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6.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4.xml" ContentType="application/vnd.openxmlformats-officedocument.presentationml.notesSl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5.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6.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42.xml" ContentType="application/vnd.openxmlformats-officedocument.presentationml.notesSlide+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43.xml" ContentType="application/vnd.openxmlformats-officedocument.presentationml.notesSlide+xml"/>
  <Override PartName="/ppt/charts/chart17.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44.xml" ContentType="application/vnd.openxmlformats-officedocument.presentationml.notesSlide+xml"/>
  <Override PartName="/ppt/charts/chart18.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9.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20.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47.xml" ContentType="application/vnd.openxmlformats-officedocument.presentationml.notesSlide+xml"/>
  <Override PartName="/ppt/charts/chart21.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48.xml" ContentType="application/vnd.openxmlformats-officedocument.presentationml.notesSlide+xml"/>
  <Override PartName="/ppt/charts/chart2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49.xml" ContentType="application/vnd.openxmlformats-officedocument.presentationml.notesSlide+xml"/>
  <Override PartName="/ppt/charts/chart23.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50.xml" ContentType="application/vnd.openxmlformats-officedocument.presentationml.notesSlide+xml"/>
  <Override PartName="/ppt/charts/chart24.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25.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6.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54.xml" ContentType="application/vnd.openxmlformats-officedocument.presentationml.notesSlide+xml"/>
  <Override PartName="/ppt/charts/chart27.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8.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9.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30.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1.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57.xml" ContentType="application/vnd.openxmlformats-officedocument.presentationml.notesSlide+xml"/>
  <Override PartName="/ppt/charts/chart32.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3.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4.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35.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66.xml" ContentType="application/vnd.openxmlformats-officedocument.presentationml.notesSlide+xml"/>
  <Override PartName="/ppt/charts/chart36.xml" ContentType="application/vnd.openxmlformats-officedocument.drawingml.chart+xml"/>
  <Override PartName="/ppt/notesSlides/notesSlide67.xml" ContentType="application/vnd.openxmlformats-officedocument.presentationml.notesSlide+xml"/>
  <Override PartName="/ppt/charts/chart37.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8.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68.xml" ContentType="application/vnd.openxmlformats-officedocument.presentationml.notesSlide+xml"/>
  <Override PartName="/ppt/charts/chart39.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40.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41.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rts/chart42.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71.xml" ContentType="application/vnd.openxmlformats-officedocument.presentationml.notesSlide+xml"/>
  <Override PartName="/ppt/charts/chart43.xml" ContentType="application/vnd.openxmlformats-officedocument.drawingml.chart+xml"/>
  <Override PartName="/ppt/notesSlides/notesSlide72.xml" ContentType="application/vnd.openxmlformats-officedocument.presentationml.notesSlide+xml"/>
  <Override PartName="/ppt/charts/chart4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45.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73.xml" ContentType="application/vnd.openxmlformats-officedocument.presentationml.notesSlide+xml"/>
  <Override PartName="/ppt/charts/chart4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8.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49.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76.xml" ContentType="application/vnd.openxmlformats-officedocument.presentationml.notesSlide+xml"/>
  <Override PartName="/ppt/charts/chart50.xml" ContentType="application/vnd.openxmlformats-officedocument.drawingml.chart+xml"/>
  <Override PartName="/ppt/notesSlides/notesSlide77.xml" ContentType="application/vnd.openxmlformats-officedocument.presentationml.notesSlide+xml"/>
  <Override PartName="/ppt/charts/chart51.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52.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78.xml" ContentType="application/vnd.openxmlformats-officedocument.presentationml.notesSlide+xml"/>
  <Override PartName="/ppt/charts/chart53.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5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5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charts/chart56.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81.xml" ContentType="application/vnd.openxmlformats-officedocument.presentationml.notesSlide+xml"/>
  <Override PartName="/ppt/charts/chart57.xml" ContentType="application/vnd.openxmlformats-officedocument.drawingml.chart+xml"/>
  <Override PartName="/ppt/notesSlides/notesSlide82.xml" ContentType="application/vnd.openxmlformats-officedocument.presentationml.notesSlide+xml"/>
  <Override PartName="/ppt/charts/chart58.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9.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83.xml" ContentType="application/vnd.openxmlformats-officedocument.presentationml.notesSlide+xml"/>
  <Override PartName="/ppt/charts/chart60.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1.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62.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charts/chart63.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86.xml" ContentType="application/vnd.openxmlformats-officedocument.presentationml.notesSlide+xml"/>
  <Override PartName="/ppt/charts/chart64.xml" ContentType="application/vnd.openxmlformats-officedocument.drawingml.chart+xml"/>
  <Override PartName="/ppt/notesSlides/notesSlide87.xml" ContentType="application/vnd.openxmlformats-officedocument.presentationml.notesSlide+xml"/>
  <Override PartName="/ppt/charts/chart65.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66.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88.xml" ContentType="application/vnd.openxmlformats-officedocument.presentationml.notesSlide+xml"/>
  <Override PartName="/ppt/charts/chart67.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68.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9.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charts/chart70.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91.xml" ContentType="application/vnd.openxmlformats-officedocument.presentationml.notesSlide+xml"/>
  <Override PartName="/ppt/charts/chart71.xml" ContentType="application/vnd.openxmlformats-officedocument.drawingml.chart+xml"/>
  <Override PartName="/ppt/notesSlides/notesSlide92.xml" ContentType="application/vnd.openxmlformats-officedocument.presentationml.notesSlide+xml"/>
  <Override PartName="/ppt/charts/chart72.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73.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93.xml" ContentType="application/vnd.openxmlformats-officedocument.presentationml.notesSlide+xml"/>
  <Override PartName="/ppt/charts/chart74.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7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76.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1"/>
  </p:notesMasterIdLst>
  <p:handoutMasterIdLst>
    <p:handoutMasterId r:id="rId102"/>
  </p:handoutMasterIdLst>
  <p:sldIdLst>
    <p:sldId id="805" r:id="rId2"/>
    <p:sldId id="806" r:id="rId3"/>
    <p:sldId id="856" r:id="rId4"/>
    <p:sldId id="538" r:id="rId5"/>
    <p:sldId id="587" r:id="rId6"/>
    <p:sldId id="808" r:id="rId7"/>
    <p:sldId id="809" r:id="rId8"/>
    <p:sldId id="882" r:id="rId9"/>
    <p:sldId id="542" r:id="rId10"/>
    <p:sldId id="543" r:id="rId11"/>
    <p:sldId id="884" r:id="rId12"/>
    <p:sldId id="764" r:id="rId13"/>
    <p:sldId id="553" r:id="rId14"/>
    <p:sldId id="767" r:id="rId15"/>
    <p:sldId id="768" r:id="rId16"/>
    <p:sldId id="811" r:id="rId17"/>
    <p:sldId id="812" r:id="rId18"/>
    <p:sldId id="839" r:id="rId19"/>
    <p:sldId id="879" r:id="rId20"/>
    <p:sldId id="814" r:id="rId21"/>
    <p:sldId id="815" r:id="rId22"/>
    <p:sldId id="816" r:id="rId23"/>
    <p:sldId id="880" r:id="rId24"/>
    <p:sldId id="841" r:id="rId25"/>
    <p:sldId id="819" r:id="rId26"/>
    <p:sldId id="820" r:id="rId27"/>
    <p:sldId id="821" r:id="rId28"/>
    <p:sldId id="822" r:id="rId29"/>
    <p:sldId id="824" r:id="rId30"/>
    <p:sldId id="823" r:id="rId31"/>
    <p:sldId id="825" r:id="rId32"/>
    <p:sldId id="836" r:id="rId33"/>
    <p:sldId id="827" r:id="rId34"/>
    <p:sldId id="837" r:id="rId35"/>
    <p:sldId id="858" r:id="rId36"/>
    <p:sldId id="830" r:id="rId37"/>
    <p:sldId id="831" r:id="rId38"/>
    <p:sldId id="832" r:id="rId39"/>
    <p:sldId id="833" r:id="rId40"/>
    <p:sldId id="534" r:id="rId41"/>
    <p:sldId id="757" r:id="rId42"/>
    <p:sldId id="758" r:id="rId43"/>
    <p:sldId id="759" r:id="rId44"/>
    <p:sldId id="760" r:id="rId45"/>
    <p:sldId id="580" r:id="rId46"/>
    <p:sldId id="751" r:id="rId47"/>
    <p:sldId id="752" r:id="rId48"/>
    <p:sldId id="753" r:id="rId49"/>
    <p:sldId id="754" r:id="rId50"/>
    <p:sldId id="755" r:id="rId51"/>
    <p:sldId id="855" r:id="rId52"/>
    <p:sldId id="845" r:id="rId53"/>
    <p:sldId id="848" r:id="rId54"/>
    <p:sldId id="849" r:id="rId55"/>
    <p:sldId id="850" r:id="rId56"/>
    <p:sldId id="853" r:id="rId57"/>
    <p:sldId id="854" r:id="rId58"/>
    <p:sldId id="885" r:id="rId59"/>
    <p:sldId id="889" r:id="rId60"/>
    <p:sldId id="890" r:id="rId61"/>
    <p:sldId id="891" r:id="rId62"/>
    <p:sldId id="892" r:id="rId63"/>
    <p:sldId id="842" r:id="rId64"/>
    <p:sldId id="780" r:id="rId65"/>
    <p:sldId id="781" r:id="rId66"/>
    <p:sldId id="782" r:id="rId67"/>
    <p:sldId id="783" r:id="rId68"/>
    <p:sldId id="784" r:id="rId69"/>
    <p:sldId id="785" r:id="rId70"/>
    <p:sldId id="786" r:id="rId71"/>
    <p:sldId id="787" r:id="rId72"/>
    <p:sldId id="788" r:id="rId73"/>
    <p:sldId id="789" r:id="rId74"/>
    <p:sldId id="790" r:id="rId75"/>
    <p:sldId id="791" r:id="rId76"/>
    <p:sldId id="792" r:id="rId77"/>
    <p:sldId id="793" r:id="rId78"/>
    <p:sldId id="794" r:id="rId79"/>
    <p:sldId id="548" r:id="rId80"/>
    <p:sldId id="771" r:id="rId81"/>
    <p:sldId id="772" r:id="rId82"/>
    <p:sldId id="773" r:id="rId83"/>
    <p:sldId id="774" r:id="rId84"/>
    <p:sldId id="795" r:id="rId85"/>
    <p:sldId id="796" r:id="rId86"/>
    <p:sldId id="797" r:id="rId87"/>
    <p:sldId id="798" r:id="rId88"/>
    <p:sldId id="799" r:id="rId89"/>
    <p:sldId id="800" r:id="rId90"/>
    <p:sldId id="801" r:id="rId91"/>
    <p:sldId id="802" r:id="rId92"/>
    <p:sldId id="803" r:id="rId93"/>
    <p:sldId id="804" r:id="rId94"/>
    <p:sldId id="844" r:id="rId95"/>
    <p:sldId id="843" r:id="rId96"/>
    <p:sldId id="661" r:id="rId97"/>
    <p:sldId id="680" r:id="rId98"/>
    <p:sldId id="634" r:id="rId99"/>
    <p:sldId id="656" r:id="rId10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F76DC93-5DF7-4E64-A602-DF66F8D331EB}">
          <p14:sldIdLst>
            <p14:sldId id="805"/>
            <p14:sldId id="806"/>
            <p14:sldId id="856"/>
          </p14:sldIdLst>
        </p14:section>
        <p14:section name="Regional Industry Overview" id="{8AE7E04E-28C0-4ABF-91FC-A4CA0BC70D7B}">
          <p14:sldIdLst>
            <p14:sldId id="538"/>
            <p14:sldId id="587"/>
            <p14:sldId id="808"/>
            <p14:sldId id="809"/>
            <p14:sldId id="882"/>
            <p14:sldId id="542"/>
          </p14:sldIdLst>
        </p14:section>
        <p14:section name="Healthcare and Social Assistance" id="{FEF9ED6A-86FE-4774-A3CD-91EC2EE1FB4D}">
          <p14:sldIdLst>
            <p14:sldId id="543"/>
            <p14:sldId id="884"/>
            <p14:sldId id="764"/>
          </p14:sldIdLst>
        </p14:section>
        <p14:section name="Professional and Technical Services" id="{4D6DC429-C68F-4896-A21C-DBA594DE3792}">
          <p14:sldIdLst>
            <p14:sldId id="553"/>
            <p14:sldId id="767"/>
            <p14:sldId id="768"/>
          </p14:sldIdLst>
        </p14:section>
        <p14:section name="Occupations" id="{90DD481A-AE4C-4979-88DC-90729105D3A8}">
          <p14:sldIdLst>
            <p14:sldId id="811"/>
            <p14:sldId id="812"/>
            <p14:sldId id="839"/>
            <p14:sldId id="879"/>
          </p14:sldIdLst>
        </p14:section>
        <p14:section name="Supply Gap Analysis" id="{C677BBA5-C4F8-4B03-829A-DCC65A0A3092}">
          <p14:sldIdLst>
            <p14:sldId id="814"/>
            <p14:sldId id="815"/>
            <p14:sldId id="816"/>
            <p14:sldId id="880"/>
            <p14:sldId id="841"/>
            <p14:sldId id="819"/>
            <p14:sldId id="820"/>
          </p14:sldIdLst>
        </p14:section>
        <p14:section name="Workforce Supply Analysis" id="{4E301FE4-06D8-412E-9615-6024F4EA115A}">
          <p14:sldIdLst>
            <p14:sldId id="821"/>
            <p14:sldId id="822"/>
            <p14:sldId id="824"/>
            <p14:sldId id="823"/>
            <p14:sldId id="825"/>
            <p14:sldId id="836"/>
            <p14:sldId id="827"/>
            <p14:sldId id="837"/>
            <p14:sldId id="858"/>
          </p14:sldIdLst>
        </p14:section>
        <p14:section name="New Data Tools" id="{51CB2B56-0BE0-44B3-9843-E67FAC402A53}">
          <p14:sldIdLst>
            <p14:sldId id="830"/>
            <p14:sldId id="831"/>
            <p14:sldId id="832"/>
            <p14:sldId id="833"/>
          </p14:sldIdLst>
        </p14:section>
        <p14:section name="Appendix: Regional Context" id="{F2BFA8F6-DBF8-4B14-BF42-82E67F605541}">
          <p14:sldIdLst>
            <p14:sldId id="534"/>
            <p14:sldId id="757"/>
            <p14:sldId id="758"/>
            <p14:sldId id="759"/>
            <p14:sldId id="760"/>
          </p14:sldIdLst>
        </p14:section>
        <p14:section name="Appendix: Worker Characteristics" id="{5611998C-C308-4071-AD6E-B7869C733ACE}">
          <p14:sldIdLst>
            <p14:sldId id="580"/>
            <p14:sldId id="751"/>
            <p14:sldId id="752"/>
            <p14:sldId id="753"/>
            <p14:sldId id="754"/>
            <p14:sldId id="755"/>
          </p14:sldIdLst>
        </p14:section>
        <p14:section name="Appendix: Priority Industry Profiles" id="{C7DD95DD-9D81-4506-BDF2-E27A3ADE8024}">
          <p14:sldIdLst>
            <p14:sldId id="855"/>
            <p14:sldId id="845"/>
            <p14:sldId id="848"/>
            <p14:sldId id="849"/>
            <p14:sldId id="850"/>
            <p14:sldId id="853"/>
            <p14:sldId id="854"/>
            <p14:sldId id="885"/>
            <p14:sldId id="889"/>
            <p14:sldId id="890"/>
            <p14:sldId id="891"/>
            <p14:sldId id="892"/>
          </p14:sldIdLst>
        </p14:section>
        <p14:section name="Appendix: Critical Industry Profiles" id="{86E247F7-6AB7-4173-B546-1131F396D763}">
          <p14:sldIdLst>
            <p14:sldId id="842"/>
            <p14:sldId id="780"/>
            <p14:sldId id="781"/>
            <p14:sldId id="782"/>
            <p14:sldId id="783"/>
            <p14:sldId id="784"/>
            <p14:sldId id="785"/>
            <p14:sldId id="786"/>
            <p14:sldId id="787"/>
            <p14:sldId id="788"/>
            <p14:sldId id="789"/>
            <p14:sldId id="790"/>
            <p14:sldId id="791"/>
            <p14:sldId id="792"/>
            <p14:sldId id="793"/>
            <p14:sldId id="794"/>
            <p14:sldId id="548"/>
            <p14:sldId id="771"/>
            <p14:sldId id="772"/>
            <p14:sldId id="773"/>
            <p14:sldId id="774"/>
            <p14:sldId id="795"/>
            <p14:sldId id="796"/>
            <p14:sldId id="797"/>
            <p14:sldId id="798"/>
            <p14:sldId id="799"/>
            <p14:sldId id="800"/>
            <p14:sldId id="801"/>
            <p14:sldId id="802"/>
            <p14:sldId id="803"/>
            <p14:sldId id="804"/>
          </p14:sldIdLst>
        </p14:section>
        <p14:section name="Appendix: Licensing Deep Dive" id="{FDD66586-BF7D-4BC7-8197-6A1A4894479C}">
          <p14:sldIdLst>
            <p14:sldId id="844"/>
            <p14:sldId id="843"/>
          </p14:sldIdLst>
        </p14:section>
        <p14:section name="Glossary" id="{1E106C2D-210B-4658-88D1-04AF62905057}">
          <p14:sldIdLst>
            <p14:sldId id="661"/>
            <p14:sldId id="680"/>
            <p14:sldId id="634"/>
            <p14:sldId id="6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86" autoAdjust="0"/>
    <p:restoredTop sz="65181" autoAdjust="0"/>
  </p:normalViewPr>
  <p:slideViewPr>
    <p:cSldViewPr snapToGrid="0">
      <p:cViewPr>
        <p:scale>
          <a:sx n="77" d="100"/>
          <a:sy n="77" d="100"/>
        </p:scale>
        <p:origin x="978" y="-1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Greater%20Boston\2-A.%20Regional%20Industry%20Overview\Greater%20Boston%20-%20Sector%20Makeup.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3.%20Workforce%20Supply%20Analysis\Northeast%20-%20Supply%20and%20Demand%20Charts.xlsx" TargetMode="External"/><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All%20Regions\Supply%20Gap%20Analysis\2019%20Supply\Apprentices\Apprentices%20(2019).xlsx" TargetMode="External"/><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All%20Regions\Supply%20Gap%20Analysis\2019%20Supply\Apprentices\Apprentices%20(2019)%20-%20Charta.xlsx" TargetMode="External"/><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All%20Regions\All%20Regions%20-%20Licensing%20Charts.xlsx" TargetMode="External"/><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All%20Regions\All%20Regions%20-%20Licensing%20Charts.xlsx" TargetMode="External"/><Relationship Id="rId2" Type="http://schemas.microsoft.com/office/2011/relationships/chartColorStyle" Target="colors10.xml"/><Relationship Id="rId1" Type="http://schemas.microsoft.com/office/2011/relationships/chartStyle" Target="style10.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Greater%20Boston\1.%20Regional%20Context\Greater%20Boston%20-%20Labor%20Force.xlsx" TargetMode="External"/><Relationship Id="rId2" Type="http://schemas.microsoft.com/office/2011/relationships/chartColorStyle" Target="colors11.xml"/><Relationship Id="rId1" Type="http://schemas.microsoft.com/office/2011/relationships/chartStyle" Target="style11.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Greater%20Boston\1.%20Regional%20Context\Greater%20Boston%20-%20Labor%20Force.xlsx" TargetMode="External"/><Relationship Id="rId2" Type="http://schemas.microsoft.com/office/2011/relationships/chartColorStyle" Target="colors12.xml"/><Relationship Id="rId1" Type="http://schemas.microsoft.com/office/2011/relationships/chartStyle" Target="style12.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All%20Regions\All%20Regions%20-%20Median%20Wage.xlsx" TargetMode="External"/><Relationship Id="rId2" Type="http://schemas.microsoft.com/office/2011/relationships/chartColorStyle" Target="colors13.xml"/><Relationship Id="rId1" Type="http://schemas.microsoft.com/office/2011/relationships/chartStyle" Target="style13.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Greater%20Boston\1.%20Regional%20Context\Greater%20Boston%20-%20LT%20Education.xlsx" TargetMode="External"/><Relationship Id="rId2" Type="http://schemas.microsoft.com/office/2011/relationships/chartColorStyle" Target="colors14.xml"/><Relationship Id="rId1" Type="http://schemas.microsoft.com/office/2011/relationships/chartStyle" Target="style14.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Greater%20Boston\1.%20Regional%20Context\Greater%20Boston%20-%20LT%20Education.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Greater%20Boston\2-A.%20Regional%20Industry%20Overview\Greater%20Boston%20-%20Sector%20Makeup.xlsx" TargetMode="External"/></Relationships>
</file>

<file path=ppt/charts/_rels/chart20.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Greater%20Boston\Appendix\Greater%20Boston%20-%20Worker%20Characteristics.xlsx" TargetMode="External"/><Relationship Id="rId2" Type="http://schemas.microsoft.com/office/2011/relationships/chartColorStyle" Target="colors16.xml"/><Relationship Id="rId1" Type="http://schemas.microsoft.com/office/2011/relationships/chartStyle" Target="style16.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Greater%20Boston\Appendix\Greater%20Boston%20-%20Worker%20Characteristics.xlsx" TargetMode="External"/><Relationship Id="rId2" Type="http://schemas.microsoft.com/office/2011/relationships/chartColorStyle" Target="colors17.xml"/><Relationship Id="rId1" Type="http://schemas.microsoft.com/office/2011/relationships/chartStyle" Target="style17.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Greater%20Boston\Appendix\Greater%20Boston%20-%20Worker%20Characteristics.xlsx" TargetMode="External"/><Relationship Id="rId2" Type="http://schemas.microsoft.com/office/2011/relationships/chartColorStyle" Target="colors18.xml"/><Relationship Id="rId1" Type="http://schemas.microsoft.com/office/2011/relationships/chartStyle" Target="style18.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Greater%20Boston\Appendix\Greater%20Boston%20-%20Worker%20Characteristics.xlsx" TargetMode="External"/><Relationship Id="rId2" Type="http://schemas.microsoft.com/office/2011/relationships/chartColorStyle" Target="colors19.xml"/><Relationship Id="rId1" Type="http://schemas.microsoft.com/office/2011/relationships/chartStyle" Target="style19.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Greater%20Boston\Appendix\Greater%20Boston%20-%20Worker%20Characteristics.xlsx" TargetMode="External"/><Relationship Id="rId2" Type="http://schemas.microsoft.com/office/2011/relationships/chartColorStyle" Target="colors20.xml"/><Relationship Id="rId1" Type="http://schemas.microsoft.com/office/2011/relationships/chartStyle" Target="style20.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Greater%20Boston\2-B.%20Priority%20Industry%20Profiles\Employment\Greater%20Boston%20-%20Employment%20by%20Gender.xlsx" TargetMode="External"/><Relationship Id="rId2" Type="http://schemas.microsoft.com/office/2011/relationships/chartColorStyle" Target="colors21.xml"/><Relationship Id="rId1" Type="http://schemas.microsoft.com/office/2011/relationships/chartStyle" Target="style21.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Greater%20Boston\2-B.%20Priority%20Industry%20Profiles\Employment\Greater%20Boston%20-%20Employment%20by%20Gender.xlsx" TargetMode="External"/><Relationship Id="rId2" Type="http://schemas.microsoft.com/office/2011/relationships/chartColorStyle" Target="colors22.xml"/><Relationship Id="rId1" Type="http://schemas.microsoft.com/office/2011/relationships/chartStyle" Target="style22.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Greater%20Boston\2-B.%20Priority%20Industry%20Profiles\Employment\Greater%20Boston%20-%20Employment%20by%20Race%20and%20Ethnicity.xlsx" TargetMode="External"/><Relationship Id="rId2" Type="http://schemas.microsoft.com/office/2011/relationships/chartColorStyle" Target="colors23.xml"/><Relationship Id="rId1" Type="http://schemas.microsoft.com/office/2011/relationships/chartStyle" Target="style23.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Greater%20Boston\2-B.%20Priority%20Industry%20Profiles\Employment\Greater%20Boston%20-%20Employment%20by%20Race%20and%20Ethnicity.xlsx" TargetMode="External"/><Relationship Id="rId2" Type="http://schemas.microsoft.com/office/2011/relationships/chartColorStyle" Target="colors24.xml"/><Relationship Id="rId1" Type="http://schemas.microsoft.com/office/2011/relationships/chartStyle" Target="style24.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Greater%20Boston\2-B.%20Priority%20Industry%20Profiles\Employment\Greater%20Boston%20-%20Employment%20by%20Race%20and%20Ethnicity.xlsx" TargetMode="External"/><Relationship Id="rId2" Type="http://schemas.microsoft.com/office/2011/relationships/chartColorStyle" Target="colors25.xml"/><Relationship Id="rId1" Type="http://schemas.microsoft.com/office/2011/relationships/chartStyle" Target="style25.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Greater%20Boston\2-B.%20Priority%20Industry%20Profiles\Groups%20and%20Employers\Greater%20Boston%20-%20Industry%20Groups.xlsx" TargetMode="External"/><Relationship Id="rId2" Type="http://schemas.microsoft.com/office/2011/relationships/chartColorStyle" Target="colors1.xml"/><Relationship Id="rId1" Type="http://schemas.microsoft.com/office/2011/relationships/chartStyle" Target="style1.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Greater%20Boston\2-B.%20Priority%20Industry%20Profiles\Employment\Greater%20Boston%20-%20Employment%20by%20Gender.xlsx" TargetMode="External"/><Relationship Id="rId2" Type="http://schemas.microsoft.com/office/2011/relationships/chartColorStyle" Target="colors26.xml"/><Relationship Id="rId1" Type="http://schemas.microsoft.com/office/2011/relationships/chartStyle" Target="style26.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Greater%20Boston\2-B.%20Priority%20Industry%20Profiles\Employment\Greater%20Boston%20-%20Employment%20by%20Gender.xlsx" TargetMode="External"/><Relationship Id="rId2" Type="http://schemas.microsoft.com/office/2011/relationships/chartColorStyle" Target="colors27.xml"/><Relationship Id="rId1" Type="http://schemas.microsoft.com/office/2011/relationships/chartStyle" Target="style27.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Greater%20Boston\2-B.%20Priority%20Industry%20Profiles\Employment\Greater%20Boston%20-%20Employment%20by%20Race%20and%20Ethnicity.xlsx" TargetMode="External"/><Relationship Id="rId2" Type="http://schemas.microsoft.com/office/2011/relationships/chartColorStyle" Target="colors28.xml"/><Relationship Id="rId1" Type="http://schemas.microsoft.com/office/2011/relationships/chartStyle" Target="style28.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Greater%20Boston\2-B.%20Priority%20Industry%20Profiles\Employment\Greater%20Boston%20-%20Employment%20by%20Race%20and%20Ethnicity.xlsx" TargetMode="External"/><Relationship Id="rId2" Type="http://schemas.microsoft.com/office/2011/relationships/chartColorStyle" Target="colors29.xml"/><Relationship Id="rId1" Type="http://schemas.microsoft.com/office/2011/relationships/chartStyle" Target="style29.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Greater%20Boston\2-B.%20Priority%20Industry%20Profiles\Employment\Greater%20Boston%20-%20Employment%20by%20Race%20and%20Ethnicity.xlsx" TargetMode="External"/><Relationship Id="rId2" Type="http://schemas.microsoft.com/office/2011/relationships/chartColorStyle" Target="colors30.xml"/><Relationship Id="rId1" Type="http://schemas.microsoft.com/office/2011/relationships/chartStyle" Target="style30.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Greater%20Boston\2-B.%20Priority%20Industry%20Profiles\Groups%20and%20Employers\Greater%20Boston%20-%20Industry%20Groups.xlsx" TargetMode="External"/><Relationship Id="rId2" Type="http://schemas.microsoft.com/office/2011/relationships/chartColorStyle" Target="colors31.xml"/><Relationship Id="rId1" Type="http://schemas.microsoft.com/office/2011/relationships/chartStyle" Target="style31.xml"/></Relationships>
</file>

<file path=ppt/charts/_rels/chart36.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Greater%20Boston\2-C.%20Critical%20Industry%20Profiles\Employment\Greater%20Boston%20-%20Employment%20by%20Education.xlsx" TargetMode="External"/></Relationships>
</file>

<file path=ppt/charts/_rels/chart37.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Greater%20Boston\2-C.%20Critical%20Industry%20Profiles\Employment\Greater%20Boston%20-%20Employment%20by%20Gender.xlsx" TargetMode="External"/><Relationship Id="rId2" Type="http://schemas.microsoft.com/office/2011/relationships/chartColorStyle" Target="colors32.xml"/><Relationship Id="rId1" Type="http://schemas.microsoft.com/office/2011/relationships/chartStyle" Target="style32.xml"/></Relationships>
</file>

<file path=ppt/charts/_rels/chart38.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Greater%20Boston\2-C.%20Critical%20Industry%20Profiles\Employment\Greater%20Boston%20-%20Employment%20by%20Gender.xlsx" TargetMode="External"/><Relationship Id="rId2" Type="http://schemas.microsoft.com/office/2011/relationships/chartColorStyle" Target="colors33.xml"/><Relationship Id="rId1" Type="http://schemas.microsoft.com/office/2011/relationships/chartStyle" Target="style33.xml"/></Relationships>
</file>

<file path=ppt/charts/_rels/chart39.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Greater%20Boston\2-C.%20Critical%20Industry%20Profiles\Employment\Greater%20Boston%20-%20Employment%20by%20Race%20and%20Ethnicity.xlsx" TargetMode="External"/><Relationship Id="rId2" Type="http://schemas.microsoft.com/office/2011/relationships/chartColorStyle" Target="colors34.xml"/><Relationship Id="rId1" Type="http://schemas.microsoft.com/office/2011/relationships/chartStyle" Target="style34.xml"/></Relationships>
</file>

<file path=ppt/charts/_rels/chart4.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Greater%20Boston\2-B.%20Priority%20Industry%20Profiles\Employment\Greater%20Boston%20-%20Employment%20by%20Education.xlsx" TargetMode="External"/></Relationships>
</file>

<file path=ppt/charts/_rels/chart40.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Greater%20Boston\2-C.%20Critical%20Industry%20Profiles\Employment\Greater%20Boston%20-%20Employment%20by%20Race%20and%20Ethnicity.xlsx" TargetMode="External"/><Relationship Id="rId2" Type="http://schemas.microsoft.com/office/2011/relationships/chartColorStyle" Target="colors35.xml"/><Relationship Id="rId1" Type="http://schemas.microsoft.com/office/2011/relationships/chartStyle" Target="style35.xml"/></Relationships>
</file>

<file path=ppt/charts/_rels/chart41.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Greater%20Boston\2-C.%20Critical%20Industry%20Profiles\Employment\Greater%20Boston%20-%20Employment%20by%20Race%20and%20Ethnicity.xlsx" TargetMode="External"/><Relationship Id="rId2" Type="http://schemas.microsoft.com/office/2011/relationships/chartColorStyle" Target="colors36.xml"/><Relationship Id="rId1" Type="http://schemas.microsoft.com/office/2011/relationships/chartStyle" Target="style36.xml"/></Relationships>
</file>

<file path=ppt/charts/_rels/chart42.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Greater%20Boston\2-B.%20Priority%20Industry%20Profiles\Groups%20and%20Employers\Greater%20Boston%20-%20Industry%20Groups.xlsx" TargetMode="External"/><Relationship Id="rId2" Type="http://schemas.microsoft.com/office/2011/relationships/chartColorStyle" Target="colors37.xml"/><Relationship Id="rId1" Type="http://schemas.microsoft.com/office/2011/relationships/chartStyle" Target="style37.xml"/></Relationships>
</file>

<file path=ppt/charts/_rels/chart43.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Greater%20Boston\2-C.%20Critical%20Industry%20Profiles\Employment\Greater%20Boston%20-%20Employment%20by%20Education.xlsx" TargetMode="External"/></Relationships>
</file>

<file path=ppt/charts/_rels/chart44.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Greater%20Boston\2-C.%20Critical%20Industry%20Profiles\Employment\Greater%20Boston%20-%20Employment%20by%20Gender.xlsx" TargetMode="External"/><Relationship Id="rId2" Type="http://schemas.microsoft.com/office/2011/relationships/chartColorStyle" Target="colors38.xml"/><Relationship Id="rId1" Type="http://schemas.microsoft.com/office/2011/relationships/chartStyle" Target="style38.xml"/></Relationships>
</file>

<file path=ppt/charts/_rels/chart45.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Greater%20Boston\2-C.%20Critical%20Industry%20Profiles\Employment\Greater%20Boston%20-%20Employment%20by%20Gender.xlsx" TargetMode="External"/><Relationship Id="rId2" Type="http://schemas.microsoft.com/office/2011/relationships/chartColorStyle" Target="colors39.xml"/><Relationship Id="rId1" Type="http://schemas.microsoft.com/office/2011/relationships/chartStyle" Target="style39.xml"/></Relationships>
</file>

<file path=ppt/charts/_rels/chart46.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Greater%20Boston\2-C.%20Critical%20Industry%20Profiles\Employment\Greater%20Boston%20-%20Employment%20by%20Race%20and%20Ethnicity.xlsx" TargetMode="External"/><Relationship Id="rId2" Type="http://schemas.microsoft.com/office/2011/relationships/chartColorStyle" Target="colors40.xml"/><Relationship Id="rId1" Type="http://schemas.microsoft.com/office/2011/relationships/chartStyle" Target="style40.xml"/></Relationships>
</file>

<file path=ppt/charts/_rels/chart47.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Greater%20Boston\2-C.%20Critical%20Industry%20Profiles\Employment\Greater%20Boston%20-%20Employment%20by%20Race%20and%20Ethnicity.xlsx" TargetMode="External"/><Relationship Id="rId2" Type="http://schemas.microsoft.com/office/2011/relationships/chartColorStyle" Target="colors41.xml"/><Relationship Id="rId1" Type="http://schemas.microsoft.com/office/2011/relationships/chartStyle" Target="style41.xml"/></Relationships>
</file>

<file path=ppt/charts/_rels/chart48.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Greater%20Boston\2-C.%20Critical%20Industry%20Profiles\Employment\Greater%20Boston%20-%20Employment%20by%20Race%20and%20Ethnicity.xlsx" TargetMode="External"/><Relationship Id="rId2" Type="http://schemas.microsoft.com/office/2011/relationships/chartColorStyle" Target="colors42.xml"/><Relationship Id="rId1" Type="http://schemas.microsoft.com/office/2011/relationships/chartStyle" Target="style42.xml"/></Relationships>
</file>

<file path=ppt/charts/_rels/chart49.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Greater%20Boston\2-B.%20Priority%20Industry%20Profiles\Groups%20and%20Employers\Greater%20Boston%20-%20Industry%20Groups.xlsx" TargetMode="External"/><Relationship Id="rId2" Type="http://schemas.microsoft.com/office/2011/relationships/chartColorStyle" Target="colors43.xml"/><Relationship Id="rId1" Type="http://schemas.microsoft.com/office/2011/relationships/chartStyle" Target="style43.xml"/></Relationships>
</file>

<file path=ppt/charts/_rels/chart5.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Greater%20Boston\2-B.%20Priority%20Industry%20Profiles\Groups%20and%20Employers\Greater%20Boston%20-%20Industry%20Groups.xlsx" TargetMode="External"/><Relationship Id="rId2" Type="http://schemas.microsoft.com/office/2011/relationships/chartColorStyle" Target="colors2.xml"/><Relationship Id="rId1" Type="http://schemas.microsoft.com/office/2011/relationships/chartStyle" Target="style2.xml"/></Relationships>
</file>

<file path=ppt/charts/_rels/chart50.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Greater%20Boston\2-C.%20Critical%20Industry%20Profiles\Employment\Greater%20Boston%20-%20Employment%20by%20Education.xlsx" TargetMode="External"/></Relationships>
</file>

<file path=ppt/charts/_rels/chart51.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Greater%20Boston\2-C.%20Critical%20Industry%20Profiles\Employment\Greater%20Boston%20-%20Employment%20by%20Gender.xlsx" TargetMode="External"/><Relationship Id="rId2" Type="http://schemas.microsoft.com/office/2011/relationships/chartColorStyle" Target="colors44.xml"/><Relationship Id="rId1" Type="http://schemas.microsoft.com/office/2011/relationships/chartStyle" Target="style44.xml"/></Relationships>
</file>

<file path=ppt/charts/_rels/chart52.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Greater%20Boston\2-C.%20Critical%20Industry%20Profiles\Employment\Greater%20Boston%20-%20Employment%20by%20Gender.xlsx" TargetMode="External"/><Relationship Id="rId2" Type="http://schemas.microsoft.com/office/2011/relationships/chartColorStyle" Target="colors45.xml"/><Relationship Id="rId1" Type="http://schemas.microsoft.com/office/2011/relationships/chartStyle" Target="style45.xml"/></Relationships>
</file>

<file path=ppt/charts/_rels/chart53.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Greater%20Boston\2-C.%20Critical%20Industry%20Profiles\Employment\Greater%20Boston%20-%20Employment%20by%20Race%20and%20Ethnicity.xlsx" TargetMode="External"/><Relationship Id="rId2" Type="http://schemas.microsoft.com/office/2011/relationships/chartColorStyle" Target="colors46.xml"/><Relationship Id="rId1" Type="http://schemas.microsoft.com/office/2011/relationships/chartStyle" Target="style46.xml"/></Relationships>
</file>

<file path=ppt/charts/_rels/chart54.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Greater%20Boston\2-C.%20Critical%20Industry%20Profiles\Employment\Greater%20Boston%20-%20Employment%20by%20Race%20and%20Ethnicity.xlsx" TargetMode="External"/><Relationship Id="rId2" Type="http://schemas.microsoft.com/office/2011/relationships/chartColorStyle" Target="colors47.xml"/><Relationship Id="rId1" Type="http://schemas.microsoft.com/office/2011/relationships/chartStyle" Target="style47.xml"/></Relationships>
</file>

<file path=ppt/charts/_rels/chart55.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Greater%20Boston\2-C.%20Critical%20Industry%20Profiles\Employment\Greater%20Boston%20-%20Employment%20by%20Race%20and%20Ethnicity.xlsx" TargetMode="External"/><Relationship Id="rId2" Type="http://schemas.microsoft.com/office/2011/relationships/chartColorStyle" Target="colors48.xml"/><Relationship Id="rId1" Type="http://schemas.microsoft.com/office/2011/relationships/chartStyle" Target="style48.xml"/></Relationships>
</file>

<file path=ppt/charts/_rels/chart56.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Greater%20Boston\2-B.%20Priority%20Industry%20Profiles\Groups%20and%20Employers\Greater%20Boston%20-%20Industry%20Groups.xlsx" TargetMode="External"/><Relationship Id="rId2" Type="http://schemas.microsoft.com/office/2011/relationships/chartColorStyle" Target="colors49.xml"/><Relationship Id="rId1" Type="http://schemas.microsoft.com/office/2011/relationships/chartStyle" Target="style49.xml"/></Relationships>
</file>

<file path=ppt/charts/_rels/chart57.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Greater%20Boston\2-C.%20Critical%20Industry%20Profiles\Employment\Greater%20Boston%20-%20Employment%20by%20Education.xlsx" TargetMode="External"/></Relationships>
</file>

<file path=ppt/charts/_rels/chart58.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Greater%20Boston\2-C.%20Critical%20Industry%20Profiles\Employment\Greater%20Boston%20-%20Employment%20by%20Gender.xlsx" TargetMode="External"/><Relationship Id="rId2" Type="http://schemas.microsoft.com/office/2011/relationships/chartColorStyle" Target="colors50.xml"/><Relationship Id="rId1" Type="http://schemas.microsoft.com/office/2011/relationships/chartStyle" Target="style50.xml"/></Relationships>
</file>

<file path=ppt/charts/_rels/chart59.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Greater%20Boston\2-C.%20Critical%20Industry%20Profiles\Employment\Greater%20Boston%20-%20Employment%20by%20Gender.xlsx" TargetMode="External"/><Relationship Id="rId2" Type="http://schemas.microsoft.com/office/2011/relationships/chartColorStyle" Target="colors51.xml"/><Relationship Id="rId1" Type="http://schemas.microsoft.com/office/2011/relationships/chartStyle" Target="style51.xml"/></Relationships>
</file>

<file path=ppt/charts/_rels/chart6.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Greater%20Boston\2-B.%20Priority%20Industry%20Profiles\Employment\Greater%20Boston%20-%20Employment%20by%20Education.xlsx" TargetMode="External"/></Relationships>
</file>

<file path=ppt/charts/_rels/chart60.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Greater%20Boston\2-C.%20Critical%20Industry%20Profiles\Employment\Greater%20Boston%20-%20Employment%20by%20Race%20and%20Ethnicity.xlsx" TargetMode="External"/><Relationship Id="rId2" Type="http://schemas.microsoft.com/office/2011/relationships/chartColorStyle" Target="colors52.xml"/><Relationship Id="rId1" Type="http://schemas.microsoft.com/office/2011/relationships/chartStyle" Target="style52.xml"/></Relationships>
</file>

<file path=ppt/charts/_rels/chart61.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Greater%20Boston\2-C.%20Critical%20Industry%20Profiles\Employment\Greater%20Boston%20-%20Employment%20by%20Race%20and%20Ethnicity.xlsx" TargetMode="External"/><Relationship Id="rId2" Type="http://schemas.microsoft.com/office/2011/relationships/chartColorStyle" Target="colors53.xml"/><Relationship Id="rId1" Type="http://schemas.microsoft.com/office/2011/relationships/chartStyle" Target="style53.xml"/></Relationships>
</file>

<file path=ppt/charts/_rels/chart62.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Greater%20Boston\2-C.%20Critical%20Industry%20Profiles\Employment\Greater%20Boston%20-%20Employment%20by%20Race%20and%20Ethnicity.xlsx" TargetMode="External"/><Relationship Id="rId2" Type="http://schemas.microsoft.com/office/2011/relationships/chartColorStyle" Target="colors54.xml"/><Relationship Id="rId1" Type="http://schemas.microsoft.com/office/2011/relationships/chartStyle" Target="style54.xml"/></Relationships>
</file>

<file path=ppt/charts/_rels/chart63.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Greater%20Boston\2-B.%20Priority%20Industry%20Profiles\Groups%20and%20Employers\Greater%20Boston%20-%20Industry%20Groups.xlsx" TargetMode="External"/><Relationship Id="rId2" Type="http://schemas.microsoft.com/office/2011/relationships/chartColorStyle" Target="colors55.xml"/><Relationship Id="rId1" Type="http://schemas.microsoft.com/office/2011/relationships/chartStyle" Target="style55.xml"/></Relationships>
</file>

<file path=ppt/charts/_rels/chart64.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Greater%20Boston\2-C.%20Critical%20Industry%20Profiles\Employment\Greater%20Boston%20-%20Employment%20by%20Education.xlsx" TargetMode="External"/></Relationships>
</file>

<file path=ppt/charts/_rels/chart65.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Greater%20Boston\2-C.%20Critical%20Industry%20Profiles\Employment\Greater%20Boston%20-%20Employment%20by%20Gender.xlsx" TargetMode="External"/><Relationship Id="rId2" Type="http://schemas.microsoft.com/office/2011/relationships/chartColorStyle" Target="colors56.xml"/><Relationship Id="rId1" Type="http://schemas.microsoft.com/office/2011/relationships/chartStyle" Target="style56.xml"/></Relationships>
</file>

<file path=ppt/charts/_rels/chart66.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Greater%20Boston\2-C.%20Critical%20Industry%20Profiles\Employment\Greater%20Boston%20-%20Employment%20by%20Gender.xlsx" TargetMode="External"/><Relationship Id="rId2" Type="http://schemas.microsoft.com/office/2011/relationships/chartColorStyle" Target="colors57.xml"/><Relationship Id="rId1" Type="http://schemas.microsoft.com/office/2011/relationships/chartStyle" Target="style57.xml"/></Relationships>
</file>

<file path=ppt/charts/_rels/chart67.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Greater%20Boston\2-C.%20Critical%20Industry%20Profiles\Employment\Greater%20Boston%20-%20Employment%20by%20Race%20and%20Ethnicity.xlsx" TargetMode="External"/><Relationship Id="rId2" Type="http://schemas.microsoft.com/office/2011/relationships/chartColorStyle" Target="colors58.xml"/><Relationship Id="rId1" Type="http://schemas.microsoft.com/office/2011/relationships/chartStyle" Target="style58.xml"/></Relationships>
</file>

<file path=ppt/charts/_rels/chart68.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Greater%20Boston\2-C.%20Critical%20Industry%20Profiles\Employment\Greater%20Boston%20-%20Employment%20by%20Race%20and%20Ethnicity.xlsx" TargetMode="External"/><Relationship Id="rId2" Type="http://schemas.microsoft.com/office/2011/relationships/chartColorStyle" Target="colors59.xml"/><Relationship Id="rId1" Type="http://schemas.microsoft.com/office/2011/relationships/chartStyle" Target="style59.xml"/></Relationships>
</file>

<file path=ppt/charts/_rels/chart69.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Greater%20Boston\2-C.%20Critical%20Industry%20Profiles\Employment\Greater%20Boston%20-%20Employment%20by%20Race%20and%20Ethnicity.xlsx" TargetMode="External"/><Relationship Id="rId2" Type="http://schemas.microsoft.com/office/2011/relationships/chartColorStyle" Target="colors60.xml"/><Relationship Id="rId1" Type="http://schemas.microsoft.com/office/2011/relationships/chartStyle" Target="style60.xml"/></Relationships>
</file>

<file path=ppt/charts/_rels/chart7.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Greater%20Boston\3.%20Supply%20Gap%20Analysis\Greater%20Boston%20-%20Supply%20and%20Demand%20Charts.xlsx" TargetMode="External"/><Relationship Id="rId2" Type="http://schemas.microsoft.com/office/2011/relationships/chartColorStyle" Target="colors3.xml"/><Relationship Id="rId1" Type="http://schemas.microsoft.com/office/2011/relationships/chartStyle" Target="style3.xml"/></Relationships>
</file>

<file path=ppt/charts/_rels/chart70.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Greater%20Boston\2-B.%20Priority%20Industry%20Profiles\Groups%20and%20Employers\Greater%20Boston%20-%20Industry%20Groups.xlsx" TargetMode="External"/><Relationship Id="rId2" Type="http://schemas.microsoft.com/office/2011/relationships/chartColorStyle" Target="colors61.xml"/><Relationship Id="rId1" Type="http://schemas.microsoft.com/office/2011/relationships/chartStyle" Target="style61.xml"/></Relationships>
</file>

<file path=ppt/charts/_rels/chart71.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Greater%20Boston\2-C.%20Critical%20Industry%20Profiles\Employment\Greater%20Boston%20-%20Employment%20by%20Education.xlsx" TargetMode="External"/></Relationships>
</file>

<file path=ppt/charts/_rels/chart72.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Greater%20Boston\2-C.%20Critical%20Industry%20Profiles\Employment\Greater%20Boston%20-%20Employment%20by%20Gender.xlsx" TargetMode="External"/><Relationship Id="rId2" Type="http://schemas.microsoft.com/office/2011/relationships/chartColorStyle" Target="colors62.xml"/><Relationship Id="rId1" Type="http://schemas.microsoft.com/office/2011/relationships/chartStyle" Target="style62.xml"/></Relationships>
</file>

<file path=ppt/charts/_rels/chart73.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Greater%20Boston\2-C.%20Critical%20Industry%20Profiles\Employment\Greater%20Boston%20-%20Employment%20by%20Gender.xlsx" TargetMode="External"/><Relationship Id="rId2" Type="http://schemas.microsoft.com/office/2011/relationships/chartColorStyle" Target="colors63.xml"/><Relationship Id="rId1" Type="http://schemas.microsoft.com/office/2011/relationships/chartStyle" Target="style63.xml"/></Relationships>
</file>

<file path=ppt/charts/_rels/chart74.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Greater%20Boston\2-C.%20Critical%20Industry%20Profiles\Employment\Greater%20Boston%20-%20Employment%20by%20Race%20and%20Ethnicity.xlsx" TargetMode="External"/><Relationship Id="rId2" Type="http://schemas.microsoft.com/office/2011/relationships/chartColorStyle" Target="colors64.xml"/><Relationship Id="rId1" Type="http://schemas.microsoft.com/office/2011/relationships/chartStyle" Target="style64.xml"/></Relationships>
</file>

<file path=ppt/charts/_rels/chart75.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Greater%20Boston\2-C.%20Critical%20Industry%20Profiles\Employment\Greater%20Boston%20-%20Employment%20by%20Race%20and%20Ethnicity.xlsx" TargetMode="External"/><Relationship Id="rId2" Type="http://schemas.microsoft.com/office/2011/relationships/chartColorStyle" Target="colors65.xml"/><Relationship Id="rId1" Type="http://schemas.microsoft.com/office/2011/relationships/chartStyle" Target="style65.xml"/></Relationships>
</file>

<file path=ppt/charts/_rels/chart76.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Greater%20Boston\2-C.%20Critical%20Industry%20Profiles\Employment\Greater%20Boston%20-%20Employment%20by%20Race%20and%20Ethnicity.xlsx" TargetMode="External"/><Relationship Id="rId2" Type="http://schemas.microsoft.com/office/2011/relationships/chartColorStyle" Target="colors66.xml"/><Relationship Id="rId1" Type="http://schemas.microsoft.com/office/2011/relationships/chartStyle" Target="style66.xml"/></Relationships>
</file>

<file path=ppt/charts/_rels/chart8.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Greater%20Boston\3.%20Supply%20Gap%20Analysis\Greater%20Boston%20-%20Supply%20and%20Demand%20Charts.xlsx" TargetMode="External"/><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3.%20Workforce%20Supply%20Analysis\Northeast%20-%20Supply%20and%20Demand%20Charts.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035196121318171E-2"/>
          <c:y val="2.9274059492563429E-2"/>
          <c:w val="0.93896480387868186"/>
          <c:h val="0.78451115485564293"/>
        </c:manualLayout>
      </c:layout>
      <c:barChart>
        <c:barDir val="col"/>
        <c:grouping val="clustered"/>
        <c:varyColors val="0"/>
        <c:ser>
          <c:idx val="0"/>
          <c:order val="0"/>
          <c:tx>
            <c:v>Total Employment</c:v>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0A4F-49E6-BDA5-95DDEC4AAF04}"/>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0A4F-49E6-BDA5-95DDEC4AAF04}"/>
              </c:ext>
            </c:extLst>
          </c:dPt>
          <c:dPt>
            <c:idx val="2"/>
            <c:invertIfNegative val="0"/>
            <c:bubble3D val="0"/>
            <c:extLst>
              <c:ext xmlns:c16="http://schemas.microsoft.com/office/drawing/2014/chart" uri="{C3380CC4-5D6E-409C-BE32-E72D297353CC}">
                <c16:uniqueId val="{00000004-0A4F-49E6-BDA5-95DDEC4AAF04}"/>
              </c:ext>
            </c:extLst>
          </c:dPt>
          <c:dPt>
            <c:idx val="4"/>
            <c:invertIfNegative val="0"/>
            <c:bubble3D val="0"/>
            <c:extLst>
              <c:ext xmlns:c16="http://schemas.microsoft.com/office/drawing/2014/chart" uri="{C3380CC4-5D6E-409C-BE32-E72D297353CC}">
                <c16:uniqueId val="{00000005-0A4F-49E6-BDA5-95DDEC4AAF04}"/>
              </c:ext>
            </c:extLst>
          </c:dPt>
          <c:dPt>
            <c:idx val="7"/>
            <c:invertIfNegative val="0"/>
            <c:bubble3D val="0"/>
            <c:extLst>
              <c:ext xmlns:c16="http://schemas.microsoft.com/office/drawing/2014/chart" uri="{C3380CC4-5D6E-409C-BE32-E72D297353CC}">
                <c16:uniqueId val="{00000007-0A4F-49E6-BDA5-95DDEC4AAF04}"/>
              </c:ext>
            </c:extLst>
          </c:dPt>
          <c:dPt>
            <c:idx val="8"/>
            <c:invertIfNegative val="0"/>
            <c:bubble3D val="0"/>
            <c:extLst>
              <c:ext xmlns:c16="http://schemas.microsoft.com/office/drawing/2014/chart" uri="{C3380CC4-5D6E-409C-BE32-E72D297353CC}">
                <c16:uniqueId val="{00000008-0A4F-49E6-BDA5-95DDEC4AAF04}"/>
              </c:ext>
            </c:extLst>
          </c:dPt>
          <c:dPt>
            <c:idx val="11"/>
            <c:invertIfNegative val="0"/>
            <c:bubble3D val="0"/>
            <c:extLst>
              <c:ext xmlns:c16="http://schemas.microsoft.com/office/drawing/2014/chart" uri="{C3380CC4-5D6E-409C-BE32-E72D297353CC}">
                <c16:uniqueId val="{00000009-0A4F-49E6-BDA5-95DDEC4AAF04}"/>
              </c:ext>
            </c:extLst>
          </c:dPt>
          <c:dPt>
            <c:idx val="12"/>
            <c:invertIfNegative val="0"/>
            <c:bubble3D val="0"/>
            <c:extLst>
              <c:ext xmlns:c16="http://schemas.microsoft.com/office/drawing/2014/chart" uri="{C3380CC4-5D6E-409C-BE32-E72D297353CC}">
                <c16:uniqueId val="{0000000A-0A4F-49E6-BDA5-95DDEC4AAF04}"/>
              </c:ext>
            </c:extLst>
          </c:dPt>
          <c:dPt>
            <c:idx val="18"/>
            <c:invertIfNegative val="0"/>
            <c:bubble3D val="0"/>
            <c:extLst>
              <c:ext xmlns:c16="http://schemas.microsoft.com/office/drawing/2014/chart" uri="{C3380CC4-5D6E-409C-BE32-E72D297353CC}">
                <c16:uniqueId val="{0000000B-0A4F-49E6-BDA5-95DDEC4AAF04}"/>
              </c:ext>
            </c:extLst>
          </c:dPt>
          <c:dLbls>
            <c:dLbl>
              <c:idx val="0"/>
              <c:layout/>
              <c:tx>
                <c:rich>
                  <a:bodyPr/>
                  <a:lstStyle/>
                  <a:p>
                    <a:fld id="{0EE7A5CA-604E-4870-938C-A10B4A56457C}"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1-0A4F-49E6-BDA5-95DDEC4AAF04}"/>
                </c:ext>
              </c:extLst>
            </c:dLbl>
            <c:dLbl>
              <c:idx val="1"/>
              <c:layout/>
              <c:tx>
                <c:rich>
                  <a:bodyPr/>
                  <a:lstStyle/>
                  <a:p>
                    <a:fld id="{0242432E-FB9C-452B-A730-A195E05053EA}"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0A4F-49E6-BDA5-95DDEC4AAF04}"/>
                </c:ext>
              </c:extLst>
            </c:dLbl>
            <c:dLbl>
              <c:idx val="2"/>
              <c:layout/>
              <c:tx>
                <c:rich>
                  <a:bodyPr/>
                  <a:lstStyle/>
                  <a:p>
                    <a:fld id="{6CA60C76-1DE5-4F26-B134-B23572DD1193}"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4-0A4F-49E6-BDA5-95DDEC4AAF04}"/>
                </c:ext>
              </c:extLst>
            </c:dLbl>
            <c:dLbl>
              <c:idx val="3"/>
              <c:layout/>
              <c:tx>
                <c:rich>
                  <a:bodyPr/>
                  <a:lstStyle/>
                  <a:p>
                    <a:fld id="{02D9C9FA-0709-45B0-BC90-CC642E3EB3AD}"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C-0A4F-49E6-BDA5-95DDEC4AAF04}"/>
                </c:ext>
              </c:extLst>
            </c:dLbl>
            <c:dLbl>
              <c:idx val="4"/>
              <c:layout/>
              <c:tx>
                <c:rich>
                  <a:bodyPr/>
                  <a:lstStyle/>
                  <a:p>
                    <a:fld id="{580C82D6-01D6-4938-9029-3C628F2414A8}"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5-0A4F-49E6-BDA5-95DDEC4AAF04}"/>
                </c:ext>
              </c:extLst>
            </c:dLbl>
            <c:dLbl>
              <c:idx val="5"/>
              <c:layout/>
              <c:tx>
                <c:rich>
                  <a:bodyPr/>
                  <a:lstStyle/>
                  <a:p>
                    <a:fld id="{A5FA04D1-0BA6-45B4-B7A3-2D645E815316}"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D-0A4F-49E6-BDA5-95DDEC4AAF04}"/>
                </c:ext>
              </c:extLst>
            </c:dLbl>
            <c:dLbl>
              <c:idx val="6"/>
              <c:layout/>
              <c:tx>
                <c:rich>
                  <a:bodyPr/>
                  <a:lstStyle/>
                  <a:p>
                    <a:fld id="{48A8FD64-B50D-4241-AAC3-B22B6091F5E7}"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E-0A4F-49E6-BDA5-95DDEC4AAF04}"/>
                </c:ext>
              </c:extLst>
            </c:dLbl>
            <c:dLbl>
              <c:idx val="7"/>
              <c:layout/>
              <c:tx>
                <c:rich>
                  <a:bodyPr/>
                  <a:lstStyle/>
                  <a:p>
                    <a:fld id="{42C33C78-E1B6-4903-A587-469014B7725D}"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7-0A4F-49E6-BDA5-95DDEC4AAF04}"/>
                </c:ext>
              </c:extLst>
            </c:dLbl>
            <c:dLbl>
              <c:idx val="8"/>
              <c:layout/>
              <c:tx>
                <c:rich>
                  <a:bodyPr/>
                  <a:lstStyle/>
                  <a:p>
                    <a:fld id="{5A836E64-69FD-4393-A93A-55A21524F5FF}"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0A4F-49E6-BDA5-95DDEC4AAF04}"/>
                </c:ext>
              </c:extLst>
            </c:dLbl>
            <c:dLbl>
              <c:idx val="9"/>
              <c:layout/>
              <c:tx>
                <c:rich>
                  <a:bodyPr/>
                  <a:lstStyle/>
                  <a:p>
                    <a:fld id="{1A17EE64-CE85-4AED-9336-CAB180E59E4E}"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F-0A4F-49E6-BDA5-95DDEC4AAF04}"/>
                </c:ext>
              </c:extLst>
            </c:dLbl>
            <c:dLbl>
              <c:idx val="10"/>
              <c:layout/>
              <c:tx>
                <c:rich>
                  <a:bodyPr/>
                  <a:lstStyle/>
                  <a:p>
                    <a:fld id="{18DD3F25-0076-427E-8D15-C81BCE51AF52}"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0-0A4F-49E6-BDA5-95DDEC4AAF04}"/>
                </c:ext>
              </c:extLst>
            </c:dLbl>
            <c:dLbl>
              <c:idx val="11"/>
              <c:layout/>
              <c:tx>
                <c:rich>
                  <a:bodyPr/>
                  <a:lstStyle/>
                  <a:p>
                    <a:fld id="{FCFA2B43-B9D4-4D77-A8ED-CD66ED180F14}"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9-0A4F-49E6-BDA5-95DDEC4AAF04}"/>
                </c:ext>
              </c:extLst>
            </c:dLbl>
            <c:dLbl>
              <c:idx val="12"/>
              <c:layout/>
              <c:tx>
                <c:rich>
                  <a:bodyPr/>
                  <a:lstStyle/>
                  <a:p>
                    <a:fld id="{8CA47AB8-B201-46CE-B543-95CCA8334078}"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A-0A4F-49E6-BDA5-95DDEC4AAF04}"/>
                </c:ext>
              </c:extLst>
            </c:dLbl>
            <c:dLbl>
              <c:idx val="13"/>
              <c:layout/>
              <c:tx>
                <c:rich>
                  <a:bodyPr/>
                  <a:lstStyle/>
                  <a:p>
                    <a:fld id="{50C00EAE-6AC5-463D-97BC-319EE30DE63C}"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1-0A4F-49E6-BDA5-95DDEC4AAF04}"/>
                </c:ext>
              </c:extLst>
            </c:dLbl>
            <c:dLbl>
              <c:idx val="14"/>
              <c:layout/>
              <c:tx>
                <c:rich>
                  <a:bodyPr/>
                  <a:lstStyle/>
                  <a:p>
                    <a:fld id="{8999B3ED-51BE-48E6-9E26-A5909152FD74}"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2-0A4F-49E6-BDA5-95DDEC4AAF04}"/>
                </c:ext>
              </c:extLst>
            </c:dLbl>
            <c:dLbl>
              <c:idx val="15"/>
              <c:layout/>
              <c:tx>
                <c:rich>
                  <a:bodyPr/>
                  <a:lstStyle/>
                  <a:p>
                    <a:fld id="{2C74C07B-F761-4170-87D6-1DE1BB4CA292}"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3-0A4F-49E6-BDA5-95DDEC4AAF04}"/>
                </c:ext>
              </c:extLst>
            </c:dLbl>
            <c:dLbl>
              <c:idx val="16"/>
              <c:layout/>
              <c:tx>
                <c:rich>
                  <a:bodyPr/>
                  <a:lstStyle/>
                  <a:p>
                    <a:fld id="{25B09115-A00E-47B4-9C55-E067E13C1535}"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4-0A4F-49E6-BDA5-95DDEC4AAF04}"/>
                </c:ext>
              </c:extLst>
            </c:dLbl>
            <c:dLbl>
              <c:idx val="17"/>
              <c:delete val="1"/>
              <c:extLst>
                <c:ext xmlns:c15="http://schemas.microsoft.com/office/drawing/2012/chart" uri="{CE6537A1-D6FC-4f65-9D91-7224C49458BB}"/>
                <c:ext xmlns:c16="http://schemas.microsoft.com/office/drawing/2014/chart" uri="{C3380CC4-5D6E-409C-BE32-E72D297353CC}">
                  <c16:uniqueId val="{00000015-0A4F-49E6-BDA5-95DDEC4AAF04}"/>
                </c:ext>
              </c:extLst>
            </c:dLbl>
            <c:dLbl>
              <c:idx val="18"/>
              <c:delete val="1"/>
              <c:extLst>
                <c:ext xmlns:c15="http://schemas.microsoft.com/office/drawing/2012/chart" uri="{CE6537A1-D6FC-4f65-9D91-7224C49458BB}"/>
                <c:ext xmlns:c16="http://schemas.microsoft.com/office/drawing/2014/chart" uri="{C3380CC4-5D6E-409C-BE32-E72D297353CC}">
                  <c16:uniqueId val="{0000000B-0A4F-49E6-BDA5-95DDEC4AAF04}"/>
                </c:ext>
              </c:extLst>
            </c:dLbl>
            <c:dLbl>
              <c:idx val="19"/>
              <c:delete val="1"/>
              <c:extLst>
                <c:ext xmlns:c15="http://schemas.microsoft.com/office/drawing/2012/chart" uri="{CE6537A1-D6FC-4f65-9D91-7224C49458BB}"/>
                <c:ext xmlns:c16="http://schemas.microsoft.com/office/drawing/2014/chart" uri="{C3380CC4-5D6E-409C-BE32-E72D297353CC}">
                  <c16:uniqueId val="{00000016-0A4F-49E6-BDA5-95DDEC4AAF04}"/>
                </c:ext>
              </c:extLst>
            </c:dLbl>
            <c:spPr>
              <a:noFill/>
              <a:ln>
                <a:noFill/>
              </a:ln>
              <a:effectLst/>
            </c:spPr>
            <c:txPr>
              <a:bodyPr rot="0" spcFirstLastPara="1" vertOverflow="clip" horzOverflow="clip" vert="horz" wrap="square" lIns="0" tIns="0" rIns="0" bIns="274320" anchor="b" anchorCtr="1">
                <a:spAutoFit/>
              </a:bodyPr>
              <a:lstStyle/>
              <a:p>
                <a:pPr>
                  <a:defRPr sz="9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Employment!$E$6:$E$25</c:f>
              <c:strCache>
                <c:ptCount val="20"/>
                <c:pt idx="0">
                  <c:v>Health Care and Social Assistance</c:v>
                </c:pt>
                <c:pt idx="1">
                  <c:v>Professional, Scientific, and Technical Services</c:v>
                </c:pt>
                <c:pt idx="2">
                  <c:v>Educational Services</c:v>
                </c:pt>
                <c:pt idx="3">
                  <c:v>Accommodation and Food Services</c:v>
                </c:pt>
                <c:pt idx="4">
                  <c:v>Retail Trade</c:v>
                </c:pt>
                <c:pt idx="5">
                  <c:v>Finance and Insurance</c:v>
                </c:pt>
                <c:pt idx="6">
                  <c:v>Administrative and Support and Waste Management and Remediation Services</c:v>
                </c:pt>
                <c:pt idx="7">
                  <c:v>Manufacturing</c:v>
                </c:pt>
                <c:pt idx="8">
                  <c:v>Construction</c:v>
                </c:pt>
                <c:pt idx="9">
                  <c:v>Public Administration</c:v>
                </c:pt>
                <c:pt idx="10">
                  <c:v>Information</c:v>
                </c:pt>
                <c:pt idx="11">
                  <c:v>Other Services (except Public Administration)</c:v>
                </c:pt>
                <c:pt idx="12">
                  <c:v>Wholesale Trade</c:v>
                </c:pt>
                <c:pt idx="13">
                  <c:v>Transportation and Warehousing</c:v>
                </c:pt>
                <c:pt idx="14">
                  <c:v>Management of Companies and Enterprises</c:v>
                </c:pt>
                <c:pt idx="15">
                  <c:v>Arts, Entertainment, and Recreation</c:v>
                </c:pt>
                <c:pt idx="16">
                  <c:v>Real Estate and Rental and Leasing</c:v>
                </c:pt>
                <c:pt idx="17">
                  <c:v>Utilities</c:v>
                </c:pt>
                <c:pt idx="18">
                  <c:v>Agriculture, Forestry, Fishing and Hunting</c:v>
                </c:pt>
                <c:pt idx="19">
                  <c:v>Mining, Quarrying, and Oil and Gas Extraction</c:v>
                </c:pt>
              </c:strCache>
            </c:strRef>
          </c:cat>
          <c:val>
            <c:numRef>
              <c:f>Employment!$F$6:$F$25</c:f>
              <c:numCache>
                <c:formatCode>_(* #,##0_);_(* \(#,##0\);_(* "-"??_);_(@_)</c:formatCode>
                <c:ptCount val="20"/>
                <c:pt idx="0">
                  <c:v>275847</c:v>
                </c:pt>
                <c:pt idx="1">
                  <c:v>236880</c:v>
                </c:pt>
                <c:pt idx="2">
                  <c:v>152391</c:v>
                </c:pt>
                <c:pt idx="3">
                  <c:v>138782</c:v>
                </c:pt>
                <c:pt idx="4">
                  <c:v>128875</c:v>
                </c:pt>
                <c:pt idx="5">
                  <c:v>103798</c:v>
                </c:pt>
                <c:pt idx="6">
                  <c:v>96853</c:v>
                </c:pt>
                <c:pt idx="7">
                  <c:v>77421</c:v>
                </c:pt>
                <c:pt idx="8">
                  <c:v>66126</c:v>
                </c:pt>
                <c:pt idx="9">
                  <c:v>64525</c:v>
                </c:pt>
                <c:pt idx="10">
                  <c:v>64197</c:v>
                </c:pt>
                <c:pt idx="11">
                  <c:v>54219</c:v>
                </c:pt>
                <c:pt idx="12">
                  <c:v>51112</c:v>
                </c:pt>
                <c:pt idx="13">
                  <c:v>49932</c:v>
                </c:pt>
                <c:pt idx="14">
                  <c:v>48161</c:v>
                </c:pt>
                <c:pt idx="15">
                  <c:v>35064</c:v>
                </c:pt>
                <c:pt idx="16">
                  <c:v>27906</c:v>
                </c:pt>
                <c:pt idx="17">
                  <c:v>3788</c:v>
                </c:pt>
                <c:pt idx="18">
                  <c:v>1996</c:v>
                </c:pt>
                <c:pt idx="19">
                  <c:v>193</c:v>
                </c:pt>
              </c:numCache>
            </c:numRef>
          </c:val>
          <c:extLst>
            <c:ext xmlns:c15="http://schemas.microsoft.com/office/drawing/2012/chart" uri="{02D57815-91ED-43cb-92C2-25804820EDAC}">
              <c15:datalabelsRange>
                <c15:f>Employment!$I$6:$I$25</c15:f>
                <c15:dlblRangeCache>
                  <c:ptCount val="20"/>
                  <c:pt idx="0">
                    <c:v>276 K</c:v>
                  </c:pt>
                  <c:pt idx="1">
                    <c:v>237 K</c:v>
                  </c:pt>
                  <c:pt idx="2">
                    <c:v>152 K</c:v>
                  </c:pt>
                  <c:pt idx="3">
                    <c:v>139 K</c:v>
                  </c:pt>
                  <c:pt idx="4">
                    <c:v>129 K</c:v>
                  </c:pt>
                  <c:pt idx="5">
                    <c:v>104 K</c:v>
                  </c:pt>
                  <c:pt idx="6">
                    <c:v>97 K</c:v>
                  </c:pt>
                  <c:pt idx="7">
                    <c:v>77 K</c:v>
                  </c:pt>
                  <c:pt idx="8">
                    <c:v>66 K</c:v>
                  </c:pt>
                  <c:pt idx="9">
                    <c:v>65 K</c:v>
                  </c:pt>
                  <c:pt idx="10">
                    <c:v>64 K</c:v>
                  </c:pt>
                  <c:pt idx="11">
                    <c:v>54 K</c:v>
                  </c:pt>
                  <c:pt idx="12">
                    <c:v>51 K</c:v>
                  </c:pt>
                  <c:pt idx="13">
                    <c:v>50 K</c:v>
                  </c:pt>
                  <c:pt idx="14">
                    <c:v>48 K</c:v>
                  </c:pt>
                  <c:pt idx="15">
                    <c:v>35 K</c:v>
                  </c:pt>
                  <c:pt idx="16">
                    <c:v>28 K</c:v>
                  </c:pt>
                  <c:pt idx="17">
                    <c:v>4 K</c:v>
                  </c:pt>
                  <c:pt idx="18">
                    <c:v>2 K</c:v>
                  </c:pt>
                  <c:pt idx="19">
                    <c:v> K</c:v>
                  </c:pt>
                </c15:dlblRangeCache>
              </c15:datalabelsRange>
            </c:ext>
            <c:ext xmlns:c16="http://schemas.microsoft.com/office/drawing/2014/chart" uri="{C3380CC4-5D6E-409C-BE32-E72D297353CC}">
              <c16:uniqueId val="{00000017-0A4F-49E6-BDA5-95DDEC4AAF04}"/>
            </c:ext>
          </c:extLst>
        </c:ser>
        <c:dLbls>
          <c:showLegendKey val="0"/>
          <c:showVal val="0"/>
          <c:showCatName val="0"/>
          <c:showSerName val="0"/>
          <c:showPercent val="0"/>
          <c:showBubbleSize val="0"/>
        </c:dLbls>
        <c:gapWidth val="15"/>
        <c:axId val="800567944"/>
        <c:axId val="800559744"/>
      </c:barChart>
      <c:scatterChart>
        <c:scatterStyle val="lineMarker"/>
        <c:varyColors val="0"/>
        <c:ser>
          <c:idx val="1"/>
          <c:order val="1"/>
          <c:tx>
            <c:strRef>
              <c:f>Employment!$M$5</c:f>
              <c:strCache>
                <c:ptCount val="1"/>
                <c:pt idx="0">
                  <c:v>Increase</c:v>
                </c:pt>
              </c:strCache>
            </c:strRef>
          </c:tx>
          <c:spPr>
            <a:ln w="25400" cap="rnd">
              <a:noFill/>
              <a:round/>
            </a:ln>
            <a:effectLst/>
          </c:spPr>
          <c:marker>
            <c:symbol val="none"/>
          </c:marker>
          <c:dLbls>
            <c:dLbl>
              <c:idx val="0"/>
              <c:layout/>
              <c:tx>
                <c:rich>
                  <a:bodyPr/>
                  <a:lstStyle/>
                  <a:p>
                    <a:fld id="{62E6583C-7427-47FE-B6AA-BA46A485D18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8-0A4F-49E6-BDA5-95DDEC4AAF04}"/>
                </c:ext>
              </c:extLst>
            </c:dLbl>
            <c:dLbl>
              <c:idx val="1"/>
              <c:layout/>
              <c:tx>
                <c:rich>
                  <a:bodyPr/>
                  <a:lstStyle/>
                  <a:p>
                    <a:fld id="{569CEC70-2A9E-4418-B1BE-BFD16AC5241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9-0A4F-49E6-BDA5-95DDEC4AAF04}"/>
                </c:ext>
              </c:extLst>
            </c:dLbl>
            <c:dLbl>
              <c:idx val="2"/>
              <c:layout/>
              <c:tx>
                <c:rich>
                  <a:bodyPr/>
                  <a:lstStyle/>
                  <a:p>
                    <a:fld id="{A464927D-C0C9-436C-A1AF-5626D061708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A-0A4F-49E6-BDA5-95DDEC4AAF04}"/>
                </c:ext>
              </c:extLst>
            </c:dLbl>
            <c:dLbl>
              <c:idx val="3"/>
              <c:layout/>
              <c:tx>
                <c:rich>
                  <a:bodyPr/>
                  <a:lstStyle/>
                  <a:p>
                    <a:fld id="{DE9EDF95-7341-49FC-BD4E-8A11A3935730}"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B-0A4F-49E6-BDA5-95DDEC4AAF04}"/>
                </c:ext>
              </c:extLst>
            </c:dLbl>
            <c:dLbl>
              <c:idx val="4"/>
              <c:layout/>
              <c:tx>
                <c:rich>
                  <a:bodyPr/>
                  <a:lstStyle/>
                  <a:p>
                    <a:fld id="{C4BF7F18-A887-47BB-87F3-256A041FA72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C-0A4F-49E6-BDA5-95DDEC4AAF04}"/>
                </c:ext>
              </c:extLst>
            </c:dLbl>
            <c:dLbl>
              <c:idx val="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0A4F-49E6-BDA5-95DDEC4AAF04}"/>
                </c:ext>
              </c:extLst>
            </c:dLbl>
            <c:dLbl>
              <c:idx val="6"/>
              <c:layout/>
              <c:tx>
                <c:rich>
                  <a:bodyPr/>
                  <a:lstStyle/>
                  <a:p>
                    <a:fld id="{82B60F1F-BB78-4DF5-801B-392BFD7404A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E-0A4F-49E6-BDA5-95DDEC4AAF04}"/>
                </c:ext>
              </c:extLst>
            </c:dLbl>
            <c:dLbl>
              <c:idx val="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0A4F-49E6-BDA5-95DDEC4AAF04}"/>
                </c:ext>
              </c:extLst>
            </c:dLbl>
            <c:dLbl>
              <c:idx val="8"/>
              <c:layout/>
              <c:tx>
                <c:rich>
                  <a:bodyPr/>
                  <a:lstStyle/>
                  <a:p>
                    <a:fld id="{386D9DCD-C5A3-4493-8648-262228F2B86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0-0A4F-49E6-BDA5-95DDEC4AAF04}"/>
                </c:ext>
              </c:extLst>
            </c:dLbl>
            <c:dLbl>
              <c:idx val="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0A4F-49E6-BDA5-95DDEC4AAF04}"/>
                </c:ext>
              </c:extLst>
            </c:dLbl>
            <c:dLbl>
              <c:idx val="10"/>
              <c:layout/>
              <c:tx>
                <c:rich>
                  <a:bodyPr rot="0" spcFirstLastPara="1" vertOverflow="ellipsis" vert="horz" wrap="square" lIns="38100" tIns="45720" rIns="38100" bIns="91440" anchor="ctr" anchorCtr="1">
                    <a:no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fld id="{04011090-CD18-47CF-8566-C2624EC75AD3}" type="CELLRANGE">
                      <a:rPr lang="en-US"/>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t>[CELLRANGE]</a:t>
                    </a:fld>
                    <a:endParaRPr lang="en-US"/>
                  </a:p>
                </c:rich>
              </c:tx>
              <c:spPr>
                <a:noFill/>
                <a:ln>
                  <a:noFill/>
                </a:ln>
                <a:effectLst/>
              </c:spPr>
              <c:dLblPos val="t"/>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15:dlblFieldTable/>
                  <c15:xForSave val="1"/>
                  <c15:showDataLabelsRange val="1"/>
                </c:ext>
                <c:ext xmlns:c16="http://schemas.microsoft.com/office/drawing/2014/chart" uri="{C3380CC4-5D6E-409C-BE32-E72D297353CC}">
                  <c16:uniqueId val="{00000022-0A4F-49E6-BDA5-95DDEC4AAF04}"/>
                </c:ext>
              </c:extLst>
            </c:dLbl>
            <c:dLbl>
              <c:idx val="11"/>
              <c:layout/>
              <c:tx>
                <c:rich>
                  <a:bodyPr/>
                  <a:lstStyle/>
                  <a:p>
                    <a:fld id="{EE045E89-03D8-403D-AD4D-D459BB461EE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3-0A4F-49E6-BDA5-95DDEC4AAF04}"/>
                </c:ext>
              </c:extLst>
            </c:dLbl>
            <c:dLbl>
              <c:idx val="1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0A4F-49E6-BDA5-95DDEC4AAF04}"/>
                </c:ext>
              </c:extLst>
            </c:dLbl>
            <c:dLbl>
              <c:idx val="13"/>
              <c:layout/>
              <c:tx>
                <c:rich>
                  <a:bodyPr/>
                  <a:lstStyle/>
                  <a:p>
                    <a:fld id="{70C3D6B6-F1D5-4158-B726-9A37C9B4A45D}"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5-0A4F-49E6-BDA5-95DDEC4AAF04}"/>
                </c:ext>
              </c:extLst>
            </c:dLbl>
            <c:dLbl>
              <c:idx val="14"/>
              <c:layout/>
              <c:tx>
                <c:rich>
                  <a:bodyPr/>
                  <a:lstStyle/>
                  <a:p>
                    <a:fld id="{B7B85024-AC41-4E65-A174-2DFFE97D27DB}"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6-0A4F-49E6-BDA5-95DDEC4AAF04}"/>
                </c:ext>
              </c:extLst>
            </c:dLbl>
            <c:dLbl>
              <c:idx val="15"/>
              <c:layout/>
              <c:tx>
                <c:rich>
                  <a:bodyPr/>
                  <a:lstStyle/>
                  <a:p>
                    <a:fld id="{401E171B-BF37-4479-BDF5-9B8979E0667B}"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7-0A4F-49E6-BDA5-95DDEC4AAF04}"/>
                </c:ext>
              </c:extLst>
            </c:dLbl>
            <c:dLbl>
              <c:idx val="16"/>
              <c:layout/>
              <c:tx>
                <c:rich>
                  <a:bodyPr/>
                  <a:lstStyle/>
                  <a:p>
                    <a:fld id="{0E947446-9315-4248-AC57-A233595712D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8-0A4F-49E6-BDA5-95DDEC4AAF04}"/>
                </c:ext>
              </c:extLst>
            </c:dLbl>
            <c:dLbl>
              <c:idx val="1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0A4F-49E6-BDA5-95DDEC4AAF04}"/>
                </c:ext>
              </c:extLst>
            </c:dLbl>
            <c:dLbl>
              <c:idx val="18"/>
              <c:layout/>
              <c:tx>
                <c:rich>
                  <a:bodyPr/>
                  <a:lstStyle/>
                  <a:p>
                    <a:fld id="{0E6103AC-A2D0-45EF-A41A-0B2F9EA1CD5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A-0A4F-49E6-BDA5-95DDEC4AAF04}"/>
                </c:ext>
              </c:extLst>
            </c:dLbl>
            <c:dLbl>
              <c:idx val="1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0A4F-49E6-BDA5-95DDEC4AAF04}"/>
                </c:ext>
              </c:extLst>
            </c:dLbl>
            <c:spPr>
              <a:noFill/>
              <a:ln>
                <a:noFill/>
              </a:ln>
              <a:effectLst/>
            </c:spPr>
            <c:txPr>
              <a:bodyPr rot="0" spcFirstLastPara="1" vertOverflow="ellipsis" vert="horz" wrap="square" lIns="38100" tIns="45720" rIns="38100" bIns="9144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DataLabelsRange val="1"/>
                <c15:showLeaderLines val="0"/>
              </c:ext>
            </c:extLst>
          </c:dLbls>
          <c:errBars>
            <c:errDir val="y"/>
            <c:errBarType val="plus"/>
            <c:errValType val="cust"/>
            <c:noEndCap val="1"/>
            <c:plus>
              <c:numRef>
                <c:f>Employment!$O$6:$O$25</c:f>
                <c:numCache>
                  <c:formatCode>General</c:formatCode>
                  <c:ptCount val="20"/>
                  <c:pt idx="0">
                    <c:v>11033.88</c:v>
                  </c:pt>
                  <c:pt idx="1">
                    <c:v>11033.88</c:v>
                  </c:pt>
                  <c:pt idx="2">
                    <c:v>11033.88</c:v>
                  </c:pt>
                  <c:pt idx="3">
                    <c:v>11033.88</c:v>
                  </c:pt>
                  <c:pt idx="4">
                    <c:v>11033.88</c:v>
                  </c:pt>
                  <c:pt idx="5">
                    <c:v>11033.88</c:v>
                  </c:pt>
                  <c:pt idx="6">
                    <c:v>11033.88</c:v>
                  </c:pt>
                  <c:pt idx="7">
                    <c:v>11033.88</c:v>
                  </c:pt>
                  <c:pt idx="8">
                    <c:v>11033.88</c:v>
                  </c:pt>
                  <c:pt idx="9">
                    <c:v>11033.88</c:v>
                  </c:pt>
                  <c:pt idx="10">
                    <c:v>11033.88</c:v>
                  </c:pt>
                  <c:pt idx="11">
                    <c:v>11033.88</c:v>
                  </c:pt>
                  <c:pt idx="12">
                    <c:v>11033.88</c:v>
                  </c:pt>
                  <c:pt idx="13">
                    <c:v>11033.88</c:v>
                  </c:pt>
                  <c:pt idx="14">
                    <c:v>11033.88</c:v>
                  </c:pt>
                  <c:pt idx="15">
                    <c:v>11033.88</c:v>
                  </c:pt>
                  <c:pt idx="16">
                    <c:v>11033.88</c:v>
                  </c:pt>
                  <c:pt idx="17">
                    <c:v>11033.88</c:v>
                  </c:pt>
                  <c:pt idx="18">
                    <c:v>11033.88</c:v>
                  </c:pt>
                  <c:pt idx="19">
                    <c:v>11033.88</c:v>
                  </c:pt>
                </c:numCache>
              </c:numRef>
            </c:plus>
            <c:minus>
              <c:numLit>
                <c:formatCode>General</c:formatCode>
                <c:ptCount val="1"/>
                <c:pt idx="0">
                  <c:v>0</c:v>
                </c:pt>
              </c:numLit>
            </c:minus>
            <c:spPr>
              <a:noFill/>
              <a:ln w="38100" cap="flat" cmpd="sng" algn="ctr">
                <a:solidFill>
                  <a:srgbClr val="00B050"/>
                </a:solidFill>
                <a:round/>
                <a:headEnd type="none" w="lg" len="sm"/>
                <a:tailEnd type="triangle" w="lg" len="sm"/>
              </a:ln>
              <a:effectLst/>
            </c:spPr>
          </c:errBars>
          <c:xVal>
            <c:numRef>
              <c:f>Employment!$L$6:$L$25</c:f>
              <c:numCache>
                <c:formatCode>0</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Employment!$M$6:$M$25</c:f>
              <c:numCache>
                <c:formatCode>_(* #,##0_);_(* \(#,##0\);_(* "-"_);_(@_)</c:formatCode>
                <c:ptCount val="20"/>
                <c:pt idx="0">
                  <c:v>275847</c:v>
                </c:pt>
                <c:pt idx="1">
                  <c:v>236880</c:v>
                </c:pt>
                <c:pt idx="2">
                  <c:v>152391</c:v>
                </c:pt>
                <c:pt idx="3">
                  <c:v>138782</c:v>
                </c:pt>
                <c:pt idx="4">
                  <c:v>128875</c:v>
                </c:pt>
                <c:pt idx="5">
                  <c:v>#N/A</c:v>
                </c:pt>
                <c:pt idx="6">
                  <c:v>96853</c:v>
                </c:pt>
                <c:pt idx="7">
                  <c:v>#N/A</c:v>
                </c:pt>
                <c:pt idx="8">
                  <c:v>66126</c:v>
                </c:pt>
                <c:pt idx="9">
                  <c:v>#N/A</c:v>
                </c:pt>
                <c:pt idx="10">
                  <c:v>64197</c:v>
                </c:pt>
                <c:pt idx="11">
                  <c:v>54219</c:v>
                </c:pt>
                <c:pt idx="12">
                  <c:v>#N/A</c:v>
                </c:pt>
                <c:pt idx="13">
                  <c:v>49932</c:v>
                </c:pt>
                <c:pt idx="14">
                  <c:v>48161</c:v>
                </c:pt>
                <c:pt idx="15">
                  <c:v>35064</c:v>
                </c:pt>
                <c:pt idx="16">
                  <c:v>27906</c:v>
                </c:pt>
                <c:pt idx="17">
                  <c:v>#N/A</c:v>
                </c:pt>
                <c:pt idx="18">
                  <c:v>1996</c:v>
                </c:pt>
                <c:pt idx="19">
                  <c:v>#N/A</c:v>
                </c:pt>
              </c:numCache>
            </c:numRef>
          </c:yVal>
          <c:smooth val="0"/>
          <c:extLst>
            <c:ext xmlns:c15="http://schemas.microsoft.com/office/drawing/2012/chart" uri="{02D57815-91ED-43cb-92C2-25804820EDAC}">
              <c15:datalabelsRange>
                <c15:f>Employment!$H$6:$H$25</c15:f>
                <c15:dlblRangeCache>
                  <c:ptCount val="20"/>
                  <c:pt idx="0">
                    <c:v>+0%</c:v>
                  </c:pt>
                  <c:pt idx="1">
                    <c:v>+8%</c:v>
                  </c:pt>
                  <c:pt idx="2">
                    <c:v>+2%</c:v>
                  </c:pt>
                  <c:pt idx="3">
                    <c:v>+2%</c:v>
                  </c:pt>
                  <c:pt idx="4">
                    <c:v>+0%</c:v>
                  </c:pt>
                  <c:pt idx="5">
                    <c:v> -1%</c:v>
                  </c:pt>
                  <c:pt idx="6">
                    <c:v>+1%</c:v>
                  </c:pt>
                  <c:pt idx="7">
                    <c:v> -2%</c:v>
                  </c:pt>
                  <c:pt idx="8">
                    <c:v>+10%</c:v>
                  </c:pt>
                  <c:pt idx="9">
                    <c:v> -1%</c:v>
                  </c:pt>
                  <c:pt idx="10">
                    <c:v>+2%</c:v>
                  </c:pt>
                  <c:pt idx="11">
                    <c:v>+2%</c:v>
                  </c:pt>
                  <c:pt idx="12">
                    <c:v> -4%</c:v>
                  </c:pt>
                  <c:pt idx="13">
                    <c:v>+1%</c:v>
                  </c:pt>
                  <c:pt idx="14">
                    <c:v>+22%</c:v>
                  </c:pt>
                  <c:pt idx="15">
                    <c:v>+8%</c:v>
                  </c:pt>
                  <c:pt idx="16">
                    <c:v>+4%</c:v>
                  </c:pt>
                  <c:pt idx="17">
                    <c:v> -15%</c:v>
                  </c:pt>
                  <c:pt idx="18">
                    <c:v>+18%</c:v>
                  </c:pt>
                  <c:pt idx="19">
                    <c:v> -11%</c:v>
                  </c:pt>
                </c15:dlblRangeCache>
              </c15:datalabelsRange>
            </c:ext>
            <c:ext xmlns:c16="http://schemas.microsoft.com/office/drawing/2014/chart" uri="{C3380CC4-5D6E-409C-BE32-E72D297353CC}">
              <c16:uniqueId val="{0000002C-0A4F-49E6-BDA5-95DDEC4AAF04}"/>
            </c:ext>
          </c:extLst>
        </c:ser>
        <c:ser>
          <c:idx val="2"/>
          <c:order val="2"/>
          <c:tx>
            <c:strRef>
              <c:f>Employment!$N$5</c:f>
              <c:strCache>
                <c:ptCount val="1"/>
                <c:pt idx="0">
                  <c:v>Decrease</c:v>
                </c:pt>
              </c:strCache>
            </c:strRef>
          </c:tx>
          <c:spPr>
            <a:ln w="25400" cap="rnd">
              <a:noFill/>
              <a:round/>
            </a:ln>
            <a:effectLst/>
          </c:spPr>
          <c:marker>
            <c:symbol val="none"/>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0A4F-49E6-BDA5-95DDEC4AAF04}"/>
                </c:ext>
              </c:extLst>
            </c:dLbl>
            <c:dLbl>
              <c:idx val="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0A4F-49E6-BDA5-95DDEC4AAF04}"/>
                </c:ext>
              </c:extLst>
            </c:dLbl>
            <c:dLbl>
              <c:idx val="2"/>
              <c:tx>
                <c:rich>
                  <a:bodyPr rot="0" spcFirstLastPara="1" vertOverflow="ellipsis" vert="horz" wrap="square" lIns="38100" tIns="45720" rIns="38100" bIns="91440" anchor="ctr" anchorCtr="1">
                    <a:no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rich>
              </c:tx>
              <c:spPr>
                <a:noFill/>
                <a:ln>
                  <a:noFill/>
                </a:ln>
                <a:effectLst/>
              </c:spPr>
              <c:dLblPos val="t"/>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0A4F-49E6-BDA5-95DDEC4AAF04}"/>
                </c:ext>
              </c:extLst>
            </c:dLbl>
            <c:dLbl>
              <c:idx val="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0A4F-49E6-BDA5-95DDEC4AAF04}"/>
                </c:ext>
              </c:extLst>
            </c:dLbl>
            <c:dLbl>
              <c:idx val="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0A4F-49E6-BDA5-95DDEC4AAF04}"/>
                </c:ext>
              </c:extLst>
            </c:dLbl>
            <c:dLbl>
              <c:idx val="5"/>
              <c:layout/>
              <c:tx>
                <c:rich>
                  <a:bodyPr/>
                  <a:lstStyle/>
                  <a:p>
                    <a:fld id="{8047DBAA-425F-45E4-A5A5-29B77D47373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32-0A4F-49E6-BDA5-95DDEC4AAF04}"/>
                </c:ext>
              </c:extLst>
            </c:dLbl>
            <c:dLbl>
              <c:idx val="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0A4F-49E6-BDA5-95DDEC4AAF04}"/>
                </c:ext>
              </c:extLst>
            </c:dLbl>
            <c:dLbl>
              <c:idx val="7"/>
              <c:layout/>
              <c:tx>
                <c:rich>
                  <a:bodyPr/>
                  <a:lstStyle/>
                  <a:p>
                    <a:fld id="{C0882723-3433-4147-923C-330B46CD7B5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34-0A4F-49E6-BDA5-95DDEC4AAF04}"/>
                </c:ext>
              </c:extLst>
            </c:dLbl>
            <c:dLbl>
              <c:idx val="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0A4F-49E6-BDA5-95DDEC4AAF04}"/>
                </c:ext>
              </c:extLst>
            </c:dLbl>
            <c:dLbl>
              <c:idx val="9"/>
              <c:layout/>
              <c:tx>
                <c:rich>
                  <a:bodyPr/>
                  <a:lstStyle/>
                  <a:p>
                    <a:fld id="{4DAA8515-823A-4C75-92C4-DBEC282D719D}"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36-0A4F-49E6-BDA5-95DDEC4AAF04}"/>
                </c:ext>
              </c:extLst>
            </c:dLbl>
            <c:dLbl>
              <c:idx val="1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0A4F-49E6-BDA5-95DDEC4AAF04}"/>
                </c:ext>
              </c:extLst>
            </c:dLbl>
            <c:dLbl>
              <c:idx val="1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0A4F-49E6-BDA5-95DDEC4AAF04}"/>
                </c:ext>
              </c:extLst>
            </c:dLbl>
            <c:dLbl>
              <c:idx val="12"/>
              <c:layout/>
              <c:tx>
                <c:rich>
                  <a:bodyPr/>
                  <a:lstStyle/>
                  <a:p>
                    <a:fld id="{FF963FD7-AFE9-4F8C-8B0C-DF1895768CDC}"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39-0A4F-49E6-BDA5-95DDEC4AAF04}"/>
                </c:ext>
              </c:extLst>
            </c:dLbl>
            <c:dLbl>
              <c:idx val="1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0A4F-49E6-BDA5-95DDEC4AAF04}"/>
                </c:ext>
              </c:extLst>
            </c:dLbl>
            <c:dLbl>
              <c:idx val="1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0A4F-49E6-BDA5-95DDEC4AAF04}"/>
                </c:ext>
              </c:extLst>
            </c:dLbl>
            <c:dLbl>
              <c:idx val="1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C-0A4F-49E6-BDA5-95DDEC4AAF04}"/>
                </c:ext>
              </c:extLst>
            </c:dLbl>
            <c:dLbl>
              <c:idx val="1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D-0A4F-49E6-BDA5-95DDEC4AAF04}"/>
                </c:ext>
              </c:extLst>
            </c:dLbl>
            <c:dLbl>
              <c:idx val="17"/>
              <c:layout/>
              <c:tx>
                <c:rich>
                  <a:bodyPr/>
                  <a:lstStyle/>
                  <a:p>
                    <a:fld id="{DA328FDC-4D66-4BB5-8EC3-4476A093A49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3E-0A4F-49E6-BDA5-95DDEC4AAF04}"/>
                </c:ext>
              </c:extLst>
            </c:dLbl>
            <c:dLbl>
              <c:idx val="1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F-0A4F-49E6-BDA5-95DDEC4AAF04}"/>
                </c:ext>
              </c:extLst>
            </c:dLbl>
            <c:dLbl>
              <c:idx val="19"/>
              <c:layout/>
              <c:tx>
                <c:rich>
                  <a:bodyPr/>
                  <a:lstStyle/>
                  <a:p>
                    <a:fld id="{0B87F8F3-6082-479D-9CB6-BDDC7A92877A}"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40-0A4F-49E6-BDA5-95DDEC4AAF04}"/>
                </c:ext>
              </c:extLst>
            </c:dLbl>
            <c:spPr>
              <a:noFill/>
              <a:ln>
                <a:noFill/>
              </a:ln>
              <a:effectLst/>
            </c:spPr>
            <c:txPr>
              <a:bodyPr rot="0" spcFirstLastPara="1" vertOverflow="ellipsis" vert="horz" wrap="square" lIns="38100" tIns="45720" rIns="38100" bIns="9144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DataLabelsRange val="1"/>
                <c15:showLeaderLines val="0"/>
              </c:ext>
            </c:extLst>
          </c:dLbls>
          <c:errBars>
            <c:errDir val="y"/>
            <c:errBarType val="plus"/>
            <c:errValType val="cust"/>
            <c:noEndCap val="1"/>
            <c:plus>
              <c:numRef>
                <c:f>Employment!$O$6:$O$25</c:f>
                <c:numCache>
                  <c:formatCode>General</c:formatCode>
                  <c:ptCount val="20"/>
                  <c:pt idx="0">
                    <c:v>11033.88</c:v>
                  </c:pt>
                  <c:pt idx="1">
                    <c:v>11033.88</c:v>
                  </c:pt>
                  <c:pt idx="2">
                    <c:v>11033.88</c:v>
                  </c:pt>
                  <c:pt idx="3">
                    <c:v>11033.88</c:v>
                  </c:pt>
                  <c:pt idx="4">
                    <c:v>11033.88</c:v>
                  </c:pt>
                  <c:pt idx="5">
                    <c:v>11033.88</c:v>
                  </c:pt>
                  <c:pt idx="6">
                    <c:v>11033.88</c:v>
                  </c:pt>
                  <c:pt idx="7">
                    <c:v>11033.88</c:v>
                  </c:pt>
                  <c:pt idx="8">
                    <c:v>11033.88</c:v>
                  </c:pt>
                  <c:pt idx="9">
                    <c:v>11033.88</c:v>
                  </c:pt>
                  <c:pt idx="10">
                    <c:v>11033.88</c:v>
                  </c:pt>
                  <c:pt idx="11">
                    <c:v>11033.88</c:v>
                  </c:pt>
                  <c:pt idx="12">
                    <c:v>11033.88</c:v>
                  </c:pt>
                  <c:pt idx="13">
                    <c:v>11033.88</c:v>
                  </c:pt>
                  <c:pt idx="14">
                    <c:v>11033.88</c:v>
                  </c:pt>
                  <c:pt idx="15">
                    <c:v>11033.88</c:v>
                  </c:pt>
                  <c:pt idx="16">
                    <c:v>11033.88</c:v>
                  </c:pt>
                  <c:pt idx="17">
                    <c:v>11033.88</c:v>
                  </c:pt>
                  <c:pt idx="18">
                    <c:v>11033.88</c:v>
                  </c:pt>
                  <c:pt idx="19">
                    <c:v>11033.88</c:v>
                  </c:pt>
                </c:numCache>
              </c:numRef>
            </c:plus>
            <c:minus>
              <c:numLit>
                <c:formatCode>General</c:formatCode>
                <c:ptCount val="1"/>
                <c:pt idx="0">
                  <c:v>0</c:v>
                </c:pt>
              </c:numLit>
            </c:minus>
            <c:spPr>
              <a:noFill/>
              <a:ln w="38100" cap="flat" cmpd="sng" algn="ctr">
                <a:solidFill>
                  <a:srgbClr val="FF0000"/>
                </a:solidFill>
                <a:round/>
                <a:headEnd type="triangle" w="lg" len="sm"/>
                <a:tailEnd type="none" w="lg" len="sm"/>
              </a:ln>
              <a:effectLst/>
            </c:spPr>
          </c:errBars>
          <c:xVal>
            <c:numRef>
              <c:f>Employment!$L$6:$L$25</c:f>
              <c:numCache>
                <c:formatCode>0</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Employment!$N$6:$N$25</c:f>
              <c:numCache>
                <c:formatCode>_(* #,##0_);_(* \(#,##0\);_(* "-"_);_(@_)</c:formatCode>
                <c:ptCount val="20"/>
                <c:pt idx="0">
                  <c:v>#N/A</c:v>
                </c:pt>
                <c:pt idx="1">
                  <c:v>#N/A</c:v>
                </c:pt>
                <c:pt idx="2">
                  <c:v>#N/A</c:v>
                </c:pt>
                <c:pt idx="3">
                  <c:v>#N/A</c:v>
                </c:pt>
                <c:pt idx="4">
                  <c:v>#N/A</c:v>
                </c:pt>
                <c:pt idx="5">
                  <c:v>103798</c:v>
                </c:pt>
                <c:pt idx="6">
                  <c:v>#N/A</c:v>
                </c:pt>
                <c:pt idx="7">
                  <c:v>77421</c:v>
                </c:pt>
                <c:pt idx="8">
                  <c:v>#N/A</c:v>
                </c:pt>
                <c:pt idx="9">
                  <c:v>64525</c:v>
                </c:pt>
                <c:pt idx="10">
                  <c:v>#N/A</c:v>
                </c:pt>
                <c:pt idx="11">
                  <c:v>#N/A</c:v>
                </c:pt>
                <c:pt idx="12">
                  <c:v>51112</c:v>
                </c:pt>
                <c:pt idx="13">
                  <c:v>#N/A</c:v>
                </c:pt>
                <c:pt idx="14">
                  <c:v>#N/A</c:v>
                </c:pt>
                <c:pt idx="15">
                  <c:v>#N/A</c:v>
                </c:pt>
                <c:pt idx="16">
                  <c:v>#N/A</c:v>
                </c:pt>
                <c:pt idx="17">
                  <c:v>3788</c:v>
                </c:pt>
                <c:pt idx="18">
                  <c:v>#N/A</c:v>
                </c:pt>
                <c:pt idx="19">
                  <c:v>193</c:v>
                </c:pt>
              </c:numCache>
            </c:numRef>
          </c:yVal>
          <c:smooth val="0"/>
          <c:extLst>
            <c:ext xmlns:c15="http://schemas.microsoft.com/office/drawing/2012/chart" uri="{02D57815-91ED-43cb-92C2-25804820EDAC}">
              <c15:datalabelsRange>
                <c15:f>Employment!$H$6:$H$25</c15:f>
                <c15:dlblRangeCache>
                  <c:ptCount val="20"/>
                  <c:pt idx="0">
                    <c:v>+0%</c:v>
                  </c:pt>
                  <c:pt idx="1">
                    <c:v>+8%</c:v>
                  </c:pt>
                  <c:pt idx="2">
                    <c:v>+2%</c:v>
                  </c:pt>
                  <c:pt idx="3">
                    <c:v>+2%</c:v>
                  </c:pt>
                  <c:pt idx="4">
                    <c:v>+0%</c:v>
                  </c:pt>
                  <c:pt idx="5">
                    <c:v> -1%</c:v>
                  </c:pt>
                  <c:pt idx="6">
                    <c:v>+1%</c:v>
                  </c:pt>
                  <c:pt idx="7">
                    <c:v> -2%</c:v>
                  </c:pt>
                  <c:pt idx="8">
                    <c:v>+10%</c:v>
                  </c:pt>
                  <c:pt idx="9">
                    <c:v> -1%</c:v>
                  </c:pt>
                  <c:pt idx="10">
                    <c:v>+2%</c:v>
                  </c:pt>
                  <c:pt idx="11">
                    <c:v>+2%</c:v>
                  </c:pt>
                  <c:pt idx="12">
                    <c:v> -4%</c:v>
                  </c:pt>
                  <c:pt idx="13">
                    <c:v>+1%</c:v>
                  </c:pt>
                  <c:pt idx="14">
                    <c:v>+22%</c:v>
                  </c:pt>
                  <c:pt idx="15">
                    <c:v>+8%</c:v>
                  </c:pt>
                  <c:pt idx="16">
                    <c:v>+4%</c:v>
                  </c:pt>
                  <c:pt idx="17">
                    <c:v> -15%</c:v>
                  </c:pt>
                  <c:pt idx="18">
                    <c:v>+18%</c:v>
                  </c:pt>
                  <c:pt idx="19">
                    <c:v> -11%</c:v>
                  </c:pt>
                </c15:dlblRangeCache>
              </c15:datalabelsRange>
            </c:ext>
            <c:ext xmlns:c16="http://schemas.microsoft.com/office/drawing/2014/chart" uri="{C3380CC4-5D6E-409C-BE32-E72D297353CC}">
              <c16:uniqueId val="{00000041-0A4F-49E6-BDA5-95DDEC4AAF04}"/>
            </c:ext>
          </c:extLst>
        </c:ser>
        <c:dLbls>
          <c:showLegendKey val="0"/>
          <c:showVal val="0"/>
          <c:showCatName val="0"/>
          <c:showSerName val="0"/>
          <c:showPercent val="0"/>
          <c:showBubbleSize val="0"/>
        </c:dLbls>
        <c:axId val="800567944"/>
        <c:axId val="800559744"/>
      </c:scatterChart>
      <c:catAx>
        <c:axId val="8005679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800559744"/>
        <c:crosses val="autoZero"/>
        <c:auto val="1"/>
        <c:lblAlgn val="ctr"/>
        <c:lblOffset val="100"/>
        <c:noMultiLvlLbl val="0"/>
      </c:catAx>
      <c:valAx>
        <c:axId val="80055974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Helvetica" panose="020B0604020202020204" pitchFamily="34" charset="0"/>
                    <a:ea typeface="+mn-ea"/>
                    <a:cs typeface="Helvetica" panose="020B0604020202020204" pitchFamily="34" charset="0"/>
                  </a:defRPr>
                </a:pPr>
                <a:r>
                  <a:rPr lang="en-US" sz="1000" b="1">
                    <a:solidFill>
                      <a:schemeClr val="tx1"/>
                    </a:solidFill>
                    <a:latin typeface="Helvetica" panose="020B0604020202020204" pitchFamily="34" charset="0"/>
                    <a:cs typeface="Helvetica" panose="020B0604020202020204" pitchFamily="34" charset="0"/>
                  </a:rPr>
                  <a:t>Average Monthly Employment (Thousands)</a:t>
                </a:r>
              </a:p>
            </c:rich>
          </c:tx>
          <c:layout>
            <c:manualLayout>
              <c:xMode val="edge"/>
              <c:yMode val="edge"/>
              <c:x val="7.6804899387576554E-3"/>
              <c:y val="1.0101010101010102E-2"/>
            </c:manualLayout>
          </c:layout>
          <c:overlay val="0"/>
          <c:spPr>
            <a:noFill/>
            <a:ln>
              <a:noFill/>
            </a:ln>
            <a:effectLst/>
          </c:sp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800567944"/>
        <c:crosses val="autoZero"/>
        <c:crossBetween val="between"/>
        <c:dispUnits>
          <c:builtInUnit val="thousands"/>
        </c:dispUnits>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'State Occupations (4-5 star (2'!$F$6</c:f>
              <c:strCache>
                <c:ptCount val="1"/>
                <c:pt idx="0">
                  <c:v>Sum of Ratio</c:v>
                </c:pt>
              </c:strCache>
            </c:strRef>
          </c:tx>
          <c:spPr>
            <a:solidFill>
              <a:schemeClr val="accent1"/>
            </a:solidFill>
            <a:ln>
              <a:noFill/>
            </a:ln>
            <a:effectLst/>
          </c:spPr>
          <c:invertIfNegative val="0"/>
          <c:cat>
            <c:strRef>
              <c:f>'State Occupations (4-5 star (2'!$E$7:$E$31</c:f>
              <c:strCache>
                <c:ptCount val="25"/>
                <c:pt idx="0">
                  <c:v>Physical Therapists</c:v>
                </c:pt>
                <c:pt idx="1">
                  <c:v>Middle School Teachers, Except Special and Career/Technical Education</c:v>
                </c:pt>
                <c:pt idx="2">
                  <c:v>Human Resources Specialists</c:v>
                </c:pt>
                <c:pt idx="3">
                  <c:v>Software Developers, Applications</c:v>
                </c:pt>
                <c:pt idx="4">
                  <c:v>Registered Nurses</c:v>
                </c:pt>
                <c:pt idx="5">
                  <c:v>Educational, Guidance, School, and Vocational Counselors</c:v>
                </c:pt>
                <c:pt idx="6">
                  <c:v>Public Relations and Fundraising Managers</c:v>
                </c:pt>
                <c:pt idx="7">
                  <c:v>Elementary School Teachers, Except Special Education</c:v>
                </c:pt>
                <c:pt idx="8">
                  <c:v>Medical and Health Services Managers</c:v>
                </c:pt>
                <c:pt idx="9">
                  <c:v>Market Research Analysts and Marketing Specialists</c:v>
                </c:pt>
                <c:pt idx="10">
                  <c:v>Coaches and Scouts</c:v>
                </c:pt>
                <c:pt idx="11">
                  <c:v>Nurse Practitioners</c:v>
                </c:pt>
                <c:pt idx="12">
                  <c:v>Mental Health Counselors</c:v>
                </c:pt>
                <c:pt idx="13">
                  <c:v>Accountants and Auditors</c:v>
                </c:pt>
                <c:pt idx="14">
                  <c:v>Sales Representatives, Wholesale and Manufacturing, Technical and Scientific Products</c:v>
                </c:pt>
                <c:pt idx="15">
                  <c:v>Computer Systems Analysts</c:v>
                </c:pt>
                <c:pt idx="16">
                  <c:v>Marketing Managers</c:v>
                </c:pt>
                <c:pt idx="17">
                  <c:v>Healthcare Social Workers</c:v>
                </c:pt>
                <c:pt idx="18">
                  <c:v>Financial Analysts</c:v>
                </c:pt>
                <c:pt idx="19">
                  <c:v>Network and Computer Systems Administrators</c:v>
                </c:pt>
                <c:pt idx="20">
                  <c:v>Financial Managers</c:v>
                </c:pt>
                <c:pt idx="21">
                  <c:v>Information Security Analysts</c:v>
                </c:pt>
                <c:pt idx="22">
                  <c:v>Mechanical Engineers</c:v>
                </c:pt>
                <c:pt idx="23">
                  <c:v>Management Analysts</c:v>
                </c:pt>
                <c:pt idx="24">
                  <c:v>Lawyers</c:v>
                </c:pt>
              </c:strCache>
            </c:strRef>
          </c:cat>
          <c:val>
            <c:numRef>
              <c:f>'State Occupations (4-5 star (2'!$F$7:$F$31</c:f>
              <c:numCache>
                <c:formatCode>#,##0.00</c:formatCode>
                <c:ptCount val="25"/>
                <c:pt idx="0">
                  <c:v>0.13969710372378372</c:v>
                </c:pt>
                <c:pt idx="1">
                  <c:v>0.15093210427197939</c:v>
                </c:pt>
                <c:pt idx="2">
                  <c:v>0.18083353527194398</c:v>
                </c:pt>
                <c:pt idx="3">
                  <c:v>0.19254455549160171</c:v>
                </c:pt>
                <c:pt idx="4">
                  <c:v>0.19451593139808698</c:v>
                </c:pt>
                <c:pt idx="5">
                  <c:v>0.20836877745241583</c:v>
                </c:pt>
                <c:pt idx="6">
                  <c:v>0.21049853438556934</c:v>
                </c:pt>
                <c:pt idx="7">
                  <c:v>0.23824192880794703</c:v>
                </c:pt>
                <c:pt idx="8">
                  <c:v>0.27020114627156883</c:v>
                </c:pt>
                <c:pt idx="9">
                  <c:v>0.28248267367383806</c:v>
                </c:pt>
                <c:pt idx="10">
                  <c:v>0.29232814526588846</c:v>
                </c:pt>
                <c:pt idx="11">
                  <c:v>0.30593568840579716</c:v>
                </c:pt>
                <c:pt idx="12">
                  <c:v>0.35956619360305014</c:v>
                </c:pt>
                <c:pt idx="13">
                  <c:v>0.38973088437071218</c:v>
                </c:pt>
                <c:pt idx="14">
                  <c:v>0.4311539620367581</c:v>
                </c:pt>
                <c:pt idx="15">
                  <c:v>0.44718447694038249</c:v>
                </c:pt>
                <c:pt idx="16">
                  <c:v>0.50392657788071793</c:v>
                </c:pt>
                <c:pt idx="17">
                  <c:v>0.53564593406593408</c:v>
                </c:pt>
                <c:pt idx="18">
                  <c:v>0.55329558404558399</c:v>
                </c:pt>
                <c:pt idx="19">
                  <c:v>0.58508351126927638</c:v>
                </c:pt>
                <c:pt idx="20">
                  <c:v>0.59078705447969249</c:v>
                </c:pt>
                <c:pt idx="21">
                  <c:v>0.60443987929433618</c:v>
                </c:pt>
                <c:pt idx="22">
                  <c:v>0.80107314836046772</c:v>
                </c:pt>
                <c:pt idx="23">
                  <c:v>0.84319122302158278</c:v>
                </c:pt>
                <c:pt idx="24">
                  <c:v>0.88233624376336406</c:v>
                </c:pt>
              </c:numCache>
            </c:numRef>
          </c:val>
          <c:extLst>
            <c:ext xmlns:c16="http://schemas.microsoft.com/office/drawing/2014/chart" uri="{C3380CC4-5D6E-409C-BE32-E72D297353CC}">
              <c16:uniqueId val="{00000000-D3D8-498E-90F9-7B43F4985D52}"/>
            </c:ext>
          </c:extLst>
        </c:ser>
        <c:dLbls>
          <c:showLegendKey val="0"/>
          <c:showVal val="0"/>
          <c:showCatName val="0"/>
          <c:showSerName val="0"/>
          <c:showPercent val="0"/>
          <c:showBubbleSize val="0"/>
        </c:dLbls>
        <c:gapWidth val="182"/>
        <c:axId val="431644728"/>
        <c:axId val="431643744"/>
      </c:barChart>
      <c:catAx>
        <c:axId val="431644728"/>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1643744"/>
        <c:crosses val="autoZero"/>
        <c:auto val="1"/>
        <c:lblAlgn val="ctr"/>
        <c:lblOffset val="100"/>
        <c:noMultiLvlLbl val="0"/>
      </c:catAx>
      <c:valAx>
        <c:axId val="431643744"/>
        <c:scaling>
          <c:orientation val="minMax"/>
        </c:scaling>
        <c:delete val="0"/>
        <c:axPos val="b"/>
        <c:title>
          <c:tx>
            <c:rich>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a:t>Supply Gap Ratio</a:t>
                </a:r>
              </a:p>
            </c:rich>
          </c:tx>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1644728"/>
        <c:crosses val="max"/>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[Apprentices (2019) - Charta.xlsx]Top Occupations!PivotTable1</c:name>
    <c:fmtId val="6"/>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4"/>
          </a:solidFill>
          <a:ln>
            <a:noFill/>
          </a:ln>
          <a:effectLst/>
        </c:spPr>
      </c:pivotFmt>
      <c:pivotFmt>
        <c:idx val="4"/>
        <c:spPr>
          <a:solidFill>
            <a:schemeClr val="accent4"/>
          </a:solidFill>
          <a:ln>
            <a:noFill/>
          </a:ln>
          <a:effectLst/>
        </c:spPr>
      </c:pivotFmt>
      <c:pivotFmt>
        <c:idx val="5"/>
        <c:spPr>
          <a:solidFill>
            <a:schemeClr val="accent4"/>
          </a:solidFill>
          <a:ln>
            <a:noFill/>
          </a:ln>
          <a:effectLst/>
        </c:spPr>
      </c:pivotFmt>
      <c:pivotFmt>
        <c:idx val="6"/>
        <c:spPr>
          <a:solidFill>
            <a:schemeClr val="accent4"/>
          </a:solidFill>
          <a:ln>
            <a:noFill/>
          </a:ln>
          <a:effectLst/>
        </c:spPr>
      </c:pivotFmt>
      <c:pivotFmt>
        <c:idx val="7"/>
        <c:spPr>
          <a:solidFill>
            <a:schemeClr val="accent4"/>
          </a:solidFill>
          <a:ln>
            <a:noFill/>
          </a:ln>
          <a:effectLst/>
        </c:spPr>
      </c:pivotFmt>
      <c:pivotFmt>
        <c:idx val="8"/>
        <c:spPr>
          <a:solidFill>
            <a:schemeClr val="accent4"/>
          </a:solidFill>
          <a:ln>
            <a:noFill/>
          </a:ln>
          <a:effectLst/>
        </c:spPr>
      </c:pivotFmt>
      <c:pivotFmt>
        <c:idx val="9"/>
        <c:spPr>
          <a:solidFill>
            <a:schemeClr val="accent4"/>
          </a:solidFill>
          <a:ln>
            <a:noFill/>
          </a:ln>
          <a:effectLst/>
        </c:spPr>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4"/>
          </a:solidFill>
          <a:ln>
            <a:noFill/>
          </a:ln>
          <a:effectLst/>
        </c:spPr>
      </c:pivotFmt>
      <c:pivotFmt>
        <c:idx val="12"/>
        <c:spPr>
          <a:solidFill>
            <a:schemeClr val="accent4"/>
          </a:solidFill>
          <a:ln>
            <a:noFill/>
          </a:ln>
          <a:effectLst/>
        </c:spPr>
      </c:pivotFmt>
      <c:pivotFmt>
        <c:idx val="13"/>
        <c:spPr>
          <a:solidFill>
            <a:schemeClr val="accent4"/>
          </a:solidFill>
          <a:ln>
            <a:noFill/>
          </a:ln>
          <a:effectLst/>
        </c:spPr>
      </c:pivotFmt>
      <c:pivotFmt>
        <c:idx val="14"/>
        <c:spPr>
          <a:solidFill>
            <a:schemeClr val="accent4"/>
          </a:solidFill>
          <a:ln>
            <a:noFill/>
          </a:ln>
          <a:effectLst/>
        </c:spPr>
      </c:pivotFmt>
      <c:pivotFmt>
        <c:idx val="15"/>
        <c:spPr>
          <a:solidFill>
            <a:schemeClr val="accent4"/>
          </a:solidFill>
          <a:ln>
            <a:noFill/>
          </a:ln>
          <a:effectLst/>
        </c:spPr>
      </c:pivotFmt>
      <c:pivotFmt>
        <c:idx val="16"/>
        <c:spPr>
          <a:solidFill>
            <a:schemeClr val="accent4"/>
          </a:solidFill>
          <a:ln>
            <a:noFill/>
          </a:ln>
          <a:effectLst/>
        </c:spPr>
      </c:pivotFmt>
      <c:pivotFmt>
        <c:idx val="17"/>
        <c:spPr>
          <a:solidFill>
            <a:schemeClr val="accent4"/>
          </a:solidFill>
          <a:ln>
            <a:noFill/>
          </a:ln>
          <a:effectLst/>
        </c:spPr>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4"/>
          </a:solidFill>
          <a:ln>
            <a:noFill/>
          </a:ln>
          <a:effectLst/>
        </c:spPr>
      </c:pivotFmt>
      <c:pivotFmt>
        <c:idx val="20"/>
        <c:spPr>
          <a:solidFill>
            <a:schemeClr val="accent4"/>
          </a:solidFill>
          <a:ln>
            <a:noFill/>
          </a:ln>
          <a:effectLst/>
        </c:spPr>
      </c:pivotFmt>
      <c:pivotFmt>
        <c:idx val="21"/>
        <c:spPr>
          <a:solidFill>
            <a:schemeClr val="accent4"/>
          </a:solidFill>
          <a:ln>
            <a:noFill/>
          </a:ln>
          <a:effectLst/>
        </c:spPr>
      </c:pivotFmt>
      <c:pivotFmt>
        <c:idx val="22"/>
        <c:spPr>
          <a:solidFill>
            <a:schemeClr val="accent4"/>
          </a:solidFill>
          <a:ln>
            <a:noFill/>
          </a:ln>
          <a:effectLst/>
        </c:spPr>
      </c:pivotFmt>
      <c:pivotFmt>
        <c:idx val="23"/>
        <c:spPr>
          <a:solidFill>
            <a:schemeClr val="accent4"/>
          </a:solidFill>
          <a:ln>
            <a:noFill/>
          </a:ln>
          <a:effectLst/>
        </c:spPr>
      </c:pivotFmt>
      <c:pivotFmt>
        <c:idx val="24"/>
        <c:spPr>
          <a:solidFill>
            <a:schemeClr val="accent4"/>
          </a:solidFill>
          <a:ln>
            <a:noFill/>
          </a:ln>
          <a:effectLst/>
        </c:spPr>
      </c:pivotFmt>
      <c:pivotFmt>
        <c:idx val="25"/>
        <c:spPr>
          <a:solidFill>
            <a:schemeClr val="accent4"/>
          </a:solidFill>
          <a:ln>
            <a:noFill/>
          </a:ln>
          <a:effectLst/>
        </c:spPr>
      </c:pivotFmt>
    </c:pivotFmts>
    <c:plotArea>
      <c:layout/>
      <c:barChart>
        <c:barDir val="bar"/>
        <c:grouping val="clustered"/>
        <c:varyColors val="0"/>
        <c:ser>
          <c:idx val="0"/>
          <c:order val="0"/>
          <c:tx>
            <c:strRef>
              <c:f>'Top Occupations'!$B$3</c:f>
              <c:strCache>
                <c:ptCount val="1"/>
                <c:pt idx="0">
                  <c:v>Total</c:v>
                </c:pt>
              </c:strCache>
            </c:strRef>
          </c:tx>
          <c:spPr>
            <a:solidFill>
              <a:schemeClr val="accent1"/>
            </a:solidFill>
            <a:ln>
              <a:noFill/>
            </a:ln>
            <a:effectLst/>
          </c:spPr>
          <c:invertIfNegative val="0"/>
          <c:dPt>
            <c:idx val="4"/>
            <c:invertIfNegative val="0"/>
            <c:bubble3D val="0"/>
            <c:spPr>
              <a:solidFill>
                <a:schemeClr val="accent4"/>
              </a:solidFill>
              <a:ln>
                <a:noFill/>
              </a:ln>
              <a:effectLst/>
            </c:spPr>
            <c:extLst>
              <c:ext xmlns:c16="http://schemas.microsoft.com/office/drawing/2014/chart" uri="{C3380CC4-5D6E-409C-BE32-E72D297353CC}">
                <c16:uniqueId val="{00000001-D220-4056-BD88-34438CD0C5ED}"/>
              </c:ext>
            </c:extLst>
          </c:dPt>
          <c:dPt>
            <c:idx val="7"/>
            <c:invertIfNegative val="0"/>
            <c:bubble3D val="0"/>
            <c:spPr>
              <a:solidFill>
                <a:schemeClr val="accent4"/>
              </a:solidFill>
              <a:ln>
                <a:noFill/>
              </a:ln>
              <a:effectLst/>
            </c:spPr>
            <c:extLst>
              <c:ext xmlns:c16="http://schemas.microsoft.com/office/drawing/2014/chart" uri="{C3380CC4-5D6E-409C-BE32-E72D297353CC}">
                <c16:uniqueId val="{00000003-D220-4056-BD88-34438CD0C5ED}"/>
              </c:ext>
            </c:extLst>
          </c:dPt>
          <c:dPt>
            <c:idx val="10"/>
            <c:invertIfNegative val="0"/>
            <c:bubble3D val="0"/>
            <c:spPr>
              <a:solidFill>
                <a:schemeClr val="accent4"/>
              </a:solidFill>
              <a:ln>
                <a:noFill/>
              </a:ln>
              <a:effectLst/>
            </c:spPr>
            <c:extLst>
              <c:ext xmlns:c16="http://schemas.microsoft.com/office/drawing/2014/chart" uri="{C3380CC4-5D6E-409C-BE32-E72D297353CC}">
                <c16:uniqueId val="{00000005-D220-4056-BD88-34438CD0C5ED}"/>
              </c:ext>
            </c:extLst>
          </c:dPt>
          <c:dPt>
            <c:idx val="11"/>
            <c:invertIfNegative val="0"/>
            <c:bubble3D val="0"/>
            <c:spPr>
              <a:solidFill>
                <a:schemeClr val="accent4"/>
              </a:solidFill>
              <a:ln>
                <a:noFill/>
              </a:ln>
              <a:effectLst/>
            </c:spPr>
            <c:extLst>
              <c:ext xmlns:c16="http://schemas.microsoft.com/office/drawing/2014/chart" uri="{C3380CC4-5D6E-409C-BE32-E72D297353CC}">
                <c16:uniqueId val="{00000007-D220-4056-BD88-34438CD0C5ED}"/>
              </c:ext>
            </c:extLst>
          </c:dPt>
          <c:dPt>
            <c:idx val="12"/>
            <c:invertIfNegative val="0"/>
            <c:bubble3D val="0"/>
            <c:spPr>
              <a:solidFill>
                <a:schemeClr val="accent4"/>
              </a:solidFill>
              <a:ln>
                <a:noFill/>
              </a:ln>
              <a:effectLst/>
            </c:spPr>
            <c:extLst>
              <c:ext xmlns:c16="http://schemas.microsoft.com/office/drawing/2014/chart" uri="{C3380CC4-5D6E-409C-BE32-E72D297353CC}">
                <c16:uniqueId val="{00000009-D220-4056-BD88-34438CD0C5ED}"/>
              </c:ext>
            </c:extLst>
          </c:dPt>
          <c:dPt>
            <c:idx val="13"/>
            <c:invertIfNegative val="0"/>
            <c:bubble3D val="0"/>
            <c:spPr>
              <a:solidFill>
                <a:schemeClr val="accent4"/>
              </a:solidFill>
              <a:ln>
                <a:noFill/>
              </a:ln>
              <a:effectLst/>
            </c:spPr>
            <c:extLst>
              <c:ext xmlns:c16="http://schemas.microsoft.com/office/drawing/2014/chart" uri="{C3380CC4-5D6E-409C-BE32-E72D297353CC}">
                <c16:uniqueId val="{0000000B-D220-4056-BD88-34438CD0C5ED}"/>
              </c:ext>
            </c:extLst>
          </c:dPt>
          <c:dPt>
            <c:idx val="14"/>
            <c:invertIfNegative val="0"/>
            <c:bubble3D val="0"/>
            <c:spPr>
              <a:solidFill>
                <a:schemeClr val="accent4"/>
              </a:solidFill>
              <a:ln>
                <a:noFill/>
              </a:ln>
              <a:effectLst/>
            </c:spPr>
            <c:extLst>
              <c:ext xmlns:c16="http://schemas.microsoft.com/office/drawing/2014/chart" uri="{C3380CC4-5D6E-409C-BE32-E72D297353CC}">
                <c16:uniqueId val="{0000000D-D220-4056-BD88-34438CD0C5E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'Top Occupations'!$A$4:$A$19</c:f>
              <c:strCache>
                <c:ptCount val="15"/>
                <c:pt idx="0">
                  <c:v>Painting, Coating, and Decorating Workers</c:v>
                </c:pt>
                <c:pt idx="1">
                  <c:v>Telecommunications Equipment Installers and Repairers, Except Line Installers</c:v>
                </c:pt>
                <c:pt idx="2">
                  <c:v>Brickmasons and Blockmasons</c:v>
                </c:pt>
                <c:pt idx="3">
                  <c:v>Floor Layers, Except Carpet, Wood, and Hard Tiles</c:v>
                </c:pt>
                <c:pt idx="4">
                  <c:v>Police and Sheriff's Patrol Officers</c:v>
                </c:pt>
                <c:pt idx="5">
                  <c:v>Roofers</c:v>
                </c:pt>
                <c:pt idx="6">
                  <c:v>Opticians, Dispensing</c:v>
                </c:pt>
                <c:pt idx="7">
                  <c:v>Elevator Installers and Repairers</c:v>
                </c:pt>
                <c:pt idx="8">
                  <c:v>Sheet Metal Workers</c:v>
                </c:pt>
                <c:pt idx="9">
                  <c:v>Structural Iron and Steel Workers</c:v>
                </c:pt>
                <c:pt idx="10">
                  <c:v>Heating, Air Conditioning, and Refrigeration Mechanics and Installers</c:v>
                </c:pt>
                <c:pt idx="11">
                  <c:v>Construction Laborers</c:v>
                </c:pt>
                <c:pt idx="12">
                  <c:v>Plumbers, Pipefitters, and Steamfitters</c:v>
                </c:pt>
                <c:pt idx="13">
                  <c:v>Carpenters</c:v>
                </c:pt>
                <c:pt idx="14">
                  <c:v>Electricians</c:v>
                </c:pt>
              </c:strCache>
            </c:strRef>
          </c:cat>
          <c:val>
            <c:numRef>
              <c:f>'Top Occupations'!$B$4:$B$19</c:f>
              <c:numCache>
                <c:formatCode>#,##0</c:formatCode>
                <c:ptCount val="15"/>
                <c:pt idx="0">
                  <c:v>126</c:v>
                </c:pt>
                <c:pt idx="1">
                  <c:v>129</c:v>
                </c:pt>
                <c:pt idx="2">
                  <c:v>133</c:v>
                </c:pt>
                <c:pt idx="3">
                  <c:v>133</c:v>
                </c:pt>
                <c:pt idx="4">
                  <c:v>147</c:v>
                </c:pt>
                <c:pt idx="5">
                  <c:v>227</c:v>
                </c:pt>
                <c:pt idx="6">
                  <c:v>264</c:v>
                </c:pt>
                <c:pt idx="7">
                  <c:v>382</c:v>
                </c:pt>
                <c:pt idx="8">
                  <c:v>414</c:v>
                </c:pt>
                <c:pt idx="9">
                  <c:v>415</c:v>
                </c:pt>
                <c:pt idx="10">
                  <c:v>425</c:v>
                </c:pt>
                <c:pt idx="11">
                  <c:v>655</c:v>
                </c:pt>
                <c:pt idx="12">
                  <c:v>1041</c:v>
                </c:pt>
                <c:pt idx="13">
                  <c:v>1329</c:v>
                </c:pt>
                <c:pt idx="14">
                  <c:v>1994</c:v>
                </c:pt>
              </c:numCache>
            </c:numRef>
          </c:val>
          <c:extLst>
            <c:ext xmlns:c16="http://schemas.microsoft.com/office/drawing/2014/chart" uri="{C3380CC4-5D6E-409C-BE32-E72D297353CC}">
              <c16:uniqueId val="{0000000E-D220-4056-BD88-34438CD0C5ED}"/>
            </c:ext>
          </c:extLst>
        </c:ser>
        <c:dLbls>
          <c:showLegendKey val="0"/>
          <c:showVal val="1"/>
          <c:showCatName val="0"/>
          <c:showSerName val="0"/>
          <c:showPercent val="0"/>
          <c:showBubbleSize val="0"/>
        </c:dLbls>
        <c:gapWidth val="182"/>
        <c:axId val="465030112"/>
        <c:axId val="465030440"/>
      </c:barChart>
      <c:catAx>
        <c:axId val="465030112"/>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465030440"/>
        <c:crosses val="autoZero"/>
        <c:auto val="1"/>
        <c:lblAlgn val="ctr"/>
        <c:lblOffset val="100"/>
        <c:noMultiLvlLbl val="0"/>
      </c:catAx>
      <c:valAx>
        <c:axId val="465030440"/>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Apprentices</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46503011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[Apprentices (2019) - Charta.xlsx]Supply Gap!PivotTable1</c:name>
    <c:fmtId val="21"/>
  </c:pivotSource>
  <c:chart>
    <c:autoTitleDeleted val="1"/>
    <c:pivotFmts>
      <c:pivotFmt>
        <c:idx val="0"/>
        <c:spPr>
          <a:solidFill>
            <a:schemeClr val="accent1"/>
          </a:solidFill>
          <a:ln>
            <a:noFill/>
          </a:ln>
          <a:effectLst/>
        </c:spPr>
        <c:marker>
          <c:symbol val="none"/>
        </c:marker>
      </c:pivotFmt>
      <c:pivotFmt>
        <c:idx val="1"/>
        <c:spPr>
          <a:solidFill>
            <a:schemeClr val="accent4"/>
          </a:solidFill>
          <a:ln>
            <a:noFill/>
          </a:ln>
          <a:effectLst/>
        </c:spPr>
      </c:pivotFmt>
      <c:pivotFmt>
        <c:idx val="2"/>
        <c:spPr>
          <a:solidFill>
            <a:schemeClr val="accent4"/>
          </a:solidFill>
          <a:ln>
            <a:noFill/>
          </a:ln>
          <a:effectLst/>
        </c:spPr>
      </c:pivotFmt>
      <c:pivotFmt>
        <c:idx val="3"/>
        <c:spPr>
          <a:solidFill>
            <a:schemeClr val="accent4"/>
          </a:solidFill>
          <a:ln>
            <a:noFill/>
          </a:ln>
          <a:effectLst/>
        </c:spPr>
      </c:pivotFmt>
      <c:pivotFmt>
        <c:idx val="4"/>
        <c:spPr>
          <a:solidFill>
            <a:schemeClr val="accent4"/>
          </a:solidFill>
          <a:ln>
            <a:noFill/>
          </a:ln>
          <a:effectLst/>
        </c:spPr>
      </c:pivotFmt>
      <c:pivotFmt>
        <c:idx val="5"/>
        <c:spPr>
          <a:solidFill>
            <a:schemeClr val="accent4"/>
          </a:solidFill>
          <a:ln>
            <a:noFill/>
          </a:ln>
          <a:effectLst/>
        </c:spPr>
      </c:pivotFmt>
      <c:pivotFmt>
        <c:idx val="6"/>
        <c:spPr>
          <a:solidFill>
            <a:schemeClr val="accent4"/>
          </a:solidFill>
          <a:ln>
            <a:noFill/>
          </a:ln>
          <a:effectLst/>
        </c:spPr>
      </c:pivotFmt>
      <c:pivotFmt>
        <c:idx val="7"/>
        <c:spPr>
          <a:solidFill>
            <a:schemeClr val="accent4"/>
          </a:solidFill>
          <a:ln>
            <a:noFill/>
          </a:ln>
          <a:effectLst/>
        </c:spPr>
      </c:pivotFmt>
      <c:pivotFmt>
        <c:idx val="8"/>
        <c:spPr>
          <a:solidFill>
            <a:schemeClr val="accent4"/>
          </a:solidFill>
          <a:ln>
            <a:noFill/>
          </a:ln>
          <a:effectLst/>
        </c:spPr>
      </c:pivotFmt>
      <c:pivotFmt>
        <c:idx val="9"/>
        <c:spPr>
          <a:solidFill>
            <a:schemeClr val="accent1"/>
          </a:solidFill>
          <a:ln>
            <a:noFill/>
          </a:ln>
          <a:effectLst/>
        </c:spPr>
        <c:marker>
          <c:symbol val="none"/>
        </c:marker>
      </c:pivotFmt>
      <c:pivotFmt>
        <c:idx val="10"/>
        <c:spPr>
          <a:solidFill>
            <a:schemeClr val="accent4"/>
          </a:solidFill>
          <a:ln>
            <a:noFill/>
          </a:ln>
          <a:effectLst/>
        </c:spPr>
      </c:pivotFmt>
      <c:pivotFmt>
        <c:idx val="11"/>
        <c:spPr>
          <a:solidFill>
            <a:schemeClr val="accent4"/>
          </a:solidFill>
          <a:ln>
            <a:noFill/>
          </a:ln>
          <a:effectLst/>
        </c:spPr>
      </c:pivotFmt>
      <c:pivotFmt>
        <c:idx val="12"/>
        <c:spPr>
          <a:solidFill>
            <a:schemeClr val="accent4"/>
          </a:solidFill>
          <a:ln>
            <a:noFill/>
          </a:ln>
          <a:effectLst/>
        </c:spPr>
      </c:pivotFmt>
      <c:pivotFmt>
        <c:idx val="13"/>
        <c:spPr>
          <a:solidFill>
            <a:schemeClr val="accent4"/>
          </a:solidFill>
          <a:ln>
            <a:noFill/>
          </a:ln>
          <a:effectLst/>
        </c:spPr>
      </c:pivotFmt>
      <c:pivotFmt>
        <c:idx val="14"/>
        <c:spPr>
          <a:solidFill>
            <a:schemeClr val="accent4"/>
          </a:solidFill>
          <a:ln>
            <a:noFill/>
          </a:ln>
          <a:effectLst/>
        </c:spPr>
      </c:pivotFmt>
      <c:pivotFmt>
        <c:idx val="15"/>
        <c:spPr>
          <a:solidFill>
            <a:schemeClr val="accent4"/>
          </a:solidFill>
          <a:ln>
            <a:noFill/>
          </a:ln>
          <a:effectLst/>
        </c:spPr>
      </c:pivotFmt>
      <c:pivotFmt>
        <c:idx val="16"/>
        <c:spPr>
          <a:solidFill>
            <a:schemeClr val="accent4"/>
          </a:solidFill>
          <a:ln>
            <a:noFill/>
          </a:ln>
          <a:effectLst/>
        </c:spPr>
      </c:pivotFmt>
      <c:pivotFmt>
        <c:idx val="17"/>
        <c:spPr>
          <a:solidFill>
            <a:schemeClr val="accent1"/>
          </a:solidFill>
          <a:ln>
            <a:noFill/>
          </a:ln>
          <a:effectLst/>
        </c:spPr>
        <c:marker>
          <c:symbol val="none"/>
        </c:marker>
      </c:pivotFmt>
      <c:pivotFmt>
        <c:idx val="18"/>
        <c:spPr>
          <a:solidFill>
            <a:schemeClr val="accent4"/>
          </a:solidFill>
          <a:ln>
            <a:noFill/>
          </a:ln>
          <a:effectLst/>
        </c:spPr>
      </c:pivotFmt>
      <c:pivotFmt>
        <c:idx val="19"/>
        <c:spPr>
          <a:solidFill>
            <a:schemeClr val="accent4"/>
          </a:solidFill>
          <a:ln>
            <a:noFill/>
          </a:ln>
          <a:effectLst/>
        </c:spPr>
      </c:pivotFmt>
      <c:pivotFmt>
        <c:idx val="20"/>
        <c:spPr>
          <a:solidFill>
            <a:schemeClr val="accent4"/>
          </a:solidFill>
          <a:ln>
            <a:noFill/>
          </a:ln>
          <a:effectLst/>
        </c:spPr>
      </c:pivotFmt>
      <c:pivotFmt>
        <c:idx val="21"/>
        <c:spPr>
          <a:solidFill>
            <a:schemeClr val="accent4"/>
          </a:solidFill>
          <a:ln>
            <a:noFill/>
          </a:ln>
          <a:effectLst/>
        </c:spPr>
      </c:pivotFmt>
      <c:pivotFmt>
        <c:idx val="22"/>
        <c:spPr>
          <a:solidFill>
            <a:schemeClr val="accent4"/>
          </a:solidFill>
          <a:ln>
            <a:noFill/>
          </a:ln>
          <a:effectLst/>
        </c:spPr>
      </c:pivotFmt>
      <c:pivotFmt>
        <c:idx val="23"/>
        <c:spPr>
          <a:solidFill>
            <a:schemeClr val="accent4"/>
          </a:solidFill>
          <a:ln>
            <a:noFill/>
          </a:ln>
          <a:effectLst/>
        </c:spPr>
      </c:pivotFmt>
      <c:pivotFmt>
        <c:idx val="24"/>
        <c:spPr>
          <a:solidFill>
            <a:schemeClr val="accent4"/>
          </a:solidFill>
          <a:ln>
            <a:noFill/>
          </a:ln>
          <a:effectLst/>
        </c:spPr>
      </c:pivotFmt>
      <c:pivotFmt>
        <c:idx val="25"/>
        <c:spPr>
          <a:solidFill>
            <a:schemeClr val="accent1"/>
          </a:solidFill>
          <a:ln>
            <a:noFill/>
          </a:ln>
          <a:effectLst/>
        </c:spPr>
        <c:marker>
          <c:symbol val="none"/>
        </c:marker>
      </c:pivotFmt>
      <c:pivotFmt>
        <c:idx val="26"/>
        <c:spPr>
          <a:solidFill>
            <a:schemeClr val="accent4"/>
          </a:solidFill>
          <a:ln>
            <a:noFill/>
          </a:ln>
          <a:effectLst/>
        </c:spPr>
      </c:pivotFmt>
      <c:pivotFmt>
        <c:idx val="27"/>
        <c:spPr>
          <a:solidFill>
            <a:schemeClr val="accent4"/>
          </a:solidFill>
          <a:ln>
            <a:noFill/>
          </a:ln>
          <a:effectLst/>
        </c:spPr>
      </c:pivotFmt>
      <c:pivotFmt>
        <c:idx val="28"/>
        <c:spPr>
          <a:solidFill>
            <a:schemeClr val="accent4"/>
          </a:solidFill>
          <a:ln>
            <a:noFill/>
          </a:ln>
          <a:effectLst/>
        </c:spPr>
      </c:pivotFmt>
      <c:pivotFmt>
        <c:idx val="29"/>
        <c:spPr>
          <a:solidFill>
            <a:schemeClr val="accent4"/>
          </a:solidFill>
          <a:ln>
            <a:noFill/>
          </a:ln>
          <a:effectLst/>
        </c:spPr>
      </c:pivotFmt>
      <c:pivotFmt>
        <c:idx val="30"/>
        <c:spPr>
          <a:solidFill>
            <a:schemeClr val="accent4"/>
          </a:solidFill>
          <a:ln>
            <a:noFill/>
          </a:ln>
          <a:effectLst/>
        </c:spPr>
      </c:pivotFmt>
      <c:pivotFmt>
        <c:idx val="31"/>
        <c:spPr>
          <a:solidFill>
            <a:schemeClr val="accent4"/>
          </a:solidFill>
          <a:ln>
            <a:noFill/>
          </a:ln>
          <a:effectLst/>
        </c:spPr>
      </c:pivotFmt>
      <c:pivotFmt>
        <c:idx val="32"/>
        <c:spPr>
          <a:solidFill>
            <a:schemeClr val="accent4"/>
          </a:solidFill>
          <a:ln>
            <a:noFill/>
          </a:ln>
          <a:effectLst/>
        </c:spPr>
      </c:pivotFmt>
    </c:pivotFmts>
    <c:plotArea>
      <c:layout/>
      <c:barChart>
        <c:barDir val="bar"/>
        <c:grouping val="clustered"/>
        <c:varyColors val="0"/>
        <c:ser>
          <c:idx val="0"/>
          <c:order val="0"/>
          <c:tx>
            <c:strRef>
              <c:f>'Supply Gap'!$B$3</c:f>
              <c:strCache>
                <c:ptCount val="1"/>
                <c:pt idx="0">
                  <c:v>Total</c:v>
                </c:pt>
              </c:strCache>
            </c:strRef>
          </c:tx>
          <c:spPr>
            <a:solidFill>
              <a:schemeClr val="accent1"/>
            </a:solidFill>
            <a:ln>
              <a:noFill/>
            </a:ln>
            <a:effectLst/>
          </c:spPr>
          <c:invertIfNegative val="0"/>
          <c:dPt>
            <c:idx val="1"/>
            <c:invertIfNegative val="0"/>
            <c:bubble3D val="0"/>
            <c:extLst>
              <c:ext xmlns:c16="http://schemas.microsoft.com/office/drawing/2014/chart" uri="{C3380CC4-5D6E-409C-BE32-E72D297353CC}">
                <c16:uniqueId val="{00000000-2A73-46AE-AF1F-57EEA95A7AFC}"/>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2-2A73-46AE-AF1F-57EEA95A7AFC}"/>
              </c:ext>
            </c:extLst>
          </c:dPt>
          <c:dPt>
            <c:idx val="5"/>
            <c:invertIfNegative val="0"/>
            <c:bubble3D val="0"/>
            <c:spPr>
              <a:solidFill>
                <a:schemeClr val="accent4"/>
              </a:solidFill>
              <a:ln>
                <a:noFill/>
              </a:ln>
              <a:effectLst/>
            </c:spPr>
            <c:extLst>
              <c:ext xmlns:c16="http://schemas.microsoft.com/office/drawing/2014/chart" uri="{C3380CC4-5D6E-409C-BE32-E72D297353CC}">
                <c16:uniqueId val="{00000004-2A73-46AE-AF1F-57EEA95A7AFC}"/>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6-2A73-46AE-AF1F-57EEA95A7AFC}"/>
              </c:ext>
            </c:extLst>
          </c:dPt>
          <c:dPt>
            <c:idx val="7"/>
            <c:invertIfNegative val="0"/>
            <c:bubble3D val="0"/>
            <c:spPr>
              <a:solidFill>
                <a:schemeClr val="accent4"/>
              </a:solidFill>
              <a:ln>
                <a:noFill/>
              </a:ln>
              <a:effectLst/>
            </c:spPr>
            <c:extLst>
              <c:ext xmlns:c16="http://schemas.microsoft.com/office/drawing/2014/chart" uri="{C3380CC4-5D6E-409C-BE32-E72D297353CC}">
                <c16:uniqueId val="{00000008-2A73-46AE-AF1F-57EEA95A7AFC}"/>
              </c:ext>
            </c:extLst>
          </c:dPt>
          <c:dPt>
            <c:idx val="8"/>
            <c:invertIfNegative val="0"/>
            <c:bubble3D val="0"/>
            <c:extLst>
              <c:ext xmlns:c16="http://schemas.microsoft.com/office/drawing/2014/chart" uri="{C3380CC4-5D6E-409C-BE32-E72D297353CC}">
                <c16:uniqueId val="{00000009-2A73-46AE-AF1F-57EEA95A7AFC}"/>
              </c:ext>
            </c:extLst>
          </c:dPt>
          <c:dPt>
            <c:idx val="9"/>
            <c:invertIfNegative val="0"/>
            <c:bubble3D val="0"/>
            <c:spPr>
              <a:solidFill>
                <a:schemeClr val="accent4"/>
              </a:solidFill>
              <a:ln>
                <a:noFill/>
              </a:ln>
              <a:effectLst/>
            </c:spPr>
            <c:extLst>
              <c:ext xmlns:c16="http://schemas.microsoft.com/office/drawing/2014/chart" uri="{C3380CC4-5D6E-409C-BE32-E72D297353CC}">
                <c16:uniqueId val="{0000000B-2A73-46AE-AF1F-57EEA95A7AFC}"/>
              </c:ext>
            </c:extLst>
          </c:dPt>
          <c:dPt>
            <c:idx val="10"/>
            <c:invertIfNegative val="0"/>
            <c:bubble3D val="0"/>
            <c:spPr>
              <a:solidFill>
                <a:schemeClr val="accent4"/>
              </a:solidFill>
              <a:ln>
                <a:noFill/>
              </a:ln>
              <a:effectLst/>
            </c:spPr>
            <c:extLst>
              <c:ext xmlns:c16="http://schemas.microsoft.com/office/drawing/2014/chart" uri="{C3380CC4-5D6E-409C-BE32-E72D297353CC}">
                <c16:uniqueId val="{0000000D-2A73-46AE-AF1F-57EEA95A7AFC}"/>
              </c:ext>
            </c:extLst>
          </c:dPt>
          <c:dPt>
            <c:idx val="11"/>
            <c:invertIfNegative val="0"/>
            <c:bubble3D val="0"/>
            <c:spPr>
              <a:solidFill>
                <a:schemeClr val="accent4"/>
              </a:solidFill>
              <a:ln>
                <a:noFill/>
              </a:ln>
              <a:effectLst/>
            </c:spPr>
            <c:extLst>
              <c:ext xmlns:c16="http://schemas.microsoft.com/office/drawing/2014/chart" uri="{C3380CC4-5D6E-409C-BE32-E72D297353CC}">
                <c16:uniqueId val="{0000000F-2A73-46AE-AF1F-57EEA95A7AFC}"/>
              </c:ext>
            </c:extLst>
          </c:dPt>
          <c:dPt>
            <c:idx val="12"/>
            <c:invertIfNegative val="0"/>
            <c:bubble3D val="0"/>
            <c:extLst>
              <c:ext xmlns:c16="http://schemas.microsoft.com/office/drawing/2014/chart" uri="{C3380CC4-5D6E-409C-BE32-E72D297353CC}">
                <c16:uniqueId val="{00000010-2A73-46AE-AF1F-57EEA95A7AFC}"/>
              </c:ext>
            </c:extLst>
          </c:dPt>
          <c:dPt>
            <c:idx val="14"/>
            <c:invertIfNegative val="0"/>
            <c:bubble3D val="0"/>
            <c:extLst>
              <c:ext xmlns:c16="http://schemas.microsoft.com/office/drawing/2014/chart" uri="{C3380CC4-5D6E-409C-BE32-E72D297353CC}">
                <c16:uniqueId val="{00000011-2A73-46AE-AF1F-57EEA95A7AFC}"/>
              </c:ext>
            </c:extLst>
          </c:dPt>
          <c:cat>
            <c:strRef>
              <c:f>'Supply Gap'!$A$4:$A$16</c:f>
              <c:strCache>
                <c:ptCount val="12"/>
                <c:pt idx="0">
                  <c:v>Glaziers</c:v>
                </c:pt>
                <c:pt idx="1">
                  <c:v>Roofers</c:v>
                </c:pt>
                <c:pt idx="2">
                  <c:v>Sheet Metal Workers</c:v>
                </c:pt>
                <c:pt idx="3">
                  <c:v>Electricians</c:v>
                </c:pt>
                <c:pt idx="4">
                  <c:v>Brickmasons and Blockmasons</c:v>
                </c:pt>
                <c:pt idx="5">
                  <c:v>Plumbers, Pipefitters, and Steamfitters</c:v>
                </c:pt>
                <c:pt idx="6">
                  <c:v>Carpenters</c:v>
                </c:pt>
                <c:pt idx="7">
                  <c:v>Heating, Air Conditioning, and Refrigeration Mechanics and Installers</c:v>
                </c:pt>
                <c:pt idx="8">
                  <c:v>Telecommunications Equipment Installers and Repairers, Except Line Installers</c:v>
                </c:pt>
                <c:pt idx="9">
                  <c:v>Construction Laborers</c:v>
                </c:pt>
                <c:pt idx="10">
                  <c:v>Firefighters</c:v>
                </c:pt>
                <c:pt idx="11">
                  <c:v>Police and Sheriff's Patrol Officers</c:v>
                </c:pt>
              </c:strCache>
            </c:strRef>
          </c:cat>
          <c:val>
            <c:numRef>
              <c:f>'Supply Gap'!$B$4:$B$16</c:f>
              <c:numCache>
                <c:formatCode>0.00</c:formatCode>
                <c:ptCount val="12"/>
                <c:pt idx="0">
                  <c:v>0.97552515770990045</c:v>
                </c:pt>
                <c:pt idx="1">
                  <c:v>0.90544871794871795</c:v>
                </c:pt>
                <c:pt idx="2">
                  <c:v>0.72843336117408419</c:v>
                </c:pt>
                <c:pt idx="3">
                  <c:v>0.69547490967025005</c:v>
                </c:pt>
                <c:pt idx="4">
                  <c:v>0.68565867468813579</c:v>
                </c:pt>
                <c:pt idx="5">
                  <c:v>0.4394536284063742</c:v>
                </c:pt>
                <c:pt idx="6">
                  <c:v>0.34854760311266392</c:v>
                </c:pt>
                <c:pt idx="7">
                  <c:v>0.28493415766083402</c:v>
                </c:pt>
                <c:pt idx="8">
                  <c:v>0.25523497569950337</c:v>
                </c:pt>
                <c:pt idx="9">
                  <c:v>0.16005400900060535</c:v>
                </c:pt>
                <c:pt idx="10">
                  <c:v>9.5934893452111064E-2</c:v>
                </c:pt>
                <c:pt idx="11">
                  <c:v>7.0495631285021218E-2</c:v>
                </c:pt>
              </c:numCache>
            </c:numRef>
          </c:val>
          <c:extLst>
            <c:ext xmlns:c16="http://schemas.microsoft.com/office/drawing/2014/chart" uri="{C3380CC4-5D6E-409C-BE32-E72D297353CC}">
              <c16:uniqueId val="{00000012-2A73-46AE-AF1F-57EEA95A7AFC}"/>
            </c:ext>
          </c:extLst>
        </c:ser>
        <c:dLbls>
          <c:showLegendKey val="0"/>
          <c:showVal val="0"/>
          <c:showCatName val="0"/>
          <c:showSerName val="0"/>
          <c:showPercent val="0"/>
          <c:showBubbleSize val="0"/>
        </c:dLbls>
        <c:gapWidth val="182"/>
        <c:axId val="465030112"/>
        <c:axId val="465030440"/>
      </c:barChart>
      <c:catAx>
        <c:axId val="465030112"/>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465030440"/>
        <c:crosses val="autoZero"/>
        <c:auto val="1"/>
        <c:lblAlgn val="ctr"/>
        <c:lblOffset val="100"/>
        <c:noMultiLvlLbl val="0"/>
      </c:catAx>
      <c:valAx>
        <c:axId val="4650304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Helvetica" panose="020B0604020202020204" pitchFamily="34" charset="0"/>
                    <a:ea typeface="+mn-ea"/>
                    <a:cs typeface="Helvetica" panose="020B0604020202020204" pitchFamily="34" charset="0"/>
                  </a:defRPr>
                </a:pPr>
                <a:r>
                  <a:rPr lang="en-US"/>
                  <a:t>Supply Gap Ratio</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0"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46503011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'State Final'!$E$3</c:f>
              <c:strCache>
                <c:ptCount val="1"/>
                <c:pt idx="0">
                  <c:v># of Licenses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50000"/>
                        <a:lumOff val="50000"/>
                      </a:schemeClr>
                    </a:solidFill>
                    <a:latin typeface="Helvetica" panose="020B0604020202020204" pitchFamily="34" charset="0"/>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'State Final'!$D$4:$D$18</c:f>
              <c:strCache>
                <c:ptCount val="15"/>
                <c:pt idx="0">
                  <c:v>Speech-Language Pathologists</c:v>
                </c:pt>
                <c:pt idx="1">
                  <c:v>Water and Wastewater Treatment Plant and System Operators</c:v>
                </c:pt>
                <c:pt idx="2">
                  <c:v>Physical Therapists</c:v>
                </c:pt>
                <c:pt idx="3">
                  <c:v>Mental Health Counselors</c:v>
                </c:pt>
                <c:pt idx="4">
                  <c:v>Massage Therapist</c:v>
                </c:pt>
                <c:pt idx="5">
                  <c:v>Engineers</c:v>
                </c:pt>
                <c:pt idx="6">
                  <c:v>Real Estate Brokers</c:v>
                </c:pt>
                <c:pt idx="7">
                  <c:v>Skincare Specialists</c:v>
                </c:pt>
                <c:pt idx="8">
                  <c:v>Accountants</c:v>
                </c:pt>
                <c:pt idx="9">
                  <c:v>Plumbers, Pipefitters, and Steamfitters</c:v>
                </c:pt>
                <c:pt idx="10">
                  <c:v>Manicurists and Pedicurists</c:v>
                </c:pt>
                <c:pt idx="11">
                  <c:v>Electricians</c:v>
                </c:pt>
                <c:pt idx="12">
                  <c:v>Social Workers</c:v>
                </c:pt>
                <c:pt idx="13">
                  <c:v>Hairdressers, Hairstylists, and Cosmetologists</c:v>
                </c:pt>
                <c:pt idx="14">
                  <c:v>Real Estate Sales Agents</c:v>
                </c:pt>
              </c:strCache>
            </c:strRef>
          </c:cat>
          <c:val>
            <c:numRef>
              <c:f>'State Final'!$E$4:$E$18</c:f>
              <c:numCache>
                <c:formatCode>#,##0</c:formatCode>
                <c:ptCount val="15"/>
                <c:pt idx="0">
                  <c:v>4035</c:v>
                </c:pt>
                <c:pt idx="1">
                  <c:v>4384</c:v>
                </c:pt>
                <c:pt idx="2">
                  <c:v>4482</c:v>
                </c:pt>
                <c:pt idx="3">
                  <c:v>5028</c:v>
                </c:pt>
                <c:pt idx="4">
                  <c:v>7742</c:v>
                </c:pt>
                <c:pt idx="5">
                  <c:v>8300</c:v>
                </c:pt>
                <c:pt idx="6">
                  <c:v>9238</c:v>
                </c:pt>
                <c:pt idx="7">
                  <c:v>9444</c:v>
                </c:pt>
                <c:pt idx="8">
                  <c:v>9542</c:v>
                </c:pt>
                <c:pt idx="9">
                  <c:v>11348</c:v>
                </c:pt>
                <c:pt idx="10">
                  <c:v>12576</c:v>
                </c:pt>
                <c:pt idx="11">
                  <c:v>12781</c:v>
                </c:pt>
                <c:pt idx="12">
                  <c:v>16392</c:v>
                </c:pt>
                <c:pt idx="13">
                  <c:v>23352</c:v>
                </c:pt>
                <c:pt idx="14">
                  <c:v>36172</c:v>
                </c:pt>
              </c:numCache>
            </c:numRef>
          </c:val>
          <c:extLst>
            <c:ext xmlns:c16="http://schemas.microsoft.com/office/drawing/2014/chart" uri="{C3380CC4-5D6E-409C-BE32-E72D297353CC}">
              <c16:uniqueId val="{00000000-04E0-4DF2-9CD9-1B2B4BC68695}"/>
            </c:ext>
          </c:extLst>
        </c:ser>
        <c:dLbls>
          <c:dLblPos val="outEnd"/>
          <c:showLegendKey val="0"/>
          <c:showVal val="1"/>
          <c:showCatName val="0"/>
          <c:showSerName val="0"/>
          <c:showPercent val="0"/>
          <c:showBubbleSize val="0"/>
        </c:dLbls>
        <c:gapWidth val="182"/>
        <c:axId val="513280008"/>
        <c:axId val="513276072"/>
      </c:barChart>
      <c:catAx>
        <c:axId val="5132800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13276072"/>
        <c:crosses val="autoZero"/>
        <c:auto val="1"/>
        <c:lblAlgn val="ctr"/>
        <c:lblOffset val="100"/>
        <c:noMultiLvlLbl val="0"/>
      </c:catAx>
      <c:valAx>
        <c:axId val="513276072"/>
        <c:scaling>
          <c:orientation val="minMax"/>
        </c:scaling>
        <c:delete val="0"/>
        <c:axPos val="b"/>
        <c:title>
          <c:tx>
            <c:rich>
              <a:bodyPr rot="0" spcFirstLastPara="1" vertOverflow="ellipsis" vert="horz" wrap="square" anchor="ctr" anchorCtr="1"/>
              <a:lstStyle/>
              <a:p>
                <a:pPr>
                  <a:defRPr sz="800" b="0"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Licenses</a:t>
                </a:r>
              </a:p>
            </c:rich>
          </c:tx>
          <c:layout>
            <c:manualLayout>
              <c:xMode val="edge"/>
              <c:yMode val="edge"/>
              <c:x val="0.62281237930844235"/>
              <c:y val="0.9241927951573620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132800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8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'GB 1'!$F$4</c:f>
              <c:strCache>
                <c:ptCount val="1"/>
                <c:pt idx="0">
                  <c:v># of Licenses</c:v>
                </c:pt>
              </c:strCache>
            </c:strRef>
          </c:tx>
          <c:spPr>
            <a:solidFill>
              <a:schemeClr val="accent4"/>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7A32-427D-9335-5EA3342685BD}"/>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7A32-427D-9335-5EA3342685BD}"/>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5-7A32-427D-9335-5EA3342685BD}"/>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7A32-427D-9335-5EA3342685BD}"/>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9-7A32-427D-9335-5EA3342685BD}"/>
              </c:ext>
            </c:extLst>
          </c:dPt>
          <c:dPt>
            <c:idx val="5"/>
            <c:invertIfNegative val="0"/>
            <c:bubble3D val="0"/>
            <c:spPr>
              <a:solidFill>
                <a:schemeClr val="accent4"/>
              </a:solidFill>
              <a:ln>
                <a:noFill/>
              </a:ln>
              <a:effectLst/>
            </c:spPr>
            <c:extLst>
              <c:ext xmlns:c16="http://schemas.microsoft.com/office/drawing/2014/chart" uri="{C3380CC4-5D6E-409C-BE32-E72D297353CC}">
                <c16:uniqueId val="{0000000B-7A32-427D-9335-5EA3342685BD}"/>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D-7A32-427D-9335-5EA3342685BD}"/>
              </c:ext>
            </c:extLst>
          </c:dPt>
          <c:dPt>
            <c:idx val="7"/>
            <c:invertIfNegative val="0"/>
            <c:bubble3D val="0"/>
            <c:spPr>
              <a:solidFill>
                <a:schemeClr val="accent4"/>
              </a:solidFill>
              <a:ln>
                <a:noFill/>
              </a:ln>
              <a:effectLst/>
            </c:spPr>
            <c:extLst>
              <c:ext xmlns:c16="http://schemas.microsoft.com/office/drawing/2014/chart" uri="{C3380CC4-5D6E-409C-BE32-E72D297353CC}">
                <c16:uniqueId val="{0000000F-7A32-427D-9335-5EA3342685BD}"/>
              </c:ext>
            </c:extLst>
          </c:dPt>
          <c:dPt>
            <c:idx val="8"/>
            <c:invertIfNegative val="0"/>
            <c:bubble3D val="0"/>
            <c:spPr>
              <a:solidFill>
                <a:schemeClr val="accent1"/>
              </a:solidFill>
              <a:ln>
                <a:noFill/>
              </a:ln>
              <a:effectLst/>
            </c:spPr>
            <c:extLst>
              <c:ext xmlns:c16="http://schemas.microsoft.com/office/drawing/2014/chart" uri="{C3380CC4-5D6E-409C-BE32-E72D297353CC}">
                <c16:uniqueId val="{00000011-7A32-427D-9335-5EA3342685BD}"/>
              </c:ext>
            </c:extLst>
          </c:dPt>
          <c:dPt>
            <c:idx val="9"/>
            <c:invertIfNegative val="0"/>
            <c:bubble3D val="0"/>
            <c:spPr>
              <a:solidFill>
                <a:schemeClr val="accent4"/>
              </a:solidFill>
              <a:ln>
                <a:noFill/>
              </a:ln>
              <a:effectLst/>
            </c:spPr>
            <c:extLst>
              <c:ext xmlns:c16="http://schemas.microsoft.com/office/drawing/2014/chart" uri="{C3380CC4-5D6E-409C-BE32-E72D297353CC}">
                <c16:uniqueId val="{00000013-7A32-427D-9335-5EA3342685BD}"/>
              </c:ext>
            </c:extLst>
          </c:dPt>
          <c:dPt>
            <c:idx val="10"/>
            <c:invertIfNegative val="0"/>
            <c:bubble3D val="0"/>
            <c:spPr>
              <a:solidFill>
                <a:schemeClr val="accent1"/>
              </a:solidFill>
              <a:ln>
                <a:noFill/>
              </a:ln>
              <a:effectLst/>
            </c:spPr>
            <c:extLst>
              <c:ext xmlns:c16="http://schemas.microsoft.com/office/drawing/2014/chart" uri="{C3380CC4-5D6E-409C-BE32-E72D297353CC}">
                <c16:uniqueId val="{00000015-7A32-427D-9335-5EA3342685BD}"/>
              </c:ext>
            </c:extLst>
          </c:dPt>
          <c:dPt>
            <c:idx val="11"/>
            <c:invertIfNegative val="0"/>
            <c:bubble3D val="0"/>
            <c:spPr>
              <a:solidFill>
                <a:schemeClr val="accent4"/>
              </a:solidFill>
              <a:ln>
                <a:noFill/>
              </a:ln>
              <a:effectLst/>
            </c:spPr>
            <c:extLst>
              <c:ext xmlns:c16="http://schemas.microsoft.com/office/drawing/2014/chart" uri="{C3380CC4-5D6E-409C-BE32-E72D297353CC}">
                <c16:uniqueId val="{00000017-7A32-427D-9335-5EA3342685BD}"/>
              </c:ext>
            </c:extLst>
          </c:dPt>
          <c:dPt>
            <c:idx val="12"/>
            <c:invertIfNegative val="0"/>
            <c:bubble3D val="0"/>
            <c:spPr>
              <a:solidFill>
                <a:schemeClr val="accent4"/>
              </a:solidFill>
              <a:ln>
                <a:noFill/>
              </a:ln>
              <a:effectLst/>
            </c:spPr>
            <c:extLst>
              <c:ext xmlns:c16="http://schemas.microsoft.com/office/drawing/2014/chart" uri="{C3380CC4-5D6E-409C-BE32-E72D297353CC}">
                <c16:uniqueId val="{00000019-7A32-427D-9335-5EA3342685BD}"/>
              </c:ext>
            </c:extLst>
          </c:dPt>
          <c:dPt>
            <c:idx val="13"/>
            <c:invertIfNegative val="0"/>
            <c:bubble3D val="0"/>
            <c:spPr>
              <a:solidFill>
                <a:schemeClr val="accent4"/>
              </a:solidFill>
              <a:ln>
                <a:noFill/>
              </a:ln>
              <a:effectLst/>
            </c:spPr>
            <c:extLst>
              <c:ext xmlns:c16="http://schemas.microsoft.com/office/drawing/2014/chart" uri="{C3380CC4-5D6E-409C-BE32-E72D297353CC}">
                <c16:uniqueId val="{0000001B-7A32-427D-9335-5EA3342685BD}"/>
              </c:ext>
            </c:extLst>
          </c:dPt>
          <c:dPt>
            <c:idx val="14"/>
            <c:invertIfNegative val="0"/>
            <c:bubble3D val="0"/>
            <c:spPr>
              <a:solidFill>
                <a:schemeClr val="accent4"/>
              </a:solidFill>
              <a:ln>
                <a:noFill/>
              </a:ln>
              <a:effectLst/>
            </c:spPr>
            <c:extLst>
              <c:ext xmlns:c16="http://schemas.microsoft.com/office/drawing/2014/chart" uri="{C3380CC4-5D6E-409C-BE32-E72D297353CC}">
                <c16:uniqueId val="{0000001D-7A32-427D-9335-5EA3342685BD}"/>
              </c:ext>
            </c:extLst>
          </c:dPt>
          <c:dLbls>
            <c:spPr>
              <a:noFill/>
              <a:ln>
                <a:noFill/>
              </a:ln>
              <a:effectLst/>
            </c:spPr>
            <c:txPr>
              <a:bodyPr rot="0" spcFirstLastPara="1" vertOverflow="ellipsis" vert="horz" wrap="square" anchor="ctr" anchorCtr="1"/>
              <a:lstStyle/>
              <a:p>
                <a:pPr>
                  <a:defRPr sz="800" b="0" i="0" u="none" strike="noStrike" kern="1200" baseline="0">
                    <a:solidFill>
                      <a:schemeClr val="tx1">
                        <a:lumMod val="50000"/>
                        <a:lumOff val="50000"/>
                      </a:schemeClr>
                    </a:solidFill>
                    <a:latin typeface="Helvetica" panose="020B0604020202020204" pitchFamily="34" charset="0"/>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'GB 1'!$E$5:$E$19</c:f>
              <c:strCache>
                <c:ptCount val="15"/>
                <c:pt idx="0">
                  <c:v>Occupational Therapists</c:v>
                </c:pt>
                <c:pt idx="1">
                  <c:v>Architects, Except Landscape and Naval</c:v>
                </c:pt>
                <c:pt idx="2">
                  <c:v>Speech-Language Pathologists</c:v>
                </c:pt>
                <c:pt idx="3">
                  <c:v>Clinical, Counseling, and School Psychologists</c:v>
                </c:pt>
                <c:pt idx="4">
                  <c:v>Mental Health Counselors</c:v>
                </c:pt>
                <c:pt idx="5">
                  <c:v>Physical Therapists</c:v>
                </c:pt>
                <c:pt idx="6">
                  <c:v>Plumbers, Pipefitters, and Steamfitters</c:v>
                </c:pt>
                <c:pt idx="7">
                  <c:v>Electricians</c:v>
                </c:pt>
                <c:pt idx="8">
                  <c:v>Skincare Specialists</c:v>
                </c:pt>
                <c:pt idx="9">
                  <c:v>Engineers</c:v>
                </c:pt>
                <c:pt idx="10">
                  <c:v>Manicurists and Pedicurists</c:v>
                </c:pt>
                <c:pt idx="11">
                  <c:v>Accountants and Auditors</c:v>
                </c:pt>
                <c:pt idx="12">
                  <c:v>Social Workers</c:v>
                </c:pt>
                <c:pt idx="13">
                  <c:v>Hairdressers, Hairstylists, and Cosmetologists</c:v>
                </c:pt>
                <c:pt idx="14">
                  <c:v>Real Estate Sales Agents</c:v>
                </c:pt>
              </c:strCache>
            </c:strRef>
          </c:cat>
          <c:val>
            <c:numRef>
              <c:f>'GB 1'!$F$5:$F$19</c:f>
              <c:numCache>
                <c:formatCode>#,##0</c:formatCode>
                <c:ptCount val="15"/>
                <c:pt idx="0">
                  <c:v>1114</c:v>
                </c:pt>
                <c:pt idx="1">
                  <c:v>1564</c:v>
                </c:pt>
                <c:pt idx="2">
                  <c:v>1639</c:v>
                </c:pt>
                <c:pt idx="3">
                  <c:v>1717</c:v>
                </c:pt>
                <c:pt idx="4">
                  <c:v>1746</c:v>
                </c:pt>
                <c:pt idx="5">
                  <c:v>1985</c:v>
                </c:pt>
                <c:pt idx="6">
                  <c:v>2867</c:v>
                </c:pt>
                <c:pt idx="7">
                  <c:v>3033</c:v>
                </c:pt>
                <c:pt idx="8">
                  <c:v>3570</c:v>
                </c:pt>
                <c:pt idx="9">
                  <c:v>3868</c:v>
                </c:pt>
                <c:pt idx="10">
                  <c:v>4511</c:v>
                </c:pt>
                <c:pt idx="11">
                  <c:v>5773</c:v>
                </c:pt>
                <c:pt idx="12">
                  <c:v>5979</c:v>
                </c:pt>
                <c:pt idx="13">
                  <c:v>6408</c:v>
                </c:pt>
                <c:pt idx="14">
                  <c:v>14629</c:v>
                </c:pt>
              </c:numCache>
            </c:numRef>
          </c:val>
          <c:extLst>
            <c:ext xmlns:c16="http://schemas.microsoft.com/office/drawing/2014/chart" uri="{C3380CC4-5D6E-409C-BE32-E72D297353CC}">
              <c16:uniqueId val="{0000001E-7A32-427D-9335-5EA3342685BD}"/>
            </c:ext>
          </c:extLst>
        </c:ser>
        <c:dLbls>
          <c:dLblPos val="outEnd"/>
          <c:showLegendKey val="0"/>
          <c:showVal val="1"/>
          <c:showCatName val="0"/>
          <c:showSerName val="0"/>
          <c:showPercent val="0"/>
          <c:showBubbleSize val="0"/>
        </c:dLbls>
        <c:gapWidth val="182"/>
        <c:axId val="631746688"/>
        <c:axId val="631747344"/>
      </c:barChart>
      <c:catAx>
        <c:axId val="6317466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1747344"/>
        <c:crosses val="autoZero"/>
        <c:auto val="1"/>
        <c:lblAlgn val="ctr"/>
        <c:lblOffset val="100"/>
        <c:noMultiLvlLbl val="0"/>
      </c:catAx>
      <c:valAx>
        <c:axId val="631747344"/>
        <c:scaling>
          <c:orientation val="minMax"/>
        </c:scaling>
        <c:delete val="0"/>
        <c:axPos val="b"/>
        <c:title>
          <c:tx>
            <c:rich>
              <a:bodyPr rot="0" spcFirstLastPara="1" vertOverflow="ellipsis" vert="horz" wrap="square" anchor="ctr" anchorCtr="1"/>
              <a:lstStyle/>
              <a:p>
                <a:pPr>
                  <a:defRPr sz="8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t># of Licenses</a:t>
                </a:r>
              </a:p>
            </c:rich>
          </c:tx>
          <c:overlay val="0"/>
          <c:spPr>
            <a:noFill/>
            <a:ln>
              <a:noFill/>
            </a:ln>
            <a:effectLst/>
          </c:spPr>
          <c:txPr>
            <a:bodyPr rot="0" spcFirstLastPara="1" vertOverflow="ellipsis" vert="horz" wrap="square" anchor="ctr" anchorCtr="1"/>
            <a:lstStyle/>
            <a:p>
              <a:pPr>
                <a:defRPr sz="8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17466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8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Charts!$G$10</c:f>
              <c:strCache>
                <c:ptCount val="1"/>
                <c:pt idx="0">
                  <c:v>Greater Boston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Charts!$C$11:$C$23</c:f>
              <c:numCache>
                <c:formatCode>[$-409]mmm\-yy;@</c:formatCode>
                <c:ptCount val="13"/>
                <c:pt idx="0">
                  <c:v>43604</c:v>
                </c:pt>
                <c:pt idx="1">
                  <c:v>43574</c:v>
                </c:pt>
                <c:pt idx="2">
                  <c:v>43543</c:v>
                </c:pt>
                <c:pt idx="3">
                  <c:v>43515</c:v>
                </c:pt>
                <c:pt idx="4">
                  <c:v>43484</c:v>
                </c:pt>
                <c:pt idx="5">
                  <c:v>43452</c:v>
                </c:pt>
                <c:pt idx="6">
                  <c:v>43422</c:v>
                </c:pt>
                <c:pt idx="7">
                  <c:v>43391</c:v>
                </c:pt>
                <c:pt idx="8">
                  <c:v>43361</c:v>
                </c:pt>
                <c:pt idx="9">
                  <c:v>43330</c:v>
                </c:pt>
                <c:pt idx="10">
                  <c:v>43299</c:v>
                </c:pt>
                <c:pt idx="11">
                  <c:v>43269</c:v>
                </c:pt>
                <c:pt idx="12">
                  <c:v>43238</c:v>
                </c:pt>
              </c:numCache>
            </c:numRef>
          </c:cat>
          <c:val>
            <c:numRef>
              <c:f>Charts!$G$11:$G$23</c:f>
              <c:numCache>
                <c:formatCode>0.0%</c:formatCode>
                <c:ptCount val="13"/>
                <c:pt idx="0">
                  <c:v>2.6350202099144376E-2</c:v>
                </c:pt>
                <c:pt idx="1">
                  <c:v>2.0791942129738627E-2</c:v>
                </c:pt>
                <c:pt idx="2">
                  <c:v>2.3829457147649131E-2</c:v>
                </c:pt>
                <c:pt idx="3">
                  <c:v>2.3636039025824677E-2</c:v>
                </c:pt>
                <c:pt idx="4">
                  <c:v>2.755554248289115E-2</c:v>
                </c:pt>
                <c:pt idx="5">
                  <c:v>2.0920799228811838E-2</c:v>
                </c:pt>
                <c:pt idx="6">
                  <c:v>2.1417185386415811E-2</c:v>
                </c:pt>
                <c:pt idx="7">
                  <c:v>2.3287496065470571E-2</c:v>
                </c:pt>
                <c:pt idx="8">
                  <c:v>2.5983439126710448E-2</c:v>
                </c:pt>
                <c:pt idx="9">
                  <c:v>2.7510939662369241E-2</c:v>
                </c:pt>
                <c:pt idx="10">
                  <c:v>3.129761123652984E-2</c:v>
                </c:pt>
                <c:pt idx="11">
                  <c:v>3.2470414201183434E-2</c:v>
                </c:pt>
                <c:pt idx="12">
                  <c:v>2.7414240967050859E-2</c:v>
                </c:pt>
              </c:numCache>
            </c:numRef>
          </c:val>
          <c:smooth val="0"/>
          <c:extLst>
            <c:ext xmlns:c16="http://schemas.microsoft.com/office/drawing/2014/chart" uri="{C3380CC4-5D6E-409C-BE32-E72D297353CC}">
              <c16:uniqueId val="{00000000-06EE-4144-8F1B-FB0753BFEBA4}"/>
            </c:ext>
          </c:extLst>
        </c:ser>
        <c:ser>
          <c:idx val="1"/>
          <c:order val="1"/>
          <c:tx>
            <c:strRef>
              <c:f>Charts!$H$10</c:f>
              <c:strCache>
                <c:ptCount val="1"/>
                <c:pt idx="0">
                  <c:v>State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Charts!$C$11:$C$23</c:f>
              <c:numCache>
                <c:formatCode>[$-409]mmm\-yy;@</c:formatCode>
                <c:ptCount val="13"/>
                <c:pt idx="0">
                  <c:v>43604</c:v>
                </c:pt>
                <c:pt idx="1">
                  <c:v>43574</c:v>
                </c:pt>
                <c:pt idx="2">
                  <c:v>43543</c:v>
                </c:pt>
                <c:pt idx="3">
                  <c:v>43515</c:v>
                </c:pt>
                <c:pt idx="4">
                  <c:v>43484</c:v>
                </c:pt>
                <c:pt idx="5">
                  <c:v>43452</c:v>
                </c:pt>
                <c:pt idx="6">
                  <c:v>43422</c:v>
                </c:pt>
                <c:pt idx="7">
                  <c:v>43391</c:v>
                </c:pt>
                <c:pt idx="8">
                  <c:v>43361</c:v>
                </c:pt>
                <c:pt idx="9">
                  <c:v>43330</c:v>
                </c:pt>
                <c:pt idx="10">
                  <c:v>43299</c:v>
                </c:pt>
                <c:pt idx="11">
                  <c:v>43269</c:v>
                </c:pt>
                <c:pt idx="12">
                  <c:v>43238</c:v>
                </c:pt>
              </c:numCache>
            </c:numRef>
          </c:cat>
          <c:val>
            <c:numRef>
              <c:f>Charts!$H$11:$H$23</c:f>
              <c:numCache>
                <c:formatCode>0.0%</c:formatCode>
                <c:ptCount val="13"/>
                <c:pt idx="0">
                  <c:v>3.1E-2</c:v>
                </c:pt>
                <c:pt idx="1">
                  <c:v>2.6000000000000002E-2</c:v>
                </c:pt>
                <c:pt idx="2">
                  <c:v>3.1E-2</c:v>
                </c:pt>
                <c:pt idx="3">
                  <c:v>3.2000000000000001E-2</c:v>
                </c:pt>
                <c:pt idx="4">
                  <c:v>3.6000000000000004E-2</c:v>
                </c:pt>
                <c:pt idx="5">
                  <c:v>2.7000000000000003E-2</c:v>
                </c:pt>
                <c:pt idx="6">
                  <c:v>2.6000000000000002E-2</c:v>
                </c:pt>
                <c:pt idx="7">
                  <c:v>2.7000000000000003E-2</c:v>
                </c:pt>
                <c:pt idx="8">
                  <c:v>0.03</c:v>
                </c:pt>
                <c:pt idx="9">
                  <c:v>3.2000000000000001E-2</c:v>
                </c:pt>
                <c:pt idx="10">
                  <c:v>3.6000000000000004E-2</c:v>
                </c:pt>
                <c:pt idx="11">
                  <c:v>3.7000000000000005E-2</c:v>
                </c:pt>
                <c:pt idx="12">
                  <c:v>3.3000000000000002E-2</c:v>
                </c:pt>
              </c:numCache>
            </c:numRef>
          </c:val>
          <c:smooth val="0"/>
          <c:extLst>
            <c:ext xmlns:c16="http://schemas.microsoft.com/office/drawing/2014/chart" uri="{C3380CC4-5D6E-409C-BE32-E72D297353CC}">
              <c16:uniqueId val="{00000001-06EE-4144-8F1B-FB0753BFEBA4}"/>
            </c:ext>
          </c:extLst>
        </c:ser>
        <c:dLbls>
          <c:showLegendKey val="0"/>
          <c:showVal val="0"/>
          <c:showCatName val="0"/>
          <c:showSerName val="0"/>
          <c:showPercent val="0"/>
          <c:showBubbleSize val="0"/>
        </c:dLbls>
        <c:dropLines>
          <c:spPr>
            <a:ln w="9525" cap="flat" cmpd="sng" algn="ctr">
              <a:solidFill>
                <a:schemeClr val="tx1">
                  <a:lumMod val="35000"/>
                  <a:lumOff val="65000"/>
                </a:schemeClr>
              </a:solidFill>
              <a:round/>
            </a:ln>
            <a:effectLst/>
          </c:spPr>
        </c:dropLines>
        <c:marker val="1"/>
        <c:smooth val="0"/>
        <c:axId val="821660912"/>
        <c:axId val="897836896"/>
      </c:lineChart>
      <c:dateAx>
        <c:axId val="821660912"/>
        <c:scaling>
          <c:orientation val="minMax"/>
        </c:scaling>
        <c:delete val="0"/>
        <c:axPos val="b"/>
        <c:numFmt formatCode="[$-409]mmm\-yy;@"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897836896"/>
        <c:crosses val="autoZero"/>
        <c:auto val="1"/>
        <c:lblOffset val="100"/>
        <c:baseTimeUnit val="months"/>
      </c:dateAx>
      <c:valAx>
        <c:axId val="8978368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8216609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charset="0"/>
          <a:ea typeface="Helvetica" charset="0"/>
          <a:cs typeface="Helvetica"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Charts!$E$10</c:f>
              <c:strCache>
                <c:ptCount val="1"/>
                <c:pt idx="0">
                  <c:v>Employed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charset="0"/>
                    <a:ea typeface="Helvetica" charset="0"/>
                    <a:cs typeface="Helvetica"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Charts!$C$11:$C$23</c:f>
              <c:numCache>
                <c:formatCode>[$-409]mmm\-yy;@</c:formatCode>
                <c:ptCount val="13"/>
                <c:pt idx="0">
                  <c:v>43604</c:v>
                </c:pt>
                <c:pt idx="1">
                  <c:v>43574</c:v>
                </c:pt>
                <c:pt idx="2">
                  <c:v>43543</c:v>
                </c:pt>
                <c:pt idx="3">
                  <c:v>43515</c:v>
                </c:pt>
                <c:pt idx="4">
                  <c:v>43484</c:v>
                </c:pt>
                <c:pt idx="5">
                  <c:v>43452</c:v>
                </c:pt>
                <c:pt idx="6">
                  <c:v>43422</c:v>
                </c:pt>
                <c:pt idx="7">
                  <c:v>43391</c:v>
                </c:pt>
                <c:pt idx="8">
                  <c:v>43361</c:v>
                </c:pt>
                <c:pt idx="9">
                  <c:v>43330</c:v>
                </c:pt>
                <c:pt idx="10">
                  <c:v>43299</c:v>
                </c:pt>
                <c:pt idx="11">
                  <c:v>43269</c:v>
                </c:pt>
                <c:pt idx="12">
                  <c:v>43238</c:v>
                </c:pt>
              </c:numCache>
            </c:numRef>
          </c:cat>
          <c:val>
            <c:numRef>
              <c:f>Charts!$E$11:$E$23</c:f>
              <c:numCache>
                <c:formatCode>#,##0</c:formatCode>
                <c:ptCount val="13"/>
                <c:pt idx="0">
                  <c:v>1391588</c:v>
                </c:pt>
                <c:pt idx="1">
                  <c:v>1393322</c:v>
                </c:pt>
                <c:pt idx="2">
                  <c:v>1396861</c:v>
                </c:pt>
                <c:pt idx="3">
                  <c:v>1394526</c:v>
                </c:pt>
                <c:pt idx="4">
                  <c:v>1388569</c:v>
                </c:pt>
                <c:pt idx="5">
                  <c:v>1392467</c:v>
                </c:pt>
                <c:pt idx="6">
                  <c:v>1394778</c:v>
                </c:pt>
                <c:pt idx="7">
                  <c:v>1390151</c:v>
                </c:pt>
                <c:pt idx="8">
                  <c:v>1374726</c:v>
                </c:pt>
                <c:pt idx="9">
                  <c:v>1388551</c:v>
                </c:pt>
                <c:pt idx="10">
                  <c:v>1393707</c:v>
                </c:pt>
                <c:pt idx="11">
                  <c:v>1386586</c:v>
                </c:pt>
                <c:pt idx="12">
                  <c:v>1371485</c:v>
                </c:pt>
              </c:numCache>
            </c:numRef>
          </c:val>
          <c:extLst>
            <c:ext xmlns:c16="http://schemas.microsoft.com/office/drawing/2014/chart" uri="{C3380CC4-5D6E-409C-BE32-E72D297353CC}">
              <c16:uniqueId val="{00000000-A7EC-4AF0-9B8F-9C29FDA3CAB9}"/>
            </c:ext>
          </c:extLst>
        </c:ser>
        <c:ser>
          <c:idx val="1"/>
          <c:order val="1"/>
          <c:tx>
            <c:strRef>
              <c:f>Charts!$F$10</c:f>
              <c:strCache>
                <c:ptCount val="1"/>
                <c:pt idx="0">
                  <c:v>Unemployed</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charset="0"/>
                    <a:ea typeface="Helvetica" charset="0"/>
                    <a:cs typeface="Helvetica"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Charts!$C$11:$C$23</c:f>
              <c:numCache>
                <c:formatCode>[$-409]mmm\-yy;@</c:formatCode>
                <c:ptCount val="13"/>
                <c:pt idx="0">
                  <c:v>43604</c:v>
                </c:pt>
                <c:pt idx="1">
                  <c:v>43574</c:v>
                </c:pt>
                <c:pt idx="2">
                  <c:v>43543</c:v>
                </c:pt>
                <c:pt idx="3">
                  <c:v>43515</c:v>
                </c:pt>
                <c:pt idx="4">
                  <c:v>43484</c:v>
                </c:pt>
                <c:pt idx="5">
                  <c:v>43452</c:v>
                </c:pt>
                <c:pt idx="6">
                  <c:v>43422</c:v>
                </c:pt>
                <c:pt idx="7">
                  <c:v>43391</c:v>
                </c:pt>
                <c:pt idx="8">
                  <c:v>43361</c:v>
                </c:pt>
                <c:pt idx="9">
                  <c:v>43330</c:v>
                </c:pt>
                <c:pt idx="10">
                  <c:v>43299</c:v>
                </c:pt>
                <c:pt idx="11">
                  <c:v>43269</c:v>
                </c:pt>
                <c:pt idx="12">
                  <c:v>43238</c:v>
                </c:pt>
              </c:numCache>
            </c:numRef>
          </c:cat>
          <c:val>
            <c:numRef>
              <c:f>Charts!$F$11:$F$23</c:f>
              <c:numCache>
                <c:formatCode>#,##0</c:formatCode>
                <c:ptCount val="13"/>
                <c:pt idx="0">
                  <c:v>37661</c:v>
                </c:pt>
                <c:pt idx="1">
                  <c:v>29585</c:v>
                </c:pt>
                <c:pt idx="2">
                  <c:v>34099</c:v>
                </c:pt>
                <c:pt idx="3">
                  <c:v>33759</c:v>
                </c:pt>
                <c:pt idx="4">
                  <c:v>39347</c:v>
                </c:pt>
                <c:pt idx="5">
                  <c:v>29754</c:v>
                </c:pt>
                <c:pt idx="6">
                  <c:v>30526</c:v>
                </c:pt>
                <c:pt idx="7">
                  <c:v>33145</c:v>
                </c:pt>
                <c:pt idx="8">
                  <c:v>36673</c:v>
                </c:pt>
                <c:pt idx="9">
                  <c:v>39281</c:v>
                </c:pt>
                <c:pt idx="10">
                  <c:v>45029</c:v>
                </c:pt>
                <c:pt idx="11">
                  <c:v>46534</c:v>
                </c:pt>
                <c:pt idx="12">
                  <c:v>38658</c:v>
                </c:pt>
              </c:numCache>
            </c:numRef>
          </c:val>
          <c:extLst>
            <c:ext xmlns:c16="http://schemas.microsoft.com/office/drawing/2014/chart" uri="{C3380CC4-5D6E-409C-BE32-E72D297353CC}">
              <c16:uniqueId val="{00000001-A7EC-4AF0-9B8F-9C29FDA3CAB9}"/>
            </c:ext>
          </c:extLst>
        </c:ser>
        <c:dLbls>
          <c:dLblPos val="ctr"/>
          <c:showLegendKey val="0"/>
          <c:showVal val="1"/>
          <c:showCatName val="0"/>
          <c:showSerName val="0"/>
          <c:showPercent val="0"/>
          <c:showBubbleSize val="0"/>
        </c:dLbls>
        <c:gapWidth val="50"/>
        <c:overlap val="100"/>
        <c:axId val="898214048"/>
        <c:axId val="964807008"/>
      </c:barChart>
      <c:scatterChart>
        <c:scatterStyle val="lineMarker"/>
        <c:varyColors val="0"/>
        <c:ser>
          <c:idx val="2"/>
          <c:order val="2"/>
          <c:tx>
            <c:strRef>
              <c:f>Charts!$D$10</c:f>
              <c:strCache>
                <c:ptCount val="1"/>
                <c:pt idx="0">
                  <c:v>Labor Force</c:v>
                </c:pt>
              </c:strCache>
            </c:strRef>
          </c:tx>
          <c:spPr>
            <a:ln w="25400" cap="rnd">
              <a:no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Charts!$C$11:$C$23</c:f>
              <c:numCache>
                <c:formatCode>[$-409]mmm\-yy;@</c:formatCode>
                <c:ptCount val="13"/>
                <c:pt idx="0">
                  <c:v>43604</c:v>
                </c:pt>
                <c:pt idx="1">
                  <c:v>43574</c:v>
                </c:pt>
                <c:pt idx="2">
                  <c:v>43543</c:v>
                </c:pt>
                <c:pt idx="3">
                  <c:v>43515</c:v>
                </c:pt>
                <c:pt idx="4">
                  <c:v>43484</c:v>
                </c:pt>
                <c:pt idx="5">
                  <c:v>43452</c:v>
                </c:pt>
                <c:pt idx="6">
                  <c:v>43422</c:v>
                </c:pt>
                <c:pt idx="7">
                  <c:v>43391</c:v>
                </c:pt>
                <c:pt idx="8">
                  <c:v>43361</c:v>
                </c:pt>
                <c:pt idx="9">
                  <c:v>43330</c:v>
                </c:pt>
                <c:pt idx="10">
                  <c:v>43299</c:v>
                </c:pt>
                <c:pt idx="11">
                  <c:v>43269</c:v>
                </c:pt>
                <c:pt idx="12">
                  <c:v>43238</c:v>
                </c:pt>
              </c:numCache>
            </c:numRef>
          </c:xVal>
          <c:yVal>
            <c:numRef>
              <c:f>Charts!$D$11:$D$23</c:f>
              <c:numCache>
                <c:formatCode>#,##0</c:formatCode>
                <c:ptCount val="13"/>
                <c:pt idx="0">
                  <c:v>1429249</c:v>
                </c:pt>
                <c:pt idx="1">
                  <c:v>1422907</c:v>
                </c:pt>
                <c:pt idx="2">
                  <c:v>1430960</c:v>
                </c:pt>
                <c:pt idx="3">
                  <c:v>1428285</c:v>
                </c:pt>
                <c:pt idx="4">
                  <c:v>1427916</c:v>
                </c:pt>
                <c:pt idx="5">
                  <c:v>1422221</c:v>
                </c:pt>
                <c:pt idx="6">
                  <c:v>1425304</c:v>
                </c:pt>
                <c:pt idx="7">
                  <c:v>1423296</c:v>
                </c:pt>
                <c:pt idx="8">
                  <c:v>1411399</c:v>
                </c:pt>
                <c:pt idx="9">
                  <c:v>1427832</c:v>
                </c:pt>
                <c:pt idx="10">
                  <c:v>1438736</c:v>
                </c:pt>
                <c:pt idx="11">
                  <c:v>1433120</c:v>
                </c:pt>
                <c:pt idx="12">
                  <c:v>1410143</c:v>
                </c:pt>
              </c:numCache>
            </c:numRef>
          </c:yVal>
          <c:smooth val="0"/>
          <c:extLst>
            <c:ext xmlns:c16="http://schemas.microsoft.com/office/drawing/2014/chart" uri="{C3380CC4-5D6E-409C-BE32-E72D297353CC}">
              <c16:uniqueId val="{00000002-A7EC-4AF0-9B8F-9C29FDA3CAB9}"/>
            </c:ext>
          </c:extLst>
        </c:ser>
        <c:dLbls>
          <c:showLegendKey val="0"/>
          <c:showVal val="0"/>
          <c:showCatName val="0"/>
          <c:showSerName val="0"/>
          <c:showPercent val="0"/>
          <c:showBubbleSize val="0"/>
        </c:dLbls>
        <c:axId val="898214048"/>
        <c:axId val="964807008"/>
      </c:scatterChart>
      <c:dateAx>
        <c:axId val="898214048"/>
        <c:scaling>
          <c:orientation val="minMax"/>
        </c:scaling>
        <c:delete val="0"/>
        <c:axPos val="b"/>
        <c:numFmt formatCode="[$-409]mmm\-yy;@"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964807008"/>
        <c:crosses val="autoZero"/>
        <c:auto val="1"/>
        <c:lblOffset val="100"/>
        <c:baseTimeUnit val="months"/>
      </c:dateAx>
      <c:valAx>
        <c:axId val="964807008"/>
        <c:scaling>
          <c:orientation val="minMax"/>
          <c:min val="0"/>
        </c:scaling>
        <c:delete val="0"/>
        <c:axPos val="l"/>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898214048"/>
        <c:crosses val="autoZero"/>
        <c:crossBetween val="between"/>
      </c:valAx>
      <c:spPr>
        <a:noFill/>
        <a:ln>
          <a:noFill/>
        </a:ln>
        <a:effectLst/>
      </c:spPr>
    </c:plotArea>
    <c:legend>
      <c:legendPos val="t"/>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charset="0"/>
          <a:ea typeface="Helvetica" charset="0"/>
          <a:cs typeface="Helvetica"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'Median Wage'!$D$32</c:f>
              <c:strCache>
                <c:ptCount val="1"/>
                <c:pt idx="0">
                  <c:v>2015 Median Annual Wage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'Median Wage'!$C$33:$C$40</c:f>
              <c:strCache>
                <c:ptCount val="8"/>
                <c:pt idx="0">
                  <c:v>Berkshire  </c:v>
                </c:pt>
                <c:pt idx="1">
                  <c:v>Cape and Islands</c:v>
                </c:pt>
                <c:pt idx="2">
                  <c:v>Central</c:v>
                </c:pt>
                <c:pt idx="3">
                  <c:v>Greater Boston</c:v>
                </c:pt>
                <c:pt idx="4">
                  <c:v>Northeast</c:v>
                </c:pt>
                <c:pt idx="5">
                  <c:v>Pioneer Valley</c:v>
                </c:pt>
                <c:pt idx="6">
                  <c:v>Southeast</c:v>
                </c:pt>
                <c:pt idx="7">
                  <c:v>Massachusetts</c:v>
                </c:pt>
              </c:strCache>
            </c:strRef>
          </c:cat>
          <c:val>
            <c:numRef>
              <c:f>'Median Wage'!$D$33:$D$40</c:f>
              <c:numCache>
                <c:formatCode>"$"#,##0</c:formatCode>
                <c:ptCount val="8"/>
                <c:pt idx="0">
                  <c:v>36317</c:v>
                </c:pt>
                <c:pt idx="1">
                  <c:v>38433</c:v>
                </c:pt>
                <c:pt idx="2">
                  <c:v>40646</c:v>
                </c:pt>
                <c:pt idx="3">
                  <c:v>53153</c:v>
                </c:pt>
                <c:pt idx="4">
                  <c:v>42225</c:v>
                </c:pt>
                <c:pt idx="5">
                  <c:v>38601</c:v>
                </c:pt>
                <c:pt idx="6">
                  <c:v>38797</c:v>
                </c:pt>
                <c:pt idx="7">
                  <c:v>46690</c:v>
                </c:pt>
              </c:numCache>
            </c:numRef>
          </c:val>
          <c:extLst>
            <c:ext xmlns:c16="http://schemas.microsoft.com/office/drawing/2014/chart" uri="{C3380CC4-5D6E-409C-BE32-E72D297353CC}">
              <c16:uniqueId val="{00000000-39C7-4016-B8B9-BB34A7E2CB09}"/>
            </c:ext>
          </c:extLst>
        </c:ser>
        <c:ser>
          <c:idx val="1"/>
          <c:order val="1"/>
          <c:tx>
            <c:strRef>
              <c:f>'Median Wage'!$E$32</c:f>
              <c:strCache>
                <c:ptCount val="1"/>
                <c:pt idx="0">
                  <c:v>2018 Median Annual Wage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'Median Wage'!$C$33:$C$40</c:f>
              <c:strCache>
                <c:ptCount val="8"/>
                <c:pt idx="0">
                  <c:v>Berkshire  </c:v>
                </c:pt>
                <c:pt idx="1">
                  <c:v>Cape and Islands</c:v>
                </c:pt>
                <c:pt idx="2">
                  <c:v>Central</c:v>
                </c:pt>
                <c:pt idx="3">
                  <c:v>Greater Boston</c:v>
                </c:pt>
                <c:pt idx="4">
                  <c:v>Northeast</c:v>
                </c:pt>
                <c:pt idx="5">
                  <c:v>Pioneer Valley</c:v>
                </c:pt>
                <c:pt idx="6">
                  <c:v>Southeast</c:v>
                </c:pt>
                <c:pt idx="7">
                  <c:v>Massachusetts</c:v>
                </c:pt>
              </c:strCache>
            </c:strRef>
          </c:cat>
          <c:val>
            <c:numRef>
              <c:f>'Median Wage'!$E$33:$E$40</c:f>
              <c:numCache>
                <c:formatCode>"$"#,##0</c:formatCode>
                <c:ptCount val="8"/>
                <c:pt idx="0">
                  <c:v>38179</c:v>
                </c:pt>
                <c:pt idx="1">
                  <c:v>42366</c:v>
                </c:pt>
                <c:pt idx="2">
                  <c:v>43133</c:v>
                </c:pt>
                <c:pt idx="3">
                  <c:v>56732</c:v>
                </c:pt>
                <c:pt idx="4">
                  <c:v>45698</c:v>
                </c:pt>
                <c:pt idx="5">
                  <c:v>40163</c:v>
                </c:pt>
                <c:pt idx="6">
                  <c:v>41303</c:v>
                </c:pt>
                <c:pt idx="7">
                  <c:v>48680</c:v>
                </c:pt>
              </c:numCache>
            </c:numRef>
          </c:val>
          <c:extLst>
            <c:ext xmlns:c16="http://schemas.microsoft.com/office/drawing/2014/chart" uri="{C3380CC4-5D6E-409C-BE32-E72D297353CC}">
              <c16:uniqueId val="{00000001-39C7-4016-B8B9-BB34A7E2CB09}"/>
            </c:ext>
          </c:extLst>
        </c:ser>
        <c:dLbls>
          <c:showLegendKey val="0"/>
          <c:showVal val="0"/>
          <c:showCatName val="0"/>
          <c:showSerName val="0"/>
          <c:showPercent val="0"/>
          <c:showBubbleSize val="0"/>
        </c:dLbls>
        <c:gapWidth val="100"/>
        <c:axId val="502975552"/>
        <c:axId val="502982768"/>
      </c:barChart>
      <c:catAx>
        <c:axId val="50297555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02982768"/>
        <c:crosses val="autoZero"/>
        <c:auto val="1"/>
        <c:lblAlgn val="ctr"/>
        <c:lblOffset val="100"/>
        <c:noMultiLvlLbl val="0"/>
      </c:catAx>
      <c:valAx>
        <c:axId val="502982768"/>
        <c:scaling>
          <c:orientation val="minMax"/>
        </c:scaling>
        <c:delete val="0"/>
        <c:axPos val="l"/>
        <c:numFmt formatCode="&quot;$&quot;#,##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029755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Charts!$W$10</c:f>
              <c:strCache>
                <c:ptCount val="1"/>
                <c:pt idx="0">
                  <c:v>Sum of 2026 Employment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5B2-450D-9EBA-FC63D50E731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5B2-450D-9EBA-FC63D50E731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5B2-450D-9EBA-FC63D50E7316}"/>
              </c:ext>
            </c:extLst>
          </c:dPt>
          <c:dLbls>
            <c:dLbl>
              <c:idx val="1"/>
              <c:layout>
                <c:manualLayout>
                  <c:x val="2.4650869113058981E-2"/>
                  <c:y val="0"/>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4494234800838574"/>
                      <c:h val="0.1974826388888889"/>
                    </c:manualLayout>
                  </c15:layout>
                </c:ext>
                <c:ext xmlns:c16="http://schemas.microsoft.com/office/drawing/2014/chart" uri="{C3380CC4-5D6E-409C-BE32-E72D297353CC}">
                  <c16:uniqueId val="{00000003-05B2-450D-9EBA-FC63D50E7316}"/>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Helvetica" charset="0"/>
                    <a:ea typeface="Helvetica" charset="0"/>
                    <a:cs typeface="Helvetica" charset="0"/>
                  </a:defRPr>
                </a:pPr>
                <a:endParaRPr lang="en-US"/>
              </a:p>
            </c:txPr>
            <c:dLblPos val="outEnd"/>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Charts!$U$11:$U$13</c:f>
              <c:strCache>
                <c:ptCount val="3"/>
                <c:pt idx="0">
                  <c:v>HS or Below</c:v>
                </c:pt>
                <c:pt idx="1">
                  <c:v>AS, Cert, Some College</c:v>
                </c:pt>
                <c:pt idx="2">
                  <c:v>BA+</c:v>
                </c:pt>
              </c:strCache>
            </c:strRef>
          </c:cat>
          <c:val>
            <c:numRef>
              <c:f>Charts!$W$11:$W$13</c:f>
              <c:numCache>
                <c:formatCode>_(* #,##0_);_(* \(#,##0\);_(* "-"??_);_(@_)</c:formatCode>
                <c:ptCount val="3"/>
                <c:pt idx="0">
                  <c:v>851126</c:v>
                </c:pt>
                <c:pt idx="1">
                  <c:v>174712</c:v>
                </c:pt>
                <c:pt idx="2">
                  <c:v>716913</c:v>
                </c:pt>
              </c:numCache>
            </c:numRef>
          </c:val>
          <c:extLst>
            <c:ext xmlns:c16="http://schemas.microsoft.com/office/drawing/2014/chart" uri="{C3380CC4-5D6E-409C-BE32-E72D297353CC}">
              <c16:uniqueId val="{00000006-05B2-450D-9EBA-FC63D50E7316}"/>
            </c:ext>
          </c:extLst>
        </c:ser>
        <c:dLbls>
          <c:dLblPos val="outEnd"/>
          <c:showLegendKey val="0"/>
          <c:showVal val="1"/>
          <c:showCatName val="0"/>
          <c:showSerName val="0"/>
          <c:showPercent val="0"/>
          <c:showBubbleSize val="0"/>
          <c:showLeaderLines val="1"/>
        </c:dLbls>
        <c:firstSliceAng val="180"/>
      </c:pieChart>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1000">
          <a:solidFill>
            <a:schemeClr val="tx1"/>
          </a:solidFill>
          <a:latin typeface="Helvetica" charset="0"/>
          <a:ea typeface="Helvetica" charset="0"/>
          <a:cs typeface="Helvetica"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Charts!$V$10</c:f>
              <c:strCache>
                <c:ptCount val="1"/>
                <c:pt idx="0">
                  <c:v>Sum of 2016 Employment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8B0-4C13-BB02-8C1F1943FE9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8B0-4C13-BB02-8C1F1943FE9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8B0-4C13-BB02-8C1F1943FE91}"/>
              </c:ext>
            </c:extLst>
          </c:dPt>
          <c:dLbls>
            <c:dLbl>
              <c:idx val="1"/>
              <c:layout>
                <c:manualLayout>
                  <c:x val="-2.6110533353142177E-3"/>
                  <c:y val="8.8143523075240593E-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2265677875171264"/>
                      <c:h val="0.19131260936132979"/>
                    </c:manualLayout>
                  </c15:layout>
                </c:ext>
                <c:ext xmlns:c16="http://schemas.microsoft.com/office/drawing/2014/chart" uri="{C3380CC4-5D6E-409C-BE32-E72D297353CC}">
                  <c16:uniqueId val="{00000003-B8B0-4C13-BB02-8C1F1943FE91}"/>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Helvetica" charset="0"/>
                    <a:ea typeface="Helvetica" charset="0"/>
                    <a:cs typeface="Helvetica"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Charts!$U$11:$U$13</c:f>
              <c:strCache>
                <c:ptCount val="3"/>
                <c:pt idx="0">
                  <c:v>HS or Below</c:v>
                </c:pt>
                <c:pt idx="1">
                  <c:v>AS, Cert, Some College</c:v>
                </c:pt>
                <c:pt idx="2">
                  <c:v>BA+</c:v>
                </c:pt>
              </c:strCache>
            </c:strRef>
          </c:cat>
          <c:val>
            <c:numRef>
              <c:f>Charts!$V$11:$V$13</c:f>
              <c:numCache>
                <c:formatCode>_(* #,##0_);_(* \(#,##0\);_(* "-"??_);_(@_)</c:formatCode>
                <c:ptCount val="3"/>
                <c:pt idx="0">
                  <c:v>791888</c:v>
                </c:pt>
                <c:pt idx="1">
                  <c:v>161675</c:v>
                </c:pt>
                <c:pt idx="2">
                  <c:v>642673</c:v>
                </c:pt>
              </c:numCache>
            </c:numRef>
          </c:val>
          <c:extLst>
            <c:ext xmlns:c16="http://schemas.microsoft.com/office/drawing/2014/chart" uri="{C3380CC4-5D6E-409C-BE32-E72D297353CC}">
              <c16:uniqueId val="{00000006-B8B0-4C13-BB02-8C1F1943FE91}"/>
            </c:ext>
          </c:extLst>
        </c:ser>
        <c:dLbls>
          <c:dLblPos val="outEnd"/>
          <c:showLegendKey val="0"/>
          <c:showVal val="1"/>
          <c:showCatName val="0"/>
          <c:showSerName val="0"/>
          <c:showPercent val="0"/>
          <c:showBubbleSize val="0"/>
          <c:showLeaderLines val="1"/>
        </c:dLbls>
        <c:firstSliceAng val="180"/>
      </c:pieChart>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1000">
          <a:solidFill>
            <a:schemeClr val="tx1"/>
          </a:solidFill>
          <a:latin typeface="Helvetica" charset="0"/>
          <a:ea typeface="Helvetica" charset="0"/>
          <a:cs typeface="Helvetica"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035196121318171E-2"/>
          <c:y val="2.9274059492563429E-2"/>
          <c:w val="0.93896480387868186"/>
          <c:h val="0.78451115485564293"/>
        </c:manualLayout>
      </c:layout>
      <c:barChart>
        <c:barDir val="col"/>
        <c:grouping val="clustered"/>
        <c:varyColors val="0"/>
        <c:ser>
          <c:idx val="0"/>
          <c:order val="0"/>
          <c:tx>
            <c:v>Total Employment</c:v>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C451-4385-A99A-3E7CA3C66C20}"/>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C451-4385-A99A-3E7CA3C66C20}"/>
              </c:ext>
            </c:extLst>
          </c:dPt>
          <c:dPt>
            <c:idx val="2"/>
            <c:invertIfNegative val="0"/>
            <c:bubble3D val="0"/>
            <c:extLst>
              <c:ext xmlns:c16="http://schemas.microsoft.com/office/drawing/2014/chart" uri="{C3380CC4-5D6E-409C-BE32-E72D297353CC}">
                <c16:uniqueId val="{00000004-C451-4385-A99A-3E7CA3C66C20}"/>
              </c:ext>
            </c:extLst>
          </c:dPt>
          <c:dPt>
            <c:idx val="4"/>
            <c:invertIfNegative val="0"/>
            <c:bubble3D val="0"/>
            <c:extLst>
              <c:ext xmlns:c16="http://schemas.microsoft.com/office/drawing/2014/chart" uri="{C3380CC4-5D6E-409C-BE32-E72D297353CC}">
                <c16:uniqueId val="{00000005-C451-4385-A99A-3E7CA3C66C20}"/>
              </c:ext>
            </c:extLst>
          </c:dPt>
          <c:dPt>
            <c:idx val="5"/>
            <c:invertIfNegative val="0"/>
            <c:bubble3D val="0"/>
            <c:extLst>
              <c:ext xmlns:c16="http://schemas.microsoft.com/office/drawing/2014/chart" uri="{C3380CC4-5D6E-409C-BE32-E72D297353CC}">
                <c16:uniqueId val="{00000007-C451-4385-A99A-3E7CA3C66C20}"/>
              </c:ext>
            </c:extLst>
          </c:dPt>
          <c:dPt>
            <c:idx val="6"/>
            <c:invertIfNegative val="0"/>
            <c:bubble3D val="0"/>
            <c:extLst>
              <c:ext xmlns:c16="http://schemas.microsoft.com/office/drawing/2014/chart" uri="{C3380CC4-5D6E-409C-BE32-E72D297353CC}">
                <c16:uniqueId val="{00000008-C451-4385-A99A-3E7CA3C66C20}"/>
              </c:ext>
            </c:extLst>
          </c:dPt>
          <c:dPt>
            <c:idx val="12"/>
            <c:invertIfNegative val="0"/>
            <c:bubble3D val="0"/>
            <c:extLst>
              <c:ext xmlns:c16="http://schemas.microsoft.com/office/drawing/2014/chart" uri="{C3380CC4-5D6E-409C-BE32-E72D297353CC}">
                <c16:uniqueId val="{00000009-C451-4385-A99A-3E7CA3C66C20}"/>
              </c:ext>
            </c:extLst>
          </c:dPt>
          <c:dPt>
            <c:idx val="18"/>
            <c:invertIfNegative val="0"/>
            <c:bubble3D val="0"/>
            <c:extLst>
              <c:ext xmlns:c16="http://schemas.microsoft.com/office/drawing/2014/chart" uri="{C3380CC4-5D6E-409C-BE32-E72D297353CC}">
                <c16:uniqueId val="{0000000A-C451-4385-A99A-3E7CA3C66C20}"/>
              </c:ext>
            </c:extLst>
          </c:dPt>
          <c:dLbls>
            <c:dLbl>
              <c:idx val="0"/>
              <c:layout/>
              <c:tx>
                <c:rich>
                  <a:bodyPr/>
                  <a:lstStyle/>
                  <a:p>
                    <a:fld id="{B08352EC-D684-472E-9369-5C79B9D626C9}"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1-C451-4385-A99A-3E7CA3C66C20}"/>
                </c:ext>
              </c:extLst>
            </c:dLbl>
            <c:dLbl>
              <c:idx val="1"/>
              <c:layout/>
              <c:tx>
                <c:rich>
                  <a:bodyPr/>
                  <a:lstStyle/>
                  <a:p>
                    <a:fld id="{B529EA36-A98F-4005-A023-DC9DC3E4D7C3}"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C451-4385-A99A-3E7CA3C66C20}"/>
                </c:ext>
              </c:extLst>
            </c:dLbl>
            <c:dLbl>
              <c:idx val="2"/>
              <c:layout/>
              <c:tx>
                <c:rich>
                  <a:bodyPr/>
                  <a:lstStyle/>
                  <a:p>
                    <a:fld id="{98576498-65B3-4C03-8A3A-3F2C51374DC9}"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4-C451-4385-A99A-3E7CA3C66C20}"/>
                </c:ext>
              </c:extLst>
            </c:dLbl>
            <c:dLbl>
              <c:idx val="3"/>
              <c:layout/>
              <c:tx>
                <c:rich>
                  <a:bodyPr/>
                  <a:lstStyle/>
                  <a:p>
                    <a:fld id="{237FBA52-9E51-4225-94CC-72149342EF88}"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B-C451-4385-A99A-3E7CA3C66C20}"/>
                </c:ext>
              </c:extLst>
            </c:dLbl>
            <c:dLbl>
              <c:idx val="4"/>
              <c:layout/>
              <c:tx>
                <c:rich>
                  <a:bodyPr/>
                  <a:lstStyle/>
                  <a:p>
                    <a:fld id="{9F0F9EC6-24EE-4F5C-B407-205E0D938885}"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5-C451-4385-A99A-3E7CA3C66C20}"/>
                </c:ext>
              </c:extLst>
            </c:dLbl>
            <c:dLbl>
              <c:idx val="5"/>
              <c:layout/>
              <c:tx>
                <c:rich>
                  <a:bodyPr/>
                  <a:lstStyle/>
                  <a:p>
                    <a:fld id="{86EBDBDE-FC06-424D-9F24-2C5A795581E0}"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7-C451-4385-A99A-3E7CA3C66C20}"/>
                </c:ext>
              </c:extLst>
            </c:dLbl>
            <c:dLbl>
              <c:idx val="6"/>
              <c:layout/>
              <c:tx>
                <c:rich>
                  <a:bodyPr/>
                  <a:lstStyle/>
                  <a:p>
                    <a:fld id="{056D9304-62AB-4F04-AC7C-03FD8CA3FCF3}"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C451-4385-A99A-3E7CA3C66C20}"/>
                </c:ext>
              </c:extLst>
            </c:dLbl>
            <c:dLbl>
              <c:idx val="7"/>
              <c:layout/>
              <c:tx>
                <c:rich>
                  <a:bodyPr/>
                  <a:lstStyle/>
                  <a:p>
                    <a:fld id="{76EB68B4-12B6-46B0-83E9-14D7E6DDF3C5}"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C-C451-4385-A99A-3E7CA3C66C20}"/>
                </c:ext>
              </c:extLst>
            </c:dLbl>
            <c:dLbl>
              <c:idx val="8"/>
              <c:layout/>
              <c:tx>
                <c:rich>
                  <a:bodyPr/>
                  <a:lstStyle/>
                  <a:p>
                    <a:fld id="{15D7A265-94C1-47F9-8A5B-875E9DACE87F}"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D-C451-4385-A99A-3E7CA3C66C20}"/>
                </c:ext>
              </c:extLst>
            </c:dLbl>
            <c:dLbl>
              <c:idx val="9"/>
              <c:layout/>
              <c:tx>
                <c:rich>
                  <a:bodyPr/>
                  <a:lstStyle/>
                  <a:p>
                    <a:fld id="{D096E107-7973-43EC-9678-13B63A67928F}"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E-C451-4385-A99A-3E7CA3C66C20}"/>
                </c:ext>
              </c:extLst>
            </c:dLbl>
            <c:dLbl>
              <c:idx val="10"/>
              <c:layout/>
              <c:tx>
                <c:rich>
                  <a:bodyPr/>
                  <a:lstStyle/>
                  <a:p>
                    <a:fld id="{0450AF9E-3D72-414C-8EDF-FA87104270AB}"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F-C451-4385-A99A-3E7CA3C66C20}"/>
                </c:ext>
              </c:extLst>
            </c:dLbl>
            <c:dLbl>
              <c:idx val="11"/>
              <c:layout/>
              <c:tx>
                <c:rich>
                  <a:bodyPr/>
                  <a:lstStyle/>
                  <a:p>
                    <a:fld id="{3FEAA297-8E2C-405C-9416-BE920B903DDA}"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0-C451-4385-A99A-3E7CA3C66C20}"/>
                </c:ext>
              </c:extLst>
            </c:dLbl>
            <c:dLbl>
              <c:idx val="12"/>
              <c:layout/>
              <c:tx>
                <c:rich>
                  <a:bodyPr/>
                  <a:lstStyle/>
                  <a:p>
                    <a:fld id="{4B842B56-81B6-4851-A584-0D480A9BB5E4}"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9-C451-4385-A99A-3E7CA3C66C20}"/>
                </c:ext>
              </c:extLst>
            </c:dLbl>
            <c:dLbl>
              <c:idx val="13"/>
              <c:layout/>
              <c:tx>
                <c:rich>
                  <a:bodyPr/>
                  <a:lstStyle/>
                  <a:p>
                    <a:fld id="{8BCB608B-C32B-42F2-BE79-9A93AD84792E}"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1-C451-4385-A99A-3E7CA3C66C20}"/>
                </c:ext>
              </c:extLst>
            </c:dLbl>
            <c:dLbl>
              <c:idx val="14"/>
              <c:layout/>
              <c:tx>
                <c:rich>
                  <a:bodyPr/>
                  <a:lstStyle/>
                  <a:p>
                    <a:fld id="{2DEB3FB2-D304-497A-8F8F-FBF57CA2FF58}"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2-C451-4385-A99A-3E7CA3C66C20}"/>
                </c:ext>
              </c:extLst>
            </c:dLbl>
            <c:dLbl>
              <c:idx val="15"/>
              <c:layout/>
              <c:tx>
                <c:rich>
                  <a:bodyPr/>
                  <a:lstStyle/>
                  <a:p>
                    <a:fld id="{9B19E196-3713-4759-869F-0A2E474BF0EC}"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3-C451-4385-A99A-3E7CA3C66C20}"/>
                </c:ext>
              </c:extLst>
            </c:dLbl>
            <c:dLbl>
              <c:idx val="16"/>
              <c:layout/>
              <c:tx>
                <c:rich>
                  <a:bodyPr/>
                  <a:lstStyle/>
                  <a:p>
                    <a:fld id="{315D8374-619E-42FE-BA52-1F29DDD134C6}"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4-C451-4385-A99A-3E7CA3C66C20}"/>
                </c:ext>
              </c:extLst>
            </c:dLbl>
            <c:dLbl>
              <c:idx val="17"/>
              <c:delete val="1"/>
              <c:extLst>
                <c:ext xmlns:c15="http://schemas.microsoft.com/office/drawing/2012/chart" uri="{CE6537A1-D6FC-4f65-9D91-7224C49458BB}"/>
                <c:ext xmlns:c16="http://schemas.microsoft.com/office/drawing/2014/chart" uri="{C3380CC4-5D6E-409C-BE32-E72D297353CC}">
                  <c16:uniqueId val="{00000015-C451-4385-A99A-3E7CA3C66C20}"/>
                </c:ext>
              </c:extLst>
            </c:dLbl>
            <c:dLbl>
              <c:idx val="18"/>
              <c:delete val="1"/>
              <c:extLst>
                <c:ext xmlns:c15="http://schemas.microsoft.com/office/drawing/2012/chart" uri="{CE6537A1-D6FC-4f65-9D91-7224C49458BB}"/>
                <c:ext xmlns:c16="http://schemas.microsoft.com/office/drawing/2014/chart" uri="{C3380CC4-5D6E-409C-BE32-E72D297353CC}">
                  <c16:uniqueId val="{0000000A-C451-4385-A99A-3E7CA3C66C20}"/>
                </c:ext>
              </c:extLst>
            </c:dLbl>
            <c:dLbl>
              <c:idx val="19"/>
              <c:delete val="1"/>
              <c:extLst>
                <c:ext xmlns:c15="http://schemas.microsoft.com/office/drawing/2012/chart" uri="{CE6537A1-D6FC-4f65-9D91-7224C49458BB}"/>
                <c:ext xmlns:c16="http://schemas.microsoft.com/office/drawing/2014/chart" uri="{C3380CC4-5D6E-409C-BE32-E72D297353CC}">
                  <c16:uniqueId val="{00000016-C451-4385-A99A-3E7CA3C66C20}"/>
                </c:ext>
              </c:extLst>
            </c:dLbl>
            <c:spPr>
              <a:noFill/>
              <a:ln>
                <a:noFill/>
              </a:ln>
              <a:effectLst/>
            </c:spPr>
            <c:txPr>
              <a:bodyPr rot="0" spcFirstLastPara="1" vertOverflow="clip" horzOverflow="clip" vert="horz" wrap="square" lIns="0" tIns="0" rIns="0" bIns="0" anchor="b" anchorCtr="1">
                <a:spAutoFit/>
              </a:bodyPr>
              <a:lstStyle/>
              <a:p>
                <a:pPr>
                  <a:defRPr sz="9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Wages!$E$6:$E$25</c:f>
              <c:strCache>
                <c:ptCount val="20"/>
                <c:pt idx="0">
                  <c:v>Professional, Scientific, and Technical Services</c:v>
                </c:pt>
                <c:pt idx="1">
                  <c:v>Health Care and Social Assistance</c:v>
                </c:pt>
                <c:pt idx="2">
                  <c:v>Finance and Insurance</c:v>
                </c:pt>
                <c:pt idx="3">
                  <c:v>Educational Services</c:v>
                </c:pt>
                <c:pt idx="4">
                  <c:v>Information</c:v>
                </c:pt>
                <c:pt idx="5">
                  <c:v>Manufacturing</c:v>
                </c:pt>
                <c:pt idx="6">
                  <c:v>Management of Companies and Enterprises</c:v>
                </c:pt>
                <c:pt idx="7">
                  <c:v>Construction</c:v>
                </c:pt>
                <c:pt idx="8">
                  <c:v>Wholesale Trade</c:v>
                </c:pt>
                <c:pt idx="9">
                  <c:v>Public Administration</c:v>
                </c:pt>
                <c:pt idx="10">
                  <c:v>Administrative and Support and Waste Management and Remediation Services</c:v>
                </c:pt>
                <c:pt idx="11">
                  <c:v>Retail Trade</c:v>
                </c:pt>
                <c:pt idx="12">
                  <c:v>Accommodation and Food Services</c:v>
                </c:pt>
                <c:pt idx="13">
                  <c:v>Transportation and Warehousing</c:v>
                </c:pt>
                <c:pt idx="14">
                  <c:v>Real Estate and Rental and Leasing</c:v>
                </c:pt>
                <c:pt idx="15">
                  <c:v>Other Services (except Public Administration)</c:v>
                </c:pt>
                <c:pt idx="16">
                  <c:v>Arts, Entertainment, and Recreation</c:v>
                </c:pt>
                <c:pt idx="17">
                  <c:v>Utilities</c:v>
                </c:pt>
                <c:pt idx="18">
                  <c:v>Agriculture, Forestry, Fishing and Hunting</c:v>
                </c:pt>
                <c:pt idx="19">
                  <c:v>Mining, Quarrying, and Oil and Gas Extraction</c:v>
                </c:pt>
              </c:strCache>
            </c:strRef>
          </c:cat>
          <c:val>
            <c:numRef>
              <c:f>Wages!$F$6:$F$25</c:f>
              <c:numCache>
                <c:formatCode>_("$"* #,##0_);_("$"* \(#,##0\);_("$"* "-"_);_(@_)</c:formatCode>
                <c:ptCount val="20"/>
                <c:pt idx="0">
                  <c:v>8021697266</c:v>
                </c:pt>
                <c:pt idx="1">
                  <c:v>4527770315</c:v>
                </c:pt>
                <c:pt idx="2">
                  <c:v>3743539531</c:v>
                </c:pt>
                <c:pt idx="3">
                  <c:v>2912898617</c:v>
                </c:pt>
                <c:pt idx="4">
                  <c:v>2029171055</c:v>
                </c:pt>
                <c:pt idx="5">
                  <c:v>1876022892</c:v>
                </c:pt>
                <c:pt idx="6">
                  <c:v>1565897895</c:v>
                </c:pt>
                <c:pt idx="7">
                  <c:v>1408908981</c:v>
                </c:pt>
                <c:pt idx="8">
                  <c:v>1354069934</c:v>
                </c:pt>
                <c:pt idx="9">
                  <c:v>1349904575</c:v>
                </c:pt>
                <c:pt idx="10">
                  <c:v>1325258071</c:v>
                </c:pt>
                <c:pt idx="11">
                  <c:v>1259917198</c:v>
                </c:pt>
                <c:pt idx="12">
                  <c:v>1009751802</c:v>
                </c:pt>
                <c:pt idx="13">
                  <c:v>782086345</c:v>
                </c:pt>
                <c:pt idx="14">
                  <c:v>616240757</c:v>
                </c:pt>
                <c:pt idx="15">
                  <c:v>607815268</c:v>
                </c:pt>
                <c:pt idx="16">
                  <c:v>466827609</c:v>
                </c:pt>
                <c:pt idx="17">
                  <c:v>111131243</c:v>
                </c:pt>
                <c:pt idx="18">
                  <c:v>17127405</c:v>
                </c:pt>
                <c:pt idx="19">
                  <c:v>3664163</c:v>
                </c:pt>
              </c:numCache>
            </c:numRef>
          </c:val>
          <c:extLst>
            <c:ext xmlns:c15="http://schemas.microsoft.com/office/drawing/2012/chart" uri="{02D57815-91ED-43cb-92C2-25804820EDAC}">
              <c15:datalabelsRange>
                <c15:f>Wages!$I$6:$I$25</c15:f>
                <c15:dlblRangeCache>
                  <c:ptCount val="20"/>
                  <c:pt idx="0">
                    <c:v>$8.0 B</c:v>
                  </c:pt>
                  <c:pt idx="1">
                    <c:v>$4.5 B</c:v>
                  </c:pt>
                  <c:pt idx="2">
                    <c:v>$3.7 B</c:v>
                  </c:pt>
                  <c:pt idx="3">
                    <c:v>$2.9 B</c:v>
                  </c:pt>
                  <c:pt idx="4">
                    <c:v>$2.0 B</c:v>
                  </c:pt>
                  <c:pt idx="5">
                    <c:v>$1.9 B</c:v>
                  </c:pt>
                  <c:pt idx="6">
                    <c:v>$1.6 B</c:v>
                  </c:pt>
                  <c:pt idx="7">
                    <c:v>$1.4 B</c:v>
                  </c:pt>
                  <c:pt idx="8">
                    <c:v>$1.4 B</c:v>
                  </c:pt>
                  <c:pt idx="9">
                    <c:v>$1.3 B</c:v>
                  </c:pt>
                  <c:pt idx="10">
                    <c:v>$1.3 B</c:v>
                  </c:pt>
                  <c:pt idx="11">
                    <c:v>$1.3 B</c:v>
                  </c:pt>
                  <c:pt idx="12">
                    <c:v>$1.0 B</c:v>
                  </c:pt>
                  <c:pt idx="13">
                    <c:v>$.8 B</c:v>
                  </c:pt>
                  <c:pt idx="14">
                    <c:v>$.6 B</c:v>
                  </c:pt>
                  <c:pt idx="15">
                    <c:v>$.6 B</c:v>
                  </c:pt>
                  <c:pt idx="16">
                    <c:v>$.5 B</c:v>
                  </c:pt>
                  <c:pt idx="17">
                    <c:v>$.1 B</c:v>
                  </c:pt>
                  <c:pt idx="18">
                    <c:v>$.0 B</c:v>
                  </c:pt>
                  <c:pt idx="19">
                    <c:v>$.0 B</c:v>
                  </c:pt>
                </c15:dlblRangeCache>
              </c15:datalabelsRange>
            </c:ext>
            <c:ext xmlns:c16="http://schemas.microsoft.com/office/drawing/2014/chart" uri="{C3380CC4-5D6E-409C-BE32-E72D297353CC}">
              <c16:uniqueId val="{00000017-C451-4385-A99A-3E7CA3C66C20}"/>
            </c:ext>
          </c:extLst>
        </c:ser>
        <c:dLbls>
          <c:showLegendKey val="0"/>
          <c:showVal val="0"/>
          <c:showCatName val="0"/>
          <c:showSerName val="0"/>
          <c:showPercent val="0"/>
          <c:showBubbleSize val="0"/>
        </c:dLbls>
        <c:gapWidth val="15"/>
        <c:axId val="800567944"/>
        <c:axId val="800559744"/>
      </c:barChart>
      <c:scatterChart>
        <c:scatterStyle val="lineMarker"/>
        <c:varyColors val="0"/>
        <c:ser>
          <c:idx val="1"/>
          <c:order val="1"/>
          <c:tx>
            <c:strRef>
              <c:f>Wages!$L$5</c:f>
              <c:strCache>
                <c:ptCount val="1"/>
                <c:pt idx="0">
                  <c:v>Increase</c:v>
                </c:pt>
              </c:strCache>
            </c:strRef>
          </c:tx>
          <c:spPr>
            <a:ln w="25400" cap="rnd">
              <a:noFill/>
              <a:round/>
            </a:ln>
            <a:effectLst/>
          </c:spPr>
          <c:marker>
            <c:symbol val="none"/>
          </c:marker>
          <c:dLbls>
            <c:dLbl>
              <c:idx val="0"/>
              <c:layout>
                <c:manualLayout>
                  <c:x val="-2.0542249927092457E-2"/>
                  <c:y val="-4.5439413823272094E-2"/>
                </c:manualLayout>
              </c:layout>
              <c:tx>
                <c:rich>
                  <a:bodyPr/>
                  <a:lstStyle/>
                  <a:p>
                    <a:fld id="{DA44D0FF-35C4-4FF5-93D2-37EE2CD6CFB0}"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8-C451-4385-A99A-3E7CA3C66C20}"/>
                </c:ext>
              </c:extLst>
            </c:dLbl>
            <c:dLbl>
              <c:idx val="1"/>
              <c:layout>
                <c:manualLayout>
                  <c:x val="-2.0542249927092446E-2"/>
                  <c:y val="-4.5439413823272094E-2"/>
                </c:manualLayout>
              </c:layout>
              <c:tx>
                <c:rich>
                  <a:bodyPr/>
                  <a:lstStyle/>
                  <a:p>
                    <a:fld id="{BE375D50-2857-40A0-804C-B0249AFB42AD}"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9-C451-4385-A99A-3E7CA3C66C20}"/>
                </c:ext>
              </c:extLst>
            </c:dLbl>
            <c:dLbl>
              <c:idx val="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C451-4385-A99A-3E7CA3C66C20}"/>
                </c:ext>
              </c:extLst>
            </c:dLbl>
            <c:dLbl>
              <c:idx val="3"/>
              <c:layout/>
              <c:tx>
                <c:rich>
                  <a:bodyPr/>
                  <a:lstStyle/>
                  <a:p>
                    <a:fld id="{AC60AEFD-9FAC-4114-BD3C-73B83182A3C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B-C451-4385-A99A-3E7CA3C66C20}"/>
                </c:ext>
              </c:extLst>
            </c:dLbl>
            <c:dLbl>
              <c:idx val="4"/>
              <c:layout>
                <c:manualLayout>
                  <c:x val="-2.3466936424613633E-2"/>
                  <c:y val="-4.5439413823272094E-2"/>
                </c:manualLayout>
              </c:layout>
              <c:tx>
                <c:rich>
                  <a:bodyPr/>
                  <a:lstStyle/>
                  <a:p>
                    <a:fld id="{819E93BB-93FA-4807-B4F5-19F5956BF4F3}"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C-C451-4385-A99A-3E7CA3C66C20}"/>
                </c:ext>
              </c:extLst>
            </c:dLbl>
            <c:dLbl>
              <c:idx val="5"/>
              <c:layout>
                <c:manualLayout>
                  <c:x val="-2.0542249927092446E-2"/>
                  <c:y val="-4.8217191601049869E-2"/>
                </c:manualLayout>
              </c:layout>
              <c:tx>
                <c:rich>
                  <a:bodyPr/>
                  <a:lstStyle/>
                  <a:p>
                    <a:endParaRPr lang="en-US"/>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C451-4385-A99A-3E7CA3C66C20}"/>
                </c:ext>
              </c:extLst>
            </c:dLbl>
            <c:dLbl>
              <c:idx val="6"/>
              <c:layout/>
              <c:tx>
                <c:rich>
                  <a:bodyPr/>
                  <a:lstStyle/>
                  <a:p>
                    <a:fld id="{84337A8C-324D-4493-B1F5-020AA4B8440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E-C451-4385-A99A-3E7CA3C66C20}"/>
                </c:ext>
              </c:extLst>
            </c:dLbl>
            <c:dLbl>
              <c:idx val="7"/>
              <c:layout/>
              <c:tx>
                <c:rich>
                  <a:bodyPr/>
                  <a:lstStyle/>
                  <a:p>
                    <a:fld id="{6804D57A-1EB0-4B8A-B918-1DC149DC391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F-C451-4385-A99A-3E7CA3C66C20}"/>
                </c:ext>
              </c:extLst>
            </c:dLbl>
            <c:dLbl>
              <c:idx val="8"/>
              <c:layout>
                <c:manualLayout>
                  <c:x val="-2.0542249927092446E-2"/>
                  <c:y val="-4.5439413823272094E-2"/>
                </c:manualLayout>
              </c:layout>
              <c:tx>
                <c:rich>
                  <a:bodyPr/>
                  <a:lstStyle/>
                  <a:p>
                    <a:endParaRPr lang="en-US"/>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C451-4385-A99A-3E7CA3C66C20}"/>
                </c:ext>
              </c:extLst>
            </c:dLbl>
            <c:dLbl>
              <c:idx val="9"/>
              <c:layout>
                <c:manualLayout>
                  <c:x val="-2.0542249927092446E-2"/>
                  <c:y val="-4.5439413823272191E-2"/>
                </c:manualLayout>
              </c:layout>
              <c:tx>
                <c:rich>
                  <a:bodyPr/>
                  <a:lstStyle/>
                  <a:p>
                    <a:fld id="{1B315814-175D-4EFB-8B8A-12161850F4CA}"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21-C451-4385-A99A-3E7CA3C66C20}"/>
                </c:ext>
              </c:extLst>
            </c:dLbl>
            <c:dLbl>
              <c:idx val="10"/>
              <c:layout>
                <c:manualLayout>
                  <c:x val="-2.0405092592592593E-2"/>
                  <c:y val="-4.7979221347331687E-2"/>
                </c:manualLayout>
              </c:layout>
              <c:tx>
                <c:rich>
                  <a:bodyPr rot="0" spcFirstLastPara="1" vertOverflow="ellipsis" vert="horz" wrap="square" lIns="38100" tIns="45720" rIns="38100" bIns="91440" anchor="ctr" anchorCtr="1">
                    <a:no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fld id="{18AD0021-37B7-41D6-9160-5BBE1D3825B8}" type="CELLRANGE">
                      <a:rPr lang="en-US"/>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15:dlblFieldTable/>
                  <c15:showDataLabelsRange val="1"/>
                </c:ext>
                <c:ext xmlns:c16="http://schemas.microsoft.com/office/drawing/2014/chart" uri="{C3380CC4-5D6E-409C-BE32-E72D297353CC}">
                  <c16:uniqueId val="{00000022-C451-4385-A99A-3E7CA3C66C20}"/>
                </c:ext>
              </c:extLst>
            </c:dLbl>
            <c:dLbl>
              <c:idx val="11"/>
              <c:layout>
                <c:manualLayout>
                  <c:x val="-2.3466936424613675E-2"/>
                  <c:y val="-4.5439413823272094E-2"/>
                </c:manualLayout>
              </c:layout>
              <c:tx>
                <c:rich>
                  <a:bodyPr/>
                  <a:lstStyle/>
                  <a:p>
                    <a:fld id="{3E71E9F9-00F5-42F7-93EF-A4A2F47A3CBD}"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23-C451-4385-A99A-3E7CA3C66C20}"/>
                </c:ext>
              </c:extLst>
            </c:dLbl>
            <c:dLbl>
              <c:idx val="12"/>
              <c:layout/>
              <c:tx>
                <c:rich>
                  <a:bodyPr/>
                  <a:lstStyle/>
                  <a:p>
                    <a:fld id="{B47925E9-CF02-4D65-94EC-931A4F5A189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4-C451-4385-A99A-3E7CA3C66C20}"/>
                </c:ext>
              </c:extLst>
            </c:dLbl>
            <c:dLbl>
              <c:idx val="13"/>
              <c:layout/>
              <c:tx>
                <c:rich>
                  <a:bodyPr/>
                  <a:lstStyle/>
                  <a:p>
                    <a:fld id="{E5D96BF8-E46F-410E-BB49-BB1ED64C71FC}"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5-C451-4385-A99A-3E7CA3C66C20}"/>
                </c:ext>
              </c:extLst>
            </c:dLbl>
            <c:dLbl>
              <c:idx val="14"/>
              <c:layout/>
              <c:tx>
                <c:rich>
                  <a:bodyPr/>
                  <a:lstStyle/>
                  <a:p>
                    <a:fld id="{7146ED7D-0ABD-4C50-8D43-D945CE26EA2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6-C451-4385-A99A-3E7CA3C66C20}"/>
                </c:ext>
              </c:extLst>
            </c:dLbl>
            <c:dLbl>
              <c:idx val="15"/>
              <c:layout>
                <c:manualLayout>
                  <c:x val="-2.0542249927092616E-2"/>
                  <c:y val="-5.0994969378827644E-2"/>
                </c:manualLayout>
              </c:layout>
              <c:tx>
                <c:rich>
                  <a:bodyPr/>
                  <a:lstStyle/>
                  <a:p>
                    <a:fld id="{4461EE56-6F1C-465D-9F02-2B1E16F86828}"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27-C451-4385-A99A-3E7CA3C66C20}"/>
                </c:ext>
              </c:extLst>
            </c:dLbl>
            <c:dLbl>
              <c:idx val="16"/>
              <c:layout/>
              <c:tx>
                <c:rich>
                  <a:bodyPr/>
                  <a:lstStyle/>
                  <a:p>
                    <a:fld id="{64B38D89-5EBF-4884-940C-DB4AF5D6B22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8-C451-4385-A99A-3E7CA3C66C20}"/>
                </c:ext>
              </c:extLst>
            </c:dLbl>
            <c:dLbl>
              <c:idx val="1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C451-4385-A99A-3E7CA3C66C20}"/>
                </c:ext>
              </c:extLst>
            </c:dLbl>
            <c:dLbl>
              <c:idx val="18"/>
              <c:layout>
                <c:manualLayout>
                  <c:x val="-2.3466936424613592E-2"/>
                  <c:y val="-4.8217191601049973E-2"/>
                </c:manualLayout>
              </c:layout>
              <c:tx>
                <c:rich>
                  <a:bodyPr/>
                  <a:lstStyle/>
                  <a:p>
                    <a:fld id="{45664DED-D62F-4899-992E-6997F055F4CC}"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2A-C451-4385-A99A-3E7CA3C66C20}"/>
                </c:ext>
              </c:extLst>
            </c:dLbl>
            <c:dLbl>
              <c:idx val="19"/>
              <c:layout>
                <c:manualLayout>
                  <c:x val="-6.3730314960631623E-3"/>
                  <c:y val="-4.8217191601049973E-2"/>
                </c:manualLayout>
              </c:layout>
              <c:tx>
                <c:rich>
                  <a:bodyPr/>
                  <a:lstStyle/>
                  <a:p>
                    <a:endParaRPr lang="en-US"/>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C451-4385-A99A-3E7CA3C66C20}"/>
                </c:ext>
              </c:extLst>
            </c:dLbl>
            <c:spPr>
              <a:noFill/>
              <a:ln>
                <a:noFill/>
              </a:ln>
              <a:effectLst/>
            </c:spPr>
            <c:txPr>
              <a:bodyPr rot="0" spcFirstLastPara="1" vertOverflow="ellipsis" vert="horz" wrap="square" lIns="38100" tIns="45720" rIns="38100" bIns="9144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DataLabelsRange val="1"/>
                <c15:showLeaderLines val="0"/>
              </c:ext>
            </c:extLst>
          </c:dLbls>
          <c:errBars>
            <c:errDir val="y"/>
            <c:errBarType val="plus"/>
            <c:errValType val="cust"/>
            <c:noEndCap val="1"/>
            <c:plus>
              <c:numRef>
                <c:f>Wages!$N$6:$N$25</c:f>
                <c:numCache>
                  <c:formatCode>General</c:formatCode>
                  <c:ptCount val="20"/>
                  <c:pt idx="0">
                    <c:v>320867890.63999999</c:v>
                  </c:pt>
                  <c:pt idx="1">
                    <c:v>320867890.63999999</c:v>
                  </c:pt>
                  <c:pt idx="2">
                    <c:v>320867890.63999999</c:v>
                  </c:pt>
                  <c:pt idx="3">
                    <c:v>320867890.63999999</c:v>
                  </c:pt>
                  <c:pt idx="4">
                    <c:v>320867890.63999999</c:v>
                  </c:pt>
                  <c:pt idx="5">
                    <c:v>320867890.63999999</c:v>
                  </c:pt>
                  <c:pt idx="6">
                    <c:v>320867890.63999999</c:v>
                  </c:pt>
                  <c:pt idx="7">
                    <c:v>320867890.63999999</c:v>
                  </c:pt>
                  <c:pt idx="8">
                    <c:v>320867890.63999999</c:v>
                  </c:pt>
                  <c:pt idx="9">
                    <c:v>320867890.63999999</c:v>
                  </c:pt>
                  <c:pt idx="10">
                    <c:v>320867890.63999999</c:v>
                  </c:pt>
                  <c:pt idx="11">
                    <c:v>320867890.63999999</c:v>
                  </c:pt>
                  <c:pt idx="12">
                    <c:v>320867890.63999999</c:v>
                  </c:pt>
                  <c:pt idx="13">
                    <c:v>320867890.63999999</c:v>
                  </c:pt>
                  <c:pt idx="14">
                    <c:v>320867890.63999999</c:v>
                  </c:pt>
                  <c:pt idx="15">
                    <c:v>320867890.63999999</c:v>
                  </c:pt>
                  <c:pt idx="16">
                    <c:v>320867890.63999999</c:v>
                  </c:pt>
                  <c:pt idx="17">
                    <c:v>320867890.63999999</c:v>
                  </c:pt>
                  <c:pt idx="18">
                    <c:v>320867890.63999999</c:v>
                  </c:pt>
                  <c:pt idx="19">
                    <c:v>320867890.63999999</c:v>
                  </c:pt>
                </c:numCache>
              </c:numRef>
            </c:plus>
            <c:minus>
              <c:numLit>
                <c:formatCode>General</c:formatCode>
                <c:ptCount val="1"/>
                <c:pt idx="0">
                  <c:v>0</c:v>
                </c:pt>
              </c:numLit>
            </c:minus>
            <c:spPr>
              <a:noFill/>
              <a:ln w="38100" cap="flat" cmpd="sng" algn="ctr">
                <a:solidFill>
                  <a:srgbClr val="00B050"/>
                </a:solidFill>
                <a:round/>
                <a:headEnd type="none" w="lg" len="sm"/>
                <a:tailEnd type="triangle" w="lg" len="sm"/>
              </a:ln>
              <a:effectLst/>
            </c:spPr>
          </c:errBars>
          <c:xVal>
            <c:numRef>
              <c:f>Wages!$K$6:$K$25</c:f>
              <c:numCache>
                <c:formatCode>0</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Wages!$L$6:$L$25</c:f>
              <c:numCache>
                <c:formatCode>_("$"* #,##0_);_("$"* \(#,##0\);_("$"* "-"_);_(@_)</c:formatCode>
                <c:ptCount val="20"/>
                <c:pt idx="0">
                  <c:v>8021697266</c:v>
                </c:pt>
                <c:pt idx="1">
                  <c:v>4527770315</c:v>
                </c:pt>
                <c:pt idx="2">
                  <c:v>#N/A</c:v>
                </c:pt>
                <c:pt idx="3">
                  <c:v>2912898617</c:v>
                </c:pt>
                <c:pt idx="4">
                  <c:v>2029171055</c:v>
                </c:pt>
                <c:pt idx="5">
                  <c:v>#N/A</c:v>
                </c:pt>
                <c:pt idx="6">
                  <c:v>1565897895</c:v>
                </c:pt>
                <c:pt idx="7">
                  <c:v>1408908981</c:v>
                </c:pt>
                <c:pt idx="8">
                  <c:v>#N/A</c:v>
                </c:pt>
                <c:pt idx="9">
                  <c:v>1349904575</c:v>
                </c:pt>
                <c:pt idx="10">
                  <c:v>1325258071</c:v>
                </c:pt>
                <c:pt idx="11">
                  <c:v>1259917198</c:v>
                </c:pt>
                <c:pt idx="12">
                  <c:v>1009751802</c:v>
                </c:pt>
                <c:pt idx="13">
                  <c:v>782086345</c:v>
                </c:pt>
                <c:pt idx="14">
                  <c:v>616240757</c:v>
                </c:pt>
                <c:pt idx="15">
                  <c:v>607815268</c:v>
                </c:pt>
                <c:pt idx="16">
                  <c:v>466827609</c:v>
                </c:pt>
                <c:pt idx="17">
                  <c:v>#N/A</c:v>
                </c:pt>
                <c:pt idx="18">
                  <c:v>17127405</c:v>
                </c:pt>
                <c:pt idx="19">
                  <c:v>#N/A</c:v>
                </c:pt>
              </c:numCache>
            </c:numRef>
          </c:yVal>
          <c:smooth val="0"/>
          <c:extLst>
            <c:ext xmlns:c15="http://schemas.microsoft.com/office/drawing/2012/chart" uri="{02D57815-91ED-43cb-92C2-25804820EDAC}">
              <c15:datalabelsRange>
                <c15:f>Wages!$H$6:$H$25</c15:f>
                <c15:dlblRangeCache>
                  <c:ptCount val="20"/>
                  <c:pt idx="0">
                    <c:v>+16%</c:v>
                  </c:pt>
                  <c:pt idx="1">
                    <c:v>+1%</c:v>
                  </c:pt>
                  <c:pt idx="2">
                    <c:v> -5%</c:v>
                  </c:pt>
                  <c:pt idx="3">
                    <c:v>+6%</c:v>
                  </c:pt>
                  <c:pt idx="4">
                    <c:v>+9%</c:v>
                  </c:pt>
                  <c:pt idx="5">
                    <c:v> -23%</c:v>
                  </c:pt>
                  <c:pt idx="6">
                    <c:v>+7%</c:v>
                  </c:pt>
                  <c:pt idx="7">
                    <c:v>+15%</c:v>
                  </c:pt>
                  <c:pt idx="8">
                    <c:v> -0%</c:v>
                  </c:pt>
                  <c:pt idx="9">
                    <c:v>+1%</c:v>
                  </c:pt>
                  <c:pt idx="10">
                    <c:v>+9%</c:v>
                  </c:pt>
                  <c:pt idx="11">
                    <c:v>+9%</c:v>
                  </c:pt>
                  <c:pt idx="12">
                    <c:v>+6%</c:v>
                  </c:pt>
                  <c:pt idx="13">
                    <c:v>+3%</c:v>
                  </c:pt>
                  <c:pt idx="14">
                    <c:v>+6%</c:v>
                  </c:pt>
                  <c:pt idx="15">
                    <c:v>+7%</c:v>
                  </c:pt>
                  <c:pt idx="16">
                    <c:v>+10%</c:v>
                  </c:pt>
                  <c:pt idx="17">
                    <c:v> -8%</c:v>
                  </c:pt>
                  <c:pt idx="18">
                    <c:v>+24%</c:v>
                  </c:pt>
                  <c:pt idx="19">
                    <c:v> -19%</c:v>
                  </c:pt>
                </c15:dlblRangeCache>
              </c15:datalabelsRange>
            </c:ext>
            <c:ext xmlns:c16="http://schemas.microsoft.com/office/drawing/2014/chart" uri="{C3380CC4-5D6E-409C-BE32-E72D297353CC}">
              <c16:uniqueId val="{0000002C-C451-4385-A99A-3E7CA3C66C20}"/>
            </c:ext>
          </c:extLst>
        </c:ser>
        <c:ser>
          <c:idx val="2"/>
          <c:order val="2"/>
          <c:tx>
            <c:strRef>
              <c:f>Wages!$M$5</c:f>
              <c:strCache>
                <c:ptCount val="1"/>
                <c:pt idx="0">
                  <c:v>Decrease</c:v>
                </c:pt>
              </c:strCache>
            </c:strRef>
          </c:tx>
          <c:spPr>
            <a:ln w="25400" cap="rnd">
              <a:noFill/>
              <a:round/>
            </a:ln>
            <a:effectLst/>
          </c:spPr>
          <c:marker>
            <c:symbol val="none"/>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C451-4385-A99A-3E7CA3C66C20}"/>
                </c:ext>
              </c:extLst>
            </c:dLbl>
            <c:dLbl>
              <c:idx val="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C451-4385-A99A-3E7CA3C66C20}"/>
                </c:ext>
              </c:extLst>
            </c:dLbl>
            <c:dLbl>
              <c:idx val="2"/>
              <c:layout/>
              <c:tx>
                <c:rich>
                  <a:bodyPr rot="0" spcFirstLastPara="1" vertOverflow="ellipsis" vert="horz" wrap="square" lIns="38100" tIns="45720" rIns="38100" bIns="91440" anchor="ctr" anchorCtr="1">
                    <a:no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fld id="{6A059C1C-75BE-49E8-A07D-BB7B65A042E3}" type="CELLRANGE">
                      <a:rPr lang="en-US"/>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t>[CELLRANGE]</a:t>
                    </a:fld>
                    <a:endParaRPr lang="en-US"/>
                  </a:p>
                </c:rich>
              </c:tx>
              <c:spPr>
                <a:noFill/>
                <a:ln>
                  <a:noFill/>
                </a:ln>
                <a:effectLst/>
              </c:spPr>
              <c:dLblPos val="t"/>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15:dlblFieldTable/>
                  <c15:xForSave val="1"/>
                  <c15:showDataLabelsRange val="1"/>
                </c:ext>
                <c:ext xmlns:c16="http://schemas.microsoft.com/office/drawing/2014/chart" uri="{C3380CC4-5D6E-409C-BE32-E72D297353CC}">
                  <c16:uniqueId val="{0000002F-C451-4385-A99A-3E7CA3C66C20}"/>
                </c:ext>
              </c:extLst>
            </c:dLbl>
            <c:dLbl>
              <c:idx val="3"/>
              <c:layout>
                <c:manualLayout>
                  <c:x val="-2.0682505832604257E-2"/>
                  <c:y val="-4.5439413823272094E-2"/>
                </c:manualLayout>
              </c:layout>
              <c:tx>
                <c:rich>
                  <a:bodyPr/>
                  <a:lstStyle/>
                  <a:p>
                    <a:endParaRPr lang="en-US"/>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C451-4385-A99A-3E7CA3C66C20}"/>
                </c:ext>
              </c:extLst>
            </c:dLbl>
            <c:dLbl>
              <c:idx val="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C451-4385-A99A-3E7CA3C66C20}"/>
                </c:ext>
              </c:extLst>
            </c:dLbl>
            <c:dLbl>
              <c:idx val="5"/>
              <c:layout/>
              <c:tx>
                <c:rich>
                  <a:bodyPr/>
                  <a:lstStyle/>
                  <a:p>
                    <a:fld id="{B2861541-95C2-4F0A-A4D7-8B34769B3E10}"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32-C451-4385-A99A-3E7CA3C66C20}"/>
                </c:ext>
              </c:extLst>
            </c:dLbl>
            <c:dLbl>
              <c:idx val="6"/>
              <c:layout>
                <c:manualLayout>
                  <c:x val="-2.0682505832604302E-2"/>
                  <c:y val="-5.0994969378827644E-2"/>
                </c:manualLayout>
              </c:layout>
              <c:tx>
                <c:rich>
                  <a:bodyPr/>
                  <a:lstStyle/>
                  <a:p>
                    <a:endParaRPr lang="en-US"/>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C451-4385-A99A-3E7CA3C66C20}"/>
                </c:ext>
              </c:extLst>
            </c:dLbl>
            <c:dLbl>
              <c:idx val="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C451-4385-A99A-3E7CA3C66C20}"/>
                </c:ext>
              </c:extLst>
            </c:dLbl>
            <c:dLbl>
              <c:idx val="8"/>
              <c:layout/>
              <c:tx>
                <c:rich>
                  <a:bodyPr/>
                  <a:lstStyle/>
                  <a:p>
                    <a:fld id="{86B4CA4B-D5EC-4407-A7D0-6595640A401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35-C451-4385-A99A-3E7CA3C66C20}"/>
                </c:ext>
              </c:extLst>
            </c:dLbl>
            <c:dLbl>
              <c:idx val="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C451-4385-A99A-3E7CA3C66C20}"/>
                </c:ext>
              </c:extLst>
            </c:dLbl>
            <c:dLbl>
              <c:idx val="1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C451-4385-A99A-3E7CA3C66C20}"/>
                </c:ext>
              </c:extLst>
            </c:dLbl>
            <c:dLbl>
              <c:idx val="1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C451-4385-A99A-3E7CA3C66C20}"/>
                </c:ext>
              </c:extLst>
            </c:dLbl>
            <c:dLbl>
              <c:idx val="1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C451-4385-A99A-3E7CA3C66C20}"/>
                </c:ext>
              </c:extLst>
            </c:dLbl>
            <c:dLbl>
              <c:idx val="13"/>
              <c:layout>
                <c:manualLayout>
                  <c:x val="-2.0682505832604343E-2"/>
                  <c:y val="-5.0994969378827644E-2"/>
                </c:manualLayout>
              </c:layout>
              <c:tx>
                <c:rich>
                  <a:bodyPr/>
                  <a:lstStyle/>
                  <a:p>
                    <a:endParaRPr lang="en-US"/>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C451-4385-A99A-3E7CA3C66C20}"/>
                </c:ext>
              </c:extLst>
            </c:dLbl>
            <c:dLbl>
              <c:idx val="1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C451-4385-A99A-3E7CA3C66C20}"/>
                </c:ext>
              </c:extLst>
            </c:dLbl>
            <c:dLbl>
              <c:idx val="1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C-C451-4385-A99A-3E7CA3C66C20}"/>
                </c:ext>
              </c:extLst>
            </c:dLbl>
            <c:dLbl>
              <c:idx val="16"/>
              <c:layout>
                <c:manualLayout>
                  <c:x val="-2.3607101195683874E-2"/>
                  <c:y val="-4.5439413823272191E-2"/>
                </c:manualLayout>
              </c:layout>
              <c:tx>
                <c:rich>
                  <a:bodyPr/>
                  <a:lstStyle/>
                  <a:p>
                    <a:endParaRPr lang="en-US"/>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D-C451-4385-A99A-3E7CA3C66C20}"/>
                </c:ext>
              </c:extLst>
            </c:dLbl>
            <c:dLbl>
              <c:idx val="17"/>
              <c:layout>
                <c:manualLayout>
                  <c:x val="-2.3607101195684044E-2"/>
                  <c:y val="-4.5439413823272094E-2"/>
                </c:manualLayout>
              </c:layout>
              <c:tx>
                <c:rich>
                  <a:bodyPr/>
                  <a:lstStyle/>
                  <a:p>
                    <a:fld id="{82C9C6C7-6E6E-422D-B361-23D2DAA27699}"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3E-C451-4385-A99A-3E7CA3C66C20}"/>
                </c:ext>
              </c:extLst>
            </c:dLbl>
            <c:dLbl>
              <c:idx val="1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F-C451-4385-A99A-3E7CA3C66C20}"/>
                </c:ext>
              </c:extLst>
            </c:dLbl>
            <c:dLbl>
              <c:idx val="19"/>
              <c:layout/>
              <c:tx>
                <c:rich>
                  <a:bodyPr/>
                  <a:lstStyle/>
                  <a:p>
                    <a:fld id="{7B966256-273C-4BF9-A419-2E8C81CF8911}"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40-C451-4385-A99A-3E7CA3C66C20}"/>
                </c:ext>
              </c:extLst>
            </c:dLbl>
            <c:spPr>
              <a:noFill/>
              <a:ln>
                <a:noFill/>
              </a:ln>
              <a:effectLst/>
            </c:spPr>
            <c:txPr>
              <a:bodyPr rot="0" spcFirstLastPara="1" vertOverflow="ellipsis" vert="horz" wrap="square" lIns="38100" tIns="45720" rIns="38100" bIns="9144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DataLabelsRange val="1"/>
                <c15:showLeaderLines val="0"/>
              </c:ext>
            </c:extLst>
          </c:dLbls>
          <c:errBars>
            <c:errDir val="y"/>
            <c:errBarType val="plus"/>
            <c:errValType val="cust"/>
            <c:noEndCap val="1"/>
            <c:plus>
              <c:numRef>
                <c:f>Wages!$N$6:$N$25</c:f>
                <c:numCache>
                  <c:formatCode>General</c:formatCode>
                  <c:ptCount val="20"/>
                  <c:pt idx="0">
                    <c:v>320867890.63999999</c:v>
                  </c:pt>
                  <c:pt idx="1">
                    <c:v>320867890.63999999</c:v>
                  </c:pt>
                  <c:pt idx="2">
                    <c:v>320867890.63999999</c:v>
                  </c:pt>
                  <c:pt idx="3">
                    <c:v>320867890.63999999</c:v>
                  </c:pt>
                  <c:pt idx="4">
                    <c:v>320867890.63999999</c:v>
                  </c:pt>
                  <c:pt idx="5">
                    <c:v>320867890.63999999</c:v>
                  </c:pt>
                  <c:pt idx="6">
                    <c:v>320867890.63999999</c:v>
                  </c:pt>
                  <c:pt idx="7">
                    <c:v>320867890.63999999</c:v>
                  </c:pt>
                  <c:pt idx="8">
                    <c:v>320867890.63999999</c:v>
                  </c:pt>
                  <c:pt idx="9">
                    <c:v>320867890.63999999</c:v>
                  </c:pt>
                  <c:pt idx="10">
                    <c:v>320867890.63999999</c:v>
                  </c:pt>
                  <c:pt idx="11">
                    <c:v>320867890.63999999</c:v>
                  </c:pt>
                  <c:pt idx="12">
                    <c:v>320867890.63999999</c:v>
                  </c:pt>
                  <c:pt idx="13">
                    <c:v>320867890.63999999</c:v>
                  </c:pt>
                  <c:pt idx="14">
                    <c:v>320867890.63999999</c:v>
                  </c:pt>
                  <c:pt idx="15">
                    <c:v>320867890.63999999</c:v>
                  </c:pt>
                  <c:pt idx="16">
                    <c:v>320867890.63999999</c:v>
                  </c:pt>
                  <c:pt idx="17">
                    <c:v>320867890.63999999</c:v>
                  </c:pt>
                  <c:pt idx="18">
                    <c:v>320867890.63999999</c:v>
                  </c:pt>
                  <c:pt idx="19">
                    <c:v>320867890.63999999</c:v>
                  </c:pt>
                </c:numCache>
              </c:numRef>
            </c:plus>
            <c:minus>
              <c:numLit>
                <c:formatCode>General</c:formatCode>
                <c:ptCount val="1"/>
                <c:pt idx="0">
                  <c:v>0</c:v>
                </c:pt>
              </c:numLit>
            </c:minus>
            <c:spPr>
              <a:noFill/>
              <a:ln w="38100" cap="flat" cmpd="sng" algn="ctr">
                <a:solidFill>
                  <a:srgbClr val="FF0000"/>
                </a:solidFill>
                <a:round/>
                <a:headEnd type="triangle" w="lg" len="sm"/>
                <a:tailEnd type="none" w="lg" len="sm"/>
              </a:ln>
              <a:effectLst/>
            </c:spPr>
          </c:errBars>
          <c:xVal>
            <c:numRef>
              <c:f>Wages!$K$6:$K$25</c:f>
              <c:numCache>
                <c:formatCode>0</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Wages!$M$6:$M$25</c:f>
              <c:numCache>
                <c:formatCode>_("$"* #,##0_);_("$"* \(#,##0\);_("$"* "-"_);_(@_)</c:formatCode>
                <c:ptCount val="20"/>
                <c:pt idx="0">
                  <c:v>#N/A</c:v>
                </c:pt>
                <c:pt idx="1">
                  <c:v>#N/A</c:v>
                </c:pt>
                <c:pt idx="2">
                  <c:v>3743539531</c:v>
                </c:pt>
                <c:pt idx="3">
                  <c:v>#N/A</c:v>
                </c:pt>
                <c:pt idx="4">
                  <c:v>#N/A</c:v>
                </c:pt>
                <c:pt idx="5">
                  <c:v>1876022892</c:v>
                </c:pt>
                <c:pt idx="6">
                  <c:v>#N/A</c:v>
                </c:pt>
                <c:pt idx="7">
                  <c:v>#N/A</c:v>
                </c:pt>
                <c:pt idx="8">
                  <c:v>1354069934</c:v>
                </c:pt>
                <c:pt idx="9">
                  <c:v>#N/A</c:v>
                </c:pt>
                <c:pt idx="10">
                  <c:v>#N/A</c:v>
                </c:pt>
                <c:pt idx="11">
                  <c:v>#N/A</c:v>
                </c:pt>
                <c:pt idx="12">
                  <c:v>#N/A</c:v>
                </c:pt>
                <c:pt idx="13">
                  <c:v>#N/A</c:v>
                </c:pt>
                <c:pt idx="14">
                  <c:v>#N/A</c:v>
                </c:pt>
                <c:pt idx="15">
                  <c:v>#N/A</c:v>
                </c:pt>
                <c:pt idx="16">
                  <c:v>#N/A</c:v>
                </c:pt>
                <c:pt idx="17">
                  <c:v>111131243</c:v>
                </c:pt>
                <c:pt idx="18">
                  <c:v>#N/A</c:v>
                </c:pt>
                <c:pt idx="19">
                  <c:v>3664163</c:v>
                </c:pt>
              </c:numCache>
            </c:numRef>
          </c:yVal>
          <c:smooth val="0"/>
          <c:extLst>
            <c:ext xmlns:c15="http://schemas.microsoft.com/office/drawing/2012/chart" uri="{02D57815-91ED-43cb-92C2-25804820EDAC}">
              <c15:datalabelsRange>
                <c15:f>Wages!$H$6:$H$25</c15:f>
                <c15:dlblRangeCache>
                  <c:ptCount val="20"/>
                  <c:pt idx="0">
                    <c:v>+16%</c:v>
                  </c:pt>
                  <c:pt idx="1">
                    <c:v>+1%</c:v>
                  </c:pt>
                  <c:pt idx="2">
                    <c:v> -5%</c:v>
                  </c:pt>
                  <c:pt idx="3">
                    <c:v>+6%</c:v>
                  </c:pt>
                  <c:pt idx="4">
                    <c:v>+9%</c:v>
                  </c:pt>
                  <c:pt idx="5">
                    <c:v> -23%</c:v>
                  </c:pt>
                  <c:pt idx="6">
                    <c:v>+7%</c:v>
                  </c:pt>
                  <c:pt idx="7">
                    <c:v>+15%</c:v>
                  </c:pt>
                  <c:pt idx="8">
                    <c:v> -0%</c:v>
                  </c:pt>
                  <c:pt idx="9">
                    <c:v>+1%</c:v>
                  </c:pt>
                  <c:pt idx="10">
                    <c:v>+9%</c:v>
                  </c:pt>
                  <c:pt idx="11">
                    <c:v>+9%</c:v>
                  </c:pt>
                  <c:pt idx="12">
                    <c:v>+6%</c:v>
                  </c:pt>
                  <c:pt idx="13">
                    <c:v>+3%</c:v>
                  </c:pt>
                  <c:pt idx="14">
                    <c:v>+6%</c:v>
                  </c:pt>
                  <c:pt idx="15">
                    <c:v>+7%</c:v>
                  </c:pt>
                  <c:pt idx="16">
                    <c:v>+10%</c:v>
                  </c:pt>
                  <c:pt idx="17">
                    <c:v> -8%</c:v>
                  </c:pt>
                  <c:pt idx="18">
                    <c:v>+24%</c:v>
                  </c:pt>
                  <c:pt idx="19">
                    <c:v> -19%</c:v>
                  </c:pt>
                </c15:dlblRangeCache>
              </c15:datalabelsRange>
            </c:ext>
            <c:ext xmlns:c16="http://schemas.microsoft.com/office/drawing/2014/chart" uri="{C3380CC4-5D6E-409C-BE32-E72D297353CC}">
              <c16:uniqueId val="{00000041-C451-4385-A99A-3E7CA3C66C20}"/>
            </c:ext>
          </c:extLst>
        </c:ser>
        <c:dLbls>
          <c:showLegendKey val="0"/>
          <c:showVal val="0"/>
          <c:showCatName val="0"/>
          <c:showSerName val="0"/>
          <c:showPercent val="0"/>
          <c:showBubbleSize val="0"/>
        </c:dLbls>
        <c:axId val="800567944"/>
        <c:axId val="800559744"/>
      </c:scatterChart>
      <c:catAx>
        <c:axId val="8005679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800559744"/>
        <c:crosses val="autoZero"/>
        <c:auto val="1"/>
        <c:lblAlgn val="ctr"/>
        <c:lblOffset val="100"/>
        <c:noMultiLvlLbl val="0"/>
      </c:catAx>
      <c:valAx>
        <c:axId val="800559744"/>
        <c:scaling>
          <c:orientation val="minMax"/>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sz="1000" b="1">
                    <a:solidFill>
                      <a:sysClr val="windowText" lastClr="000000"/>
                    </a:solidFill>
                    <a:latin typeface="Helvetica" panose="020B0604020202020204" pitchFamily="34" charset="0"/>
                    <a:cs typeface="Helvetica" panose="020B0604020202020204" pitchFamily="34" charset="0"/>
                  </a:rPr>
                  <a:t>Total Wages (Billions)</a:t>
                </a:r>
              </a:p>
            </c:rich>
          </c:tx>
          <c:layout>
            <c:manualLayout>
              <c:xMode val="edge"/>
              <c:yMode val="edge"/>
              <c:x val="7.6804461942257219E-3"/>
              <c:y val="1.9444444444444445E-2"/>
            </c:manualLayout>
          </c:layout>
          <c:overlay val="0"/>
          <c:spPr>
            <a:noFill/>
            <a:ln>
              <a:noFill/>
            </a:ln>
            <a:effectLst/>
          </c:spPr>
        </c:title>
        <c:numFmt formatCode="_(&quot;$&quot;* #,##0_);_(&quot;$&quot;* \(#,##0\);_(&quot;$&quot;* &quot;-&quot;_);_(@_)"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800567944"/>
        <c:crosses val="autoZero"/>
        <c:crossBetween val="between"/>
        <c:dispUnits>
          <c:builtInUnit val="billions"/>
        </c:dispUnits>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[Greater Boston - Worker Characteristics.xlsx]Age!PivotTable17</c:name>
    <c:fmtId val="21"/>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percentStacked"/>
        <c:varyColors val="0"/>
        <c:ser>
          <c:idx val="0"/>
          <c:order val="0"/>
          <c:tx>
            <c:strRef>
              <c:f>Age!$AD$5:$AD$6</c:f>
              <c:strCache>
                <c:ptCount val="1"/>
                <c:pt idx="0">
                  <c:v>14-21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Age!$AC$7:$AC$14</c:f>
              <c:strCache>
                <c:ptCount val="8"/>
                <c:pt idx="0">
                  <c:v>Accommodation and Food Services</c:v>
                </c:pt>
                <c:pt idx="1">
                  <c:v>Arts, Entertainment, and Recreation</c:v>
                </c:pt>
                <c:pt idx="2">
                  <c:v>Construction</c:v>
                </c:pt>
                <c:pt idx="3">
                  <c:v>Finance and Insurance</c:v>
                </c:pt>
                <c:pt idx="4">
                  <c:v>Health Care and Social Assistance</c:v>
                </c:pt>
                <c:pt idx="5">
                  <c:v>Manufacturing</c:v>
                </c:pt>
                <c:pt idx="6">
                  <c:v>Professional, Scientific, and Technical Services</c:v>
                </c:pt>
                <c:pt idx="7">
                  <c:v>Retail Trade</c:v>
                </c:pt>
              </c:strCache>
            </c:strRef>
          </c:cat>
          <c:val>
            <c:numRef>
              <c:f>Age!$AD$7:$AD$14</c:f>
              <c:numCache>
                <c:formatCode>#,##0</c:formatCode>
                <c:ptCount val="8"/>
                <c:pt idx="0">
                  <c:v>19499</c:v>
                </c:pt>
                <c:pt idx="1">
                  <c:v>3819</c:v>
                </c:pt>
                <c:pt idx="2">
                  <c:v>2201</c:v>
                </c:pt>
                <c:pt idx="3">
                  <c:v>1080</c:v>
                </c:pt>
                <c:pt idx="4">
                  <c:v>7004</c:v>
                </c:pt>
                <c:pt idx="5">
                  <c:v>1497</c:v>
                </c:pt>
                <c:pt idx="6">
                  <c:v>2709</c:v>
                </c:pt>
                <c:pt idx="7">
                  <c:v>21157</c:v>
                </c:pt>
              </c:numCache>
            </c:numRef>
          </c:val>
          <c:extLst>
            <c:ext xmlns:c16="http://schemas.microsoft.com/office/drawing/2014/chart" uri="{C3380CC4-5D6E-409C-BE32-E72D297353CC}">
              <c16:uniqueId val="{00000000-D992-43DC-9AD1-22129934EDD3}"/>
            </c:ext>
          </c:extLst>
        </c:ser>
        <c:ser>
          <c:idx val="1"/>
          <c:order val="1"/>
          <c:tx>
            <c:strRef>
              <c:f>Age!$AE$5:$AE$6</c:f>
              <c:strCache>
                <c:ptCount val="1"/>
                <c:pt idx="0">
                  <c:v>22-34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Age!$AC$7:$AC$14</c:f>
              <c:strCache>
                <c:ptCount val="8"/>
                <c:pt idx="0">
                  <c:v>Accommodation and Food Services</c:v>
                </c:pt>
                <c:pt idx="1">
                  <c:v>Arts, Entertainment, and Recreation</c:v>
                </c:pt>
                <c:pt idx="2">
                  <c:v>Construction</c:v>
                </c:pt>
                <c:pt idx="3">
                  <c:v>Finance and Insurance</c:v>
                </c:pt>
                <c:pt idx="4">
                  <c:v>Health Care and Social Assistance</c:v>
                </c:pt>
                <c:pt idx="5">
                  <c:v>Manufacturing</c:v>
                </c:pt>
                <c:pt idx="6">
                  <c:v>Professional, Scientific, and Technical Services</c:v>
                </c:pt>
                <c:pt idx="7">
                  <c:v>Retail Trade</c:v>
                </c:pt>
              </c:strCache>
            </c:strRef>
          </c:cat>
          <c:val>
            <c:numRef>
              <c:f>Age!$AE$7:$AE$14</c:f>
              <c:numCache>
                <c:formatCode>#,##0</c:formatCode>
                <c:ptCount val="8"/>
                <c:pt idx="0">
                  <c:v>50056</c:v>
                </c:pt>
                <c:pt idx="1">
                  <c:v>12280</c:v>
                </c:pt>
                <c:pt idx="2">
                  <c:v>18807</c:v>
                </c:pt>
                <c:pt idx="3">
                  <c:v>31644</c:v>
                </c:pt>
                <c:pt idx="4">
                  <c:v>83558</c:v>
                </c:pt>
                <c:pt idx="5">
                  <c:v>17881</c:v>
                </c:pt>
                <c:pt idx="6">
                  <c:v>87293</c:v>
                </c:pt>
                <c:pt idx="7">
                  <c:v>44790</c:v>
                </c:pt>
              </c:numCache>
            </c:numRef>
          </c:val>
          <c:extLst>
            <c:ext xmlns:c16="http://schemas.microsoft.com/office/drawing/2014/chart" uri="{C3380CC4-5D6E-409C-BE32-E72D297353CC}">
              <c16:uniqueId val="{00000001-D992-43DC-9AD1-22129934EDD3}"/>
            </c:ext>
          </c:extLst>
        </c:ser>
        <c:ser>
          <c:idx val="2"/>
          <c:order val="2"/>
          <c:tx>
            <c:strRef>
              <c:f>Age!$AF$5:$AF$6</c:f>
              <c:strCache>
                <c:ptCount val="1"/>
                <c:pt idx="0">
                  <c:v>35-44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Age!$AC$7:$AC$14</c:f>
              <c:strCache>
                <c:ptCount val="8"/>
                <c:pt idx="0">
                  <c:v>Accommodation and Food Services</c:v>
                </c:pt>
                <c:pt idx="1">
                  <c:v>Arts, Entertainment, and Recreation</c:v>
                </c:pt>
                <c:pt idx="2">
                  <c:v>Construction</c:v>
                </c:pt>
                <c:pt idx="3">
                  <c:v>Finance and Insurance</c:v>
                </c:pt>
                <c:pt idx="4">
                  <c:v>Health Care and Social Assistance</c:v>
                </c:pt>
                <c:pt idx="5">
                  <c:v>Manufacturing</c:v>
                </c:pt>
                <c:pt idx="6">
                  <c:v>Professional, Scientific, and Technical Services</c:v>
                </c:pt>
                <c:pt idx="7">
                  <c:v>Retail Trade</c:v>
                </c:pt>
              </c:strCache>
            </c:strRef>
          </c:cat>
          <c:val>
            <c:numRef>
              <c:f>Age!$AF$7:$AF$14</c:f>
              <c:numCache>
                <c:formatCode>#,##0</c:formatCode>
                <c:ptCount val="8"/>
                <c:pt idx="0">
                  <c:v>24842</c:v>
                </c:pt>
                <c:pt idx="1">
                  <c:v>5490</c:v>
                </c:pt>
                <c:pt idx="2">
                  <c:v>14864</c:v>
                </c:pt>
                <c:pt idx="3">
                  <c:v>26381</c:v>
                </c:pt>
                <c:pt idx="4">
                  <c:v>56071</c:v>
                </c:pt>
                <c:pt idx="5">
                  <c:v>15940</c:v>
                </c:pt>
                <c:pt idx="6">
                  <c:v>56478</c:v>
                </c:pt>
                <c:pt idx="7">
                  <c:v>20048</c:v>
                </c:pt>
              </c:numCache>
            </c:numRef>
          </c:val>
          <c:extLst>
            <c:ext xmlns:c16="http://schemas.microsoft.com/office/drawing/2014/chart" uri="{C3380CC4-5D6E-409C-BE32-E72D297353CC}">
              <c16:uniqueId val="{00000002-D992-43DC-9AD1-22129934EDD3}"/>
            </c:ext>
          </c:extLst>
        </c:ser>
        <c:ser>
          <c:idx val="3"/>
          <c:order val="3"/>
          <c:tx>
            <c:strRef>
              <c:f>Age!$AG$5:$AG$6</c:f>
              <c:strCache>
                <c:ptCount val="1"/>
                <c:pt idx="0">
                  <c:v>45-54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Age!$AC$7:$AC$14</c:f>
              <c:strCache>
                <c:ptCount val="8"/>
                <c:pt idx="0">
                  <c:v>Accommodation and Food Services</c:v>
                </c:pt>
                <c:pt idx="1">
                  <c:v>Arts, Entertainment, and Recreation</c:v>
                </c:pt>
                <c:pt idx="2">
                  <c:v>Construction</c:v>
                </c:pt>
                <c:pt idx="3">
                  <c:v>Finance and Insurance</c:v>
                </c:pt>
                <c:pt idx="4">
                  <c:v>Health Care and Social Assistance</c:v>
                </c:pt>
                <c:pt idx="5">
                  <c:v>Manufacturing</c:v>
                </c:pt>
                <c:pt idx="6">
                  <c:v>Professional, Scientific, and Technical Services</c:v>
                </c:pt>
                <c:pt idx="7">
                  <c:v>Retail Trade</c:v>
                </c:pt>
              </c:strCache>
            </c:strRef>
          </c:cat>
          <c:val>
            <c:numRef>
              <c:f>Age!$AG$7:$AG$14</c:f>
              <c:numCache>
                <c:formatCode>#,##0</c:formatCode>
                <c:ptCount val="8"/>
                <c:pt idx="0">
                  <c:v>21911</c:v>
                </c:pt>
                <c:pt idx="1">
                  <c:v>5013</c:v>
                </c:pt>
                <c:pt idx="2">
                  <c:v>15875</c:v>
                </c:pt>
                <c:pt idx="3">
                  <c:v>25790</c:v>
                </c:pt>
                <c:pt idx="4">
                  <c:v>55230</c:v>
                </c:pt>
                <c:pt idx="5">
                  <c:v>19459</c:v>
                </c:pt>
                <c:pt idx="6">
                  <c:v>48573</c:v>
                </c:pt>
                <c:pt idx="7">
                  <c:v>20183</c:v>
                </c:pt>
              </c:numCache>
            </c:numRef>
          </c:val>
          <c:extLst>
            <c:ext xmlns:c16="http://schemas.microsoft.com/office/drawing/2014/chart" uri="{C3380CC4-5D6E-409C-BE32-E72D297353CC}">
              <c16:uniqueId val="{00000003-D992-43DC-9AD1-22129934EDD3}"/>
            </c:ext>
          </c:extLst>
        </c:ser>
        <c:ser>
          <c:idx val="4"/>
          <c:order val="4"/>
          <c:tx>
            <c:strRef>
              <c:f>Age!$AH$5:$AH$6</c:f>
              <c:strCache>
                <c:ptCount val="1"/>
                <c:pt idx="0">
                  <c:v>55-64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Age!$AC$7:$AC$14</c:f>
              <c:strCache>
                <c:ptCount val="8"/>
                <c:pt idx="0">
                  <c:v>Accommodation and Food Services</c:v>
                </c:pt>
                <c:pt idx="1">
                  <c:v>Arts, Entertainment, and Recreation</c:v>
                </c:pt>
                <c:pt idx="2">
                  <c:v>Construction</c:v>
                </c:pt>
                <c:pt idx="3">
                  <c:v>Finance and Insurance</c:v>
                </c:pt>
                <c:pt idx="4">
                  <c:v>Health Care and Social Assistance</c:v>
                </c:pt>
                <c:pt idx="5">
                  <c:v>Manufacturing</c:v>
                </c:pt>
                <c:pt idx="6">
                  <c:v>Professional, Scientific, and Technical Services</c:v>
                </c:pt>
                <c:pt idx="7">
                  <c:v>Retail Trade</c:v>
                </c:pt>
              </c:strCache>
            </c:strRef>
          </c:cat>
          <c:val>
            <c:numRef>
              <c:f>Age!$AH$7:$AH$14</c:f>
              <c:numCache>
                <c:formatCode>#,##0</c:formatCode>
                <c:ptCount val="8"/>
                <c:pt idx="0">
                  <c:v>15949</c:v>
                </c:pt>
                <c:pt idx="1">
                  <c:v>4212</c:v>
                </c:pt>
                <c:pt idx="2">
                  <c:v>11287</c:v>
                </c:pt>
                <c:pt idx="3">
                  <c:v>16786</c:v>
                </c:pt>
                <c:pt idx="4">
                  <c:v>50553</c:v>
                </c:pt>
                <c:pt idx="5">
                  <c:v>18447</c:v>
                </c:pt>
                <c:pt idx="6">
                  <c:v>33827</c:v>
                </c:pt>
                <c:pt idx="7">
                  <c:v>19180</c:v>
                </c:pt>
              </c:numCache>
            </c:numRef>
          </c:val>
          <c:extLst>
            <c:ext xmlns:c16="http://schemas.microsoft.com/office/drawing/2014/chart" uri="{C3380CC4-5D6E-409C-BE32-E72D297353CC}">
              <c16:uniqueId val="{00000004-D992-43DC-9AD1-22129934EDD3}"/>
            </c:ext>
          </c:extLst>
        </c:ser>
        <c:ser>
          <c:idx val="5"/>
          <c:order val="5"/>
          <c:tx>
            <c:strRef>
              <c:f>Age!$AI$5:$AI$6</c:f>
              <c:strCache>
                <c:ptCount val="1"/>
                <c:pt idx="0">
                  <c:v>65-99</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Age!$AC$7:$AC$14</c:f>
              <c:strCache>
                <c:ptCount val="8"/>
                <c:pt idx="0">
                  <c:v>Accommodation and Food Services</c:v>
                </c:pt>
                <c:pt idx="1">
                  <c:v>Arts, Entertainment, and Recreation</c:v>
                </c:pt>
                <c:pt idx="2">
                  <c:v>Construction</c:v>
                </c:pt>
                <c:pt idx="3">
                  <c:v>Finance and Insurance</c:v>
                </c:pt>
                <c:pt idx="4">
                  <c:v>Health Care and Social Assistance</c:v>
                </c:pt>
                <c:pt idx="5">
                  <c:v>Manufacturing</c:v>
                </c:pt>
                <c:pt idx="6">
                  <c:v>Professional, Scientific, and Technical Services</c:v>
                </c:pt>
                <c:pt idx="7">
                  <c:v>Retail Trade</c:v>
                </c:pt>
              </c:strCache>
            </c:strRef>
          </c:cat>
          <c:val>
            <c:numRef>
              <c:f>Age!$AI$7:$AI$14</c:f>
              <c:numCache>
                <c:formatCode>#,##0</c:formatCode>
                <c:ptCount val="8"/>
                <c:pt idx="0">
                  <c:v>7378</c:v>
                </c:pt>
                <c:pt idx="1">
                  <c:v>1944</c:v>
                </c:pt>
                <c:pt idx="2">
                  <c:v>2994</c:v>
                </c:pt>
                <c:pt idx="3">
                  <c:v>4079</c:v>
                </c:pt>
                <c:pt idx="4">
                  <c:v>18320</c:v>
                </c:pt>
                <c:pt idx="5">
                  <c:v>4556</c:v>
                </c:pt>
                <c:pt idx="6">
                  <c:v>10025</c:v>
                </c:pt>
                <c:pt idx="7">
                  <c:v>9390</c:v>
                </c:pt>
              </c:numCache>
            </c:numRef>
          </c:val>
          <c:extLst>
            <c:ext xmlns:c16="http://schemas.microsoft.com/office/drawing/2014/chart" uri="{C3380CC4-5D6E-409C-BE32-E72D297353CC}">
              <c16:uniqueId val="{00000005-D992-43DC-9AD1-22129934EDD3}"/>
            </c:ext>
          </c:extLst>
        </c:ser>
        <c:dLbls>
          <c:dLblPos val="ctr"/>
          <c:showLegendKey val="0"/>
          <c:showVal val="1"/>
          <c:showCatName val="0"/>
          <c:showSerName val="0"/>
          <c:showPercent val="0"/>
          <c:showBubbleSize val="0"/>
        </c:dLbls>
        <c:gapWidth val="50"/>
        <c:overlap val="100"/>
        <c:axId val="486004600"/>
        <c:axId val="485995416"/>
      </c:barChart>
      <c:catAx>
        <c:axId val="48600460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485995416"/>
        <c:crosses val="autoZero"/>
        <c:auto val="1"/>
        <c:lblAlgn val="ctr"/>
        <c:lblOffset val="100"/>
        <c:noMultiLvlLbl val="0"/>
      </c:catAx>
      <c:valAx>
        <c:axId val="485995416"/>
        <c:scaling>
          <c:orientation val="minMax"/>
        </c:scaling>
        <c:delete val="0"/>
        <c:axPos val="l"/>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4860046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[Greater Boston - Worker Characteristics.xlsx]Sex!PivotTable2</c:name>
    <c:fmtId val="4"/>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percentStacked"/>
        <c:varyColors val="0"/>
        <c:ser>
          <c:idx val="0"/>
          <c:order val="0"/>
          <c:tx>
            <c:strRef>
              <c:f>Sex!$AD$5:$AD$6</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Sex!$AC$7:$AC$15</c:f>
              <c:strCache>
                <c:ptCount val="8"/>
                <c:pt idx="0">
                  <c:v>Accommodation and Food Services</c:v>
                </c:pt>
                <c:pt idx="1">
                  <c:v>Arts, Entertainment, and Recreation</c:v>
                </c:pt>
                <c:pt idx="2">
                  <c:v>Construction</c:v>
                </c:pt>
                <c:pt idx="3">
                  <c:v>Finance and Insurance</c:v>
                </c:pt>
                <c:pt idx="4">
                  <c:v>Health Care and Social Assistance</c:v>
                </c:pt>
                <c:pt idx="5">
                  <c:v>Manufacturing</c:v>
                </c:pt>
                <c:pt idx="6">
                  <c:v>Professional, Scientific, and Technical Services</c:v>
                </c:pt>
                <c:pt idx="7">
                  <c:v>Retail Trade</c:v>
                </c:pt>
              </c:strCache>
            </c:strRef>
          </c:cat>
          <c:val>
            <c:numRef>
              <c:f>Sex!$AD$7:$AD$15</c:f>
              <c:numCache>
                <c:formatCode>#,##0</c:formatCode>
                <c:ptCount val="8"/>
                <c:pt idx="0">
                  <c:v>69026</c:v>
                </c:pt>
                <c:pt idx="1">
                  <c:v>14890</c:v>
                </c:pt>
                <c:pt idx="2">
                  <c:v>53651</c:v>
                </c:pt>
                <c:pt idx="3">
                  <c:v>54937</c:v>
                </c:pt>
                <c:pt idx="4">
                  <c:v>68501</c:v>
                </c:pt>
                <c:pt idx="5">
                  <c:v>52413</c:v>
                </c:pt>
                <c:pt idx="6">
                  <c:v>135467</c:v>
                </c:pt>
                <c:pt idx="7">
                  <c:v>67293</c:v>
                </c:pt>
              </c:numCache>
            </c:numRef>
          </c:val>
          <c:extLst>
            <c:ext xmlns:c16="http://schemas.microsoft.com/office/drawing/2014/chart" uri="{C3380CC4-5D6E-409C-BE32-E72D297353CC}">
              <c16:uniqueId val="{00000000-804B-4088-9599-45799E54B8DC}"/>
            </c:ext>
          </c:extLst>
        </c:ser>
        <c:ser>
          <c:idx val="1"/>
          <c:order val="1"/>
          <c:tx>
            <c:strRef>
              <c:f>Sex!$AE$5:$AE$6</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Sex!$AC$7:$AC$15</c:f>
              <c:strCache>
                <c:ptCount val="8"/>
                <c:pt idx="0">
                  <c:v>Accommodation and Food Services</c:v>
                </c:pt>
                <c:pt idx="1">
                  <c:v>Arts, Entertainment, and Recreation</c:v>
                </c:pt>
                <c:pt idx="2">
                  <c:v>Construction</c:v>
                </c:pt>
                <c:pt idx="3">
                  <c:v>Finance and Insurance</c:v>
                </c:pt>
                <c:pt idx="4">
                  <c:v>Health Care and Social Assistance</c:v>
                </c:pt>
                <c:pt idx="5">
                  <c:v>Manufacturing</c:v>
                </c:pt>
                <c:pt idx="6">
                  <c:v>Professional, Scientific, and Technical Services</c:v>
                </c:pt>
                <c:pt idx="7">
                  <c:v>Retail Trade</c:v>
                </c:pt>
              </c:strCache>
            </c:strRef>
          </c:cat>
          <c:val>
            <c:numRef>
              <c:f>Sex!$AE$7:$AE$15</c:f>
              <c:numCache>
                <c:formatCode>#,##0</c:formatCode>
                <c:ptCount val="8"/>
                <c:pt idx="0">
                  <c:v>70609</c:v>
                </c:pt>
                <c:pt idx="1">
                  <c:v>17868</c:v>
                </c:pt>
                <c:pt idx="2">
                  <c:v>12375</c:v>
                </c:pt>
                <c:pt idx="3">
                  <c:v>50822</c:v>
                </c:pt>
                <c:pt idx="4">
                  <c:v>202236</c:v>
                </c:pt>
                <c:pt idx="5">
                  <c:v>25367</c:v>
                </c:pt>
                <c:pt idx="6">
                  <c:v>103438</c:v>
                </c:pt>
                <c:pt idx="7">
                  <c:v>67455</c:v>
                </c:pt>
              </c:numCache>
            </c:numRef>
          </c:val>
          <c:extLst>
            <c:ext xmlns:c16="http://schemas.microsoft.com/office/drawing/2014/chart" uri="{C3380CC4-5D6E-409C-BE32-E72D297353CC}">
              <c16:uniqueId val="{00000001-804B-4088-9599-45799E54B8DC}"/>
            </c:ext>
          </c:extLst>
        </c:ser>
        <c:dLbls>
          <c:showLegendKey val="0"/>
          <c:showVal val="1"/>
          <c:showCatName val="0"/>
          <c:showSerName val="0"/>
          <c:showPercent val="0"/>
          <c:showBubbleSize val="0"/>
        </c:dLbls>
        <c:gapWidth val="50"/>
        <c:overlap val="100"/>
        <c:axId val="437937360"/>
        <c:axId val="437937688"/>
      </c:barChart>
      <c:catAx>
        <c:axId val="43793736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937688"/>
        <c:crosses val="autoZero"/>
        <c:auto val="1"/>
        <c:lblAlgn val="ctr"/>
        <c:lblOffset val="100"/>
        <c:noMultiLvlLbl val="0"/>
      </c:catAx>
      <c:valAx>
        <c:axId val="437937688"/>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9373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[Greater Boston - Worker Characteristics.xlsx]Educ!PivotTable19</c:name>
    <c:fmtId val="19"/>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percentStacked"/>
        <c:varyColors val="0"/>
        <c:ser>
          <c:idx val="0"/>
          <c:order val="0"/>
          <c:tx>
            <c:strRef>
              <c:f>Educ!$AD$5:$AD$6</c:f>
              <c:strCache>
                <c:ptCount val="1"/>
                <c:pt idx="0">
                  <c:v>Less than high school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Educ!$AC$7:$AC$14</c:f>
              <c:strCache>
                <c:ptCount val="8"/>
                <c:pt idx="0">
                  <c:v>Accommodation and Food Services</c:v>
                </c:pt>
                <c:pt idx="1">
                  <c:v>Arts, Entertainment, and Recreation</c:v>
                </c:pt>
                <c:pt idx="2">
                  <c:v>Construction</c:v>
                </c:pt>
                <c:pt idx="3">
                  <c:v>Finance and Insurance</c:v>
                </c:pt>
                <c:pt idx="4">
                  <c:v>Health Care and Social Assistance</c:v>
                </c:pt>
                <c:pt idx="5">
                  <c:v>Manufacturing</c:v>
                </c:pt>
                <c:pt idx="6">
                  <c:v>Professional, Scientific, and Technical Services</c:v>
                </c:pt>
                <c:pt idx="7">
                  <c:v>Retail Trade</c:v>
                </c:pt>
              </c:strCache>
            </c:strRef>
          </c:cat>
          <c:val>
            <c:numRef>
              <c:f>Educ!$AD$7:$AD$14</c:f>
              <c:numCache>
                <c:formatCode>#,##0</c:formatCode>
                <c:ptCount val="8"/>
                <c:pt idx="0">
                  <c:v>21670</c:v>
                </c:pt>
                <c:pt idx="1">
                  <c:v>2614</c:v>
                </c:pt>
                <c:pt idx="2">
                  <c:v>7957</c:v>
                </c:pt>
                <c:pt idx="3">
                  <c:v>6307</c:v>
                </c:pt>
                <c:pt idx="4">
                  <c:v>26595</c:v>
                </c:pt>
                <c:pt idx="5">
                  <c:v>8439</c:v>
                </c:pt>
                <c:pt idx="6">
                  <c:v>15722</c:v>
                </c:pt>
                <c:pt idx="7">
                  <c:v>13916</c:v>
                </c:pt>
              </c:numCache>
            </c:numRef>
          </c:val>
          <c:extLst>
            <c:ext xmlns:c16="http://schemas.microsoft.com/office/drawing/2014/chart" uri="{C3380CC4-5D6E-409C-BE32-E72D297353CC}">
              <c16:uniqueId val="{00000000-9F46-496F-8CCA-8FC9326CE107}"/>
            </c:ext>
          </c:extLst>
        </c:ser>
        <c:ser>
          <c:idx val="1"/>
          <c:order val="1"/>
          <c:tx>
            <c:strRef>
              <c:f>Educ!$AE$5:$AE$6</c:f>
              <c:strCache>
                <c:ptCount val="1"/>
                <c:pt idx="0">
                  <c:v>High school or equivalent, no college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Educ!$AC$7:$AC$14</c:f>
              <c:strCache>
                <c:ptCount val="8"/>
                <c:pt idx="0">
                  <c:v>Accommodation and Food Services</c:v>
                </c:pt>
                <c:pt idx="1">
                  <c:v>Arts, Entertainment, and Recreation</c:v>
                </c:pt>
                <c:pt idx="2">
                  <c:v>Construction</c:v>
                </c:pt>
                <c:pt idx="3">
                  <c:v>Finance and Insurance</c:v>
                </c:pt>
                <c:pt idx="4">
                  <c:v>Health Care and Social Assistance</c:v>
                </c:pt>
                <c:pt idx="5">
                  <c:v>Manufacturing</c:v>
                </c:pt>
                <c:pt idx="6">
                  <c:v>Professional, Scientific, and Technical Services</c:v>
                </c:pt>
                <c:pt idx="7">
                  <c:v>Retail Trade</c:v>
                </c:pt>
              </c:strCache>
            </c:strRef>
          </c:cat>
          <c:val>
            <c:numRef>
              <c:f>Educ!$AE$7:$AE$14</c:f>
              <c:numCache>
                <c:formatCode>#,##0</c:formatCode>
                <c:ptCount val="8"/>
                <c:pt idx="0">
                  <c:v>29204</c:v>
                </c:pt>
                <c:pt idx="1">
                  <c:v>5887</c:v>
                </c:pt>
                <c:pt idx="2">
                  <c:v>17120</c:v>
                </c:pt>
                <c:pt idx="3">
                  <c:v>14908</c:v>
                </c:pt>
                <c:pt idx="4">
                  <c:v>49287</c:v>
                </c:pt>
                <c:pt idx="5">
                  <c:v>16040</c:v>
                </c:pt>
                <c:pt idx="6">
                  <c:v>34520</c:v>
                </c:pt>
                <c:pt idx="7">
                  <c:v>28238</c:v>
                </c:pt>
              </c:numCache>
            </c:numRef>
          </c:val>
          <c:extLst>
            <c:ext xmlns:c16="http://schemas.microsoft.com/office/drawing/2014/chart" uri="{C3380CC4-5D6E-409C-BE32-E72D297353CC}">
              <c16:uniqueId val="{00000001-9F46-496F-8CCA-8FC9326CE107}"/>
            </c:ext>
          </c:extLst>
        </c:ser>
        <c:ser>
          <c:idx val="2"/>
          <c:order val="2"/>
          <c:tx>
            <c:strRef>
              <c:f>Educ!$AF$5:$AF$6</c:f>
              <c:strCache>
                <c:ptCount val="1"/>
                <c:pt idx="0">
                  <c:v>Some college or Associate degree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Educ!$AC$7:$AC$14</c:f>
              <c:strCache>
                <c:ptCount val="8"/>
                <c:pt idx="0">
                  <c:v>Accommodation and Food Services</c:v>
                </c:pt>
                <c:pt idx="1">
                  <c:v>Arts, Entertainment, and Recreation</c:v>
                </c:pt>
                <c:pt idx="2">
                  <c:v>Construction</c:v>
                </c:pt>
                <c:pt idx="3">
                  <c:v>Finance and Insurance</c:v>
                </c:pt>
                <c:pt idx="4">
                  <c:v>Health Care and Social Assistance</c:v>
                </c:pt>
                <c:pt idx="5">
                  <c:v>Manufacturing</c:v>
                </c:pt>
                <c:pt idx="6">
                  <c:v>Professional, Scientific, and Technical Services</c:v>
                </c:pt>
                <c:pt idx="7">
                  <c:v>Retail Trade</c:v>
                </c:pt>
              </c:strCache>
            </c:strRef>
          </c:cat>
          <c:val>
            <c:numRef>
              <c:f>Educ!$AF$7:$AF$14</c:f>
              <c:numCache>
                <c:formatCode>#,##0</c:formatCode>
                <c:ptCount val="8"/>
                <c:pt idx="0">
                  <c:v>30298</c:v>
                </c:pt>
                <c:pt idx="1">
                  <c:v>7583</c:v>
                </c:pt>
                <c:pt idx="2">
                  <c:v>18219</c:v>
                </c:pt>
                <c:pt idx="3">
                  <c:v>23439</c:v>
                </c:pt>
                <c:pt idx="4">
                  <c:v>75399</c:v>
                </c:pt>
                <c:pt idx="5">
                  <c:v>20151</c:v>
                </c:pt>
                <c:pt idx="6">
                  <c:v>52000</c:v>
                </c:pt>
                <c:pt idx="7">
                  <c:v>30648</c:v>
                </c:pt>
              </c:numCache>
            </c:numRef>
          </c:val>
          <c:extLst>
            <c:ext xmlns:c16="http://schemas.microsoft.com/office/drawing/2014/chart" uri="{C3380CC4-5D6E-409C-BE32-E72D297353CC}">
              <c16:uniqueId val="{00000002-9F46-496F-8CCA-8FC9326CE107}"/>
            </c:ext>
          </c:extLst>
        </c:ser>
        <c:ser>
          <c:idx val="3"/>
          <c:order val="3"/>
          <c:tx>
            <c:strRef>
              <c:f>Educ!$AG$5:$AG$6</c:f>
              <c:strCache>
                <c:ptCount val="1"/>
                <c:pt idx="0">
                  <c:v>Bachelor's degree or advanced degree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Educ!$AC$7:$AC$14</c:f>
              <c:strCache>
                <c:ptCount val="8"/>
                <c:pt idx="0">
                  <c:v>Accommodation and Food Services</c:v>
                </c:pt>
                <c:pt idx="1">
                  <c:v>Arts, Entertainment, and Recreation</c:v>
                </c:pt>
                <c:pt idx="2">
                  <c:v>Construction</c:v>
                </c:pt>
                <c:pt idx="3">
                  <c:v>Finance and Insurance</c:v>
                </c:pt>
                <c:pt idx="4">
                  <c:v>Health Care and Social Assistance</c:v>
                </c:pt>
                <c:pt idx="5">
                  <c:v>Manufacturing</c:v>
                </c:pt>
                <c:pt idx="6">
                  <c:v>Professional, Scientific, and Technical Services</c:v>
                </c:pt>
                <c:pt idx="7">
                  <c:v>Retail Trade</c:v>
                </c:pt>
              </c:strCache>
            </c:strRef>
          </c:cat>
          <c:val>
            <c:numRef>
              <c:f>Educ!$AG$7:$AG$14</c:f>
              <c:numCache>
                <c:formatCode>#,##0</c:formatCode>
                <c:ptCount val="8"/>
                <c:pt idx="0">
                  <c:v>25755</c:v>
                </c:pt>
                <c:pt idx="1">
                  <c:v>9649</c:v>
                </c:pt>
                <c:pt idx="2">
                  <c:v>17192</c:v>
                </c:pt>
                <c:pt idx="3">
                  <c:v>55183</c:v>
                </c:pt>
                <c:pt idx="4">
                  <c:v>97651</c:v>
                </c:pt>
                <c:pt idx="5">
                  <c:v>28773</c:v>
                </c:pt>
                <c:pt idx="6">
                  <c:v>119327</c:v>
                </c:pt>
                <c:pt idx="7">
                  <c:v>27991</c:v>
                </c:pt>
              </c:numCache>
            </c:numRef>
          </c:val>
          <c:extLst>
            <c:ext xmlns:c16="http://schemas.microsoft.com/office/drawing/2014/chart" uri="{C3380CC4-5D6E-409C-BE32-E72D297353CC}">
              <c16:uniqueId val="{00000003-9F46-496F-8CCA-8FC9326CE107}"/>
            </c:ext>
          </c:extLst>
        </c:ser>
        <c:dLbls>
          <c:dLblPos val="ctr"/>
          <c:showLegendKey val="0"/>
          <c:showVal val="1"/>
          <c:showCatName val="0"/>
          <c:showSerName val="0"/>
          <c:showPercent val="0"/>
          <c:showBubbleSize val="0"/>
        </c:dLbls>
        <c:gapWidth val="50"/>
        <c:overlap val="100"/>
        <c:axId val="825191272"/>
        <c:axId val="825191600"/>
      </c:barChart>
      <c:catAx>
        <c:axId val="82519127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825191600"/>
        <c:crosses val="autoZero"/>
        <c:auto val="1"/>
        <c:lblAlgn val="ctr"/>
        <c:lblOffset val="100"/>
        <c:noMultiLvlLbl val="0"/>
      </c:catAx>
      <c:valAx>
        <c:axId val="825191600"/>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8251912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[Greater Boston - Worker Characteristics.xlsx]Race!PivotTable23</c:name>
    <c:fmtId val="16"/>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percentStacked"/>
        <c:varyColors val="0"/>
        <c:ser>
          <c:idx val="0"/>
          <c:order val="0"/>
          <c:tx>
            <c:strRef>
              <c:f>Race!$AD$5:$AD$6</c:f>
              <c:strCache>
                <c:ptCount val="1"/>
                <c:pt idx="0">
                  <c:v>White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Race!$AC$7:$AC$14</c:f>
              <c:strCache>
                <c:ptCount val="8"/>
                <c:pt idx="0">
                  <c:v>Accommodation and Food Services</c:v>
                </c:pt>
                <c:pt idx="1">
                  <c:v>Arts, Entertainment, and Recreation</c:v>
                </c:pt>
                <c:pt idx="2">
                  <c:v>Construction</c:v>
                </c:pt>
                <c:pt idx="3">
                  <c:v>Finance and Insurance</c:v>
                </c:pt>
                <c:pt idx="4">
                  <c:v>Health Care and Social Assistance</c:v>
                </c:pt>
                <c:pt idx="5">
                  <c:v>Manufacturing</c:v>
                </c:pt>
                <c:pt idx="6">
                  <c:v>Professional, Scientific, and Technical Services</c:v>
                </c:pt>
                <c:pt idx="7">
                  <c:v>Retail Trade</c:v>
                </c:pt>
              </c:strCache>
            </c:strRef>
          </c:cat>
          <c:val>
            <c:numRef>
              <c:f>Race!$AD$7:$AD$14</c:f>
              <c:numCache>
                <c:formatCode>#,##0</c:formatCode>
                <c:ptCount val="8"/>
                <c:pt idx="0">
                  <c:v>98319</c:v>
                </c:pt>
                <c:pt idx="1">
                  <c:v>28398</c:v>
                </c:pt>
                <c:pt idx="2">
                  <c:v>59775</c:v>
                </c:pt>
                <c:pt idx="3">
                  <c:v>87553</c:v>
                </c:pt>
                <c:pt idx="4">
                  <c:v>187734</c:v>
                </c:pt>
                <c:pt idx="5">
                  <c:v>60669</c:v>
                </c:pt>
                <c:pt idx="6">
                  <c:v>190842</c:v>
                </c:pt>
                <c:pt idx="7">
                  <c:v>105833</c:v>
                </c:pt>
              </c:numCache>
            </c:numRef>
          </c:val>
          <c:extLst>
            <c:ext xmlns:c16="http://schemas.microsoft.com/office/drawing/2014/chart" uri="{C3380CC4-5D6E-409C-BE32-E72D297353CC}">
              <c16:uniqueId val="{00000000-9901-4F73-B8C5-6E2BF83ECE1E}"/>
            </c:ext>
          </c:extLst>
        </c:ser>
        <c:ser>
          <c:idx val="1"/>
          <c:order val="1"/>
          <c:tx>
            <c:strRef>
              <c:f>Race!$AE$5:$AE$6</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Race!$AC$7:$AC$14</c:f>
              <c:strCache>
                <c:ptCount val="8"/>
                <c:pt idx="0">
                  <c:v>Accommodation and Food Services</c:v>
                </c:pt>
                <c:pt idx="1">
                  <c:v>Arts, Entertainment, and Recreation</c:v>
                </c:pt>
                <c:pt idx="2">
                  <c:v>Construction</c:v>
                </c:pt>
                <c:pt idx="3">
                  <c:v>Finance and Insurance</c:v>
                </c:pt>
                <c:pt idx="4">
                  <c:v>Health Care and Social Assistance</c:v>
                </c:pt>
                <c:pt idx="5">
                  <c:v>Manufacturing</c:v>
                </c:pt>
                <c:pt idx="6">
                  <c:v>Professional, Scientific, and Technical Services</c:v>
                </c:pt>
                <c:pt idx="7">
                  <c:v>Retail Trade</c:v>
                </c:pt>
              </c:strCache>
            </c:strRef>
          </c:cat>
          <c:val>
            <c:numRef>
              <c:f>Race!$AE$7:$AE$14</c:f>
              <c:numCache>
                <c:formatCode>#,##0</c:formatCode>
                <c:ptCount val="8"/>
                <c:pt idx="0">
                  <c:v>18464</c:v>
                </c:pt>
                <c:pt idx="1">
                  <c:v>2426</c:v>
                </c:pt>
                <c:pt idx="2">
                  <c:v>3407</c:v>
                </c:pt>
                <c:pt idx="3">
                  <c:v>6006</c:v>
                </c:pt>
                <c:pt idx="4">
                  <c:v>53783</c:v>
                </c:pt>
                <c:pt idx="5">
                  <c:v>4428</c:v>
                </c:pt>
                <c:pt idx="6">
                  <c:v>9197</c:v>
                </c:pt>
                <c:pt idx="7">
                  <c:v>14179</c:v>
                </c:pt>
              </c:numCache>
            </c:numRef>
          </c:val>
          <c:extLst>
            <c:ext xmlns:c16="http://schemas.microsoft.com/office/drawing/2014/chart" uri="{C3380CC4-5D6E-409C-BE32-E72D297353CC}">
              <c16:uniqueId val="{00000001-9901-4F73-B8C5-6E2BF83ECE1E}"/>
            </c:ext>
          </c:extLst>
        </c:ser>
        <c:ser>
          <c:idx val="2"/>
          <c:order val="2"/>
          <c:tx>
            <c:strRef>
              <c:f>Race!$AF$5:$AF$6</c:f>
              <c:strCache>
                <c:ptCount val="1"/>
                <c:pt idx="0">
                  <c:v>Asian Alone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Race!$AC$7:$AC$14</c:f>
              <c:strCache>
                <c:ptCount val="8"/>
                <c:pt idx="0">
                  <c:v>Accommodation and Food Services</c:v>
                </c:pt>
                <c:pt idx="1">
                  <c:v>Arts, Entertainment, and Recreation</c:v>
                </c:pt>
                <c:pt idx="2">
                  <c:v>Construction</c:v>
                </c:pt>
                <c:pt idx="3">
                  <c:v>Finance and Insurance</c:v>
                </c:pt>
                <c:pt idx="4">
                  <c:v>Health Care and Social Assistance</c:v>
                </c:pt>
                <c:pt idx="5">
                  <c:v>Manufacturing</c:v>
                </c:pt>
                <c:pt idx="6">
                  <c:v>Professional, Scientific, and Technical Services</c:v>
                </c:pt>
                <c:pt idx="7">
                  <c:v>Retail Trade</c:v>
                </c:pt>
              </c:strCache>
            </c:strRef>
          </c:cat>
          <c:val>
            <c:numRef>
              <c:f>Race!$AF$7:$AF$14</c:f>
              <c:numCache>
                <c:formatCode>#,##0</c:formatCode>
                <c:ptCount val="8"/>
                <c:pt idx="0">
                  <c:v>17205</c:v>
                </c:pt>
                <c:pt idx="1">
                  <c:v>1088</c:v>
                </c:pt>
                <c:pt idx="2">
                  <c:v>1648</c:v>
                </c:pt>
                <c:pt idx="3">
                  <c:v>10482</c:v>
                </c:pt>
                <c:pt idx="4">
                  <c:v>22105</c:v>
                </c:pt>
                <c:pt idx="5">
                  <c:v>10961</c:v>
                </c:pt>
                <c:pt idx="6">
                  <c:v>34161</c:v>
                </c:pt>
                <c:pt idx="7">
                  <c:v>10576</c:v>
                </c:pt>
              </c:numCache>
            </c:numRef>
          </c:val>
          <c:extLst>
            <c:ext xmlns:c16="http://schemas.microsoft.com/office/drawing/2014/chart" uri="{C3380CC4-5D6E-409C-BE32-E72D297353CC}">
              <c16:uniqueId val="{00000002-9901-4F73-B8C5-6E2BF83ECE1E}"/>
            </c:ext>
          </c:extLst>
        </c:ser>
        <c:ser>
          <c:idx val="3"/>
          <c:order val="3"/>
          <c:tx>
            <c:strRef>
              <c:f>Race!$AG$5:$AG$6</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Race!$AC$7:$AC$14</c:f>
              <c:strCache>
                <c:ptCount val="8"/>
                <c:pt idx="0">
                  <c:v>Accommodation and Food Services</c:v>
                </c:pt>
                <c:pt idx="1">
                  <c:v>Arts, Entertainment, and Recreation</c:v>
                </c:pt>
                <c:pt idx="2">
                  <c:v>Construction</c:v>
                </c:pt>
                <c:pt idx="3">
                  <c:v>Finance and Insurance</c:v>
                </c:pt>
                <c:pt idx="4">
                  <c:v>Health Care and Social Assistance</c:v>
                </c:pt>
                <c:pt idx="5">
                  <c:v>Manufacturing</c:v>
                </c:pt>
                <c:pt idx="6">
                  <c:v>Professional, Scientific, and Technical Services</c:v>
                </c:pt>
                <c:pt idx="7">
                  <c:v>Retail Trade</c:v>
                </c:pt>
              </c:strCache>
            </c:strRef>
          </c:cat>
          <c:val>
            <c:numRef>
              <c:f>Race!$AG$7:$AG$14</c:f>
              <c:numCache>
                <c:formatCode>#,##0</c:formatCode>
                <c:ptCount val="8"/>
                <c:pt idx="0">
                  <c:v>5647</c:v>
                </c:pt>
                <c:pt idx="1">
                  <c:v>844</c:v>
                </c:pt>
                <c:pt idx="2">
                  <c:v>1195</c:v>
                </c:pt>
                <c:pt idx="3">
                  <c:v>1718</c:v>
                </c:pt>
                <c:pt idx="4">
                  <c:v>7113</c:v>
                </c:pt>
                <c:pt idx="5">
                  <c:v>1720</c:v>
                </c:pt>
                <c:pt idx="6">
                  <c:v>4705</c:v>
                </c:pt>
                <c:pt idx="7">
                  <c:v>4158</c:v>
                </c:pt>
              </c:numCache>
            </c:numRef>
          </c:val>
          <c:extLst>
            <c:ext xmlns:c16="http://schemas.microsoft.com/office/drawing/2014/chart" uri="{C3380CC4-5D6E-409C-BE32-E72D297353CC}">
              <c16:uniqueId val="{00000003-9901-4F73-B8C5-6E2BF83ECE1E}"/>
            </c:ext>
          </c:extLst>
        </c:ser>
        <c:dLbls>
          <c:dLblPos val="ctr"/>
          <c:showLegendKey val="0"/>
          <c:showVal val="1"/>
          <c:showCatName val="0"/>
          <c:showSerName val="0"/>
          <c:showPercent val="0"/>
          <c:showBubbleSize val="0"/>
        </c:dLbls>
        <c:gapWidth val="50"/>
        <c:overlap val="100"/>
        <c:axId val="599060608"/>
        <c:axId val="599056016"/>
      </c:barChart>
      <c:catAx>
        <c:axId val="59906060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99056016"/>
        <c:crosses val="autoZero"/>
        <c:auto val="1"/>
        <c:lblAlgn val="ctr"/>
        <c:lblOffset val="100"/>
        <c:noMultiLvlLbl val="0"/>
      </c:catAx>
      <c:valAx>
        <c:axId val="599056016"/>
        <c:scaling>
          <c:orientation val="minMax"/>
        </c:scaling>
        <c:delete val="0"/>
        <c:axPos val="l"/>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990606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[Greater Boston - Worker Characteristics.xlsx]Ethnicity!PivotTable23</c:name>
    <c:fmtId val="18"/>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percentStacked"/>
        <c:varyColors val="0"/>
        <c:ser>
          <c:idx val="0"/>
          <c:order val="0"/>
          <c:tx>
            <c:strRef>
              <c:f>Ethnicity!$AD$5:$AD$6</c:f>
              <c:strCache>
                <c:ptCount val="1"/>
                <c:pt idx="0">
                  <c:v>Not Hispanic or Latino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Ethnicity!$AC$7:$AC$14</c:f>
              <c:strCache>
                <c:ptCount val="8"/>
                <c:pt idx="0">
                  <c:v>Accommodation and Food Services</c:v>
                </c:pt>
                <c:pt idx="1">
                  <c:v>Arts, Entertainment, and Recreation</c:v>
                </c:pt>
                <c:pt idx="2">
                  <c:v>Construction</c:v>
                </c:pt>
                <c:pt idx="3">
                  <c:v>Finance and Insurance</c:v>
                </c:pt>
                <c:pt idx="4">
                  <c:v>Health Care and Social Assistance</c:v>
                </c:pt>
                <c:pt idx="5">
                  <c:v>Manufacturing</c:v>
                </c:pt>
                <c:pt idx="6">
                  <c:v>Professional, Scientific, and Technical Services</c:v>
                </c:pt>
                <c:pt idx="7">
                  <c:v>Retail Trade</c:v>
                </c:pt>
              </c:strCache>
            </c:strRef>
          </c:cat>
          <c:val>
            <c:numRef>
              <c:f>Ethnicity!$AD$7:$AD$14</c:f>
              <c:numCache>
                <c:formatCode>#,##0</c:formatCode>
                <c:ptCount val="8"/>
                <c:pt idx="0">
                  <c:v>113414</c:v>
                </c:pt>
                <c:pt idx="1">
                  <c:v>30465</c:v>
                </c:pt>
                <c:pt idx="2">
                  <c:v>60405</c:v>
                </c:pt>
                <c:pt idx="3">
                  <c:v>100227</c:v>
                </c:pt>
                <c:pt idx="4">
                  <c:v>242813</c:v>
                </c:pt>
                <c:pt idx="5">
                  <c:v>69685</c:v>
                </c:pt>
                <c:pt idx="6">
                  <c:v>227508</c:v>
                </c:pt>
                <c:pt idx="7">
                  <c:v>118140</c:v>
                </c:pt>
              </c:numCache>
            </c:numRef>
          </c:val>
          <c:extLst>
            <c:ext xmlns:c16="http://schemas.microsoft.com/office/drawing/2014/chart" uri="{C3380CC4-5D6E-409C-BE32-E72D297353CC}">
              <c16:uniqueId val="{00000000-FE43-4893-8EA4-8E385721800B}"/>
            </c:ext>
          </c:extLst>
        </c:ser>
        <c:ser>
          <c:idx val="1"/>
          <c:order val="1"/>
          <c:tx>
            <c:strRef>
              <c:f>Ethnicity!$AE$5:$AE$6</c:f>
              <c:strCache>
                <c:ptCount val="1"/>
                <c:pt idx="0">
                  <c:v>Hispanic or Latino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Ethnicity!$AC$7:$AC$14</c:f>
              <c:strCache>
                <c:ptCount val="8"/>
                <c:pt idx="0">
                  <c:v>Accommodation and Food Services</c:v>
                </c:pt>
                <c:pt idx="1">
                  <c:v>Arts, Entertainment, and Recreation</c:v>
                </c:pt>
                <c:pt idx="2">
                  <c:v>Construction</c:v>
                </c:pt>
                <c:pt idx="3">
                  <c:v>Finance and Insurance</c:v>
                </c:pt>
                <c:pt idx="4">
                  <c:v>Health Care and Social Assistance</c:v>
                </c:pt>
                <c:pt idx="5">
                  <c:v>Manufacturing</c:v>
                </c:pt>
                <c:pt idx="6">
                  <c:v>Professional, Scientific, and Technical Services</c:v>
                </c:pt>
                <c:pt idx="7">
                  <c:v>Retail Trade</c:v>
                </c:pt>
              </c:strCache>
            </c:strRef>
          </c:cat>
          <c:val>
            <c:numRef>
              <c:f>Ethnicity!$AE$7:$AE$14</c:f>
              <c:numCache>
                <c:formatCode>#,##0</c:formatCode>
                <c:ptCount val="8"/>
                <c:pt idx="0">
                  <c:v>26221</c:v>
                </c:pt>
                <c:pt idx="1">
                  <c:v>2291</c:v>
                </c:pt>
                <c:pt idx="2">
                  <c:v>5621</c:v>
                </c:pt>
                <c:pt idx="3">
                  <c:v>5533</c:v>
                </c:pt>
                <c:pt idx="4">
                  <c:v>27922</c:v>
                </c:pt>
                <c:pt idx="5">
                  <c:v>8095</c:v>
                </c:pt>
                <c:pt idx="6">
                  <c:v>11396</c:v>
                </c:pt>
                <c:pt idx="7">
                  <c:v>16609</c:v>
                </c:pt>
              </c:numCache>
            </c:numRef>
          </c:val>
          <c:extLst>
            <c:ext xmlns:c16="http://schemas.microsoft.com/office/drawing/2014/chart" uri="{C3380CC4-5D6E-409C-BE32-E72D297353CC}">
              <c16:uniqueId val="{00000001-FE43-4893-8EA4-8E385721800B}"/>
            </c:ext>
          </c:extLst>
        </c:ser>
        <c:dLbls>
          <c:dLblPos val="ctr"/>
          <c:showLegendKey val="0"/>
          <c:showVal val="1"/>
          <c:showCatName val="0"/>
          <c:showSerName val="0"/>
          <c:showPercent val="0"/>
          <c:showBubbleSize val="0"/>
        </c:dLbls>
        <c:gapWidth val="50"/>
        <c:overlap val="100"/>
        <c:axId val="599060608"/>
        <c:axId val="599056016"/>
      </c:barChart>
      <c:catAx>
        <c:axId val="59906060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99056016"/>
        <c:crosses val="autoZero"/>
        <c:auto val="1"/>
        <c:lblAlgn val="ctr"/>
        <c:lblOffset val="100"/>
        <c:noMultiLvlLbl val="0"/>
      </c:catAx>
      <c:valAx>
        <c:axId val="599056016"/>
        <c:scaling>
          <c:orientation val="minMax"/>
          <c:min val="0"/>
        </c:scaling>
        <c:delete val="0"/>
        <c:axPos val="l"/>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990606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9180365612192"/>
          <c:y val="4.7743055555555552E-2"/>
          <c:w val="0.52611347101349171"/>
          <c:h val="0.90451388888888884"/>
        </c:manualLayout>
      </c:layout>
      <c:barChart>
        <c:barDir val="col"/>
        <c:grouping val="percentStacked"/>
        <c:varyColors val="0"/>
        <c:ser>
          <c:idx val="0"/>
          <c:order val="0"/>
          <c:tx>
            <c:strRef>
              <c:f>Healthcare!$J$13</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Healthcare!$L$12</c:f>
              <c:strCache>
                <c:ptCount val="1"/>
                <c:pt idx="0">
                  <c:v>2018</c:v>
                </c:pt>
              </c:strCache>
            </c:strRef>
          </c:cat>
          <c:val>
            <c:numRef>
              <c:f>Healthcare!$L$13</c:f>
              <c:numCache>
                <c:formatCode>#,##0</c:formatCode>
                <c:ptCount val="1"/>
                <c:pt idx="0">
                  <c:v>68501</c:v>
                </c:pt>
              </c:numCache>
            </c:numRef>
          </c:val>
          <c:extLst>
            <c:ext xmlns:c16="http://schemas.microsoft.com/office/drawing/2014/chart" uri="{C3380CC4-5D6E-409C-BE32-E72D297353CC}">
              <c16:uniqueId val="{00000000-EB19-40AD-ABE0-4CEB988E2535}"/>
            </c:ext>
          </c:extLst>
        </c:ser>
        <c:ser>
          <c:idx val="1"/>
          <c:order val="1"/>
          <c:tx>
            <c:strRef>
              <c:f>Healthcare!$J$14</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Healthcare!$L$12</c:f>
              <c:strCache>
                <c:ptCount val="1"/>
                <c:pt idx="0">
                  <c:v>2018</c:v>
                </c:pt>
              </c:strCache>
            </c:strRef>
          </c:cat>
          <c:val>
            <c:numRef>
              <c:f>Healthcare!$L$14</c:f>
              <c:numCache>
                <c:formatCode>#,##0</c:formatCode>
                <c:ptCount val="1"/>
                <c:pt idx="0">
                  <c:v>202236</c:v>
                </c:pt>
              </c:numCache>
            </c:numRef>
          </c:val>
          <c:extLst>
            <c:ext xmlns:c16="http://schemas.microsoft.com/office/drawing/2014/chart" uri="{C3380CC4-5D6E-409C-BE32-E72D297353CC}">
              <c16:uniqueId val="{00000001-EB19-40AD-ABE0-4CEB988E2535}"/>
            </c:ext>
          </c:extLst>
        </c:ser>
        <c:dLbls>
          <c:showLegendKey val="0"/>
          <c:showVal val="0"/>
          <c:showCatName val="0"/>
          <c:showSerName val="0"/>
          <c:showPercent val="0"/>
          <c:showBubbleSize val="0"/>
        </c:dLbls>
        <c:gapWidth val="70"/>
        <c:overlap val="100"/>
        <c:axId val="437555336"/>
        <c:axId val="437555992"/>
      </c:barChart>
      <c:catAx>
        <c:axId val="437555336"/>
        <c:scaling>
          <c:orientation val="minMax"/>
        </c:scaling>
        <c:delete val="0"/>
        <c:axPos val="b"/>
        <c:numFmt formatCode="General" sourceLinked="1"/>
        <c:majorTickMark val="none"/>
        <c:minorTickMark val="none"/>
        <c:tickLblPos val="none"/>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992"/>
        <c:crosses val="autoZero"/>
        <c:auto val="1"/>
        <c:lblAlgn val="ctr"/>
        <c:lblOffset val="100"/>
        <c:noMultiLvlLbl val="0"/>
      </c:catAx>
      <c:valAx>
        <c:axId val="437555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4.0204678362573097E-2"/>
              <c:y val="0.2406465305118110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336"/>
        <c:crosses val="autoZero"/>
        <c:crossBetween val="between"/>
      </c:valAx>
      <c:spPr>
        <a:noFill/>
        <a:ln>
          <a:noFill/>
        </a:ln>
        <a:effectLst/>
      </c:spPr>
    </c:plotArea>
    <c:legend>
      <c:legendPos val="r"/>
      <c:layout>
        <c:manualLayout>
          <c:xMode val="edge"/>
          <c:yMode val="edge"/>
          <c:x val="0.78050001151171888"/>
          <c:y val="0.43077461996937877"/>
          <c:w val="0.16467542708477229"/>
          <c:h val="0.1384507600612423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Healthcare!$M$12</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222D-4EC8-B436-8E418CD93003}"/>
              </c:ext>
            </c:extLst>
          </c:dPt>
          <c:dLbls>
            <c:dLbl>
              <c:idx val="0"/>
              <c:tx>
                <c:rich>
                  <a:bodyPr/>
                  <a:lstStyle/>
                  <a:p>
                    <a:fld id="{08ABDF0A-57D3-487A-BF64-F4CCFAA6B7A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22D-4EC8-B436-8E418CD93003}"/>
                </c:ext>
              </c:extLst>
            </c:dLbl>
            <c:dLbl>
              <c:idx val="1"/>
              <c:tx>
                <c:rich>
                  <a:bodyPr/>
                  <a:lstStyle/>
                  <a:p>
                    <a:fld id="{99730D9E-9913-4C76-B18D-747B9468160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22D-4EC8-B436-8E418CD9300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Healthcare!$J$13:$J$14</c:f>
              <c:strCache>
                <c:ptCount val="2"/>
                <c:pt idx="0">
                  <c:v>Male</c:v>
                </c:pt>
                <c:pt idx="1">
                  <c:v>Female</c:v>
                </c:pt>
              </c:strCache>
            </c:strRef>
          </c:cat>
          <c:val>
            <c:numRef>
              <c:f>Healthcare!$M$13:$M$14</c:f>
              <c:numCache>
                <c:formatCode>\+#,##0;\-#,##0;\ #,##0</c:formatCode>
                <c:ptCount val="2"/>
                <c:pt idx="0">
                  <c:v>480</c:v>
                </c:pt>
                <c:pt idx="1">
                  <c:v>9319</c:v>
                </c:pt>
              </c:numCache>
            </c:numRef>
          </c:val>
          <c:extLst>
            <c:ext xmlns:c15="http://schemas.microsoft.com/office/drawing/2012/chart" uri="{02D57815-91ED-43cb-92C2-25804820EDAC}">
              <c15:datalabelsRange>
                <c15:f>Healthcare!$N$13:$N$14</c15:f>
                <c15:dlblRangeCache>
                  <c:ptCount val="2"/>
                  <c:pt idx="0">
                    <c:v>+1%</c:v>
                  </c:pt>
                  <c:pt idx="1">
                    <c:v>+5%</c:v>
                  </c:pt>
                </c15:dlblRangeCache>
              </c15:datalabelsRange>
            </c:ext>
            <c:ext xmlns:c16="http://schemas.microsoft.com/office/drawing/2014/chart" uri="{C3380CC4-5D6E-409C-BE32-E72D297353CC}">
              <c16:uniqueId val="{00000003-222D-4EC8-B436-8E418CD93003}"/>
            </c:ext>
          </c:extLst>
        </c:ser>
        <c:dLbls>
          <c:showLegendKey val="0"/>
          <c:showVal val="0"/>
          <c:showCatName val="0"/>
          <c:showSerName val="0"/>
          <c:showPercent val="0"/>
          <c:showBubbleSize val="0"/>
        </c:dLbls>
        <c:gapWidth val="95"/>
        <c:axId val="638370288"/>
        <c:axId val="638372256"/>
      </c:barChart>
      <c:catAx>
        <c:axId val="63837028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2256"/>
        <c:crosses val="autoZero"/>
        <c:auto val="1"/>
        <c:lblAlgn val="ctr"/>
        <c:lblOffset val="100"/>
        <c:noMultiLvlLbl val="0"/>
      </c:catAx>
      <c:valAx>
        <c:axId val="638372256"/>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Change in # of Employees</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02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Healthcare!$K$4</c:f>
              <c:strCache>
                <c:ptCount val="1"/>
                <c:pt idx="0">
                  <c:v>White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Healthcare!$M$3</c:f>
              <c:strCache>
                <c:ptCount val="1"/>
                <c:pt idx="0">
                  <c:v>2018</c:v>
                </c:pt>
              </c:strCache>
            </c:strRef>
          </c:cat>
          <c:val>
            <c:numRef>
              <c:f>Healthcare!$M$4</c:f>
              <c:numCache>
                <c:formatCode>_(* #,##0_);_(* \(#,##0\);_(* "-"??_);_(@_)</c:formatCode>
                <c:ptCount val="1"/>
                <c:pt idx="0">
                  <c:v>187734</c:v>
                </c:pt>
              </c:numCache>
            </c:numRef>
          </c:val>
          <c:extLst>
            <c:ext xmlns:c16="http://schemas.microsoft.com/office/drawing/2014/chart" uri="{C3380CC4-5D6E-409C-BE32-E72D297353CC}">
              <c16:uniqueId val="{00000000-D4DD-4524-8886-88D429A17D1F}"/>
            </c:ext>
          </c:extLst>
        </c:ser>
        <c:ser>
          <c:idx val="1"/>
          <c:order val="1"/>
          <c:tx>
            <c:strRef>
              <c:f>Healthcare!$K$5</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Healthcare!$M$3</c:f>
              <c:strCache>
                <c:ptCount val="1"/>
                <c:pt idx="0">
                  <c:v>2018</c:v>
                </c:pt>
              </c:strCache>
            </c:strRef>
          </c:cat>
          <c:val>
            <c:numRef>
              <c:f>Healthcare!$M$5</c:f>
              <c:numCache>
                <c:formatCode>_(* #,##0_);_(* \(#,##0\);_(* "-"??_);_(@_)</c:formatCode>
                <c:ptCount val="1"/>
                <c:pt idx="0">
                  <c:v>53783</c:v>
                </c:pt>
              </c:numCache>
            </c:numRef>
          </c:val>
          <c:extLst>
            <c:ext xmlns:c16="http://schemas.microsoft.com/office/drawing/2014/chart" uri="{C3380CC4-5D6E-409C-BE32-E72D297353CC}">
              <c16:uniqueId val="{00000001-D4DD-4524-8886-88D429A17D1F}"/>
            </c:ext>
          </c:extLst>
        </c:ser>
        <c:ser>
          <c:idx val="2"/>
          <c:order val="2"/>
          <c:tx>
            <c:strRef>
              <c:f>Healthcare!$K$6</c:f>
              <c:strCache>
                <c:ptCount val="1"/>
                <c:pt idx="0">
                  <c:v>Asian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Healthcare!$M$3</c:f>
              <c:strCache>
                <c:ptCount val="1"/>
                <c:pt idx="0">
                  <c:v>2018</c:v>
                </c:pt>
              </c:strCache>
            </c:strRef>
          </c:cat>
          <c:val>
            <c:numRef>
              <c:f>Healthcare!$M$6</c:f>
              <c:numCache>
                <c:formatCode>_(* #,##0_);_(* \(#,##0\);_(* "-"??_);_(@_)</c:formatCode>
                <c:ptCount val="1"/>
                <c:pt idx="0">
                  <c:v>22105</c:v>
                </c:pt>
              </c:numCache>
            </c:numRef>
          </c:val>
          <c:extLst>
            <c:ext xmlns:c16="http://schemas.microsoft.com/office/drawing/2014/chart" uri="{C3380CC4-5D6E-409C-BE32-E72D297353CC}">
              <c16:uniqueId val="{00000002-D4DD-4524-8886-88D429A17D1F}"/>
            </c:ext>
          </c:extLst>
        </c:ser>
        <c:ser>
          <c:idx val="3"/>
          <c:order val="3"/>
          <c:tx>
            <c:strRef>
              <c:f>Healthcare!$K$7</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Healthcare!$M$3</c:f>
              <c:strCache>
                <c:ptCount val="1"/>
                <c:pt idx="0">
                  <c:v>2018</c:v>
                </c:pt>
              </c:strCache>
            </c:strRef>
          </c:cat>
          <c:val>
            <c:numRef>
              <c:f>Healthcare!$M$7</c:f>
              <c:numCache>
                <c:formatCode>_(* #,##0_);_(* \(#,##0\);_(* "-"??_);_(@_)</c:formatCode>
                <c:ptCount val="1"/>
                <c:pt idx="0">
                  <c:v>7113</c:v>
                </c:pt>
              </c:numCache>
            </c:numRef>
          </c:val>
          <c:extLst>
            <c:ext xmlns:c16="http://schemas.microsoft.com/office/drawing/2014/chart" uri="{C3380CC4-5D6E-409C-BE32-E72D297353CC}">
              <c16:uniqueId val="{00000003-D4DD-4524-8886-88D429A17D1F}"/>
            </c:ext>
          </c:extLst>
        </c:ser>
        <c:dLbls>
          <c:dLblPos val="ctr"/>
          <c:showLegendKey val="0"/>
          <c:showVal val="1"/>
          <c:showCatName val="0"/>
          <c:showSerName val="0"/>
          <c:showPercent val="0"/>
          <c:showBubbleSize val="0"/>
        </c:dLbls>
        <c:gapWidth val="55"/>
        <c:overlap val="100"/>
        <c:axId val="626124192"/>
        <c:axId val="626126160"/>
      </c:barChart>
      <c:catAx>
        <c:axId val="626124192"/>
        <c:scaling>
          <c:orientation val="minMax"/>
        </c:scaling>
        <c:delete val="0"/>
        <c:axPos val="b"/>
        <c:numFmt formatCode="General" sourceLinked="1"/>
        <c:majorTickMark val="none"/>
        <c:minorTickMark val="none"/>
        <c:tickLblPos val="none"/>
        <c:spPr>
          <a:solidFill>
            <a:sysClr val="window" lastClr="FFFFFF"/>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6160"/>
        <c:crosses val="autoZero"/>
        <c:auto val="1"/>
        <c:lblAlgn val="ctr"/>
        <c:lblOffset val="100"/>
        <c:noMultiLvlLbl val="0"/>
      </c:catAx>
      <c:valAx>
        <c:axId val="626126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3.2959998154470795E-2"/>
              <c:y val="0.24064653051181104"/>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41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Healthcare!$N$9</c:f>
              <c:strCache>
                <c:ptCount val="1"/>
                <c:pt idx="0">
                  <c:v>Change</c:v>
                </c:pt>
              </c:strCache>
            </c:strRef>
          </c:tx>
          <c:spPr>
            <a:solidFill>
              <a:schemeClr val="accent5"/>
            </a:solidFill>
            <a:ln>
              <a:noFill/>
            </a:ln>
            <a:effectLst/>
          </c:spPr>
          <c:invertIfNegative val="0"/>
          <c:dLbls>
            <c:dLbl>
              <c:idx val="0"/>
              <c:tx>
                <c:rich>
                  <a:bodyPr/>
                  <a:lstStyle/>
                  <a:p>
                    <a:fld id="{1BCDB4B4-005D-4FCE-BB2B-B37351F3609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0897-4687-88B8-6F7F93CF6971}"/>
                </c:ext>
              </c:extLst>
            </c:dLbl>
            <c:dLbl>
              <c:idx val="1"/>
              <c:tx>
                <c:rich>
                  <a:bodyPr/>
                  <a:lstStyle/>
                  <a:p>
                    <a:fld id="{13412A32-C182-4C76-9BA5-CC6A12B3D5C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897-4687-88B8-6F7F93CF697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Healthcare!$K$10:$K$11</c:f>
              <c:strCache>
                <c:ptCount val="2"/>
                <c:pt idx="0">
                  <c:v>Hispanic or Latino</c:v>
                </c:pt>
                <c:pt idx="1">
                  <c:v>Not Hispanic or Latino</c:v>
                </c:pt>
              </c:strCache>
            </c:strRef>
          </c:cat>
          <c:val>
            <c:numRef>
              <c:f>Healthcare!$N$10:$N$11</c:f>
              <c:numCache>
                <c:formatCode>\+#,##0;\-#,##0;\ #,##0</c:formatCode>
                <c:ptCount val="2"/>
                <c:pt idx="0">
                  <c:v>3756</c:v>
                </c:pt>
                <c:pt idx="1">
                  <c:v>6042</c:v>
                </c:pt>
              </c:numCache>
            </c:numRef>
          </c:val>
          <c:extLst>
            <c:ext xmlns:c15="http://schemas.microsoft.com/office/drawing/2012/chart" uri="{02D57815-91ED-43cb-92C2-25804820EDAC}">
              <c15:datalabelsRange>
                <c15:f>Healthcare!$O$10:$O$11</c15:f>
                <c15:dlblRangeCache>
                  <c:ptCount val="2"/>
                  <c:pt idx="0">
                    <c:v>+16%</c:v>
                  </c:pt>
                  <c:pt idx="1">
                    <c:v>+3%</c:v>
                  </c:pt>
                </c15:dlblRangeCache>
              </c15:datalabelsRange>
            </c:ext>
            <c:ext xmlns:c16="http://schemas.microsoft.com/office/drawing/2014/chart" uri="{C3380CC4-5D6E-409C-BE32-E72D297353CC}">
              <c16:uniqueId val="{00000002-0897-4687-88B8-6F7F93CF6971}"/>
            </c:ext>
          </c:extLst>
        </c:ser>
        <c:dLbls>
          <c:showLegendKey val="0"/>
          <c:showVal val="0"/>
          <c:showCatName val="0"/>
          <c:showSerName val="0"/>
          <c:showPercent val="0"/>
          <c:showBubbleSize val="0"/>
        </c:dLbls>
        <c:gapWidth val="40"/>
        <c:axId val="607475400"/>
        <c:axId val="607472120"/>
        <c:extLst>
          <c:ext xmlns:c15="http://schemas.microsoft.com/office/drawing/2012/chart" uri="{02D57815-91ED-43cb-92C2-25804820EDAC}">
            <c15:filteredBarSeries>
              <c15:ser>
                <c:idx val="0"/>
                <c:order val="0"/>
                <c:tx>
                  <c:strRef>
                    <c:extLst>
                      <c:ext uri="{02D57815-91ED-43cb-92C2-25804820EDAC}">
                        <c15:formulaRef>
                          <c15:sqref>Healthcare!$L$9</c15:sqref>
                        </c15:formulaRef>
                      </c:ext>
                    </c:extLst>
                    <c:strCache>
                      <c:ptCount val="1"/>
                      <c:pt idx="0">
                        <c:v>2015</c:v>
                      </c:pt>
                    </c:strCache>
                  </c:strRef>
                </c:tx>
                <c:spPr>
                  <a:solidFill>
                    <a:schemeClr val="accent1"/>
                  </a:solidFill>
                  <a:ln>
                    <a:noFill/>
                  </a:ln>
                  <a:effectLst/>
                </c:spPr>
                <c:invertIfNegative val="0"/>
                <c:cat>
                  <c:strRef>
                    <c:extLst>
                      <c:ext uri="{02D57815-91ED-43cb-92C2-25804820EDAC}">
                        <c15:formulaRef>
                          <c15:sqref>Healthcare!$K$10:$K$11</c15:sqref>
                        </c15:formulaRef>
                      </c:ext>
                    </c:extLst>
                    <c:strCache>
                      <c:ptCount val="2"/>
                      <c:pt idx="0">
                        <c:v>Hispanic or Latino</c:v>
                      </c:pt>
                      <c:pt idx="1">
                        <c:v>Not Hispanic or Latino</c:v>
                      </c:pt>
                    </c:strCache>
                  </c:strRef>
                </c:cat>
                <c:val>
                  <c:numRef>
                    <c:extLst>
                      <c:ext uri="{02D57815-91ED-43cb-92C2-25804820EDAC}">
                        <c15:formulaRef>
                          <c15:sqref>Healthcare!$L$10:$L$11</c15:sqref>
                        </c15:formulaRef>
                      </c:ext>
                    </c:extLst>
                    <c:numCache>
                      <c:formatCode>_(* #,##0_);_(* \(#,##0\);_(* "-"??_);_(@_)</c:formatCode>
                      <c:ptCount val="2"/>
                      <c:pt idx="0">
                        <c:v>24166</c:v>
                      </c:pt>
                      <c:pt idx="1">
                        <c:v>236771</c:v>
                      </c:pt>
                    </c:numCache>
                  </c:numRef>
                </c:val>
                <c:extLst>
                  <c:ext xmlns:c16="http://schemas.microsoft.com/office/drawing/2014/chart" uri="{C3380CC4-5D6E-409C-BE32-E72D297353CC}">
                    <c16:uniqueId val="{00000003-0897-4687-88B8-6F7F93CF6971}"/>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Healthcare!$M$9</c15:sqref>
                        </c15:formulaRef>
                      </c:ext>
                    </c:extLst>
                    <c:strCache>
                      <c:ptCount val="1"/>
                      <c:pt idx="0">
                        <c:v>2018</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Healthcare!$K$10:$K$11</c15:sqref>
                        </c15:formulaRef>
                      </c:ext>
                    </c:extLst>
                    <c:strCache>
                      <c:ptCount val="2"/>
                      <c:pt idx="0">
                        <c:v>Hispanic or Latino</c:v>
                      </c:pt>
                      <c:pt idx="1">
                        <c:v>Not Hispanic or Latino</c:v>
                      </c:pt>
                    </c:strCache>
                  </c:strRef>
                </c:cat>
                <c:val>
                  <c:numRef>
                    <c:extLst xmlns:c15="http://schemas.microsoft.com/office/drawing/2012/chart">
                      <c:ext xmlns:c15="http://schemas.microsoft.com/office/drawing/2012/chart" uri="{02D57815-91ED-43cb-92C2-25804820EDAC}">
                        <c15:formulaRef>
                          <c15:sqref>Healthcare!$M$10:$M$11</c15:sqref>
                        </c15:formulaRef>
                      </c:ext>
                    </c:extLst>
                    <c:numCache>
                      <c:formatCode>_(* #,##0_);_(* \(#,##0\);_(* "-"??_);_(@_)</c:formatCode>
                      <c:ptCount val="2"/>
                      <c:pt idx="0">
                        <c:v>27922</c:v>
                      </c:pt>
                      <c:pt idx="1">
                        <c:v>242813</c:v>
                      </c:pt>
                    </c:numCache>
                  </c:numRef>
                </c:val>
                <c:extLst xmlns:c15="http://schemas.microsoft.com/office/drawing/2012/chart">
                  <c:ext xmlns:c16="http://schemas.microsoft.com/office/drawing/2014/chart" uri="{C3380CC4-5D6E-409C-BE32-E72D297353CC}">
                    <c16:uniqueId val="{00000004-0897-4687-88B8-6F7F93CF6971}"/>
                  </c:ext>
                </c:extLst>
              </c15:ser>
            </c15:filteredBarSeries>
          </c:ext>
        </c:extLst>
      </c:barChart>
      <c:catAx>
        <c:axId val="60747540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2120"/>
        <c:crosses val="autoZero"/>
        <c:auto val="1"/>
        <c:lblAlgn val="ctr"/>
        <c:lblOffset val="100"/>
        <c:noMultiLvlLbl val="0"/>
      </c:catAx>
      <c:valAx>
        <c:axId val="607472120"/>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3.6073586870999798E-2"/>
              <c:y val="0.1975688284561011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54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Healthcare!$N$3</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6290-44EF-B0E9-613C7AA3F899}"/>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6290-44EF-B0E9-613C7AA3F899}"/>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6290-44EF-B0E9-613C7AA3F899}"/>
              </c:ext>
            </c:extLst>
          </c:dPt>
          <c:dLbls>
            <c:dLbl>
              <c:idx val="0"/>
              <c:tx>
                <c:rich>
                  <a:bodyPr/>
                  <a:lstStyle/>
                  <a:p>
                    <a:fld id="{E3898C27-4839-4376-845E-A600EB326D2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6290-44EF-B0E9-613C7AA3F899}"/>
                </c:ext>
              </c:extLst>
            </c:dLbl>
            <c:dLbl>
              <c:idx val="1"/>
              <c:tx>
                <c:rich>
                  <a:bodyPr/>
                  <a:lstStyle/>
                  <a:p>
                    <a:fld id="{BE020620-949C-4B21-BD20-FC5A26D12CD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290-44EF-B0E9-613C7AA3F899}"/>
                </c:ext>
              </c:extLst>
            </c:dLbl>
            <c:dLbl>
              <c:idx val="2"/>
              <c:tx>
                <c:rich>
                  <a:bodyPr/>
                  <a:lstStyle/>
                  <a:p>
                    <a:fld id="{5A9A90A2-CD67-4E84-B024-1CFAA307AAED}"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290-44EF-B0E9-613C7AA3F899}"/>
                </c:ext>
              </c:extLst>
            </c:dLbl>
            <c:dLbl>
              <c:idx val="3"/>
              <c:tx>
                <c:rich>
                  <a:bodyPr/>
                  <a:lstStyle/>
                  <a:p>
                    <a:fld id="{35935F31-F140-4191-8B38-2B109CF0A3A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290-44EF-B0E9-613C7AA3F89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Healthcare!$K$4:$K$7</c:f>
              <c:strCache>
                <c:ptCount val="4"/>
                <c:pt idx="0">
                  <c:v>White</c:v>
                </c:pt>
                <c:pt idx="1">
                  <c:v>Black or African American</c:v>
                </c:pt>
                <c:pt idx="2">
                  <c:v>Asian</c:v>
                </c:pt>
                <c:pt idx="3">
                  <c:v>Other</c:v>
                </c:pt>
              </c:strCache>
            </c:strRef>
          </c:cat>
          <c:val>
            <c:numRef>
              <c:f>Healthcare!$N$4:$N$7</c:f>
              <c:numCache>
                <c:formatCode>\+#,##0;\-#,##0;\ #,##0</c:formatCode>
                <c:ptCount val="4"/>
                <c:pt idx="0">
                  <c:v>2299</c:v>
                </c:pt>
                <c:pt idx="1">
                  <c:v>4058</c:v>
                </c:pt>
                <c:pt idx="2">
                  <c:v>2428</c:v>
                </c:pt>
                <c:pt idx="3">
                  <c:v>1013</c:v>
                </c:pt>
              </c:numCache>
            </c:numRef>
          </c:val>
          <c:extLst>
            <c:ext xmlns:c15="http://schemas.microsoft.com/office/drawing/2012/chart" uri="{02D57815-91ED-43cb-92C2-25804820EDAC}">
              <c15:datalabelsRange>
                <c15:f>Healthcare!$O$4:$O$7</c15:f>
                <c15:dlblRangeCache>
                  <c:ptCount val="4"/>
                  <c:pt idx="0">
                    <c:v>+1%</c:v>
                  </c:pt>
                  <c:pt idx="1">
                    <c:v>+8%</c:v>
                  </c:pt>
                  <c:pt idx="2">
                    <c:v>+12%</c:v>
                  </c:pt>
                  <c:pt idx="3">
                    <c:v>+17%</c:v>
                  </c:pt>
                </c15:dlblRangeCache>
              </c15:datalabelsRange>
            </c:ext>
            <c:ext xmlns:c16="http://schemas.microsoft.com/office/drawing/2014/chart" uri="{C3380CC4-5D6E-409C-BE32-E72D297353CC}">
              <c16:uniqueId val="{00000007-6290-44EF-B0E9-613C7AA3F899}"/>
            </c:ext>
          </c:extLst>
        </c:ser>
        <c:dLbls>
          <c:dLblPos val="outEnd"/>
          <c:showLegendKey val="0"/>
          <c:showVal val="1"/>
          <c:showCatName val="0"/>
          <c:showSerName val="0"/>
          <c:showPercent val="0"/>
          <c:showBubbleSize val="0"/>
        </c:dLbls>
        <c:gapWidth val="40"/>
        <c:axId val="626090408"/>
        <c:axId val="626091064"/>
      </c:barChart>
      <c:catAx>
        <c:axId val="62609040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1064"/>
        <c:crosses val="autoZero"/>
        <c:auto val="1"/>
        <c:lblAlgn val="ctr"/>
        <c:lblOffset val="100"/>
        <c:noMultiLvlLbl val="0"/>
      </c:catAx>
      <c:valAx>
        <c:axId val="62609106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1.5096618357487922E-2"/>
              <c:y val="0.1975691026902887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0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r>
              <a:rPr lang="en-US" sz="1100"/>
              <a:t>Top 5 Industry Groups by Number of Establishments</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endParaRPr lang="en-US"/>
        </a:p>
      </c:txPr>
    </c:title>
    <c:autoTitleDeleted val="0"/>
    <c:plotArea>
      <c:layout/>
      <c:barChart>
        <c:barDir val="bar"/>
        <c:grouping val="clustered"/>
        <c:varyColors val="0"/>
        <c:ser>
          <c:idx val="0"/>
          <c:order val="0"/>
          <c:tx>
            <c:v>2016</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Healthcare!$Q$18:$Q$23</c:f>
              <c:strCache>
                <c:ptCount val="6"/>
                <c:pt idx="0">
                  <c:v>Health Care and Social Assistance Total</c:v>
                </c:pt>
                <c:pt idx="1">
                  <c:v>Individual and family services</c:v>
                </c:pt>
                <c:pt idx="2">
                  <c:v>Offices of dentists</c:v>
                </c:pt>
                <c:pt idx="3">
                  <c:v>Offices of physicians</c:v>
                </c:pt>
                <c:pt idx="4">
                  <c:v>Offices of other health practitioners</c:v>
                </c:pt>
                <c:pt idx="5">
                  <c:v>Child day care services</c:v>
                </c:pt>
              </c:strCache>
            </c:strRef>
          </c:cat>
          <c:val>
            <c:numRef>
              <c:f>Healthcare!$R$18:$R$23</c:f>
              <c:numCache>
                <c:formatCode>#,##0</c:formatCode>
                <c:ptCount val="6"/>
                <c:pt idx="0">
                  <c:v>14815</c:v>
                </c:pt>
                <c:pt idx="1">
                  <c:v>8772</c:v>
                </c:pt>
                <c:pt idx="2">
                  <c:v>1284</c:v>
                </c:pt>
                <c:pt idx="3">
                  <c:v>1283</c:v>
                </c:pt>
                <c:pt idx="4">
                  <c:v>968</c:v>
                </c:pt>
                <c:pt idx="5">
                  <c:v>850</c:v>
                </c:pt>
              </c:numCache>
            </c:numRef>
          </c:val>
          <c:extLst>
            <c:ext xmlns:c16="http://schemas.microsoft.com/office/drawing/2014/chart" uri="{C3380CC4-5D6E-409C-BE32-E72D297353CC}">
              <c16:uniqueId val="{00000000-B8FB-4995-A825-D6F5FF0F92D4}"/>
            </c:ext>
          </c:extLst>
        </c:ser>
        <c:ser>
          <c:idx val="1"/>
          <c:order val="1"/>
          <c:tx>
            <c:v>2018</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Healthcare!$Q$18:$Q$23</c:f>
              <c:strCache>
                <c:ptCount val="6"/>
                <c:pt idx="0">
                  <c:v>Health Care and Social Assistance Total</c:v>
                </c:pt>
                <c:pt idx="1">
                  <c:v>Individual and family services</c:v>
                </c:pt>
                <c:pt idx="2">
                  <c:v>Offices of dentists</c:v>
                </c:pt>
                <c:pt idx="3">
                  <c:v>Offices of physicians</c:v>
                </c:pt>
                <c:pt idx="4">
                  <c:v>Offices of other health practitioners</c:v>
                </c:pt>
                <c:pt idx="5">
                  <c:v>Child day care services</c:v>
                </c:pt>
              </c:strCache>
            </c:strRef>
          </c:cat>
          <c:val>
            <c:numRef>
              <c:f>Healthcare!$S$18:$S$23</c:f>
              <c:numCache>
                <c:formatCode>#,##0</c:formatCode>
                <c:ptCount val="6"/>
                <c:pt idx="0">
                  <c:v>16889</c:v>
                </c:pt>
                <c:pt idx="1">
                  <c:v>10720</c:v>
                </c:pt>
                <c:pt idx="2">
                  <c:v>1318</c:v>
                </c:pt>
                <c:pt idx="3">
                  <c:v>1225</c:v>
                </c:pt>
                <c:pt idx="4">
                  <c:v>1007</c:v>
                </c:pt>
                <c:pt idx="5">
                  <c:v>874</c:v>
                </c:pt>
              </c:numCache>
            </c:numRef>
          </c:val>
          <c:extLst>
            <c:ext xmlns:c16="http://schemas.microsoft.com/office/drawing/2014/chart" uri="{C3380CC4-5D6E-409C-BE32-E72D297353CC}">
              <c16:uniqueId val="{00000001-B8FB-4995-A825-D6F5FF0F92D4}"/>
            </c:ext>
          </c:extLst>
        </c:ser>
        <c:dLbls>
          <c:dLblPos val="outEnd"/>
          <c:showLegendKey val="0"/>
          <c:showVal val="1"/>
          <c:showCatName val="0"/>
          <c:showSerName val="0"/>
          <c:showPercent val="0"/>
          <c:showBubbleSize val="0"/>
        </c:dLbls>
        <c:gapWidth val="182"/>
        <c:axId val="620525712"/>
        <c:axId val="615150496"/>
      </c:barChart>
      <c:catAx>
        <c:axId val="620525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615150496"/>
        <c:crosses val="autoZero"/>
        <c:auto val="1"/>
        <c:lblAlgn val="ctr"/>
        <c:lblOffset val="100"/>
        <c:noMultiLvlLbl val="0"/>
      </c:catAx>
      <c:valAx>
        <c:axId val="615150496"/>
        <c:scaling>
          <c:orientation val="minMax"/>
        </c:scaling>
        <c:delete val="1"/>
        <c:axPos val="t"/>
        <c:numFmt formatCode="#,##0" sourceLinked="0"/>
        <c:majorTickMark val="none"/>
        <c:minorTickMark val="none"/>
        <c:tickLblPos val="nextTo"/>
        <c:crossAx val="6205257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charset="0"/>
          <a:ea typeface="Helvetica" charset="0"/>
          <a:cs typeface="Helvetica" charset="0"/>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9180365612192"/>
          <c:y val="4.7743055555555552E-2"/>
          <c:w val="0.52611347101349171"/>
          <c:h val="0.90451388888888884"/>
        </c:manualLayout>
      </c:layout>
      <c:barChart>
        <c:barDir val="col"/>
        <c:grouping val="percentStacked"/>
        <c:varyColors val="0"/>
        <c:ser>
          <c:idx val="0"/>
          <c:order val="0"/>
          <c:tx>
            <c:strRef>
              <c:f>Tech!$J$13</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Tech!$L$12</c:f>
              <c:strCache>
                <c:ptCount val="1"/>
                <c:pt idx="0">
                  <c:v>2018</c:v>
                </c:pt>
              </c:strCache>
            </c:strRef>
          </c:cat>
          <c:val>
            <c:numRef>
              <c:f>Tech!$L$13</c:f>
              <c:numCache>
                <c:formatCode>#,##0</c:formatCode>
                <c:ptCount val="1"/>
                <c:pt idx="0">
                  <c:v>135467</c:v>
                </c:pt>
              </c:numCache>
            </c:numRef>
          </c:val>
          <c:extLst>
            <c:ext xmlns:c16="http://schemas.microsoft.com/office/drawing/2014/chart" uri="{C3380CC4-5D6E-409C-BE32-E72D297353CC}">
              <c16:uniqueId val="{00000000-0EE5-45A1-9E8E-14E2EF16FCA7}"/>
            </c:ext>
          </c:extLst>
        </c:ser>
        <c:ser>
          <c:idx val="1"/>
          <c:order val="1"/>
          <c:tx>
            <c:strRef>
              <c:f>Tech!$J$14</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Tech!$L$12</c:f>
              <c:strCache>
                <c:ptCount val="1"/>
                <c:pt idx="0">
                  <c:v>2018</c:v>
                </c:pt>
              </c:strCache>
            </c:strRef>
          </c:cat>
          <c:val>
            <c:numRef>
              <c:f>Tech!$L$14</c:f>
              <c:numCache>
                <c:formatCode>#,##0</c:formatCode>
                <c:ptCount val="1"/>
                <c:pt idx="0">
                  <c:v>103438</c:v>
                </c:pt>
              </c:numCache>
            </c:numRef>
          </c:val>
          <c:extLst>
            <c:ext xmlns:c16="http://schemas.microsoft.com/office/drawing/2014/chart" uri="{C3380CC4-5D6E-409C-BE32-E72D297353CC}">
              <c16:uniqueId val="{00000001-0EE5-45A1-9E8E-14E2EF16FCA7}"/>
            </c:ext>
          </c:extLst>
        </c:ser>
        <c:dLbls>
          <c:showLegendKey val="0"/>
          <c:showVal val="0"/>
          <c:showCatName val="0"/>
          <c:showSerName val="0"/>
          <c:showPercent val="0"/>
          <c:showBubbleSize val="0"/>
        </c:dLbls>
        <c:gapWidth val="70"/>
        <c:overlap val="100"/>
        <c:axId val="437555336"/>
        <c:axId val="437555992"/>
      </c:barChart>
      <c:catAx>
        <c:axId val="437555336"/>
        <c:scaling>
          <c:orientation val="minMax"/>
        </c:scaling>
        <c:delete val="0"/>
        <c:axPos val="b"/>
        <c:numFmt formatCode="General" sourceLinked="1"/>
        <c:majorTickMark val="none"/>
        <c:minorTickMark val="none"/>
        <c:tickLblPos val="none"/>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992"/>
        <c:crosses val="autoZero"/>
        <c:auto val="1"/>
        <c:lblAlgn val="ctr"/>
        <c:lblOffset val="100"/>
        <c:noMultiLvlLbl val="0"/>
      </c:catAx>
      <c:valAx>
        <c:axId val="437555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4.0204678362573097E-2"/>
              <c:y val="0.2406465305118110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336"/>
        <c:crosses val="autoZero"/>
        <c:crossBetween val="between"/>
      </c:valAx>
      <c:spPr>
        <a:noFill/>
        <a:ln>
          <a:noFill/>
        </a:ln>
        <a:effectLst/>
      </c:spPr>
    </c:plotArea>
    <c:legend>
      <c:legendPos val="r"/>
      <c:layout>
        <c:manualLayout>
          <c:xMode val="edge"/>
          <c:yMode val="edge"/>
          <c:x val="0.78050001151171888"/>
          <c:y val="0.43077461996937877"/>
          <c:w val="0.16467542708477229"/>
          <c:h val="0.1384507600612423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Tech!$M$12</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EADF-455A-9B35-633A7C42183B}"/>
              </c:ext>
            </c:extLst>
          </c:dPt>
          <c:dLbls>
            <c:dLbl>
              <c:idx val="0"/>
              <c:tx>
                <c:rich>
                  <a:bodyPr/>
                  <a:lstStyle/>
                  <a:p>
                    <a:fld id="{6080767D-FDD5-4894-A405-7B8DAB53C5E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EADF-455A-9B35-633A7C42183B}"/>
                </c:ext>
              </c:extLst>
            </c:dLbl>
            <c:dLbl>
              <c:idx val="1"/>
              <c:tx>
                <c:rich>
                  <a:bodyPr/>
                  <a:lstStyle/>
                  <a:p>
                    <a:fld id="{93521A02-6E46-4388-BFB8-464628173EF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ADF-455A-9B35-633A7C42183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Tech!$J$13:$J$14</c:f>
              <c:strCache>
                <c:ptCount val="2"/>
                <c:pt idx="0">
                  <c:v>Male</c:v>
                </c:pt>
                <c:pt idx="1">
                  <c:v>Female</c:v>
                </c:pt>
              </c:strCache>
            </c:strRef>
          </c:cat>
          <c:val>
            <c:numRef>
              <c:f>Tech!$M$13:$M$14</c:f>
              <c:numCache>
                <c:formatCode>\+#,##0;\-#,##0;\ #,##0</c:formatCode>
                <c:ptCount val="2"/>
                <c:pt idx="0">
                  <c:v>13993</c:v>
                </c:pt>
                <c:pt idx="1">
                  <c:v>13035</c:v>
                </c:pt>
              </c:numCache>
            </c:numRef>
          </c:val>
          <c:extLst>
            <c:ext xmlns:c15="http://schemas.microsoft.com/office/drawing/2012/chart" uri="{02D57815-91ED-43cb-92C2-25804820EDAC}">
              <c15:datalabelsRange>
                <c15:f>Tech!$N$13:$N$14</c15:f>
                <c15:dlblRangeCache>
                  <c:ptCount val="2"/>
                  <c:pt idx="0">
                    <c:v>+12%</c:v>
                  </c:pt>
                  <c:pt idx="1">
                    <c:v>+14%</c:v>
                  </c:pt>
                </c15:dlblRangeCache>
              </c15:datalabelsRange>
            </c:ext>
            <c:ext xmlns:c16="http://schemas.microsoft.com/office/drawing/2014/chart" uri="{C3380CC4-5D6E-409C-BE32-E72D297353CC}">
              <c16:uniqueId val="{00000003-EADF-455A-9B35-633A7C42183B}"/>
            </c:ext>
          </c:extLst>
        </c:ser>
        <c:dLbls>
          <c:showLegendKey val="0"/>
          <c:showVal val="0"/>
          <c:showCatName val="0"/>
          <c:showSerName val="0"/>
          <c:showPercent val="0"/>
          <c:showBubbleSize val="0"/>
        </c:dLbls>
        <c:gapWidth val="95"/>
        <c:axId val="638370288"/>
        <c:axId val="638372256"/>
      </c:barChart>
      <c:catAx>
        <c:axId val="63837028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2256"/>
        <c:crosses val="autoZero"/>
        <c:auto val="1"/>
        <c:lblAlgn val="ctr"/>
        <c:lblOffset val="100"/>
        <c:noMultiLvlLbl val="0"/>
      </c:catAx>
      <c:valAx>
        <c:axId val="638372256"/>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Change in # of Employees</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02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Tech!$K$4</c:f>
              <c:strCache>
                <c:ptCount val="1"/>
                <c:pt idx="0">
                  <c:v>White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Tech!$M$3</c:f>
              <c:strCache>
                <c:ptCount val="1"/>
                <c:pt idx="0">
                  <c:v>2018</c:v>
                </c:pt>
              </c:strCache>
            </c:strRef>
          </c:cat>
          <c:val>
            <c:numRef>
              <c:f>Tech!$M$4</c:f>
              <c:numCache>
                <c:formatCode>_(* #,##0_);_(* \(#,##0\);_(* "-"??_);_(@_)</c:formatCode>
                <c:ptCount val="1"/>
                <c:pt idx="0">
                  <c:v>190842</c:v>
                </c:pt>
              </c:numCache>
            </c:numRef>
          </c:val>
          <c:extLst>
            <c:ext xmlns:c16="http://schemas.microsoft.com/office/drawing/2014/chart" uri="{C3380CC4-5D6E-409C-BE32-E72D297353CC}">
              <c16:uniqueId val="{00000000-26F4-4D29-9E35-93760B00A77A}"/>
            </c:ext>
          </c:extLst>
        </c:ser>
        <c:ser>
          <c:idx val="1"/>
          <c:order val="1"/>
          <c:tx>
            <c:strRef>
              <c:f>Tech!$K$5</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Tech!$M$3</c:f>
              <c:strCache>
                <c:ptCount val="1"/>
                <c:pt idx="0">
                  <c:v>2018</c:v>
                </c:pt>
              </c:strCache>
            </c:strRef>
          </c:cat>
          <c:val>
            <c:numRef>
              <c:f>Tech!$M$5</c:f>
              <c:numCache>
                <c:formatCode>_(* #,##0_);_(* \(#,##0\);_(* "-"??_);_(@_)</c:formatCode>
                <c:ptCount val="1"/>
                <c:pt idx="0">
                  <c:v>9197</c:v>
                </c:pt>
              </c:numCache>
            </c:numRef>
          </c:val>
          <c:extLst>
            <c:ext xmlns:c16="http://schemas.microsoft.com/office/drawing/2014/chart" uri="{C3380CC4-5D6E-409C-BE32-E72D297353CC}">
              <c16:uniqueId val="{00000001-26F4-4D29-9E35-93760B00A77A}"/>
            </c:ext>
          </c:extLst>
        </c:ser>
        <c:ser>
          <c:idx val="2"/>
          <c:order val="2"/>
          <c:tx>
            <c:strRef>
              <c:f>Tech!$K$6</c:f>
              <c:strCache>
                <c:ptCount val="1"/>
                <c:pt idx="0">
                  <c:v>Asian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Tech!$M$3</c:f>
              <c:strCache>
                <c:ptCount val="1"/>
                <c:pt idx="0">
                  <c:v>2018</c:v>
                </c:pt>
              </c:strCache>
            </c:strRef>
          </c:cat>
          <c:val>
            <c:numRef>
              <c:f>Tech!$M$6</c:f>
              <c:numCache>
                <c:formatCode>_(* #,##0_);_(* \(#,##0\);_(* "-"??_);_(@_)</c:formatCode>
                <c:ptCount val="1"/>
                <c:pt idx="0">
                  <c:v>34161</c:v>
                </c:pt>
              </c:numCache>
            </c:numRef>
          </c:val>
          <c:extLst>
            <c:ext xmlns:c16="http://schemas.microsoft.com/office/drawing/2014/chart" uri="{C3380CC4-5D6E-409C-BE32-E72D297353CC}">
              <c16:uniqueId val="{00000002-26F4-4D29-9E35-93760B00A77A}"/>
            </c:ext>
          </c:extLst>
        </c:ser>
        <c:ser>
          <c:idx val="3"/>
          <c:order val="3"/>
          <c:tx>
            <c:strRef>
              <c:f>Tech!$K$7</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Tech!$M$3</c:f>
              <c:strCache>
                <c:ptCount val="1"/>
                <c:pt idx="0">
                  <c:v>2018</c:v>
                </c:pt>
              </c:strCache>
            </c:strRef>
          </c:cat>
          <c:val>
            <c:numRef>
              <c:f>Tech!$M$7</c:f>
              <c:numCache>
                <c:formatCode>_(* #,##0_);_(* \(#,##0\);_(* "-"??_);_(@_)</c:formatCode>
                <c:ptCount val="1"/>
                <c:pt idx="0">
                  <c:v>4705</c:v>
                </c:pt>
              </c:numCache>
            </c:numRef>
          </c:val>
          <c:extLst>
            <c:ext xmlns:c16="http://schemas.microsoft.com/office/drawing/2014/chart" uri="{C3380CC4-5D6E-409C-BE32-E72D297353CC}">
              <c16:uniqueId val="{00000003-26F4-4D29-9E35-93760B00A77A}"/>
            </c:ext>
          </c:extLst>
        </c:ser>
        <c:dLbls>
          <c:dLblPos val="ctr"/>
          <c:showLegendKey val="0"/>
          <c:showVal val="1"/>
          <c:showCatName val="0"/>
          <c:showSerName val="0"/>
          <c:showPercent val="0"/>
          <c:showBubbleSize val="0"/>
        </c:dLbls>
        <c:gapWidth val="55"/>
        <c:overlap val="100"/>
        <c:axId val="626124192"/>
        <c:axId val="626126160"/>
      </c:barChart>
      <c:catAx>
        <c:axId val="626124192"/>
        <c:scaling>
          <c:orientation val="minMax"/>
        </c:scaling>
        <c:delete val="0"/>
        <c:axPos val="b"/>
        <c:numFmt formatCode="General" sourceLinked="1"/>
        <c:majorTickMark val="none"/>
        <c:minorTickMark val="none"/>
        <c:tickLblPos val="none"/>
        <c:spPr>
          <a:solidFill>
            <a:sysClr val="window" lastClr="FFFFFF"/>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6160"/>
        <c:crosses val="autoZero"/>
        <c:auto val="1"/>
        <c:lblAlgn val="ctr"/>
        <c:lblOffset val="100"/>
        <c:noMultiLvlLbl val="0"/>
      </c:catAx>
      <c:valAx>
        <c:axId val="626126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3.2959998154470795E-2"/>
              <c:y val="0.24064653051181104"/>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41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Tech!$N$9</c:f>
              <c:strCache>
                <c:ptCount val="1"/>
                <c:pt idx="0">
                  <c:v>Change</c:v>
                </c:pt>
              </c:strCache>
            </c:strRef>
          </c:tx>
          <c:spPr>
            <a:solidFill>
              <a:schemeClr val="accent5"/>
            </a:solidFill>
            <a:ln>
              <a:noFill/>
            </a:ln>
            <a:effectLst/>
          </c:spPr>
          <c:invertIfNegative val="0"/>
          <c:dLbls>
            <c:dLbl>
              <c:idx val="0"/>
              <c:tx>
                <c:rich>
                  <a:bodyPr/>
                  <a:lstStyle/>
                  <a:p>
                    <a:fld id="{1A3BC802-F98A-4645-8653-F7A0C823B4C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4724-4A6B-BCFF-E671817F5C84}"/>
                </c:ext>
              </c:extLst>
            </c:dLbl>
            <c:dLbl>
              <c:idx val="1"/>
              <c:tx>
                <c:rich>
                  <a:bodyPr/>
                  <a:lstStyle/>
                  <a:p>
                    <a:fld id="{DA559268-1730-422B-978A-DFDD0D21272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724-4A6B-BCFF-E671817F5C8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Tech!$K$10:$K$11</c:f>
              <c:strCache>
                <c:ptCount val="2"/>
                <c:pt idx="0">
                  <c:v>Hispanic or Latino</c:v>
                </c:pt>
                <c:pt idx="1">
                  <c:v>Not Hispanic or Latino</c:v>
                </c:pt>
              </c:strCache>
            </c:strRef>
          </c:cat>
          <c:val>
            <c:numRef>
              <c:f>Tech!$N$10:$N$11</c:f>
              <c:numCache>
                <c:formatCode>\+#,##0;\-#,##0;\ #,##0</c:formatCode>
                <c:ptCount val="2"/>
                <c:pt idx="0">
                  <c:v>2261</c:v>
                </c:pt>
                <c:pt idx="1">
                  <c:v>24767</c:v>
                </c:pt>
              </c:numCache>
            </c:numRef>
          </c:val>
          <c:extLst>
            <c:ext xmlns:c15="http://schemas.microsoft.com/office/drawing/2012/chart" uri="{02D57815-91ED-43cb-92C2-25804820EDAC}">
              <c15:datalabelsRange>
                <c15:f>Tech!$O$10:$O$11</c15:f>
                <c15:dlblRangeCache>
                  <c:ptCount val="2"/>
                  <c:pt idx="0">
                    <c:v>+25%</c:v>
                  </c:pt>
                  <c:pt idx="1">
                    <c:v>+12%</c:v>
                  </c:pt>
                </c15:dlblRangeCache>
              </c15:datalabelsRange>
            </c:ext>
            <c:ext xmlns:c16="http://schemas.microsoft.com/office/drawing/2014/chart" uri="{C3380CC4-5D6E-409C-BE32-E72D297353CC}">
              <c16:uniqueId val="{00000002-4724-4A6B-BCFF-E671817F5C84}"/>
            </c:ext>
          </c:extLst>
        </c:ser>
        <c:dLbls>
          <c:showLegendKey val="0"/>
          <c:showVal val="0"/>
          <c:showCatName val="0"/>
          <c:showSerName val="0"/>
          <c:showPercent val="0"/>
          <c:showBubbleSize val="0"/>
        </c:dLbls>
        <c:gapWidth val="40"/>
        <c:axId val="607475400"/>
        <c:axId val="607472120"/>
        <c:extLst>
          <c:ext xmlns:c15="http://schemas.microsoft.com/office/drawing/2012/chart" uri="{02D57815-91ED-43cb-92C2-25804820EDAC}">
            <c15:filteredBarSeries>
              <c15:ser>
                <c:idx val="0"/>
                <c:order val="0"/>
                <c:tx>
                  <c:strRef>
                    <c:extLst>
                      <c:ext uri="{02D57815-91ED-43cb-92C2-25804820EDAC}">
                        <c15:formulaRef>
                          <c15:sqref>Tech!$L$9</c15:sqref>
                        </c15:formulaRef>
                      </c:ext>
                    </c:extLst>
                    <c:strCache>
                      <c:ptCount val="1"/>
                      <c:pt idx="0">
                        <c:v>2015</c:v>
                      </c:pt>
                    </c:strCache>
                  </c:strRef>
                </c:tx>
                <c:spPr>
                  <a:solidFill>
                    <a:schemeClr val="accent1"/>
                  </a:solidFill>
                  <a:ln>
                    <a:noFill/>
                  </a:ln>
                  <a:effectLst/>
                </c:spPr>
                <c:invertIfNegative val="0"/>
                <c:cat>
                  <c:strRef>
                    <c:extLst>
                      <c:ext uri="{02D57815-91ED-43cb-92C2-25804820EDAC}">
                        <c15:formulaRef>
                          <c15:sqref>Tech!$K$10:$K$11</c15:sqref>
                        </c15:formulaRef>
                      </c:ext>
                    </c:extLst>
                    <c:strCache>
                      <c:ptCount val="2"/>
                      <c:pt idx="0">
                        <c:v>Hispanic or Latino</c:v>
                      </c:pt>
                      <c:pt idx="1">
                        <c:v>Not Hispanic or Latino</c:v>
                      </c:pt>
                    </c:strCache>
                  </c:strRef>
                </c:cat>
                <c:val>
                  <c:numRef>
                    <c:extLst>
                      <c:ext uri="{02D57815-91ED-43cb-92C2-25804820EDAC}">
                        <c15:formulaRef>
                          <c15:sqref>Tech!$L$10:$L$11</c15:sqref>
                        </c15:formulaRef>
                      </c:ext>
                    </c:extLst>
                    <c:numCache>
                      <c:formatCode>_(* #,##0_);_(* \(#,##0\);_(* "-"??_);_(@_)</c:formatCode>
                      <c:ptCount val="2"/>
                      <c:pt idx="0">
                        <c:v>9135</c:v>
                      </c:pt>
                      <c:pt idx="1">
                        <c:v>202741</c:v>
                      </c:pt>
                    </c:numCache>
                  </c:numRef>
                </c:val>
                <c:extLst>
                  <c:ext xmlns:c16="http://schemas.microsoft.com/office/drawing/2014/chart" uri="{C3380CC4-5D6E-409C-BE32-E72D297353CC}">
                    <c16:uniqueId val="{00000003-4724-4A6B-BCFF-E671817F5C84}"/>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Tech!$M$9</c15:sqref>
                        </c15:formulaRef>
                      </c:ext>
                    </c:extLst>
                    <c:strCache>
                      <c:ptCount val="1"/>
                      <c:pt idx="0">
                        <c:v>2018</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Tech!$K$10:$K$11</c15:sqref>
                        </c15:formulaRef>
                      </c:ext>
                    </c:extLst>
                    <c:strCache>
                      <c:ptCount val="2"/>
                      <c:pt idx="0">
                        <c:v>Hispanic or Latino</c:v>
                      </c:pt>
                      <c:pt idx="1">
                        <c:v>Not Hispanic or Latino</c:v>
                      </c:pt>
                    </c:strCache>
                  </c:strRef>
                </c:cat>
                <c:val>
                  <c:numRef>
                    <c:extLst xmlns:c15="http://schemas.microsoft.com/office/drawing/2012/chart">
                      <c:ext xmlns:c15="http://schemas.microsoft.com/office/drawing/2012/chart" uri="{02D57815-91ED-43cb-92C2-25804820EDAC}">
                        <c15:formulaRef>
                          <c15:sqref>Tech!$M$10:$M$11</c15:sqref>
                        </c15:formulaRef>
                      </c:ext>
                    </c:extLst>
                    <c:numCache>
                      <c:formatCode>_(* #,##0_);_(* \(#,##0\);_(* "-"??_);_(@_)</c:formatCode>
                      <c:ptCount val="2"/>
                      <c:pt idx="0">
                        <c:v>11396</c:v>
                      </c:pt>
                      <c:pt idx="1">
                        <c:v>227508</c:v>
                      </c:pt>
                    </c:numCache>
                  </c:numRef>
                </c:val>
                <c:extLst xmlns:c15="http://schemas.microsoft.com/office/drawing/2012/chart">
                  <c:ext xmlns:c16="http://schemas.microsoft.com/office/drawing/2014/chart" uri="{C3380CC4-5D6E-409C-BE32-E72D297353CC}">
                    <c16:uniqueId val="{00000004-4724-4A6B-BCFF-E671817F5C84}"/>
                  </c:ext>
                </c:extLst>
              </c15:ser>
            </c15:filteredBarSeries>
          </c:ext>
        </c:extLst>
      </c:barChart>
      <c:catAx>
        <c:axId val="60747540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2120"/>
        <c:crosses val="autoZero"/>
        <c:auto val="1"/>
        <c:lblAlgn val="ctr"/>
        <c:lblOffset val="100"/>
        <c:noMultiLvlLbl val="0"/>
      </c:catAx>
      <c:valAx>
        <c:axId val="607472120"/>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3.6073586870999798E-2"/>
              <c:y val="0.1975688284561011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54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Tech!$N$3</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F382-4A71-A148-F8E6E8D36502}"/>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F382-4A71-A148-F8E6E8D36502}"/>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F382-4A71-A148-F8E6E8D36502}"/>
              </c:ext>
            </c:extLst>
          </c:dPt>
          <c:dLbls>
            <c:dLbl>
              <c:idx val="0"/>
              <c:tx>
                <c:rich>
                  <a:bodyPr/>
                  <a:lstStyle/>
                  <a:p>
                    <a:fld id="{C4A141EF-8853-44B6-92AF-82B98A5D69A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F382-4A71-A148-F8E6E8D36502}"/>
                </c:ext>
              </c:extLst>
            </c:dLbl>
            <c:dLbl>
              <c:idx val="1"/>
              <c:tx>
                <c:rich>
                  <a:bodyPr/>
                  <a:lstStyle/>
                  <a:p>
                    <a:fld id="{323BE797-7A1F-429E-9964-0822E05BCD1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382-4A71-A148-F8E6E8D36502}"/>
                </c:ext>
              </c:extLst>
            </c:dLbl>
            <c:dLbl>
              <c:idx val="2"/>
              <c:tx>
                <c:rich>
                  <a:bodyPr/>
                  <a:lstStyle/>
                  <a:p>
                    <a:fld id="{1F31823A-1736-4D89-A8B5-A658F7E7E6A6}"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382-4A71-A148-F8E6E8D36502}"/>
                </c:ext>
              </c:extLst>
            </c:dLbl>
            <c:dLbl>
              <c:idx val="3"/>
              <c:tx>
                <c:rich>
                  <a:bodyPr/>
                  <a:lstStyle/>
                  <a:p>
                    <a:fld id="{5217024F-80FB-4B5C-9468-6CE6EA4569BD}"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382-4A71-A148-F8E6E8D3650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Tech!$K$4:$K$7</c:f>
              <c:strCache>
                <c:ptCount val="4"/>
                <c:pt idx="0">
                  <c:v>White</c:v>
                </c:pt>
                <c:pt idx="1">
                  <c:v>Black or African American</c:v>
                </c:pt>
                <c:pt idx="2">
                  <c:v>Asian</c:v>
                </c:pt>
                <c:pt idx="3">
                  <c:v>Other</c:v>
                </c:pt>
              </c:strCache>
            </c:strRef>
          </c:cat>
          <c:val>
            <c:numRef>
              <c:f>Tech!$N$4:$N$7</c:f>
              <c:numCache>
                <c:formatCode>\+#,##0;\-#,##0;\ #,##0</c:formatCode>
                <c:ptCount val="4"/>
                <c:pt idx="0">
                  <c:v>16724</c:v>
                </c:pt>
                <c:pt idx="1">
                  <c:v>1493</c:v>
                </c:pt>
                <c:pt idx="2">
                  <c:v>7778</c:v>
                </c:pt>
                <c:pt idx="3">
                  <c:v>1035</c:v>
                </c:pt>
              </c:numCache>
            </c:numRef>
          </c:val>
          <c:extLst>
            <c:ext xmlns:c15="http://schemas.microsoft.com/office/drawing/2012/chart" uri="{02D57815-91ED-43cb-92C2-25804820EDAC}">
              <c15:datalabelsRange>
                <c15:f>Tech!$O$4:$O$7</c15:f>
                <c15:dlblRangeCache>
                  <c:ptCount val="4"/>
                  <c:pt idx="0">
                    <c:v>+10%</c:v>
                  </c:pt>
                  <c:pt idx="1">
                    <c:v>+19%</c:v>
                  </c:pt>
                  <c:pt idx="2">
                    <c:v>+29%</c:v>
                  </c:pt>
                  <c:pt idx="3">
                    <c:v>+28%</c:v>
                  </c:pt>
                </c15:dlblRangeCache>
              </c15:datalabelsRange>
            </c:ext>
            <c:ext xmlns:c16="http://schemas.microsoft.com/office/drawing/2014/chart" uri="{C3380CC4-5D6E-409C-BE32-E72D297353CC}">
              <c16:uniqueId val="{00000007-F382-4A71-A148-F8E6E8D36502}"/>
            </c:ext>
          </c:extLst>
        </c:ser>
        <c:dLbls>
          <c:dLblPos val="outEnd"/>
          <c:showLegendKey val="0"/>
          <c:showVal val="1"/>
          <c:showCatName val="0"/>
          <c:showSerName val="0"/>
          <c:showPercent val="0"/>
          <c:showBubbleSize val="0"/>
        </c:dLbls>
        <c:gapWidth val="40"/>
        <c:axId val="626090408"/>
        <c:axId val="626091064"/>
      </c:barChart>
      <c:catAx>
        <c:axId val="62609040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1064"/>
        <c:crosses val="autoZero"/>
        <c:auto val="1"/>
        <c:lblAlgn val="ctr"/>
        <c:lblOffset val="100"/>
        <c:noMultiLvlLbl val="0"/>
      </c:catAx>
      <c:valAx>
        <c:axId val="62609106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1.5096618357487922E-2"/>
              <c:y val="0.1975691026902887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0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r>
              <a:rPr lang="en-US" sz="1100"/>
              <a:t>Top 5 Industry Groups by Number of Establishments</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endParaRPr lang="en-US"/>
        </a:p>
      </c:txPr>
    </c:title>
    <c:autoTitleDeleted val="0"/>
    <c:plotArea>
      <c:layout/>
      <c:barChart>
        <c:barDir val="bar"/>
        <c:grouping val="clustered"/>
        <c:varyColors val="0"/>
        <c:ser>
          <c:idx val="0"/>
          <c:order val="0"/>
          <c:tx>
            <c:v>2016</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Hospitality!$Q$18:$Q$23</c:f>
              <c:strCache>
                <c:ptCount val="6"/>
                <c:pt idx="0">
                  <c:v>Accommodation and Food Services Total</c:v>
                </c:pt>
                <c:pt idx="1">
                  <c:v>Restaurants and other eating places</c:v>
                </c:pt>
                <c:pt idx="2">
                  <c:v>Special food services</c:v>
                </c:pt>
                <c:pt idx="3">
                  <c:v>Traveler accommodation</c:v>
                </c:pt>
                <c:pt idx="4">
                  <c:v>Drinking places, alcoholic beverages</c:v>
                </c:pt>
                <c:pt idx="5">
                  <c:v>Rooming and boarding houses</c:v>
                </c:pt>
              </c:strCache>
            </c:strRef>
          </c:cat>
          <c:val>
            <c:numRef>
              <c:f>Hospitality!$R$18:$R$23</c:f>
              <c:numCache>
                <c:formatCode>#,##0</c:formatCode>
                <c:ptCount val="6"/>
                <c:pt idx="0">
                  <c:v>6434</c:v>
                </c:pt>
                <c:pt idx="1">
                  <c:v>5314</c:v>
                </c:pt>
                <c:pt idx="2">
                  <c:v>615</c:v>
                </c:pt>
                <c:pt idx="3">
                  <c:v>277</c:v>
                </c:pt>
                <c:pt idx="4">
                  <c:v>188</c:v>
                </c:pt>
                <c:pt idx="5">
                  <c:v>14</c:v>
                </c:pt>
              </c:numCache>
            </c:numRef>
          </c:val>
          <c:extLst>
            <c:ext xmlns:c16="http://schemas.microsoft.com/office/drawing/2014/chart" uri="{C3380CC4-5D6E-409C-BE32-E72D297353CC}">
              <c16:uniqueId val="{00000000-EADD-4E08-95C3-5803C72975D8}"/>
            </c:ext>
          </c:extLst>
        </c:ser>
        <c:ser>
          <c:idx val="1"/>
          <c:order val="1"/>
          <c:tx>
            <c:v>2018</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Hospitality!$Q$18:$Q$23</c:f>
              <c:strCache>
                <c:ptCount val="6"/>
                <c:pt idx="0">
                  <c:v>Accommodation and Food Services Total</c:v>
                </c:pt>
                <c:pt idx="1">
                  <c:v>Restaurants and other eating places</c:v>
                </c:pt>
                <c:pt idx="2">
                  <c:v>Special food services</c:v>
                </c:pt>
                <c:pt idx="3">
                  <c:v>Traveler accommodation</c:v>
                </c:pt>
                <c:pt idx="4">
                  <c:v>Drinking places, alcoholic beverages</c:v>
                </c:pt>
                <c:pt idx="5">
                  <c:v>Rooming and boarding houses</c:v>
                </c:pt>
              </c:strCache>
            </c:strRef>
          </c:cat>
          <c:val>
            <c:numRef>
              <c:f>Hospitality!$S$18:$S$23</c:f>
              <c:numCache>
                <c:formatCode>#,##0</c:formatCode>
                <c:ptCount val="6"/>
                <c:pt idx="0">
                  <c:v>6471</c:v>
                </c:pt>
                <c:pt idx="1">
                  <c:v>5359</c:v>
                </c:pt>
                <c:pt idx="2">
                  <c:v>626</c:v>
                </c:pt>
                <c:pt idx="3">
                  <c:v>275</c:v>
                </c:pt>
                <c:pt idx="4">
                  <c:v>169</c:v>
                </c:pt>
                <c:pt idx="5">
                  <c:v>22</c:v>
                </c:pt>
              </c:numCache>
            </c:numRef>
          </c:val>
          <c:extLst>
            <c:ext xmlns:c16="http://schemas.microsoft.com/office/drawing/2014/chart" uri="{C3380CC4-5D6E-409C-BE32-E72D297353CC}">
              <c16:uniqueId val="{00000001-EADD-4E08-95C3-5803C72975D8}"/>
            </c:ext>
          </c:extLst>
        </c:ser>
        <c:dLbls>
          <c:dLblPos val="outEnd"/>
          <c:showLegendKey val="0"/>
          <c:showVal val="1"/>
          <c:showCatName val="0"/>
          <c:showSerName val="0"/>
          <c:showPercent val="0"/>
          <c:showBubbleSize val="0"/>
        </c:dLbls>
        <c:gapWidth val="182"/>
        <c:axId val="620525712"/>
        <c:axId val="615150496"/>
      </c:barChart>
      <c:catAx>
        <c:axId val="620525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615150496"/>
        <c:crosses val="autoZero"/>
        <c:auto val="1"/>
        <c:lblAlgn val="ctr"/>
        <c:lblOffset val="100"/>
        <c:noMultiLvlLbl val="0"/>
      </c:catAx>
      <c:valAx>
        <c:axId val="615150496"/>
        <c:scaling>
          <c:orientation val="minMax"/>
        </c:scaling>
        <c:delete val="1"/>
        <c:axPos val="t"/>
        <c:numFmt formatCode="#,##0" sourceLinked="0"/>
        <c:majorTickMark val="none"/>
        <c:minorTickMark val="none"/>
        <c:tickLblPos val="nextTo"/>
        <c:crossAx val="6205257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charset="0"/>
          <a:ea typeface="Helvetica" charset="0"/>
          <a:cs typeface="Helvetica"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45922037523088E-2"/>
          <c:y val="6.5972222222222224E-2"/>
          <c:w val="0.64677092446777473"/>
          <c:h val="0.85770833333333341"/>
        </c:manualLayout>
      </c:layout>
      <c:barChart>
        <c:barDir val="col"/>
        <c:grouping val="percentStacked"/>
        <c:varyColors val="0"/>
        <c:ser>
          <c:idx val="0"/>
          <c:order val="0"/>
          <c:tx>
            <c:strRef>
              <c:f>Hospitality!$B$32</c:f>
              <c:strCache>
                <c:ptCount val="1"/>
                <c:pt idx="0">
                  <c:v>Less than high school</c:v>
                </c:pt>
              </c:strCache>
            </c:strRef>
          </c:tx>
          <c:spPr>
            <a:solidFill>
              <a:schemeClr val="accent1"/>
            </a:solidFill>
            <a:ln>
              <a:noFill/>
            </a:ln>
            <a:effectLst/>
          </c:spPr>
          <c:invertIfNegative val="0"/>
          <c:dLbls>
            <c:dLbl>
              <c:idx val="0"/>
              <c:tx>
                <c:rich>
                  <a:bodyPr/>
                  <a:lstStyle/>
                  <a:p>
                    <a:fld id="{5074F8FA-68AE-41A8-9784-E2CD5BC0C39D}" type="CELLRANGE">
                      <a:rPr lang="en-US"/>
                      <a:pPr/>
                      <a:t>[CELLRANGE]</a:t>
                    </a:fld>
                    <a:r>
                      <a:rPr lang="en-US" baseline="0"/>
                      <a:t>, </a:t>
                    </a:r>
                    <a:fld id="{9316B5BA-B6AB-46AA-AA82-B41B8F35E0A0}"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C57E-43B9-B6D0-8F5ADF3A5A87}"/>
                </c:ext>
              </c:extLst>
            </c:dLbl>
            <c:dLbl>
              <c:idx val="1"/>
              <c:tx>
                <c:rich>
                  <a:bodyPr/>
                  <a:lstStyle/>
                  <a:p>
                    <a:fld id="{CCED28EA-1230-45DF-9D70-4661BC94EAA7}" type="CELLRANGE">
                      <a:rPr lang="en-US"/>
                      <a:pPr/>
                      <a:t>[CELLRANGE]</a:t>
                    </a:fld>
                    <a:r>
                      <a:rPr lang="en-US" baseline="0"/>
                      <a:t>, </a:t>
                    </a:r>
                    <a:fld id="{70D9A2CC-E08D-4E96-9FFF-BC14E34A7CB1}"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57E-43B9-B6D0-8F5ADF3A5A8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Hospitality!$C$31:$D$31</c:f>
              <c:strCache>
                <c:ptCount val="2"/>
                <c:pt idx="0">
                  <c:v>2015</c:v>
                </c:pt>
                <c:pt idx="1">
                  <c:v>2018</c:v>
                </c:pt>
              </c:strCache>
            </c:strRef>
          </c:cat>
          <c:val>
            <c:numRef>
              <c:f>Hospitality!$C$32:$D$32</c:f>
              <c:numCache>
                <c:formatCode>#,##0</c:formatCode>
                <c:ptCount val="2"/>
                <c:pt idx="0">
                  <c:v>19842</c:v>
                </c:pt>
                <c:pt idx="1">
                  <c:v>21670</c:v>
                </c:pt>
              </c:numCache>
            </c:numRef>
          </c:val>
          <c:extLst>
            <c:ext xmlns:c15="http://schemas.microsoft.com/office/drawing/2012/chart" uri="{02D57815-91ED-43cb-92C2-25804820EDAC}">
              <c15:datalabelsRange>
                <c15:f>Hospitality!$E$32:$F$32</c15:f>
                <c15:dlblRangeCache>
                  <c:ptCount val="2"/>
                  <c:pt idx="0">
                    <c:v>15%</c:v>
                  </c:pt>
                  <c:pt idx="1">
                    <c:v>16%</c:v>
                  </c:pt>
                </c15:dlblRangeCache>
              </c15:datalabelsRange>
            </c:ext>
            <c:ext xmlns:c16="http://schemas.microsoft.com/office/drawing/2014/chart" uri="{C3380CC4-5D6E-409C-BE32-E72D297353CC}">
              <c16:uniqueId val="{00000002-C57E-43B9-B6D0-8F5ADF3A5A87}"/>
            </c:ext>
          </c:extLst>
        </c:ser>
        <c:ser>
          <c:idx val="1"/>
          <c:order val="1"/>
          <c:tx>
            <c:strRef>
              <c:f>Hospitality!$B$33</c:f>
              <c:strCache>
                <c:ptCount val="1"/>
                <c:pt idx="0">
                  <c:v>High school or equivalent, no college</c:v>
                </c:pt>
              </c:strCache>
            </c:strRef>
          </c:tx>
          <c:spPr>
            <a:solidFill>
              <a:schemeClr val="accent2"/>
            </a:solidFill>
            <a:ln>
              <a:noFill/>
            </a:ln>
            <a:effectLst/>
          </c:spPr>
          <c:invertIfNegative val="0"/>
          <c:dLbls>
            <c:dLbl>
              <c:idx val="0"/>
              <c:tx>
                <c:rich>
                  <a:bodyPr/>
                  <a:lstStyle/>
                  <a:p>
                    <a:fld id="{95416D01-F940-400B-9D79-4ED00B2AB64D}" type="CELLRANGE">
                      <a:rPr lang="en-US"/>
                      <a:pPr/>
                      <a:t>[CELLRANGE]</a:t>
                    </a:fld>
                    <a:r>
                      <a:rPr lang="en-US" baseline="0"/>
                      <a:t>, </a:t>
                    </a:r>
                    <a:fld id="{4CC18CEF-5FB5-4E90-B92E-295515A43999}"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57E-43B9-B6D0-8F5ADF3A5A87}"/>
                </c:ext>
              </c:extLst>
            </c:dLbl>
            <c:dLbl>
              <c:idx val="1"/>
              <c:tx>
                <c:rich>
                  <a:bodyPr/>
                  <a:lstStyle/>
                  <a:p>
                    <a:fld id="{C94CA9A0-0456-4FE6-8B4D-77B14BAF916F}" type="CELLRANGE">
                      <a:rPr lang="en-US"/>
                      <a:pPr/>
                      <a:t>[CELLRANGE]</a:t>
                    </a:fld>
                    <a:r>
                      <a:rPr lang="en-US" baseline="0"/>
                      <a:t>, </a:t>
                    </a:r>
                    <a:fld id="{732DE89C-16B8-4841-B100-2E113696E60E}"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57E-43B9-B6D0-8F5ADF3A5A8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Hospitality!$C$31:$D$31</c:f>
              <c:strCache>
                <c:ptCount val="2"/>
                <c:pt idx="0">
                  <c:v>2015</c:v>
                </c:pt>
                <c:pt idx="1">
                  <c:v>2018</c:v>
                </c:pt>
              </c:strCache>
            </c:strRef>
          </c:cat>
          <c:val>
            <c:numRef>
              <c:f>Hospitality!$C$33:$D$33</c:f>
              <c:numCache>
                <c:formatCode>#,##0</c:formatCode>
                <c:ptCount val="2"/>
                <c:pt idx="0">
                  <c:v>27464</c:v>
                </c:pt>
                <c:pt idx="1">
                  <c:v>29204</c:v>
                </c:pt>
              </c:numCache>
            </c:numRef>
          </c:val>
          <c:extLst>
            <c:ext xmlns:c15="http://schemas.microsoft.com/office/drawing/2012/chart" uri="{02D57815-91ED-43cb-92C2-25804820EDAC}">
              <c15:datalabelsRange>
                <c15:f>Hospitality!$E$33:$F$33</c15:f>
                <c15:dlblRangeCache>
                  <c:ptCount val="2"/>
                  <c:pt idx="0">
                    <c:v>21%</c:v>
                  </c:pt>
                  <c:pt idx="1">
                    <c:v>21%</c:v>
                  </c:pt>
                </c15:dlblRangeCache>
              </c15:datalabelsRange>
            </c:ext>
            <c:ext xmlns:c16="http://schemas.microsoft.com/office/drawing/2014/chart" uri="{C3380CC4-5D6E-409C-BE32-E72D297353CC}">
              <c16:uniqueId val="{00000005-C57E-43B9-B6D0-8F5ADF3A5A87}"/>
            </c:ext>
          </c:extLst>
        </c:ser>
        <c:ser>
          <c:idx val="2"/>
          <c:order val="2"/>
          <c:tx>
            <c:strRef>
              <c:f>Hospitality!$B$34</c:f>
              <c:strCache>
                <c:ptCount val="1"/>
                <c:pt idx="0">
                  <c:v>Some college or Associate degree</c:v>
                </c:pt>
              </c:strCache>
            </c:strRef>
          </c:tx>
          <c:spPr>
            <a:solidFill>
              <a:schemeClr val="accent3"/>
            </a:solidFill>
            <a:ln>
              <a:noFill/>
            </a:ln>
            <a:effectLst/>
          </c:spPr>
          <c:invertIfNegative val="0"/>
          <c:dLbls>
            <c:dLbl>
              <c:idx val="0"/>
              <c:tx>
                <c:rich>
                  <a:bodyPr/>
                  <a:lstStyle/>
                  <a:p>
                    <a:fld id="{F6A06FF7-89A5-49BD-82FA-46102AC162CA}" type="CELLRANGE">
                      <a:rPr lang="en-US"/>
                      <a:pPr/>
                      <a:t>[CELLRANGE]</a:t>
                    </a:fld>
                    <a:r>
                      <a:rPr lang="en-US" baseline="0"/>
                      <a:t>, </a:t>
                    </a:r>
                    <a:fld id="{C7D74F30-8D23-4252-8C87-6A35983C4805}"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C57E-43B9-B6D0-8F5ADF3A5A87}"/>
                </c:ext>
              </c:extLst>
            </c:dLbl>
            <c:dLbl>
              <c:idx val="1"/>
              <c:tx>
                <c:rich>
                  <a:bodyPr/>
                  <a:lstStyle/>
                  <a:p>
                    <a:fld id="{EF8E2D0F-3EDC-4955-8CD6-5CDA993E21D0}" type="CELLRANGE">
                      <a:rPr lang="en-US"/>
                      <a:pPr/>
                      <a:t>[CELLRANGE]</a:t>
                    </a:fld>
                    <a:r>
                      <a:rPr lang="en-US" baseline="0"/>
                      <a:t>, </a:t>
                    </a:r>
                    <a:fld id="{AA333746-80E0-47F1-837C-51A966521F3B}"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57E-43B9-B6D0-8F5ADF3A5A8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Hospitality!$C$31:$D$31</c:f>
              <c:strCache>
                <c:ptCount val="2"/>
                <c:pt idx="0">
                  <c:v>2015</c:v>
                </c:pt>
                <c:pt idx="1">
                  <c:v>2018</c:v>
                </c:pt>
              </c:strCache>
            </c:strRef>
          </c:cat>
          <c:val>
            <c:numRef>
              <c:f>Hospitality!$C$34:$D$34</c:f>
              <c:numCache>
                <c:formatCode>#,##0</c:formatCode>
                <c:ptCount val="2"/>
                <c:pt idx="0">
                  <c:v>27749</c:v>
                </c:pt>
                <c:pt idx="1">
                  <c:v>30298</c:v>
                </c:pt>
              </c:numCache>
            </c:numRef>
          </c:val>
          <c:extLst>
            <c:ext xmlns:c15="http://schemas.microsoft.com/office/drawing/2012/chart" uri="{02D57815-91ED-43cb-92C2-25804820EDAC}">
              <c15:datalabelsRange>
                <c15:f>Hospitality!$E$34:$F$34</c15:f>
                <c15:dlblRangeCache>
                  <c:ptCount val="2"/>
                  <c:pt idx="0">
                    <c:v>21%</c:v>
                  </c:pt>
                  <c:pt idx="1">
                    <c:v>22%</c:v>
                  </c:pt>
                </c15:dlblRangeCache>
              </c15:datalabelsRange>
            </c:ext>
            <c:ext xmlns:c16="http://schemas.microsoft.com/office/drawing/2014/chart" uri="{C3380CC4-5D6E-409C-BE32-E72D297353CC}">
              <c16:uniqueId val="{00000008-C57E-43B9-B6D0-8F5ADF3A5A87}"/>
            </c:ext>
          </c:extLst>
        </c:ser>
        <c:ser>
          <c:idx val="3"/>
          <c:order val="3"/>
          <c:tx>
            <c:strRef>
              <c:f>Hospitality!$B$35</c:f>
              <c:strCache>
                <c:ptCount val="1"/>
                <c:pt idx="0">
                  <c:v>Bachelor's degree or advanced degree</c:v>
                </c:pt>
              </c:strCache>
            </c:strRef>
          </c:tx>
          <c:spPr>
            <a:solidFill>
              <a:schemeClr val="accent4"/>
            </a:solidFill>
            <a:ln>
              <a:noFill/>
            </a:ln>
            <a:effectLst/>
          </c:spPr>
          <c:invertIfNegative val="0"/>
          <c:dLbls>
            <c:dLbl>
              <c:idx val="0"/>
              <c:tx>
                <c:rich>
                  <a:bodyPr/>
                  <a:lstStyle/>
                  <a:p>
                    <a:fld id="{6A411550-17E2-4A6E-9D05-D8DAEBA835BC}" type="CELLRANGE">
                      <a:rPr lang="en-US"/>
                      <a:pPr/>
                      <a:t>[CELLRANGE]</a:t>
                    </a:fld>
                    <a:r>
                      <a:rPr lang="en-US" baseline="0"/>
                      <a:t>, </a:t>
                    </a:r>
                    <a:fld id="{DC44E68D-ACC8-4F51-8149-8FF7DE206F6D}"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57E-43B9-B6D0-8F5ADF3A5A87}"/>
                </c:ext>
              </c:extLst>
            </c:dLbl>
            <c:dLbl>
              <c:idx val="1"/>
              <c:tx>
                <c:rich>
                  <a:bodyPr/>
                  <a:lstStyle/>
                  <a:p>
                    <a:fld id="{09ABDB7C-77A9-41F2-9705-E4A9F4533C60}" type="CELLRANGE">
                      <a:rPr lang="en-US"/>
                      <a:pPr/>
                      <a:t>[CELLRANGE]</a:t>
                    </a:fld>
                    <a:r>
                      <a:rPr lang="en-US" baseline="0"/>
                      <a:t>, </a:t>
                    </a:r>
                    <a:fld id="{6E87DE32-5A30-43AA-A2A4-0F1A698F9E80}"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C57E-43B9-B6D0-8F5ADF3A5A8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Hospitality!$C$31:$D$31</c:f>
              <c:strCache>
                <c:ptCount val="2"/>
                <c:pt idx="0">
                  <c:v>2015</c:v>
                </c:pt>
                <c:pt idx="1">
                  <c:v>2018</c:v>
                </c:pt>
              </c:strCache>
            </c:strRef>
          </c:cat>
          <c:val>
            <c:numRef>
              <c:f>Hospitality!$C$35:$D$35</c:f>
              <c:numCache>
                <c:formatCode>#,##0</c:formatCode>
                <c:ptCount val="2"/>
                <c:pt idx="0">
                  <c:v>22828</c:v>
                </c:pt>
                <c:pt idx="1">
                  <c:v>25755</c:v>
                </c:pt>
              </c:numCache>
            </c:numRef>
          </c:val>
          <c:extLst>
            <c:ext xmlns:c15="http://schemas.microsoft.com/office/drawing/2012/chart" uri="{02D57815-91ED-43cb-92C2-25804820EDAC}">
              <c15:datalabelsRange>
                <c15:f>Hospitality!$E$35:$F$35</c15:f>
                <c15:dlblRangeCache>
                  <c:ptCount val="2"/>
                  <c:pt idx="0">
                    <c:v>18%</c:v>
                  </c:pt>
                  <c:pt idx="1">
                    <c:v>18%</c:v>
                  </c:pt>
                </c15:dlblRangeCache>
              </c15:datalabelsRange>
            </c:ext>
            <c:ext xmlns:c16="http://schemas.microsoft.com/office/drawing/2014/chart" uri="{C3380CC4-5D6E-409C-BE32-E72D297353CC}">
              <c16:uniqueId val="{0000000B-C57E-43B9-B6D0-8F5ADF3A5A87}"/>
            </c:ext>
          </c:extLst>
        </c:ser>
        <c:ser>
          <c:idx val="4"/>
          <c:order val="4"/>
          <c:tx>
            <c:strRef>
              <c:f>Hospitality!$B$36</c:f>
              <c:strCache>
                <c:ptCount val="1"/>
                <c:pt idx="0">
                  <c:v>Educational attainment not available (age &lt;24)</c:v>
                </c:pt>
              </c:strCache>
            </c:strRef>
          </c:tx>
          <c:spPr>
            <a:solidFill>
              <a:schemeClr val="accent5"/>
            </a:solidFill>
            <a:ln>
              <a:noFill/>
            </a:ln>
            <a:effectLst/>
          </c:spPr>
          <c:invertIfNegative val="0"/>
          <c:dLbls>
            <c:dLbl>
              <c:idx val="0"/>
              <c:tx>
                <c:rich>
                  <a:bodyPr/>
                  <a:lstStyle/>
                  <a:p>
                    <a:fld id="{F8154C8B-34B7-46EC-8949-203937C41D9E}" type="CELLRANGE">
                      <a:rPr lang="en-US"/>
                      <a:pPr/>
                      <a:t>[CELLRANGE]</a:t>
                    </a:fld>
                    <a:r>
                      <a:rPr lang="en-US" baseline="0"/>
                      <a:t>, </a:t>
                    </a:r>
                    <a:fld id="{7D44FCE3-F069-4886-A9C0-8F5E4AA11FCD}"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C57E-43B9-B6D0-8F5ADF3A5A87}"/>
                </c:ext>
              </c:extLst>
            </c:dLbl>
            <c:dLbl>
              <c:idx val="1"/>
              <c:tx>
                <c:rich>
                  <a:bodyPr/>
                  <a:lstStyle/>
                  <a:p>
                    <a:fld id="{7F78B3FA-25DA-4357-A633-AAE4C90F8768}" type="CELLRANGE">
                      <a:rPr lang="en-US"/>
                      <a:pPr/>
                      <a:t>[CELLRANGE]</a:t>
                    </a:fld>
                    <a:r>
                      <a:rPr lang="en-US" baseline="0"/>
                      <a:t>, </a:t>
                    </a:r>
                    <a:fld id="{D9517EBF-88FA-4B4E-A80F-BC077F4E2B42}"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C57E-43B9-B6D0-8F5ADF3A5A8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Hospitality!$C$31:$D$31</c:f>
              <c:strCache>
                <c:ptCount val="2"/>
                <c:pt idx="0">
                  <c:v>2015</c:v>
                </c:pt>
                <c:pt idx="1">
                  <c:v>2018</c:v>
                </c:pt>
              </c:strCache>
            </c:strRef>
          </c:cat>
          <c:val>
            <c:numRef>
              <c:f>Hospitality!$C$36:$D$36</c:f>
              <c:numCache>
                <c:formatCode>#,##0</c:formatCode>
                <c:ptCount val="2"/>
                <c:pt idx="0">
                  <c:v>32475</c:v>
                </c:pt>
                <c:pt idx="1">
                  <c:v>32708</c:v>
                </c:pt>
              </c:numCache>
            </c:numRef>
          </c:val>
          <c:extLst>
            <c:ext xmlns:c15="http://schemas.microsoft.com/office/drawing/2012/chart" uri="{02D57815-91ED-43cb-92C2-25804820EDAC}">
              <c15:datalabelsRange>
                <c15:f>Hospitality!$E$36:$F$36</c15:f>
                <c15:dlblRangeCache>
                  <c:ptCount val="2"/>
                  <c:pt idx="0">
                    <c:v>25%</c:v>
                  </c:pt>
                  <c:pt idx="1">
                    <c:v>23%</c:v>
                  </c:pt>
                </c15:dlblRangeCache>
              </c15:datalabelsRange>
            </c:ext>
            <c:ext xmlns:c16="http://schemas.microsoft.com/office/drawing/2014/chart" uri="{C3380CC4-5D6E-409C-BE32-E72D297353CC}">
              <c16:uniqueId val="{0000000E-C57E-43B9-B6D0-8F5ADF3A5A87}"/>
            </c:ext>
          </c:extLst>
        </c:ser>
        <c:dLbls>
          <c:showLegendKey val="0"/>
          <c:showVal val="0"/>
          <c:showCatName val="0"/>
          <c:showSerName val="0"/>
          <c:showPercent val="0"/>
          <c:showBubbleSize val="0"/>
        </c:dLbls>
        <c:gapWidth val="55"/>
        <c:overlap val="100"/>
        <c:axId val="649703568"/>
        <c:axId val="649704224"/>
      </c:barChart>
      <c:scatterChart>
        <c:scatterStyle val="lineMarker"/>
        <c:varyColors val="0"/>
        <c:ser>
          <c:idx val="5"/>
          <c:order val="5"/>
          <c:tx>
            <c:strRef>
              <c:f>Hospitality!$K$17</c:f>
              <c:strCache>
                <c:ptCount val="1"/>
                <c:pt idx="0">
                  <c:v>Increase</c:v>
                </c:pt>
              </c:strCache>
            </c:strRef>
          </c:tx>
          <c:spPr>
            <a:ln w="25400" cap="rnd">
              <a:noFill/>
              <a:round/>
            </a:ln>
            <a:effectLst/>
          </c:spPr>
          <c:marker>
            <c:symbol val="none"/>
          </c:marker>
          <c:dLbls>
            <c:dLbl>
              <c:idx val="0"/>
              <c:tx>
                <c:rich>
                  <a:bodyPr/>
                  <a:lstStyle/>
                  <a:p>
                    <a:fld id="{5DE20548-3B84-40D2-9EAF-0BE41C0C8A85}"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C57E-43B9-B6D0-8F5ADF3A5A87}"/>
                </c:ext>
              </c:extLst>
            </c:dLbl>
            <c:dLbl>
              <c:idx val="1"/>
              <c:tx>
                <c:rich>
                  <a:bodyPr/>
                  <a:lstStyle/>
                  <a:p>
                    <a:fld id="{E6F3CEC7-DA82-4038-939B-8F53091B61E8}"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C57E-43B9-B6D0-8F5ADF3A5A87}"/>
                </c:ext>
              </c:extLst>
            </c:dLbl>
            <c:dLbl>
              <c:idx val="2"/>
              <c:tx>
                <c:rich>
                  <a:bodyPr/>
                  <a:lstStyle/>
                  <a:p>
                    <a:fld id="{4B62F539-16E8-4BD1-A1E4-394AB806B5EA}"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C57E-43B9-B6D0-8F5ADF3A5A87}"/>
                </c:ext>
              </c:extLst>
            </c:dLbl>
            <c:dLbl>
              <c:idx val="3"/>
              <c:tx>
                <c:rich>
                  <a:bodyPr/>
                  <a:lstStyle/>
                  <a:p>
                    <a:fld id="{B4782F2D-29FA-4CAB-8DC6-48504DBD3E57}"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C57E-43B9-B6D0-8F5ADF3A5A87}"/>
                </c:ext>
              </c:extLst>
            </c:dLbl>
            <c:dLbl>
              <c:idx val="4"/>
              <c:tx>
                <c:rich>
                  <a:bodyPr/>
                  <a:lstStyle/>
                  <a:p>
                    <a:fld id="{A6EF148A-FD88-47F4-AFD9-1966626D5257}"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C57E-43B9-B6D0-8F5ADF3A5A8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minus"/>
            <c:errValType val="fixedVal"/>
            <c:noEndCap val="1"/>
            <c:val val="3.0000000000000006E-2"/>
            <c:spPr>
              <a:noFill/>
              <a:ln w="31750" cap="flat" cmpd="sng" algn="ctr">
                <a:solidFill>
                  <a:srgbClr val="00B050"/>
                </a:solidFill>
                <a:round/>
                <a:headEnd type="triangle" w="lg" len="sm"/>
              </a:ln>
              <a:effectLst/>
            </c:spPr>
          </c:errBars>
          <c:xVal>
            <c:numRef>
              <c:f>Hospitality!$J$18:$J$22</c:f>
              <c:numCache>
                <c:formatCode>General</c:formatCode>
                <c:ptCount val="5"/>
                <c:pt idx="0">
                  <c:v>1.59</c:v>
                </c:pt>
                <c:pt idx="1">
                  <c:v>1.59</c:v>
                </c:pt>
                <c:pt idx="2">
                  <c:v>1.59</c:v>
                </c:pt>
                <c:pt idx="3">
                  <c:v>1.59</c:v>
                </c:pt>
                <c:pt idx="4">
                  <c:v>1.59</c:v>
                </c:pt>
              </c:numCache>
            </c:numRef>
          </c:xVal>
          <c:yVal>
            <c:numRef>
              <c:f>Hospitality!$K$18:$K$22</c:f>
              <c:numCache>
                <c:formatCode>0%</c:formatCode>
                <c:ptCount val="5"/>
                <c:pt idx="0">
                  <c:v>7.0000000000000007E-2</c:v>
                </c:pt>
                <c:pt idx="1">
                  <c:v>0.3120492713144985</c:v>
                </c:pt>
                <c:pt idx="2">
                  <c:v>0.52707057686110215</c:v>
                </c:pt>
                <c:pt idx="3">
                  <c:v>0.71964944319117685</c:v>
                </c:pt>
                <c:pt idx="4">
                  <c:v>0.99</c:v>
                </c:pt>
              </c:numCache>
            </c:numRef>
          </c:yVal>
          <c:smooth val="0"/>
          <c:extLst>
            <c:ext xmlns:c15="http://schemas.microsoft.com/office/drawing/2012/chart" uri="{02D57815-91ED-43cb-92C2-25804820EDAC}">
              <c15:datalabelsRange>
                <c15:f>Hospitality!$H$32:$H$36</c15:f>
                <c15:dlblRangeCache>
                  <c:ptCount val="5"/>
                  <c:pt idx="0">
                    <c:v>+9.2%</c:v>
                  </c:pt>
                  <c:pt idx="1">
                    <c:v>+6.3%</c:v>
                  </c:pt>
                  <c:pt idx="2">
                    <c:v>+9.2%</c:v>
                  </c:pt>
                  <c:pt idx="3">
                    <c:v>+12.8%</c:v>
                  </c:pt>
                  <c:pt idx="4">
                    <c:v>+0.7%</c:v>
                  </c:pt>
                </c15:dlblRangeCache>
              </c15:datalabelsRange>
            </c:ext>
            <c:ext xmlns:c16="http://schemas.microsoft.com/office/drawing/2014/chart" uri="{C3380CC4-5D6E-409C-BE32-E72D297353CC}">
              <c16:uniqueId val="{00000014-C57E-43B9-B6D0-8F5ADF3A5A87}"/>
            </c:ext>
          </c:extLst>
        </c:ser>
        <c:ser>
          <c:idx val="6"/>
          <c:order val="6"/>
          <c:tx>
            <c:strRef>
              <c:f>Hospitality!$L$17</c:f>
              <c:strCache>
                <c:ptCount val="1"/>
                <c:pt idx="0">
                  <c:v>Decrease</c:v>
                </c:pt>
              </c:strCache>
            </c:strRef>
          </c:tx>
          <c:spPr>
            <a:ln w="25400" cap="rnd">
              <a:noFill/>
              <a:round/>
            </a:ln>
            <a:effectLst/>
          </c:spPr>
          <c:marker>
            <c:symbol val="none"/>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57E-43B9-B6D0-8F5ADF3A5A87}"/>
                </c:ext>
              </c:extLst>
            </c:dLbl>
            <c:dLbl>
              <c:idx val="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C57E-43B9-B6D0-8F5ADF3A5A87}"/>
                </c:ext>
              </c:extLst>
            </c:dLbl>
            <c:dLbl>
              <c:idx val="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C57E-43B9-B6D0-8F5ADF3A5A87}"/>
                </c:ext>
              </c:extLst>
            </c:dLbl>
            <c:dLbl>
              <c:idx val="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C57E-43B9-B6D0-8F5ADF3A5A87}"/>
                </c:ext>
              </c:extLst>
            </c:dLbl>
            <c:dLbl>
              <c:idx val="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C57E-43B9-B6D0-8F5ADF3A5A8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plus"/>
            <c:errValType val="fixedVal"/>
            <c:noEndCap val="1"/>
            <c:val val="3.0000000000000006E-2"/>
            <c:spPr>
              <a:noFill/>
              <a:ln w="31750" cap="flat" cmpd="sng" algn="ctr">
                <a:solidFill>
                  <a:srgbClr val="FF0000"/>
                </a:solidFill>
                <a:round/>
                <a:headEnd type="triangle" w="lg" len="sm"/>
              </a:ln>
              <a:effectLst/>
            </c:spPr>
          </c:errBars>
          <c:xVal>
            <c:numRef>
              <c:f>Hospitality!$J$18:$J$22</c:f>
              <c:numCache>
                <c:formatCode>General</c:formatCode>
                <c:ptCount val="5"/>
                <c:pt idx="0">
                  <c:v>1.59</c:v>
                </c:pt>
                <c:pt idx="1">
                  <c:v>1.59</c:v>
                </c:pt>
                <c:pt idx="2">
                  <c:v>1.59</c:v>
                </c:pt>
                <c:pt idx="3">
                  <c:v>1.59</c:v>
                </c:pt>
                <c:pt idx="4">
                  <c:v>1.59</c:v>
                </c:pt>
              </c:numCache>
            </c:numRef>
          </c:xVal>
          <c:yVal>
            <c:numRef>
              <c:f>Hospitality!$L$18:$L$22</c:f>
              <c:numCache>
                <c:formatCode>0%</c:formatCode>
                <c:ptCount val="5"/>
                <c:pt idx="0">
                  <c:v>#N/A</c:v>
                </c:pt>
                <c:pt idx="1">
                  <c:v>#N/A</c:v>
                </c:pt>
                <c:pt idx="2">
                  <c:v>#N/A</c:v>
                </c:pt>
                <c:pt idx="3">
                  <c:v>#N/A</c:v>
                </c:pt>
                <c:pt idx="4">
                  <c:v>#N/A</c:v>
                </c:pt>
              </c:numCache>
            </c:numRef>
          </c:yVal>
          <c:smooth val="0"/>
          <c:extLst>
            <c:ext xmlns:c16="http://schemas.microsoft.com/office/drawing/2014/chart" uri="{C3380CC4-5D6E-409C-BE32-E72D297353CC}">
              <c16:uniqueId val="{0000001A-C57E-43B9-B6D0-8F5ADF3A5A87}"/>
            </c:ext>
          </c:extLst>
        </c:ser>
        <c:ser>
          <c:idx val="7"/>
          <c:order val="7"/>
          <c:tx>
            <c:strRef>
              <c:f>Hospitality!$K$13</c:f>
              <c:strCache>
                <c:ptCount val="1"/>
                <c:pt idx="0">
                  <c:v>Share</c:v>
                </c:pt>
              </c:strCache>
            </c:strRef>
          </c:tx>
          <c:spPr>
            <a:ln w="25400" cap="rnd">
              <a:noFill/>
              <a:round/>
            </a:ln>
            <a:effectLst/>
          </c:spPr>
          <c:marker>
            <c:symbol val="none"/>
          </c:marker>
          <c:dLbls>
            <c:dLbl>
              <c:idx val="0"/>
              <c:tx>
                <c:rich>
                  <a:bodyPr/>
                  <a:lstStyle/>
                  <a:p>
                    <a:fld id="{A9F643C0-03EB-4526-99DC-63C73EAF3E3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C57E-43B9-B6D0-8F5ADF3A5A87}"/>
                </c:ext>
              </c:extLst>
            </c:dLbl>
            <c:dLbl>
              <c:idx val="1"/>
              <c:tx>
                <c:rich>
                  <a:bodyPr/>
                  <a:lstStyle/>
                  <a:p>
                    <a:fld id="{7324DCB8-8696-493B-80CB-0728F82794C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C57E-43B9-B6D0-8F5ADF3A5A87}"/>
                </c:ext>
              </c:extLst>
            </c:dLbl>
            <c:spPr>
              <a:noFill/>
              <a:ln>
                <a:noFill/>
              </a:ln>
              <a:effectLst/>
            </c:spPr>
            <c:txPr>
              <a:bodyPr rot="0" spcFirstLastPara="1" vertOverflow="ellipsis" vert="horz" wrap="square" lIns="38100" tIns="91440" rIns="38100" bIns="91440" anchor="ctr" anchorCtr="1">
                <a:spAutoFit/>
              </a:bodyPr>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Ref>
              <c:f>Hospitality!$J$14:$J$15</c:f>
              <c:numCache>
                <c:formatCode>General</c:formatCode>
                <c:ptCount val="2"/>
                <c:pt idx="0">
                  <c:v>1</c:v>
                </c:pt>
                <c:pt idx="1">
                  <c:v>2</c:v>
                </c:pt>
              </c:numCache>
            </c:numRef>
          </c:xVal>
          <c:yVal>
            <c:numRef>
              <c:f>Hospitality!$K$14:$K$15</c:f>
              <c:numCache>
                <c:formatCode>0%</c:formatCode>
                <c:ptCount val="2"/>
                <c:pt idx="0">
                  <c:v>1</c:v>
                </c:pt>
                <c:pt idx="1">
                  <c:v>1</c:v>
                </c:pt>
              </c:numCache>
            </c:numRef>
          </c:yVal>
          <c:smooth val="0"/>
          <c:extLst>
            <c:ext xmlns:c15="http://schemas.microsoft.com/office/drawing/2012/chart" uri="{02D57815-91ED-43cb-92C2-25804820EDAC}">
              <c15:datalabelsRange>
                <c15:f>Hospitality!$L$14:$L$15</c15:f>
                <c15:dlblRangeCache>
                  <c:ptCount val="2"/>
                  <c:pt idx="0">
                    <c:v> 130,358 </c:v>
                  </c:pt>
                  <c:pt idx="1">
                    <c:v> 139,635 </c:v>
                  </c:pt>
                </c15:dlblRangeCache>
              </c15:datalabelsRange>
            </c:ext>
            <c:ext xmlns:c16="http://schemas.microsoft.com/office/drawing/2014/chart" uri="{C3380CC4-5D6E-409C-BE32-E72D297353CC}">
              <c16:uniqueId val="{0000001D-C57E-43B9-B6D0-8F5ADF3A5A87}"/>
            </c:ext>
          </c:extLst>
        </c:ser>
        <c:dLbls>
          <c:showLegendKey val="0"/>
          <c:showVal val="0"/>
          <c:showCatName val="0"/>
          <c:showSerName val="0"/>
          <c:showPercent val="0"/>
          <c:showBubbleSize val="0"/>
        </c:dLbls>
        <c:axId val="649703568"/>
        <c:axId val="649704224"/>
      </c:scatterChart>
      <c:catAx>
        <c:axId val="6497035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4224"/>
        <c:crosses val="autoZero"/>
        <c:auto val="1"/>
        <c:lblAlgn val="ctr"/>
        <c:lblOffset val="100"/>
        <c:noMultiLvlLbl val="0"/>
      </c:catAx>
      <c:valAx>
        <c:axId val="649704224"/>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 of Employees</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3568"/>
        <c:crosses val="autoZero"/>
        <c:crossBetween val="between"/>
      </c:valAx>
      <c:spPr>
        <a:noFill/>
        <a:ln>
          <a:noFill/>
        </a:ln>
        <a:effectLst/>
      </c:spPr>
    </c:plotArea>
    <c:legend>
      <c:legendPos val="r"/>
      <c:legendEntry>
        <c:idx val="5"/>
        <c:delete val="1"/>
      </c:legendEntry>
      <c:legendEntry>
        <c:idx val="6"/>
        <c:delete val="1"/>
      </c:legendEntry>
      <c:legendEntry>
        <c:idx val="7"/>
        <c:delete val="1"/>
      </c:legendEntry>
      <c:layout>
        <c:manualLayout>
          <c:xMode val="edge"/>
          <c:yMode val="edge"/>
          <c:x val="0.69519000342348514"/>
          <c:y val="0.36492595437765402"/>
          <c:w val="0.30330033474076612"/>
          <c:h val="0.2701478245097411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9180365612192"/>
          <c:y val="4.7743055555555552E-2"/>
          <c:w val="0.52611347101349171"/>
          <c:h val="0.90451388888888884"/>
        </c:manualLayout>
      </c:layout>
      <c:barChart>
        <c:barDir val="col"/>
        <c:grouping val="percentStacked"/>
        <c:varyColors val="0"/>
        <c:ser>
          <c:idx val="0"/>
          <c:order val="0"/>
          <c:tx>
            <c:strRef>
              <c:f>Hospitality!$J$13</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Hospitality!$L$12</c:f>
              <c:strCache>
                <c:ptCount val="1"/>
                <c:pt idx="0">
                  <c:v>2018</c:v>
                </c:pt>
              </c:strCache>
            </c:strRef>
          </c:cat>
          <c:val>
            <c:numRef>
              <c:f>Hospitality!$L$13</c:f>
              <c:numCache>
                <c:formatCode>#,##0</c:formatCode>
                <c:ptCount val="1"/>
                <c:pt idx="0">
                  <c:v>69026</c:v>
                </c:pt>
              </c:numCache>
            </c:numRef>
          </c:val>
          <c:extLst>
            <c:ext xmlns:c16="http://schemas.microsoft.com/office/drawing/2014/chart" uri="{C3380CC4-5D6E-409C-BE32-E72D297353CC}">
              <c16:uniqueId val="{00000000-DD39-4D77-99C8-B95584F6760D}"/>
            </c:ext>
          </c:extLst>
        </c:ser>
        <c:ser>
          <c:idx val="1"/>
          <c:order val="1"/>
          <c:tx>
            <c:strRef>
              <c:f>Hospitality!$J$14</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Hospitality!$L$12</c:f>
              <c:strCache>
                <c:ptCount val="1"/>
                <c:pt idx="0">
                  <c:v>2018</c:v>
                </c:pt>
              </c:strCache>
            </c:strRef>
          </c:cat>
          <c:val>
            <c:numRef>
              <c:f>Hospitality!$L$14</c:f>
              <c:numCache>
                <c:formatCode>#,##0</c:formatCode>
                <c:ptCount val="1"/>
                <c:pt idx="0">
                  <c:v>70609</c:v>
                </c:pt>
              </c:numCache>
            </c:numRef>
          </c:val>
          <c:extLst>
            <c:ext xmlns:c16="http://schemas.microsoft.com/office/drawing/2014/chart" uri="{C3380CC4-5D6E-409C-BE32-E72D297353CC}">
              <c16:uniqueId val="{00000001-DD39-4D77-99C8-B95584F6760D}"/>
            </c:ext>
          </c:extLst>
        </c:ser>
        <c:dLbls>
          <c:showLegendKey val="0"/>
          <c:showVal val="0"/>
          <c:showCatName val="0"/>
          <c:showSerName val="0"/>
          <c:showPercent val="0"/>
          <c:showBubbleSize val="0"/>
        </c:dLbls>
        <c:gapWidth val="70"/>
        <c:overlap val="100"/>
        <c:axId val="437555336"/>
        <c:axId val="437555992"/>
      </c:barChart>
      <c:catAx>
        <c:axId val="437555336"/>
        <c:scaling>
          <c:orientation val="minMax"/>
        </c:scaling>
        <c:delete val="0"/>
        <c:axPos val="b"/>
        <c:numFmt formatCode="General" sourceLinked="1"/>
        <c:majorTickMark val="none"/>
        <c:minorTickMark val="none"/>
        <c:tickLblPos val="none"/>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992"/>
        <c:crosses val="autoZero"/>
        <c:auto val="1"/>
        <c:lblAlgn val="ctr"/>
        <c:lblOffset val="100"/>
        <c:noMultiLvlLbl val="0"/>
      </c:catAx>
      <c:valAx>
        <c:axId val="437555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4.0204678362573097E-2"/>
              <c:y val="0.2406465305118110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336"/>
        <c:crosses val="autoZero"/>
        <c:crossBetween val="between"/>
      </c:valAx>
      <c:spPr>
        <a:noFill/>
        <a:ln>
          <a:noFill/>
        </a:ln>
        <a:effectLst/>
      </c:spPr>
    </c:plotArea>
    <c:legend>
      <c:legendPos val="r"/>
      <c:layout>
        <c:manualLayout>
          <c:xMode val="edge"/>
          <c:yMode val="edge"/>
          <c:x val="0.78050001151171888"/>
          <c:y val="0.43077461996937877"/>
          <c:w val="0.16467542708477229"/>
          <c:h val="0.1384507600612423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Hospitality!$M$12</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AF2C-4073-B8CE-662FC040AD4F}"/>
              </c:ext>
            </c:extLst>
          </c:dPt>
          <c:dLbls>
            <c:dLbl>
              <c:idx val="0"/>
              <c:tx>
                <c:rich>
                  <a:bodyPr/>
                  <a:lstStyle/>
                  <a:p>
                    <a:fld id="{40CB3A4C-46CC-4256-9058-415A9F1AAD4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F2C-4073-B8CE-662FC040AD4F}"/>
                </c:ext>
              </c:extLst>
            </c:dLbl>
            <c:dLbl>
              <c:idx val="1"/>
              <c:tx>
                <c:rich>
                  <a:bodyPr/>
                  <a:lstStyle/>
                  <a:p>
                    <a:fld id="{DB527B08-B289-4CE3-84D4-83024D28797F}"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F2C-4073-B8CE-662FC040AD4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Hospitality!$J$13:$J$14</c:f>
              <c:strCache>
                <c:ptCount val="2"/>
                <c:pt idx="0">
                  <c:v>Male</c:v>
                </c:pt>
                <c:pt idx="1">
                  <c:v>Female</c:v>
                </c:pt>
              </c:strCache>
            </c:strRef>
          </c:cat>
          <c:val>
            <c:numRef>
              <c:f>Hospitality!$M$13:$M$14</c:f>
              <c:numCache>
                <c:formatCode>\+#,##0;\-#,##0;\ #,##0</c:formatCode>
                <c:ptCount val="2"/>
                <c:pt idx="0">
                  <c:v>3637</c:v>
                </c:pt>
                <c:pt idx="1">
                  <c:v>5640</c:v>
                </c:pt>
              </c:numCache>
            </c:numRef>
          </c:val>
          <c:extLst>
            <c:ext xmlns:c15="http://schemas.microsoft.com/office/drawing/2012/chart" uri="{02D57815-91ED-43cb-92C2-25804820EDAC}">
              <c15:datalabelsRange>
                <c15:f>Hospitality!$N$13:$N$14</c15:f>
                <c15:dlblRangeCache>
                  <c:ptCount val="2"/>
                  <c:pt idx="0">
                    <c:v>+6%</c:v>
                  </c:pt>
                  <c:pt idx="1">
                    <c:v>+9%</c:v>
                  </c:pt>
                </c15:dlblRangeCache>
              </c15:datalabelsRange>
            </c:ext>
            <c:ext xmlns:c16="http://schemas.microsoft.com/office/drawing/2014/chart" uri="{C3380CC4-5D6E-409C-BE32-E72D297353CC}">
              <c16:uniqueId val="{00000003-AF2C-4073-B8CE-662FC040AD4F}"/>
            </c:ext>
          </c:extLst>
        </c:ser>
        <c:dLbls>
          <c:showLegendKey val="0"/>
          <c:showVal val="0"/>
          <c:showCatName val="0"/>
          <c:showSerName val="0"/>
          <c:showPercent val="0"/>
          <c:showBubbleSize val="0"/>
        </c:dLbls>
        <c:gapWidth val="95"/>
        <c:axId val="638370288"/>
        <c:axId val="638372256"/>
      </c:barChart>
      <c:catAx>
        <c:axId val="63837028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2256"/>
        <c:crosses val="autoZero"/>
        <c:auto val="1"/>
        <c:lblAlgn val="ctr"/>
        <c:lblOffset val="100"/>
        <c:noMultiLvlLbl val="0"/>
      </c:catAx>
      <c:valAx>
        <c:axId val="638372256"/>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Change in # of Employees</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02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Hospitality!$N$3</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DCEF-4EDE-A513-0B4539921516}"/>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DCEF-4EDE-A513-0B4539921516}"/>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DCEF-4EDE-A513-0B4539921516}"/>
              </c:ext>
            </c:extLst>
          </c:dPt>
          <c:dLbls>
            <c:dLbl>
              <c:idx val="0"/>
              <c:tx>
                <c:rich>
                  <a:bodyPr/>
                  <a:lstStyle/>
                  <a:p>
                    <a:fld id="{CFE7DC6C-C37E-4BF4-8BD8-9AB211E98A1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DCEF-4EDE-A513-0B4539921516}"/>
                </c:ext>
              </c:extLst>
            </c:dLbl>
            <c:dLbl>
              <c:idx val="1"/>
              <c:tx>
                <c:rich>
                  <a:bodyPr/>
                  <a:lstStyle/>
                  <a:p>
                    <a:fld id="{05620CBB-F319-42E9-9399-A4F56E2198FB}"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DCEF-4EDE-A513-0B4539921516}"/>
                </c:ext>
              </c:extLst>
            </c:dLbl>
            <c:dLbl>
              <c:idx val="2"/>
              <c:tx>
                <c:rich>
                  <a:bodyPr/>
                  <a:lstStyle/>
                  <a:p>
                    <a:fld id="{22B75E91-E04F-4756-87C2-D4DC68D5E5E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DCEF-4EDE-A513-0B4539921516}"/>
                </c:ext>
              </c:extLst>
            </c:dLbl>
            <c:dLbl>
              <c:idx val="3"/>
              <c:tx>
                <c:rich>
                  <a:bodyPr/>
                  <a:lstStyle/>
                  <a:p>
                    <a:fld id="{A0487431-C5E0-4202-8CC9-6F2243C0B1F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DCEF-4EDE-A513-0B453992151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Hospitality!$K$4:$K$7</c:f>
              <c:strCache>
                <c:ptCount val="4"/>
                <c:pt idx="0">
                  <c:v>White</c:v>
                </c:pt>
                <c:pt idx="1">
                  <c:v>Black or African American</c:v>
                </c:pt>
                <c:pt idx="2">
                  <c:v>Asian</c:v>
                </c:pt>
                <c:pt idx="3">
                  <c:v>Other</c:v>
                </c:pt>
              </c:strCache>
            </c:strRef>
          </c:cat>
          <c:val>
            <c:numRef>
              <c:f>Hospitality!$N$4:$N$7</c:f>
              <c:numCache>
                <c:formatCode>\+#,##0;\-#,##0;\ #,##0</c:formatCode>
                <c:ptCount val="4"/>
                <c:pt idx="0">
                  <c:v>5172</c:v>
                </c:pt>
                <c:pt idx="1">
                  <c:v>2108</c:v>
                </c:pt>
                <c:pt idx="2">
                  <c:v>1821</c:v>
                </c:pt>
                <c:pt idx="3">
                  <c:v>176</c:v>
                </c:pt>
              </c:numCache>
            </c:numRef>
          </c:val>
          <c:extLst>
            <c:ext xmlns:c15="http://schemas.microsoft.com/office/drawing/2012/chart" uri="{02D57815-91ED-43cb-92C2-25804820EDAC}">
              <c15:datalabelsRange>
                <c15:f>Hospitality!$O$4:$O$7</c15:f>
                <c15:dlblRangeCache>
                  <c:ptCount val="4"/>
                  <c:pt idx="0">
                    <c:v>+6%</c:v>
                  </c:pt>
                  <c:pt idx="1">
                    <c:v>+13%</c:v>
                  </c:pt>
                  <c:pt idx="2">
                    <c:v>+12%</c:v>
                  </c:pt>
                  <c:pt idx="3">
                    <c:v>+3%</c:v>
                  </c:pt>
                </c15:dlblRangeCache>
              </c15:datalabelsRange>
            </c:ext>
            <c:ext xmlns:c16="http://schemas.microsoft.com/office/drawing/2014/chart" uri="{C3380CC4-5D6E-409C-BE32-E72D297353CC}">
              <c16:uniqueId val="{00000007-DCEF-4EDE-A513-0B4539921516}"/>
            </c:ext>
          </c:extLst>
        </c:ser>
        <c:dLbls>
          <c:dLblPos val="outEnd"/>
          <c:showLegendKey val="0"/>
          <c:showVal val="1"/>
          <c:showCatName val="0"/>
          <c:showSerName val="0"/>
          <c:showPercent val="0"/>
          <c:showBubbleSize val="0"/>
        </c:dLbls>
        <c:gapWidth val="40"/>
        <c:axId val="626090408"/>
        <c:axId val="626091064"/>
      </c:barChart>
      <c:catAx>
        <c:axId val="62609040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1064"/>
        <c:crosses val="autoZero"/>
        <c:auto val="1"/>
        <c:lblAlgn val="ctr"/>
        <c:lblOffset val="100"/>
        <c:noMultiLvlLbl val="0"/>
      </c:catAx>
      <c:valAx>
        <c:axId val="62609106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1.5096618357487922E-2"/>
              <c:y val="0.1975691026902887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0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45922037523088E-2"/>
          <c:y val="6.5972222222222224E-2"/>
          <c:w val="0.64677092446777473"/>
          <c:h val="0.85770833333333341"/>
        </c:manualLayout>
      </c:layout>
      <c:barChart>
        <c:barDir val="col"/>
        <c:grouping val="percentStacked"/>
        <c:varyColors val="0"/>
        <c:ser>
          <c:idx val="0"/>
          <c:order val="0"/>
          <c:tx>
            <c:strRef>
              <c:f>Healthcare!$B$32</c:f>
              <c:strCache>
                <c:ptCount val="1"/>
                <c:pt idx="0">
                  <c:v>Less than high school</c:v>
                </c:pt>
              </c:strCache>
            </c:strRef>
          </c:tx>
          <c:spPr>
            <a:solidFill>
              <a:schemeClr val="accent1"/>
            </a:solidFill>
            <a:ln>
              <a:noFill/>
            </a:ln>
            <a:effectLst/>
          </c:spPr>
          <c:invertIfNegative val="0"/>
          <c:dLbls>
            <c:dLbl>
              <c:idx val="0"/>
              <c:layout/>
              <c:tx>
                <c:rich>
                  <a:bodyPr/>
                  <a:lstStyle/>
                  <a:p>
                    <a:fld id="{5D9FCFCD-8653-49F3-9B5D-62337C6E0EC6}" type="CELLRANGE">
                      <a:rPr lang="en-US"/>
                      <a:pPr/>
                      <a:t>[CELLRANGE]</a:t>
                    </a:fld>
                    <a:r>
                      <a:rPr lang="en-US" baseline="0"/>
                      <a:t>, </a:t>
                    </a:r>
                    <a:fld id="{4528FD92-3F1F-4FF7-A5D4-40E9F895C34A}"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0-CACB-4FA4-95E6-D72C9FCBC620}"/>
                </c:ext>
              </c:extLst>
            </c:dLbl>
            <c:dLbl>
              <c:idx val="1"/>
              <c:layout/>
              <c:tx>
                <c:rich>
                  <a:bodyPr/>
                  <a:lstStyle/>
                  <a:p>
                    <a:fld id="{05AC3AC1-EF03-4B05-8280-72769A0722D3}" type="CELLRANGE">
                      <a:rPr lang="en-US"/>
                      <a:pPr/>
                      <a:t>[CELLRANGE]</a:t>
                    </a:fld>
                    <a:r>
                      <a:rPr lang="en-US" baseline="0"/>
                      <a:t>, </a:t>
                    </a:r>
                    <a:fld id="{E35D2F29-9F86-405F-AFB3-990EBD9C0052}"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1-CACB-4FA4-95E6-D72C9FCBC62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Healthcare!$C$31:$D$31</c:f>
              <c:strCache>
                <c:ptCount val="2"/>
                <c:pt idx="0">
                  <c:v>2015</c:v>
                </c:pt>
                <c:pt idx="1">
                  <c:v>2018</c:v>
                </c:pt>
              </c:strCache>
            </c:strRef>
          </c:cat>
          <c:val>
            <c:numRef>
              <c:f>Healthcare!$C$32:$D$32</c:f>
              <c:numCache>
                <c:formatCode>#,##0</c:formatCode>
                <c:ptCount val="2"/>
                <c:pt idx="0">
                  <c:v>22536</c:v>
                </c:pt>
                <c:pt idx="1">
                  <c:v>26595</c:v>
                </c:pt>
              </c:numCache>
            </c:numRef>
          </c:val>
          <c:extLst>
            <c:ext xmlns:c15="http://schemas.microsoft.com/office/drawing/2012/chart" uri="{02D57815-91ED-43cb-92C2-25804820EDAC}">
              <c15:datalabelsRange>
                <c15:f>Healthcare!$E$32:$F$32</c15:f>
                <c15:dlblRangeCache>
                  <c:ptCount val="2"/>
                  <c:pt idx="0">
                    <c:v>9%</c:v>
                  </c:pt>
                  <c:pt idx="1">
                    <c:v>10%</c:v>
                  </c:pt>
                </c15:dlblRangeCache>
              </c15:datalabelsRange>
            </c:ext>
            <c:ext xmlns:c16="http://schemas.microsoft.com/office/drawing/2014/chart" uri="{C3380CC4-5D6E-409C-BE32-E72D297353CC}">
              <c16:uniqueId val="{00000002-CACB-4FA4-95E6-D72C9FCBC620}"/>
            </c:ext>
          </c:extLst>
        </c:ser>
        <c:ser>
          <c:idx val="1"/>
          <c:order val="1"/>
          <c:tx>
            <c:strRef>
              <c:f>Healthcare!$B$33</c:f>
              <c:strCache>
                <c:ptCount val="1"/>
                <c:pt idx="0">
                  <c:v>High school or equivalent, no college</c:v>
                </c:pt>
              </c:strCache>
            </c:strRef>
          </c:tx>
          <c:spPr>
            <a:solidFill>
              <a:schemeClr val="accent2"/>
            </a:solidFill>
            <a:ln>
              <a:noFill/>
            </a:ln>
            <a:effectLst/>
          </c:spPr>
          <c:invertIfNegative val="0"/>
          <c:dLbls>
            <c:dLbl>
              <c:idx val="0"/>
              <c:layout/>
              <c:tx>
                <c:rich>
                  <a:bodyPr/>
                  <a:lstStyle/>
                  <a:p>
                    <a:fld id="{65168570-70F6-448A-923A-6CD48B2FDD47}" type="CELLRANGE">
                      <a:rPr lang="en-US"/>
                      <a:pPr/>
                      <a:t>[CELLRANGE]</a:t>
                    </a:fld>
                    <a:r>
                      <a:rPr lang="en-US" baseline="0"/>
                      <a:t>, </a:t>
                    </a:r>
                    <a:fld id="{AD7B16E2-2825-4511-9102-F92F55C0197B}"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CACB-4FA4-95E6-D72C9FCBC620}"/>
                </c:ext>
              </c:extLst>
            </c:dLbl>
            <c:dLbl>
              <c:idx val="1"/>
              <c:layout/>
              <c:tx>
                <c:rich>
                  <a:bodyPr/>
                  <a:lstStyle/>
                  <a:p>
                    <a:fld id="{222D9BB1-39F5-4250-83CF-D089392C14BC}" type="CELLRANGE">
                      <a:rPr lang="en-US"/>
                      <a:pPr/>
                      <a:t>[CELLRANGE]</a:t>
                    </a:fld>
                    <a:r>
                      <a:rPr lang="en-US" baseline="0"/>
                      <a:t>, </a:t>
                    </a:r>
                    <a:fld id="{7B64F240-4A66-4409-9F86-FF9CFE98C0B4}"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4-CACB-4FA4-95E6-D72C9FCBC62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Healthcare!$C$31:$D$31</c:f>
              <c:strCache>
                <c:ptCount val="2"/>
                <c:pt idx="0">
                  <c:v>2015</c:v>
                </c:pt>
                <c:pt idx="1">
                  <c:v>2018</c:v>
                </c:pt>
              </c:strCache>
            </c:strRef>
          </c:cat>
          <c:val>
            <c:numRef>
              <c:f>Healthcare!$C$33:$D$33</c:f>
              <c:numCache>
                <c:formatCode>#,##0</c:formatCode>
                <c:ptCount val="2"/>
                <c:pt idx="0">
                  <c:v>44751</c:v>
                </c:pt>
                <c:pt idx="1">
                  <c:v>49287</c:v>
                </c:pt>
              </c:numCache>
            </c:numRef>
          </c:val>
          <c:extLst>
            <c:ext xmlns:c15="http://schemas.microsoft.com/office/drawing/2012/chart" uri="{02D57815-91ED-43cb-92C2-25804820EDAC}">
              <c15:datalabelsRange>
                <c15:f>Healthcare!$E$33:$F$33</c15:f>
                <c15:dlblRangeCache>
                  <c:ptCount val="2"/>
                  <c:pt idx="0">
                    <c:v>17%</c:v>
                  </c:pt>
                  <c:pt idx="1">
                    <c:v>18%</c:v>
                  </c:pt>
                </c15:dlblRangeCache>
              </c15:datalabelsRange>
            </c:ext>
            <c:ext xmlns:c16="http://schemas.microsoft.com/office/drawing/2014/chart" uri="{C3380CC4-5D6E-409C-BE32-E72D297353CC}">
              <c16:uniqueId val="{00000005-CACB-4FA4-95E6-D72C9FCBC620}"/>
            </c:ext>
          </c:extLst>
        </c:ser>
        <c:ser>
          <c:idx val="2"/>
          <c:order val="2"/>
          <c:tx>
            <c:strRef>
              <c:f>Healthcare!$B$34</c:f>
              <c:strCache>
                <c:ptCount val="1"/>
                <c:pt idx="0">
                  <c:v>Some college or Associate degree</c:v>
                </c:pt>
              </c:strCache>
            </c:strRef>
          </c:tx>
          <c:spPr>
            <a:solidFill>
              <a:schemeClr val="accent3"/>
            </a:solidFill>
            <a:ln>
              <a:noFill/>
            </a:ln>
            <a:effectLst/>
          </c:spPr>
          <c:invertIfNegative val="0"/>
          <c:dLbls>
            <c:dLbl>
              <c:idx val="0"/>
              <c:layout/>
              <c:tx>
                <c:rich>
                  <a:bodyPr/>
                  <a:lstStyle/>
                  <a:p>
                    <a:fld id="{DF02C570-A109-4C65-9AA9-EA96E4C2BC63}" type="CELLRANGE">
                      <a:rPr lang="en-US"/>
                      <a:pPr/>
                      <a:t>[CELLRANGE]</a:t>
                    </a:fld>
                    <a:r>
                      <a:rPr lang="en-US" baseline="0"/>
                      <a:t>, </a:t>
                    </a:r>
                    <a:fld id="{7AB726BE-2547-41E2-8549-6B9EC81F68AF}"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6-CACB-4FA4-95E6-D72C9FCBC620}"/>
                </c:ext>
              </c:extLst>
            </c:dLbl>
            <c:dLbl>
              <c:idx val="1"/>
              <c:layout/>
              <c:tx>
                <c:rich>
                  <a:bodyPr/>
                  <a:lstStyle/>
                  <a:p>
                    <a:fld id="{14981047-685E-4B63-AE6E-4FE04C877DF5}" type="CELLRANGE">
                      <a:rPr lang="en-US"/>
                      <a:pPr/>
                      <a:t>[CELLRANGE]</a:t>
                    </a:fld>
                    <a:r>
                      <a:rPr lang="en-US" baseline="0"/>
                      <a:t>, </a:t>
                    </a:r>
                    <a:fld id="{8761C9AB-EE14-4E00-A35B-0C2927BAB7E9}"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7-CACB-4FA4-95E6-D72C9FCBC62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Healthcare!$C$31:$D$31</c:f>
              <c:strCache>
                <c:ptCount val="2"/>
                <c:pt idx="0">
                  <c:v>2015</c:v>
                </c:pt>
                <c:pt idx="1">
                  <c:v>2018</c:v>
                </c:pt>
              </c:strCache>
            </c:strRef>
          </c:cat>
          <c:val>
            <c:numRef>
              <c:f>Healthcare!$C$34:$D$34</c:f>
              <c:numCache>
                <c:formatCode>#,##0</c:formatCode>
                <c:ptCount val="2"/>
                <c:pt idx="0">
                  <c:v>73067</c:v>
                </c:pt>
                <c:pt idx="1">
                  <c:v>75399</c:v>
                </c:pt>
              </c:numCache>
            </c:numRef>
          </c:val>
          <c:extLst>
            <c:ext xmlns:c15="http://schemas.microsoft.com/office/drawing/2012/chart" uri="{02D57815-91ED-43cb-92C2-25804820EDAC}">
              <c15:datalabelsRange>
                <c15:f>Healthcare!$E$34:$F$34</c15:f>
                <c15:dlblRangeCache>
                  <c:ptCount val="2"/>
                  <c:pt idx="0">
                    <c:v>28%</c:v>
                  </c:pt>
                  <c:pt idx="1">
                    <c:v>28%</c:v>
                  </c:pt>
                </c15:dlblRangeCache>
              </c15:datalabelsRange>
            </c:ext>
            <c:ext xmlns:c16="http://schemas.microsoft.com/office/drawing/2014/chart" uri="{C3380CC4-5D6E-409C-BE32-E72D297353CC}">
              <c16:uniqueId val="{00000008-CACB-4FA4-95E6-D72C9FCBC620}"/>
            </c:ext>
          </c:extLst>
        </c:ser>
        <c:ser>
          <c:idx val="3"/>
          <c:order val="3"/>
          <c:tx>
            <c:strRef>
              <c:f>Healthcare!$B$35</c:f>
              <c:strCache>
                <c:ptCount val="1"/>
                <c:pt idx="0">
                  <c:v>Bachelor's degree or advanced degree</c:v>
                </c:pt>
              </c:strCache>
            </c:strRef>
          </c:tx>
          <c:spPr>
            <a:solidFill>
              <a:schemeClr val="accent4"/>
            </a:solidFill>
            <a:ln>
              <a:noFill/>
            </a:ln>
            <a:effectLst/>
          </c:spPr>
          <c:invertIfNegative val="0"/>
          <c:dLbls>
            <c:dLbl>
              <c:idx val="0"/>
              <c:layout/>
              <c:tx>
                <c:rich>
                  <a:bodyPr/>
                  <a:lstStyle/>
                  <a:p>
                    <a:fld id="{6198C2CF-435A-48BE-A3ED-6179C20CC6D0}" type="CELLRANGE">
                      <a:rPr lang="en-US"/>
                      <a:pPr/>
                      <a:t>[CELLRANGE]</a:t>
                    </a:fld>
                    <a:r>
                      <a:rPr lang="en-US" baseline="0"/>
                      <a:t>, </a:t>
                    </a:r>
                    <a:fld id="{EE22FC37-B2E9-41F3-9D43-B01ECC4F6E25}"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9-CACB-4FA4-95E6-D72C9FCBC620}"/>
                </c:ext>
              </c:extLst>
            </c:dLbl>
            <c:dLbl>
              <c:idx val="1"/>
              <c:layout/>
              <c:tx>
                <c:rich>
                  <a:bodyPr/>
                  <a:lstStyle/>
                  <a:p>
                    <a:fld id="{9CAB6F92-8009-48A4-B5C1-66BEFB73530C}" type="CELLRANGE">
                      <a:rPr lang="en-US"/>
                      <a:pPr/>
                      <a:t>[CELLRANGE]</a:t>
                    </a:fld>
                    <a:r>
                      <a:rPr lang="en-US" baseline="0"/>
                      <a:t>, </a:t>
                    </a:r>
                    <a:fld id="{B298D30D-1E38-4C68-903C-76344530F7DA}"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A-CACB-4FA4-95E6-D72C9FCBC62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Healthcare!$C$31:$D$31</c:f>
              <c:strCache>
                <c:ptCount val="2"/>
                <c:pt idx="0">
                  <c:v>2015</c:v>
                </c:pt>
                <c:pt idx="1">
                  <c:v>2018</c:v>
                </c:pt>
              </c:strCache>
            </c:strRef>
          </c:cat>
          <c:val>
            <c:numRef>
              <c:f>Healthcare!$C$35:$D$35</c:f>
              <c:numCache>
                <c:formatCode>#,##0</c:formatCode>
                <c:ptCount val="2"/>
                <c:pt idx="0">
                  <c:v>99861</c:v>
                </c:pt>
                <c:pt idx="1">
                  <c:v>97651</c:v>
                </c:pt>
              </c:numCache>
            </c:numRef>
          </c:val>
          <c:extLst>
            <c:ext xmlns:c15="http://schemas.microsoft.com/office/drawing/2012/chart" uri="{02D57815-91ED-43cb-92C2-25804820EDAC}">
              <c15:datalabelsRange>
                <c15:f>Healthcare!$E$35:$F$35</c15:f>
                <c15:dlblRangeCache>
                  <c:ptCount val="2"/>
                  <c:pt idx="0">
                    <c:v>38%</c:v>
                  </c:pt>
                  <c:pt idx="1">
                    <c:v>36%</c:v>
                  </c:pt>
                </c15:dlblRangeCache>
              </c15:datalabelsRange>
            </c:ext>
            <c:ext xmlns:c16="http://schemas.microsoft.com/office/drawing/2014/chart" uri="{C3380CC4-5D6E-409C-BE32-E72D297353CC}">
              <c16:uniqueId val="{0000000B-CACB-4FA4-95E6-D72C9FCBC620}"/>
            </c:ext>
          </c:extLst>
        </c:ser>
        <c:ser>
          <c:idx val="4"/>
          <c:order val="4"/>
          <c:tx>
            <c:strRef>
              <c:f>Healthcare!$B$36</c:f>
              <c:strCache>
                <c:ptCount val="1"/>
                <c:pt idx="0">
                  <c:v>Educational attainment not available (age &lt;24)</c:v>
                </c:pt>
              </c:strCache>
            </c:strRef>
          </c:tx>
          <c:spPr>
            <a:solidFill>
              <a:schemeClr val="accent5"/>
            </a:solidFill>
            <a:ln>
              <a:noFill/>
            </a:ln>
            <a:effectLst/>
          </c:spPr>
          <c:invertIfNegative val="0"/>
          <c:dLbls>
            <c:dLbl>
              <c:idx val="0"/>
              <c:layout/>
              <c:tx>
                <c:rich>
                  <a:bodyPr/>
                  <a:lstStyle/>
                  <a:p>
                    <a:fld id="{85E7A86C-B7D7-45D4-B592-1B4E9B7A0ED9}" type="CELLRANGE">
                      <a:rPr lang="en-US"/>
                      <a:pPr/>
                      <a:t>[CELLRANGE]</a:t>
                    </a:fld>
                    <a:r>
                      <a:rPr lang="en-US" baseline="0"/>
                      <a:t>, </a:t>
                    </a:r>
                    <a:fld id="{E102EA5A-B565-4591-BCF2-AE3F3EA448A6}"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C-CACB-4FA4-95E6-D72C9FCBC620}"/>
                </c:ext>
              </c:extLst>
            </c:dLbl>
            <c:dLbl>
              <c:idx val="1"/>
              <c:layout/>
              <c:tx>
                <c:rich>
                  <a:bodyPr/>
                  <a:lstStyle/>
                  <a:p>
                    <a:fld id="{03419670-41B4-437D-9631-1FC1FBC7D426}" type="CELLRANGE">
                      <a:rPr lang="en-US"/>
                      <a:pPr/>
                      <a:t>[CELLRANGE]</a:t>
                    </a:fld>
                    <a:r>
                      <a:rPr lang="en-US" baseline="0"/>
                      <a:t>, </a:t>
                    </a:r>
                    <a:fld id="{0D96076D-A1AE-428D-9142-089E1DBD7EA2}"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D-CACB-4FA4-95E6-D72C9FCBC62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Healthcare!$C$31:$D$31</c:f>
              <c:strCache>
                <c:ptCount val="2"/>
                <c:pt idx="0">
                  <c:v>2015</c:v>
                </c:pt>
                <c:pt idx="1">
                  <c:v>2018</c:v>
                </c:pt>
              </c:strCache>
            </c:strRef>
          </c:cat>
          <c:val>
            <c:numRef>
              <c:f>Healthcare!$C$36:$D$36</c:f>
              <c:numCache>
                <c:formatCode>#,##0</c:formatCode>
                <c:ptCount val="2"/>
                <c:pt idx="0">
                  <c:v>20722</c:v>
                </c:pt>
                <c:pt idx="1">
                  <c:v>21805</c:v>
                </c:pt>
              </c:numCache>
            </c:numRef>
          </c:val>
          <c:extLst>
            <c:ext xmlns:c15="http://schemas.microsoft.com/office/drawing/2012/chart" uri="{02D57815-91ED-43cb-92C2-25804820EDAC}">
              <c15:datalabelsRange>
                <c15:f>Healthcare!$E$36:$F$36</c15:f>
                <c15:dlblRangeCache>
                  <c:ptCount val="2"/>
                  <c:pt idx="0">
                    <c:v>8%</c:v>
                  </c:pt>
                  <c:pt idx="1">
                    <c:v>8%</c:v>
                  </c:pt>
                </c15:dlblRangeCache>
              </c15:datalabelsRange>
            </c:ext>
            <c:ext xmlns:c16="http://schemas.microsoft.com/office/drawing/2014/chart" uri="{C3380CC4-5D6E-409C-BE32-E72D297353CC}">
              <c16:uniqueId val="{0000000E-CACB-4FA4-95E6-D72C9FCBC620}"/>
            </c:ext>
          </c:extLst>
        </c:ser>
        <c:dLbls>
          <c:showLegendKey val="0"/>
          <c:showVal val="0"/>
          <c:showCatName val="0"/>
          <c:showSerName val="0"/>
          <c:showPercent val="0"/>
          <c:showBubbleSize val="0"/>
        </c:dLbls>
        <c:gapWidth val="55"/>
        <c:overlap val="100"/>
        <c:axId val="649703568"/>
        <c:axId val="649704224"/>
      </c:barChart>
      <c:scatterChart>
        <c:scatterStyle val="lineMarker"/>
        <c:varyColors val="0"/>
        <c:ser>
          <c:idx val="5"/>
          <c:order val="5"/>
          <c:tx>
            <c:strRef>
              <c:f>Healthcare!$K$17</c:f>
              <c:strCache>
                <c:ptCount val="1"/>
                <c:pt idx="0">
                  <c:v>Increase</c:v>
                </c:pt>
              </c:strCache>
            </c:strRef>
          </c:tx>
          <c:spPr>
            <a:ln w="25400" cap="rnd">
              <a:noFill/>
              <a:round/>
            </a:ln>
            <a:effectLst/>
          </c:spPr>
          <c:marker>
            <c:symbol val="none"/>
          </c:marker>
          <c:dLbls>
            <c:dLbl>
              <c:idx val="0"/>
              <c:layout/>
              <c:tx>
                <c:rich>
                  <a:bodyPr/>
                  <a:lstStyle/>
                  <a:p>
                    <a:fld id="{AD9C3EDF-B4EF-47A2-9A26-5C54A69D5693}"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F-CACB-4FA4-95E6-D72C9FCBC620}"/>
                </c:ext>
              </c:extLst>
            </c:dLbl>
            <c:dLbl>
              <c:idx val="1"/>
              <c:layout/>
              <c:tx>
                <c:rich>
                  <a:bodyPr/>
                  <a:lstStyle/>
                  <a:p>
                    <a:fld id="{7E7FB7FA-8C3A-4ED1-BE7A-EB96DEE3AE55}"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0-CACB-4FA4-95E6-D72C9FCBC620}"/>
                </c:ext>
              </c:extLst>
            </c:dLbl>
            <c:dLbl>
              <c:idx val="2"/>
              <c:layout/>
              <c:tx>
                <c:rich>
                  <a:bodyPr/>
                  <a:lstStyle/>
                  <a:p>
                    <a:fld id="{5253FE96-9E17-4FB7-A3DA-0AB6730EC9E9}"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1-CACB-4FA4-95E6-D72C9FCBC620}"/>
                </c:ext>
              </c:extLst>
            </c:dLbl>
            <c:dLbl>
              <c:idx val="3"/>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ACB-4FA4-95E6-D72C9FCBC620}"/>
                </c:ext>
              </c:extLst>
            </c:dLbl>
            <c:dLbl>
              <c:idx val="4"/>
              <c:layout/>
              <c:tx>
                <c:rich>
                  <a:bodyPr/>
                  <a:lstStyle/>
                  <a:p>
                    <a:fld id="{0F0F952A-0FB6-43A4-8110-5B8A28AD3CFF}"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3-CACB-4FA4-95E6-D72C9FCBC62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0"/>
              </c:ext>
            </c:extLst>
          </c:dLbls>
          <c:errBars>
            <c:errDir val="y"/>
            <c:errBarType val="minus"/>
            <c:errValType val="fixedVal"/>
            <c:noEndCap val="1"/>
            <c:val val="3.0000000000000006E-2"/>
            <c:spPr>
              <a:noFill/>
              <a:ln w="31750" cap="flat" cmpd="sng" algn="ctr">
                <a:solidFill>
                  <a:srgbClr val="00B050"/>
                </a:solidFill>
                <a:round/>
                <a:headEnd type="triangle" w="lg" len="sm"/>
              </a:ln>
              <a:effectLst/>
            </c:spPr>
          </c:errBars>
          <c:xVal>
            <c:numRef>
              <c:f>Healthcare!$J$18:$J$22</c:f>
              <c:numCache>
                <c:formatCode>General</c:formatCode>
                <c:ptCount val="5"/>
                <c:pt idx="0">
                  <c:v>1.59</c:v>
                </c:pt>
                <c:pt idx="1">
                  <c:v>1.59</c:v>
                </c:pt>
                <c:pt idx="2">
                  <c:v>1.59</c:v>
                </c:pt>
                <c:pt idx="3">
                  <c:v>1.59</c:v>
                </c:pt>
                <c:pt idx="4">
                  <c:v>1.59</c:v>
                </c:pt>
              </c:numCache>
            </c:numRef>
          </c:xVal>
          <c:yVal>
            <c:numRef>
              <c:f>Healthcare!$K$18:$K$22</c:f>
              <c:numCache>
                <c:formatCode>0%</c:formatCode>
                <c:ptCount val="5"/>
                <c:pt idx="0">
                  <c:v>7.0000000000000007E-2</c:v>
                </c:pt>
                <c:pt idx="1">
                  <c:v>0.23476750499562304</c:v>
                </c:pt>
                <c:pt idx="2">
                  <c:v>0.489150910293015</c:v>
                </c:pt>
                <c:pt idx="3">
                  <c:v>#N/A</c:v>
                </c:pt>
                <c:pt idx="4">
                  <c:v>0.99</c:v>
                </c:pt>
              </c:numCache>
            </c:numRef>
          </c:yVal>
          <c:smooth val="0"/>
          <c:extLst>
            <c:ext xmlns:c15="http://schemas.microsoft.com/office/drawing/2012/chart" uri="{02D57815-91ED-43cb-92C2-25804820EDAC}">
              <c15:datalabelsRange>
                <c15:f>Healthcare!$H$32:$H$36</c15:f>
                <c15:dlblRangeCache>
                  <c:ptCount val="5"/>
                  <c:pt idx="0">
                    <c:v>+18.0%</c:v>
                  </c:pt>
                  <c:pt idx="1">
                    <c:v>+10.1%</c:v>
                  </c:pt>
                  <c:pt idx="2">
                    <c:v>+3.2%</c:v>
                  </c:pt>
                  <c:pt idx="3">
                    <c:v> -2.2%</c:v>
                  </c:pt>
                  <c:pt idx="4">
                    <c:v>+5.2%</c:v>
                  </c:pt>
                </c15:dlblRangeCache>
              </c15:datalabelsRange>
            </c:ext>
            <c:ext xmlns:c16="http://schemas.microsoft.com/office/drawing/2014/chart" uri="{C3380CC4-5D6E-409C-BE32-E72D297353CC}">
              <c16:uniqueId val="{00000014-CACB-4FA4-95E6-D72C9FCBC620}"/>
            </c:ext>
          </c:extLst>
        </c:ser>
        <c:ser>
          <c:idx val="6"/>
          <c:order val="6"/>
          <c:tx>
            <c:strRef>
              <c:f>Healthcare!$L$17</c:f>
              <c:strCache>
                <c:ptCount val="1"/>
                <c:pt idx="0">
                  <c:v>Decrease</c:v>
                </c:pt>
              </c:strCache>
            </c:strRef>
          </c:tx>
          <c:spPr>
            <a:ln w="25400" cap="rnd">
              <a:noFill/>
              <a:round/>
            </a:ln>
            <a:effectLst/>
          </c:spPr>
          <c:marker>
            <c:symbol val="none"/>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ACB-4FA4-95E6-D72C9FCBC620}"/>
                </c:ext>
              </c:extLst>
            </c:dLbl>
            <c:dLbl>
              <c:idx val="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CACB-4FA4-95E6-D72C9FCBC620}"/>
                </c:ext>
              </c:extLst>
            </c:dLbl>
            <c:dLbl>
              <c:idx val="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CACB-4FA4-95E6-D72C9FCBC620}"/>
                </c:ext>
              </c:extLst>
            </c:dLbl>
            <c:dLbl>
              <c:idx val="3"/>
              <c:layout/>
              <c:tx>
                <c:rich>
                  <a:bodyPr/>
                  <a:lstStyle/>
                  <a:p>
                    <a:fld id="{EE3EACB9-2DE5-4F99-AF01-7661BAA6D89B}"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8-CACB-4FA4-95E6-D72C9FCBC620}"/>
                </c:ext>
              </c:extLst>
            </c:dLbl>
            <c:dLbl>
              <c:idx val="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CACB-4FA4-95E6-D72C9FCBC62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0"/>
              </c:ext>
            </c:extLst>
          </c:dLbls>
          <c:errBars>
            <c:errDir val="y"/>
            <c:errBarType val="plus"/>
            <c:errValType val="fixedVal"/>
            <c:noEndCap val="1"/>
            <c:val val="3.0000000000000006E-2"/>
            <c:spPr>
              <a:noFill/>
              <a:ln w="31750" cap="flat" cmpd="sng" algn="ctr">
                <a:solidFill>
                  <a:srgbClr val="FF0000"/>
                </a:solidFill>
                <a:round/>
                <a:headEnd type="triangle" w="lg" len="sm"/>
              </a:ln>
              <a:effectLst/>
            </c:spPr>
          </c:errBars>
          <c:xVal>
            <c:numRef>
              <c:f>Healthcare!$J$18:$J$22</c:f>
              <c:numCache>
                <c:formatCode>General</c:formatCode>
                <c:ptCount val="5"/>
                <c:pt idx="0">
                  <c:v>1.59</c:v>
                </c:pt>
                <c:pt idx="1">
                  <c:v>1.59</c:v>
                </c:pt>
                <c:pt idx="2">
                  <c:v>1.59</c:v>
                </c:pt>
                <c:pt idx="3">
                  <c:v>1.59</c:v>
                </c:pt>
                <c:pt idx="4">
                  <c:v>1.59</c:v>
                </c:pt>
              </c:numCache>
            </c:numRef>
          </c:xVal>
          <c:yVal>
            <c:numRef>
              <c:f>Healthcare!$L$18:$L$22</c:f>
              <c:numCache>
                <c:formatCode>0%</c:formatCode>
                <c:ptCount val="5"/>
                <c:pt idx="0">
                  <c:v>#N/A</c:v>
                </c:pt>
                <c:pt idx="1">
                  <c:v>#N/A</c:v>
                </c:pt>
                <c:pt idx="2">
                  <c:v>#N/A</c:v>
                </c:pt>
                <c:pt idx="3">
                  <c:v>0.775186250863384</c:v>
                </c:pt>
                <c:pt idx="4">
                  <c:v>#N/A</c:v>
                </c:pt>
              </c:numCache>
            </c:numRef>
          </c:yVal>
          <c:smooth val="0"/>
          <c:extLst>
            <c:ext xmlns:c15="http://schemas.microsoft.com/office/drawing/2012/chart" uri="{02D57815-91ED-43cb-92C2-25804820EDAC}">
              <c15:datalabelsRange>
                <c15:f>Healthcare!$H$32:$H$36</c15:f>
                <c15:dlblRangeCache>
                  <c:ptCount val="5"/>
                  <c:pt idx="0">
                    <c:v>+18.0%</c:v>
                  </c:pt>
                  <c:pt idx="1">
                    <c:v>+10.1%</c:v>
                  </c:pt>
                  <c:pt idx="2">
                    <c:v>+3.2%</c:v>
                  </c:pt>
                  <c:pt idx="3">
                    <c:v> -2.2%</c:v>
                  </c:pt>
                  <c:pt idx="4">
                    <c:v>+5.2%</c:v>
                  </c:pt>
                </c15:dlblRangeCache>
              </c15:datalabelsRange>
            </c:ext>
            <c:ext xmlns:c16="http://schemas.microsoft.com/office/drawing/2014/chart" uri="{C3380CC4-5D6E-409C-BE32-E72D297353CC}">
              <c16:uniqueId val="{0000001A-CACB-4FA4-95E6-D72C9FCBC620}"/>
            </c:ext>
          </c:extLst>
        </c:ser>
        <c:ser>
          <c:idx val="7"/>
          <c:order val="7"/>
          <c:tx>
            <c:strRef>
              <c:f>Healthcare!$K$13</c:f>
              <c:strCache>
                <c:ptCount val="1"/>
                <c:pt idx="0">
                  <c:v>Share</c:v>
                </c:pt>
              </c:strCache>
            </c:strRef>
          </c:tx>
          <c:spPr>
            <a:ln w="25400" cap="rnd">
              <a:noFill/>
              <a:round/>
            </a:ln>
            <a:effectLst/>
          </c:spPr>
          <c:marker>
            <c:symbol val="none"/>
          </c:marker>
          <c:dLbls>
            <c:dLbl>
              <c:idx val="0"/>
              <c:layout/>
              <c:tx>
                <c:rich>
                  <a:bodyPr/>
                  <a:lstStyle/>
                  <a:p>
                    <a:fld id="{441EDCDA-E79D-4146-A377-22B0A96FDC5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B-CACB-4FA4-95E6-D72C9FCBC620}"/>
                </c:ext>
              </c:extLst>
            </c:dLbl>
            <c:dLbl>
              <c:idx val="1"/>
              <c:layout/>
              <c:tx>
                <c:rich>
                  <a:bodyPr/>
                  <a:lstStyle/>
                  <a:p>
                    <a:fld id="{8207A89B-1E43-48F2-9333-42B8667F0D3A}"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C-CACB-4FA4-95E6-D72C9FCBC620}"/>
                </c:ext>
              </c:extLst>
            </c:dLbl>
            <c:spPr>
              <a:noFill/>
              <a:ln>
                <a:noFill/>
              </a:ln>
              <a:effectLst/>
            </c:spPr>
            <c:txPr>
              <a:bodyPr rot="0" spcFirstLastPara="1" vertOverflow="ellipsis" vert="horz" wrap="square" lIns="38100" tIns="91440" rIns="38100" bIns="91440" anchor="ctr" anchorCtr="1">
                <a:spAutoFit/>
              </a:bodyPr>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DataLabelsRange val="1"/>
                <c15:showLeaderLines val="0"/>
              </c:ext>
            </c:extLst>
          </c:dLbls>
          <c:xVal>
            <c:numRef>
              <c:f>Healthcare!$J$14:$J$15</c:f>
              <c:numCache>
                <c:formatCode>General</c:formatCode>
                <c:ptCount val="2"/>
                <c:pt idx="0">
                  <c:v>1</c:v>
                </c:pt>
                <c:pt idx="1">
                  <c:v>2</c:v>
                </c:pt>
              </c:numCache>
            </c:numRef>
          </c:xVal>
          <c:yVal>
            <c:numRef>
              <c:f>Healthcare!$K$14:$K$15</c:f>
              <c:numCache>
                <c:formatCode>0%</c:formatCode>
                <c:ptCount val="2"/>
                <c:pt idx="0">
                  <c:v>1</c:v>
                </c:pt>
                <c:pt idx="1">
                  <c:v>1</c:v>
                </c:pt>
              </c:numCache>
            </c:numRef>
          </c:yVal>
          <c:smooth val="0"/>
          <c:extLst>
            <c:ext xmlns:c15="http://schemas.microsoft.com/office/drawing/2012/chart" uri="{02D57815-91ED-43cb-92C2-25804820EDAC}">
              <c15:datalabelsRange>
                <c15:f>Healthcare!$L$14:$L$15</c15:f>
                <c15:dlblRangeCache>
                  <c:ptCount val="2"/>
                  <c:pt idx="0">
                    <c:v> 260,937 </c:v>
                  </c:pt>
                  <c:pt idx="1">
                    <c:v> 270,737 </c:v>
                  </c:pt>
                </c15:dlblRangeCache>
              </c15:datalabelsRange>
            </c:ext>
            <c:ext xmlns:c16="http://schemas.microsoft.com/office/drawing/2014/chart" uri="{C3380CC4-5D6E-409C-BE32-E72D297353CC}">
              <c16:uniqueId val="{0000001D-CACB-4FA4-95E6-D72C9FCBC620}"/>
            </c:ext>
          </c:extLst>
        </c:ser>
        <c:dLbls>
          <c:showLegendKey val="0"/>
          <c:showVal val="0"/>
          <c:showCatName val="0"/>
          <c:showSerName val="0"/>
          <c:showPercent val="0"/>
          <c:showBubbleSize val="0"/>
        </c:dLbls>
        <c:axId val="649703568"/>
        <c:axId val="649704224"/>
      </c:scatterChart>
      <c:catAx>
        <c:axId val="6497035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4224"/>
        <c:crosses val="autoZero"/>
        <c:auto val="1"/>
        <c:lblAlgn val="ctr"/>
        <c:lblOffset val="100"/>
        <c:noMultiLvlLbl val="0"/>
      </c:catAx>
      <c:valAx>
        <c:axId val="649704224"/>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 of Employees</a:t>
                </a:r>
              </a:p>
            </c:rich>
          </c:tx>
          <c:layout/>
          <c:overlay val="0"/>
          <c:spPr>
            <a:noFill/>
            <a:ln>
              <a:noFill/>
            </a:ln>
            <a:effectLst/>
          </c:sp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3568"/>
        <c:crosses val="autoZero"/>
        <c:crossBetween val="between"/>
      </c:valAx>
      <c:spPr>
        <a:noFill/>
        <a:ln>
          <a:noFill/>
        </a:ln>
        <a:effectLst/>
      </c:spPr>
    </c:plotArea>
    <c:legend>
      <c:legendPos val="r"/>
      <c:legendEntry>
        <c:idx val="5"/>
        <c:delete val="1"/>
      </c:legendEntry>
      <c:legendEntry>
        <c:idx val="6"/>
        <c:delete val="1"/>
      </c:legendEntry>
      <c:legendEntry>
        <c:idx val="7"/>
        <c:delete val="1"/>
      </c:legendEntry>
      <c:layout>
        <c:manualLayout>
          <c:xMode val="edge"/>
          <c:yMode val="edge"/>
          <c:x val="0.69519000342348514"/>
          <c:y val="0.36492595437765402"/>
          <c:w val="0.30330033474076612"/>
          <c:h val="0.2701478245097411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Hospitality!$N$9</c:f>
              <c:strCache>
                <c:ptCount val="1"/>
                <c:pt idx="0">
                  <c:v>Change</c:v>
                </c:pt>
              </c:strCache>
            </c:strRef>
          </c:tx>
          <c:spPr>
            <a:solidFill>
              <a:schemeClr val="accent5"/>
            </a:solidFill>
            <a:ln>
              <a:noFill/>
            </a:ln>
            <a:effectLst/>
          </c:spPr>
          <c:invertIfNegative val="0"/>
          <c:dLbls>
            <c:dLbl>
              <c:idx val="0"/>
              <c:tx>
                <c:rich>
                  <a:bodyPr/>
                  <a:lstStyle/>
                  <a:p>
                    <a:fld id="{476C601A-6BCD-4DDF-A584-9D20143E6E8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AEF5-4536-AF7A-66B0EF17CE2C}"/>
                </c:ext>
              </c:extLst>
            </c:dLbl>
            <c:dLbl>
              <c:idx val="1"/>
              <c:tx>
                <c:rich>
                  <a:bodyPr/>
                  <a:lstStyle/>
                  <a:p>
                    <a:fld id="{272D2AD3-B245-41E1-92A5-7BA85B9F255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EF5-4536-AF7A-66B0EF17CE2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Hospitality!$K$10:$K$11</c:f>
              <c:strCache>
                <c:ptCount val="2"/>
                <c:pt idx="0">
                  <c:v>Hispanic or Latino</c:v>
                </c:pt>
                <c:pt idx="1">
                  <c:v>Not Hispanic or Latino</c:v>
                </c:pt>
              </c:strCache>
            </c:strRef>
          </c:cat>
          <c:val>
            <c:numRef>
              <c:f>Hospitality!$N$10:$N$11</c:f>
              <c:numCache>
                <c:formatCode>\+#,##0;\-#,##0;\ #,##0</c:formatCode>
                <c:ptCount val="2"/>
                <c:pt idx="0">
                  <c:v>2634</c:v>
                </c:pt>
                <c:pt idx="1">
                  <c:v>6643</c:v>
                </c:pt>
              </c:numCache>
            </c:numRef>
          </c:val>
          <c:extLst>
            <c:ext xmlns:c15="http://schemas.microsoft.com/office/drawing/2012/chart" uri="{02D57815-91ED-43cb-92C2-25804820EDAC}">
              <c15:datalabelsRange>
                <c15:f>Hospitality!$O$10:$O$11</c15:f>
                <c15:dlblRangeCache>
                  <c:ptCount val="2"/>
                  <c:pt idx="0">
                    <c:v>+11%</c:v>
                  </c:pt>
                  <c:pt idx="1">
                    <c:v>+6%</c:v>
                  </c:pt>
                </c15:dlblRangeCache>
              </c15:datalabelsRange>
            </c:ext>
            <c:ext xmlns:c16="http://schemas.microsoft.com/office/drawing/2014/chart" uri="{C3380CC4-5D6E-409C-BE32-E72D297353CC}">
              <c16:uniqueId val="{00000002-AEF5-4536-AF7A-66B0EF17CE2C}"/>
            </c:ext>
          </c:extLst>
        </c:ser>
        <c:dLbls>
          <c:showLegendKey val="0"/>
          <c:showVal val="0"/>
          <c:showCatName val="0"/>
          <c:showSerName val="0"/>
          <c:showPercent val="0"/>
          <c:showBubbleSize val="0"/>
        </c:dLbls>
        <c:gapWidth val="40"/>
        <c:axId val="607475400"/>
        <c:axId val="607472120"/>
        <c:extLst>
          <c:ext xmlns:c15="http://schemas.microsoft.com/office/drawing/2012/chart" uri="{02D57815-91ED-43cb-92C2-25804820EDAC}">
            <c15:filteredBarSeries>
              <c15:ser>
                <c:idx val="0"/>
                <c:order val="0"/>
                <c:tx>
                  <c:strRef>
                    <c:extLst>
                      <c:ext uri="{02D57815-91ED-43cb-92C2-25804820EDAC}">
                        <c15:formulaRef>
                          <c15:sqref>Hospitality!$L$9</c15:sqref>
                        </c15:formulaRef>
                      </c:ext>
                    </c:extLst>
                    <c:strCache>
                      <c:ptCount val="1"/>
                      <c:pt idx="0">
                        <c:v>2015</c:v>
                      </c:pt>
                    </c:strCache>
                  </c:strRef>
                </c:tx>
                <c:spPr>
                  <a:solidFill>
                    <a:schemeClr val="accent1"/>
                  </a:solidFill>
                  <a:ln>
                    <a:noFill/>
                  </a:ln>
                  <a:effectLst/>
                </c:spPr>
                <c:invertIfNegative val="0"/>
                <c:cat>
                  <c:strRef>
                    <c:extLst>
                      <c:ext uri="{02D57815-91ED-43cb-92C2-25804820EDAC}">
                        <c15:formulaRef>
                          <c15:sqref>Hospitality!$K$10:$K$11</c15:sqref>
                        </c15:formulaRef>
                      </c:ext>
                    </c:extLst>
                    <c:strCache>
                      <c:ptCount val="2"/>
                      <c:pt idx="0">
                        <c:v>Hispanic or Latino</c:v>
                      </c:pt>
                      <c:pt idx="1">
                        <c:v>Not Hispanic or Latino</c:v>
                      </c:pt>
                    </c:strCache>
                  </c:strRef>
                </c:cat>
                <c:val>
                  <c:numRef>
                    <c:extLst>
                      <c:ext uri="{02D57815-91ED-43cb-92C2-25804820EDAC}">
                        <c15:formulaRef>
                          <c15:sqref>Hospitality!$L$10:$L$11</c15:sqref>
                        </c15:formulaRef>
                      </c:ext>
                    </c:extLst>
                    <c:numCache>
                      <c:formatCode>_(* #,##0_);_(* \(#,##0\);_(* "-"??_);_(@_)</c:formatCode>
                      <c:ptCount val="2"/>
                      <c:pt idx="0">
                        <c:v>23587</c:v>
                      </c:pt>
                      <c:pt idx="1">
                        <c:v>106771</c:v>
                      </c:pt>
                    </c:numCache>
                  </c:numRef>
                </c:val>
                <c:extLst>
                  <c:ext xmlns:c16="http://schemas.microsoft.com/office/drawing/2014/chart" uri="{C3380CC4-5D6E-409C-BE32-E72D297353CC}">
                    <c16:uniqueId val="{00000003-AEF5-4536-AF7A-66B0EF17CE2C}"/>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Hospitality!$M$9</c15:sqref>
                        </c15:formulaRef>
                      </c:ext>
                    </c:extLst>
                    <c:strCache>
                      <c:ptCount val="1"/>
                      <c:pt idx="0">
                        <c:v>2018</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Hospitality!$K$10:$K$11</c15:sqref>
                        </c15:formulaRef>
                      </c:ext>
                    </c:extLst>
                    <c:strCache>
                      <c:ptCount val="2"/>
                      <c:pt idx="0">
                        <c:v>Hispanic or Latino</c:v>
                      </c:pt>
                      <c:pt idx="1">
                        <c:v>Not Hispanic or Latino</c:v>
                      </c:pt>
                    </c:strCache>
                  </c:strRef>
                </c:cat>
                <c:val>
                  <c:numRef>
                    <c:extLst xmlns:c15="http://schemas.microsoft.com/office/drawing/2012/chart">
                      <c:ext xmlns:c15="http://schemas.microsoft.com/office/drawing/2012/chart" uri="{02D57815-91ED-43cb-92C2-25804820EDAC}">
                        <c15:formulaRef>
                          <c15:sqref>Hospitality!$M$10:$M$11</c15:sqref>
                        </c15:formulaRef>
                      </c:ext>
                    </c:extLst>
                    <c:numCache>
                      <c:formatCode>_(* #,##0_);_(* \(#,##0\);_(* "-"??_);_(@_)</c:formatCode>
                      <c:ptCount val="2"/>
                      <c:pt idx="0">
                        <c:v>26221</c:v>
                      </c:pt>
                      <c:pt idx="1">
                        <c:v>113414</c:v>
                      </c:pt>
                    </c:numCache>
                  </c:numRef>
                </c:val>
                <c:extLst xmlns:c15="http://schemas.microsoft.com/office/drawing/2012/chart">
                  <c:ext xmlns:c16="http://schemas.microsoft.com/office/drawing/2014/chart" uri="{C3380CC4-5D6E-409C-BE32-E72D297353CC}">
                    <c16:uniqueId val="{00000004-AEF5-4536-AF7A-66B0EF17CE2C}"/>
                  </c:ext>
                </c:extLst>
              </c15:ser>
            </c15:filteredBarSeries>
          </c:ext>
        </c:extLst>
      </c:barChart>
      <c:catAx>
        <c:axId val="60747540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2120"/>
        <c:crosses val="autoZero"/>
        <c:auto val="1"/>
        <c:lblAlgn val="ctr"/>
        <c:lblOffset val="100"/>
        <c:noMultiLvlLbl val="0"/>
      </c:catAx>
      <c:valAx>
        <c:axId val="607472120"/>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3.6073586870999798E-2"/>
              <c:y val="0.1975688284561011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54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Hospitality!$K$4</c:f>
              <c:strCache>
                <c:ptCount val="1"/>
                <c:pt idx="0">
                  <c:v>White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Hospitality!$M$3</c:f>
              <c:strCache>
                <c:ptCount val="1"/>
                <c:pt idx="0">
                  <c:v>2018</c:v>
                </c:pt>
              </c:strCache>
            </c:strRef>
          </c:cat>
          <c:val>
            <c:numRef>
              <c:f>Hospitality!$M$4</c:f>
              <c:numCache>
                <c:formatCode>_(* #,##0_);_(* \(#,##0\);_(* "-"??_);_(@_)</c:formatCode>
                <c:ptCount val="1"/>
                <c:pt idx="0">
                  <c:v>98319</c:v>
                </c:pt>
              </c:numCache>
            </c:numRef>
          </c:val>
          <c:extLst>
            <c:ext xmlns:c16="http://schemas.microsoft.com/office/drawing/2014/chart" uri="{C3380CC4-5D6E-409C-BE32-E72D297353CC}">
              <c16:uniqueId val="{00000000-6BDD-4837-B3E8-A5A4146F965A}"/>
            </c:ext>
          </c:extLst>
        </c:ser>
        <c:ser>
          <c:idx val="1"/>
          <c:order val="1"/>
          <c:tx>
            <c:strRef>
              <c:f>Hospitality!$K$5</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Hospitality!$M$3</c:f>
              <c:strCache>
                <c:ptCount val="1"/>
                <c:pt idx="0">
                  <c:v>2018</c:v>
                </c:pt>
              </c:strCache>
            </c:strRef>
          </c:cat>
          <c:val>
            <c:numRef>
              <c:f>Hospitality!$M$5</c:f>
              <c:numCache>
                <c:formatCode>_(* #,##0_);_(* \(#,##0\);_(* "-"??_);_(@_)</c:formatCode>
                <c:ptCount val="1"/>
                <c:pt idx="0">
                  <c:v>18464</c:v>
                </c:pt>
              </c:numCache>
            </c:numRef>
          </c:val>
          <c:extLst>
            <c:ext xmlns:c16="http://schemas.microsoft.com/office/drawing/2014/chart" uri="{C3380CC4-5D6E-409C-BE32-E72D297353CC}">
              <c16:uniqueId val="{00000001-6BDD-4837-B3E8-A5A4146F965A}"/>
            </c:ext>
          </c:extLst>
        </c:ser>
        <c:ser>
          <c:idx val="2"/>
          <c:order val="2"/>
          <c:tx>
            <c:strRef>
              <c:f>Hospitality!$K$6</c:f>
              <c:strCache>
                <c:ptCount val="1"/>
                <c:pt idx="0">
                  <c:v>Asian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Hospitality!$M$3</c:f>
              <c:strCache>
                <c:ptCount val="1"/>
                <c:pt idx="0">
                  <c:v>2018</c:v>
                </c:pt>
              </c:strCache>
            </c:strRef>
          </c:cat>
          <c:val>
            <c:numRef>
              <c:f>Hospitality!$M$6</c:f>
              <c:numCache>
                <c:formatCode>_(* #,##0_);_(* \(#,##0\);_(* "-"??_);_(@_)</c:formatCode>
                <c:ptCount val="1"/>
                <c:pt idx="0">
                  <c:v>17205</c:v>
                </c:pt>
              </c:numCache>
            </c:numRef>
          </c:val>
          <c:extLst>
            <c:ext xmlns:c16="http://schemas.microsoft.com/office/drawing/2014/chart" uri="{C3380CC4-5D6E-409C-BE32-E72D297353CC}">
              <c16:uniqueId val="{00000002-6BDD-4837-B3E8-A5A4146F965A}"/>
            </c:ext>
          </c:extLst>
        </c:ser>
        <c:ser>
          <c:idx val="3"/>
          <c:order val="3"/>
          <c:tx>
            <c:strRef>
              <c:f>Hospitality!$K$7</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Hospitality!$M$3</c:f>
              <c:strCache>
                <c:ptCount val="1"/>
                <c:pt idx="0">
                  <c:v>2018</c:v>
                </c:pt>
              </c:strCache>
            </c:strRef>
          </c:cat>
          <c:val>
            <c:numRef>
              <c:f>Hospitality!$M$7</c:f>
              <c:numCache>
                <c:formatCode>_(* #,##0_);_(* \(#,##0\);_(* "-"??_);_(@_)</c:formatCode>
                <c:ptCount val="1"/>
                <c:pt idx="0">
                  <c:v>5647</c:v>
                </c:pt>
              </c:numCache>
            </c:numRef>
          </c:val>
          <c:extLst>
            <c:ext xmlns:c16="http://schemas.microsoft.com/office/drawing/2014/chart" uri="{C3380CC4-5D6E-409C-BE32-E72D297353CC}">
              <c16:uniqueId val="{00000003-6BDD-4837-B3E8-A5A4146F965A}"/>
            </c:ext>
          </c:extLst>
        </c:ser>
        <c:dLbls>
          <c:dLblPos val="ctr"/>
          <c:showLegendKey val="0"/>
          <c:showVal val="1"/>
          <c:showCatName val="0"/>
          <c:showSerName val="0"/>
          <c:showPercent val="0"/>
          <c:showBubbleSize val="0"/>
        </c:dLbls>
        <c:gapWidth val="55"/>
        <c:overlap val="100"/>
        <c:axId val="626124192"/>
        <c:axId val="626126160"/>
      </c:barChart>
      <c:catAx>
        <c:axId val="626124192"/>
        <c:scaling>
          <c:orientation val="minMax"/>
        </c:scaling>
        <c:delete val="0"/>
        <c:axPos val="b"/>
        <c:numFmt formatCode="General" sourceLinked="1"/>
        <c:majorTickMark val="none"/>
        <c:minorTickMark val="none"/>
        <c:tickLblPos val="none"/>
        <c:spPr>
          <a:solidFill>
            <a:sysClr val="window" lastClr="FFFFFF"/>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6160"/>
        <c:crosses val="autoZero"/>
        <c:auto val="1"/>
        <c:lblAlgn val="ctr"/>
        <c:lblOffset val="100"/>
        <c:noMultiLvlLbl val="0"/>
      </c:catAx>
      <c:valAx>
        <c:axId val="626126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3.2959998154470795E-2"/>
              <c:y val="0.24064653051181104"/>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41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r>
              <a:rPr lang="en-US" sz="1100"/>
              <a:t>Top 5 Industry Groups by Number of Establishments</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endParaRPr lang="en-US"/>
        </a:p>
      </c:txPr>
    </c:title>
    <c:autoTitleDeleted val="0"/>
    <c:plotArea>
      <c:layout/>
      <c:barChart>
        <c:barDir val="bar"/>
        <c:grouping val="clustered"/>
        <c:varyColors val="0"/>
        <c:ser>
          <c:idx val="0"/>
          <c:order val="0"/>
          <c:tx>
            <c:v>2016</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Construction!$Q$18:$Q$23</c:f>
              <c:strCache>
                <c:ptCount val="6"/>
                <c:pt idx="0">
                  <c:v>Construction Total</c:v>
                </c:pt>
                <c:pt idx="1">
                  <c:v>Building equipment contractors</c:v>
                </c:pt>
                <c:pt idx="2">
                  <c:v>Residential building construction</c:v>
                </c:pt>
                <c:pt idx="3">
                  <c:v>Building finishing contractors</c:v>
                </c:pt>
                <c:pt idx="4">
                  <c:v>Other specialty trade contractors</c:v>
                </c:pt>
                <c:pt idx="5">
                  <c:v>Building foundation and exterior contractors</c:v>
                </c:pt>
              </c:strCache>
            </c:strRef>
          </c:cat>
          <c:val>
            <c:numRef>
              <c:f>Construction!$R$18:$R$23</c:f>
              <c:numCache>
                <c:formatCode>#,##0</c:formatCode>
                <c:ptCount val="6"/>
                <c:pt idx="0">
                  <c:v>5846</c:v>
                </c:pt>
                <c:pt idx="1">
                  <c:v>1572</c:v>
                </c:pt>
                <c:pt idx="2">
                  <c:v>1344</c:v>
                </c:pt>
                <c:pt idx="3">
                  <c:v>1127</c:v>
                </c:pt>
                <c:pt idx="4">
                  <c:v>650</c:v>
                </c:pt>
                <c:pt idx="5">
                  <c:v>522</c:v>
                </c:pt>
              </c:numCache>
            </c:numRef>
          </c:val>
          <c:extLst>
            <c:ext xmlns:c16="http://schemas.microsoft.com/office/drawing/2014/chart" uri="{C3380CC4-5D6E-409C-BE32-E72D297353CC}">
              <c16:uniqueId val="{00000000-0ABF-4DA8-9154-0DEFB884BA06}"/>
            </c:ext>
          </c:extLst>
        </c:ser>
        <c:ser>
          <c:idx val="1"/>
          <c:order val="1"/>
          <c:tx>
            <c:v>2018</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Construction!$Q$18:$Q$23</c:f>
              <c:strCache>
                <c:ptCount val="6"/>
                <c:pt idx="0">
                  <c:v>Construction Total</c:v>
                </c:pt>
                <c:pt idx="1">
                  <c:v>Building equipment contractors</c:v>
                </c:pt>
                <c:pt idx="2">
                  <c:v>Residential building construction</c:v>
                </c:pt>
                <c:pt idx="3">
                  <c:v>Building finishing contractors</c:v>
                </c:pt>
                <c:pt idx="4">
                  <c:v>Other specialty trade contractors</c:v>
                </c:pt>
                <c:pt idx="5">
                  <c:v>Building foundation and exterior contractors</c:v>
                </c:pt>
              </c:strCache>
            </c:strRef>
          </c:cat>
          <c:val>
            <c:numRef>
              <c:f>Construction!$S$18:$S$23</c:f>
              <c:numCache>
                <c:formatCode>#,##0</c:formatCode>
                <c:ptCount val="6"/>
                <c:pt idx="0">
                  <c:v>6114</c:v>
                </c:pt>
                <c:pt idx="1">
                  <c:v>1620</c:v>
                </c:pt>
                <c:pt idx="2">
                  <c:v>1382</c:v>
                </c:pt>
                <c:pt idx="3">
                  <c:v>1227</c:v>
                </c:pt>
                <c:pt idx="4">
                  <c:v>675</c:v>
                </c:pt>
                <c:pt idx="5">
                  <c:v>530</c:v>
                </c:pt>
              </c:numCache>
            </c:numRef>
          </c:val>
          <c:extLst>
            <c:ext xmlns:c16="http://schemas.microsoft.com/office/drawing/2014/chart" uri="{C3380CC4-5D6E-409C-BE32-E72D297353CC}">
              <c16:uniqueId val="{00000001-0ABF-4DA8-9154-0DEFB884BA06}"/>
            </c:ext>
          </c:extLst>
        </c:ser>
        <c:dLbls>
          <c:dLblPos val="outEnd"/>
          <c:showLegendKey val="0"/>
          <c:showVal val="1"/>
          <c:showCatName val="0"/>
          <c:showSerName val="0"/>
          <c:showPercent val="0"/>
          <c:showBubbleSize val="0"/>
        </c:dLbls>
        <c:gapWidth val="182"/>
        <c:axId val="620525712"/>
        <c:axId val="615150496"/>
      </c:barChart>
      <c:catAx>
        <c:axId val="620525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615150496"/>
        <c:crosses val="autoZero"/>
        <c:auto val="1"/>
        <c:lblAlgn val="ctr"/>
        <c:lblOffset val="100"/>
        <c:noMultiLvlLbl val="0"/>
      </c:catAx>
      <c:valAx>
        <c:axId val="615150496"/>
        <c:scaling>
          <c:orientation val="minMax"/>
        </c:scaling>
        <c:delete val="1"/>
        <c:axPos val="t"/>
        <c:numFmt formatCode="#,##0" sourceLinked="0"/>
        <c:majorTickMark val="none"/>
        <c:minorTickMark val="none"/>
        <c:tickLblPos val="nextTo"/>
        <c:crossAx val="6205257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charset="0"/>
          <a:ea typeface="Helvetica" charset="0"/>
          <a:cs typeface="Helvetica" charset="0"/>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45922037523088E-2"/>
          <c:y val="6.5972222222222224E-2"/>
          <c:w val="0.64677092446777473"/>
          <c:h val="0.85770833333333341"/>
        </c:manualLayout>
      </c:layout>
      <c:barChart>
        <c:barDir val="col"/>
        <c:grouping val="percentStacked"/>
        <c:varyColors val="0"/>
        <c:ser>
          <c:idx val="0"/>
          <c:order val="0"/>
          <c:tx>
            <c:strRef>
              <c:f>Construction!$B$32</c:f>
              <c:strCache>
                <c:ptCount val="1"/>
                <c:pt idx="0">
                  <c:v>Less than high school</c:v>
                </c:pt>
              </c:strCache>
            </c:strRef>
          </c:tx>
          <c:spPr>
            <a:solidFill>
              <a:schemeClr val="accent1"/>
            </a:solidFill>
            <a:ln>
              <a:noFill/>
            </a:ln>
            <a:effectLst/>
          </c:spPr>
          <c:invertIfNegative val="0"/>
          <c:dLbls>
            <c:dLbl>
              <c:idx val="0"/>
              <c:tx>
                <c:rich>
                  <a:bodyPr/>
                  <a:lstStyle/>
                  <a:p>
                    <a:fld id="{230FD912-8131-44A0-B6DB-7A54FAAE96EB}" type="CELLRANGE">
                      <a:rPr lang="en-US"/>
                      <a:pPr/>
                      <a:t>[CELLRANGE]</a:t>
                    </a:fld>
                    <a:r>
                      <a:rPr lang="en-US" baseline="0"/>
                      <a:t>, </a:t>
                    </a:r>
                    <a:fld id="{8760AABC-A6E3-452E-818D-9D471C3EB467}"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1B50-4F5C-ADA0-784CBC4749A0}"/>
                </c:ext>
              </c:extLst>
            </c:dLbl>
            <c:dLbl>
              <c:idx val="1"/>
              <c:tx>
                <c:rich>
                  <a:bodyPr/>
                  <a:lstStyle/>
                  <a:p>
                    <a:fld id="{1BE7B392-D8DB-4ECB-B75C-323415D6E9DC}" type="CELLRANGE">
                      <a:rPr lang="en-US"/>
                      <a:pPr/>
                      <a:t>[CELLRANGE]</a:t>
                    </a:fld>
                    <a:r>
                      <a:rPr lang="en-US" baseline="0"/>
                      <a:t>, </a:t>
                    </a:r>
                    <a:fld id="{82A2D377-9D31-464D-AD8C-B4C8DBEF2EAC}"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B50-4F5C-ADA0-784CBC4749A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Construction!$C$31:$D$31</c:f>
              <c:strCache>
                <c:ptCount val="2"/>
                <c:pt idx="0">
                  <c:v>2015</c:v>
                </c:pt>
                <c:pt idx="1">
                  <c:v>2018</c:v>
                </c:pt>
              </c:strCache>
            </c:strRef>
          </c:cat>
          <c:val>
            <c:numRef>
              <c:f>Construction!$C$32:$D$32</c:f>
              <c:numCache>
                <c:formatCode>#,##0</c:formatCode>
                <c:ptCount val="2"/>
                <c:pt idx="0">
                  <c:v>6104</c:v>
                </c:pt>
                <c:pt idx="1">
                  <c:v>7957</c:v>
                </c:pt>
              </c:numCache>
            </c:numRef>
          </c:val>
          <c:extLst>
            <c:ext xmlns:c15="http://schemas.microsoft.com/office/drawing/2012/chart" uri="{02D57815-91ED-43cb-92C2-25804820EDAC}">
              <c15:datalabelsRange>
                <c15:f>Construction!$E$32:$F$32</c15:f>
                <c15:dlblRangeCache>
                  <c:ptCount val="2"/>
                  <c:pt idx="0">
                    <c:v>11%</c:v>
                  </c:pt>
                  <c:pt idx="1">
                    <c:v>12%</c:v>
                  </c:pt>
                </c15:dlblRangeCache>
              </c15:datalabelsRange>
            </c:ext>
            <c:ext xmlns:c16="http://schemas.microsoft.com/office/drawing/2014/chart" uri="{C3380CC4-5D6E-409C-BE32-E72D297353CC}">
              <c16:uniqueId val="{00000002-1B50-4F5C-ADA0-784CBC4749A0}"/>
            </c:ext>
          </c:extLst>
        </c:ser>
        <c:ser>
          <c:idx val="1"/>
          <c:order val="1"/>
          <c:tx>
            <c:strRef>
              <c:f>Construction!$B$33</c:f>
              <c:strCache>
                <c:ptCount val="1"/>
                <c:pt idx="0">
                  <c:v>High school or equivalent, no college</c:v>
                </c:pt>
              </c:strCache>
            </c:strRef>
          </c:tx>
          <c:spPr>
            <a:solidFill>
              <a:schemeClr val="accent2"/>
            </a:solidFill>
            <a:ln>
              <a:noFill/>
            </a:ln>
            <a:effectLst/>
          </c:spPr>
          <c:invertIfNegative val="0"/>
          <c:dLbls>
            <c:dLbl>
              <c:idx val="0"/>
              <c:tx>
                <c:rich>
                  <a:bodyPr/>
                  <a:lstStyle/>
                  <a:p>
                    <a:fld id="{ECAA8241-DB22-4981-A396-6E91FFEF4569}" type="CELLRANGE">
                      <a:rPr lang="en-US"/>
                      <a:pPr/>
                      <a:t>[CELLRANGE]</a:t>
                    </a:fld>
                    <a:r>
                      <a:rPr lang="en-US" baseline="0"/>
                      <a:t>, </a:t>
                    </a:r>
                    <a:fld id="{BA616676-5363-4494-80D5-D85151908515}"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B50-4F5C-ADA0-784CBC4749A0}"/>
                </c:ext>
              </c:extLst>
            </c:dLbl>
            <c:dLbl>
              <c:idx val="1"/>
              <c:tx>
                <c:rich>
                  <a:bodyPr/>
                  <a:lstStyle/>
                  <a:p>
                    <a:fld id="{9047122B-5B15-4056-93AE-4480E4A2514A}" type="CELLRANGE">
                      <a:rPr lang="en-US"/>
                      <a:pPr/>
                      <a:t>[CELLRANGE]</a:t>
                    </a:fld>
                    <a:r>
                      <a:rPr lang="en-US" baseline="0"/>
                      <a:t>, </a:t>
                    </a:r>
                    <a:fld id="{F6584868-D7EA-489F-A588-33B1253E5628}"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B50-4F5C-ADA0-784CBC4749A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Construction!$C$31:$D$31</c:f>
              <c:strCache>
                <c:ptCount val="2"/>
                <c:pt idx="0">
                  <c:v>2015</c:v>
                </c:pt>
                <c:pt idx="1">
                  <c:v>2018</c:v>
                </c:pt>
              </c:strCache>
            </c:strRef>
          </c:cat>
          <c:val>
            <c:numRef>
              <c:f>Construction!$C$33:$D$33</c:f>
              <c:numCache>
                <c:formatCode>#,##0</c:formatCode>
                <c:ptCount val="2"/>
                <c:pt idx="0">
                  <c:v>14463</c:v>
                </c:pt>
                <c:pt idx="1">
                  <c:v>17120</c:v>
                </c:pt>
              </c:numCache>
            </c:numRef>
          </c:val>
          <c:extLst>
            <c:ext xmlns:c15="http://schemas.microsoft.com/office/drawing/2012/chart" uri="{02D57815-91ED-43cb-92C2-25804820EDAC}">
              <c15:datalabelsRange>
                <c15:f>Construction!$E$33:$F$33</c15:f>
                <c15:dlblRangeCache>
                  <c:ptCount val="2"/>
                  <c:pt idx="0">
                    <c:v>26%</c:v>
                  </c:pt>
                  <c:pt idx="1">
                    <c:v>26%</c:v>
                  </c:pt>
                </c15:dlblRangeCache>
              </c15:datalabelsRange>
            </c:ext>
            <c:ext xmlns:c16="http://schemas.microsoft.com/office/drawing/2014/chart" uri="{C3380CC4-5D6E-409C-BE32-E72D297353CC}">
              <c16:uniqueId val="{00000005-1B50-4F5C-ADA0-784CBC4749A0}"/>
            </c:ext>
          </c:extLst>
        </c:ser>
        <c:ser>
          <c:idx val="2"/>
          <c:order val="2"/>
          <c:tx>
            <c:strRef>
              <c:f>Construction!$B$34</c:f>
              <c:strCache>
                <c:ptCount val="1"/>
                <c:pt idx="0">
                  <c:v>Some college or Associate degree</c:v>
                </c:pt>
              </c:strCache>
            </c:strRef>
          </c:tx>
          <c:spPr>
            <a:solidFill>
              <a:schemeClr val="accent3"/>
            </a:solidFill>
            <a:ln>
              <a:noFill/>
            </a:ln>
            <a:effectLst/>
          </c:spPr>
          <c:invertIfNegative val="0"/>
          <c:dLbls>
            <c:dLbl>
              <c:idx val="0"/>
              <c:tx>
                <c:rich>
                  <a:bodyPr/>
                  <a:lstStyle/>
                  <a:p>
                    <a:fld id="{C85CA4C8-C93F-40FD-BDA8-D6B059658960}" type="CELLRANGE">
                      <a:rPr lang="en-US"/>
                      <a:pPr/>
                      <a:t>[CELLRANGE]</a:t>
                    </a:fld>
                    <a:r>
                      <a:rPr lang="en-US" baseline="0"/>
                      <a:t>, </a:t>
                    </a:r>
                    <a:fld id="{34B05DC0-DAAD-4B19-9F85-A14F90A69C75}"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B50-4F5C-ADA0-784CBC4749A0}"/>
                </c:ext>
              </c:extLst>
            </c:dLbl>
            <c:dLbl>
              <c:idx val="1"/>
              <c:tx>
                <c:rich>
                  <a:bodyPr/>
                  <a:lstStyle/>
                  <a:p>
                    <a:fld id="{0B8A2449-419A-42DB-A40A-C649C49F2022}" type="CELLRANGE">
                      <a:rPr lang="en-US"/>
                      <a:pPr/>
                      <a:t>[CELLRANGE]</a:t>
                    </a:fld>
                    <a:r>
                      <a:rPr lang="en-US" baseline="0"/>
                      <a:t>, </a:t>
                    </a:r>
                    <a:fld id="{8DACC81A-5644-45D0-889B-0E7D921470D5}"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1B50-4F5C-ADA0-784CBC4749A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Construction!$C$31:$D$31</c:f>
              <c:strCache>
                <c:ptCount val="2"/>
                <c:pt idx="0">
                  <c:v>2015</c:v>
                </c:pt>
                <c:pt idx="1">
                  <c:v>2018</c:v>
                </c:pt>
              </c:strCache>
            </c:strRef>
          </c:cat>
          <c:val>
            <c:numRef>
              <c:f>Construction!$C$34:$D$34</c:f>
              <c:numCache>
                <c:formatCode>#,##0</c:formatCode>
                <c:ptCount val="2"/>
                <c:pt idx="0">
                  <c:v>15342</c:v>
                </c:pt>
                <c:pt idx="1">
                  <c:v>18219</c:v>
                </c:pt>
              </c:numCache>
            </c:numRef>
          </c:val>
          <c:extLst>
            <c:ext xmlns:c15="http://schemas.microsoft.com/office/drawing/2012/chart" uri="{02D57815-91ED-43cb-92C2-25804820EDAC}">
              <c15:datalabelsRange>
                <c15:f>Construction!$E$34:$F$34</c15:f>
                <c15:dlblRangeCache>
                  <c:ptCount val="2"/>
                  <c:pt idx="0">
                    <c:v>28%</c:v>
                  </c:pt>
                  <c:pt idx="1">
                    <c:v>28%</c:v>
                  </c:pt>
                </c15:dlblRangeCache>
              </c15:datalabelsRange>
            </c:ext>
            <c:ext xmlns:c16="http://schemas.microsoft.com/office/drawing/2014/chart" uri="{C3380CC4-5D6E-409C-BE32-E72D297353CC}">
              <c16:uniqueId val="{00000008-1B50-4F5C-ADA0-784CBC4749A0}"/>
            </c:ext>
          </c:extLst>
        </c:ser>
        <c:ser>
          <c:idx val="3"/>
          <c:order val="3"/>
          <c:tx>
            <c:strRef>
              <c:f>Construction!$B$35</c:f>
              <c:strCache>
                <c:ptCount val="1"/>
                <c:pt idx="0">
                  <c:v>Bachelor's degree or advanced degree</c:v>
                </c:pt>
              </c:strCache>
            </c:strRef>
          </c:tx>
          <c:spPr>
            <a:solidFill>
              <a:schemeClr val="accent4"/>
            </a:solidFill>
            <a:ln>
              <a:noFill/>
            </a:ln>
            <a:effectLst/>
          </c:spPr>
          <c:invertIfNegative val="0"/>
          <c:dLbls>
            <c:dLbl>
              <c:idx val="0"/>
              <c:tx>
                <c:rich>
                  <a:bodyPr/>
                  <a:lstStyle/>
                  <a:p>
                    <a:fld id="{493DC92B-8884-4F76-9347-D92803C4201F}" type="CELLRANGE">
                      <a:rPr lang="en-US"/>
                      <a:pPr/>
                      <a:t>[CELLRANGE]</a:t>
                    </a:fld>
                    <a:r>
                      <a:rPr lang="en-US" baseline="0"/>
                      <a:t>, </a:t>
                    </a:r>
                    <a:fld id="{1D09F358-4248-4C05-88B6-54F5EB444A8C}"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1B50-4F5C-ADA0-784CBC4749A0}"/>
                </c:ext>
              </c:extLst>
            </c:dLbl>
            <c:dLbl>
              <c:idx val="1"/>
              <c:tx>
                <c:rich>
                  <a:bodyPr/>
                  <a:lstStyle/>
                  <a:p>
                    <a:fld id="{A41D2B4D-E055-47DD-AB1E-6277FE78D83E}" type="CELLRANGE">
                      <a:rPr lang="en-US"/>
                      <a:pPr/>
                      <a:t>[CELLRANGE]</a:t>
                    </a:fld>
                    <a:r>
                      <a:rPr lang="en-US" baseline="0"/>
                      <a:t>, </a:t>
                    </a:r>
                    <a:fld id="{9DC5FDF8-158C-40F0-B15D-52E555C72B4A}"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1B50-4F5C-ADA0-784CBC4749A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Construction!$C$31:$D$31</c:f>
              <c:strCache>
                <c:ptCount val="2"/>
                <c:pt idx="0">
                  <c:v>2015</c:v>
                </c:pt>
                <c:pt idx="1">
                  <c:v>2018</c:v>
                </c:pt>
              </c:strCache>
            </c:strRef>
          </c:cat>
          <c:val>
            <c:numRef>
              <c:f>Construction!$C$35:$D$35</c:f>
              <c:numCache>
                <c:formatCode>#,##0</c:formatCode>
                <c:ptCount val="2"/>
                <c:pt idx="0">
                  <c:v>15062</c:v>
                </c:pt>
                <c:pt idx="1">
                  <c:v>17192</c:v>
                </c:pt>
              </c:numCache>
            </c:numRef>
          </c:val>
          <c:extLst>
            <c:ext xmlns:c15="http://schemas.microsoft.com/office/drawing/2012/chart" uri="{02D57815-91ED-43cb-92C2-25804820EDAC}">
              <c15:datalabelsRange>
                <c15:f>Construction!$E$35:$F$35</c15:f>
                <c15:dlblRangeCache>
                  <c:ptCount val="2"/>
                  <c:pt idx="0">
                    <c:v>27%</c:v>
                  </c:pt>
                  <c:pt idx="1">
                    <c:v>26%</c:v>
                  </c:pt>
                </c15:dlblRangeCache>
              </c15:datalabelsRange>
            </c:ext>
            <c:ext xmlns:c16="http://schemas.microsoft.com/office/drawing/2014/chart" uri="{C3380CC4-5D6E-409C-BE32-E72D297353CC}">
              <c16:uniqueId val="{0000000B-1B50-4F5C-ADA0-784CBC4749A0}"/>
            </c:ext>
          </c:extLst>
        </c:ser>
        <c:ser>
          <c:idx val="4"/>
          <c:order val="4"/>
          <c:tx>
            <c:strRef>
              <c:f>Construction!$B$36</c:f>
              <c:strCache>
                <c:ptCount val="1"/>
                <c:pt idx="0">
                  <c:v>Educational attainment not available (age &lt;24)</c:v>
                </c:pt>
              </c:strCache>
            </c:strRef>
          </c:tx>
          <c:spPr>
            <a:solidFill>
              <a:schemeClr val="accent5"/>
            </a:solidFill>
            <a:ln>
              <a:noFill/>
            </a:ln>
            <a:effectLst/>
          </c:spPr>
          <c:invertIfNegative val="0"/>
          <c:dLbls>
            <c:dLbl>
              <c:idx val="0"/>
              <c:tx>
                <c:rich>
                  <a:bodyPr/>
                  <a:lstStyle/>
                  <a:p>
                    <a:fld id="{01368E7B-E0BE-4AF4-BBE0-B8BC41801C14}" type="CELLRANGE">
                      <a:rPr lang="en-US"/>
                      <a:pPr/>
                      <a:t>[CELLRANGE]</a:t>
                    </a:fld>
                    <a:r>
                      <a:rPr lang="en-US" baseline="0"/>
                      <a:t>, </a:t>
                    </a:r>
                    <a:fld id="{50636745-3EA7-4B8F-B7C2-65E1784B3ACA}"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1B50-4F5C-ADA0-784CBC4749A0}"/>
                </c:ext>
              </c:extLst>
            </c:dLbl>
            <c:dLbl>
              <c:idx val="1"/>
              <c:tx>
                <c:rich>
                  <a:bodyPr/>
                  <a:lstStyle/>
                  <a:p>
                    <a:fld id="{D08EE69C-EDE9-41A4-A99D-72093C0BE2FD}" type="CELLRANGE">
                      <a:rPr lang="en-US"/>
                      <a:pPr/>
                      <a:t>[CELLRANGE]</a:t>
                    </a:fld>
                    <a:r>
                      <a:rPr lang="en-US" baseline="0"/>
                      <a:t>, </a:t>
                    </a:r>
                    <a:fld id="{6E44D9DD-F8EF-47C9-BEDE-A68EDB03FB16}"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1B50-4F5C-ADA0-784CBC4749A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Construction!$C$31:$D$31</c:f>
              <c:strCache>
                <c:ptCount val="2"/>
                <c:pt idx="0">
                  <c:v>2015</c:v>
                </c:pt>
                <c:pt idx="1">
                  <c:v>2018</c:v>
                </c:pt>
              </c:strCache>
            </c:strRef>
          </c:cat>
          <c:val>
            <c:numRef>
              <c:f>Construction!$C$36:$D$36</c:f>
              <c:numCache>
                <c:formatCode>#,##0</c:formatCode>
                <c:ptCount val="2"/>
                <c:pt idx="0">
                  <c:v>4420</c:v>
                </c:pt>
                <c:pt idx="1">
                  <c:v>5539</c:v>
                </c:pt>
              </c:numCache>
            </c:numRef>
          </c:val>
          <c:extLst>
            <c:ext xmlns:c15="http://schemas.microsoft.com/office/drawing/2012/chart" uri="{02D57815-91ED-43cb-92C2-25804820EDAC}">
              <c15:datalabelsRange>
                <c15:f>Construction!$E$36:$F$36</c15:f>
                <c15:dlblRangeCache>
                  <c:ptCount val="2"/>
                  <c:pt idx="0">
                    <c:v>8%</c:v>
                  </c:pt>
                  <c:pt idx="1">
                    <c:v>8%</c:v>
                  </c:pt>
                </c15:dlblRangeCache>
              </c15:datalabelsRange>
            </c:ext>
            <c:ext xmlns:c16="http://schemas.microsoft.com/office/drawing/2014/chart" uri="{C3380CC4-5D6E-409C-BE32-E72D297353CC}">
              <c16:uniqueId val="{0000000E-1B50-4F5C-ADA0-784CBC4749A0}"/>
            </c:ext>
          </c:extLst>
        </c:ser>
        <c:dLbls>
          <c:showLegendKey val="0"/>
          <c:showVal val="0"/>
          <c:showCatName val="0"/>
          <c:showSerName val="0"/>
          <c:showPercent val="0"/>
          <c:showBubbleSize val="0"/>
        </c:dLbls>
        <c:gapWidth val="55"/>
        <c:overlap val="100"/>
        <c:axId val="649703568"/>
        <c:axId val="649704224"/>
      </c:barChart>
      <c:scatterChart>
        <c:scatterStyle val="lineMarker"/>
        <c:varyColors val="0"/>
        <c:ser>
          <c:idx val="5"/>
          <c:order val="5"/>
          <c:tx>
            <c:strRef>
              <c:f>Construction!$K$17</c:f>
              <c:strCache>
                <c:ptCount val="1"/>
                <c:pt idx="0">
                  <c:v>Increase</c:v>
                </c:pt>
              </c:strCache>
            </c:strRef>
          </c:tx>
          <c:spPr>
            <a:ln w="25400" cap="rnd">
              <a:noFill/>
              <a:round/>
            </a:ln>
            <a:effectLst/>
          </c:spPr>
          <c:marker>
            <c:symbol val="none"/>
          </c:marker>
          <c:dLbls>
            <c:dLbl>
              <c:idx val="0"/>
              <c:tx>
                <c:rich>
                  <a:bodyPr/>
                  <a:lstStyle/>
                  <a:p>
                    <a:fld id="{FADE96CA-08D0-43EB-8DD2-D9278EB11204}"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1B50-4F5C-ADA0-784CBC4749A0}"/>
                </c:ext>
              </c:extLst>
            </c:dLbl>
            <c:dLbl>
              <c:idx val="1"/>
              <c:tx>
                <c:rich>
                  <a:bodyPr/>
                  <a:lstStyle/>
                  <a:p>
                    <a:fld id="{7C3F6260-FC37-49DD-8EF3-C19A886C4367}"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1B50-4F5C-ADA0-784CBC4749A0}"/>
                </c:ext>
              </c:extLst>
            </c:dLbl>
            <c:dLbl>
              <c:idx val="2"/>
              <c:tx>
                <c:rich>
                  <a:bodyPr/>
                  <a:lstStyle/>
                  <a:p>
                    <a:fld id="{A55924BA-D49F-4C6F-899E-63AF5DF8484C}"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1B50-4F5C-ADA0-784CBC4749A0}"/>
                </c:ext>
              </c:extLst>
            </c:dLbl>
            <c:dLbl>
              <c:idx val="3"/>
              <c:tx>
                <c:rich>
                  <a:bodyPr/>
                  <a:lstStyle/>
                  <a:p>
                    <a:fld id="{0C9C66E3-A784-43F1-B8A5-48EAB3954E54}"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1B50-4F5C-ADA0-784CBC4749A0}"/>
                </c:ext>
              </c:extLst>
            </c:dLbl>
            <c:dLbl>
              <c:idx val="4"/>
              <c:tx>
                <c:rich>
                  <a:bodyPr/>
                  <a:lstStyle/>
                  <a:p>
                    <a:fld id="{5E2ACBB2-88FB-4553-B9A2-84E8CACB0217}"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1B50-4F5C-ADA0-784CBC4749A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minus"/>
            <c:errValType val="fixedVal"/>
            <c:noEndCap val="1"/>
            <c:val val="3.0000000000000006E-2"/>
            <c:spPr>
              <a:noFill/>
              <a:ln w="31750" cap="flat" cmpd="sng" algn="ctr">
                <a:solidFill>
                  <a:srgbClr val="00B050"/>
                </a:solidFill>
                <a:round/>
                <a:headEnd type="triangle" w="lg" len="sm"/>
              </a:ln>
              <a:effectLst/>
            </c:spPr>
          </c:errBars>
          <c:xVal>
            <c:numRef>
              <c:f>Construction!$J$18:$J$22</c:f>
              <c:numCache>
                <c:formatCode>General</c:formatCode>
                <c:ptCount val="5"/>
                <c:pt idx="0">
                  <c:v>1.59</c:v>
                </c:pt>
                <c:pt idx="1">
                  <c:v>1.59</c:v>
                </c:pt>
                <c:pt idx="2">
                  <c:v>1.59</c:v>
                </c:pt>
                <c:pt idx="3">
                  <c:v>1.59</c:v>
                </c:pt>
                <c:pt idx="4">
                  <c:v>1.59</c:v>
                </c:pt>
              </c:numCache>
            </c:numRef>
          </c:xVal>
          <c:yVal>
            <c:numRef>
              <c:f>Construction!$K$18:$K$22</c:f>
              <c:numCache>
                <c:formatCode>0%</c:formatCode>
                <c:ptCount val="5"/>
                <c:pt idx="0">
                  <c:v>7.0000000000000007E-2</c:v>
                </c:pt>
                <c:pt idx="1">
                  <c:v>0.31497720629439474</c:v>
                </c:pt>
                <c:pt idx="2">
                  <c:v>0.58674860284429098</c:v>
                </c:pt>
                <c:pt idx="3">
                  <c:v>0.85101549366168383</c:v>
                </c:pt>
                <c:pt idx="4">
                  <c:v>0.99</c:v>
                </c:pt>
              </c:numCache>
            </c:numRef>
          </c:yVal>
          <c:smooth val="0"/>
          <c:extLst>
            <c:ext xmlns:c15="http://schemas.microsoft.com/office/drawing/2012/chart" uri="{02D57815-91ED-43cb-92C2-25804820EDAC}">
              <c15:datalabelsRange>
                <c15:f>Construction!$H$32:$H$36</c15:f>
                <c15:dlblRangeCache>
                  <c:ptCount val="5"/>
                  <c:pt idx="0">
                    <c:v>+30.4%</c:v>
                  </c:pt>
                  <c:pt idx="1">
                    <c:v>+18.4%</c:v>
                  </c:pt>
                  <c:pt idx="2">
                    <c:v>+18.8%</c:v>
                  </c:pt>
                  <c:pt idx="3">
                    <c:v>+14.1%</c:v>
                  </c:pt>
                  <c:pt idx="4">
                    <c:v>+25.3%</c:v>
                  </c:pt>
                </c15:dlblRangeCache>
              </c15:datalabelsRange>
            </c:ext>
            <c:ext xmlns:c16="http://schemas.microsoft.com/office/drawing/2014/chart" uri="{C3380CC4-5D6E-409C-BE32-E72D297353CC}">
              <c16:uniqueId val="{00000014-1B50-4F5C-ADA0-784CBC4749A0}"/>
            </c:ext>
          </c:extLst>
        </c:ser>
        <c:ser>
          <c:idx val="6"/>
          <c:order val="6"/>
          <c:tx>
            <c:strRef>
              <c:f>Construction!$L$17</c:f>
              <c:strCache>
                <c:ptCount val="1"/>
                <c:pt idx="0">
                  <c:v>Decrease</c:v>
                </c:pt>
              </c:strCache>
            </c:strRef>
          </c:tx>
          <c:spPr>
            <a:ln w="25400" cap="rnd">
              <a:noFill/>
              <a:round/>
            </a:ln>
            <a:effectLst/>
          </c:spPr>
          <c:marker>
            <c:symbol val="none"/>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B50-4F5C-ADA0-784CBC4749A0}"/>
                </c:ext>
              </c:extLst>
            </c:dLbl>
            <c:dLbl>
              <c:idx val="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1B50-4F5C-ADA0-784CBC4749A0}"/>
                </c:ext>
              </c:extLst>
            </c:dLbl>
            <c:dLbl>
              <c:idx val="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1B50-4F5C-ADA0-784CBC4749A0}"/>
                </c:ext>
              </c:extLst>
            </c:dLbl>
            <c:dLbl>
              <c:idx val="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1B50-4F5C-ADA0-784CBC4749A0}"/>
                </c:ext>
              </c:extLst>
            </c:dLbl>
            <c:dLbl>
              <c:idx val="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1B50-4F5C-ADA0-784CBC4749A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plus"/>
            <c:errValType val="fixedVal"/>
            <c:noEndCap val="1"/>
            <c:val val="3.0000000000000006E-2"/>
            <c:spPr>
              <a:noFill/>
              <a:ln w="31750" cap="flat" cmpd="sng" algn="ctr">
                <a:solidFill>
                  <a:srgbClr val="FF0000"/>
                </a:solidFill>
                <a:round/>
                <a:headEnd type="triangle" w="lg" len="sm"/>
              </a:ln>
              <a:effectLst/>
            </c:spPr>
          </c:errBars>
          <c:xVal>
            <c:numRef>
              <c:f>Construction!$J$18:$J$22</c:f>
              <c:numCache>
                <c:formatCode>General</c:formatCode>
                <c:ptCount val="5"/>
                <c:pt idx="0">
                  <c:v>1.59</c:v>
                </c:pt>
                <c:pt idx="1">
                  <c:v>1.59</c:v>
                </c:pt>
                <c:pt idx="2">
                  <c:v>1.59</c:v>
                </c:pt>
                <c:pt idx="3">
                  <c:v>1.59</c:v>
                </c:pt>
                <c:pt idx="4">
                  <c:v>1.59</c:v>
                </c:pt>
              </c:numCache>
            </c:numRef>
          </c:xVal>
          <c:yVal>
            <c:numRef>
              <c:f>Construction!$L$18:$L$22</c:f>
              <c:numCache>
                <c:formatCode>0%</c:formatCode>
                <c:ptCount val="5"/>
                <c:pt idx="0">
                  <c:v>#N/A</c:v>
                </c:pt>
                <c:pt idx="1">
                  <c:v>#N/A</c:v>
                </c:pt>
                <c:pt idx="2">
                  <c:v>#N/A</c:v>
                </c:pt>
                <c:pt idx="3">
                  <c:v>#N/A</c:v>
                </c:pt>
                <c:pt idx="4">
                  <c:v>#N/A</c:v>
                </c:pt>
              </c:numCache>
            </c:numRef>
          </c:yVal>
          <c:smooth val="0"/>
          <c:extLst>
            <c:ext xmlns:c16="http://schemas.microsoft.com/office/drawing/2014/chart" uri="{C3380CC4-5D6E-409C-BE32-E72D297353CC}">
              <c16:uniqueId val="{0000001A-1B50-4F5C-ADA0-784CBC4749A0}"/>
            </c:ext>
          </c:extLst>
        </c:ser>
        <c:ser>
          <c:idx val="7"/>
          <c:order val="7"/>
          <c:tx>
            <c:strRef>
              <c:f>Construction!$K$13</c:f>
              <c:strCache>
                <c:ptCount val="1"/>
                <c:pt idx="0">
                  <c:v>Share</c:v>
                </c:pt>
              </c:strCache>
            </c:strRef>
          </c:tx>
          <c:spPr>
            <a:ln w="25400" cap="rnd">
              <a:noFill/>
              <a:round/>
            </a:ln>
            <a:effectLst/>
          </c:spPr>
          <c:marker>
            <c:symbol val="none"/>
          </c:marker>
          <c:dLbls>
            <c:dLbl>
              <c:idx val="0"/>
              <c:tx>
                <c:rich>
                  <a:bodyPr/>
                  <a:lstStyle/>
                  <a:p>
                    <a:fld id="{391BC394-6E00-4FC9-B4F3-FAB9DF96A3CD}"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1B50-4F5C-ADA0-784CBC4749A0}"/>
                </c:ext>
              </c:extLst>
            </c:dLbl>
            <c:dLbl>
              <c:idx val="1"/>
              <c:tx>
                <c:rich>
                  <a:bodyPr/>
                  <a:lstStyle/>
                  <a:p>
                    <a:fld id="{E398A046-A930-4848-83E3-AC102EF2BFE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1B50-4F5C-ADA0-784CBC4749A0}"/>
                </c:ext>
              </c:extLst>
            </c:dLbl>
            <c:spPr>
              <a:noFill/>
              <a:ln>
                <a:noFill/>
              </a:ln>
              <a:effectLst/>
            </c:spPr>
            <c:txPr>
              <a:bodyPr rot="0" spcFirstLastPara="1" vertOverflow="ellipsis" vert="horz" wrap="square" lIns="38100" tIns="91440" rIns="38100" bIns="91440" anchor="ctr" anchorCtr="1">
                <a:spAutoFit/>
              </a:bodyPr>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Ref>
              <c:f>Construction!$J$14:$J$15</c:f>
              <c:numCache>
                <c:formatCode>General</c:formatCode>
                <c:ptCount val="2"/>
                <c:pt idx="0">
                  <c:v>1</c:v>
                </c:pt>
                <c:pt idx="1">
                  <c:v>2</c:v>
                </c:pt>
              </c:numCache>
            </c:numRef>
          </c:xVal>
          <c:yVal>
            <c:numRef>
              <c:f>Construction!$K$14:$K$15</c:f>
              <c:numCache>
                <c:formatCode>0%</c:formatCode>
                <c:ptCount val="2"/>
                <c:pt idx="0">
                  <c:v>1</c:v>
                </c:pt>
                <c:pt idx="1">
                  <c:v>1</c:v>
                </c:pt>
              </c:numCache>
            </c:numRef>
          </c:yVal>
          <c:smooth val="0"/>
          <c:extLst>
            <c:ext xmlns:c15="http://schemas.microsoft.com/office/drawing/2012/chart" uri="{02D57815-91ED-43cb-92C2-25804820EDAC}">
              <c15:datalabelsRange>
                <c15:f>Construction!$L$14:$L$15</c15:f>
                <c15:dlblRangeCache>
                  <c:ptCount val="2"/>
                  <c:pt idx="0">
                    <c:v> 55,391 </c:v>
                  </c:pt>
                  <c:pt idx="1">
                    <c:v> 66,027 </c:v>
                  </c:pt>
                </c15:dlblRangeCache>
              </c15:datalabelsRange>
            </c:ext>
            <c:ext xmlns:c16="http://schemas.microsoft.com/office/drawing/2014/chart" uri="{C3380CC4-5D6E-409C-BE32-E72D297353CC}">
              <c16:uniqueId val="{0000001D-1B50-4F5C-ADA0-784CBC4749A0}"/>
            </c:ext>
          </c:extLst>
        </c:ser>
        <c:dLbls>
          <c:showLegendKey val="0"/>
          <c:showVal val="0"/>
          <c:showCatName val="0"/>
          <c:showSerName val="0"/>
          <c:showPercent val="0"/>
          <c:showBubbleSize val="0"/>
        </c:dLbls>
        <c:axId val="649703568"/>
        <c:axId val="649704224"/>
      </c:scatterChart>
      <c:catAx>
        <c:axId val="6497035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4224"/>
        <c:crosses val="autoZero"/>
        <c:auto val="1"/>
        <c:lblAlgn val="ctr"/>
        <c:lblOffset val="100"/>
        <c:noMultiLvlLbl val="0"/>
      </c:catAx>
      <c:valAx>
        <c:axId val="649704224"/>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 of Employees</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3568"/>
        <c:crosses val="autoZero"/>
        <c:crossBetween val="between"/>
      </c:valAx>
      <c:spPr>
        <a:noFill/>
        <a:ln>
          <a:noFill/>
        </a:ln>
        <a:effectLst/>
      </c:spPr>
    </c:plotArea>
    <c:legend>
      <c:legendPos val="r"/>
      <c:legendEntry>
        <c:idx val="5"/>
        <c:delete val="1"/>
      </c:legendEntry>
      <c:legendEntry>
        <c:idx val="6"/>
        <c:delete val="1"/>
      </c:legendEntry>
      <c:legendEntry>
        <c:idx val="7"/>
        <c:delete val="1"/>
      </c:legendEntry>
      <c:layout>
        <c:manualLayout>
          <c:xMode val="edge"/>
          <c:yMode val="edge"/>
          <c:x val="0.69519000342348514"/>
          <c:y val="0.36492595437765402"/>
          <c:w val="0.30330033474076612"/>
          <c:h val="0.2701478245097411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9180365612192"/>
          <c:y val="4.7743055555555552E-2"/>
          <c:w val="0.52611347101349171"/>
          <c:h val="0.90451388888888884"/>
        </c:manualLayout>
      </c:layout>
      <c:barChart>
        <c:barDir val="col"/>
        <c:grouping val="percentStacked"/>
        <c:varyColors val="0"/>
        <c:ser>
          <c:idx val="0"/>
          <c:order val="0"/>
          <c:tx>
            <c:strRef>
              <c:f>Construction!$J$13</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Construction!$L$12</c:f>
              <c:strCache>
                <c:ptCount val="1"/>
                <c:pt idx="0">
                  <c:v>2018</c:v>
                </c:pt>
              </c:strCache>
            </c:strRef>
          </c:cat>
          <c:val>
            <c:numRef>
              <c:f>Construction!$L$13</c:f>
              <c:numCache>
                <c:formatCode>#,##0</c:formatCode>
                <c:ptCount val="1"/>
                <c:pt idx="0">
                  <c:v>53651</c:v>
                </c:pt>
              </c:numCache>
            </c:numRef>
          </c:val>
          <c:extLst>
            <c:ext xmlns:c16="http://schemas.microsoft.com/office/drawing/2014/chart" uri="{C3380CC4-5D6E-409C-BE32-E72D297353CC}">
              <c16:uniqueId val="{00000000-D7F6-4E1F-A034-B182242D3BE8}"/>
            </c:ext>
          </c:extLst>
        </c:ser>
        <c:ser>
          <c:idx val="1"/>
          <c:order val="1"/>
          <c:tx>
            <c:strRef>
              <c:f>Construction!$J$14</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Construction!$L$12</c:f>
              <c:strCache>
                <c:ptCount val="1"/>
                <c:pt idx="0">
                  <c:v>2018</c:v>
                </c:pt>
              </c:strCache>
            </c:strRef>
          </c:cat>
          <c:val>
            <c:numRef>
              <c:f>Construction!$L$14</c:f>
              <c:numCache>
                <c:formatCode>#,##0</c:formatCode>
                <c:ptCount val="1"/>
                <c:pt idx="0">
                  <c:v>12375</c:v>
                </c:pt>
              </c:numCache>
            </c:numRef>
          </c:val>
          <c:extLst>
            <c:ext xmlns:c16="http://schemas.microsoft.com/office/drawing/2014/chart" uri="{C3380CC4-5D6E-409C-BE32-E72D297353CC}">
              <c16:uniqueId val="{00000001-D7F6-4E1F-A034-B182242D3BE8}"/>
            </c:ext>
          </c:extLst>
        </c:ser>
        <c:dLbls>
          <c:showLegendKey val="0"/>
          <c:showVal val="0"/>
          <c:showCatName val="0"/>
          <c:showSerName val="0"/>
          <c:showPercent val="0"/>
          <c:showBubbleSize val="0"/>
        </c:dLbls>
        <c:gapWidth val="70"/>
        <c:overlap val="100"/>
        <c:axId val="437555336"/>
        <c:axId val="437555992"/>
      </c:barChart>
      <c:catAx>
        <c:axId val="437555336"/>
        <c:scaling>
          <c:orientation val="minMax"/>
        </c:scaling>
        <c:delete val="0"/>
        <c:axPos val="b"/>
        <c:numFmt formatCode="General" sourceLinked="1"/>
        <c:majorTickMark val="none"/>
        <c:minorTickMark val="none"/>
        <c:tickLblPos val="none"/>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992"/>
        <c:crosses val="autoZero"/>
        <c:auto val="1"/>
        <c:lblAlgn val="ctr"/>
        <c:lblOffset val="100"/>
        <c:noMultiLvlLbl val="0"/>
      </c:catAx>
      <c:valAx>
        <c:axId val="437555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4.0204678362573097E-2"/>
              <c:y val="0.2406465305118110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336"/>
        <c:crosses val="autoZero"/>
        <c:crossBetween val="between"/>
      </c:valAx>
      <c:spPr>
        <a:noFill/>
        <a:ln>
          <a:noFill/>
        </a:ln>
        <a:effectLst/>
      </c:spPr>
    </c:plotArea>
    <c:legend>
      <c:legendPos val="r"/>
      <c:layout>
        <c:manualLayout>
          <c:xMode val="edge"/>
          <c:yMode val="edge"/>
          <c:x val="0.78050001151171888"/>
          <c:y val="0.43077461996937877"/>
          <c:w val="0.16467542708477229"/>
          <c:h val="0.1384507600612423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Construction!$M$12</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C676-44D4-8211-BD42415C6801}"/>
              </c:ext>
            </c:extLst>
          </c:dPt>
          <c:dLbls>
            <c:dLbl>
              <c:idx val="0"/>
              <c:tx>
                <c:rich>
                  <a:bodyPr/>
                  <a:lstStyle/>
                  <a:p>
                    <a:fld id="{14F31C34-CAC1-40E8-87BE-BE355EC3C81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676-44D4-8211-BD42415C6801}"/>
                </c:ext>
              </c:extLst>
            </c:dLbl>
            <c:dLbl>
              <c:idx val="1"/>
              <c:tx>
                <c:rich>
                  <a:bodyPr/>
                  <a:lstStyle/>
                  <a:p>
                    <a:fld id="{AE42CF31-484E-4A1F-A37A-48A413AA85A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676-44D4-8211-BD42415C680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Construction!$J$13:$J$14</c:f>
              <c:strCache>
                <c:ptCount val="2"/>
                <c:pt idx="0">
                  <c:v>Male</c:v>
                </c:pt>
                <c:pt idx="1">
                  <c:v>Female</c:v>
                </c:pt>
              </c:strCache>
            </c:strRef>
          </c:cat>
          <c:val>
            <c:numRef>
              <c:f>Construction!$M$13:$M$14</c:f>
              <c:numCache>
                <c:formatCode>\+#,##0;\-#,##0;\ #,##0</c:formatCode>
                <c:ptCount val="2"/>
                <c:pt idx="0">
                  <c:v>8808</c:v>
                </c:pt>
                <c:pt idx="1">
                  <c:v>1827</c:v>
                </c:pt>
              </c:numCache>
            </c:numRef>
          </c:val>
          <c:extLst>
            <c:ext xmlns:c15="http://schemas.microsoft.com/office/drawing/2012/chart" uri="{02D57815-91ED-43cb-92C2-25804820EDAC}">
              <c15:datalabelsRange>
                <c15:f>Construction!$N$13:$N$14</c15:f>
                <c15:dlblRangeCache>
                  <c:ptCount val="2"/>
                  <c:pt idx="0">
                    <c:v>+20%</c:v>
                  </c:pt>
                  <c:pt idx="1">
                    <c:v>+17%</c:v>
                  </c:pt>
                </c15:dlblRangeCache>
              </c15:datalabelsRange>
            </c:ext>
            <c:ext xmlns:c16="http://schemas.microsoft.com/office/drawing/2014/chart" uri="{C3380CC4-5D6E-409C-BE32-E72D297353CC}">
              <c16:uniqueId val="{00000003-C676-44D4-8211-BD42415C6801}"/>
            </c:ext>
          </c:extLst>
        </c:ser>
        <c:dLbls>
          <c:showLegendKey val="0"/>
          <c:showVal val="0"/>
          <c:showCatName val="0"/>
          <c:showSerName val="0"/>
          <c:showPercent val="0"/>
          <c:showBubbleSize val="0"/>
        </c:dLbls>
        <c:gapWidth val="95"/>
        <c:axId val="638370288"/>
        <c:axId val="638372256"/>
      </c:barChart>
      <c:catAx>
        <c:axId val="63837028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2256"/>
        <c:crosses val="autoZero"/>
        <c:auto val="1"/>
        <c:lblAlgn val="ctr"/>
        <c:lblOffset val="100"/>
        <c:noMultiLvlLbl val="0"/>
      </c:catAx>
      <c:valAx>
        <c:axId val="638372256"/>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Change in # of Employees</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02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Construction!$N$3</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2193-4BC5-9737-2C536AC105A1}"/>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2193-4BC5-9737-2C536AC105A1}"/>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2193-4BC5-9737-2C536AC105A1}"/>
              </c:ext>
            </c:extLst>
          </c:dPt>
          <c:dLbls>
            <c:dLbl>
              <c:idx val="0"/>
              <c:tx>
                <c:rich>
                  <a:bodyPr/>
                  <a:lstStyle/>
                  <a:p>
                    <a:fld id="{7F8E3A46-61AA-4C6B-8875-28BCC773FC66}"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193-4BC5-9737-2C536AC105A1}"/>
                </c:ext>
              </c:extLst>
            </c:dLbl>
            <c:dLbl>
              <c:idx val="1"/>
              <c:tx>
                <c:rich>
                  <a:bodyPr/>
                  <a:lstStyle/>
                  <a:p>
                    <a:fld id="{10671B1C-4075-45F8-8F52-4F6AE635BF7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193-4BC5-9737-2C536AC105A1}"/>
                </c:ext>
              </c:extLst>
            </c:dLbl>
            <c:dLbl>
              <c:idx val="2"/>
              <c:tx>
                <c:rich>
                  <a:bodyPr/>
                  <a:lstStyle/>
                  <a:p>
                    <a:fld id="{344B8B53-94ED-478A-B8C4-222C966CE04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193-4BC5-9737-2C536AC105A1}"/>
                </c:ext>
              </c:extLst>
            </c:dLbl>
            <c:dLbl>
              <c:idx val="3"/>
              <c:tx>
                <c:rich>
                  <a:bodyPr/>
                  <a:lstStyle/>
                  <a:p>
                    <a:fld id="{7D532560-98C0-4E4F-BFDE-5E37D43B70D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193-4BC5-9737-2C536AC105A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Construction!$K$4:$K$7</c:f>
              <c:strCache>
                <c:ptCount val="4"/>
                <c:pt idx="0">
                  <c:v>White</c:v>
                </c:pt>
                <c:pt idx="1">
                  <c:v>Black or African American</c:v>
                </c:pt>
                <c:pt idx="2">
                  <c:v>Asian</c:v>
                </c:pt>
                <c:pt idx="3">
                  <c:v>Other</c:v>
                </c:pt>
              </c:strCache>
            </c:strRef>
          </c:cat>
          <c:val>
            <c:numRef>
              <c:f>Construction!$N$4:$N$7</c:f>
              <c:numCache>
                <c:formatCode>\+#,##0;\-#,##0;\ #,##0</c:formatCode>
                <c:ptCount val="4"/>
                <c:pt idx="0">
                  <c:v>8947</c:v>
                </c:pt>
                <c:pt idx="1">
                  <c:v>954</c:v>
                </c:pt>
                <c:pt idx="2">
                  <c:v>430</c:v>
                </c:pt>
                <c:pt idx="3">
                  <c:v>303</c:v>
                </c:pt>
              </c:numCache>
            </c:numRef>
          </c:val>
          <c:extLst>
            <c:ext xmlns:c15="http://schemas.microsoft.com/office/drawing/2012/chart" uri="{02D57815-91ED-43cb-92C2-25804820EDAC}">
              <c15:datalabelsRange>
                <c15:f>Construction!$O$4:$O$7</c15:f>
                <c15:dlblRangeCache>
                  <c:ptCount val="4"/>
                  <c:pt idx="0">
                    <c:v>+18%</c:v>
                  </c:pt>
                  <c:pt idx="1">
                    <c:v>+39%</c:v>
                  </c:pt>
                  <c:pt idx="2">
                    <c:v>+35%</c:v>
                  </c:pt>
                  <c:pt idx="3">
                    <c:v>+34%</c:v>
                  </c:pt>
                </c15:dlblRangeCache>
              </c15:datalabelsRange>
            </c:ext>
            <c:ext xmlns:c16="http://schemas.microsoft.com/office/drawing/2014/chart" uri="{C3380CC4-5D6E-409C-BE32-E72D297353CC}">
              <c16:uniqueId val="{00000007-2193-4BC5-9737-2C536AC105A1}"/>
            </c:ext>
          </c:extLst>
        </c:ser>
        <c:dLbls>
          <c:dLblPos val="outEnd"/>
          <c:showLegendKey val="0"/>
          <c:showVal val="1"/>
          <c:showCatName val="0"/>
          <c:showSerName val="0"/>
          <c:showPercent val="0"/>
          <c:showBubbleSize val="0"/>
        </c:dLbls>
        <c:gapWidth val="40"/>
        <c:axId val="626090408"/>
        <c:axId val="626091064"/>
      </c:barChart>
      <c:catAx>
        <c:axId val="62609040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1064"/>
        <c:crosses val="autoZero"/>
        <c:auto val="1"/>
        <c:lblAlgn val="ctr"/>
        <c:lblOffset val="100"/>
        <c:noMultiLvlLbl val="0"/>
      </c:catAx>
      <c:valAx>
        <c:axId val="62609106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1.5096618357487922E-2"/>
              <c:y val="0.1975691026902887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0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Construction!$N$9</c:f>
              <c:strCache>
                <c:ptCount val="1"/>
                <c:pt idx="0">
                  <c:v>Change</c:v>
                </c:pt>
              </c:strCache>
            </c:strRef>
          </c:tx>
          <c:spPr>
            <a:solidFill>
              <a:schemeClr val="accent5"/>
            </a:solidFill>
            <a:ln>
              <a:noFill/>
            </a:ln>
            <a:effectLst/>
          </c:spPr>
          <c:invertIfNegative val="0"/>
          <c:dLbls>
            <c:dLbl>
              <c:idx val="0"/>
              <c:tx>
                <c:rich>
                  <a:bodyPr/>
                  <a:lstStyle/>
                  <a:p>
                    <a:fld id="{88FFF4B3-394D-416F-8227-72A8E9D508E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CF62-4804-9ADA-EA90878FFBA3}"/>
                </c:ext>
              </c:extLst>
            </c:dLbl>
            <c:dLbl>
              <c:idx val="1"/>
              <c:tx>
                <c:rich>
                  <a:bodyPr/>
                  <a:lstStyle/>
                  <a:p>
                    <a:fld id="{DD77F94A-634D-4F9E-A785-526CA7776AC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F62-4804-9ADA-EA90878FFBA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Construction!$K$10:$K$11</c:f>
              <c:strCache>
                <c:ptCount val="2"/>
                <c:pt idx="0">
                  <c:v>Hispanic or Latino</c:v>
                </c:pt>
                <c:pt idx="1">
                  <c:v>Not Hispanic or Latino</c:v>
                </c:pt>
              </c:strCache>
            </c:strRef>
          </c:cat>
          <c:val>
            <c:numRef>
              <c:f>Construction!$N$10:$N$11</c:f>
              <c:numCache>
                <c:formatCode>\+#,##0;\-#,##0;\ #,##0</c:formatCode>
                <c:ptCount val="2"/>
                <c:pt idx="0">
                  <c:v>1993</c:v>
                </c:pt>
                <c:pt idx="1">
                  <c:v>8643</c:v>
                </c:pt>
              </c:numCache>
            </c:numRef>
          </c:val>
          <c:extLst>
            <c:ext xmlns:c15="http://schemas.microsoft.com/office/drawing/2012/chart" uri="{02D57815-91ED-43cb-92C2-25804820EDAC}">
              <c15:datalabelsRange>
                <c15:f>Construction!$O$10:$O$11</c15:f>
                <c15:dlblRangeCache>
                  <c:ptCount val="2"/>
                  <c:pt idx="0">
                    <c:v>+55%</c:v>
                  </c:pt>
                  <c:pt idx="1">
                    <c:v>+17%</c:v>
                  </c:pt>
                </c15:dlblRangeCache>
              </c15:datalabelsRange>
            </c:ext>
            <c:ext xmlns:c16="http://schemas.microsoft.com/office/drawing/2014/chart" uri="{C3380CC4-5D6E-409C-BE32-E72D297353CC}">
              <c16:uniqueId val="{00000002-CF62-4804-9ADA-EA90878FFBA3}"/>
            </c:ext>
          </c:extLst>
        </c:ser>
        <c:dLbls>
          <c:showLegendKey val="0"/>
          <c:showVal val="0"/>
          <c:showCatName val="0"/>
          <c:showSerName val="0"/>
          <c:showPercent val="0"/>
          <c:showBubbleSize val="0"/>
        </c:dLbls>
        <c:gapWidth val="40"/>
        <c:axId val="607475400"/>
        <c:axId val="607472120"/>
        <c:extLst>
          <c:ext xmlns:c15="http://schemas.microsoft.com/office/drawing/2012/chart" uri="{02D57815-91ED-43cb-92C2-25804820EDAC}">
            <c15:filteredBarSeries>
              <c15:ser>
                <c:idx val="0"/>
                <c:order val="0"/>
                <c:tx>
                  <c:strRef>
                    <c:extLst>
                      <c:ext uri="{02D57815-91ED-43cb-92C2-25804820EDAC}">
                        <c15:formulaRef>
                          <c15:sqref>Construction!$L$9</c15:sqref>
                        </c15:formulaRef>
                      </c:ext>
                    </c:extLst>
                    <c:strCache>
                      <c:ptCount val="1"/>
                      <c:pt idx="0">
                        <c:v>2015</c:v>
                      </c:pt>
                    </c:strCache>
                  </c:strRef>
                </c:tx>
                <c:spPr>
                  <a:solidFill>
                    <a:schemeClr val="accent1"/>
                  </a:solidFill>
                  <a:ln>
                    <a:noFill/>
                  </a:ln>
                  <a:effectLst/>
                </c:spPr>
                <c:invertIfNegative val="0"/>
                <c:cat>
                  <c:strRef>
                    <c:extLst>
                      <c:ext uri="{02D57815-91ED-43cb-92C2-25804820EDAC}">
                        <c15:formulaRef>
                          <c15:sqref>Construction!$K$10:$K$11</c15:sqref>
                        </c15:formulaRef>
                      </c:ext>
                    </c:extLst>
                    <c:strCache>
                      <c:ptCount val="2"/>
                      <c:pt idx="0">
                        <c:v>Hispanic or Latino</c:v>
                      </c:pt>
                      <c:pt idx="1">
                        <c:v>Not Hispanic or Latino</c:v>
                      </c:pt>
                    </c:strCache>
                  </c:strRef>
                </c:cat>
                <c:val>
                  <c:numRef>
                    <c:extLst>
                      <c:ext uri="{02D57815-91ED-43cb-92C2-25804820EDAC}">
                        <c15:formulaRef>
                          <c15:sqref>Construction!$L$10:$L$11</c15:sqref>
                        </c15:formulaRef>
                      </c:ext>
                    </c:extLst>
                    <c:numCache>
                      <c:formatCode>_(* #,##0_);_(* \(#,##0\);_(* "-"??_);_(@_)</c:formatCode>
                      <c:ptCount val="2"/>
                      <c:pt idx="0">
                        <c:v>3628</c:v>
                      </c:pt>
                      <c:pt idx="1">
                        <c:v>51762</c:v>
                      </c:pt>
                    </c:numCache>
                  </c:numRef>
                </c:val>
                <c:extLst>
                  <c:ext xmlns:c16="http://schemas.microsoft.com/office/drawing/2014/chart" uri="{C3380CC4-5D6E-409C-BE32-E72D297353CC}">
                    <c16:uniqueId val="{00000003-CF62-4804-9ADA-EA90878FFBA3}"/>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Construction!$M$9</c15:sqref>
                        </c15:formulaRef>
                      </c:ext>
                    </c:extLst>
                    <c:strCache>
                      <c:ptCount val="1"/>
                      <c:pt idx="0">
                        <c:v>2018</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Construction!$K$10:$K$11</c15:sqref>
                        </c15:formulaRef>
                      </c:ext>
                    </c:extLst>
                    <c:strCache>
                      <c:ptCount val="2"/>
                      <c:pt idx="0">
                        <c:v>Hispanic or Latino</c:v>
                      </c:pt>
                      <c:pt idx="1">
                        <c:v>Not Hispanic or Latino</c:v>
                      </c:pt>
                    </c:strCache>
                  </c:strRef>
                </c:cat>
                <c:val>
                  <c:numRef>
                    <c:extLst xmlns:c15="http://schemas.microsoft.com/office/drawing/2012/chart">
                      <c:ext xmlns:c15="http://schemas.microsoft.com/office/drawing/2012/chart" uri="{02D57815-91ED-43cb-92C2-25804820EDAC}">
                        <c15:formulaRef>
                          <c15:sqref>Construction!$M$10:$M$11</c15:sqref>
                        </c15:formulaRef>
                      </c:ext>
                    </c:extLst>
                    <c:numCache>
                      <c:formatCode>_(* #,##0_);_(* \(#,##0\);_(* "-"??_);_(@_)</c:formatCode>
                      <c:ptCount val="2"/>
                      <c:pt idx="0">
                        <c:v>5621</c:v>
                      </c:pt>
                      <c:pt idx="1">
                        <c:v>60405</c:v>
                      </c:pt>
                    </c:numCache>
                  </c:numRef>
                </c:val>
                <c:extLst xmlns:c15="http://schemas.microsoft.com/office/drawing/2012/chart">
                  <c:ext xmlns:c16="http://schemas.microsoft.com/office/drawing/2014/chart" uri="{C3380CC4-5D6E-409C-BE32-E72D297353CC}">
                    <c16:uniqueId val="{00000004-CF62-4804-9ADA-EA90878FFBA3}"/>
                  </c:ext>
                </c:extLst>
              </c15:ser>
            </c15:filteredBarSeries>
          </c:ext>
        </c:extLst>
      </c:barChart>
      <c:catAx>
        <c:axId val="60747540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2120"/>
        <c:crosses val="autoZero"/>
        <c:auto val="1"/>
        <c:lblAlgn val="ctr"/>
        <c:lblOffset val="100"/>
        <c:noMultiLvlLbl val="0"/>
      </c:catAx>
      <c:valAx>
        <c:axId val="607472120"/>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3.6073586870999798E-2"/>
              <c:y val="0.1975688284561011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54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Construction!$K$4</c:f>
              <c:strCache>
                <c:ptCount val="1"/>
                <c:pt idx="0">
                  <c:v>White</c:v>
                </c:pt>
              </c:strCache>
            </c:strRef>
          </c:tx>
          <c:spPr>
            <a:gradFill flip="none" rotWithShape="1">
              <a:gsLst>
                <a:gs pos="0">
                  <a:schemeClr val="accent1"/>
                </a:gs>
                <a:gs pos="50000">
                  <a:schemeClr val="accent1">
                    <a:lumMod val="60000"/>
                    <a:lumOff val="40000"/>
                  </a:schemeClr>
                </a:gs>
                <a:gs pos="80000">
                  <a:schemeClr val="accent1">
                    <a:lumMod val="45000"/>
                    <a:lumOff val="55000"/>
                  </a:schemeClr>
                </a:gs>
                <a:gs pos="100000">
                  <a:schemeClr val="accent1">
                    <a:lumMod val="30000"/>
                    <a:lumOff val="70000"/>
                  </a:schemeClr>
                </a:gs>
              </a:gsLst>
              <a:lin ang="5400000" scaled="1"/>
              <a:tileRect/>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Construction!$M$3</c:f>
              <c:strCache>
                <c:ptCount val="1"/>
                <c:pt idx="0">
                  <c:v>2018</c:v>
                </c:pt>
              </c:strCache>
            </c:strRef>
          </c:cat>
          <c:val>
            <c:numRef>
              <c:f>Construction!$M$4</c:f>
              <c:numCache>
                <c:formatCode>_(* #,##0_);_(* \(#,##0\);_(* "-"??_);_(@_)</c:formatCode>
                <c:ptCount val="1"/>
                <c:pt idx="0">
                  <c:v>59775</c:v>
                </c:pt>
              </c:numCache>
            </c:numRef>
          </c:val>
          <c:extLst>
            <c:ext xmlns:c16="http://schemas.microsoft.com/office/drawing/2014/chart" uri="{C3380CC4-5D6E-409C-BE32-E72D297353CC}">
              <c16:uniqueId val="{00000000-C162-4F93-8499-40B2475AA99D}"/>
            </c:ext>
          </c:extLst>
        </c:ser>
        <c:ser>
          <c:idx val="1"/>
          <c:order val="1"/>
          <c:tx>
            <c:strRef>
              <c:f>Construction!$K$5</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Construction!$M$3</c:f>
              <c:strCache>
                <c:ptCount val="1"/>
                <c:pt idx="0">
                  <c:v>2018</c:v>
                </c:pt>
              </c:strCache>
            </c:strRef>
          </c:cat>
          <c:val>
            <c:numRef>
              <c:f>Construction!$M$5</c:f>
              <c:numCache>
                <c:formatCode>_(* #,##0_);_(* \(#,##0\);_(* "-"??_);_(@_)</c:formatCode>
                <c:ptCount val="1"/>
                <c:pt idx="0">
                  <c:v>3407</c:v>
                </c:pt>
              </c:numCache>
            </c:numRef>
          </c:val>
          <c:extLst>
            <c:ext xmlns:c16="http://schemas.microsoft.com/office/drawing/2014/chart" uri="{C3380CC4-5D6E-409C-BE32-E72D297353CC}">
              <c16:uniqueId val="{00000001-C162-4F93-8499-40B2475AA99D}"/>
            </c:ext>
          </c:extLst>
        </c:ser>
        <c:ser>
          <c:idx val="2"/>
          <c:order val="2"/>
          <c:tx>
            <c:strRef>
              <c:f>Construction!$K$6</c:f>
              <c:strCache>
                <c:ptCount val="1"/>
                <c:pt idx="0">
                  <c:v>Asian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Construction!$M$3</c:f>
              <c:strCache>
                <c:ptCount val="1"/>
                <c:pt idx="0">
                  <c:v>2018</c:v>
                </c:pt>
              </c:strCache>
            </c:strRef>
          </c:cat>
          <c:val>
            <c:numRef>
              <c:f>Construction!$M$6</c:f>
              <c:numCache>
                <c:formatCode>_(* #,##0_);_(* \(#,##0\);_(* "-"??_);_(@_)</c:formatCode>
                <c:ptCount val="1"/>
                <c:pt idx="0">
                  <c:v>1648</c:v>
                </c:pt>
              </c:numCache>
            </c:numRef>
          </c:val>
          <c:extLst>
            <c:ext xmlns:c16="http://schemas.microsoft.com/office/drawing/2014/chart" uri="{C3380CC4-5D6E-409C-BE32-E72D297353CC}">
              <c16:uniqueId val="{00000002-C162-4F93-8499-40B2475AA99D}"/>
            </c:ext>
          </c:extLst>
        </c:ser>
        <c:ser>
          <c:idx val="3"/>
          <c:order val="3"/>
          <c:tx>
            <c:strRef>
              <c:f>Construction!$K$7</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Construction!$M$3</c:f>
              <c:strCache>
                <c:ptCount val="1"/>
                <c:pt idx="0">
                  <c:v>2018</c:v>
                </c:pt>
              </c:strCache>
            </c:strRef>
          </c:cat>
          <c:val>
            <c:numRef>
              <c:f>Construction!$M$7</c:f>
              <c:numCache>
                <c:formatCode>_(* #,##0_);_(* \(#,##0\);_(* "-"??_);_(@_)</c:formatCode>
                <c:ptCount val="1"/>
                <c:pt idx="0">
                  <c:v>1195</c:v>
                </c:pt>
              </c:numCache>
            </c:numRef>
          </c:val>
          <c:extLst>
            <c:ext xmlns:c16="http://schemas.microsoft.com/office/drawing/2014/chart" uri="{C3380CC4-5D6E-409C-BE32-E72D297353CC}">
              <c16:uniqueId val="{00000003-C162-4F93-8499-40B2475AA99D}"/>
            </c:ext>
          </c:extLst>
        </c:ser>
        <c:dLbls>
          <c:dLblPos val="ctr"/>
          <c:showLegendKey val="0"/>
          <c:showVal val="1"/>
          <c:showCatName val="0"/>
          <c:showSerName val="0"/>
          <c:showPercent val="0"/>
          <c:showBubbleSize val="0"/>
        </c:dLbls>
        <c:gapWidth val="55"/>
        <c:overlap val="100"/>
        <c:axId val="626124192"/>
        <c:axId val="626126160"/>
      </c:barChart>
      <c:catAx>
        <c:axId val="626124192"/>
        <c:scaling>
          <c:orientation val="minMax"/>
        </c:scaling>
        <c:delete val="1"/>
        <c:axPos val="b"/>
        <c:numFmt formatCode="General" sourceLinked="1"/>
        <c:majorTickMark val="none"/>
        <c:minorTickMark val="none"/>
        <c:tickLblPos val="none"/>
        <c:crossAx val="626126160"/>
        <c:crosses val="autoZero"/>
        <c:auto val="1"/>
        <c:lblAlgn val="ctr"/>
        <c:lblOffset val="100"/>
        <c:noMultiLvlLbl val="0"/>
      </c:catAx>
      <c:valAx>
        <c:axId val="626126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3.2959998154470795E-2"/>
              <c:y val="0.24064653051181104"/>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41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r>
              <a:rPr lang="en-US" sz="1100"/>
              <a:t>Top 5 Industry Groups by Number of Establishments</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endParaRPr lang="en-US"/>
        </a:p>
      </c:txPr>
    </c:title>
    <c:autoTitleDeleted val="0"/>
    <c:plotArea>
      <c:layout/>
      <c:barChart>
        <c:barDir val="bar"/>
        <c:grouping val="clustered"/>
        <c:varyColors val="0"/>
        <c:ser>
          <c:idx val="0"/>
          <c:order val="0"/>
          <c:tx>
            <c:v>2016</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Finance!$Q$18:$Q$23</c:f>
              <c:strCache>
                <c:ptCount val="6"/>
                <c:pt idx="0">
                  <c:v>Finance and Insurance Total</c:v>
                </c:pt>
                <c:pt idx="1">
                  <c:v>Other financial investment activities</c:v>
                </c:pt>
                <c:pt idx="2">
                  <c:v>Insurance agencies and brokerages</c:v>
                </c:pt>
                <c:pt idx="3">
                  <c:v>Depository credit intermediation</c:v>
                </c:pt>
                <c:pt idx="4">
                  <c:v>Securities and commodity contracts brokerage</c:v>
                </c:pt>
                <c:pt idx="5">
                  <c:v>Insurance carriers</c:v>
                </c:pt>
              </c:strCache>
            </c:strRef>
          </c:cat>
          <c:val>
            <c:numRef>
              <c:f>Finance!$R$18:$R$23</c:f>
              <c:numCache>
                <c:formatCode>#,##0</c:formatCode>
                <c:ptCount val="6"/>
                <c:pt idx="0">
                  <c:v>4607</c:v>
                </c:pt>
                <c:pt idx="1">
                  <c:v>1520</c:v>
                </c:pt>
                <c:pt idx="2">
                  <c:v>1077</c:v>
                </c:pt>
                <c:pt idx="3">
                  <c:v>962</c:v>
                </c:pt>
                <c:pt idx="4">
                  <c:v>432</c:v>
                </c:pt>
                <c:pt idx="5">
                  <c:v>223</c:v>
                </c:pt>
              </c:numCache>
            </c:numRef>
          </c:val>
          <c:extLst>
            <c:ext xmlns:c16="http://schemas.microsoft.com/office/drawing/2014/chart" uri="{C3380CC4-5D6E-409C-BE32-E72D297353CC}">
              <c16:uniqueId val="{00000000-FD34-4C46-989C-8FD25C0FEADD}"/>
            </c:ext>
          </c:extLst>
        </c:ser>
        <c:ser>
          <c:idx val="1"/>
          <c:order val="1"/>
          <c:tx>
            <c:v>2018</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Finance!$Q$18:$Q$23</c:f>
              <c:strCache>
                <c:ptCount val="6"/>
                <c:pt idx="0">
                  <c:v>Finance and Insurance Total</c:v>
                </c:pt>
                <c:pt idx="1">
                  <c:v>Other financial investment activities</c:v>
                </c:pt>
                <c:pt idx="2">
                  <c:v>Insurance agencies and brokerages</c:v>
                </c:pt>
                <c:pt idx="3">
                  <c:v>Depository credit intermediation</c:v>
                </c:pt>
                <c:pt idx="4">
                  <c:v>Securities and commodity contracts brokerage</c:v>
                </c:pt>
                <c:pt idx="5">
                  <c:v>Insurance carriers</c:v>
                </c:pt>
              </c:strCache>
            </c:strRef>
          </c:cat>
          <c:val>
            <c:numRef>
              <c:f>Finance!$S$18:$S$23</c:f>
              <c:numCache>
                <c:formatCode>#,##0</c:formatCode>
                <c:ptCount val="6"/>
                <c:pt idx="0">
                  <c:v>4751</c:v>
                </c:pt>
                <c:pt idx="1">
                  <c:v>1627</c:v>
                </c:pt>
                <c:pt idx="2">
                  <c:v>1065</c:v>
                </c:pt>
                <c:pt idx="3">
                  <c:v>968</c:v>
                </c:pt>
                <c:pt idx="4">
                  <c:v>452</c:v>
                </c:pt>
                <c:pt idx="5">
                  <c:v>227</c:v>
                </c:pt>
              </c:numCache>
            </c:numRef>
          </c:val>
          <c:extLst>
            <c:ext xmlns:c16="http://schemas.microsoft.com/office/drawing/2014/chart" uri="{C3380CC4-5D6E-409C-BE32-E72D297353CC}">
              <c16:uniqueId val="{00000001-FD34-4C46-989C-8FD25C0FEADD}"/>
            </c:ext>
          </c:extLst>
        </c:ser>
        <c:dLbls>
          <c:dLblPos val="outEnd"/>
          <c:showLegendKey val="0"/>
          <c:showVal val="1"/>
          <c:showCatName val="0"/>
          <c:showSerName val="0"/>
          <c:showPercent val="0"/>
          <c:showBubbleSize val="0"/>
        </c:dLbls>
        <c:gapWidth val="182"/>
        <c:axId val="620525712"/>
        <c:axId val="615150496"/>
      </c:barChart>
      <c:catAx>
        <c:axId val="620525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615150496"/>
        <c:crosses val="autoZero"/>
        <c:auto val="1"/>
        <c:lblAlgn val="ctr"/>
        <c:lblOffset val="100"/>
        <c:noMultiLvlLbl val="0"/>
      </c:catAx>
      <c:valAx>
        <c:axId val="615150496"/>
        <c:scaling>
          <c:orientation val="minMax"/>
        </c:scaling>
        <c:delete val="1"/>
        <c:axPos val="t"/>
        <c:numFmt formatCode="#,##0" sourceLinked="0"/>
        <c:majorTickMark val="none"/>
        <c:minorTickMark val="none"/>
        <c:tickLblPos val="nextTo"/>
        <c:crossAx val="6205257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charset="0"/>
          <a:ea typeface="Helvetica" charset="0"/>
          <a:cs typeface="Helvetica"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r>
              <a:rPr lang="en-US" sz="1100" b="0" i="0" u="none" strike="noStrike" baseline="0">
                <a:effectLst/>
              </a:rPr>
              <a:t>Top 5 Industry Groups by </a:t>
            </a:r>
            <a:r>
              <a:rPr lang="en-US" sz="1100"/>
              <a:t>Number of Establishments</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endParaRPr lang="en-US"/>
        </a:p>
      </c:txPr>
    </c:title>
    <c:autoTitleDeleted val="0"/>
    <c:plotArea>
      <c:layout/>
      <c:barChart>
        <c:barDir val="bar"/>
        <c:grouping val="clustered"/>
        <c:varyColors val="0"/>
        <c:ser>
          <c:idx val="0"/>
          <c:order val="0"/>
          <c:tx>
            <c:v>2016</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Tech!$Q$18:$Q$23</c:f>
              <c:strCache>
                <c:ptCount val="6"/>
                <c:pt idx="0">
                  <c:v>Professional and Technical Services Total</c:v>
                </c:pt>
                <c:pt idx="1">
                  <c:v>Computer systems design and related services</c:v>
                </c:pt>
                <c:pt idx="2">
                  <c:v>Management and technical consulting services</c:v>
                </c:pt>
                <c:pt idx="3">
                  <c:v>Legal services</c:v>
                </c:pt>
                <c:pt idx="4">
                  <c:v>Scientific research and development services</c:v>
                </c:pt>
                <c:pt idx="5">
                  <c:v>Architectural and engineering services</c:v>
                </c:pt>
              </c:strCache>
            </c:strRef>
          </c:cat>
          <c:val>
            <c:numRef>
              <c:f>Tech!$R$18:$R$23</c:f>
              <c:numCache>
                <c:formatCode>#,##0</c:formatCode>
                <c:ptCount val="6"/>
                <c:pt idx="0">
                  <c:v>15173</c:v>
                </c:pt>
                <c:pt idx="1">
                  <c:v>3622</c:v>
                </c:pt>
                <c:pt idx="2">
                  <c:v>3117</c:v>
                </c:pt>
                <c:pt idx="3">
                  <c:v>2203</c:v>
                </c:pt>
                <c:pt idx="4">
                  <c:v>1349</c:v>
                </c:pt>
                <c:pt idx="5">
                  <c:v>1528</c:v>
                </c:pt>
              </c:numCache>
            </c:numRef>
          </c:val>
          <c:extLst>
            <c:ext xmlns:c16="http://schemas.microsoft.com/office/drawing/2014/chart" uri="{C3380CC4-5D6E-409C-BE32-E72D297353CC}">
              <c16:uniqueId val="{00000000-9D10-47E2-AC20-C237F5D6E68B}"/>
            </c:ext>
          </c:extLst>
        </c:ser>
        <c:ser>
          <c:idx val="1"/>
          <c:order val="1"/>
          <c:tx>
            <c:v>2018</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Tech!$Q$18:$Q$23</c:f>
              <c:strCache>
                <c:ptCount val="6"/>
                <c:pt idx="0">
                  <c:v>Professional and Technical Services Total</c:v>
                </c:pt>
                <c:pt idx="1">
                  <c:v>Computer systems design and related services</c:v>
                </c:pt>
                <c:pt idx="2">
                  <c:v>Management and technical consulting services</c:v>
                </c:pt>
                <c:pt idx="3">
                  <c:v>Legal services</c:v>
                </c:pt>
                <c:pt idx="4">
                  <c:v>Scientific research and development services</c:v>
                </c:pt>
                <c:pt idx="5">
                  <c:v>Architectural and engineering services</c:v>
                </c:pt>
              </c:strCache>
            </c:strRef>
          </c:cat>
          <c:val>
            <c:numRef>
              <c:f>Tech!$S$18:$S$23</c:f>
              <c:numCache>
                <c:formatCode>#,##0</c:formatCode>
                <c:ptCount val="6"/>
                <c:pt idx="0">
                  <c:v>15559</c:v>
                </c:pt>
                <c:pt idx="1">
                  <c:v>3718</c:v>
                </c:pt>
                <c:pt idx="2">
                  <c:v>3178</c:v>
                </c:pt>
                <c:pt idx="3">
                  <c:v>2125</c:v>
                </c:pt>
                <c:pt idx="4">
                  <c:v>1596</c:v>
                </c:pt>
                <c:pt idx="5">
                  <c:v>1579</c:v>
                </c:pt>
              </c:numCache>
            </c:numRef>
          </c:val>
          <c:extLst>
            <c:ext xmlns:c16="http://schemas.microsoft.com/office/drawing/2014/chart" uri="{C3380CC4-5D6E-409C-BE32-E72D297353CC}">
              <c16:uniqueId val="{00000001-9D10-47E2-AC20-C237F5D6E68B}"/>
            </c:ext>
          </c:extLst>
        </c:ser>
        <c:dLbls>
          <c:dLblPos val="outEnd"/>
          <c:showLegendKey val="0"/>
          <c:showVal val="1"/>
          <c:showCatName val="0"/>
          <c:showSerName val="0"/>
          <c:showPercent val="0"/>
          <c:showBubbleSize val="0"/>
        </c:dLbls>
        <c:gapWidth val="182"/>
        <c:axId val="620525712"/>
        <c:axId val="615150496"/>
      </c:barChart>
      <c:catAx>
        <c:axId val="620525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615150496"/>
        <c:crosses val="autoZero"/>
        <c:auto val="1"/>
        <c:lblAlgn val="ctr"/>
        <c:lblOffset val="100"/>
        <c:noMultiLvlLbl val="0"/>
      </c:catAx>
      <c:valAx>
        <c:axId val="615150496"/>
        <c:scaling>
          <c:orientation val="minMax"/>
        </c:scaling>
        <c:delete val="1"/>
        <c:axPos val="t"/>
        <c:numFmt formatCode="#,##0" sourceLinked="0"/>
        <c:majorTickMark val="none"/>
        <c:minorTickMark val="none"/>
        <c:tickLblPos val="nextTo"/>
        <c:crossAx val="6205257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charset="0"/>
          <a:ea typeface="Helvetica" charset="0"/>
          <a:cs typeface="Helvetica" charset="0"/>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45922037523088E-2"/>
          <c:y val="6.5972222222222224E-2"/>
          <c:w val="0.64677092446777473"/>
          <c:h val="0.85770833333333341"/>
        </c:manualLayout>
      </c:layout>
      <c:barChart>
        <c:barDir val="col"/>
        <c:grouping val="percentStacked"/>
        <c:varyColors val="0"/>
        <c:ser>
          <c:idx val="0"/>
          <c:order val="0"/>
          <c:tx>
            <c:strRef>
              <c:f>'Finance and Insurance'!$B$32</c:f>
              <c:strCache>
                <c:ptCount val="1"/>
                <c:pt idx="0">
                  <c:v>Less than high school</c:v>
                </c:pt>
              </c:strCache>
            </c:strRef>
          </c:tx>
          <c:spPr>
            <a:solidFill>
              <a:schemeClr val="accent1"/>
            </a:solidFill>
            <a:ln>
              <a:noFill/>
            </a:ln>
            <a:effectLst/>
          </c:spPr>
          <c:invertIfNegative val="0"/>
          <c:dLbls>
            <c:dLbl>
              <c:idx val="0"/>
              <c:tx>
                <c:rich>
                  <a:bodyPr/>
                  <a:lstStyle/>
                  <a:p>
                    <a:fld id="{304209D3-6DF6-4BD5-ADCF-E37D4A7F79D1}" type="CELLRANGE">
                      <a:rPr lang="en-US"/>
                      <a:pPr/>
                      <a:t>[CELLRANGE]</a:t>
                    </a:fld>
                    <a:r>
                      <a:rPr lang="en-US" baseline="0"/>
                      <a:t>, </a:t>
                    </a:r>
                    <a:fld id="{FA91AB83-8400-45F4-9495-4728F43C807F}"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EF3A-4598-97EE-2401B681ADED}"/>
                </c:ext>
              </c:extLst>
            </c:dLbl>
            <c:dLbl>
              <c:idx val="1"/>
              <c:tx>
                <c:rich>
                  <a:bodyPr/>
                  <a:lstStyle/>
                  <a:p>
                    <a:fld id="{D5E7A5DC-CC08-4242-94A6-A0C61475527A}" type="CELLRANGE">
                      <a:rPr lang="en-US"/>
                      <a:pPr/>
                      <a:t>[CELLRANGE]</a:t>
                    </a:fld>
                    <a:r>
                      <a:rPr lang="en-US" baseline="0"/>
                      <a:t>, </a:t>
                    </a:r>
                    <a:fld id="{430F08D4-3600-47A5-9548-E5B442D6E138}"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F3A-4598-97EE-2401B681ADE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'Finance and Insurance'!$C$31:$D$31</c:f>
              <c:strCache>
                <c:ptCount val="2"/>
                <c:pt idx="0">
                  <c:v>2015</c:v>
                </c:pt>
                <c:pt idx="1">
                  <c:v>2018</c:v>
                </c:pt>
              </c:strCache>
            </c:strRef>
          </c:cat>
          <c:val>
            <c:numRef>
              <c:f>'Finance and Insurance'!$C$32:$D$32</c:f>
              <c:numCache>
                <c:formatCode>#,##0</c:formatCode>
                <c:ptCount val="2"/>
                <c:pt idx="0">
                  <c:v>5201</c:v>
                </c:pt>
                <c:pt idx="1">
                  <c:v>6307</c:v>
                </c:pt>
              </c:numCache>
            </c:numRef>
          </c:val>
          <c:extLst>
            <c:ext xmlns:c15="http://schemas.microsoft.com/office/drawing/2012/chart" uri="{02D57815-91ED-43cb-92C2-25804820EDAC}">
              <c15:datalabelsRange>
                <c15:f>'Finance and Insurance'!$E$32:$F$32</c15:f>
                <c15:dlblRangeCache>
                  <c:ptCount val="2"/>
                  <c:pt idx="0">
                    <c:v>5%</c:v>
                  </c:pt>
                  <c:pt idx="1">
                    <c:v>6%</c:v>
                  </c:pt>
                </c15:dlblRangeCache>
              </c15:datalabelsRange>
            </c:ext>
            <c:ext xmlns:c16="http://schemas.microsoft.com/office/drawing/2014/chart" uri="{C3380CC4-5D6E-409C-BE32-E72D297353CC}">
              <c16:uniqueId val="{00000002-EF3A-4598-97EE-2401B681ADED}"/>
            </c:ext>
          </c:extLst>
        </c:ser>
        <c:ser>
          <c:idx val="1"/>
          <c:order val="1"/>
          <c:tx>
            <c:strRef>
              <c:f>'Finance and Insurance'!$B$33</c:f>
              <c:strCache>
                <c:ptCount val="1"/>
                <c:pt idx="0">
                  <c:v>High school or equivalent, no college</c:v>
                </c:pt>
              </c:strCache>
            </c:strRef>
          </c:tx>
          <c:spPr>
            <a:solidFill>
              <a:schemeClr val="accent2"/>
            </a:solidFill>
            <a:ln>
              <a:noFill/>
            </a:ln>
            <a:effectLst/>
          </c:spPr>
          <c:invertIfNegative val="0"/>
          <c:dLbls>
            <c:dLbl>
              <c:idx val="0"/>
              <c:tx>
                <c:rich>
                  <a:bodyPr/>
                  <a:lstStyle/>
                  <a:p>
                    <a:fld id="{556CB198-19EE-438C-9158-701812399BD2}" type="CELLRANGE">
                      <a:rPr lang="en-US"/>
                      <a:pPr/>
                      <a:t>[CELLRANGE]</a:t>
                    </a:fld>
                    <a:r>
                      <a:rPr lang="en-US" baseline="0"/>
                      <a:t>, </a:t>
                    </a:r>
                    <a:fld id="{56086CB0-2479-4BC8-83AB-2F77B82A9BCF}"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EF3A-4598-97EE-2401B681ADED}"/>
                </c:ext>
              </c:extLst>
            </c:dLbl>
            <c:dLbl>
              <c:idx val="1"/>
              <c:tx>
                <c:rich>
                  <a:bodyPr/>
                  <a:lstStyle/>
                  <a:p>
                    <a:fld id="{8173B2FD-278C-462E-85AC-5941F71BCD75}" type="CELLRANGE">
                      <a:rPr lang="en-US"/>
                      <a:pPr/>
                      <a:t>[CELLRANGE]</a:t>
                    </a:fld>
                    <a:r>
                      <a:rPr lang="en-US" baseline="0"/>
                      <a:t>, </a:t>
                    </a:r>
                    <a:fld id="{2BD1F07A-A838-48AE-AAE7-31BC77C198CC}"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F3A-4598-97EE-2401B681ADE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'Finance and Insurance'!$C$31:$D$31</c:f>
              <c:strCache>
                <c:ptCount val="2"/>
                <c:pt idx="0">
                  <c:v>2015</c:v>
                </c:pt>
                <c:pt idx="1">
                  <c:v>2018</c:v>
                </c:pt>
              </c:strCache>
            </c:strRef>
          </c:cat>
          <c:val>
            <c:numRef>
              <c:f>'Finance and Insurance'!$C$33:$D$33</c:f>
              <c:numCache>
                <c:formatCode>#,##0</c:formatCode>
                <c:ptCount val="2"/>
                <c:pt idx="0">
                  <c:v>13304</c:v>
                </c:pt>
                <c:pt idx="1">
                  <c:v>14908</c:v>
                </c:pt>
              </c:numCache>
            </c:numRef>
          </c:val>
          <c:extLst>
            <c:ext xmlns:c15="http://schemas.microsoft.com/office/drawing/2012/chart" uri="{02D57815-91ED-43cb-92C2-25804820EDAC}">
              <c15:datalabelsRange>
                <c15:f>'Finance and Insurance'!$E$33:$F$33</c15:f>
                <c15:dlblRangeCache>
                  <c:ptCount val="2"/>
                  <c:pt idx="0">
                    <c:v>13%</c:v>
                  </c:pt>
                  <c:pt idx="1">
                    <c:v>14%</c:v>
                  </c:pt>
                </c15:dlblRangeCache>
              </c15:datalabelsRange>
            </c:ext>
            <c:ext xmlns:c16="http://schemas.microsoft.com/office/drawing/2014/chart" uri="{C3380CC4-5D6E-409C-BE32-E72D297353CC}">
              <c16:uniqueId val="{00000005-EF3A-4598-97EE-2401B681ADED}"/>
            </c:ext>
          </c:extLst>
        </c:ser>
        <c:ser>
          <c:idx val="2"/>
          <c:order val="2"/>
          <c:tx>
            <c:strRef>
              <c:f>'Finance and Insurance'!$B$34</c:f>
              <c:strCache>
                <c:ptCount val="1"/>
                <c:pt idx="0">
                  <c:v>Some college or Associate degree</c:v>
                </c:pt>
              </c:strCache>
            </c:strRef>
          </c:tx>
          <c:spPr>
            <a:solidFill>
              <a:schemeClr val="accent3"/>
            </a:solidFill>
            <a:ln>
              <a:noFill/>
            </a:ln>
            <a:effectLst/>
          </c:spPr>
          <c:invertIfNegative val="0"/>
          <c:dLbls>
            <c:dLbl>
              <c:idx val="0"/>
              <c:tx>
                <c:rich>
                  <a:bodyPr/>
                  <a:lstStyle/>
                  <a:p>
                    <a:fld id="{B3CC9145-75FB-4710-ADB0-9C3BDB491240}" type="CELLRANGE">
                      <a:rPr lang="en-US"/>
                      <a:pPr/>
                      <a:t>[CELLRANGE]</a:t>
                    </a:fld>
                    <a:r>
                      <a:rPr lang="en-US" baseline="0"/>
                      <a:t>, </a:t>
                    </a:r>
                    <a:fld id="{11F09786-288B-4BEC-8984-2F178B047112}"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EF3A-4598-97EE-2401B681ADED}"/>
                </c:ext>
              </c:extLst>
            </c:dLbl>
            <c:dLbl>
              <c:idx val="1"/>
              <c:tx>
                <c:rich>
                  <a:bodyPr/>
                  <a:lstStyle/>
                  <a:p>
                    <a:fld id="{196CFDD5-9113-44AC-AAE0-8968F7D0EFFD}" type="CELLRANGE">
                      <a:rPr lang="en-US"/>
                      <a:pPr/>
                      <a:t>[CELLRANGE]</a:t>
                    </a:fld>
                    <a:r>
                      <a:rPr lang="en-US" baseline="0"/>
                      <a:t>, </a:t>
                    </a:r>
                    <a:fld id="{03220DE4-3C4A-4D95-B88B-E8A830D8D0EA}"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EF3A-4598-97EE-2401B681ADE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'Finance and Insurance'!$C$31:$D$31</c:f>
              <c:strCache>
                <c:ptCount val="2"/>
                <c:pt idx="0">
                  <c:v>2015</c:v>
                </c:pt>
                <c:pt idx="1">
                  <c:v>2018</c:v>
                </c:pt>
              </c:strCache>
            </c:strRef>
          </c:cat>
          <c:val>
            <c:numRef>
              <c:f>'Finance and Insurance'!$C$34:$D$34</c:f>
              <c:numCache>
                <c:formatCode>#,##0</c:formatCode>
                <c:ptCount val="2"/>
                <c:pt idx="0">
                  <c:v>22211</c:v>
                </c:pt>
                <c:pt idx="1">
                  <c:v>23439</c:v>
                </c:pt>
              </c:numCache>
            </c:numRef>
          </c:val>
          <c:extLst>
            <c:ext xmlns:c15="http://schemas.microsoft.com/office/drawing/2012/chart" uri="{02D57815-91ED-43cb-92C2-25804820EDAC}">
              <c15:datalabelsRange>
                <c15:f>'Finance and Insurance'!$E$34:$F$34</c15:f>
                <c15:dlblRangeCache>
                  <c:ptCount val="2"/>
                  <c:pt idx="0">
                    <c:v>22%</c:v>
                  </c:pt>
                  <c:pt idx="1">
                    <c:v>22%</c:v>
                  </c:pt>
                </c15:dlblRangeCache>
              </c15:datalabelsRange>
            </c:ext>
            <c:ext xmlns:c16="http://schemas.microsoft.com/office/drawing/2014/chart" uri="{C3380CC4-5D6E-409C-BE32-E72D297353CC}">
              <c16:uniqueId val="{00000008-EF3A-4598-97EE-2401B681ADED}"/>
            </c:ext>
          </c:extLst>
        </c:ser>
        <c:ser>
          <c:idx val="3"/>
          <c:order val="3"/>
          <c:tx>
            <c:strRef>
              <c:f>'Finance and Insurance'!$B$35</c:f>
              <c:strCache>
                <c:ptCount val="1"/>
                <c:pt idx="0">
                  <c:v>Bachelor's degree or advanced degree</c:v>
                </c:pt>
              </c:strCache>
            </c:strRef>
          </c:tx>
          <c:spPr>
            <a:solidFill>
              <a:schemeClr val="accent4"/>
            </a:solidFill>
            <a:ln>
              <a:noFill/>
            </a:ln>
            <a:effectLst/>
          </c:spPr>
          <c:invertIfNegative val="0"/>
          <c:dLbls>
            <c:dLbl>
              <c:idx val="0"/>
              <c:tx>
                <c:rich>
                  <a:bodyPr/>
                  <a:lstStyle/>
                  <a:p>
                    <a:fld id="{9EF5BB51-E1F5-470C-98D0-19EBA3FB53D5}" type="CELLRANGE">
                      <a:rPr lang="en-US"/>
                      <a:pPr/>
                      <a:t>[CELLRANGE]</a:t>
                    </a:fld>
                    <a:r>
                      <a:rPr lang="en-US" baseline="0"/>
                      <a:t>, </a:t>
                    </a:r>
                    <a:fld id="{BA2933A9-981E-4A4C-BDD8-19B131981D43}"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EF3A-4598-97EE-2401B681ADED}"/>
                </c:ext>
              </c:extLst>
            </c:dLbl>
            <c:dLbl>
              <c:idx val="1"/>
              <c:tx>
                <c:rich>
                  <a:bodyPr/>
                  <a:lstStyle/>
                  <a:p>
                    <a:fld id="{63917707-B05D-4B59-8F94-FD23A373E2AE}" type="CELLRANGE">
                      <a:rPr lang="en-US"/>
                      <a:pPr/>
                      <a:t>[CELLRANGE]</a:t>
                    </a:fld>
                    <a:r>
                      <a:rPr lang="en-US" baseline="0"/>
                      <a:t>, </a:t>
                    </a:r>
                    <a:fld id="{7B246F5D-E61A-4D93-9BFC-D874CC6E083C}"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EF3A-4598-97EE-2401B681ADE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'Finance and Insurance'!$C$31:$D$31</c:f>
              <c:strCache>
                <c:ptCount val="2"/>
                <c:pt idx="0">
                  <c:v>2015</c:v>
                </c:pt>
                <c:pt idx="1">
                  <c:v>2018</c:v>
                </c:pt>
              </c:strCache>
            </c:strRef>
          </c:cat>
          <c:val>
            <c:numRef>
              <c:f>'Finance and Insurance'!$C$35:$D$35</c:f>
              <c:numCache>
                <c:formatCode>#,##0</c:formatCode>
                <c:ptCount val="2"/>
                <c:pt idx="0">
                  <c:v>55859</c:v>
                </c:pt>
                <c:pt idx="1">
                  <c:v>55183</c:v>
                </c:pt>
              </c:numCache>
            </c:numRef>
          </c:val>
          <c:extLst>
            <c:ext xmlns:c15="http://schemas.microsoft.com/office/drawing/2012/chart" uri="{02D57815-91ED-43cb-92C2-25804820EDAC}">
              <c15:datalabelsRange>
                <c15:f>'Finance and Insurance'!$E$35:$F$35</c15:f>
                <c15:dlblRangeCache>
                  <c:ptCount val="2"/>
                  <c:pt idx="0">
                    <c:v>54%</c:v>
                  </c:pt>
                  <c:pt idx="1">
                    <c:v>52%</c:v>
                  </c:pt>
                </c15:dlblRangeCache>
              </c15:datalabelsRange>
            </c:ext>
            <c:ext xmlns:c16="http://schemas.microsoft.com/office/drawing/2014/chart" uri="{C3380CC4-5D6E-409C-BE32-E72D297353CC}">
              <c16:uniqueId val="{0000000B-EF3A-4598-97EE-2401B681ADED}"/>
            </c:ext>
          </c:extLst>
        </c:ser>
        <c:ser>
          <c:idx val="4"/>
          <c:order val="4"/>
          <c:tx>
            <c:strRef>
              <c:f>'Finance and Insurance'!$B$36</c:f>
              <c:strCache>
                <c:ptCount val="1"/>
                <c:pt idx="0">
                  <c:v>Educational attainment not available (age &lt;24)</c:v>
                </c:pt>
              </c:strCache>
            </c:strRef>
          </c:tx>
          <c:spPr>
            <a:solidFill>
              <a:schemeClr val="accent5"/>
            </a:solidFill>
            <a:ln>
              <a:noFill/>
            </a:ln>
            <a:effectLst/>
          </c:spPr>
          <c:invertIfNegative val="0"/>
          <c:dLbls>
            <c:dLbl>
              <c:idx val="0"/>
              <c:tx>
                <c:rich>
                  <a:bodyPr/>
                  <a:lstStyle/>
                  <a:p>
                    <a:fld id="{4F5B32C5-19E0-45C3-9E46-2740297E8527}" type="CELLRANGE">
                      <a:rPr lang="en-US"/>
                      <a:pPr/>
                      <a:t>[CELLRANGE]</a:t>
                    </a:fld>
                    <a:r>
                      <a:rPr lang="en-US" baseline="0"/>
                      <a:t>, </a:t>
                    </a:r>
                    <a:fld id="{BCFE99A8-84D2-4EC3-B601-7EBFBEB09B0E}"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EF3A-4598-97EE-2401B681ADED}"/>
                </c:ext>
              </c:extLst>
            </c:dLbl>
            <c:dLbl>
              <c:idx val="1"/>
              <c:tx>
                <c:rich>
                  <a:bodyPr/>
                  <a:lstStyle/>
                  <a:p>
                    <a:fld id="{D6AEB015-543C-4E4D-BE8C-79F06D0A8571}" type="CELLRANGE">
                      <a:rPr lang="en-US"/>
                      <a:pPr/>
                      <a:t>[CELLRANGE]</a:t>
                    </a:fld>
                    <a:r>
                      <a:rPr lang="en-US" baseline="0"/>
                      <a:t>, </a:t>
                    </a:r>
                    <a:fld id="{C0DBB92D-B3BC-48A6-A13C-53137694EE6A}"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EF3A-4598-97EE-2401B681ADE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'Finance and Insurance'!$C$31:$D$31</c:f>
              <c:strCache>
                <c:ptCount val="2"/>
                <c:pt idx="0">
                  <c:v>2015</c:v>
                </c:pt>
                <c:pt idx="1">
                  <c:v>2018</c:v>
                </c:pt>
              </c:strCache>
            </c:strRef>
          </c:cat>
          <c:val>
            <c:numRef>
              <c:f>'Finance and Insurance'!$C$36:$D$36</c:f>
              <c:numCache>
                <c:formatCode>#,##0</c:formatCode>
                <c:ptCount val="2"/>
                <c:pt idx="0">
                  <c:v>6043</c:v>
                </c:pt>
                <c:pt idx="1">
                  <c:v>5921</c:v>
                </c:pt>
              </c:numCache>
            </c:numRef>
          </c:val>
          <c:extLst>
            <c:ext xmlns:c15="http://schemas.microsoft.com/office/drawing/2012/chart" uri="{02D57815-91ED-43cb-92C2-25804820EDAC}">
              <c15:datalabelsRange>
                <c15:f>'Finance and Insurance'!$E$36:$F$36</c15:f>
                <c15:dlblRangeCache>
                  <c:ptCount val="2"/>
                  <c:pt idx="0">
                    <c:v>6%</c:v>
                  </c:pt>
                  <c:pt idx="1">
                    <c:v>6%</c:v>
                  </c:pt>
                </c15:dlblRangeCache>
              </c15:datalabelsRange>
            </c:ext>
            <c:ext xmlns:c16="http://schemas.microsoft.com/office/drawing/2014/chart" uri="{C3380CC4-5D6E-409C-BE32-E72D297353CC}">
              <c16:uniqueId val="{0000000E-EF3A-4598-97EE-2401B681ADED}"/>
            </c:ext>
          </c:extLst>
        </c:ser>
        <c:dLbls>
          <c:showLegendKey val="0"/>
          <c:showVal val="0"/>
          <c:showCatName val="0"/>
          <c:showSerName val="0"/>
          <c:showPercent val="0"/>
          <c:showBubbleSize val="0"/>
        </c:dLbls>
        <c:gapWidth val="55"/>
        <c:overlap val="100"/>
        <c:axId val="649703568"/>
        <c:axId val="649704224"/>
      </c:barChart>
      <c:scatterChart>
        <c:scatterStyle val="lineMarker"/>
        <c:varyColors val="0"/>
        <c:ser>
          <c:idx val="5"/>
          <c:order val="5"/>
          <c:tx>
            <c:strRef>
              <c:f>'Finance and Insurance'!$K$17</c:f>
              <c:strCache>
                <c:ptCount val="1"/>
                <c:pt idx="0">
                  <c:v>Increase</c:v>
                </c:pt>
              </c:strCache>
            </c:strRef>
          </c:tx>
          <c:spPr>
            <a:ln w="25400" cap="rnd">
              <a:noFill/>
              <a:round/>
            </a:ln>
            <a:effectLst/>
          </c:spPr>
          <c:marker>
            <c:symbol val="none"/>
          </c:marker>
          <c:dLbls>
            <c:dLbl>
              <c:idx val="0"/>
              <c:tx>
                <c:rich>
                  <a:bodyPr/>
                  <a:lstStyle/>
                  <a:p>
                    <a:fld id="{C2C8E6B8-B20F-43D1-9C1D-0922A616CE06}"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EF3A-4598-97EE-2401B681ADED}"/>
                </c:ext>
              </c:extLst>
            </c:dLbl>
            <c:dLbl>
              <c:idx val="1"/>
              <c:tx>
                <c:rich>
                  <a:bodyPr/>
                  <a:lstStyle/>
                  <a:p>
                    <a:fld id="{D8BD31BD-FCB0-43F6-8AAF-68E4B60DA614}"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EF3A-4598-97EE-2401B681ADED}"/>
                </c:ext>
              </c:extLst>
            </c:dLbl>
            <c:dLbl>
              <c:idx val="2"/>
              <c:tx>
                <c:rich>
                  <a:bodyPr/>
                  <a:lstStyle/>
                  <a:p>
                    <a:fld id="{C65C9677-7521-4389-AE4C-2BE75C433299}"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EF3A-4598-97EE-2401B681ADED}"/>
                </c:ext>
              </c:extLst>
            </c:dLbl>
            <c:dLbl>
              <c:idx val="3"/>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F3A-4598-97EE-2401B681ADED}"/>
                </c:ext>
              </c:extLst>
            </c:dLbl>
            <c:dLbl>
              <c:idx val="4"/>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F3A-4598-97EE-2401B681ADE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minus"/>
            <c:errValType val="fixedVal"/>
            <c:noEndCap val="1"/>
            <c:val val="3.0000000000000006E-2"/>
            <c:spPr>
              <a:noFill/>
              <a:ln w="31750" cap="flat" cmpd="sng" algn="ctr">
                <a:solidFill>
                  <a:srgbClr val="00B050"/>
                </a:solidFill>
                <a:round/>
                <a:headEnd type="triangle" w="lg" len="sm"/>
              </a:ln>
              <a:effectLst/>
            </c:spPr>
          </c:errBars>
          <c:xVal>
            <c:numRef>
              <c:f>'Finance and Insurance'!$J$18:$J$22</c:f>
              <c:numCache>
                <c:formatCode>General</c:formatCode>
                <c:ptCount val="5"/>
                <c:pt idx="0">
                  <c:v>1.59</c:v>
                </c:pt>
                <c:pt idx="1">
                  <c:v>1.59</c:v>
                </c:pt>
                <c:pt idx="2">
                  <c:v>1.59</c:v>
                </c:pt>
                <c:pt idx="3">
                  <c:v>1.59</c:v>
                </c:pt>
                <c:pt idx="4">
                  <c:v>1.59</c:v>
                </c:pt>
              </c:numCache>
            </c:numRef>
          </c:xVal>
          <c:yVal>
            <c:numRef>
              <c:f>'Finance and Insurance'!$K$18:$K$22</c:f>
              <c:numCache>
                <c:formatCode>0%</c:formatCode>
                <c:ptCount val="5"/>
                <c:pt idx="0">
                  <c:v>7.0000000000000007E-2</c:v>
                </c:pt>
                <c:pt idx="1">
                  <c:v>0.16535864899109287</c:v>
                </c:pt>
                <c:pt idx="2">
                  <c:v>0.36682094971538798</c:v>
                </c:pt>
                <c:pt idx="3">
                  <c:v>#N/A</c:v>
                </c:pt>
                <c:pt idx="4">
                  <c:v>#N/A</c:v>
                </c:pt>
              </c:numCache>
            </c:numRef>
          </c:yVal>
          <c:smooth val="0"/>
          <c:extLst>
            <c:ext xmlns:c15="http://schemas.microsoft.com/office/drawing/2012/chart" uri="{02D57815-91ED-43cb-92C2-25804820EDAC}">
              <c15:datalabelsRange>
                <c15:f>'Finance and Insurance'!$H$32:$H$36</c15:f>
                <c15:dlblRangeCache>
                  <c:ptCount val="5"/>
                  <c:pt idx="0">
                    <c:v>+21.3%</c:v>
                  </c:pt>
                  <c:pt idx="1">
                    <c:v>+12.1%</c:v>
                  </c:pt>
                  <c:pt idx="2">
                    <c:v>+5.5%</c:v>
                  </c:pt>
                  <c:pt idx="3">
                    <c:v> -1.2%</c:v>
                  </c:pt>
                  <c:pt idx="4">
                    <c:v> -2.0%</c:v>
                  </c:pt>
                </c15:dlblRangeCache>
              </c15:datalabelsRange>
            </c:ext>
            <c:ext xmlns:c16="http://schemas.microsoft.com/office/drawing/2014/chart" uri="{C3380CC4-5D6E-409C-BE32-E72D297353CC}">
              <c16:uniqueId val="{00000014-EF3A-4598-97EE-2401B681ADED}"/>
            </c:ext>
          </c:extLst>
        </c:ser>
        <c:ser>
          <c:idx val="6"/>
          <c:order val="6"/>
          <c:tx>
            <c:strRef>
              <c:f>'Finance and Insurance'!$L$17</c:f>
              <c:strCache>
                <c:ptCount val="1"/>
                <c:pt idx="0">
                  <c:v>Decrease</c:v>
                </c:pt>
              </c:strCache>
            </c:strRef>
          </c:tx>
          <c:spPr>
            <a:ln w="25400" cap="rnd">
              <a:noFill/>
              <a:round/>
            </a:ln>
            <a:effectLst/>
          </c:spPr>
          <c:marker>
            <c:symbol val="none"/>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EF3A-4598-97EE-2401B681ADED}"/>
                </c:ext>
              </c:extLst>
            </c:dLbl>
            <c:dLbl>
              <c:idx val="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EF3A-4598-97EE-2401B681ADED}"/>
                </c:ext>
              </c:extLst>
            </c:dLbl>
            <c:dLbl>
              <c:idx val="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EF3A-4598-97EE-2401B681ADED}"/>
                </c:ext>
              </c:extLst>
            </c:dLbl>
            <c:dLbl>
              <c:idx val="3"/>
              <c:tx>
                <c:rich>
                  <a:bodyPr/>
                  <a:lstStyle/>
                  <a:p>
                    <a:fld id="{42264FB7-CA23-49D2-9C27-60287BC3DD7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EF3A-4598-97EE-2401B681ADED}"/>
                </c:ext>
              </c:extLst>
            </c:dLbl>
            <c:dLbl>
              <c:idx val="4"/>
              <c:tx>
                <c:rich>
                  <a:bodyPr/>
                  <a:lstStyle/>
                  <a:p>
                    <a:fld id="{C02677D9-2F1F-49AA-B73A-8CFFCBDC3A3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EF3A-4598-97EE-2401B681ADE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plus"/>
            <c:errValType val="fixedVal"/>
            <c:noEndCap val="1"/>
            <c:val val="3.0000000000000006E-2"/>
            <c:spPr>
              <a:noFill/>
              <a:ln w="31750" cap="flat" cmpd="sng" algn="ctr">
                <a:solidFill>
                  <a:srgbClr val="FF0000"/>
                </a:solidFill>
                <a:round/>
                <a:headEnd type="triangle" w="lg" len="sm"/>
              </a:ln>
              <a:effectLst/>
            </c:spPr>
          </c:errBars>
          <c:xVal>
            <c:numRef>
              <c:f>'Finance and Insurance'!$J$18:$J$22</c:f>
              <c:numCache>
                <c:formatCode>General</c:formatCode>
                <c:ptCount val="5"/>
                <c:pt idx="0">
                  <c:v>1.59</c:v>
                </c:pt>
                <c:pt idx="1">
                  <c:v>1.59</c:v>
                </c:pt>
                <c:pt idx="2">
                  <c:v>1.59</c:v>
                </c:pt>
                <c:pt idx="3">
                  <c:v>1.59</c:v>
                </c:pt>
                <c:pt idx="4">
                  <c:v>1.59</c:v>
                </c:pt>
              </c:numCache>
            </c:numRef>
          </c:xVal>
          <c:yVal>
            <c:numRef>
              <c:f>'Finance and Insurance'!$L$18:$L$22</c:f>
              <c:numCache>
                <c:formatCode>0%</c:formatCode>
                <c:ptCount val="5"/>
                <c:pt idx="0">
                  <c:v>#N/A</c:v>
                </c:pt>
                <c:pt idx="1">
                  <c:v>#N/A</c:v>
                </c:pt>
                <c:pt idx="2">
                  <c:v>#N/A</c:v>
                </c:pt>
                <c:pt idx="3">
                  <c:v>0.73529945725146084</c:v>
                </c:pt>
                <c:pt idx="4">
                  <c:v>0.95</c:v>
                </c:pt>
              </c:numCache>
            </c:numRef>
          </c:yVal>
          <c:smooth val="0"/>
          <c:extLst>
            <c:ext xmlns:c15="http://schemas.microsoft.com/office/drawing/2012/chart" uri="{02D57815-91ED-43cb-92C2-25804820EDAC}">
              <c15:datalabelsRange>
                <c15:f>'Finance and Insurance'!$H$32:$H$36</c15:f>
                <c15:dlblRangeCache>
                  <c:ptCount val="5"/>
                  <c:pt idx="0">
                    <c:v>+21.3%</c:v>
                  </c:pt>
                  <c:pt idx="1">
                    <c:v>+12.1%</c:v>
                  </c:pt>
                  <c:pt idx="2">
                    <c:v>+5.5%</c:v>
                  </c:pt>
                  <c:pt idx="3">
                    <c:v> -1.2%</c:v>
                  </c:pt>
                  <c:pt idx="4">
                    <c:v> -2.0%</c:v>
                  </c:pt>
                </c15:dlblRangeCache>
              </c15:datalabelsRange>
            </c:ext>
            <c:ext xmlns:c16="http://schemas.microsoft.com/office/drawing/2014/chart" uri="{C3380CC4-5D6E-409C-BE32-E72D297353CC}">
              <c16:uniqueId val="{0000001A-EF3A-4598-97EE-2401B681ADED}"/>
            </c:ext>
          </c:extLst>
        </c:ser>
        <c:ser>
          <c:idx val="7"/>
          <c:order val="7"/>
          <c:tx>
            <c:strRef>
              <c:f>'Finance and Insurance'!$K$13</c:f>
              <c:strCache>
                <c:ptCount val="1"/>
                <c:pt idx="0">
                  <c:v>Share</c:v>
                </c:pt>
              </c:strCache>
            </c:strRef>
          </c:tx>
          <c:spPr>
            <a:ln w="25400" cap="rnd">
              <a:noFill/>
              <a:round/>
            </a:ln>
            <a:effectLst/>
          </c:spPr>
          <c:marker>
            <c:symbol val="none"/>
          </c:marker>
          <c:dLbls>
            <c:dLbl>
              <c:idx val="0"/>
              <c:tx>
                <c:rich>
                  <a:bodyPr/>
                  <a:lstStyle/>
                  <a:p>
                    <a:fld id="{AD4C0849-5ABF-4A87-8B3B-A2A9B381808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EF3A-4598-97EE-2401B681ADED}"/>
                </c:ext>
              </c:extLst>
            </c:dLbl>
            <c:dLbl>
              <c:idx val="1"/>
              <c:tx>
                <c:rich>
                  <a:bodyPr/>
                  <a:lstStyle/>
                  <a:p>
                    <a:fld id="{EC0E8551-CC7A-4CD3-A0B8-FBA839653E30}"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EF3A-4598-97EE-2401B681ADED}"/>
                </c:ext>
              </c:extLst>
            </c:dLbl>
            <c:spPr>
              <a:noFill/>
              <a:ln>
                <a:noFill/>
              </a:ln>
              <a:effectLst/>
            </c:spPr>
            <c:txPr>
              <a:bodyPr rot="0" spcFirstLastPara="1" vertOverflow="ellipsis" vert="horz" wrap="square" lIns="38100" tIns="91440" rIns="38100" bIns="91440" anchor="ctr" anchorCtr="1">
                <a:spAutoFit/>
              </a:bodyPr>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Ref>
              <c:f>'Finance and Insurance'!$J$14:$J$15</c:f>
              <c:numCache>
                <c:formatCode>General</c:formatCode>
                <c:ptCount val="2"/>
                <c:pt idx="0">
                  <c:v>1</c:v>
                </c:pt>
                <c:pt idx="1">
                  <c:v>2</c:v>
                </c:pt>
              </c:numCache>
            </c:numRef>
          </c:xVal>
          <c:yVal>
            <c:numRef>
              <c:f>'Finance and Insurance'!$K$14:$K$15</c:f>
              <c:numCache>
                <c:formatCode>0%</c:formatCode>
                <c:ptCount val="2"/>
                <c:pt idx="0">
                  <c:v>1</c:v>
                </c:pt>
                <c:pt idx="1">
                  <c:v>1</c:v>
                </c:pt>
              </c:numCache>
            </c:numRef>
          </c:yVal>
          <c:smooth val="0"/>
          <c:extLst>
            <c:ext xmlns:c15="http://schemas.microsoft.com/office/drawing/2012/chart" uri="{02D57815-91ED-43cb-92C2-25804820EDAC}">
              <c15:datalabelsRange>
                <c15:f>'Finance and Insurance'!$L$14:$L$15</c15:f>
                <c15:dlblRangeCache>
                  <c:ptCount val="2"/>
                  <c:pt idx="0">
                    <c:v> 102,618 </c:v>
                  </c:pt>
                  <c:pt idx="1">
                    <c:v> 105,758 </c:v>
                  </c:pt>
                </c15:dlblRangeCache>
              </c15:datalabelsRange>
            </c:ext>
            <c:ext xmlns:c16="http://schemas.microsoft.com/office/drawing/2014/chart" uri="{C3380CC4-5D6E-409C-BE32-E72D297353CC}">
              <c16:uniqueId val="{0000001D-EF3A-4598-97EE-2401B681ADED}"/>
            </c:ext>
          </c:extLst>
        </c:ser>
        <c:dLbls>
          <c:showLegendKey val="0"/>
          <c:showVal val="0"/>
          <c:showCatName val="0"/>
          <c:showSerName val="0"/>
          <c:showPercent val="0"/>
          <c:showBubbleSize val="0"/>
        </c:dLbls>
        <c:axId val="649703568"/>
        <c:axId val="649704224"/>
      </c:scatterChart>
      <c:catAx>
        <c:axId val="6497035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4224"/>
        <c:crosses val="autoZero"/>
        <c:auto val="1"/>
        <c:lblAlgn val="ctr"/>
        <c:lblOffset val="100"/>
        <c:noMultiLvlLbl val="0"/>
      </c:catAx>
      <c:valAx>
        <c:axId val="649704224"/>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 of Employees</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3568"/>
        <c:crosses val="autoZero"/>
        <c:crossBetween val="between"/>
      </c:valAx>
      <c:spPr>
        <a:noFill/>
        <a:ln>
          <a:noFill/>
        </a:ln>
        <a:effectLst/>
      </c:spPr>
    </c:plotArea>
    <c:legend>
      <c:legendPos val="r"/>
      <c:legendEntry>
        <c:idx val="5"/>
        <c:delete val="1"/>
      </c:legendEntry>
      <c:legendEntry>
        <c:idx val="6"/>
        <c:delete val="1"/>
      </c:legendEntry>
      <c:legendEntry>
        <c:idx val="7"/>
        <c:delete val="1"/>
      </c:legendEntry>
      <c:layout>
        <c:manualLayout>
          <c:xMode val="edge"/>
          <c:yMode val="edge"/>
          <c:x val="0.69519000342348514"/>
          <c:y val="0.36492595437765402"/>
          <c:w val="0.30330033474076612"/>
          <c:h val="0.2701478245097411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9180365612192"/>
          <c:y val="4.7743055555555552E-2"/>
          <c:w val="0.52611347101349171"/>
          <c:h val="0.90451388888888884"/>
        </c:manualLayout>
      </c:layout>
      <c:barChart>
        <c:barDir val="col"/>
        <c:grouping val="percentStacked"/>
        <c:varyColors val="0"/>
        <c:ser>
          <c:idx val="0"/>
          <c:order val="0"/>
          <c:tx>
            <c:strRef>
              <c:f>'Finance and Insurance'!$J$13</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'Finance and Insurance'!$L$12</c:f>
              <c:strCache>
                <c:ptCount val="1"/>
                <c:pt idx="0">
                  <c:v>2018</c:v>
                </c:pt>
              </c:strCache>
            </c:strRef>
          </c:cat>
          <c:val>
            <c:numRef>
              <c:f>'Finance and Insurance'!$L$13</c:f>
              <c:numCache>
                <c:formatCode>#,##0</c:formatCode>
                <c:ptCount val="1"/>
                <c:pt idx="0">
                  <c:v>54937</c:v>
                </c:pt>
              </c:numCache>
            </c:numRef>
          </c:val>
          <c:extLst>
            <c:ext xmlns:c16="http://schemas.microsoft.com/office/drawing/2014/chart" uri="{C3380CC4-5D6E-409C-BE32-E72D297353CC}">
              <c16:uniqueId val="{00000000-CB63-4A3C-A428-731ECE40A77A}"/>
            </c:ext>
          </c:extLst>
        </c:ser>
        <c:ser>
          <c:idx val="1"/>
          <c:order val="1"/>
          <c:tx>
            <c:strRef>
              <c:f>'Finance and Insurance'!$J$14</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'Finance and Insurance'!$L$12</c:f>
              <c:strCache>
                <c:ptCount val="1"/>
                <c:pt idx="0">
                  <c:v>2018</c:v>
                </c:pt>
              </c:strCache>
            </c:strRef>
          </c:cat>
          <c:val>
            <c:numRef>
              <c:f>'Finance and Insurance'!$L$14</c:f>
              <c:numCache>
                <c:formatCode>#,##0</c:formatCode>
                <c:ptCount val="1"/>
                <c:pt idx="0">
                  <c:v>50822</c:v>
                </c:pt>
              </c:numCache>
            </c:numRef>
          </c:val>
          <c:extLst>
            <c:ext xmlns:c16="http://schemas.microsoft.com/office/drawing/2014/chart" uri="{C3380CC4-5D6E-409C-BE32-E72D297353CC}">
              <c16:uniqueId val="{00000001-CB63-4A3C-A428-731ECE40A77A}"/>
            </c:ext>
          </c:extLst>
        </c:ser>
        <c:dLbls>
          <c:showLegendKey val="0"/>
          <c:showVal val="0"/>
          <c:showCatName val="0"/>
          <c:showSerName val="0"/>
          <c:showPercent val="0"/>
          <c:showBubbleSize val="0"/>
        </c:dLbls>
        <c:gapWidth val="70"/>
        <c:overlap val="100"/>
        <c:axId val="437555336"/>
        <c:axId val="437555992"/>
      </c:barChart>
      <c:catAx>
        <c:axId val="437555336"/>
        <c:scaling>
          <c:orientation val="minMax"/>
        </c:scaling>
        <c:delete val="0"/>
        <c:axPos val="b"/>
        <c:numFmt formatCode="General" sourceLinked="1"/>
        <c:majorTickMark val="none"/>
        <c:minorTickMark val="none"/>
        <c:tickLblPos val="none"/>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992"/>
        <c:crosses val="autoZero"/>
        <c:auto val="1"/>
        <c:lblAlgn val="ctr"/>
        <c:lblOffset val="100"/>
        <c:noMultiLvlLbl val="0"/>
      </c:catAx>
      <c:valAx>
        <c:axId val="437555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4.0204678362573097E-2"/>
              <c:y val="0.2406465305118110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336"/>
        <c:crosses val="autoZero"/>
        <c:crossBetween val="between"/>
      </c:valAx>
      <c:spPr>
        <a:noFill/>
        <a:ln>
          <a:noFill/>
        </a:ln>
        <a:effectLst/>
      </c:spPr>
    </c:plotArea>
    <c:legend>
      <c:legendPos val="r"/>
      <c:layout>
        <c:manualLayout>
          <c:xMode val="edge"/>
          <c:yMode val="edge"/>
          <c:x val="0.78050001151171888"/>
          <c:y val="0.43077461996937877"/>
          <c:w val="0.16467542708477229"/>
          <c:h val="0.1384507600612423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'Finance and Insurance'!$M$12</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54A2-4EC0-BFD3-D99DE072C73F}"/>
              </c:ext>
            </c:extLst>
          </c:dPt>
          <c:dLbls>
            <c:dLbl>
              <c:idx val="0"/>
              <c:tx>
                <c:rich>
                  <a:bodyPr/>
                  <a:lstStyle/>
                  <a:p>
                    <a:fld id="{7864BAFC-920F-4D20-81B2-D0F2731C574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54A2-4EC0-BFD3-D99DE072C73F}"/>
                </c:ext>
              </c:extLst>
            </c:dLbl>
            <c:dLbl>
              <c:idx val="1"/>
              <c:tx>
                <c:rich>
                  <a:bodyPr/>
                  <a:lstStyle/>
                  <a:p>
                    <a:fld id="{86EB5450-152A-4190-9ADD-935FCE909E0C}"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4A2-4EC0-BFD3-D99DE072C73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'Finance and Insurance'!$J$13:$J$14</c:f>
              <c:strCache>
                <c:ptCount val="2"/>
                <c:pt idx="0">
                  <c:v>Male</c:v>
                </c:pt>
                <c:pt idx="1">
                  <c:v>Female</c:v>
                </c:pt>
              </c:strCache>
            </c:strRef>
          </c:cat>
          <c:val>
            <c:numRef>
              <c:f>'Finance and Insurance'!$M$13:$M$14</c:f>
              <c:numCache>
                <c:formatCode>\+#,##0;\-#,##0;\ #,##0</c:formatCode>
                <c:ptCount val="2"/>
                <c:pt idx="0">
                  <c:v>2112</c:v>
                </c:pt>
                <c:pt idx="1">
                  <c:v>1028</c:v>
                </c:pt>
              </c:numCache>
            </c:numRef>
          </c:val>
          <c:extLst>
            <c:ext xmlns:c15="http://schemas.microsoft.com/office/drawing/2012/chart" uri="{02D57815-91ED-43cb-92C2-25804820EDAC}">
              <c15:datalabelsRange>
                <c15:f>'Finance and Insurance'!$N$13:$N$14</c15:f>
                <c15:dlblRangeCache>
                  <c:ptCount val="2"/>
                  <c:pt idx="0">
                    <c:v>+4%</c:v>
                  </c:pt>
                  <c:pt idx="1">
                    <c:v>+2%</c:v>
                  </c:pt>
                </c15:dlblRangeCache>
              </c15:datalabelsRange>
            </c:ext>
            <c:ext xmlns:c16="http://schemas.microsoft.com/office/drawing/2014/chart" uri="{C3380CC4-5D6E-409C-BE32-E72D297353CC}">
              <c16:uniqueId val="{00000003-54A2-4EC0-BFD3-D99DE072C73F}"/>
            </c:ext>
          </c:extLst>
        </c:ser>
        <c:dLbls>
          <c:showLegendKey val="0"/>
          <c:showVal val="0"/>
          <c:showCatName val="0"/>
          <c:showSerName val="0"/>
          <c:showPercent val="0"/>
          <c:showBubbleSize val="0"/>
        </c:dLbls>
        <c:gapWidth val="95"/>
        <c:axId val="638370288"/>
        <c:axId val="638372256"/>
      </c:barChart>
      <c:catAx>
        <c:axId val="63837028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2256"/>
        <c:crosses val="autoZero"/>
        <c:auto val="1"/>
        <c:lblAlgn val="ctr"/>
        <c:lblOffset val="100"/>
        <c:noMultiLvlLbl val="0"/>
      </c:catAx>
      <c:valAx>
        <c:axId val="638372256"/>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Change in # of Employees</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02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'Finance and Insurance'!$N$3</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F7D1-4AEB-AA47-D71EEAB3B9EB}"/>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F7D1-4AEB-AA47-D71EEAB3B9EB}"/>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F7D1-4AEB-AA47-D71EEAB3B9EB}"/>
              </c:ext>
            </c:extLst>
          </c:dPt>
          <c:dLbls>
            <c:dLbl>
              <c:idx val="0"/>
              <c:tx>
                <c:rich>
                  <a:bodyPr/>
                  <a:lstStyle/>
                  <a:p>
                    <a:fld id="{8356F35E-4DBC-47FF-86B7-76C82453C71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F7D1-4AEB-AA47-D71EEAB3B9EB}"/>
                </c:ext>
              </c:extLst>
            </c:dLbl>
            <c:dLbl>
              <c:idx val="1"/>
              <c:tx>
                <c:rich>
                  <a:bodyPr/>
                  <a:lstStyle/>
                  <a:p>
                    <a:fld id="{AB8F1171-1BA6-4972-9562-E11EECC9A49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7D1-4AEB-AA47-D71EEAB3B9EB}"/>
                </c:ext>
              </c:extLst>
            </c:dLbl>
            <c:dLbl>
              <c:idx val="2"/>
              <c:tx>
                <c:rich>
                  <a:bodyPr/>
                  <a:lstStyle/>
                  <a:p>
                    <a:fld id="{C4768A4B-4B9F-44F0-A284-2A16F5C9B28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7D1-4AEB-AA47-D71EEAB3B9EB}"/>
                </c:ext>
              </c:extLst>
            </c:dLbl>
            <c:dLbl>
              <c:idx val="3"/>
              <c:tx>
                <c:rich>
                  <a:bodyPr/>
                  <a:lstStyle/>
                  <a:p>
                    <a:fld id="{B9C6802A-0866-4AAE-AB9B-EEDB7DF80A8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7D1-4AEB-AA47-D71EEAB3B9E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'Finance and Insurance'!$K$4:$K$7</c:f>
              <c:strCache>
                <c:ptCount val="4"/>
                <c:pt idx="0">
                  <c:v>White</c:v>
                </c:pt>
                <c:pt idx="1">
                  <c:v>Black or African American</c:v>
                </c:pt>
                <c:pt idx="2">
                  <c:v>Asian</c:v>
                </c:pt>
                <c:pt idx="3">
                  <c:v>Other</c:v>
                </c:pt>
              </c:strCache>
            </c:strRef>
          </c:cat>
          <c:val>
            <c:numRef>
              <c:f>'Finance and Insurance'!$N$4:$N$7</c:f>
              <c:numCache>
                <c:formatCode>\+#,##0;\-#,##0;\ #,##0</c:formatCode>
                <c:ptCount val="4"/>
                <c:pt idx="0">
                  <c:v>1288</c:v>
                </c:pt>
                <c:pt idx="1">
                  <c:v>181</c:v>
                </c:pt>
                <c:pt idx="2">
                  <c:v>1447</c:v>
                </c:pt>
                <c:pt idx="3">
                  <c:v>225</c:v>
                </c:pt>
              </c:numCache>
            </c:numRef>
          </c:val>
          <c:extLst>
            <c:ext xmlns:c15="http://schemas.microsoft.com/office/drawing/2012/chart" uri="{02D57815-91ED-43cb-92C2-25804820EDAC}">
              <c15:datalabelsRange>
                <c15:f>'Finance and Insurance'!$O$4:$O$7</c15:f>
                <c15:dlblRangeCache>
                  <c:ptCount val="4"/>
                  <c:pt idx="0">
                    <c:v>+1%</c:v>
                  </c:pt>
                  <c:pt idx="1">
                    <c:v>+3%</c:v>
                  </c:pt>
                  <c:pt idx="2">
                    <c:v>+16%</c:v>
                  </c:pt>
                  <c:pt idx="3">
                    <c:v>+15%</c:v>
                  </c:pt>
                </c15:dlblRangeCache>
              </c15:datalabelsRange>
            </c:ext>
            <c:ext xmlns:c16="http://schemas.microsoft.com/office/drawing/2014/chart" uri="{C3380CC4-5D6E-409C-BE32-E72D297353CC}">
              <c16:uniqueId val="{00000007-F7D1-4AEB-AA47-D71EEAB3B9EB}"/>
            </c:ext>
          </c:extLst>
        </c:ser>
        <c:dLbls>
          <c:dLblPos val="outEnd"/>
          <c:showLegendKey val="0"/>
          <c:showVal val="1"/>
          <c:showCatName val="0"/>
          <c:showSerName val="0"/>
          <c:showPercent val="0"/>
          <c:showBubbleSize val="0"/>
        </c:dLbls>
        <c:gapWidth val="40"/>
        <c:axId val="626090408"/>
        <c:axId val="626091064"/>
      </c:barChart>
      <c:catAx>
        <c:axId val="62609040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1064"/>
        <c:crosses val="autoZero"/>
        <c:auto val="1"/>
        <c:lblAlgn val="ctr"/>
        <c:lblOffset val="100"/>
        <c:noMultiLvlLbl val="0"/>
      </c:catAx>
      <c:valAx>
        <c:axId val="62609106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1.5096618357487922E-2"/>
              <c:y val="0.1975691026902887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0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'Finance and Insurance'!$N$9</c:f>
              <c:strCache>
                <c:ptCount val="1"/>
                <c:pt idx="0">
                  <c:v>Change</c:v>
                </c:pt>
              </c:strCache>
            </c:strRef>
          </c:tx>
          <c:spPr>
            <a:solidFill>
              <a:schemeClr val="accent5"/>
            </a:solidFill>
            <a:ln>
              <a:noFill/>
            </a:ln>
            <a:effectLst/>
          </c:spPr>
          <c:invertIfNegative val="0"/>
          <c:dLbls>
            <c:dLbl>
              <c:idx val="0"/>
              <c:tx>
                <c:rich>
                  <a:bodyPr/>
                  <a:lstStyle/>
                  <a:p>
                    <a:fld id="{EC4B363A-2B18-47C1-8B2A-DA8132925A9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9FD5-4600-B08E-998DDF8F29C9}"/>
                </c:ext>
              </c:extLst>
            </c:dLbl>
            <c:dLbl>
              <c:idx val="1"/>
              <c:tx>
                <c:rich>
                  <a:bodyPr/>
                  <a:lstStyle/>
                  <a:p>
                    <a:fld id="{4A05A837-4351-412C-9D4B-F7DAE5ADD3C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FD5-4600-B08E-998DDF8F29C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'Finance and Insurance'!$K$10:$K$11</c:f>
              <c:strCache>
                <c:ptCount val="2"/>
                <c:pt idx="0">
                  <c:v>Hispanic or Latino</c:v>
                </c:pt>
                <c:pt idx="1">
                  <c:v>Not Hispanic or Latino</c:v>
                </c:pt>
              </c:strCache>
            </c:strRef>
          </c:cat>
          <c:val>
            <c:numRef>
              <c:f>'Finance and Insurance'!$N$10:$N$11</c:f>
              <c:numCache>
                <c:formatCode>\+#,##0;\-#,##0;\ #,##0</c:formatCode>
                <c:ptCount val="2"/>
                <c:pt idx="0">
                  <c:v>756</c:v>
                </c:pt>
                <c:pt idx="1">
                  <c:v>2386</c:v>
                </c:pt>
              </c:numCache>
            </c:numRef>
          </c:val>
          <c:extLst>
            <c:ext xmlns:c15="http://schemas.microsoft.com/office/drawing/2012/chart" uri="{02D57815-91ED-43cb-92C2-25804820EDAC}">
              <c15:datalabelsRange>
                <c15:f>'Finance and Insurance'!$O$10:$O$11</c15:f>
                <c15:dlblRangeCache>
                  <c:ptCount val="2"/>
                  <c:pt idx="0">
                    <c:v>+16%</c:v>
                  </c:pt>
                  <c:pt idx="1">
                    <c:v>+2%</c:v>
                  </c:pt>
                </c15:dlblRangeCache>
              </c15:datalabelsRange>
            </c:ext>
            <c:ext xmlns:c16="http://schemas.microsoft.com/office/drawing/2014/chart" uri="{C3380CC4-5D6E-409C-BE32-E72D297353CC}">
              <c16:uniqueId val="{00000002-9FD5-4600-B08E-998DDF8F29C9}"/>
            </c:ext>
          </c:extLst>
        </c:ser>
        <c:dLbls>
          <c:showLegendKey val="0"/>
          <c:showVal val="0"/>
          <c:showCatName val="0"/>
          <c:showSerName val="0"/>
          <c:showPercent val="0"/>
          <c:showBubbleSize val="0"/>
        </c:dLbls>
        <c:gapWidth val="40"/>
        <c:axId val="607475400"/>
        <c:axId val="607472120"/>
        <c:extLst>
          <c:ext xmlns:c15="http://schemas.microsoft.com/office/drawing/2012/chart" uri="{02D57815-91ED-43cb-92C2-25804820EDAC}">
            <c15:filteredBarSeries>
              <c15:ser>
                <c:idx val="0"/>
                <c:order val="0"/>
                <c:tx>
                  <c:strRef>
                    <c:extLst>
                      <c:ext uri="{02D57815-91ED-43cb-92C2-25804820EDAC}">
                        <c15:formulaRef>
                          <c15:sqref>'Finance and Insurance'!$L$9</c15:sqref>
                        </c15:formulaRef>
                      </c:ext>
                    </c:extLst>
                    <c:strCache>
                      <c:ptCount val="1"/>
                      <c:pt idx="0">
                        <c:v>2015</c:v>
                      </c:pt>
                    </c:strCache>
                  </c:strRef>
                </c:tx>
                <c:spPr>
                  <a:solidFill>
                    <a:schemeClr val="accent1"/>
                  </a:solidFill>
                  <a:ln>
                    <a:noFill/>
                  </a:ln>
                  <a:effectLst/>
                </c:spPr>
                <c:invertIfNegative val="0"/>
                <c:cat>
                  <c:strRef>
                    <c:extLst>
                      <c:ext uri="{02D57815-91ED-43cb-92C2-25804820EDAC}">
                        <c15:formulaRef>
                          <c15:sqref>'Finance and Insurance'!$K$10:$K$11</c15:sqref>
                        </c15:formulaRef>
                      </c:ext>
                    </c:extLst>
                    <c:strCache>
                      <c:ptCount val="2"/>
                      <c:pt idx="0">
                        <c:v>Hispanic or Latino</c:v>
                      </c:pt>
                      <c:pt idx="1">
                        <c:v>Not Hispanic or Latino</c:v>
                      </c:pt>
                    </c:strCache>
                  </c:strRef>
                </c:cat>
                <c:val>
                  <c:numRef>
                    <c:extLst>
                      <c:ext uri="{02D57815-91ED-43cb-92C2-25804820EDAC}">
                        <c15:formulaRef>
                          <c15:sqref>'Finance and Insurance'!$L$10:$L$11</c15:sqref>
                        </c15:formulaRef>
                      </c:ext>
                    </c:extLst>
                    <c:numCache>
                      <c:formatCode>_(* #,##0_);_(* \(#,##0\);_(* "-"??_);_(@_)</c:formatCode>
                      <c:ptCount val="2"/>
                      <c:pt idx="0">
                        <c:v>4777</c:v>
                      </c:pt>
                      <c:pt idx="1">
                        <c:v>97841</c:v>
                      </c:pt>
                    </c:numCache>
                  </c:numRef>
                </c:val>
                <c:extLst>
                  <c:ext xmlns:c16="http://schemas.microsoft.com/office/drawing/2014/chart" uri="{C3380CC4-5D6E-409C-BE32-E72D297353CC}">
                    <c16:uniqueId val="{00000003-9FD5-4600-B08E-998DDF8F29C9}"/>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'Finance and Insurance'!$M$9</c15:sqref>
                        </c15:formulaRef>
                      </c:ext>
                    </c:extLst>
                    <c:strCache>
                      <c:ptCount val="1"/>
                      <c:pt idx="0">
                        <c:v>2018</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'Finance and Insurance'!$K$10:$K$11</c15:sqref>
                        </c15:formulaRef>
                      </c:ext>
                    </c:extLst>
                    <c:strCache>
                      <c:ptCount val="2"/>
                      <c:pt idx="0">
                        <c:v>Hispanic or Latino</c:v>
                      </c:pt>
                      <c:pt idx="1">
                        <c:v>Not Hispanic or Latino</c:v>
                      </c:pt>
                    </c:strCache>
                  </c:strRef>
                </c:cat>
                <c:val>
                  <c:numRef>
                    <c:extLst xmlns:c15="http://schemas.microsoft.com/office/drawing/2012/chart">
                      <c:ext xmlns:c15="http://schemas.microsoft.com/office/drawing/2012/chart" uri="{02D57815-91ED-43cb-92C2-25804820EDAC}">
                        <c15:formulaRef>
                          <c15:sqref>'Finance and Insurance'!$M$10:$M$11</c15:sqref>
                        </c15:formulaRef>
                      </c:ext>
                    </c:extLst>
                    <c:numCache>
                      <c:formatCode>_(* #,##0_);_(* \(#,##0\);_(* "-"??_);_(@_)</c:formatCode>
                      <c:ptCount val="2"/>
                      <c:pt idx="0">
                        <c:v>5533</c:v>
                      </c:pt>
                      <c:pt idx="1">
                        <c:v>100227</c:v>
                      </c:pt>
                    </c:numCache>
                  </c:numRef>
                </c:val>
                <c:extLst xmlns:c15="http://schemas.microsoft.com/office/drawing/2012/chart">
                  <c:ext xmlns:c16="http://schemas.microsoft.com/office/drawing/2014/chart" uri="{C3380CC4-5D6E-409C-BE32-E72D297353CC}">
                    <c16:uniqueId val="{00000004-9FD5-4600-B08E-998DDF8F29C9}"/>
                  </c:ext>
                </c:extLst>
              </c15:ser>
            </c15:filteredBarSeries>
          </c:ext>
        </c:extLst>
      </c:barChart>
      <c:catAx>
        <c:axId val="60747540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2120"/>
        <c:crosses val="autoZero"/>
        <c:auto val="1"/>
        <c:lblAlgn val="ctr"/>
        <c:lblOffset val="100"/>
        <c:noMultiLvlLbl val="0"/>
      </c:catAx>
      <c:valAx>
        <c:axId val="607472120"/>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3.6073586870999798E-2"/>
              <c:y val="0.1975688284561011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54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'Finance and Insurance'!$K$4</c:f>
              <c:strCache>
                <c:ptCount val="1"/>
                <c:pt idx="0">
                  <c:v>White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'Finance and Insurance'!$M$3</c:f>
              <c:strCache>
                <c:ptCount val="1"/>
                <c:pt idx="0">
                  <c:v>2018</c:v>
                </c:pt>
              </c:strCache>
            </c:strRef>
          </c:cat>
          <c:val>
            <c:numRef>
              <c:f>'Finance and Insurance'!$M$4</c:f>
              <c:numCache>
                <c:formatCode>_(* #,##0_);_(* \(#,##0\);_(* "-"??_);_(@_)</c:formatCode>
                <c:ptCount val="1"/>
                <c:pt idx="0">
                  <c:v>87553</c:v>
                </c:pt>
              </c:numCache>
            </c:numRef>
          </c:val>
          <c:extLst>
            <c:ext xmlns:c16="http://schemas.microsoft.com/office/drawing/2014/chart" uri="{C3380CC4-5D6E-409C-BE32-E72D297353CC}">
              <c16:uniqueId val="{00000000-B268-4E48-AC11-FF505359011B}"/>
            </c:ext>
          </c:extLst>
        </c:ser>
        <c:ser>
          <c:idx val="1"/>
          <c:order val="1"/>
          <c:tx>
            <c:strRef>
              <c:f>'Finance and Insurance'!$K$5</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'Finance and Insurance'!$M$3</c:f>
              <c:strCache>
                <c:ptCount val="1"/>
                <c:pt idx="0">
                  <c:v>2018</c:v>
                </c:pt>
              </c:strCache>
            </c:strRef>
          </c:cat>
          <c:val>
            <c:numRef>
              <c:f>'Finance and Insurance'!$M$5</c:f>
              <c:numCache>
                <c:formatCode>_(* #,##0_);_(* \(#,##0\);_(* "-"??_);_(@_)</c:formatCode>
                <c:ptCount val="1"/>
                <c:pt idx="0">
                  <c:v>6006</c:v>
                </c:pt>
              </c:numCache>
            </c:numRef>
          </c:val>
          <c:extLst>
            <c:ext xmlns:c16="http://schemas.microsoft.com/office/drawing/2014/chart" uri="{C3380CC4-5D6E-409C-BE32-E72D297353CC}">
              <c16:uniqueId val="{00000001-B268-4E48-AC11-FF505359011B}"/>
            </c:ext>
          </c:extLst>
        </c:ser>
        <c:ser>
          <c:idx val="2"/>
          <c:order val="2"/>
          <c:tx>
            <c:strRef>
              <c:f>'Finance and Insurance'!$K$6</c:f>
              <c:strCache>
                <c:ptCount val="1"/>
                <c:pt idx="0">
                  <c:v>Asian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'Finance and Insurance'!$M$3</c:f>
              <c:strCache>
                <c:ptCount val="1"/>
                <c:pt idx="0">
                  <c:v>2018</c:v>
                </c:pt>
              </c:strCache>
            </c:strRef>
          </c:cat>
          <c:val>
            <c:numRef>
              <c:f>'Finance and Insurance'!$M$6</c:f>
              <c:numCache>
                <c:formatCode>_(* #,##0_);_(* \(#,##0\);_(* "-"??_);_(@_)</c:formatCode>
                <c:ptCount val="1"/>
                <c:pt idx="0">
                  <c:v>10482</c:v>
                </c:pt>
              </c:numCache>
            </c:numRef>
          </c:val>
          <c:extLst>
            <c:ext xmlns:c16="http://schemas.microsoft.com/office/drawing/2014/chart" uri="{C3380CC4-5D6E-409C-BE32-E72D297353CC}">
              <c16:uniqueId val="{00000002-B268-4E48-AC11-FF505359011B}"/>
            </c:ext>
          </c:extLst>
        </c:ser>
        <c:ser>
          <c:idx val="3"/>
          <c:order val="3"/>
          <c:tx>
            <c:strRef>
              <c:f>'Finance and Insurance'!$K$7</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'Finance and Insurance'!$M$3</c:f>
              <c:strCache>
                <c:ptCount val="1"/>
                <c:pt idx="0">
                  <c:v>2018</c:v>
                </c:pt>
              </c:strCache>
            </c:strRef>
          </c:cat>
          <c:val>
            <c:numRef>
              <c:f>'Finance and Insurance'!$M$7</c:f>
              <c:numCache>
                <c:formatCode>_(* #,##0_);_(* \(#,##0\);_(* "-"??_);_(@_)</c:formatCode>
                <c:ptCount val="1"/>
                <c:pt idx="0">
                  <c:v>1718</c:v>
                </c:pt>
              </c:numCache>
            </c:numRef>
          </c:val>
          <c:extLst>
            <c:ext xmlns:c16="http://schemas.microsoft.com/office/drawing/2014/chart" uri="{C3380CC4-5D6E-409C-BE32-E72D297353CC}">
              <c16:uniqueId val="{00000003-B268-4E48-AC11-FF505359011B}"/>
            </c:ext>
          </c:extLst>
        </c:ser>
        <c:dLbls>
          <c:dLblPos val="ctr"/>
          <c:showLegendKey val="0"/>
          <c:showVal val="1"/>
          <c:showCatName val="0"/>
          <c:showSerName val="0"/>
          <c:showPercent val="0"/>
          <c:showBubbleSize val="0"/>
        </c:dLbls>
        <c:gapWidth val="55"/>
        <c:overlap val="100"/>
        <c:axId val="626124192"/>
        <c:axId val="626126160"/>
      </c:barChart>
      <c:catAx>
        <c:axId val="626124192"/>
        <c:scaling>
          <c:orientation val="minMax"/>
        </c:scaling>
        <c:delete val="0"/>
        <c:axPos val="b"/>
        <c:numFmt formatCode="General" sourceLinked="1"/>
        <c:majorTickMark val="none"/>
        <c:minorTickMark val="none"/>
        <c:tickLblPos val="none"/>
        <c:spPr>
          <a:solidFill>
            <a:sysClr val="window" lastClr="FFFFFF"/>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6160"/>
        <c:crosses val="autoZero"/>
        <c:auto val="1"/>
        <c:lblAlgn val="ctr"/>
        <c:lblOffset val="100"/>
        <c:noMultiLvlLbl val="0"/>
      </c:catAx>
      <c:valAx>
        <c:axId val="626126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3.2959998154470795E-2"/>
              <c:y val="0.24064653051181104"/>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41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r>
              <a:rPr lang="en-US" sz="1100" b="0" i="0" u="none" strike="noStrike" baseline="0">
                <a:effectLst/>
              </a:rPr>
              <a:t>Top 5 Industry </a:t>
            </a:r>
            <a:r>
              <a:rPr lang="en-US" sz="1100"/>
              <a:t>Groups by Number of Establishments</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endParaRPr lang="en-US"/>
        </a:p>
      </c:txPr>
    </c:title>
    <c:autoTitleDeleted val="0"/>
    <c:plotArea>
      <c:layout/>
      <c:barChart>
        <c:barDir val="bar"/>
        <c:grouping val="clustered"/>
        <c:varyColors val="0"/>
        <c:ser>
          <c:idx val="0"/>
          <c:order val="0"/>
          <c:tx>
            <c:v>2016</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Manufacturing!$Q$18:$Q$23</c:f>
              <c:strCache>
                <c:ptCount val="6"/>
                <c:pt idx="0">
                  <c:v>Manufacturing Total</c:v>
                </c:pt>
                <c:pt idx="1">
                  <c:v>Printing and related support activities</c:v>
                </c:pt>
                <c:pt idx="2">
                  <c:v>Bakeries and tortilla manufacturing</c:v>
                </c:pt>
                <c:pt idx="3">
                  <c:v>Electronic instrument manufacturing</c:v>
                </c:pt>
                <c:pt idx="4">
                  <c:v>Machine shops and threaded product mfg.</c:v>
                </c:pt>
                <c:pt idx="5">
                  <c:v>Medical equipment and supplies manufacturing</c:v>
                </c:pt>
              </c:strCache>
            </c:strRef>
          </c:cat>
          <c:val>
            <c:numRef>
              <c:f>Manufacturing!$R$18:$R$23</c:f>
              <c:numCache>
                <c:formatCode>#,##0</c:formatCode>
                <c:ptCount val="6"/>
                <c:pt idx="0">
                  <c:v>2058</c:v>
                </c:pt>
                <c:pt idx="1">
                  <c:v>233</c:v>
                </c:pt>
                <c:pt idx="2">
                  <c:v>196</c:v>
                </c:pt>
                <c:pt idx="3">
                  <c:v>171</c:v>
                </c:pt>
                <c:pt idx="4">
                  <c:v>128</c:v>
                </c:pt>
                <c:pt idx="5">
                  <c:v>108</c:v>
                </c:pt>
              </c:numCache>
            </c:numRef>
          </c:val>
          <c:extLst>
            <c:ext xmlns:c16="http://schemas.microsoft.com/office/drawing/2014/chart" uri="{C3380CC4-5D6E-409C-BE32-E72D297353CC}">
              <c16:uniqueId val="{00000000-C0CF-4C44-9436-5AD050F0803E}"/>
            </c:ext>
          </c:extLst>
        </c:ser>
        <c:ser>
          <c:idx val="1"/>
          <c:order val="1"/>
          <c:tx>
            <c:v>2018</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Manufacturing!$Q$18:$Q$23</c:f>
              <c:strCache>
                <c:ptCount val="6"/>
                <c:pt idx="0">
                  <c:v>Manufacturing Total</c:v>
                </c:pt>
                <c:pt idx="1">
                  <c:v>Printing and related support activities</c:v>
                </c:pt>
                <c:pt idx="2">
                  <c:v>Bakeries and tortilla manufacturing</c:v>
                </c:pt>
                <c:pt idx="3">
                  <c:v>Electronic instrument manufacturing</c:v>
                </c:pt>
                <c:pt idx="4">
                  <c:v>Machine shops and threaded product mfg.</c:v>
                </c:pt>
                <c:pt idx="5">
                  <c:v>Medical equipment and supplies manufacturing</c:v>
                </c:pt>
              </c:strCache>
            </c:strRef>
          </c:cat>
          <c:val>
            <c:numRef>
              <c:f>Manufacturing!$S$18:$S$23</c:f>
              <c:numCache>
                <c:formatCode>#,##0</c:formatCode>
                <c:ptCount val="6"/>
                <c:pt idx="0">
                  <c:v>1999</c:v>
                </c:pt>
                <c:pt idx="1">
                  <c:v>218</c:v>
                </c:pt>
                <c:pt idx="2">
                  <c:v>188</c:v>
                </c:pt>
                <c:pt idx="3">
                  <c:v>170</c:v>
                </c:pt>
                <c:pt idx="4">
                  <c:v>120</c:v>
                </c:pt>
                <c:pt idx="5">
                  <c:v>111</c:v>
                </c:pt>
              </c:numCache>
            </c:numRef>
          </c:val>
          <c:extLst>
            <c:ext xmlns:c16="http://schemas.microsoft.com/office/drawing/2014/chart" uri="{C3380CC4-5D6E-409C-BE32-E72D297353CC}">
              <c16:uniqueId val="{00000001-C0CF-4C44-9436-5AD050F0803E}"/>
            </c:ext>
          </c:extLst>
        </c:ser>
        <c:dLbls>
          <c:dLblPos val="outEnd"/>
          <c:showLegendKey val="0"/>
          <c:showVal val="1"/>
          <c:showCatName val="0"/>
          <c:showSerName val="0"/>
          <c:showPercent val="0"/>
          <c:showBubbleSize val="0"/>
        </c:dLbls>
        <c:gapWidth val="182"/>
        <c:axId val="620525712"/>
        <c:axId val="615150496"/>
      </c:barChart>
      <c:catAx>
        <c:axId val="620525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615150496"/>
        <c:crosses val="autoZero"/>
        <c:auto val="1"/>
        <c:lblAlgn val="ctr"/>
        <c:lblOffset val="100"/>
        <c:noMultiLvlLbl val="0"/>
      </c:catAx>
      <c:valAx>
        <c:axId val="615150496"/>
        <c:scaling>
          <c:orientation val="minMax"/>
        </c:scaling>
        <c:delete val="1"/>
        <c:axPos val="t"/>
        <c:numFmt formatCode="#,##0" sourceLinked="0"/>
        <c:majorTickMark val="none"/>
        <c:minorTickMark val="none"/>
        <c:tickLblPos val="nextTo"/>
        <c:crossAx val="6205257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charset="0"/>
          <a:ea typeface="Helvetica" charset="0"/>
          <a:cs typeface="Helvetica" charset="0"/>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45922037523088E-2"/>
          <c:y val="6.5972222222222224E-2"/>
          <c:w val="0.64677092446777473"/>
          <c:h val="0.85770833333333341"/>
        </c:manualLayout>
      </c:layout>
      <c:barChart>
        <c:barDir val="col"/>
        <c:grouping val="percentStacked"/>
        <c:varyColors val="0"/>
        <c:ser>
          <c:idx val="0"/>
          <c:order val="0"/>
          <c:tx>
            <c:strRef>
              <c:f>Manufacturing!$B$32</c:f>
              <c:strCache>
                <c:ptCount val="1"/>
                <c:pt idx="0">
                  <c:v>Less than high school</c:v>
                </c:pt>
              </c:strCache>
            </c:strRef>
          </c:tx>
          <c:spPr>
            <a:solidFill>
              <a:schemeClr val="accent1"/>
            </a:solidFill>
            <a:ln>
              <a:noFill/>
            </a:ln>
            <a:effectLst/>
          </c:spPr>
          <c:invertIfNegative val="0"/>
          <c:dLbls>
            <c:dLbl>
              <c:idx val="0"/>
              <c:tx>
                <c:rich>
                  <a:bodyPr/>
                  <a:lstStyle/>
                  <a:p>
                    <a:fld id="{E0B468A3-B36D-4B28-87DD-8A05EED19D52}" type="CELLRANGE">
                      <a:rPr lang="en-US"/>
                      <a:pPr/>
                      <a:t>[CELLRANGE]</a:t>
                    </a:fld>
                    <a:r>
                      <a:rPr lang="en-US" baseline="0"/>
                      <a:t>, </a:t>
                    </a:r>
                    <a:fld id="{53B563D6-56D6-48F6-9007-8419546D550D}"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5F64-4F68-B7B2-8EE40FAD47B7}"/>
                </c:ext>
              </c:extLst>
            </c:dLbl>
            <c:dLbl>
              <c:idx val="1"/>
              <c:tx>
                <c:rich>
                  <a:bodyPr/>
                  <a:lstStyle/>
                  <a:p>
                    <a:fld id="{089AD2A1-4390-48DF-9D7F-4DF3F1A97E05}" type="CELLRANGE">
                      <a:rPr lang="en-US"/>
                      <a:pPr/>
                      <a:t>[CELLRANGE]</a:t>
                    </a:fld>
                    <a:r>
                      <a:rPr lang="en-US" baseline="0"/>
                      <a:t>, </a:t>
                    </a:r>
                    <a:fld id="{29BD6F00-472B-42D9-96F3-2F1B7CC61FFA}"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F64-4F68-B7B2-8EE40FAD47B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Manufacturing!$C$31:$D$31</c:f>
              <c:strCache>
                <c:ptCount val="2"/>
                <c:pt idx="0">
                  <c:v>2015</c:v>
                </c:pt>
                <c:pt idx="1">
                  <c:v>2018</c:v>
                </c:pt>
              </c:strCache>
            </c:strRef>
          </c:cat>
          <c:val>
            <c:numRef>
              <c:f>Manufacturing!$C$32:$D$32</c:f>
              <c:numCache>
                <c:formatCode>#,##0</c:formatCode>
                <c:ptCount val="2"/>
                <c:pt idx="0">
                  <c:v>8184</c:v>
                </c:pt>
                <c:pt idx="1">
                  <c:v>8439</c:v>
                </c:pt>
              </c:numCache>
            </c:numRef>
          </c:val>
          <c:extLst>
            <c:ext xmlns:c15="http://schemas.microsoft.com/office/drawing/2012/chart" uri="{02D57815-91ED-43cb-92C2-25804820EDAC}">
              <c15:datalabelsRange>
                <c15:f>Manufacturing!$E$32:$F$32</c15:f>
                <c15:dlblRangeCache>
                  <c:ptCount val="2"/>
                  <c:pt idx="0">
                    <c:v>10%</c:v>
                  </c:pt>
                  <c:pt idx="1">
                    <c:v>11%</c:v>
                  </c:pt>
                </c15:dlblRangeCache>
              </c15:datalabelsRange>
            </c:ext>
            <c:ext xmlns:c16="http://schemas.microsoft.com/office/drawing/2014/chart" uri="{C3380CC4-5D6E-409C-BE32-E72D297353CC}">
              <c16:uniqueId val="{00000002-5F64-4F68-B7B2-8EE40FAD47B7}"/>
            </c:ext>
          </c:extLst>
        </c:ser>
        <c:ser>
          <c:idx val="1"/>
          <c:order val="1"/>
          <c:tx>
            <c:strRef>
              <c:f>Manufacturing!$B$33</c:f>
              <c:strCache>
                <c:ptCount val="1"/>
                <c:pt idx="0">
                  <c:v>High school or equivalent, no college</c:v>
                </c:pt>
              </c:strCache>
            </c:strRef>
          </c:tx>
          <c:spPr>
            <a:solidFill>
              <a:schemeClr val="accent2"/>
            </a:solidFill>
            <a:ln>
              <a:noFill/>
            </a:ln>
            <a:effectLst/>
          </c:spPr>
          <c:invertIfNegative val="0"/>
          <c:dLbls>
            <c:dLbl>
              <c:idx val="0"/>
              <c:tx>
                <c:rich>
                  <a:bodyPr/>
                  <a:lstStyle/>
                  <a:p>
                    <a:fld id="{ACBED9DA-18A2-43C2-84B6-7B2BDD2C8087}" type="CELLRANGE">
                      <a:rPr lang="en-US"/>
                      <a:pPr/>
                      <a:t>[CELLRANGE]</a:t>
                    </a:fld>
                    <a:r>
                      <a:rPr lang="en-US" baseline="0"/>
                      <a:t>, </a:t>
                    </a:r>
                    <a:fld id="{A7133E77-B1BE-4433-BE6E-F629127B60AE}"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5F64-4F68-B7B2-8EE40FAD47B7}"/>
                </c:ext>
              </c:extLst>
            </c:dLbl>
            <c:dLbl>
              <c:idx val="1"/>
              <c:tx>
                <c:rich>
                  <a:bodyPr/>
                  <a:lstStyle/>
                  <a:p>
                    <a:fld id="{97C4DEA0-2964-42EC-9F95-C4DA4AAC0891}" type="CELLRANGE">
                      <a:rPr lang="en-US"/>
                      <a:pPr/>
                      <a:t>[CELLRANGE]</a:t>
                    </a:fld>
                    <a:r>
                      <a:rPr lang="en-US" baseline="0"/>
                      <a:t>, </a:t>
                    </a:r>
                    <a:fld id="{CB179445-46F4-42AE-9621-8663A7706442}"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5F64-4F68-B7B2-8EE40FAD47B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Manufacturing!$C$31:$D$31</c:f>
              <c:strCache>
                <c:ptCount val="2"/>
                <c:pt idx="0">
                  <c:v>2015</c:v>
                </c:pt>
                <c:pt idx="1">
                  <c:v>2018</c:v>
                </c:pt>
              </c:strCache>
            </c:strRef>
          </c:cat>
          <c:val>
            <c:numRef>
              <c:f>Manufacturing!$C$33:$D$33</c:f>
              <c:numCache>
                <c:formatCode>#,##0</c:formatCode>
                <c:ptCount val="2"/>
                <c:pt idx="0">
                  <c:v>16506</c:v>
                </c:pt>
                <c:pt idx="1">
                  <c:v>16040</c:v>
                </c:pt>
              </c:numCache>
            </c:numRef>
          </c:val>
          <c:extLst>
            <c:ext xmlns:c15="http://schemas.microsoft.com/office/drawing/2012/chart" uri="{02D57815-91ED-43cb-92C2-25804820EDAC}">
              <c15:datalabelsRange>
                <c15:f>Manufacturing!$E$33:$F$33</c15:f>
                <c15:dlblRangeCache>
                  <c:ptCount val="2"/>
                  <c:pt idx="0">
                    <c:v>20%</c:v>
                  </c:pt>
                  <c:pt idx="1">
                    <c:v>21%</c:v>
                  </c:pt>
                </c15:dlblRangeCache>
              </c15:datalabelsRange>
            </c:ext>
            <c:ext xmlns:c16="http://schemas.microsoft.com/office/drawing/2014/chart" uri="{C3380CC4-5D6E-409C-BE32-E72D297353CC}">
              <c16:uniqueId val="{00000005-5F64-4F68-B7B2-8EE40FAD47B7}"/>
            </c:ext>
          </c:extLst>
        </c:ser>
        <c:ser>
          <c:idx val="2"/>
          <c:order val="2"/>
          <c:tx>
            <c:strRef>
              <c:f>Manufacturing!$B$34</c:f>
              <c:strCache>
                <c:ptCount val="1"/>
                <c:pt idx="0">
                  <c:v>Some college or Associate degree</c:v>
                </c:pt>
              </c:strCache>
            </c:strRef>
          </c:tx>
          <c:spPr>
            <a:solidFill>
              <a:schemeClr val="accent3"/>
            </a:solidFill>
            <a:ln>
              <a:noFill/>
            </a:ln>
            <a:effectLst/>
          </c:spPr>
          <c:invertIfNegative val="0"/>
          <c:dLbls>
            <c:dLbl>
              <c:idx val="0"/>
              <c:tx>
                <c:rich>
                  <a:bodyPr/>
                  <a:lstStyle/>
                  <a:p>
                    <a:fld id="{02BCF7C6-C100-421C-8211-26AB99A7E7C4}" type="CELLRANGE">
                      <a:rPr lang="en-US"/>
                      <a:pPr/>
                      <a:t>[CELLRANGE]</a:t>
                    </a:fld>
                    <a:r>
                      <a:rPr lang="en-US" baseline="0"/>
                      <a:t>, </a:t>
                    </a:r>
                    <a:fld id="{AC62A556-0C9B-458D-9188-E61501479F50}"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5F64-4F68-B7B2-8EE40FAD47B7}"/>
                </c:ext>
              </c:extLst>
            </c:dLbl>
            <c:dLbl>
              <c:idx val="1"/>
              <c:tx>
                <c:rich>
                  <a:bodyPr/>
                  <a:lstStyle/>
                  <a:p>
                    <a:fld id="{F80904D0-A9A8-4ABA-B473-C5D47E766EAC}" type="CELLRANGE">
                      <a:rPr lang="en-US"/>
                      <a:pPr/>
                      <a:t>[CELLRANGE]</a:t>
                    </a:fld>
                    <a:r>
                      <a:rPr lang="en-US" baseline="0"/>
                      <a:t>, </a:t>
                    </a:r>
                    <a:fld id="{3A404DD6-C21C-4124-AE90-A8D3C849FCA7}"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5F64-4F68-B7B2-8EE40FAD47B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Manufacturing!$C$31:$D$31</c:f>
              <c:strCache>
                <c:ptCount val="2"/>
                <c:pt idx="0">
                  <c:v>2015</c:v>
                </c:pt>
                <c:pt idx="1">
                  <c:v>2018</c:v>
                </c:pt>
              </c:strCache>
            </c:strRef>
          </c:cat>
          <c:val>
            <c:numRef>
              <c:f>Manufacturing!$C$34:$D$34</c:f>
              <c:numCache>
                <c:formatCode>#,##0</c:formatCode>
                <c:ptCount val="2"/>
                <c:pt idx="0">
                  <c:v>21142</c:v>
                </c:pt>
                <c:pt idx="1">
                  <c:v>20151</c:v>
                </c:pt>
              </c:numCache>
            </c:numRef>
          </c:val>
          <c:extLst>
            <c:ext xmlns:c15="http://schemas.microsoft.com/office/drawing/2012/chart" uri="{02D57815-91ED-43cb-92C2-25804820EDAC}">
              <c15:datalabelsRange>
                <c15:f>Manufacturing!$E$34:$F$34</c15:f>
                <c15:dlblRangeCache>
                  <c:ptCount val="2"/>
                  <c:pt idx="0">
                    <c:v>26%</c:v>
                  </c:pt>
                  <c:pt idx="1">
                    <c:v>26%</c:v>
                  </c:pt>
                </c15:dlblRangeCache>
              </c15:datalabelsRange>
            </c:ext>
            <c:ext xmlns:c16="http://schemas.microsoft.com/office/drawing/2014/chart" uri="{C3380CC4-5D6E-409C-BE32-E72D297353CC}">
              <c16:uniqueId val="{00000008-5F64-4F68-B7B2-8EE40FAD47B7}"/>
            </c:ext>
          </c:extLst>
        </c:ser>
        <c:ser>
          <c:idx val="3"/>
          <c:order val="3"/>
          <c:tx>
            <c:strRef>
              <c:f>Manufacturing!$B$35</c:f>
              <c:strCache>
                <c:ptCount val="1"/>
                <c:pt idx="0">
                  <c:v>Bachelor's degree or advanced degree</c:v>
                </c:pt>
              </c:strCache>
            </c:strRef>
          </c:tx>
          <c:spPr>
            <a:solidFill>
              <a:schemeClr val="accent4"/>
            </a:solidFill>
            <a:ln>
              <a:noFill/>
            </a:ln>
            <a:effectLst/>
          </c:spPr>
          <c:invertIfNegative val="0"/>
          <c:dLbls>
            <c:dLbl>
              <c:idx val="0"/>
              <c:tx>
                <c:rich>
                  <a:bodyPr/>
                  <a:lstStyle/>
                  <a:p>
                    <a:fld id="{C73E23A8-0DFA-4CBB-8FBA-DC2D49E3DA01}" type="CELLRANGE">
                      <a:rPr lang="en-US"/>
                      <a:pPr/>
                      <a:t>[CELLRANGE]</a:t>
                    </a:fld>
                    <a:r>
                      <a:rPr lang="en-US" baseline="0"/>
                      <a:t>, </a:t>
                    </a:r>
                    <a:fld id="{CAF73729-62F4-44CB-B084-4A713BBDAA4D}"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5F64-4F68-B7B2-8EE40FAD47B7}"/>
                </c:ext>
              </c:extLst>
            </c:dLbl>
            <c:dLbl>
              <c:idx val="1"/>
              <c:tx>
                <c:rich>
                  <a:bodyPr/>
                  <a:lstStyle/>
                  <a:p>
                    <a:fld id="{5E82538A-E539-4558-A1A3-76FB48099AFE}" type="CELLRANGE">
                      <a:rPr lang="en-US"/>
                      <a:pPr/>
                      <a:t>[CELLRANGE]</a:t>
                    </a:fld>
                    <a:r>
                      <a:rPr lang="en-US" baseline="0"/>
                      <a:t>, </a:t>
                    </a:r>
                    <a:fld id="{9D19AED8-4175-47EF-8F7D-753AD664113F}"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5F64-4F68-B7B2-8EE40FAD47B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Manufacturing!$C$31:$D$31</c:f>
              <c:strCache>
                <c:ptCount val="2"/>
                <c:pt idx="0">
                  <c:v>2015</c:v>
                </c:pt>
                <c:pt idx="1">
                  <c:v>2018</c:v>
                </c:pt>
              </c:strCache>
            </c:strRef>
          </c:cat>
          <c:val>
            <c:numRef>
              <c:f>Manufacturing!$C$35:$D$35</c:f>
              <c:numCache>
                <c:formatCode>#,##0</c:formatCode>
                <c:ptCount val="2"/>
                <c:pt idx="0">
                  <c:v>31021</c:v>
                </c:pt>
                <c:pt idx="1">
                  <c:v>28773</c:v>
                </c:pt>
              </c:numCache>
            </c:numRef>
          </c:val>
          <c:extLst>
            <c:ext xmlns:c15="http://schemas.microsoft.com/office/drawing/2012/chart" uri="{02D57815-91ED-43cb-92C2-25804820EDAC}">
              <c15:datalabelsRange>
                <c15:f>Manufacturing!$E$35:$F$35</c15:f>
                <c15:dlblRangeCache>
                  <c:ptCount val="2"/>
                  <c:pt idx="0">
                    <c:v>38%</c:v>
                  </c:pt>
                  <c:pt idx="1">
                    <c:v>37%</c:v>
                  </c:pt>
                </c15:dlblRangeCache>
              </c15:datalabelsRange>
            </c:ext>
            <c:ext xmlns:c16="http://schemas.microsoft.com/office/drawing/2014/chart" uri="{C3380CC4-5D6E-409C-BE32-E72D297353CC}">
              <c16:uniqueId val="{0000000B-5F64-4F68-B7B2-8EE40FAD47B7}"/>
            </c:ext>
          </c:extLst>
        </c:ser>
        <c:ser>
          <c:idx val="4"/>
          <c:order val="4"/>
          <c:tx>
            <c:strRef>
              <c:f>Manufacturing!$B$36</c:f>
              <c:strCache>
                <c:ptCount val="1"/>
                <c:pt idx="0">
                  <c:v>Educational attainment not available (age &lt;24)</c:v>
                </c:pt>
              </c:strCache>
            </c:strRef>
          </c:tx>
          <c:spPr>
            <a:solidFill>
              <a:schemeClr val="accent5"/>
            </a:solidFill>
            <a:ln>
              <a:noFill/>
            </a:ln>
            <a:effectLst/>
          </c:spPr>
          <c:invertIfNegative val="0"/>
          <c:dLbls>
            <c:dLbl>
              <c:idx val="0"/>
              <c:tx>
                <c:rich>
                  <a:bodyPr/>
                  <a:lstStyle/>
                  <a:p>
                    <a:fld id="{0C079E8A-BC1F-4122-A3B7-035D650283C2}" type="CELLRANGE">
                      <a:rPr lang="en-US"/>
                      <a:pPr/>
                      <a:t>[CELLRANGE]</a:t>
                    </a:fld>
                    <a:r>
                      <a:rPr lang="en-US" baseline="0"/>
                      <a:t>, </a:t>
                    </a:r>
                    <a:fld id="{9A8D9AE3-5C3E-4290-89B5-128C4E1836D9}"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5F64-4F68-B7B2-8EE40FAD47B7}"/>
                </c:ext>
              </c:extLst>
            </c:dLbl>
            <c:dLbl>
              <c:idx val="1"/>
              <c:tx>
                <c:rich>
                  <a:bodyPr/>
                  <a:lstStyle/>
                  <a:p>
                    <a:fld id="{8D17865A-4216-499D-83D3-92633B0FB19C}" type="CELLRANGE">
                      <a:rPr lang="en-US"/>
                      <a:pPr/>
                      <a:t>[CELLRANGE]</a:t>
                    </a:fld>
                    <a:r>
                      <a:rPr lang="en-US" baseline="0"/>
                      <a:t>, </a:t>
                    </a:r>
                    <a:fld id="{86BF9985-84D1-4966-8C23-2ED7F8A2B292}"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5F64-4F68-B7B2-8EE40FAD47B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Manufacturing!$C$31:$D$31</c:f>
              <c:strCache>
                <c:ptCount val="2"/>
                <c:pt idx="0">
                  <c:v>2015</c:v>
                </c:pt>
                <c:pt idx="1">
                  <c:v>2018</c:v>
                </c:pt>
              </c:strCache>
            </c:strRef>
          </c:cat>
          <c:val>
            <c:numRef>
              <c:f>Manufacturing!$C$36:$D$36</c:f>
              <c:numCache>
                <c:formatCode>#,##0</c:formatCode>
                <c:ptCount val="2"/>
                <c:pt idx="0">
                  <c:v>4379</c:v>
                </c:pt>
                <c:pt idx="1">
                  <c:v>4378</c:v>
                </c:pt>
              </c:numCache>
            </c:numRef>
          </c:val>
          <c:extLst>
            <c:ext xmlns:c15="http://schemas.microsoft.com/office/drawing/2012/chart" uri="{02D57815-91ED-43cb-92C2-25804820EDAC}">
              <c15:datalabelsRange>
                <c15:f>Manufacturing!$E$36:$F$36</c15:f>
                <c15:dlblRangeCache>
                  <c:ptCount val="2"/>
                  <c:pt idx="0">
                    <c:v>5%</c:v>
                  </c:pt>
                  <c:pt idx="1">
                    <c:v>6%</c:v>
                  </c:pt>
                </c15:dlblRangeCache>
              </c15:datalabelsRange>
            </c:ext>
            <c:ext xmlns:c16="http://schemas.microsoft.com/office/drawing/2014/chart" uri="{C3380CC4-5D6E-409C-BE32-E72D297353CC}">
              <c16:uniqueId val="{0000000E-5F64-4F68-B7B2-8EE40FAD47B7}"/>
            </c:ext>
          </c:extLst>
        </c:ser>
        <c:dLbls>
          <c:showLegendKey val="0"/>
          <c:showVal val="0"/>
          <c:showCatName val="0"/>
          <c:showSerName val="0"/>
          <c:showPercent val="0"/>
          <c:showBubbleSize val="0"/>
        </c:dLbls>
        <c:gapWidth val="55"/>
        <c:overlap val="100"/>
        <c:axId val="649703568"/>
        <c:axId val="649704224"/>
      </c:barChart>
      <c:scatterChart>
        <c:scatterStyle val="lineMarker"/>
        <c:varyColors val="0"/>
        <c:ser>
          <c:idx val="5"/>
          <c:order val="5"/>
          <c:tx>
            <c:strRef>
              <c:f>Manufacturing!$K$17</c:f>
              <c:strCache>
                <c:ptCount val="1"/>
                <c:pt idx="0">
                  <c:v>Increase</c:v>
                </c:pt>
              </c:strCache>
            </c:strRef>
          </c:tx>
          <c:spPr>
            <a:ln w="25400" cap="rnd">
              <a:noFill/>
              <a:round/>
            </a:ln>
            <a:effectLst/>
          </c:spPr>
          <c:marker>
            <c:symbol val="none"/>
          </c:marker>
          <c:dLbls>
            <c:dLbl>
              <c:idx val="0"/>
              <c:tx>
                <c:rich>
                  <a:bodyPr/>
                  <a:lstStyle/>
                  <a:p>
                    <a:fld id="{3BBB02D6-103F-4ADB-A619-4FBAE83D0948}"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5F64-4F68-B7B2-8EE40FAD47B7}"/>
                </c:ext>
              </c:extLst>
            </c:dLbl>
            <c:dLbl>
              <c:idx val="1"/>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F64-4F68-B7B2-8EE40FAD47B7}"/>
                </c:ext>
              </c:extLst>
            </c:dLbl>
            <c:dLbl>
              <c:idx val="2"/>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F64-4F68-B7B2-8EE40FAD47B7}"/>
                </c:ext>
              </c:extLst>
            </c:dLbl>
            <c:dLbl>
              <c:idx val="3"/>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F64-4F68-B7B2-8EE40FAD47B7}"/>
                </c:ext>
              </c:extLst>
            </c:dLbl>
            <c:dLbl>
              <c:idx val="4"/>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F64-4F68-B7B2-8EE40FAD47B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minus"/>
            <c:errValType val="fixedVal"/>
            <c:noEndCap val="1"/>
            <c:val val="3.0000000000000006E-2"/>
            <c:spPr>
              <a:noFill/>
              <a:ln w="31750" cap="flat" cmpd="sng" algn="ctr">
                <a:solidFill>
                  <a:srgbClr val="00B050"/>
                </a:solidFill>
                <a:round/>
                <a:headEnd type="triangle" w="lg" len="sm"/>
              </a:ln>
              <a:effectLst/>
            </c:spPr>
          </c:errBars>
          <c:xVal>
            <c:numRef>
              <c:f>Manufacturing!$J$18:$J$22</c:f>
              <c:numCache>
                <c:formatCode>General</c:formatCode>
                <c:ptCount val="5"/>
                <c:pt idx="0">
                  <c:v>1.59</c:v>
                </c:pt>
                <c:pt idx="1">
                  <c:v>1.59</c:v>
                </c:pt>
                <c:pt idx="2">
                  <c:v>1.59</c:v>
                </c:pt>
                <c:pt idx="3">
                  <c:v>1.59</c:v>
                </c:pt>
                <c:pt idx="4">
                  <c:v>1.59</c:v>
                </c:pt>
              </c:numCache>
            </c:numRef>
          </c:xVal>
          <c:yVal>
            <c:numRef>
              <c:f>Manufacturing!$K$18:$K$22</c:f>
              <c:numCache>
                <c:formatCode>0%</c:formatCode>
                <c:ptCount val="5"/>
                <c:pt idx="0">
                  <c:v>7.0000000000000007E-2</c:v>
                </c:pt>
                <c:pt idx="1">
                  <c:v>#N/A</c:v>
                </c:pt>
                <c:pt idx="2">
                  <c:v>#N/A</c:v>
                </c:pt>
                <c:pt idx="3">
                  <c:v>#N/A</c:v>
                </c:pt>
                <c:pt idx="4">
                  <c:v>#N/A</c:v>
                </c:pt>
              </c:numCache>
            </c:numRef>
          </c:yVal>
          <c:smooth val="0"/>
          <c:extLst>
            <c:ext xmlns:c15="http://schemas.microsoft.com/office/drawing/2012/chart" uri="{02D57815-91ED-43cb-92C2-25804820EDAC}">
              <c15:datalabelsRange>
                <c15:f>Manufacturing!$H$32:$H$36</c15:f>
                <c15:dlblRangeCache>
                  <c:ptCount val="5"/>
                  <c:pt idx="0">
                    <c:v>+3.1%</c:v>
                  </c:pt>
                  <c:pt idx="1">
                    <c:v> -2.8%</c:v>
                  </c:pt>
                  <c:pt idx="2">
                    <c:v> -4.7%</c:v>
                  </c:pt>
                  <c:pt idx="3">
                    <c:v> -7.2%</c:v>
                  </c:pt>
                  <c:pt idx="4">
                    <c:v> -0.0%</c:v>
                  </c:pt>
                </c15:dlblRangeCache>
              </c15:datalabelsRange>
            </c:ext>
            <c:ext xmlns:c16="http://schemas.microsoft.com/office/drawing/2014/chart" uri="{C3380CC4-5D6E-409C-BE32-E72D297353CC}">
              <c16:uniqueId val="{00000014-5F64-4F68-B7B2-8EE40FAD47B7}"/>
            </c:ext>
          </c:extLst>
        </c:ser>
        <c:ser>
          <c:idx val="6"/>
          <c:order val="6"/>
          <c:tx>
            <c:strRef>
              <c:f>Manufacturing!$L$17</c:f>
              <c:strCache>
                <c:ptCount val="1"/>
                <c:pt idx="0">
                  <c:v>Decrease</c:v>
                </c:pt>
              </c:strCache>
            </c:strRef>
          </c:tx>
          <c:spPr>
            <a:ln w="25400" cap="rnd">
              <a:noFill/>
              <a:round/>
            </a:ln>
            <a:effectLst/>
          </c:spPr>
          <c:marker>
            <c:symbol val="none"/>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F64-4F68-B7B2-8EE40FAD47B7}"/>
                </c:ext>
              </c:extLst>
            </c:dLbl>
            <c:dLbl>
              <c:idx val="1"/>
              <c:tx>
                <c:rich>
                  <a:bodyPr/>
                  <a:lstStyle/>
                  <a:p>
                    <a:fld id="{CEB5064A-440C-4A4C-BD34-ED724D387631}"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5F64-4F68-B7B2-8EE40FAD47B7}"/>
                </c:ext>
              </c:extLst>
            </c:dLbl>
            <c:dLbl>
              <c:idx val="2"/>
              <c:tx>
                <c:rich>
                  <a:bodyPr/>
                  <a:lstStyle/>
                  <a:p>
                    <a:fld id="{320324D8-ACD2-4F00-8D89-E02DFD11DDBB}"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5F64-4F68-B7B2-8EE40FAD47B7}"/>
                </c:ext>
              </c:extLst>
            </c:dLbl>
            <c:dLbl>
              <c:idx val="3"/>
              <c:tx>
                <c:rich>
                  <a:bodyPr/>
                  <a:lstStyle/>
                  <a:p>
                    <a:fld id="{4325565F-03C3-43D4-9FEA-FD43DA66214A}"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5F64-4F68-B7B2-8EE40FAD47B7}"/>
                </c:ext>
              </c:extLst>
            </c:dLbl>
            <c:dLbl>
              <c:idx val="4"/>
              <c:tx>
                <c:rich>
                  <a:bodyPr/>
                  <a:lstStyle/>
                  <a:p>
                    <a:fld id="{A6A91657-20E7-4AEF-BD46-4230DB381471}"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5F64-4F68-B7B2-8EE40FAD47B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plus"/>
            <c:errValType val="fixedVal"/>
            <c:noEndCap val="1"/>
            <c:val val="3.0000000000000006E-2"/>
            <c:spPr>
              <a:noFill/>
              <a:ln w="31750" cap="flat" cmpd="sng" algn="ctr">
                <a:solidFill>
                  <a:srgbClr val="FF0000"/>
                </a:solidFill>
                <a:round/>
                <a:headEnd type="triangle" w="lg" len="sm"/>
              </a:ln>
              <a:effectLst/>
            </c:spPr>
          </c:errBars>
          <c:xVal>
            <c:numRef>
              <c:f>Manufacturing!$J$18:$J$22</c:f>
              <c:numCache>
                <c:formatCode>General</c:formatCode>
                <c:ptCount val="5"/>
                <c:pt idx="0">
                  <c:v>1.59</c:v>
                </c:pt>
                <c:pt idx="1">
                  <c:v>1.59</c:v>
                </c:pt>
                <c:pt idx="2">
                  <c:v>1.59</c:v>
                </c:pt>
                <c:pt idx="3">
                  <c:v>1.59</c:v>
                </c:pt>
                <c:pt idx="4">
                  <c:v>1.59</c:v>
                </c:pt>
              </c:numCache>
            </c:numRef>
          </c:xVal>
          <c:yVal>
            <c:numRef>
              <c:f>Manufacturing!$L$18:$L$22</c:f>
              <c:numCache>
                <c:formatCode>0%</c:formatCode>
                <c:ptCount val="5"/>
                <c:pt idx="0">
                  <c:v>#N/A</c:v>
                </c:pt>
                <c:pt idx="1">
                  <c:v>0.23222895051490725</c:v>
                </c:pt>
                <c:pt idx="2">
                  <c:v>0.47016109332613365</c:v>
                </c:pt>
                <c:pt idx="3">
                  <c:v>0.79574446201514504</c:v>
                </c:pt>
                <c:pt idx="4">
                  <c:v>0.95</c:v>
                </c:pt>
              </c:numCache>
            </c:numRef>
          </c:yVal>
          <c:smooth val="0"/>
          <c:extLst>
            <c:ext xmlns:c15="http://schemas.microsoft.com/office/drawing/2012/chart" uri="{02D57815-91ED-43cb-92C2-25804820EDAC}">
              <c15:datalabelsRange>
                <c15:f>Manufacturing!$H$32:$H$36</c15:f>
                <c15:dlblRangeCache>
                  <c:ptCount val="5"/>
                  <c:pt idx="0">
                    <c:v>+3.1%</c:v>
                  </c:pt>
                  <c:pt idx="1">
                    <c:v> -2.8%</c:v>
                  </c:pt>
                  <c:pt idx="2">
                    <c:v> -4.7%</c:v>
                  </c:pt>
                  <c:pt idx="3">
                    <c:v> -7.2%</c:v>
                  </c:pt>
                  <c:pt idx="4">
                    <c:v> -0.0%</c:v>
                  </c:pt>
                </c15:dlblRangeCache>
              </c15:datalabelsRange>
            </c:ext>
            <c:ext xmlns:c16="http://schemas.microsoft.com/office/drawing/2014/chart" uri="{C3380CC4-5D6E-409C-BE32-E72D297353CC}">
              <c16:uniqueId val="{0000001A-5F64-4F68-B7B2-8EE40FAD47B7}"/>
            </c:ext>
          </c:extLst>
        </c:ser>
        <c:ser>
          <c:idx val="7"/>
          <c:order val="7"/>
          <c:tx>
            <c:strRef>
              <c:f>Manufacturing!$K$13</c:f>
              <c:strCache>
                <c:ptCount val="1"/>
                <c:pt idx="0">
                  <c:v>Share</c:v>
                </c:pt>
              </c:strCache>
            </c:strRef>
          </c:tx>
          <c:spPr>
            <a:ln w="25400" cap="rnd">
              <a:noFill/>
              <a:round/>
            </a:ln>
            <a:effectLst/>
          </c:spPr>
          <c:marker>
            <c:symbol val="none"/>
          </c:marker>
          <c:dLbls>
            <c:dLbl>
              <c:idx val="0"/>
              <c:tx>
                <c:rich>
                  <a:bodyPr/>
                  <a:lstStyle/>
                  <a:p>
                    <a:fld id="{47E7340E-0867-459F-B7B4-DDDB4EA61560}"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5F64-4F68-B7B2-8EE40FAD47B7}"/>
                </c:ext>
              </c:extLst>
            </c:dLbl>
            <c:dLbl>
              <c:idx val="1"/>
              <c:tx>
                <c:rich>
                  <a:bodyPr/>
                  <a:lstStyle/>
                  <a:p>
                    <a:fld id="{8CA3BB8B-240B-4D58-A7FF-6B02CD03DAE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5F64-4F68-B7B2-8EE40FAD47B7}"/>
                </c:ext>
              </c:extLst>
            </c:dLbl>
            <c:spPr>
              <a:noFill/>
              <a:ln>
                <a:noFill/>
              </a:ln>
              <a:effectLst/>
            </c:spPr>
            <c:txPr>
              <a:bodyPr rot="0" spcFirstLastPara="1" vertOverflow="ellipsis" vert="horz" wrap="square" lIns="38100" tIns="91440" rIns="38100" bIns="91440" anchor="ctr" anchorCtr="1">
                <a:spAutoFit/>
              </a:bodyPr>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Ref>
              <c:f>Manufacturing!$J$14:$J$15</c:f>
              <c:numCache>
                <c:formatCode>General</c:formatCode>
                <c:ptCount val="2"/>
                <c:pt idx="0">
                  <c:v>1</c:v>
                </c:pt>
                <c:pt idx="1">
                  <c:v>2</c:v>
                </c:pt>
              </c:numCache>
            </c:numRef>
          </c:xVal>
          <c:yVal>
            <c:numRef>
              <c:f>Manufacturing!$K$14:$K$15</c:f>
              <c:numCache>
                <c:formatCode>0%</c:formatCode>
                <c:ptCount val="2"/>
                <c:pt idx="0">
                  <c:v>1</c:v>
                </c:pt>
                <c:pt idx="1">
                  <c:v>1</c:v>
                </c:pt>
              </c:numCache>
            </c:numRef>
          </c:yVal>
          <c:smooth val="0"/>
          <c:extLst>
            <c:ext xmlns:c15="http://schemas.microsoft.com/office/drawing/2012/chart" uri="{02D57815-91ED-43cb-92C2-25804820EDAC}">
              <c15:datalabelsRange>
                <c15:f>Manufacturing!$L$14:$L$15</c15:f>
                <c15:dlblRangeCache>
                  <c:ptCount val="2"/>
                  <c:pt idx="0">
                    <c:v> 81,232 </c:v>
                  </c:pt>
                  <c:pt idx="1">
                    <c:v> 77,781 </c:v>
                  </c:pt>
                </c15:dlblRangeCache>
              </c15:datalabelsRange>
            </c:ext>
            <c:ext xmlns:c16="http://schemas.microsoft.com/office/drawing/2014/chart" uri="{C3380CC4-5D6E-409C-BE32-E72D297353CC}">
              <c16:uniqueId val="{0000001D-5F64-4F68-B7B2-8EE40FAD47B7}"/>
            </c:ext>
          </c:extLst>
        </c:ser>
        <c:dLbls>
          <c:showLegendKey val="0"/>
          <c:showVal val="0"/>
          <c:showCatName val="0"/>
          <c:showSerName val="0"/>
          <c:showPercent val="0"/>
          <c:showBubbleSize val="0"/>
        </c:dLbls>
        <c:axId val="649703568"/>
        <c:axId val="649704224"/>
      </c:scatterChart>
      <c:catAx>
        <c:axId val="6497035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4224"/>
        <c:crosses val="autoZero"/>
        <c:auto val="1"/>
        <c:lblAlgn val="ctr"/>
        <c:lblOffset val="100"/>
        <c:noMultiLvlLbl val="0"/>
      </c:catAx>
      <c:valAx>
        <c:axId val="649704224"/>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 of Employees</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3568"/>
        <c:crosses val="autoZero"/>
        <c:crossBetween val="between"/>
      </c:valAx>
      <c:spPr>
        <a:noFill/>
        <a:ln>
          <a:noFill/>
        </a:ln>
        <a:effectLst/>
      </c:spPr>
    </c:plotArea>
    <c:legend>
      <c:legendPos val="r"/>
      <c:legendEntry>
        <c:idx val="5"/>
        <c:delete val="1"/>
      </c:legendEntry>
      <c:legendEntry>
        <c:idx val="6"/>
        <c:delete val="1"/>
      </c:legendEntry>
      <c:legendEntry>
        <c:idx val="7"/>
        <c:delete val="1"/>
      </c:legendEntry>
      <c:layout>
        <c:manualLayout>
          <c:xMode val="edge"/>
          <c:yMode val="edge"/>
          <c:x val="0.69519000342348514"/>
          <c:y val="0.36492595437765402"/>
          <c:w val="0.30330033474076612"/>
          <c:h val="0.2701478245097411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9180365612192"/>
          <c:y val="4.7743055555555552E-2"/>
          <c:w val="0.52611347101349171"/>
          <c:h val="0.90451388888888884"/>
        </c:manualLayout>
      </c:layout>
      <c:barChart>
        <c:barDir val="col"/>
        <c:grouping val="percentStacked"/>
        <c:varyColors val="0"/>
        <c:ser>
          <c:idx val="0"/>
          <c:order val="0"/>
          <c:tx>
            <c:strRef>
              <c:f>Manufacturing!$J$13</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Manufacturing!$L$12</c:f>
              <c:strCache>
                <c:ptCount val="1"/>
                <c:pt idx="0">
                  <c:v>2018</c:v>
                </c:pt>
              </c:strCache>
            </c:strRef>
          </c:cat>
          <c:val>
            <c:numRef>
              <c:f>Manufacturing!$L$13</c:f>
              <c:numCache>
                <c:formatCode>#,##0</c:formatCode>
                <c:ptCount val="1"/>
                <c:pt idx="0">
                  <c:v>52413</c:v>
                </c:pt>
              </c:numCache>
            </c:numRef>
          </c:val>
          <c:extLst>
            <c:ext xmlns:c16="http://schemas.microsoft.com/office/drawing/2014/chart" uri="{C3380CC4-5D6E-409C-BE32-E72D297353CC}">
              <c16:uniqueId val="{00000000-AB4B-4F6A-BA28-122081D52886}"/>
            </c:ext>
          </c:extLst>
        </c:ser>
        <c:ser>
          <c:idx val="1"/>
          <c:order val="1"/>
          <c:tx>
            <c:strRef>
              <c:f>Manufacturing!$J$14</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Manufacturing!$L$12</c:f>
              <c:strCache>
                <c:ptCount val="1"/>
                <c:pt idx="0">
                  <c:v>2018</c:v>
                </c:pt>
              </c:strCache>
            </c:strRef>
          </c:cat>
          <c:val>
            <c:numRef>
              <c:f>Manufacturing!$L$14</c:f>
              <c:numCache>
                <c:formatCode>#,##0</c:formatCode>
                <c:ptCount val="1"/>
                <c:pt idx="0">
                  <c:v>25367</c:v>
                </c:pt>
              </c:numCache>
            </c:numRef>
          </c:val>
          <c:extLst>
            <c:ext xmlns:c16="http://schemas.microsoft.com/office/drawing/2014/chart" uri="{C3380CC4-5D6E-409C-BE32-E72D297353CC}">
              <c16:uniqueId val="{00000001-AB4B-4F6A-BA28-122081D52886}"/>
            </c:ext>
          </c:extLst>
        </c:ser>
        <c:dLbls>
          <c:showLegendKey val="0"/>
          <c:showVal val="0"/>
          <c:showCatName val="0"/>
          <c:showSerName val="0"/>
          <c:showPercent val="0"/>
          <c:showBubbleSize val="0"/>
        </c:dLbls>
        <c:gapWidth val="70"/>
        <c:overlap val="100"/>
        <c:axId val="437555336"/>
        <c:axId val="437555992"/>
      </c:barChart>
      <c:catAx>
        <c:axId val="437555336"/>
        <c:scaling>
          <c:orientation val="minMax"/>
        </c:scaling>
        <c:delete val="0"/>
        <c:axPos val="b"/>
        <c:numFmt formatCode="General" sourceLinked="1"/>
        <c:majorTickMark val="none"/>
        <c:minorTickMark val="none"/>
        <c:tickLblPos val="none"/>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992"/>
        <c:crosses val="autoZero"/>
        <c:auto val="1"/>
        <c:lblAlgn val="ctr"/>
        <c:lblOffset val="100"/>
        <c:noMultiLvlLbl val="0"/>
      </c:catAx>
      <c:valAx>
        <c:axId val="437555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4.0204678362573097E-2"/>
              <c:y val="0.2406465305118110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336"/>
        <c:crosses val="autoZero"/>
        <c:crossBetween val="between"/>
      </c:valAx>
      <c:spPr>
        <a:noFill/>
        <a:ln>
          <a:noFill/>
        </a:ln>
        <a:effectLst/>
      </c:spPr>
    </c:plotArea>
    <c:legend>
      <c:legendPos val="r"/>
      <c:layout>
        <c:manualLayout>
          <c:xMode val="edge"/>
          <c:yMode val="edge"/>
          <c:x val="0.78050001151171888"/>
          <c:y val="0.43077461996937877"/>
          <c:w val="0.16467542708477229"/>
          <c:h val="0.1384507600612423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Manufacturing!$M$12</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9F5C-4861-AE06-B44CF7C368D1}"/>
              </c:ext>
            </c:extLst>
          </c:dPt>
          <c:dLbls>
            <c:dLbl>
              <c:idx val="0"/>
              <c:tx>
                <c:rich>
                  <a:bodyPr/>
                  <a:lstStyle/>
                  <a:p>
                    <a:fld id="{6868508B-DCF3-4CB6-8823-5BE30680EEA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F5C-4861-AE06-B44CF7C368D1}"/>
                </c:ext>
              </c:extLst>
            </c:dLbl>
            <c:dLbl>
              <c:idx val="1"/>
              <c:tx>
                <c:rich>
                  <a:bodyPr/>
                  <a:lstStyle/>
                  <a:p>
                    <a:fld id="{2CAA5E56-3CD1-49AC-89E5-14D93BF42C1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F5C-4861-AE06-B44CF7C368D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Manufacturing!$J$13:$J$14</c:f>
              <c:strCache>
                <c:ptCount val="2"/>
                <c:pt idx="0">
                  <c:v>Male</c:v>
                </c:pt>
                <c:pt idx="1">
                  <c:v>Female</c:v>
                </c:pt>
              </c:strCache>
            </c:strRef>
          </c:cat>
          <c:val>
            <c:numRef>
              <c:f>Manufacturing!$M$13:$M$14</c:f>
              <c:numCache>
                <c:formatCode>\+#,##0;\-#,##0;\ #,##0</c:formatCode>
                <c:ptCount val="2"/>
                <c:pt idx="0">
                  <c:v>-2999</c:v>
                </c:pt>
                <c:pt idx="1">
                  <c:v>-454</c:v>
                </c:pt>
              </c:numCache>
            </c:numRef>
          </c:val>
          <c:extLst>
            <c:ext xmlns:c15="http://schemas.microsoft.com/office/drawing/2012/chart" uri="{02D57815-91ED-43cb-92C2-25804820EDAC}">
              <c15:datalabelsRange>
                <c15:f>Manufacturing!$N$13:$N$14</c15:f>
                <c15:dlblRangeCache>
                  <c:ptCount val="2"/>
                  <c:pt idx="0">
                    <c:v> -5%</c:v>
                  </c:pt>
                  <c:pt idx="1">
                    <c:v> -2%</c:v>
                  </c:pt>
                </c15:dlblRangeCache>
              </c15:datalabelsRange>
            </c:ext>
            <c:ext xmlns:c16="http://schemas.microsoft.com/office/drawing/2014/chart" uri="{C3380CC4-5D6E-409C-BE32-E72D297353CC}">
              <c16:uniqueId val="{00000003-9F5C-4861-AE06-B44CF7C368D1}"/>
            </c:ext>
          </c:extLst>
        </c:ser>
        <c:dLbls>
          <c:showLegendKey val="0"/>
          <c:showVal val="0"/>
          <c:showCatName val="0"/>
          <c:showSerName val="0"/>
          <c:showPercent val="0"/>
          <c:showBubbleSize val="0"/>
        </c:dLbls>
        <c:gapWidth val="95"/>
        <c:axId val="638370288"/>
        <c:axId val="638372256"/>
      </c:barChart>
      <c:catAx>
        <c:axId val="63837028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2256"/>
        <c:crosses val="autoZero"/>
        <c:auto val="1"/>
        <c:lblAlgn val="ctr"/>
        <c:lblOffset val="100"/>
        <c:noMultiLvlLbl val="0"/>
      </c:catAx>
      <c:valAx>
        <c:axId val="638372256"/>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Change in # of Employees</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02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45922037523088E-2"/>
          <c:y val="6.5972222222222224E-2"/>
          <c:w val="0.64677092446777473"/>
          <c:h val="0.85770833333333341"/>
        </c:manualLayout>
      </c:layout>
      <c:barChart>
        <c:barDir val="col"/>
        <c:grouping val="percentStacked"/>
        <c:varyColors val="0"/>
        <c:ser>
          <c:idx val="0"/>
          <c:order val="0"/>
          <c:tx>
            <c:strRef>
              <c:f>Tech!$B$32</c:f>
              <c:strCache>
                <c:ptCount val="1"/>
                <c:pt idx="0">
                  <c:v>Less than high school</c:v>
                </c:pt>
              </c:strCache>
            </c:strRef>
          </c:tx>
          <c:spPr>
            <a:solidFill>
              <a:schemeClr val="accent1"/>
            </a:solidFill>
            <a:ln>
              <a:noFill/>
            </a:ln>
            <a:effectLst/>
          </c:spPr>
          <c:invertIfNegative val="0"/>
          <c:dLbls>
            <c:dLbl>
              <c:idx val="0"/>
              <c:tx>
                <c:rich>
                  <a:bodyPr/>
                  <a:lstStyle/>
                  <a:p>
                    <a:fld id="{99EFFB7A-A113-4DA1-8F0F-EB7599AA55D8}" type="CELLRANGE">
                      <a:rPr lang="en-US"/>
                      <a:pPr/>
                      <a:t>[CELLRANGE]</a:t>
                    </a:fld>
                    <a:r>
                      <a:rPr lang="en-US" baseline="0"/>
                      <a:t>, </a:t>
                    </a:r>
                    <a:fld id="{CF14646A-B401-40AF-A11A-705495E149FF}"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61AD-48F5-B808-51462CBFF2FD}"/>
                </c:ext>
              </c:extLst>
            </c:dLbl>
            <c:dLbl>
              <c:idx val="1"/>
              <c:tx>
                <c:rich>
                  <a:bodyPr/>
                  <a:lstStyle/>
                  <a:p>
                    <a:fld id="{BB883086-C6A4-4CCC-AAC4-356D22CFC033}" type="CELLRANGE">
                      <a:rPr lang="en-US"/>
                      <a:pPr/>
                      <a:t>[CELLRANGE]</a:t>
                    </a:fld>
                    <a:r>
                      <a:rPr lang="en-US" baseline="0"/>
                      <a:t>, </a:t>
                    </a:r>
                    <a:fld id="{DA23C940-95A5-4770-99EE-88D52239706B}"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1AD-48F5-B808-51462CBFF2F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Tech!$C$31:$D$31</c:f>
              <c:strCache>
                <c:ptCount val="2"/>
                <c:pt idx="0">
                  <c:v>2015</c:v>
                </c:pt>
                <c:pt idx="1">
                  <c:v>2018</c:v>
                </c:pt>
              </c:strCache>
            </c:strRef>
          </c:cat>
          <c:val>
            <c:numRef>
              <c:f>Tech!$C$32:$D$32</c:f>
              <c:numCache>
                <c:formatCode>#,##0</c:formatCode>
                <c:ptCount val="2"/>
                <c:pt idx="0">
                  <c:v>11648</c:v>
                </c:pt>
                <c:pt idx="1">
                  <c:v>15722</c:v>
                </c:pt>
              </c:numCache>
            </c:numRef>
          </c:val>
          <c:extLst>
            <c:ext xmlns:c15="http://schemas.microsoft.com/office/drawing/2012/chart" uri="{02D57815-91ED-43cb-92C2-25804820EDAC}">
              <c15:datalabelsRange>
                <c15:f>Tech!$E$32:$F$32</c15:f>
                <c15:dlblRangeCache>
                  <c:ptCount val="2"/>
                  <c:pt idx="0">
                    <c:v>5%</c:v>
                  </c:pt>
                  <c:pt idx="1">
                    <c:v>7%</c:v>
                  </c:pt>
                </c15:dlblRangeCache>
              </c15:datalabelsRange>
            </c:ext>
            <c:ext xmlns:c16="http://schemas.microsoft.com/office/drawing/2014/chart" uri="{C3380CC4-5D6E-409C-BE32-E72D297353CC}">
              <c16:uniqueId val="{00000002-61AD-48F5-B808-51462CBFF2FD}"/>
            </c:ext>
          </c:extLst>
        </c:ser>
        <c:ser>
          <c:idx val="1"/>
          <c:order val="1"/>
          <c:tx>
            <c:strRef>
              <c:f>Tech!$B$33</c:f>
              <c:strCache>
                <c:ptCount val="1"/>
                <c:pt idx="0">
                  <c:v>High school or equivalent, no college</c:v>
                </c:pt>
              </c:strCache>
            </c:strRef>
          </c:tx>
          <c:spPr>
            <a:solidFill>
              <a:schemeClr val="accent2"/>
            </a:solidFill>
            <a:ln>
              <a:noFill/>
            </a:ln>
            <a:effectLst/>
          </c:spPr>
          <c:invertIfNegative val="0"/>
          <c:dLbls>
            <c:dLbl>
              <c:idx val="0"/>
              <c:tx>
                <c:rich>
                  <a:bodyPr/>
                  <a:lstStyle/>
                  <a:p>
                    <a:fld id="{B55A1800-B1E8-4538-80D7-FB0E430F6128}" type="CELLRANGE">
                      <a:rPr lang="en-US"/>
                      <a:pPr/>
                      <a:t>[CELLRANGE]</a:t>
                    </a:fld>
                    <a:r>
                      <a:rPr lang="en-US" baseline="0"/>
                      <a:t>, </a:t>
                    </a:r>
                    <a:fld id="{2D3A8418-F398-4DE9-800E-F9CDFF95EF20}"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1AD-48F5-B808-51462CBFF2FD}"/>
                </c:ext>
              </c:extLst>
            </c:dLbl>
            <c:dLbl>
              <c:idx val="1"/>
              <c:tx>
                <c:rich>
                  <a:bodyPr/>
                  <a:lstStyle/>
                  <a:p>
                    <a:fld id="{1C896D23-87DF-44F6-A512-617C3930B6C5}" type="CELLRANGE">
                      <a:rPr lang="en-US"/>
                      <a:pPr/>
                      <a:t>[CELLRANGE]</a:t>
                    </a:fld>
                    <a:r>
                      <a:rPr lang="en-US" baseline="0"/>
                      <a:t>, </a:t>
                    </a:r>
                    <a:fld id="{867C50E5-9157-4E86-B074-7ECE1345D790}"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1AD-48F5-B808-51462CBFF2F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Tech!$C$31:$D$31</c:f>
              <c:strCache>
                <c:ptCount val="2"/>
                <c:pt idx="0">
                  <c:v>2015</c:v>
                </c:pt>
                <c:pt idx="1">
                  <c:v>2018</c:v>
                </c:pt>
              </c:strCache>
            </c:strRef>
          </c:cat>
          <c:val>
            <c:numRef>
              <c:f>Tech!$C$33:$D$33</c:f>
              <c:numCache>
                <c:formatCode>#,##0</c:formatCode>
                <c:ptCount val="2"/>
                <c:pt idx="0">
                  <c:v>27851</c:v>
                </c:pt>
                <c:pt idx="1">
                  <c:v>34520</c:v>
                </c:pt>
              </c:numCache>
            </c:numRef>
          </c:val>
          <c:extLst>
            <c:ext xmlns:c15="http://schemas.microsoft.com/office/drawing/2012/chart" uri="{02D57815-91ED-43cb-92C2-25804820EDAC}">
              <c15:datalabelsRange>
                <c15:f>Tech!$E$33:$F$33</c15:f>
                <c15:dlblRangeCache>
                  <c:ptCount val="2"/>
                  <c:pt idx="0">
                    <c:v>13%</c:v>
                  </c:pt>
                  <c:pt idx="1">
                    <c:v>14%</c:v>
                  </c:pt>
                </c15:dlblRangeCache>
              </c15:datalabelsRange>
            </c:ext>
            <c:ext xmlns:c16="http://schemas.microsoft.com/office/drawing/2014/chart" uri="{C3380CC4-5D6E-409C-BE32-E72D297353CC}">
              <c16:uniqueId val="{00000005-61AD-48F5-B808-51462CBFF2FD}"/>
            </c:ext>
          </c:extLst>
        </c:ser>
        <c:ser>
          <c:idx val="2"/>
          <c:order val="2"/>
          <c:tx>
            <c:strRef>
              <c:f>Tech!$B$34</c:f>
              <c:strCache>
                <c:ptCount val="1"/>
                <c:pt idx="0">
                  <c:v>Some college or Associate degree</c:v>
                </c:pt>
              </c:strCache>
            </c:strRef>
          </c:tx>
          <c:spPr>
            <a:solidFill>
              <a:schemeClr val="accent3"/>
            </a:solidFill>
            <a:ln>
              <a:noFill/>
            </a:ln>
            <a:effectLst/>
          </c:spPr>
          <c:invertIfNegative val="0"/>
          <c:dLbls>
            <c:dLbl>
              <c:idx val="0"/>
              <c:tx>
                <c:rich>
                  <a:bodyPr/>
                  <a:lstStyle/>
                  <a:p>
                    <a:fld id="{F29DEC03-3E7D-48AF-8288-6FFF139E4E24}" type="CELLRANGE">
                      <a:rPr lang="en-US"/>
                      <a:pPr/>
                      <a:t>[CELLRANGE]</a:t>
                    </a:fld>
                    <a:r>
                      <a:rPr lang="en-US" baseline="0"/>
                      <a:t>, </a:t>
                    </a:r>
                    <a:fld id="{CE8D5A18-D165-48E4-B96E-967DEEEA2814}"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61AD-48F5-B808-51462CBFF2FD}"/>
                </c:ext>
              </c:extLst>
            </c:dLbl>
            <c:dLbl>
              <c:idx val="1"/>
              <c:tx>
                <c:rich>
                  <a:bodyPr/>
                  <a:lstStyle/>
                  <a:p>
                    <a:fld id="{C4F15C2C-7571-4E2B-8CE3-4F05F4DB6BEF}" type="CELLRANGE">
                      <a:rPr lang="en-US"/>
                      <a:pPr/>
                      <a:t>[CELLRANGE]</a:t>
                    </a:fld>
                    <a:r>
                      <a:rPr lang="en-US" baseline="0"/>
                      <a:t>, </a:t>
                    </a:r>
                    <a:fld id="{3AB84BF1-EA4F-44C2-8B24-FAC01FE7186F}"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61AD-48F5-B808-51462CBFF2F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Tech!$C$31:$D$31</c:f>
              <c:strCache>
                <c:ptCount val="2"/>
                <c:pt idx="0">
                  <c:v>2015</c:v>
                </c:pt>
                <c:pt idx="1">
                  <c:v>2018</c:v>
                </c:pt>
              </c:strCache>
            </c:strRef>
          </c:cat>
          <c:val>
            <c:numRef>
              <c:f>Tech!$C$34:$D$34</c:f>
              <c:numCache>
                <c:formatCode>#,##0</c:formatCode>
                <c:ptCount val="2"/>
                <c:pt idx="0">
                  <c:v>44797</c:v>
                </c:pt>
                <c:pt idx="1">
                  <c:v>52000</c:v>
                </c:pt>
              </c:numCache>
            </c:numRef>
          </c:val>
          <c:extLst>
            <c:ext xmlns:c15="http://schemas.microsoft.com/office/drawing/2012/chart" uri="{02D57815-91ED-43cb-92C2-25804820EDAC}">
              <c15:datalabelsRange>
                <c15:f>Tech!$E$34:$F$34</c15:f>
                <c15:dlblRangeCache>
                  <c:ptCount val="2"/>
                  <c:pt idx="0">
                    <c:v>21%</c:v>
                  </c:pt>
                  <c:pt idx="1">
                    <c:v>22%</c:v>
                  </c:pt>
                </c15:dlblRangeCache>
              </c15:datalabelsRange>
            </c:ext>
            <c:ext xmlns:c16="http://schemas.microsoft.com/office/drawing/2014/chart" uri="{C3380CC4-5D6E-409C-BE32-E72D297353CC}">
              <c16:uniqueId val="{00000008-61AD-48F5-B808-51462CBFF2FD}"/>
            </c:ext>
          </c:extLst>
        </c:ser>
        <c:ser>
          <c:idx val="3"/>
          <c:order val="3"/>
          <c:tx>
            <c:strRef>
              <c:f>Tech!$B$35</c:f>
              <c:strCache>
                <c:ptCount val="1"/>
                <c:pt idx="0">
                  <c:v>Bachelor's degree or advanced degree</c:v>
                </c:pt>
              </c:strCache>
            </c:strRef>
          </c:tx>
          <c:spPr>
            <a:solidFill>
              <a:schemeClr val="accent4"/>
            </a:solidFill>
            <a:ln>
              <a:noFill/>
            </a:ln>
            <a:effectLst/>
          </c:spPr>
          <c:invertIfNegative val="0"/>
          <c:dLbls>
            <c:dLbl>
              <c:idx val="0"/>
              <c:tx>
                <c:rich>
                  <a:bodyPr/>
                  <a:lstStyle/>
                  <a:p>
                    <a:fld id="{034DC273-7122-4D66-9E90-4E216877AB72}" type="CELLRANGE">
                      <a:rPr lang="en-US"/>
                      <a:pPr/>
                      <a:t>[CELLRANGE]</a:t>
                    </a:fld>
                    <a:r>
                      <a:rPr lang="en-US" baseline="0"/>
                      <a:t>, </a:t>
                    </a:r>
                    <a:fld id="{09B69453-CE2D-4FB8-ABA6-622CA3E0DCBE}"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61AD-48F5-B808-51462CBFF2FD}"/>
                </c:ext>
              </c:extLst>
            </c:dLbl>
            <c:dLbl>
              <c:idx val="1"/>
              <c:tx>
                <c:rich>
                  <a:bodyPr/>
                  <a:lstStyle/>
                  <a:p>
                    <a:fld id="{AA027B6F-C691-44D4-881E-27B1516CDD9B}" type="CELLRANGE">
                      <a:rPr lang="en-US"/>
                      <a:pPr/>
                      <a:t>[CELLRANGE]</a:t>
                    </a:fld>
                    <a:r>
                      <a:rPr lang="en-US" baseline="0"/>
                      <a:t>, </a:t>
                    </a:r>
                    <a:fld id="{C2CEFF18-1954-43A3-ABCD-95C6F2C1C1CE}"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61AD-48F5-B808-51462CBFF2F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Tech!$C$31:$D$31</c:f>
              <c:strCache>
                <c:ptCount val="2"/>
                <c:pt idx="0">
                  <c:v>2015</c:v>
                </c:pt>
                <c:pt idx="1">
                  <c:v>2018</c:v>
                </c:pt>
              </c:strCache>
            </c:strRef>
          </c:cat>
          <c:val>
            <c:numRef>
              <c:f>Tech!$C$35:$D$35</c:f>
              <c:numCache>
                <c:formatCode>#,##0</c:formatCode>
                <c:ptCount val="2"/>
                <c:pt idx="0">
                  <c:v>112247</c:v>
                </c:pt>
                <c:pt idx="1">
                  <c:v>119327</c:v>
                </c:pt>
              </c:numCache>
            </c:numRef>
          </c:val>
          <c:extLst>
            <c:ext xmlns:c15="http://schemas.microsoft.com/office/drawing/2012/chart" uri="{02D57815-91ED-43cb-92C2-25804820EDAC}">
              <c15:datalabelsRange>
                <c15:f>Tech!$E$35:$F$35</c15:f>
                <c15:dlblRangeCache>
                  <c:ptCount val="2"/>
                  <c:pt idx="0">
                    <c:v>53%</c:v>
                  </c:pt>
                  <c:pt idx="1">
                    <c:v>50%</c:v>
                  </c:pt>
                </c15:dlblRangeCache>
              </c15:datalabelsRange>
            </c:ext>
            <c:ext xmlns:c16="http://schemas.microsoft.com/office/drawing/2014/chart" uri="{C3380CC4-5D6E-409C-BE32-E72D297353CC}">
              <c16:uniqueId val="{0000000B-61AD-48F5-B808-51462CBFF2FD}"/>
            </c:ext>
          </c:extLst>
        </c:ser>
        <c:ser>
          <c:idx val="4"/>
          <c:order val="4"/>
          <c:tx>
            <c:strRef>
              <c:f>Tech!$B$36</c:f>
              <c:strCache>
                <c:ptCount val="1"/>
                <c:pt idx="0">
                  <c:v>Educational attainment not available (age &lt;24)</c:v>
                </c:pt>
              </c:strCache>
            </c:strRef>
          </c:tx>
          <c:spPr>
            <a:solidFill>
              <a:schemeClr val="accent5"/>
            </a:solidFill>
            <a:ln>
              <a:noFill/>
            </a:ln>
            <a:effectLst/>
          </c:spPr>
          <c:invertIfNegative val="0"/>
          <c:dLbls>
            <c:dLbl>
              <c:idx val="0"/>
              <c:tx>
                <c:rich>
                  <a:bodyPr/>
                  <a:lstStyle/>
                  <a:p>
                    <a:fld id="{6986027A-739A-4217-A0E8-2F6AC2C3AD0D}" type="CELLRANGE">
                      <a:rPr lang="en-US"/>
                      <a:pPr/>
                      <a:t>[CELLRANGE]</a:t>
                    </a:fld>
                    <a:r>
                      <a:rPr lang="en-US" baseline="0"/>
                      <a:t>, </a:t>
                    </a:r>
                    <a:fld id="{E7B0BEE7-9ECF-4C4D-9BB7-3F81349C0E5B}"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61AD-48F5-B808-51462CBFF2FD}"/>
                </c:ext>
              </c:extLst>
            </c:dLbl>
            <c:dLbl>
              <c:idx val="1"/>
              <c:tx>
                <c:rich>
                  <a:bodyPr/>
                  <a:lstStyle/>
                  <a:p>
                    <a:fld id="{D3AA07A7-D2F9-46F7-9991-F62057F7D9DB}" type="CELLRANGE">
                      <a:rPr lang="en-US"/>
                      <a:pPr/>
                      <a:t>[CELLRANGE]</a:t>
                    </a:fld>
                    <a:r>
                      <a:rPr lang="en-US" baseline="0"/>
                      <a:t>, </a:t>
                    </a:r>
                    <a:fld id="{EA9711ED-12C6-4394-8D70-0B87E0D58E84}"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61AD-48F5-B808-51462CBFF2F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Tech!$C$31:$D$31</c:f>
              <c:strCache>
                <c:ptCount val="2"/>
                <c:pt idx="0">
                  <c:v>2015</c:v>
                </c:pt>
                <c:pt idx="1">
                  <c:v>2018</c:v>
                </c:pt>
              </c:strCache>
            </c:strRef>
          </c:cat>
          <c:val>
            <c:numRef>
              <c:f>Tech!$C$36:$D$36</c:f>
              <c:numCache>
                <c:formatCode>#,##0</c:formatCode>
                <c:ptCount val="2"/>
                <c:pt idx="0">
                  <c:v>15335</c:v>
                </c:pt>
                <c:pt idx="1">
                  <c:v>17337</c:v>
                </c:pt>
              </c:numCache>
            </c:numRef>
          </c:val>
          <c:extLst>
            <c:ext xmlns:c15="http://schemas.microsoft.com/office/drawing/2012/chart" uri="{02D57815-91ED-43cb-92C2-25804820EDAC}">
              <c15:datalabelsRange>
                <c15:f>Tech!$E$36:$F$36</c15:f>
                <c15:dlblRangeCache>
                  <c:ptCount val="2"/>
                  <c:pt idx="0">
                    <c:v>7%</c:v>
                  </c:pt>
                  <c:pt idx="1">
                    <c:v>7%</c:v>
                  </c:pt>
                </c15:dlblRangeCache>
              </c15:datalabelsRange>
            </c:ext>
            <c:ext xmlns:c16="http://schemas.microsoft.com/office/drawing/2014/chart" uri="{C3380CC4-5D6E-409C-BE32-E72D297353CC}">
              <c16:uniqueId val="{0000000E-61AD-48F5-B808-51462CBFF2FD}"/>
            </c:ext>
          </c:extLst>
        </c:ser>
        <c:dLbls>
          <c:showLegendKey val="0"/>
          <c:showVal val="0"/>
          <c:showCatName val="0"/>
          <c:showSerName val="0"/>
          <c:showPercent val="0"/>
          <c:showBubbleSize val="0"/>
        </c:dLbls>
        <c:gapWidth val="55"/>
        <c:overlap val="100"/>
        <c:axId val="649703568"/>
        <c:axId val="649704224"/>
      </c:barChart>
      <c:scatterChart>
        <c:scatterStyle val="lineMarker"/>
        <c:varyColors val="0"/>
        <c:ser>
          <c:idx val="5"/>
          <c:order val="5"/>
          <c:tx>
            <c:strRef>
              <c:f>Tech!$K$17</c:f>
              <c:strCache>
                <c:ptCount val="1"/>
                <c:pt idx="0">
                  <c:v>Increase</c:v>
                </c:pt>
              </c:strCache>
            </c:strRef>
          </c:tx>
          <c:spPr>
            <a:ln w="25400" cap="rnd">
              <a:noFill/>
              <a:round/>
            </a:ln>
            <a:effectLst/>
          </c:spPr>
          <c:marker>
            <c:symbol val="none"/>
          </c:marker>
          <c:dLbls>
            <c:dLbl>
              <c:idx val="0"/>
              <c:tx>
                <c:rich>
                  <a:bodyPr/>
                  <a:lstStyle/>
                  <a:p>
                    <a:fld id="{A290C8E9-0952-43EB-9D64-093B55E7F5E9}"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61AD-48F5-B808-51462CBFF2FD}"/>
                </c:ext>
              </c:extLst>
            </c:dLbl>
            <c:dLbl>
              <c:idx val="1"/>
              <c:tx>
                <c:rich>
                  <a:bodyPr/>
                  <a:lstStyle/>
                  <a:p>
                    <a:fld id="{6BEB1814-71DD-40E3-94E2-FAB7C89EC487}"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61AD-48F5-B808-51462CBFF2FD}"/>
                </c:ext>
              </c:extLst>
            </c:dLbl>
            <c:dLbl>
              <c:idx val="2"/>
              <c:tx>
                <c:rich>
                  <a:bodyPr/>
                  <a:lstStyle/>
                  <a:p>
                    <a:fld id="{7E757F1E-F130-4384-8B09-3DB4E0D4F438}"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61AD-48F5-B808-51462CBFF2FD}"/>
                </c:ext>
              </c:extLst>
            </c:dLbl>
            <c:dLbl>
              <c:idx val="3"/>
              <c:tx>
                <c:rich>
                  <a:bodyPr/>
                  <a:lstStyle/>
                  <a:p>
                    <a:fld id="{75D74081-6C51-4409-88FB-9697D25CDED3}"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61AD-48F5-B808-51462CBFF2FD}"/>
                </c:ext>
              </c:extLst>
            </c:dLbl>
            <c:dLbl>
              <c:idx val="4"/>
              <c:tx>
                <c:rich>
                  <a:bodyPr/>
                  <a:lstStyle/>
                  <a:p>
                    <a:fld id="{E29A7E61-AEA5-4128-AE36-D3F1B3389B6F}"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61AD-48F5-B808-51462CBFF2F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minus"/>
            <c:errValType val="fixedVal"/>
            <c:noEndCap val="1"/>
            <c:val val="3.0000000000000006E-2"/>
            <c:spPr>
              <a:noFill/>
              <a:ln w="31750" cap="flat" cmpd="sng" algn="ctr">
                <a:solidFill>
                  <a:srgbClr val="00B050"/>
                </a:solidFill>
                <a:round/>
                <a:headEnd type="triangle" w="lg" len="sm"/>
              </a:ln>
              <a:effectLst/>
            </c:spPr>
          </c:errBars>
          <c:xVal>
            <c:numRef>
              <c:f>Tech!$J$18:$J$22</c:f>
              <c:numCache>
                <c:formatCode>General</c:formatCode>
                <c:ptCount val="5"/>
                <c:pt idx="0">
                  <c:v>1.59</c:v>
                </c:pt>
                <c:pt idx="1">
                  <c:v>1.59</c:v>
                </c:pt>
                <c:pt idx="2">
                  <c:v>1.59</c:v>
                </c:pt>
                <c:pt idx="3">
                  <c:v>1.59</c:v>
                </c:pt>
                <c:pt idx="4">
                  <c:v>1.59</c:v>
                </c:pt>
              </c:numCache>
            </c:numRef>
          </c:xVal>
          <c:yVal>
            <c:numRef>
              <c:f>Tech!$K$18:$K$22</c:f>
              <c:numCache>
                <c:formatCode>0%</c:formatCode>
                <c:ptCount val="5"/>
                <c:pt idx="0">
                  <c:v>7.0000000000000007E-2</c:v>
                </c:pt>
                <c:pt idx="1">
                  <c:v>0.17417729148702837</c:v>
                </c:pt>
                <c:pt idx="2">
                  <c:v>0.37354440658669097</c:v>
                </c:pt>
                <c:pt idx="3">
                  <c:v>0.80256356056356903</c:v>
                </c:pt>
                <c:pt idx="4">
                  <c:v>0.99</c:v>
                </c:pt>
              </c:numCache>
            </c:numRef>
          </c:yVal>
          <c:smooth val="0"/>
          <c:extLst>
            <c:ext xmlns:c15="http://schemas.microsoft.com/office/drawing/2012/chart" uri="{02D57815-91ED-43cb-92C2-25804820EDAC}">
              <c15:datalabelsRange>
                <c15:f>Tech!$H$32:$H$36</c15:f>
                <c15:dlblRangeCache>
                  <c:ptCount val="5"/>
                  <c:pt idx="0">
                    <c:v>+35.0%</c:v>
                  </c:pt>
                  <c:pt idx="1">
                    <c:v>+23.9%</c:v>
                  </c:pt>
                  <c:pt idx="2">
                    <c:v>+16.1%</c:v>
                  </c:pt>
                  <c:pt idx="3">
                    <c:v>+6.3%</c:v>
                  </c:pt>
                  <c:pt idx="4">
                    <c:v>+13.1%</c:v>
                  </c:pt>
                </c15:dlblRangeCache>
              </c15:datalabelsRange>
            </c:ext>
            <c:ext xmlns:c16="http://schemas.microsoft.com/office/drawing/2014/chart" uri="{C3380CC4-5D6E-409C-BE32-E72D297353CC}">
              <c16:uniqueId val="{00000014-61AD-48F5-B808-51462CBFF2FD}"/>
            </c:ext>
          </c:extLst>
        </c:ser>
        <c:ser>
          <c:idx val="6"/>
          <c:order val="6"/>
          <c:tx>
            <c:strRef>
              <c:f>Tech!$L$17</c:f>
              <c:strCache>
                <c:ptCount val="1"/>
                <c:pt idx="0">
                  <c:v>Decrease</c:v>
                </c:pt>
              </c:strCache>
            </c:strRef>
          </c:tx>
          <c:spPr>
            <a:ln w="25400" cap="rnd">
              <a:noFill/>
              <a:round/>
            </a:ln>
            <a:effectLst/>
          </c:spPr>
          <c:marker>
            <c:symbol val="none"/>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1AD-48F5-B808-51462CBFF2FD}"/>
                </c:ext>
              </c:extLst>
            </c:dLbl>
            <c:dLbl>
              <c:idx val="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61AD-48F5-B808-51462CBFF2FD}"/>
                </c:ext>
              </c:extLst>
            </c:dLbl>
            <c:dLbl>
              <c:idx val="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61AD-48F5-B808-51462CBFF2FD}"/>
                </c:ext>
              </c:extLst>
            </c:dLbl>
            <c:dLbl>
              <c:idx val="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61AD-48F5-B808-51462CBFF2FD}"/>
                </c:ext>
              </c:extLst>
            </c:dLbl>
            <c:dLbl>
              <c:idx val="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61AD-48F5-B808-51462CBFF2F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plus"/>
            <c:errValType val="fixedVal"/>
            <c:noEndCap val="1"/>
            <c:val val="3.0000000000000006E-2"/>
            <c:spPr>
              <a:noFill/>
              <a:ln w="31750" cap="flat" cmpd="sng" algn="ctr">
                <a:solidFill>
                  <a:srgbClr val="FF0000"/>
                </a:solidFill>
                <a:round/>
                <a:headEnd type="triangle" w="lg" len="sm"/>
              </a:ln>
              <a:effectLst/>
            </c:spPr>
          </c:errBars>
          <c:xVal>
            <c:numRef>
              <c:f>Tech!$J$18:$J$22</c:f>
              <c:numCache>
                <c:formatCode>General</c:formatCode>
                <c:ptCount val="5"/>
                <c:pt idx="0">
                  <c:v>1.59</c:v>
                </c:pt>
                <c:pt idx="1">
                  <c:v>1.59</c:v>
                </c:pt>
                <c:pt idx="2">
                  <c:v>1.59</c:v>
                </c:pt>
                <c:pt idx="3">
                  <c:v>1.59</c:v>
                </c:pt>
                <c:pt idx="4">
                  <c:v>1.59</c:v>
                </c:pt>
              </c:numCache>
            </c:numRef>
          </c:xVal>
          <c:yVal>
            <c:numRef>
              <c:f>Tech!$L$18:$L$22</c:f>
              <c:numCache>
                <c:formatCode>0%</c:formatCode>
                <c:ptCount val="5"/>
                <c:pt idx="0">
                  <c:v>#N/A</c:v>
                </c:pt>
                <c:pt idx="1">
                  <c:v>#N/A</c:v>
                </c:pt>
                <c:pt idx="2">
                  <c:v>#N/A</c:v>
                </c:pt>
                <c:pt idx="3">
                  <c:v>#N/A</c:v>
                </c:pt>
                <c:pt idx="4">
                  <c:v>#N/A</c:v>
                </c:pt>
              </c:numCache>
            </c:numRef>
          </c:yVal>
          <c:smooth val="0"/>
          <c:extLst>
            <c:ext xmlns:c16="http://schemas.microsoft.com/office/drawing/2014/chart" uri="{C3380CC4-5D6E-409C-BE32-E72D297353CC}">
              <c16:uniqueId val="{0000001A-61AD-48F5-B808-51462CBFF2FD}"/>
            </c:ext>
          </c:extLst>
        </c:ser>
        <c:ser>
          <c:idx val="7"/>
          <c:order val="7"/>
          <c:tx>
            <c:strRef>
              <c:f>Tech!$K$13</c:f>
              <c:strCache>
                <c:ptCount val="1"/>
                <c:pt idx="0">
                  <c:v>Share</c:v>
                </c:pt>
              </c:strCache>
            </c:strRef>
          </c:tx>
          <c:spPr>
            <a:ln w="25400" cap="rnd">
              <a:noFill/>
              <a:round/>
            </a:ln>
            <a:effectLst/>
          </c:spPr>
          <c:marker>
            <c:symbol val="none"/>
          </c:marker>
          <c:dLbls>
            <c:dLbl>
              <c:idx val="0"/>
              <c:tx>
                <c:rich>
                  <a:bodyPr/>
                  <a:lstStyle/>
                  <a:p>
                    <a:fld id="{4E2486D0-5DB7-40AC-BF05-A9D08459E5FB}"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61AD-48F5-B808-51462CBFF2FD}"/>
                </c:ext>
              </c:extLst>
            </c:dLbl>
            <c:dLbl>
              <c:idx val="1"/>
              <c:tx>
                <c:rich>
                  <a:bodyPr/>
                  <a:lstStyle/>
                  <a:p>
                    <a:fld id="{6F04E1C4-B2DC-4A0C-8072-3887257D089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61AD-48F5-B808-51462CBFF2FD}"/>
                </c:ext>
              </c:extLst>
            </c:dLbl>
            <c:spPr>
              <a:noFill/>
              <a:ln>
                <a:noFill/>
              </a:ln>
              <a:effectLst/>
            </c:spPr>
            <c:txPr>
              <a:bodyPr rot="0" spcFirstLastPara="1" vertOverflow="ellipsis" vert="horz" wrap="square" lIns="38100" tIns="91440" rIns="38100" bIns="91440" anchor="ctr" anchorCtr="1">
                <a:spAutoFit/>
              </a:bodyPr>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Ref>
              <c:f>Tech!$J$14:$J$15</c:f>
              <c:numCache>
                <c:formatCode>General</c:formatCode>
                <c:ptCount val="2"/>
                <c:pt idx="0">
                  <c:v>1</c:v>
                </c:pt>
                <c:pt idx="1">
                  <c:v>2</c:v>
                </c:pt>
              </c:numCache>
            </c:numRef>
          </c:xVal>
          <c:yVal>
            <c:numRef>
              <c:f>Tech!$K$14:$K$15</c:f>
              <c:numCache>
                <c:formatCode>0%</c:formatCode>
                <c:ptCount val="2"/>
                <c:pt idx="0">
                  <c:v>1</c:v>
                </c:pt>
                <c:pt idx="1">
                  <c:v>1</c:v>
                </c:pt>
              </c:numCache>
            </c:numRef>
          </c:yVal>
          <c:smooth val="0"/>
          <c:extLst>
            <c:ext xmlns:c15="http://schemas.microsoft.com/office/drawing/2012/chart" uri="{02D57815-91ED-43cb-92C2-25804820EDAC}">
              <c15:datalabelsRange>
                <c15:f>Tech!$L$14:$L$15</c15:f>
                <c15:dlblRangeCache>
                  <c:ptCount val="2"/>
                  <c:pt idx="0">
                    <c:v> 211,878 </c:v>
                  </c:pt>
                  <c:pt idx="1">
                    <c:v> 238,906 </c:v>
                  </c:pt>
                </c15:dlblRangeCache>
              </c15:datalabelsRange>
            </c:ext>
            <c:ext xmlns:c16="http://schemas.microsoft.com/office/drawing/2014/chart" uri="{C3380CC4-5D6E-409C-BE32-E72D297353CC}">
              <c16:uniqueId val="{0000001D-61AD-48F5-B808-51462CBFF2FD}"/>
            </c:ext>
          </c:extLst>
        </c:ser>
        <c:dLbls>
          <c:showLegendKey val="0"/>
          <c:showVal val="0"/>
          <c:showCatName val="0"/>
          <c:showSerName val="0"/>
          <c:showPercent val="0"/>
          <c:showBubbleSize val="0"/>
        </c:dLbls>
        <c:axId val="649703568"/>
        <c:axId val="649704224"/>
      </c:scatterChart>
      <c:catAx>
        <c:axId val="6497035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4224"/>
        <c:crosses val="autoZero"/>
        <c:auto val="1"/>
        <c:lblAlgn val="ctr"/>
        <c:lblOffset val="100"/>
        <c:noMultiLvlLbl val="0"/>
      </c:catAx>
      <c:valAx>
        <c:axId val="649704224"/>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 of Employees</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3568"/>
        <c:crosses val="autoZero"/>
        <c:crossBetween val="between"/>
      </c:valAx>
      <c:spPr>
        <a:noFill/>
        <a:ln>
          <a:noFill/>
        </a:ln>
        <a:effectLst/>
      </c:spPr>
    </c:plotArea>
    <c:legend>
      <c:legendPos val="r"/>
      <c:legendEntry>
        <c:idx val="5"/>
        <c:delete val="1"/>
      </c:legendEntry>
      <c:legendEntry>
        <c:idx val="6"/>
        <c:delete val="1"/>
      </c:legendEntry>
      <c:legendEntry>
        <c:idx val="7"/>
        <c:delete val="1"/>
      </c:legendEntry>
      <c:layout>
        <c:manualLayout>
          <c:xMode val="edge"/>
          <c:yMode val="edge"/>
          <c:x val="0.69519000342348514"/>
          <c:y val="0.36492595437765402"/>
          <c:w val="0.30330033474076612"/>
          <c:h val="0.2701478245097411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Manufacturing!$N$3</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D296-4B0E-A6F2-2DADC83EDD55}"/>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D296-4B0E-A6F2-2DADC83EDD55}"/>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D296-4B0E-A6F2-2DADC83EDD55}"/>
              </c:ext>
            </c:extLst>
          </c:dPt>
          <c:dLbls>
            <c:dLbl>
              <c:idx val="0"/>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fld id="{FBEF68B4-400A-4AAE-B6E9-BA91E90629AA}"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D296-4B0E-A6F2-2DADC83EDD55}"/>
                </c:ext>
              </c:extLst>
            </c:dLbl>
            <c:dLbl>
              <c:idx val="1"/>
              <c:tx>
                <c:rich>
                  <a:bodyPr/>
                  <a:lstStyle/>
                  <a:p>
                    <a:fld id="{05EF2DB4-FACA-4C12-A2D3-4B027F65CC2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D296-4B0E-A6F2-2DADC83EDD55}"/>
                </c:ext>
              </c:extLst>
            </c:dLbl>
            <c:dLbl>
              <c:idx val="2"/>
              <c:tx>
                <c:rich>
                  <a:bodyPr/>
                  <a:lstStyle/>
                  <a:p>
                    <a:fld id="{01230740-A6C6-496F-B927-E0CE3DC49C8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D296-4B0E-A6F2-2DADC83EDD55}"/>
                </c:ext>
              </c:extLst>
            </c:dLbl>
            <c:dLbl>
              <c:idx val="3"/>
              <c:tx>
                <c:rich>
                  <a:bodyPr/>
                  <a:lstStyle/>
                  <a:p>
                    <a:fld id="{5B22DCE9-F9B6-466F-B150-1E7CE885275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D296-4B0E-A6F2-2DADC83EDD5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Manufacturing!$K$4:$K$7</c:f>
              <c:strCache>
                <c:ptCount val="4"/>
                <c:pt idx="0">
                  <c:v>White</c:v>
                </c:pt>
                <c:pt idx="1">
                  <c:v>Black or African American</c:v>
                </c:pt>
                <c:pt idx="2">
                  <c:v>Asian</c:v>
                </c:pt>
                <c:pt idx="3">
                  <c:v>Other</c:v>
                </c:pt>
              </c:strCache>
            </c:strRef>
          </c:cat>
          <c:val>
            <c:numRef>
              <c:f>Manufacturing!$N$4:$N$7</c:f>
              <c:numCache>
                <c:formatCode>\+#,##0;\-#,##0;\ #,##0</c:formatCode>
                <c:ptCount val="4"/>
                <c:pt idx="0">
                  <c:v>-3856</c:v>
                </c:pt>
                <c:pt idx="1">
                  <c:v>220</c:v>
                </c:pt>
                <c:pt idx="2">
                  <c:v>11</c:v>
                </c:pt>
                <c:pt idx="3">
                  <c:v>172</c:v>
                </c:pt>
              </c:numCache>
            </c:numRef>
          </c:val>
          <c:extLst>
            <c:ext xmlns:c15="http://schemas.microsoft.com/office/drawing/2012/chart" uri="{02D57815-91ED-43cb-92C2-25804820EDAC}">
              <c15:datalabelsRange>
                <c15:f>Manufacturing!$O$4:$O$7</c15:f>
                <c15:dlblRangeCache>
                  <c:ptCount val="4"/>
                  <c:pt idx="0">
                    <c:v> -6%</c:v>
                  </c:pt>
                  <c:pt idx="1">
                    <c:v>+5%</c:v>
                  </c:pt>
                  <c:pt idx="2">
                    <c:v>+0%</c:v>
                  </c:pt>
                  <c:pt idx="3">
                    <c:v>+11%</c:v>
                  </c:pt>
                </c15:dlblRangeCache>
              </c15:datalabelsRange>
            </c:ext>
            <c:ext xmlns:c16="http://schemas.microsoft.com/office/drawing/2014/chart" uri="{C3380CC4-5D6E-409C-BE32-E72D297353CC}">
              <c16:uniqueId val="{00000007-D296-4B0E-A6F2-2DADC83EDD55}"/>
            </c:ext>
          </c:extLst>
        </c:ser>
        <c:dLbls>
          <c:dLblPos val="outEnd"/>
          <c:showLegendKey val="0"/>
          <c:showVal val="1"/>
          <c:showCatName val="0"/>
          <c:showSerName val="0"/>
          <c:showPercent val="0"/>
          <c:showBubbleSize val="0"/>
        </c:dLbls>
        <c:gapWidth val="40"/>
        <c:axId val="626090408"/>
        <c:axId val="626091064"/>
      </c:barChart>
      <c:catAx>
        <c:axId val="62609040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1064"/>
        <c:crosses val="autoZero"/>
        <c:auto val="1"/>
        <c:lblAlgn val="ctr"/>
        <c:lblOffset val="100"/>
        <c:noMultiLvlLbl val="0"/>
      </c:catAx>
      <c:valAx>
        <c:axId val="62609106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1.5096618357487922E-2"/>
              <c:y val="0.1975691026902887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0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Manufacturing!$N$9</c:f>
              <c:strCache>
                <c:ptCount val="1"/>
                <c:pt idx="0">
                  <c:v>Change</c:v>
                </c:pt>
              </c:strCache>
            </c:strRef>
          </c:tx>
          <c:spPr>
            <a:solidFill>
              <a:schemeClr val="accent5"/>
            </a:solidFill>
            <a:ln>
              <a:noFill/>
            </a:ln>
            <a:effectLst/>
          </c:spPr>
          <c:invertIfNegative val="0"/>
          <c:dLbls>
            <c:dLbl>
              <c:idx val="0"/>
              <c:tx>
                <c:rich>
                  <a:bodyPr/>
                  <a:lstStyle/>
                  <a:p>
                    <a:fld id="{B30392C0-1EC3-491D-9CDA-87F941D3760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C923-4059-A648-73EE4462DCCE}"/>
                </c:ext>
              </c:extLst>
            </c:dLbl>
            <c:dLbl>
              <c:idx val="1"/>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fld id="{69133771-B2FE-4EBD-821A-65B01F156DBF}"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923-4059-A648-73EE4462DCC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Manufacturing!$K$10:$K$11</c:f>
              <c:strCache>
                <c:ptCount val="2"/>
                <c:pt idx="0">
                  <c:v>Hispanic or Latino</c:v>
                </c:pt>
                <c:pt idx="1">
                  <c:v>Not Hispanic or Latino</c:v>
                </c:pt>
              </c:strCache>
            </c:strRef>
          </c:cat>
          <c:val>
            <c:numRef>
              <c:f>Manufacturing!$N$10:$N$11</c:f>
              <c:numCache>
                <c:formatCode>\+#,##0;\-#,##0;\ #,##0</c:formatCode>
                <c:ptCount val="2"/>
                <c:pt idx="0">
                  <c:v>296</c:v>
                </c:pt>
                <c:pt idx="1">
                  <c:v>-3748</c:v>
                </c:pt>
              </c:numCache>
            </c:numRef>
          </c:val>
          <c:extLst>
            <c:ext xmlns:c15="http://schemas.microsoft.com/office/drawing/2012/chart" uri="{02D57815-91ED-43cb-92C2-25804820EDAC}">
              <c15:datalabelsRange>
                <c15:f>Manufacturing!$O$10:$O$11</c15:f>
                <c15:dlblRangeCache>
                  <c:ptCount val="2"/>
                  <c:pt idx="0">
                    <c:v>+4%</c:v>
                  </c:pt>
                  <c:pt idx="1">
                    <c:v> -5%</c:v>
                  </c:pt>
                </c15:dlblRangeCache>
              </c15:datalabelsRange>
            </c:ext>
            <c:ext xmlns:c16="http://schemas.microsoft.com/office/drawing/2014/chart" uri="{C3380CC4-5D6E-409C-BE32-E72D297353CC}">
              <c16:uniqueId val="{00000002-C923-4059-A648-73EE4462DCCE}"/>
            </c:ext>
          </c:extLst>
        </c:ser>
        <c:dLbls>
          <c:showLegendKey val="0"/>
          <c:showVal val="0"/>
          <c:showCatName val="0"/>
          <c:showSerName val="0"/>
          <c:showPercent val="0"/>
          <c:showBubbleSize val="0"/>
        </c:dLbls>
        <c:gapWidth val="40"/>
        <c:axId val="607475400"/>
        <c:axId val="607472120"/>
        <c:extLst>
          <c:ext xmlns:c15="http://schemas.microsoft.com/office/drawing/2012/chart" uri="{02D57815-91ED-43cb-92C2-25804820EDAC}">
            <c15:filteredBarSeries>
              <c15:ser>
                <c:idx val="0"/>
                <c:order val="0"/>
                <c:tx>
                  <c:strRef>
                    <c:extLst>
                      <c:ext uri="{02D57815-91ED-43cb-92C2-25804820EDAC}">
                        <c15:formulaRef>
                          <c15:sqref>Manufacturing!$L$9</c15:sqref>
                        </c15:formulaRef>
                      </c:ext>
                    </c:extLst>
                    <c:strCache>
                      <c:ptCount val="1"/>
                      <c:pt idx="0">
                        <c:v>2015</c:v>
                      </c:pt>
                    </c:strCache>
                  </c:strRef>
                </c:tx>
                <c:spPr>
                  <a:solidFill>
                    <a:schemeClr val="accent1"/>
                  </a:solidFill>
                  <a:ln>
                    <a:noFill/>
                  </a:ln>
                  <a:effectLst/>
                </c:spPr>
                <c:invertIfNegative val="0"/>
                <c:cat>
                  <c:strRef>
                    <c:extLst>
                      <c:ext uri="{02D57815-91ED-43cb-92C2-25804820EDAC}">
                        <c15:formulaRef>
                          <c15:sqref>Manufacturing!$K$10:$K$11</c15:sqref>
                        </c15:formulaRef>
                      </c:ext>
                    </c:extLst>
                    <c:strCache>
                      <c:ptCount val="2"/>
                      <c:pt idx="0">
                        <c:v>Hispanic or Latino</c:v>
                      </c:pt>
                      <c:pt idx="1">
                        <c:v>Not Hispanic or Latino</c:v>
                      </c:pt>
                    </c:strCache>
                  </c:strRef>
                </c:cat>
                <c:val>
                  <c:numRef>
                    <c:extLst>
                      <c:ext uri="{02D57815-91ED-43cb-92C2-25804820EDAC}">
                        <c15:formulaRef>
                          <c15:sqref>Manufacturing!$L$10:$L$11</c15:sqref>
                        </c15:formulaRef>
                      </c:ext>
                    </c:extLst>
                    <c:numCache>
                      <c:formatCode>_(* #,##0_);_(* \(#,##0\);_(* "-"??_);_(@_)</c:formatCode>
                      <c:ptCount val="2"/>
                      <c:pt idx="0">
                        <c:v>7799</c:v>
                      </c:pt>
                      <c:pt idx="1">
                        <c:v>73433</c:v>
                      </c:pt>
                    </c:numCache>
                  </c:numRef>
                </c:val>
                <c:extLst>
                  <c:ext xmlns:c16="http://schemas.microsoft.com/office/drawing/2014/chart" uri="{C3380CC4-5D6E-409C-BE32-E72D297353CC}">
                    <c16:uniqueId val="{00000003-C923-4059-A648-73EE4462DCCE}"/>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Manufacturing!$M$9</c15:sqref>
                        </c15:formulaRef>
                      </c:ext>
                    </c:extLst>
                    <c:strCache>
                      <c:ptCount val="1"/>
                      <c:pt idx="0">
                        <c:v>2018</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Manufacturing!$K$10:$K$11</c15:sqref>
                        </c15:formulaRef>
                      </c:ext>
                    </c:extLst>
                    <c:strCache>
                      <c:ptCount val="2"/>
                      <c:pt idx="0">
                        <c:v>Hispanic or Latino</c:v>
                      </c:pt>
                      <c:pt idx="1">
                        <c:v>Not Hispanic or Latino</c:v>
                      </c:pt>
                    </c:strCache>
                  </c:strRef>
                </c:cat>
                <c:val>
                  <c:numRef>
                    <c:extLst xmlns:c15="http://schemas.microsoft.com/office/drawing/2012/chart">
                      <c:ext xmlns:c15="http://schemas.microsoft.com/office/drawing/2012/chart" uri="{02D57815-91ED-43cb-92C2-25804820EDAC}">
                        <c15:formulaRef>
                          <c15:sqref>Manufacturing!$M$10:$M$11</c15:sqref>
                        </c15:formulaRef>
                      </c:ext>
                    </c:extLst>
                    <c:numCache>
                      <c:formatCode>_(* #,##0_);_(* \(#,##0\);_(* "-"??_);_(@_)</c:formatCode>
                      <c:ptCount val="2"/>
                      <c:pt idx="0">
                        <c:v>8095</c:v>
                      </c:pt>
                      <c:pt idx="1">
                        <c:v>69685</c:v>
                      </c:pt>
                    </c:numCache>
                  </c:numRef>
                </c:val>
                <c:extLst xmlns:c15="http://schemas.microsoft.com/office/drawing/2012/chart">
                  <c:ext xmlns:c16="http://schemas.microsoft.com/office/drawing/2014/chart" uri="{C3380CC4-5D6E-409C-BE32-E72D297353CC}">
                    <c16:uniqueId val="{00000004-C923-4059-A648-73EE4462DCCE}"/>
                  </c:ext>
                </c:extLst>
              </c15:ser>
            </c15:filteredBarSeries>
          </c:ext>
        </c:extLst>
      </c:barChart>
      <c:catAx>
        <c:axId val="60747540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2120"/>
        <c:crosses val="autoZero"/>
        <c:auto val="1"/>
        <c:lblAlgn val="ctr"/>
        <c:lblOffset val="100"/>
        <c:noMultiLvlLbl val="0"/>
      </c:catAx>
      <c:valAx>
        <c:axId val="607472120"/>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3.6073586870999798E-2"/>
              <c:y val="0.1975688284561011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54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Manufacturing!$K$4</c:f>
              <c:strCache>
                <c:ptCount val="1"/>
                <c:pt idx="0">
                  <c:v>White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Manufacturing!$M$3</c:f>
              <c:strCache>
                <c:ptCount val="1"/>
                <c:pt idx="0">
                  <c:v>2018</c:v>
                </c:pt>
              </c:strCache>
            </c:strRef>
          </c:cat>
          <c:val>
            <c:numRef>
              <c:f>Manufacturing!$M$4</c:f>
              <c:numCache>
                <c:formatCode>_(* #,##0_);_(* \(#,##0\);_(* "-"??_);_(@_)</c:formatCode>
                <c:ptCount val="1"/>
                <c:pt idx="0">
                  <c:v>60669</c:v>
                </c:pt>
              </c:numCache>
            </c:numRef>
          </c:val>
          <c:extLst>
            <c:ext xmlns:c16="http://schemas.microsoft.com/office/drawing/2014/chart" uri="{C3380CC4-5D6E-409C-BE32-E72D297353CC}">
              <c16:uniqueId val="{00000000-8FE8-41DB-B422-4AE35CE050BE}"/>
            </c:ext>
          </c:extLst>
        </c:ser>
        <c:ser>
          <c:idx val="1"/>
          <c:order val="1"/>
          <c:tx>
            <c:strRef>
              <c:f>Manufacturing!$K$5</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Manufacturing!$M$3</c:f>
              <c:strCache>
                <c:ptCount val="1"/>
                <c:pt idx="0">
                  <c:v>2018</c:v>
                </c:pt>
              </c:strCache>
            </c:strRef>
          </c:cat>
          <c:val>
            <c:numRef>
              <c:f>Manufacturing!$M$5</c:f>
              <c:numCache>
                <c:formatCode>_(* #,##0_);_(* \(#,##0\);_(* "-"??_);_(@_)</c:formatCode>
                <c:ptCount val="1"/>
                <c:pt idx="0">
                  <c:v>4428</c:v>
                </c:pt>
              </c:numCache>
            </c:numRef>
          </c:val>
          <c:extLst>
            <c:ext xmlns:c16="http://schemas.microsoft.com/office/drawing/2014/chart" uri="{C3380CC4-5D6E-409C-BE32-E72D297353CC}">
              <c16:uniqueId val="{00000001-8FE8-41DB-B422-4AE35CE050BE}"/>
            </c:ext>
          </c:extLst>
        </c:ser>
        <c:ser>
          <c:idx val="2"/>
          <c:order val="2"/>
          <c:tx>
            <c:strRef>
              <c:f>Manufacturing!$K$6</c:f>
              <c:strCache>
                <c:ptCount val="1"/>
                <c:pt idx="0">
                  <c:v>Asian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Manufacturing!$M$3</c:f>
              <c:strCache>
                <c:ptCount val="1"/>
                <c:pt idx="0">
                  <c:v>2018</c:v>
                </c:pt>
              </c:strCache>
            </c:strRef>
          </c:cat>
          <c:val>
            <c:numRef>
              <c:f>Manufacturing!$M$6</c:f>
              <c:numCache>
                <c:formatCode>_(* #,##0_);_(* \(#,##0\);_(* "-"??_);_(@_)</c:formatCode>
                <c:ptCount val="1"/>
                <c:pt idx="0">
                  <c:v>10961</c:v>
                </c:pt>
              </c:numCache>
            </c:numRef>
          </c:val>
          <c:extLst>
            <c:ext xmlns:c16="http://schemas.microsoft.com/office/drawing/2014/chart" uri="{C3380CC4-5D6E-409C-BE32-E72D297353CC}">
              <c16:uniqueId val="{00000002-8FE8-41DB-B422-4AE35CE050BE}"/>
            </c:ext>
          </c:extLst>
        </c:ser>
        <c:ser>
          <c:idx val="3"/>
          <c:order val="3"/>
          <c:tx>
            <c:strRef>
              <c:f>Manufacturing!$K$7</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Manufacturing!$M$3</c:f>
              <c:strCache>
                <c:ptCount val="1"/>
                <c:pt idx="0">
                  <c:v>2018</c:v>
                </c:pt>
              </c:strCache>
            </c:strRef>
          </c:cat>
          <c:val>
            <c:numRef>
              <c:f>Manufacturing!$M$7</c:f>
              <c:numCache>
                <c:formatCode>_(* #,##0_);_(* \(#,##0\);_(* "-"??_);_(@_)</c:formatCode>
                <c:ptCount val="1"/>
                <c:pt idx="0">
                  <c:v>1720</c:v>
                </c:pt>
              </c:numCache>
            </c:numRef>
          </c:val>
          <c:extLst>
            <c:ext xmlns:c16="http://schemas.microsoft.com/office/drawing/2014/chart" uri="{C3380CC4-5D6E-409C-BE32-E72D297353CC}">
              <c16:uniqueId val="{00000003-8FE8-41DB-B422-4AE35CE050BE}"/>
            </c:ext>
          </c:extLst>
        </c:ser>
        <c:dLbls>
          <c:dLblPos val="ctr"/>
          <c:showLegendKey val="0"/>
          <c:showVal val="1"/>
          <c:showCatName val="0"/>
          <c:showSerName val="0"/>
          <c:showPercent val="0"/>
          <c:showBubbleSize val="0"/>
        </c:dLbls>
        <c:gapWidth val="55"/>
        <c:overlap val="100"/>
        <c:axId val="626124192"/>
        <c:axId val="626126160"/>
      </c:barChart>
      <c:catAx>
        <c:axId val="626124192"/>
        <c:scaling>
          <c:orientation val="minMax"/>
        </c:scaling>
        <c:delete val="0"/>
        <c:axPos val="b"/>
        <c:numFmt formatCode="General" sourceLinked="1"/>
        <c:majorTickMark val="none"/>
        <c:minorTickMark val="none"/>
        <c:tickLblPos val="none"/>
        <c:spPr>
          <a:solidFill>
            <a:sysClr val="window" lastClr="FFFFFF"/>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6160"/>
        <c:crosses val="autoZero"/>
        <c:auto val="1"/>
        <c:lblAlgn val="ctr"/>
        <c:lblOffset val="100"/>
        <c:noMultiLvlLbl val="0"/>
      </c:catAx>
      <c:valAx>
        <c:axId val="626126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3.2959998154470795E-2"/>
              <c:y val="0.24064653051181104"/>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41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r>
              <a:rPr lang="en-US" sz="1100"/>
              <a:t>Top 5 Industry Groups by Number of Establishments</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endParaRPr lang="en-US"/>
        </a:p>
      </c:txPr>
    </c:title>
    <c:autoTitleDeleted val="0"/>
    <c:plotArea>
      <c:layout/>
      <c:barChart>
        <c:barDir val="bar"/>
        <c:grouping val="clustered"/>
        <c:varyColors val="0"/>
        <c:ser>
          <c:idx val="0"/>
          <c:order val="0"/>
          <c:tx>
            <c:v>2016</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Arts!$Q$18:$Q$23</c:f>
              <c:strCache>
                <c:ptCount val="6"/>
                <c:pt idx="0">
                  <c:v>Arts, Entertainment, and Recreation Total</c:v>
                </c:pt>
                <c:pt idx="1">
                  <c:v>Other amusement and recreation industries</c:v>
                </c:pt>
                <c:pt idx="2">
                  <c:v>Performing arts companies</c:v>
                </c:pt>
                <c:pt idx="3">
                  <c:v>Independent artists, writers, and performers</c:v>
                </c:pt>
                <c:pt idx="4">
                  <c:v>Museums, historical sites, zoos, and parks</c:v>
                </c:pt>
                <c:pt idx="5">
                  <c:v>Promoters of performing arts and sports</c:v>
                </c:pt>
              </c:strCache>
            </c:strRef>
          </c:cat>
          <c:val>
            <c:numRef>
              <c:f>Arts!$R$18:$R$23</c:f>
              <c:numCache>
                <c:formatCode>#,##0</c:formatCode>
                <c:ptCount val="6"/>
                <c:pt idx="0">
                  <c:v>1411</c:v>
                </c:pt>
                <c:pt idx="1">
                  <c:v>881</c:v>
                </c:pt>
                <c:pt idx="2">
                  <c:v>148</c:v>
                </c:pt>
                <c:pt idx="3">
                  <c:v>116</c:v>
                </c:pt>
                <c:pt idx="4">
                  <c:v>78</c:v>
                </c:pt>
                <c:pt idx="5">
                  <c:v>85</c:v>
                </c:pt>
              </c:numCache>
            </c:numRef>
          </c:val>
          <c:extLst>
            <c:ext xmlns:c16="http://schemas.microsoft.com/office/drawing/2014/chart" uri="{C3380CC4-5D6E-409C-BE32-E72D297353CC}">
              <c16:uniqueId val="{00000000-F8A8-4266-84C9-EBAE4F65CC41}"/>
            </c:ext>
          </c:extLst>
        </c:ser>
        <c:ser>
          <c:idx val="1"/>
          <c:order val="1"/>
          <c:tx>
            <c:v>2018</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Arts!$Q$18:$Q$23</c:f>
              <c:strCache>
                <c:ptCount val="6"/>
                <c:pt idx="0">
                  <c:v>Arts, Entertainment, and Recreation Total</c:v>
                </c:pt>
                <c:pt idx="1">
                  <c:v>Other amusement and recreation industries</c:v>
                </c:pt>
                <c:pt idx="2">
                  <c:v>Performing arts companies</c:v>
                </c:pt>
                <c:pt idx="3">
                  <c:v>Independent artists, writers, and performers</c:v>
                </c:pt>
                <c:pt idx="4">
                  <c:v>Museums, historical sites, zoos, and parks</c:v>
                </c:pt>
                <c:pt idx="5">
                  <c:v>Promoters of performing arts and sports</c:v>
                </c:pt>
              </c:strCache>
            </c:strRef>
          </c:cat>
          <c:val>
            <c:numRef>
              <c:f>Arts!$S$18:$S$23</c:f>
              <c:numCache>
                <c:formatCode>#,##0</c:formatCode>
                <c:ptCount val="6"/>
                <c:pt idx="0">
                  <c:v>1469</c:v>
                </c:pt>
                <c:pt idx="1">
                  <c:v>920</c:v>
                </c:pt>
                <c:pt idx="2">
                  <c:v>159</c:v>
                </c:pt>
                <c:pt idx="3">
                  <c:v>116</c:v>
                </c:pt>
                <c:pt idx="4">
                  <c:v>88</c:v>
                </c:pt>
                <c:pt idx="5">
                  <c:v>85</c:v>
                </c:pt>
              </c:numCache>
            </c:numRef>
          </c:val>
          <c:extLst>
            <c:ext xmlns:c16="http://schemas.microsoft.com/office/drawing/2014/chart" uri="{C3380CC4-5D6E-409C-BE32-E72D297353CC}">
              <c16:uniqueId val="{00000001-F8A8-4266-84C9-EBAE4F65CC41}"/>
            </c:ext>
          </c:extLst>
        </c:ser>
        <c:dLbls>
          <c:dLblPos val="outEnd"/>
          <c:showLegendKey val="0"/>
          <c:showVal val="1"/>
          <c:showCatName val="0"/>
          <c:showSerName val="0"/>
          <c:showPercent val="0"/>
          <c:showBubbleSize val="0"/>
        </c:dLbls>
        <c:gapWidth val="182"/>
        <c:axId val="620525712"/>
        <c:axId val="615150496"/>
      </c:barChart>
      <c:catAx>
        <c:axId val="620525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615150496"/>
        <c:crosses val="autoZero"/>
        <c:auto val="1"/>
        <c:lblAlgn val="ctr"/>
        <c:lblOffset val="100"/>
        <c:noMultiLvlLbl val="0"/>
      </c:catAx>
      <c:valAx>
        <c:axId val="615150496"/>
        <c:scaling>
          <c:orientation val="minMax"/>
        </c:scaling>
        <c:delete val="1"/>
        <c:axPos val="t"/>
        <c:numFmt formatCode="#,##0" sourceLinked="0"/>
        <c:majorTickMark val="none"/>
        <c:minorTickMark val="none"/>
        <c:tickLblPos val="nextTo"/>
        <c:crossAx val="6205257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charset="0"/>
          <a:ea typeface="Helvetica" charset="0"/>
          <a:cs typeface="Helvetica" charset="0"/>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45922037523088E-2"/>
          <c:y val="6.5972222222222224E-2"/>
          <c:w val="0.64677092446777473"/>
          <c:h val="0.85770833333333341"/>
        </c:manualLayout>
      </c:layout>
      <c:barChart>
        <c:barDir val="col"/>
        <c:grouping val="percentStacked"/>
        <c:varyColors val="0"/>
        <c:ser>
          <c:idx val="0"/>
          <c:order val="0"/>
          <c:tx>
            <c:strRef>
              <c:f>'Arts and Entertainment'!$B$32</c:f>
              <c:strCache>
                <c:ptCount val="1"/>
                <c:pt idx="0">
                  <c:v>Less than high school</c:v>
                </c:pt>
              </c:strCache>
            </c:strRef>
          </c:tx>
          <c:spPr>
            <a:solidFill>
              <a:schemeClr val="accent1"/>
            </a:solidFill>
            <a:ln>
              <a:noFill/>
            </a:ln>
            <a:effectLst/>
          </c:spPr>
          <c:invertIfNegative val="0"/>
          <c:dLbls>
            <c:dLbl>
              <c:idx val="0"/>
              <c:tx>
                <c:rich>
                  <a:bodyPr/>
                  <a:lstStyle/>
                  <a:p>
                    <a:fld id="{F0E233A7-343B-4F83-856D-D557072C2EC7}" type="CELLRANGE">
                      <a:rPr lang="en-US"/>
                      <a:pPr/>
                      <a:t>[CELLRANGE]</a:t>
                    </a:fld>
                    <a:r>
                      <a:rPr lang="en-US" baseline="0"/>
                      <a:t>, </a:t>
                    </a:r>
                    <a:fld id="{A4384E8F-2C53-429F-82A6-7CE64E3BE29B}"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BFB4-4778-8C7D-CCB4693B462C}"/>
                </c:ext>
              </c:extLst>
            </c:dLbl>
            <c:dLbl>
              <c:idx val="1"/>
              <c:tx>
                <c:rich>
                  <a:bodyPr/>
                  <a:lstStyle/>
                  <a:p>
                    <a:fld id="{EB9C8F19-14D6-4EC2-807D-781C4A1300FD}" type="CELLRANGE">
                      <a:rPr lang="en-US"/>
                      <a:pPr/>
                      <a:t>[CELLRANGE]</a:t>
                    </a:fld>
                    <a:r>
                      <a:rPr lang="en-US" baseline="0"/>
                      <a:t>, </a:t>
                    </a:r>
                    <a:fld id="{F4AD0A9C-FDAD-4886-B7A5-418C7673462D}"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FB4-4778-8C7D-CCB4693B462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'Arts and Entertainment'!$C$31:$D$31</c:f>
              <c:strCache>
                <c:ptCount val="2"/>
                <c:pt idx="0">
                  <c:v>2015</c:v>
                </c:pt>
                <c:pt idx="1">
                  <c:v>2018</c:v>
                </c:pt>
              </c:strCache>
            </c:strRef>
          </c:cat>
          <c:val>
            <c:numRef>
              <c:f>'Arts and Entertainment'!$C$32:$D$32</c:f>
              <c:numCache>
                <c:formatCode>#,##0</c:formatCode>
                <c:ptCount val="2"/>
                <c:pt idx="0">
                  <c:v>2023</c:v>
                </c:pt>
                <c:pt idx="1">
                  <c:v>2614</c:v>
                </c:pt>
              </c:numCache>
            </c:numRef>
          </c:val>
          <c:extLst>
            <c:ext xmlns:c15="http://schemas.microsoft.com/office/drawing/2012/chart" uri="{02D57815-91ED-43cb-92C2-25804820EDAC}">
              <c15:datalabelsRange>
                <c15:f>'Arts and Entertainment'!$E$32:$F$32</c15:f>
                <c15:dlblRangeCache>
                  <c:ptCount val="2"/>
                  <c:pt idx="0">
                    <c:v>7%</c:v>
                  </c:pt>
                  <c:pt idx="1">
                    <c:v>8%</c:v>
                  </c:pt>
                </c15:dlblRangeCache>
              </c15:datalabelsRange>
            </c:ext>
            <c:ext xmlns:c16="http://schemas.microsoft.com/office/drawing/2014/chart" uri="{C3380CC4-5D6E-409C-BE32-E72D297353CC}">
              <c16:uniqueId val="{00000002-BFB4-4778-8C7D-CCB4693B462C}"/>
            </c:ext>
          </c:extLst>
        </c:ser>
        <c:ser>
          <c:idx val="1"/>
          <c:order val="1"/>
          <c:tx>
            <c:strRef>
              <c:f>'Arts and Entertainment'!$B$33</c:f>
              <c:strCache>
                <c:ptCount val="1"/>
                <c:pt idx="0">
                  <c:v>High school or equivalent, no college</c:v>
                </c:pt>
              </c:strCache>
            </c:strRef>
          </c:tx>
          <c:spPr>
            <a:solidFill>
              <a:schemeClr val="accent2"/>
            </a:solidFill>
            <a:ln>
              <a:noFill/>
            </a:ln>
            <a:effectLst/>
          </c:spPr>
          <c:invertIfNegative val="0"/>
          <c:dLbls>
            <c:dLbl>
              <c:idx val="0"/>
              <c:tx>
                <c:rich>
                  <a:bodyPr/>
                  <a:lstStyle/>
                  <a:p>
                    <a:fld id="{F4F64F18-FB5F-477E-9B56-F4934EE0CEAF}" type="CELLRANGE">
                      <a:rPr lang="en-US"/>
                      <a:pPr/>
                      <a:t>[CELLRANGE]</a:t>
                    </a:fld>
                    <a:r>
                      <a:rPr lang="en-US" baseline="0"/>
                      <a:t>, </a:t>
                    </a:r>
                    <a:fld id="{F6690F59-AD7B-4795-AFDF-4128E776E882}"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FB4-4778-8C7D-CCB4693B462C}"/>
                </c:ext>
              </c:extLst>
            </c:dLbl>
            <c:dLbl>
              <c:idx val="1"/>
              <c:tx>
                <c:rich>
                  <a:bodyPr/>
                  <a:lstStyle/>
                  <a:p>
                    <a:fld id="{67C29E96-90EA-4269-8C99-A38F76DE7D65}" type="CELLRANGE">
                      <a:rPr lang="en-US"/>
                      <a:pPr/>
                      <a:t>[CELLRANGE]</a:t>
                    </a:fld>
                    <a:r>
                      <a:rPr lang="en-US" baseline="0"/>
                      <a:t>, </a:t>
                    </a:r>
                    <a:fld id="{D8468CE9-CA18-4D16-9D45-520CF3A2CF35}"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FB4-4778-8C7D-CCB4693B462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'Arts and Entertainment'!$C$31:$D$31</c:f>
              <c:strCache>
                <c:ptCount val="2"/>
                <c:pt idx="0">
                  <c:v>2015</c:v>
                </c:pt>
                <c:pt idx="1">
                  <c:v>2018</c:v>
                </c:pt>
              </c:strCache>
            </c:strRef>
          </c:cat>
          <c:val>
            <c:numRef>
              <c:f>'Arts and Entertainment'!$C$33:$D$33</c:f>
              <c:numCache>
                <c:formatCode>#,##0</c:formatCode>
                <c:ptCount val="2"/>
                <c:pt idx="0">
                  <c:v>4810</c:v>
                </c:pt>
                <c:pt idx="1">
                  <c:v>5887</c:v>
                </c:pt>
              </c:numCache>
            </c:numRef>
          </c:val>
          <c:extLst>
            <c:ext xmlns:c15="http://schemas.microsoft.com/office/drawing/2012/chart" uri="{02D57815-91ED-43cb-92C2-25804820EDAC}">
              <c15:datalabelsRange>
                <c15:f>'Arts and Entertainment'!$E$33:$F$33</c15:f>
                <c15:dlblRangeCache>
                  <c:ptCount val="2"/>
                  <c:pt idx="0">
                    <c:v>18%</c:v>
                  </c:pt>
                  <c:pt idx="1">
                    <c:v>18%</c:v>
                  </c:pt>
                </c15:dlblRangeCache>
              </c15:datalabelsRange>
            </c:ext>
            <c:ext xmlns:c16="http://schemas.microsoft.com/office/drawing/2014/chart" uri="{C3380CC4-5D6E-409C-BE32-E72D297353CC}">
              <c16:uniqueId val="{00000005-BFB4-4778-8C7D-CCB4693B462C}"/>
            </c:ext>
          </c:extLst>
        </c:ser>
        <c:ser>
          <c:idx val="2"/>
          <c:order val="2"/>
          <c:tx>
            <c:strRef>
              <c:f>'Arts and Entertainment'!$B$34</c:f>
              <c:strCache>
                <c:ptCount val="1"/>
                <c:pt idx="0">
                  <c:v>Some college or Associate degree</c:v>
                </c:pt>
              </c:strCache>
            </c:strRef>
          </c:tx>
          <c:spPr>
            <a:solidFill>
              <a:schemeClr val="accent3"/>
            </a:solidFill>
            <a:ln>
              <a:noFill/>
            </a:ln>
            <a:effectLst/>
          </c:spPr>
          <c:invertIfNegative val="0"/>
          <c:dLbls>
            <c:dLbl>
              <c:idx val="0"/>
              <c:tx>
                <c:rich>
                  <a:bodyPr/>
                  <a:lstStyle/>
                  <a:p>
                    <a:fld id="{4EF92CA6-7922-417B-ABBB-50735C763CBC}" type="CELLRANGE">
                      <a:rPr lang="en-US"/>
                      <a:pPr/>
                      <a:t>[CELLRANGE]</a:t>
                    </a:fld>
                    <a:r>
                      <a:rPr lang="en-US" baseline="0"/>
                      <a:t>, </a:t>
                    </a:r>
                    <a:fld id="{4A4FD6F7-A008-4E20-B9F8-61E0C802790F}"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BFB4-4778-8C7D-CCB4693B462C}"/>
                </c:ext>
              </c:extLst>
            </c:dLbl>
            <c:dLbl>
              <c:idx val="1"/>
              <c:tx>
                <c:rich>
                  <a:bodyPr/>
                  <a:lstStyle/>
                  <a:p>
                    <a:fld id="{87E45817-7E0B-468F-9F55-B569354B00FE}" type="CELLRANGE">
                      <a:rPr lang="en-US"/>
                      <a:pPr/>
                      <a:t>[CELLRANGE]</a:t>
                    </a:fld>
                    <a:r>
                      <a:rPr lang="en-US" baseline="0"/>
                      <a:t>, </a:t>
                    </a:r>
                    <a:fld id="{AA2BF214-33F1-4828-AA87-6ECAB02D08E9}"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BFB4-4778-8C7D-CCB4693B462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'Arts and Entertainment'!$C$31:$D$31</c:f>
              <c:strCache>
                <c:ptCount val="2"/>
                <c:pt idx="0">
                  <c:v>2015</c:v>
                </c:pt>
                <c:pt idx="1">
                  <c:v>2018</c:v>
                </c:pt>
              </c:strCache>
            </c:strRef>
          </c:cat>
          <c:val>
            <c:numRef>
              <c:f>'Arts and Entertainment'!$C$34:$D$34</c:f>
              <c:numCache>
                <c:formatCode>#,##0</c:formatCode>
                <c:ptCount val="2"/>
                <c:pt idx="0">
                  <c:v>6293</c:v>
                </c:pt>
                <c:pt idx="1">
                  <c:v>7583</c:v>
                </c:pt>
              </c:numCache>
            </c:numRef>
          </c:val>
          <c:extLst>
            <c:ext xmlns:c15="http://schemas.microsoft.com/office/drawing/2012/chart" uri="{02D57815-91ED-43cb-92C2-25804820EDAC}">
              <c15:datalabelsRange>
                <c15:f>'Arts and Entertainment'!$E$34:$F$34</c15:f>
                <c15:dlblRangeCache>
                  <c:ptCount val="2"/>
                  <c:pt idx="0">
                    <c:v>23%</c:v>
                  </c:pt>
                  <c:pt idx="1">
                    <c:v>23%</c:v>
                  </c:pt>
                </c15:dlblRangeCache>
              </c15:datalabelsRange>
            </c:ext>
            <c:ext xmlns:c16="http://schemas.microsoft.com/office/drawing/2014/chart" uri="{C3380CC4-5D6E-409C-BE32-E72D297353CC}">
              <c16:uniqueId val="{00000008-BFB4-4778-8C7D-CCB4693B462C}"/>
            </c:ext>
          </c:extLst>
        </c:ser>
        <c:ser>
          <c:idx val="3"/>
          <c:order val="3"/>
          <c:tx>
            <c:strRef>
              <c:f>'Arts and Entertainment'!$B$35</c:f>
              <c:strCache>
                <c:ptCount val="1"/>
                <c:pt idx="0">
                  <c:v>Bachelor's degree or advanced degree</c:v>
                </c:pt>
              </c:strCache>
            </c:strRef>
          </c:tx>
          <c:spPr>
            <a:solidFill>
              <a:schemeClr val="accent4"/>
            </a:solidFill>
            <a:ln>
              <a:noFill/>
            </a:ln>
            <a:effectLst/>
          </c:spPr>
          <c:invertIfNegative val="0"/>
          <c:dLbls>
            <c:dLbl>
              <c:idx val="0"/>
              <c:tx>
                <c:rich>
                  <a:bodyPr/>
                  <a:lstStyle/>
                  <a:p>
                    <a:fld id="{70D7D47B-7771-4990-841A-CE39909C10D2}" type="CELLRANGE">
                      <a:rPr lang="en-US"/>
                      <a:pPr/>
                      <a:t>[CELLRANGE]</a:t>
                    </a:fld>
                    <a:r>
                      <a:rPr lang="en-US" baseline="0"/>
                      <a:t>, </a:t>
                    </a:r>
                    <a:fld id="{2B7C9C8E-E682-4097-86F6-2DA188869CEF}"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BFB4-4778-8C7D-CCB4693B462C}"/>
                </c:ext>
              </c:extLst>
            </c:dLbl>
            <c:dLbl>
              <c:idx val="1"/>
              <c:tx>
                <c:rich>
                  <a:bodyPr/>
                  <a:lstStyle/>
                  <a:p>
                    <a:fld id="{2A4DF72A-C186-4339-AE84-D2DDAA72B121}" type="CELLRANGE">
                      <a:rPr lang="en-US"/>
                      <a:pPr/>
                      <a:t>[CELLRANGE]</a:t>
                    </a:fld>
                    <a:r>
                      <a:rPr lang="en-US" baseline="0"/>
                      <a:t>, </a:t>
                    </a:r>
                    <a:fld id="{99BF08D1-2D9E-4F42-A66A-0472A09577F4}"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BFB4-4778-8C7D-CCB4693B462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'Arts and Entertainment'!$C$31:$D$31</c:f>
              <c:strCache>
                <c:ptCount val="2"/>
                <c:pt idx="0">
                  <c:v>2015</c:v>
                </c:pt>
                <c:pt idx="1">
                  <c:v>2018</c:v>
                </c:pt>
              </c:strCache>
            </c:strRef>
          </c:cat>
          <c:val>
            <c:numRef>
              <c:f>'Arts and Entertainment'!$C$35:$D$35</c:f>
              <c:numCache>
                <c:formatCode>#,##0</c:formatCode>
                <c:ptCount val="2"/>
                <c:pt idx="0">
                  <c:v>8394</c:v>
                </c:pt>
                <c:pt idx="1">
                  <c:v>9649</c:v>
                </c:pt>
              </c:numCache>
            </c:numRef>
          </c:val>
          <c:extLst>
            <c:ext xmlns:c15="http://schemas.microsoft.com/office/drawing/2012/chart" uri="{02D57815-91ED-43cb-92C2-25804820EDAC}">
              <c15:datalabelsRange>
                <c15:f>'Arts and Entertainment'!$E$35:$F$35</c15:f>
                <c15:dlblRangeCache>
                  <c:ptCount val="2"/>
                  <c:pt idx="0">
                    <c:v>31%</c:v>
                  </c:pt>
                  <c:pt idx="1">
                    <c:v>29%</c:v>
                  </c:pt>
                </c15:dlblRangeCache>
              </c15:datalabelsRange>
            </c:ext>
            <c:ext xmlns:c16="http://schemas.microsoft.com/office/drawing/2014/chart" uri="{C3380CC4-5D6E-409C-BE32-E72D297353CC}">
              <c16:uniqueId val="{0000000B-BFB4-4778-8C7D-CCB4693B462C}"/>
            </c:ext>
          </c:extLst>
        </c:ser>
        <c:ser>
          <c:idx val="4"/>
          <c:order val="4"/>
          <c:tx>
            <c:strRef>
              <c:f>'Arts and Entertainment'!$B$36</c:f>
              <c:strCache>
                <c:ptCount val="1"/>
                <c:pt idx="0">
                  <c:v>Educational attainment not available (age &lt;24)</c:v>
                </c:pt>
              </c:strCache>
            </c:strRef>
          </c:tx>
          <c:spPr>
            <a:solidFill>
              <a:schemeClr val="accent5"/>
            </a:solidFill>
            <a:ln>
              <a:noFill/>
            </a:ln>
            <a:effectLst/>
          </c:spPr>
          <c:invertIfNegative val="0"/>
          <c:dLbls>
            <c:dLbl>
              <c:idx val="0"/>
              <c:tx>
                <c:rich>
                  <a:bodyPr/>
                  <a:lstStyle/>
                  <a:p>
                    <a:fld id="{E4101938-46F7-4BBB-891B-C8CEE612F847}" type="CELLRANGE">
                      <a:rPr lang="en-US"/>
                      <a:pPr/>
                      <a:t>[CELLRANGE]</a:t>
                    </a:fld>
                    <a:r>
                      <a:rPr lang="en-US" baseline="0"/>
                      <a:t>, </a:t>
                    </a:r>
                    <a:fld id="{CB6B489C-7A00-4F52-A5C5-19F80F210245}"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BFB4-4778-8C7D-CCB4693B462C}"/>
                </c:ext>
              </c:extLst>
            </c:dLbl>
            <c:dLbl>
              <c:idx val="1"/>
              <c:tx>
                <c:rich>
                  <a:bodyPr/>
                  <a:lstStyle/>
                  <a:p>
                    <a:fld id="{A324CFA1-3427-4E1D-BFEB-16B335F0820D}" type="CELLRANGE">
                      <a:rPr lang="en-US"/>
                      <a:pPr/>
                      <a:t>[CELLRANGE]</a:t>
                    </a:fld>
                    <a:r>
                      <a:rPr lang="en-US" baseline="0"/>
                      <a:t>, </a:t>
                    </a:r>
                    <a:fld id="{933BE841-5D9D-4396-9CF5-369DBBF6C306}"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BFB4-4778-8C7D-CCB4693B462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'Arts and Entertainment'!$C$31:$D$31</c:f>
              <c:strCache>
                <c:ptCount val="2"/>
                <c:pt idx="0">
                  <c:v>2015</c:v>
                </c:pt>
                <c:pt idx="1">
                  <c:v>2018</c:v>
                </c:pt>
              </c:strCache>
            </c:strRef>
          </c:cat>
          <c:val>
            <c:numRef>
              <c:f>'Arts and Entertainment'!$C$36:$D$36</c:f>
              <c:numCache>
                <c:formatCode>#,##0</c:formatCode>
                <c:ptCount val="2"/>
                <c:pt idx="0">
                  <c:v>5595</c:v>
                </c:pt>
                <c:pt idx="1">
                  <c:v>7021</c:v>
                </c:pt>
              </c:numCache>
            </c:numRef>
          </c:val>
          <c:extLst>
            <c:ext xmlns:c15="http://schemas.microsoft.com/office/drawing/2012/chart" uri="{02D57815-91ED-43cb-92C2-25804820EDAC}">
              <c15:datalabelsRange>
                <c15:f>'Arts and Entertainment'!$E$36:$F$36</c15:f>
                <c15:dlblRangeCache>
                  <c:ptCount val="2"/>
                  <c:pt idx="0">
                    <c:v>21%</c:v>
                  </c:pt>
                  <c:pt idx="1">
                    <c:v>21%</c:v>
                  </c:pt>
                </c15:dlblRangeCache>
              </c15:datalabelsRange>
            </c:ext>
            <c:ext xmlns:c16="http://schemas.microsoft.com/office/drawing/2014/chart" uri="{C3380CC4-5D6E-409C-BE32-E72D297353CC}">
              <c16:uniqueId val="{0000000E-BFB4-4778-8C7D-CCB4693B462C}"/>
            </c:ext>
          </c:extLst>
        </c:ser>
        <c:dLbls>
          <c:showLegendKey val="0"/>
          <c:showVal val="0"/>
          <c:showCatName val="0"/>
          <c:showSerName val="0"/>
          <c:showPercent val="0"/>
          <c:showBubbleSize val="0"/>
        </c:dLbls>
        <c:gapWidth val="55"/>
        <c:overlap val="100"/>
        <c:axId val="649703568"/>
        <c:axId val="649704224"/>
      </c:barChart>
      <c:scatterChart>
        <c:scatterStyle val="lineMarker"/>
        <c:varyColors val="0"/>
        <c:ser>
          <c:idx val="5"/>
          <c:order val="5"/>
          <c:tx>
            <c:strRef>
              <c:f>'Arts and Entertainment'!$K$17</c:f>
              <c:strCache>
                <c:ptCount val="1"/>
                <c:pt idx="0">
                  <c:v>Increase</c:v>
                </c:pt>
              </c:strCache>
            </c:strRef>
          </c:tx>
          <c:spPr>
            <a:ln w="25400" cap="rnd">
              <a:noFill/>
              <a:round/>
            </a:ln>
            <a:effectLst/>
          </c:spPr>
          <c:marker>
            <c:symbol val="none"/>
          </c:marker>
          <c:dLbls>
            <c:dLbl>
              <c:idx val="0"/>
              <c:tx>
                <c:rich>
                  <a:bodyPr/>
                  <a:lstStyle/>
                  <a:p>
                    <a:fld id="{BFE06DF9-5226-4742-9E45-72F7F2385AC2}"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BFB4-4778-8C7D-CCB4693B462C}"/>
                </c:ext>
              </c:extLst>
            </c:dLbl>
            <c:dLbl>
              <c:idx val="1"/>
              <c:tx>
                <c:rich>
                  <a:bodyPr/>
                  <a:lstStyle/>
                  <a:p>
                    <a:fld id="{2CDEF489-87C1-4819-8646-5CFCF267A225}"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BFB4-4778-8C7D-CCB4693B462C}"/>
                </c:ext>
              </c:extLst>
            </c:dLbl>
            <c:dLbl>
              <c:idx val="2"/>
              <c:tx>
                <c:rich>
                  <a:bodyPr/>
                  <a:lstStyle/>
                  <a:p>
                    <a:fld id="{3AFB512C-7DCD-4FA6-995A-58B75D078B6F}"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BFB4-4778-8C7D-CCB4693B462C}"/>
                </c:ext>
              </c:extLst>
            </c:dLbl>
            <c:dLbl>
              <c:idx val="3"/>
              <c:tx>
                <c:rich>
                  <a:bodyPr/>
                  <a:lstStyle/>
                  <a:p>
                    <a:fld id="{F552332F-068F-4B5C-B0D7-1A3AD57D13B3}"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BFB4-4778-8C7D-CCB4693B462C}"/>
                </c:ext>
              </c:extLst>
            </c:dLbl>
            <c:dLbl>
              <c:idx val="4"/>
              <c:tx>
                <c:rich>
                  <a:bodyPr/>
                  <a:lstStyle/>
                  <a:p>
                    <a:fld id="{BB129CB0-439B-41E2-BFFB-7E160023B751}"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BFB4-4778-8C7D-CCB4693B462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minus"/>
            <c:errValType val="fixedVal"/>
            <c:noEndCap val="1"/>
            <c:val val="3.0000000000000006E-2"/>
            <c:spPr>
              <a:noFill/>
              <a:ln w="31750" cap="flat" cmpd="sng" algn="ctr">
                <a:solidFill>
                  <a:srgbClr val="00B050"/>
                </a:solidFill>
                <a:round/>
                <a:headEnd type="triangle" w="lg" len="sm"/>
              </a:ln>
              <a:effectLst/>
            </c:spPr>
          </c:errBars>
          <c:xVal>
            <c:numRef>
              <c:f>'Arts and Entertainment'!$J$18:$J$22</c:f>
              <c:numCache>
                <c:formatCode>General</c:formatCode>
                <c:ptCount val="5"/>
                <c:pt idx="0">
                  <c:v>1.59</c:v>
                </c:pt>
                <c:pt idx="1">
                  <c:v>1.59</c:v>
                </c:pt>
                <c:pt idx="2">
                  <c:v>1.59</c:v>
                </c:pt>
                <c:pt idx="3">
                  <c:v>1.59</c:v>
                </c:pt>
                <c:pt idx="4">
                  <c:v>1.59</c:v>
                </c:pt>
              </c:numCache>
            </c:numRef>
          </c:xVal>
          <c:yVal>
            <c:numRef>
              <c:f>'Arts and Entertainment'!$K$18:$K$22</c:f>
              <c:numCache>
                <c:formatCode>0%</c:formatCode>
                <c:ptCount val="5"/>
                <c:pt idx="0">
                  <c:v>7.0000000000000007E-2</c:v>
                </c:pt>
                <c:pt idx="1">
                  <c:v>0.21460737619832693</c:v>
                </c:pt>
                <c:pt idx="2">
                  <c:v>0.4331761006289308</c:v>
                </c:pt>
                <c:pt idx="3">
                  <c:v>0.71199700799902299</c:v>
                </c:pt>
                <c:pt idx="4">
                  <c:v>0.99</c:v>
                </c:pt>
              </c:numCache>
            </c:numRef>
          </c:yVal>
          <c:smooth val="0"/>
          <c:extLst>
            <c:ext xmlns:c15="http://schemas.microsoft.com/office/drawing/2012/chart" uri="{02D57815-91ED-43cb-92C2-25804820EDAC}">
              <c15:datalabelsRange>
                <c15:f>'Arts and Entertainment'!$H$32:$H$36</c15:f>
                <c15:dlblRangeCache>
                  <c:ptCount val="5"/>
                  <c:pt idx="0">
                    <c:v>+29.2%</c:v>
                  </c:pt>
                  <c:pt idx="1">
                    <c:v>+22.4%</c:v>
                  </c:pt>
                  <c:pt idx="2">
                    <c:v>+20.5%</c:v>
                  </c:pt>
                  <c:pt idx="3">
                    <c:v>+15.0%</c:v>
                  </c:pt>
                  <c:pt idx="4">
                    <c:v>+25.5%</c:v>
                  </c:pt>
                </c15:dlblRangeCache>
              </c15:datalabelsRange>
            </c:ext>
            <c:ext xmlns:c16="http://schemas.microsoft.com/office/drawing/2014/chart" uri="{C3380CC4-5D6E-409C-BE32-E72D297353CC}">
              <c16:uniqueId val="{00000014-BFB4-4778-8C7D-CCB4693B462C}"/>
            </c:ext>
          </c:extLst>
        </c:ser>
        <c:ser>
          <c:idx val="6"/>
          <c:order val="6"/>
          <c:tx>
            <c:strRef>
              <c:f>'Arts and Entertainment'!$L$17</c:f>
              <c:strCache>
                <c:ptCount val="1"/>
                <c:pt idx="0">
                  <c:v>Decrease</c:v>
                </c:pt>
              </c:strCache>
            </c:strRef>
          </c:tx>
          <c:spPr>
            <a:ln w="25400" cap="rnd">
              <a:noFill/>
              <a:round/>
            </a:ln>
            <a:effectLst/>
          </c:spPr>
          <c:marker>
            <c:symbol val="none"/>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FB4-4778-8C7D-CCB4693B462C}"/>
                </c:ext>
              </c:extLst>
            </c:dLbl>
            <c:dLbl>
              <c:idx val="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BFB4-4778-8C7D-CCB4693B462C}"/>
                </c:ext>
              </c:extLst>
            </c:dLbl>
            <c:dLbl>
              <c:idx val="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BFB4-4778-8C7D-CCB4693B462C}"/>
                </c:ext>
              </c:extLst>
            </c:dLbl>
            <c:dLbl>
              <c:idx val="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BFB4-4778-8C7D-CCB4693B462C}"/>
                </c:ext>
              </c:extLst>
            </c:dLbl>
            <c:dLbl>
              <c:idx val="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BFB4-4778-8C7D-CCB4693B462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plus"/>
            <c:errValType val="fixedVal"/>
            <c:noEndCap val="1"/>
            <c:val val="3.0000000000000006E-2"/>
            <c:spPr>
              <a:noFill/>
              <a:ln w="31750" cap="flat" cmpd="sng" algn="ctr">
                <a:solidFill>
                  <a:srgbClr val="FF0000"/>
                </a:solidFill>
                <a:round/>
                <a:headEnd type="triangle" w="lg" len="sm"/>
              </a:ln>
              <a:effectLst/>
            </c:spPr>
          </c:errBars>
          <c:xVal>
            <c:numRef>
              <c:f>'Arts and Entertainment'!$J$18:$J$22</c:f>
              <c:numCache>
                <c:formatCode>General</c:formatCode>
                <c:ptCount val="5"/>
                <c:pt idx="0">
                  <c:v>1.59</c:v>
                </c:pt>
                <c:pt idx="1">
                  <c:v>1.59</c:v>
                </c:pt>
                <c:pt idx="2">
                  <c:v>1.59</c:v>
                </c:pt>
                <c:pt idx="3">
                  <c:v>1.59</c:v>
                </c:pt>
                <c:pt idx="4">
                  <c:v>1.59</c:v>
                </c:pt>
              </c:numCache>
            </c:numRef>
          </c:xVal>
          <c:yVal>
            <c:numRef>
              <c:f>'Arts and Entertainment'!$L$18:$L$22</c:f>
              <c:numCache>
                <c:formatCode>0%</c:formatCode>
                <c:ptCount val="5"/>
                <c:pt idx="0">
                  <c:v>#N/A</c:v>
                </c:pt>
                <c:pt idx="1">
                  <c:v>#N/A</c:v>
                </c:pt>
                <c:pt idx="2">
                  <c:v>#N/A</c:v>
                </c:pt>
                <c:pt idx="3">
                  <c:v>#N/A</c:v>
                </c:pt>
                <c:pt idx="4">
                  <c:v>#N/A</c:v>
                </c:pt>
              </c:numCache>
            </c:numRef>
          </c:yVal>
          <c:smooth val="0"/>
          <c:extLst>
            <c:ext xmlns:c16="http://schemas.microsoft.com/office/drawing/2014/chart" uri="{C3380CC4-5D6E-409C-BE32-E72D297353CC}">
              <c16:uniqueId val="{0000001A-BFB4-4778-8C7D-CCB4693B462C}"/>
            </c:ext>
          </c:extLst>
        </c:ser>
        <c:ser>
          <c:idx val="7"/>
          <c:order val="7"/>
          <c:tx>
            <c:strRef>
              <c:f>'Arts and Entertainment'!$K$13</c:f>
              <c:strCache>
                <c:ptCount val="1"/>
                <c:pt idx="0">
                  <c:v>Share</c:v>
                </c:pt>
              </c:strCache>
            </c:strRef>
          </c:tx>
          <c:spPr>
            <a:ln w="25400" cap="rnd">
              <a:noFill/>
              <a:round/>
            </a:ln>
            <a:effectLst/>
          </c:spPr>
          <c:marker>
            <c:symbol val="none"/>
          </c:marker>
          <c:dLbls>
            <c:dLbl>
              <c:idx val="0"/>
              <c:tx>
                <c:rich>
                  <a:bodyPr/>
                  <a:lstStyle/>
                  <a:p>
                    <a:fld id="{7C731EF7-F468-4955-820A-75A7B931238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BFB4-4778-8C7D-CCB4693B462C}"/>
                </c:ext>
              </c:extLst>
            </c:dLbl>
            <c:dLbl>
              <c:idx val="1"/>
              <c:tx>
                <c:rich>
                  <a:bodyPr/>
                  <a:lstStyle/>
                  <a:p>
                    <a:fld id="{94BD32F8-0858-4448-8B30-E19BACC4473C}"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BFB4-4778-8C7D-CCB4693B462C}"/>
                </c:ext>
              </c:extLst>
            </c:dLbl>
            <c:spPr>
              <a:noFill/>
              <a:ln>
                <a:noFill/>
              </a:ln>
              <a:effectLst/>
            </c:spPr>
            <c:txPr>
              <a:bodyPr rot="0" spcFirstLastPara="1" vertOverflow="ellipsis" vert="horz" wrap="square" lIns="38100" tIns="91440" rIns="38100" bIns="91440" anchor="ctr" anchorCtr="1">
                <a:spAutoFit/>
              </a:bodyPr>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Ref>
              <c:f>'Arts and Entertainment'!$J$14:$J$15</c:f>
              <c:numCache>
                <c:formatCode>General</c:formatCode>
                <c:ptCount val="2"/>
                <c:pt idx="0">
                  <c:v>1</c:v>
                </c:pt>
                <c:pt idx="1">
                  <c:v>2</c:v>
                </c:pt>
              </c:numCache>
            </c:numRef>
          </c:xVal>
          <c:yVal>
            <c:numRef>
              <c:f>'Arts and Entertainment'!$K$14:$K$15</c:f>
              <c:numCache>
                <c:formatCode>0%</c:formatCode>
                <c:ptCount val="2"/>
                <c:pt idx="0">
                  <c:v>1</c:v>
                </c:pt>
                <c:pt idx="1">
                  <c:v>1</c:v>
                </c:pt>
              </c:numCache>
            </c:numRef>
          </c:yVal>
          <c:smooth val="0"/>
          <c:extLst>
            <c:ext xmlns:c15="http://schemas.microsoft.com/office/drawing/2012/chart" uri="{02D57815-91ED-43cb-92C2-25804820EDAC}">
              <c15:datalabelsRange>
                <c15:f>'Arts and Entertainment'!$L$14:$L$15</c15:f>
                <c15:dlblRangeCache>
                  <c:ptCount val="2"/>
                  <c:pt idx="0">
                    <c:v> 27,115 </c:v>
                  </c:pt>
                  <c:pt idx="1">
                    <c:v> 32,754 </c:v>
                  </c:pt>
                </c15:dlblRangeCache>
              </c15:datalabelsRange>
            </c:ext>
            <c:ext xmlns:c16="http://schemas.microsoft.com/office/drawing/2014/chart" uri="{C3380CC4-5D6E-409C-BE32-E72D297353CC}">
              <c16:uniqueId val="{0000001D-BFB4-4778-8C7D-CCB4693B462C}"/>
            </c:ext>
          </c:extLst>
        </c:ser>
        <c:dLbls>
          <c:showLegendKey val="0"/>
          <c:showVal val="0"/>
          <c:showCatName val="0"/>
          <c:showSerName val="0"/>
          <c:showPercent val="0"/>
          <c:showBubbleSize val="0"/>
        </c:dLbls>
        <c:axId val="649703568"/>
        <c:axId val="649704224"/>
      </c:scatterChart>
      <c:catAx>
        <c:axId val="6497035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4224"/>
        <c:crosses val="autoZero"/>
        <c:auto val="1"/>
        <c:lblAlgn val="ctr"/>
        <c:lblOffset val="100"/>
        <c:noMultiLvlLbl val="0"/>
      </c:catAx>
      <c:valAx>
        <c:axId val="649704224"/>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 of Employees</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3568"/>
        <c:crosses val="autoZero"/>
        <c:crossBetween val="between"/>
      </c:valAx>
      <c:spPr>
        <a:noFill/>
        <a:ln>
          <a:noFill/>
        </a:ln>
        <a:effectLst/>
      </c:spPr>
    </c:plotArea>
    <c:legend>
      <c:legendPos val="r"/>
      <c:legendEntry>
        <c:idx val="5"/>
        <c:delete val="1"/>
      </c:legendEntry>
      <c:legendEntry>
        <c:idx val="6"/>
        <c:delete val="1"/>
      </c:legendEntry>
      <c:legendEntry>
        <c:idx val="7"/>
        <c:delete val="1"/>
      </c:legendEntry>
      <c:layout>
        <c:manualLayout>
          <c:xMode val="edge"/>
          <c:yMode val="edge"/>
          <c:x val="0.69519000342348514"/>
          <c:y val="0.36492595437765402"/>
          <c:w val="0.30330033474076612"/>
          <c:h val="0.2701478245097411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9180365612192"/>
          <c:y val="4.7743055555555552E-2"/>
          <c:w val="0.52611347101349171"/>
          <c:h val="0.90451388888888884"/>
        </c:manualLayout>
      </c:layout>
      <c:barChart>
        <c:barDir val="col"/>
        <c:grouping val="percentStacked"/>
        <c:varyColors val="0"/>
        <c:ser>
          <c:idx val="0"/>
          <c:order val="0"/>
          <c:tx>
            <c:strRef>
              <c:f>'Arts and Entertainment'!$J$13</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'Arts and Entertainment'!$L$12</c:f>
              <c:strCache>
                <c:ptCount val="1"/>
                <c:pt idx="0">
                  <c:v>2018</c:v>
                </c:pt>
              </c:strCache>
            </c:strRef>
          </c:cat>
          <c:val>
            <c:numRef>
              <c:f>'Arts and Entertainment'!$L$13</c:f>
              <c:numCache>
                <c:formatCode>#,##0</c:formatCode>
                <c:ptCount val="1"/>
                <c:pt idx="0">
                  <c:v>14890</c:v>
                </c:pt>
              </c:numCache>
            </c:numRef>
          </c:val>
          <c:extLst>
            <c:ext xmlns:c16="http://schemas.microsoft.com/office/drawing/2014/chart" uri="{C3380CC4-5D6E-409C-BE32-E72D297353CC}">
              <c16:uniqueId val="{00000000-3E1D-460A-A225-FE44FD3B028D}"/>
            </c:ext>
          </c:extLst>
        </c:ser>
        <c:ser>
          <c:idx val="1"/>
          <c:order val="1"/>
          <c:tx>
            <c:strRef>
              <c:f>'Arts and Entertainment'!$J$14</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'Arts and Entertainment'!$L$12</c:f>
              <c:strCache>
                <c:ptCount val="1"/>
                <c:pt idx="0">
                  <c:v>2018</c:v>
                </c:pt>
              </c:strCache>
            </c:strRef>
          </c:cat>
          <c:val>
            <c:numRef>
              <c:f>'Arts and Entertainment'!$L$14</c:f>
              <c:numCache>
                <c:formatCode>#,##0</c:formatCode>
                <c:ptCount val="1"/>
                <c:pt idx="0">
                  <c:v>17868</c:v>
                </c:pt>
              </c:numCache>
            </c:numRef>
          </c:val>
          <c:extLst>
            <c:ext xmlns:c16="http://schemas.microsoft.com/office/drawing/2014/chart" uri="{C3380CC4-5D6E-409C-BE32-E72D297353CC}">
              <c16:uniqueId val="{00000001-3E1D-460A-A225-FE44FD3B028D}"/>
            </c:ext>
          </c:extLst>
        </c:ser>
        <c:dLbls>
          <c:showLegendKey val="0"/>
          <c:showVal val="0"/>
          <c:showCatName val="0"/>
          <c:showSerName val="0"/>
          <c:showPercent val="0"/>
          <c:showBubbleSize val="0"/>
        </c:dLbls>
        <c:gapWidth val="70"/>
        <c:overlap val="100"/>
        <c:axId val="437555336"/>
        <c:axId val="437555992"/>
      </c:barChart>
      <c:catAx>
        <c:axId val="437555336"/>
        <c:scaling>
          <c:orientation val="minMax"/>
        </c:scaling>
        <c:delete val="0"/>
        <c:axPos val="b"/>
        <c:numFmt formatCode="General" sourceLinked="1"/>
        <c:majorTickMark val="none"/>
        <c:minorTickMark val="none"/>
        <c:tickLblPos val="none"/>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992"/>
        <c:crosses val="autoZero"/>
        <c:auto val="1"/>
        <c:lblAlgn val="ctr"/>
        <c:lblOffset val="100"/>
        <c:noMultiLvlLbl val="0"/>
      </c:catAx>
      <c:valAx>
        <c:axId val="437555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4.0204678362573097E-2"/>
              <c:y val="0.2406465305118110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336"/>
        <c:crosses val="autoZero"/>
        <c:crossBetween val="between"/>
      </c:valAx>
      <c:spPr>
        <a:noFill/>
        <a:ln>
          <a:noFill/>
        </a:ln>
        <a:effectLst/>
      </c:spPr>
    </c:plotArea>
    <c:legend>
      <c:legendPos val="r"/>
      <c:layout>
        <c:manualLayout>
          <c:xMode val="edge"/>
          <c:yMode val="edge"/>
          <c:x val="0.78050001151171888"/>
          <c:y val="0.43077461996937877"/>
          <c:w val="0.16467542708477229"/>
          <c:h val="0.1384507600612423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'Arts and Entertainment'!$M$12</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C51A-414C-A943-E5739276FC91}"/>
              </c:ext>
            </c:extLst>
          </c:dPt>
          <c:dLbls>
            <c:dLbl>
              <c:idx val="0"/>
              <c:tx>
                <c:rich>
                  <a:bodyPr/>
                  <a:lstStyle/>
                  <a:p>
                    <a:fld id="{90AC87E9-F6E2-47EC-9FD1-DF1BBD0899F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51A-414C-A943-E5739276FC91}"/>
                </c:ext>
              </c:extLst>
            </c:dLbl>
            <c:dLbl>
              <c:idx val="1"/>
              <c:tx>
                <c:rich>
                  <a:bodyPr/>
                  <a:lstStyle/>
                  <a:p>
                    <a:fld id="{170114AE-96E4-4C72-9A63-880C2C89FE1B}"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51A-414C-A943-E5739276FC9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'Arts and Entertainment'!$J$13:$J$14</c:f>
              <c:strCache>
                <c:ptCount val="2"/>
                <c:pt idx="0">
                  <c:v>Male</c:v>
                </c:pt>
                <c:pt idx="1">
                  <c:v>Female</c:v>
                </c:pt>
              </c:strCache>
            </c:strRef>
          </c:cat>
          <c:val>
            <c:numRef>
              <c:f>'Arts and Entertainment'!$M$13:$M$14</c:f>
              <c:numCache>
                <c:formatCode>\+#,##0;\-#,##0;\ #,##0</c:formatCode>
                <c:ptCount val="2"/>
                <c:pt idx="0">
                  <c:v>2393</c:v>
                </c:pt>
                <c:pt idx="1">
                  <c:v>3248</c:v>
                </c:pt>
              </c:numCache>
            </c:numRef>
          </c:val>
          <c:extLst>
            <c:ext xmlns:c15="http://schemas.microsoft.com/office/drawing/2012/chart" uri="{02D57815-91ED-43cb-92C2-25804820EDAC}">
              <c15:datalabelsRange>
                <c15:f>'Arts and Entertainment'!$N$13:$N$14</c15:f>
                <c15:dlblRangeCache>
                  <c:ptCount val="2"/>
                  <c:pt idx="0">
                    <c:v>+19%</c:v>
                  </c:pt>
                  <c:pt idx="1">
                    <c:v>+22%</c:v>
                  </c:pt>
                </c15:dlblRangeCache>
              </c15:datalabelsRange>
            </c:ext>
            <c:ext xmlns:c16="http://schemas.microsoft.com/office/drawing/2014/chart" uri="{C3380CC4-5D6E-409C-BE32-E72D297353CC}">
              <c16:uniqueId val="{00000003-C51A-414C-A943-E5739276FC91}"/>
            </c:ext>
          </c:extLst>
        </c:ser>
        <c:dLbls>
          <c:showLegendKey val="0"/>
          <c:showVal val="0"/>
          <c:showCatName val="0"/>
          <c:showSerName val="0"/>
          <c:showPercent val="0"/>
          <c:showBubbleSize val="0"/>
        </c:dLbls>
        <c:gapWidth val="95"/>
        <c:axId val="638370288"/>
        <c:axId val="638372256"/>
      </c:barChart>
      <c:catAx>
        <c:axId val="63837028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2256"/>
        <c:crosses val="autoZero"/>
        <c:auto val="1"/>
        <c:lblAlgn val="ctr"/>
        <c:lblOffset val="100"/>
        <c:noMultiLvlLbl val="0"/>
      </c:catAx>
      <c:valAx>
        <c:axId val="638372256"/>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Change in # of Employees</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02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'Arts and Entertainment'!$N$3</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0E69-4DF6-8C69-A7DB2F063F57}"/>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0E69-4DF6-8C69-A7DB2F063F57}"/>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0E69-4DF6-8C69-A7DB2F063F57}"/>
              </c:ext>
            </c:extLst>
          </c:dPt>
          <c:dLbls>
            <c:dLbl>
              <c:idx val="0"/>
              <c:tx>
                <c:rich>
                  <a:bodyPr/>
                  <a:lstStyle/>
                  <a:p>
                    <a:fld id="{6702F384-2826-4BB1-A3CC-B5A5C9CBB50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0E69-4DF6-8C69-A7DB2F063F57}"/>
                </c:ext>
              </c:extLst>
            </c:dLbl>
            <c:dLbl>
              <c:idx val="1"/>
              <c:tx>
                <c:rich>
                  <a:bodyPr/>
                  <a:lstStyle/>
                  <a:p>
                    <a:fld id="{CBF129EB-76F0-4864-B018-42F6BA890C0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E69-4DF6-8C69-A7DB2F063F57}"/>
                </c:ext>
              </c:extLst>
            </c:dLbl>
            <c:dLbl>
              <c:idx val="2"/>
              <c:tx>
                <c:rich>
                  <a:bodyPr/>
                  <a:lstStyle/>
                  <a:p>
                    <a:fld id="{07A6AB20-F9C0-44DC-83B6-A853BEC7B4A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0E69-4DF6-8C69-A7DB2F063F57}"/>
                </c:ext>
              </c:extLst>
            </c:dLbl>
            <c:dLbl>
              <c:idx val="3"/>
              <c:tx>
                <c:rich>
                  <a:bodyPr/>
                  <a:lstStyle/>
                  <a:p>
                    <a:fld id="{7E06E039-4766-4091-A95D-1A75DB190AF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0E69-4DF6-8C69-A7DB2F063F5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'Arts and Entertainment'!$K$4:$K$7</c:f>
              <c:strCache>
                <c:ptCount val="4"/>
                <c:pt idx="0">
                  <c:v>White</c:v>
                </c:pt>
                <c:pt idx="1">
                  <c:v>Black or African American</c:v>
                </c:pt>
                <c:pt idx="2">
                  <c:v>Asian</c:v>
                </c:pt>
                <c:pt idx="3">
                  <c:v>Other</c:v>
                </c:pt>
              </c:strCache>
            </c:strRef>
          </c:cat>
          <c:val>
            <c:numRef>
              <c:f>'Arts and Entertainment'!$N$4:$N$7</c:f>
              <c:numCache>
                <c:formatCode>\+#,##0;\-#,##0;\ #,##0</c:formatCode>
                <c:ptCount val="4"/>
                <c:pt idx="0">
                  <c:v>4590</c:v>
                </c:pt>
                <c:pt idx="1">
                  <c:v>578</c:v>
                </c:pt>
                <c:pt idx="2">
                  <c:v>247</c:v>
                </c:pt>
                <c:pt idx="3">
                  <c:v>225</c:v>
                </c:pt>
              </c:numCache>
            </c:numRef>
          </c:val>
          <c:extLst>
            <c:ext xmlns:c15="http://schemas.microsoft.com/office/drawing/2012/chart" uri="{02D57815-91ED-43cb-92C2-25804820EDAC}">
              <c15:datalabelsRange>
                <c15:f>'Arts and Entertainment'!$O$4:$O$7</c15:f>
                <c15:dlblRangeCache>
                  <c:ptCount val="4"/>
                  <c:pt idx="0">
                    <c:v>+19%</c:v>
                  </c:pt>
                  <c:pt idx="1">
                    <c:v>+31%</c:v>
                  </c:pt>
                  <c:pt idx="2">
                    <c:v>+29%</c:v>
                  </c:pt>
                  <c:pt idx="3">
                    <c:v>+36%</c:v>
                  </c:pt>
                </c15:dlblRangeCache>
              </c15:datalabelsRange>
            </c:ext>
            <c:ext xmlns:c16="http://schemas.microsoft.com/office/drawing/2014/chart" uri="{C3380CC4-5D6E-409C-BE32-E72D297353CC}">
              <c16:uniqueId val="{00000007-0E69-4DF6-8C69-A7DB2F063F57}"/>
            </c:ext>
          </c:extLst>
        </c:ser>
        <c:dLbls>
          <c:dLblPos val="outEnd"/>
          <c:showLegendKey val="0"/>
          <c:showVal val="1"/>
          <c:showCatName val="0"/>
          <c:showSerName val="0"/>
          <c:showPercent val="0"/>
          <c:showBubbleSize val="0"/>
        </c:dLbls>
        <c:gapWidth val="40"/>
        <c:axId val="626090408"/>
        <c:axId val="626091064"/>
      </c:barChart>
      <c:catAx>
        <c:axId val="62609040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1064"/>
        <c:crosses val="autoZero"/>
        <c:auto val="1"/>
        <c:lblAlgn val="ctr"/>
        <c:lblOffset val="100"/>
        <c:noMultiLvlLbl val="0"/>
      </c:catAx>
      <c:valAx>
        <c:axId val="62609106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1.5096618357487922E-2"/>
              <c:y val="0.1975691026902887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0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'Arts and Entertainment'!$N$9</c:f>
              <c:strCache>
                <c:ptCount val="1"/>
                <c:pt idx="0">
                  <c:v>Change</c:v>
                </c:pt>
              </c:strCache>
            </c:strRef>
          </c:tx>
          <c:spPr>
            <a:solidFill>
              <a:schemeClr val="accent5"/>
            </a:solidFill>
            <a:ln>
              <a:noFill/>
            </a:ln>
            <a:effectLst/>
          </c:spPr>
          <c:invertIfNegative val="0"/>
          <c:dLbls>
            <c:dLbl>
              <c:idx val="0"/>
              <c:tx>
                <c:rich>
                  <a:bodyPr/>
                  <a:lstStyle/>
                  <a:p>
                    <a:fld id="{247F87F3-8AB7-4BB3-B1CB-2B5EB2F70F0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7194-42BC-B1EC-A86B65E2E49A}"/>
                </c:ext>
              </c:extLst>
            </c:dLbl>
            <c:dLbl>
              <c:idx val="1"/>
              <c:tx>
                <c:rich>
                  <a:bodyPr/>
                  <a:lstStyle/>
                  <a:p>
                    <a:fld id="{4D442D76-84DF-4990-8569-CBCE0DF98D6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194-42BC-B1EC-A86B65E2E49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'Arts and Entertainment'!$K$10:$K$11</c:f>
              <c:strCache>
                <c:ptCount val="2"/>
                <c:pt idx="0">
                  <c:v>Hispanic or Latino</c:v>
                </c:pt>
                <c:pt idx="1">
                  <c:v>Not Hispanic or Latino</c:v>
                </c:pt>
              </c:strCache>
            </c:strRef>
          </c:cat>
          <c:val>
            <c:numRef>
              <c:f>'Arts and Entertainment'!$N$10:$N$11</c:f>
              <c:numCache>
                <c:formatCode>\+#,##0;\-#,##0;\ #,##0</c:formatCode>
                <c:ptCount val="2"/>
                <c:pt idx="0">
                  <c:v>554</c:v>
                </c:pt>
                <c:pt idx="1">
                  <c:v>5086</c:v>
                </c:pt>
              </c:numCache>
            </c:numRef>
          </c:val>
          <c:extLst>
            <c:ext xmlns:c15="http://schemas.microsoft.com/office/drawing/2012/chart" uri="{02D57815-91ED-43cb-92C2-25804820EDAC}">
              <c15:datalabelsRange>
                <c15:f>'Arts and Entertainment'!$O$10:$O$11</c15:f>
                <c15:dlblRangeCache>
                  <c:ptCount val="2"/>
                  <c:pt idx="0">
                    <c:v>+32%</c:v>
                  </c:pt>
                  <c:pt idx="1">
                    <c:v>+20%</c:v>
                  </c:pt>
                </c15:dlblRangeCache>
              </c15:datalabelsRange>
            </c:ext>
            <c:ext xmlns:c16="http://schemas.microsoft.com/office/drawing/2014/chart" uri="{C3380CC4-5D6E-409C-BE32-E72D297353CC}">
              <c16:uniqueId val="{00000002-7194-42BC-B1EC-A86B65E2E49A}"/>
            </c:ext>
          </c:extLst>
        </c:ser>
        <c:dLbls>
          <c:showLegendKey val="0"/>
          <c:showVal val="0"/>
          <c:showCatName val="0"/>
          <c:showSerName val="0"/>
          <c:showPercent val="0"/>
          <c:showBubbleSize val="0"/>
        </c:dLbls>
        <c:gapWidth val="40"/>
        <c:axId val="607475400"/>
        <c:axId val="607472120"/>
        <c:extLst>
          <c:ext xmlns:c15="http://schemas.microsoft.com/office/drawing/2012/chart" uri="{02D57815-91ED-43cb-92C2-25804820EDAC}">
            <c15:filteredBarSeries>
              <c15:ser>
                <c:idx val="0"/>
                <c:order val="0"/>
                <c:tx>
                  <c:strRef>
                    <c:extLst>
                      <c:ext uri="{02D57815-91ED-43cb-92C2-25804820EDAC}">
                        <c15:formulaRef>
                          <c15:sqref>'Arts and Entertainment'!$L$9</c15:sqref>
                        </c15:formulaRef>
                      </c:ext>
                    </c:extLst>
                    <c:strCache>
                      <c:ptCount val="1"/>
                      <c:pt idx="0">
                        <c:v>2015</c:v>
                      </c:pt>
                    </c:strCache>
                  </c:strRef>
                </c:tx>
                <c:spPr>
                  <a:solidFill>
                    <a:schemeClr val="accent1"/>
                  </a:solidFill>
                  <a:ln>
                    <a:noFill/>
                  </a:ln>
                  <a:effectLst/>
                </c:spPr>
                <c:invertIfNegative val="0"/>
                <c:cat>
                  <c:strRef>
                    <c:extLst>
                      <c:ext uri="{02D57815-91ED-43cb-92C2-25804820EDAC}">
                        <c15:formulaRef>
                          <c15:sqref>'Arts and Entertainment'!$K$10:$K$11</c15:sqref>
                        </c15:formulaRef>
                      </c:ext>
                    </c:extLst>
                    <c:strCache>
                      <c:ptCount val="2"/>
                      <c:pt idx="0">
                        <c:v>Hispanic or Latino</c:v>
                      </c:pt>
                      <c:pt idx="1">
                        <c:v>Not Hispanic or Latino</c:v>
                      </c:pt>
                    </c:strCache>
                  </c:strRef>
                </c:cat>
                <c:val>
                  <c:numRef>
                    <c:extLst>
                      <c:ext uri="{02D57815-91ED-43cb-92C2-25804820EDAC}">
                        <c15:formulaRef>
                          <c15:sqref>'Arts and Entertainment'!$L$10:$L$11</c15:sqref>
                        </c15:formulaRef>
                      </c:ext>
                    </c:extLst>
                    <c:numCache>
                      <c:formatCode>_(* #,##0_);_(* \(#,##0\);_(* "-"??_);_(@_)</c:formatCode>
                      <c:ptCount val="2"/>
                      <c:pt idx="0">
                        <c:v>1737</c:v>
                      </c:pt>
                      <c:pt idx="1">
                        <c:v>25379</c:v>
                      </c:pt>
                    </c:numCache>
                  </c:numRef>
                </c:val>
                <c:extLst>
                  <c:ext xmlns:c16="http://schemas.microsoft.com/office/drawing/2014/chart" uri="{C3380CC4-5D6E-409C-BE32-E72D297353CC}">
                    <c16:uniqueId val="{00000003-7194-42BC-B1EC-A86B65E2E49A}"/>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'Arts and Entertainment'!$M$9</c15:sqref>
                        </c15:formulaRef>
                      </c:ext>
                    </c:extLst>
                    <c:strCache>
                      <c:ptCount val="1"/>
                      <c:pt idx="0">
                        <c:v>2018</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'Arts and Entertainment'!$K$10:$K$11</c15:sqref>
                        </c15:formulaRef>
                      </c:ext>
                    </c:extLst>
                    <c:strCache>
                      <c:ptCount val="2"/>
                      <c:pt idx="0">
                        <c:v>Hispanic or Latino</c:v>
                      </c:pt>
                      <c:pt idx="1">
                        <c:v>Not Hispanic or Latino</c:v>
                      </c:pt>
                    </c:strCache>
                  </c:strRef>
                </c:cat>
                <c:val>
                  <c:numRef>
                    <c:extLst xmlns:c15="http://schemas.microsoft.com/office/drawing/2012/chart">
                      <c:ext xmlns:c15="http://schemas.microsoft.com/office/drawing/2012/chart" uri="{02D57815-91ED-43cb-92C2-25804820EDAC}">
                        <c15:formulaRef>
                          <c15:sqref>'Arts and Entertainment'!$M$10:$M$11</c15:sqref>
                        </c15:formulaRef>
                      </c:ext>
                    </c:extLst>
                    <c:numCache>
                      <c:formatCode>_(* #,##0_);_(* \(#,##0\);_(* "-"??_);_(@_)</c:formatCode>
                      <c:ptCount val="2"/>
                      <c:pt idx="0">
                        <c:v>2291</c:v>
                      </c:pt>
                      <c:pt idx="1">
                        <c:v>30465</c:v>
                      </c:pt>
                    </c:numCache>
                  </c:numRef>
                </c:val>
                <c:extLst xmlns:c15="http://schemas.microsoft.com/office/drawing/2012/chart">
                  <c:ext xmlns:c16="http://schemas.microsoft.com/office/drawing/2014/chart" uri="{C3380CC4-5D6E-409C-BE32-E72D297353CC}">
                    <c16:uniqueId val="{00000004-7194-42BC-B1EC-A86B65E2E49A}"/>
                  </c:ext>
                </c:extLst>
              </c15:ser>
            </c15:filteredBarSeries>
          </c:ext>
        </c:extLst>
      </c:barChart>
      <c:catAx>
        <c:axId val="60747540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2120"/>
        <c:crosses val="autoZero"/>
        <c:auto val="1"/>
        <c:lblAlgn val="ctr"/>
        <c:lblOffset val="100"/>
        <c:noMultiLvlLbl val="0"/>
      </c:catAx>
      <c:valAx>
        <c:axId val="607472120"/>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3.6073586870999798E-2"/>
              <c:y val="0.1975688284561011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54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'Arts and Entertainment'!$K$4</c:f>
              <c:strCache>
                <c:ptCount val="1"/>
                <c:pt idx="0">
                  <c:v>White</c:v>
                </c:pt>
              </c:strCache>
            </c:strRef>
          </c:tx>
          <c:spPr>
            <a:gradFill>
              <a:gsLst>
                <a:gs pos="0">
                  <a:schemeClr val="accent1"/>
                </a:gs>
                <a:gs pos="50000">
                  <a:schemeClr val="accent1">
                    <a:lumMod val="60000"/>
                    <a:lumOff val="40000"/>
                  </a:schemeClr>
                </a:gs>
                <a:gs pos="80000">
                  <a:schemeClr val="accent1">
                    <a:lumMod val="45000"/>
                    <a:lumOff val="55000"/>
                  </a:schemeClr>
                </a:gs>
                <a:gs pos="100000">
                  <a:schemeClr val="accent1">
                    <a:lumMod val="30000"/>
                    <a:lumOff val="70000"/>
                  </a:schemeClr>
                </a:gs>
              </a:gsLst>
              <a:lin ang="54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'Arts and Entertainment'!$M$3</c:f>
              <c:strCache>
                <c:ptCount val="1"/>
                <c:pt idx="0">
                  <c:v>2018</c:v>
                </c:pt>
              </c:strCache>
            </c:strRef>
          </c:cat>
          <c:val>
            <c:numRef>
              <c:f>'Arts and Entertainment'!$M$4</c:f>
              <c:numCache>
                <c:formatCode>_(* #,##0_);_(* \(#,##0\);_(* "-"??_);_(@_)</c:formatCode>
                <c:ptCount val="1"/>
                <c:pt idx="0">
                  <c:v>28398</c:v>
                </c:pt>
              </c:numCache>
            </c:numRef>
          </c:val>
          <c:extLst>
            <c:ext xmlns:c16="http://schemas.microsoft.com/office/drawing/2014/chart" uri="{C3380CC4-5D6E-409C-BE32-E72D297353CC}">
              <c16:uniqueId val="{00000000-7FFF-4643-9F5B-5D236BDED678}"/>
            </c:ext>
          </c:extLst>
        </c:ser>
        <c:ser>
          <c:idx val="1"/>
          <c:order val="1"/>
          <c:tx>
            <c:strRef>
              <c:f>'Arts and Entertainment'!$K$5</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'Arts and Entertainment'!$M$3</c:f>
              <c:strCache>
                <c:ptCount val="1"/>
                <c:pt idx="0">
                  <c:v>2018</c:v>
                </c:pt>
              </c:strCache>
            </c:strRef>
          </c:cat>
          <c:val>
            <c:numRef>
              <c:f>'Arts and Entertainment'!$M$5</c:f>
              <c:numCache>
                <c:formatCode>_(* #,##0_);_(* \(#,##0\);_(* "-"??_);_(@_)</c:formatCode>
                <c:ptCount val="1"/>
                <c:pt idx="0">
                  <c:v>2426</c:v>
                </c:pt>
              </c:numCache>
            </c:numRef>
          </c:val>
          <c:extLst>
            <c:ext xmlns:c16="http://schemas.microsoft.com/office/drawing/2014/chart" uri="{C3380CC4-5D6E-409C-BE32-E72D297353CC}">
              <c16:uniqueId val="{00000001-7FFF-4643-9F5B-5D236BDED678}"/>
            </c:ext>
          </c:extLst>
        </c:ser>
        <c:ser>
          <c:idx val="2"/>
          <c:order val="2"/>
          <c:tx>
            <c:strRef>
              <c:f>'Arts and Entertainment'!$K$6</c:f>
              <c:strCache>
                <c:ptCount val="1"/>
                <c:pt idx="0">
                  <c:v>Asian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'Arts and Entertainment'!$M$3</c:f>
              <c:strCache>
                <c:ptCount val="1"/>
                <c:pt idx="0">
                  <c:v>2018</c:v>
                </c:pt>
              </c:strCache>
            </c:strRef>
          </c:cat>
          <c:val>
            <c:numRef>
              <c:f>'Arts and Entertainment'!$M$6</c:f>
              <c:numCache>
                <c:formatCode>_(* #,##0_);_(* \(#,##0\);_(* "-"??_);_(@_)</c:formatCode>
                <c:ptCount val="1"/>
                <c:pt idx="0">
                  <c:v>1088</c:v>
                </c:pt>
              </c:numCache>
            </c:numRef>
          </c:val>
          <c:extLst>
            <c:ext xmlns:c16="http://schemas.microsoft.com/office/drawing/2014/chart" uri="{C3380CC4-5D6E-409C-BE32-E72D297353CC}">
              <c16:uniqueId val="{00000002-7FFF-4643-9F5B-5D236BDED678}"/>
            </c:ext>
          </c:extLst>
        </c:ser>
        <c:ser>
          <c:idx val="3"/>
          <c:order val="3"/>
          <c:tx>
            <c:strRef>
              <c:f>'Arts and Entertainment'!$K$7</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'Arts and Entertainment'!$M$3</c:f>
              <c:strCache>
                <c:ptCount val="1"/>
                <c:pt idx="0">
                  <c:v>2018</c:v>
                </c:pt>
              </c:strCache>
            </c:strRef>
          </c:cat>
          <c:val>
            <c:numRef>
              <c:f>'Arts and Entertainment'!$M$7</c:f>
              <c:numCache>
                <c:formatCode>_(* #,##0_);_(* \(#,##0\);_(* "-"??_);_(@_)</c:formatCode>
                <c:ptCount val="1"/>
                <c:pt idx="0">
                  <c:v>844</c:v>
                </c:pt>
              </c:numCache>
            </c:numRef>
          </c:val>
          <c:extLst>
            <c:ext xmlns:c16="http://schemas.microsoft.com/office/drawing/2014/chart" uri="{C3380CC4-5D6E-409C-BE32-E72D297353CC}">
              <c16:uniqueId val="{00000003-7FFF-4643-9F5B-5D236BDED678}"/>
            </c:ext>
          </c:extLst>
        </c:ser>
        <c:dLbls>
          <c:dLblPos val="ctr"/>
          <c:showLegendKey val="0"/>
          <c:showVal val="1"/>
          <c:showCatName val="0"/>
          <c:showSerName val="0"/>
          <c:showPercent val="0"/>
          <c:showBubbleSize val="0"/>
        </c:dLbls>
        <c:gapWidth val="55"/>
        <c:overlap val="100"/>
        <c:axId val="626124192"/>
        <c:axId val="626126160"/>
      </c:barChart>
      <c:catAx>
        <c:axId val="626124192"/>
        <c:scaling>
          <c:orientation val="minMax"/>
        </c:scaling>
        <c:delete val="1"/>
        <c:axPos val="b"/>
        <c:numFmt formatCode="General" sourceLinked="1"/>
        <c:majorTickMark val="none"/>
        <c:minorTickMark val="none"/>
        <c:tickLblPos val="none"/>
        <c:crossAx val="626126160"/>
        <c:crosses val="autoZero"/>
        <c:auto val="1"/>
        <c:lblAlgn val="ctr"/>
        <c:lblOffset val="100"/>
        <c:noMultiLvlLbl val="0"/>
      </c:catAx>
      <c:valAx>
        <c:axId val="626126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3.2959998154470795E-2"/>
              <c:y val="0.24064653051181104"/>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41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[Greater Boston - Supply and Demand Charts.xlsx]Region Occupations, 4-5 stars!PivotTable5</c:name>
    <c:fmtId val="39"/>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2"/>
          </a:solidFill>
          <a:ln>
            <a:noFill/>
          </a:ln>
          <a:effectLst/>
        </c:spPr>
      </c:pivotFmt>
      <c:pivotFmt>
        <c:idx val="3"/>
        <c:spPr>
          <a:solidFill>
            <a:schemeClr val="accent2"/>
          </a:solidFill>
          <a:ln>
            <a:noFill/>
          </a:ln>
          <a:effectLst/>
        </c:spPr>
      </c:pivotFmt>
      <c:pivotFmt>
        <c:idx val="4"/>
        <c:spPr>
          <a:solidFill>
            <a:schemeClr val="accent2"/>
          </a:solidFill>
          <a:ln>
            <a:noFill/>
          </a:ln>
          <a:effectLst/>
        </c:spPr>
      </c:pivotFmt>
      <c:pivotFmt>
        <c:idx val="5"/>
        <c:spPr>
          <a:solidFill>
            <a:schemeClr val="accent2"/>
          </a:solidFill>
          <a:ln>
            <a:noFill/>
          </a:ln>
          <a:effectLst/>
        </c:spPr>
      </c:pivotFmt>
      <c:pivotFmt>
        <c:idx val="6"/>
        <c:spPr>
          <a:solidFill>
            <a:schemeClr val="accent2"/>
          </a:solidFill>
          <a:ln>
            <a:noFill/>
          </a:ln>
          <a:effectLst/>
        </c:spPr>
      </c:pivotFmt>
      <c:pivotFmt>
        <c:idx val="7"/>
        <c:spPr>
          <a:solidFill>
            <a:schemeClr val="accent2"/>
          </a:solidFill>
          <a:ln>
            <a:noFill/>
          </a:ln>
          <a:effectLst/>
        </c:spPr>
      </c:pivotFmt>
      <c:pivotFmt>
        <c:idx val="8"/>
        <c:spPr>
          <a:solidFill>
            <a:schemeClr val="accent2"/>
          </a:solidFill>
          <a:ln>
            <a:noFill/>
          </a:ln>
          <a:effectLst/>
        </c:spPr>
      </c:pivotFmt>
      <c:pivotFmt>
        <c:idx val="9"/>
        <c:spPr>
          <a:solidFill>
            <a:schemeClr val="accent2"/>
          </a:solidFill>
          <a:ln>
            <a:noFill/>
          </a:ln>
          <a:effectLst/>
        </c:spPr>
      </c:pivotFmt>
      <c:pivotFmt>
        <c:idx val="10"/>
        <c:spPr>
          <a:solidFill>
            <a:schemeClr val="accent2"/>
          </a:solidFill>
          <a:ln>
            <a:noFill/>
          </a:ln>
          <a:effectLst/>
        </c:spPr>
      </c:pivotFmt>
      <c:pivotFmt>
        <c:idx val="11"/>
        <c:spPr>
          <a:solidFill>
            <a:schemeClr val="accent1"/>
          </a:solidFill>
          <a:ln>
            <a:noFill/>
          </a:ln>
          <a:effectLst/>
        </c:spP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pivotFmt>
      <c:pivotFmt>
        <c:idx val="16"/>
        <c:spPr>
          <a:solidFill>
            <a:schemeClr val="accent1"/>
          </a:solidFill>
          <a:ln>
            <a:noFill/>
          </a:ln>
          <a:effectLst/>
        </c:spPr>
        <c:marker>
          <c:symbol val="none"/>
        </c:marker>
      </c:pivotFmt>
      <c:pivotFmt>
        <c:idx val="17"/>
        <c:spPr>
          <a:solidFill>
            <a:schemeClr val="accent1"/>
          </a:solidFill>
          <a:ln>
            <a:noFill/>
          </a:ln>
          <a:effectLst/>
        </c:spPr>
      </c:pivotFmt>
    </c:pivotFmts>
    <c:plotArea>
      <c:layout/>
      <c:barChart>
        <c:barDir val="bar"/>
        <c:grouping val="clustered"/>
        <c:varyColors val="0"/>
        <c:ser>
          <c:idx val="0"/>
          <c:order val="0"/>
          <c:tx>
            <c:strRef>
              <c:f>'Region Occupations, 4-5 stars'!$B$6</c:f>
              <c:strCache>
                <c:ptCount val="1"/>
                <c:pt idx="0">
                  <c:v>Total</c:v>
                </c:pt>
              </c:strCache>
            </c:strRef>
          </c:tx>
          <c:spPr>
            <a:solidFill>
              <a:schemeClr val="accent1"/>
            </a:solidFill>
            <a:ln>
              <a:noFill/>
            </a:ln>
            <a:effectLst/>
          </c:spPr>
          <c:invertIfNegative val="0"/>
          <c:dPt>
            <c:idx val="4"/>
            <c:invertIfNegative val="0"/>
            <c:bubble3D val="0"/>
            <c:extLst>
              <c:ext xmlns:c16="http://schemas.microsoft.com/office/drawing/2014/chart" uri="{C3380CC4-5D6E-409C-BE32-E72D297353CC}">
                <c16:uniqueId val="{00000000-8622-4FDE-A58C-AF90EB9C1EE2}"/>
              </c:ext>
            </c:extLst>
          </c:dPt>
          <c:dPt>
            <c:idx val="15"/>
            <c:invertIfNegative val="0"/>
            <c:bubble3D val="0"/>
            <c:spPr>
              <a:solidFill>
                <a:schemeClr val="accent1"/>
              </a:solidFill>
              <a:ln>
                <a:noFill/>
              </a:ln>
              <a:effectLst/>
            </c:spPr>
            <c:extLst>
              <c:ext xmlns:c16="http://schemas.microsoft.com/office/drawing/2014/chart" uri="{C3380CC4-5D6E-409C-BE32-E72D297353CC}">
                <c16:uniqueId val="{00000002-8622-4FDE-A58C-AF90EB9C1EE2}"/>
              </c:ext>
            </c:extLst>
          </c:dPt>
          <c:cat>
            <c:strRef>
              <c:f>'Region Occupations, 4-5 stars'!$A$7:$A$29</c:f>
              <c:strCache>
                <c:ptCount val="22"/>
                <c:pt idx="0">
                  <c:v>Surgical Technologists</c:v>
                </c:pt>
                <c:pt idx="1">
                  <c:v>Computer Network Support Specialists</c:v>
                </c:pt>
                <c:pt idx="2">
                  <c:v>Automotive Service Technicians and Mechanics</c:v>
                </c:pt>
                <c:pt idx="3">
                  <c:v>Preschool Teachers, Except Special Education</c:v>
                </c:pt>
                <c:pt idx="4">
                  <c:v>Heavy and Tractor-Trailer Truck Drivers</c:v>
                </c:pt>
                <c:pt idx="5">
                  <c:v>Licensed Practical and Licensed Vocational Nurses</c:v>
                </c:pt>
                <c:pt idx="6">
                  <c:v>Medical Assistants</c:v>
                </c:pt>
                <c:pt idx="7">
                  <c:v>Heating, Air Conditioning, and Refrigeration Mechanics and Installers</c:v>
                </c:pt>
                <c:pt idx="8">
                  <c:v>Physical Therapist Assistants</c:v>
                </c:pt>
                <c:pt idx="9">
                  <c:v>Radiologic Technologists</c:v>
                </c:pt>
                <c:pt idx="10">
                  <c:v>Medical Records and Health Information Technicians</c:v>
                </c:pt>
                <c:pt idx="11">
                  <c:v>Hairdressers, Hairstylists, and Cosmetologists</c:v>
                </c:pt>
                <c:pt idx="12">
                  <c:v>Computer User Support Specialists</c:v>
                </c:pt>
                <c:pt idx="13">
                  <c:v>Firefighters</c:v>
                </c:pt>
                <c:pt idx="14">
                  <c:v>Bookkeeping, Accounting, and Auditing Clerks</c:v>
                </c:pt>
                <c:pt idx="15">
                  <c:v>Paralegals and Legal Assistants</c:v>
                </c:pt>
                <c:pt idx="16">
                  <c:v>Medical and Clinical Laboratory Technicians</c:v>
                </c:pt>
                <c:pt idx="17">
                  <c:v>Web Developers</c:v>
                </c:pt>
                <c:pt idx="18">
                  <c:v>Respiratory Therapists</c:v>
                </c:pt>
                <c:pt idx="19">
                  <c:v>Diagnostic Medical Sonographers</c:v>
                </c:pt>
                <c:pt idx="20">
                  <c:v>Magnetic Resonance Imaging Technologists</c:v>
                </c:pt>
                <c:pt idx="21">
                  <c:v>Cardiovascular Technologists and Technicians</c:v>
                </c:pt>
              </c:strCache>
            </c:strRef>
          </c:cat>
          <c:val>
            <c:numRef>
              <c:f>'Region Occupations, 4-5 stars'!$B$7:$B$29</c:f>
              <c:numCache>
                <c:formatCode>#,##0.00</c:formatCode>
                <c:ptCount val="22"/>
                <c:pt idx="0">
                  <c:v>0.68860139860139857</c:v>
                </c:pt>
                <c:pt idx="1">
                  <c:v>0.66550255536626923</c:v>
                </c:pt>
                <c:pt idx="2">
                  <c:v>0.43570784490532016</c:v>
                </c:pt>
                <c:pt idx="3">
                  <c:v>0.33283113622096677</c:v>
                </c:pt>
                <c:pt idx="4">
                  <c:v>0.31896551724137934</c:v>
                </c:pt>
                <c:pt idx="5">
                  <c:v>0.27939849624060153</c:v>
                </c:pt>
                <c:pt idx="6">
                  <c:v>0.26970221606648198</c:v>
                </c:pt>
                <c:pt idx="7">
                  <c:v>0.23977695167286245</c:v>
                </c:pt>
                <c:pt idx="8">
                  <c:v>0.20021052631578948</c:v>
                </c:pt>
                <c:pt idx="9">
                  <c:v>0.19002751031636861</c:v>
                </c:pt>
                <c:pt idx="10">
                  <c:v>0.18841288096607248</c:v>
                </c:pt>
                <c:pt idx="11">
                  <c:v>0.1877671755725191</c:v>
                </c:pt>
                <c:pt idx="12">
                  <c:v>0.17002748196496048</c:v>
                </c:pt>
                <c:pt idx="13">
                  <c:v>0.16891891891891891</c:v>
                </c:pt>
                <c:pt idx="14">
                  <c:v>0.15777807450928027</c:v>
                </c:pt>
                <c:pt idx="15">
                  <c:v>0.15428470254957508</c:v>
                </c:pt>
                <c:pt idx="16">
                  <c:v>0.13611111111111113</c:v>
                </c:pt>
                <c:pt idx="17">
                  <c:v>8.9118457300275483E-2</c:v>
                </c:pt>
                <c:pt idx="18">
                  <c:v>7.1808510638297879E-2</c:v>
                </c:pt>
                <c:pt idx="19">
                  <c:v>5.2631578947368418E-2</c:v>
                </c:pt>
                <c:pt idx="20">
                  <c:v>4.4910179640718563E-2</c:v>
                </c:pt>
                <c:pt idx="21">
                  <c:v>2.9925187032418955E-2</c:v>
                </c:pt>
              </c:numCache>
            </c:numRef>
          </c:val>
          <c:extLst>
            <c:ext xmlns:c16="http://schemas.microsoft.com/office/drawing/2014/chart" uri="{C3380CC4-5D6E-409C-BE32-E72D297353CC}">
              <c16:uniqueId val="{00000003-8622-4FDE-A58C-AF90EB9C1EE2}"/>
            </c:ext>
          </c:extLst>
        </c:ser>
        <c:dLbls>
          <c:showLegendKey val="0"/>
          <c:showVal val="0"/>
          <c:showCatName val="0"/>
          <c:showSerName val="0"/>
          <c:showPercent val="0"/>
          <c:showBubbleSize val="0"/>
        </c:dLbls>
        <c:gapWidth val="182"/>
        <c:axId val="809391456"/>
        <c:axId val="809392768"/>
      </c:barChart>
      <c:catAx>
        <c:axId val="809391456"/>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809392768"/>
        <c:crosses val="autoZero"/>
        <c:auto val="1"/>
        <c:lblAlgn val="ctr"/>
        <c:lblOffset val="100"/>
        <c:noMultiLvlLbl val="0"/>
      </c:catAx>
      <c:valAx>
        <c:axId val="809392768"/>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a:t>Supply</a:t>
                </a:r>
                <a:r>
                  <a:rPr lang="en-US" baseline="0"/>
                  <a:t> Gap Ratio</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80939145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r>
              <a:rPr lang="en-US" sz="1100"/>
              <a:t>Top 5 Industry Groups by Number of Establishments</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endParaRPr lang="en-US"/>
        </a:p>
      </c:txPr>
    </c:title>
    <c:autoTitleDeleted val="0"/>
    <c:plotArea>
      <c:layout/>
      <c:barChart>
        <c:barDir val="bar"/>
        <c:grouping val="clustered"/>
        <c:varyColors val="0"/>
        <c:ser>
          <c:idx val="0"/>
          <c:order val="0"/>
          <c:tx>
            <c:v>2016</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Retail!$Q$18:$Q$23</c:f>
              <c:strCache>
                <c:ptCount val="6"/>
                <c:pt idx="0">
                  <c:v>Retail Trade Total</c:v>
                </c:pt>
                <c:pt idx="1">
                  <c:v>Grocery stores</c:v>
                </c:pt>
                <c:pt idx="2">
                  <c:v>Health and personal care stores</c:v>
                </c:pt>
                <c:pt idx="3">
                  <c:v>Clothing stores</c:v>
                </c:pt>
                <c:pt idx="4">
                  <c:v>Gasoline stations</c:v>
                </c:pt>
                <c:pt idx="5">
                  <c:v>Beer, wine, and liquor stores</c:v>
                </c:pt>
              </c:strCache>
            </c:strRef>
          </c:cat>
          <c:val>
            <c:numRef>
              <c:f>Retail!$R$18:$R$23</c:f>
              <c:numCache>
                <c:formatCode>#,##0</c:formatCode>
                <c:ptCount val="6"/>
                <c:pt idx="0">
                  <c:v>8170</c:v>
                </c:pt>
                <c:pt idx="1">
                  <c:v>1087</c:v>
                </c:pt>
                <c:pt idx="2">
                  <c:v>933</c:v>
                </c:pt>
                <c:pt idx="3">
                  <c:v>923</c:v>
                </c:pt>
                <c:pt idx="4">
                  <c:v>538</c:v>
                </c:pt>
                <c:pt idx="5">
                  <c:v>456</c:v>
                </c:pt>
              </c:numCache>
            </c:numRef>
          </c:val>
          <c:extLst>
            <c:ext xmlns:c16="http://schemas.microsoft.com/office/drawing/2014/chart" uri="{C3380CC4-5D6E-409C-BE32-E72D297353CC}">
              <c16:uniqueId val="{00000000-F7B6-409A-AC65-7F782DE75CB3}"/>
            </c:ext>
          </c:extLst>
        </c:ser>
        <c:ser>
          <c:idx val="1"/>
          <c:order val="1"/>
          <c:tx>
            <c:v>2018</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Retail!$Q$18:$Q$23</c:f>
              <c:strCache>
                <c:ptCount val="6"/>
                <c:pt idx="0">
                  <c:v>Retail Trade Total</c:v>
                </c:pt>
                <c:pt idx="1">
                  <c:v>Grocery stores</c:v>
                </c:pt>
                <c:pt idx="2">
                  <c:v>Health and personal care stores</c:v>
                </c:pt>
                <c:pt idx="3">
                  <c:v>Clothing stores</c:v>
                </c:pt>
                <c:pt idx="4">
                  <c:v>Gasoline stations</c:v>
                </c:pt>
                <c:pt idx="5">
                  <c:v>Beer, wine, and liquor stores</c:v>
                </c:pt>
              </c:strCache>
            </c:strRef>
          </c:cat>
          <c:val>
            <c:numRef>
              <c:f>Retail!$S$18:$S$23</c:f>
              <c:numCache>
                <c:formatCode>#,##0</c:formatCode>
                <c:ptCount val="6"/>
                <c:pt idx="0">
                  <c:v>7933</c:v>
                </c:pt>
                <c:pt idx="1">
                  <c:v>1057</c:v>
                </c:pt>
                <c:pt idx="2">
                  <c:v>933</c:v>
                </c:pt>
                <c:pt idx="3">
                  <c:v>892</c:v>
                </c:pt>
                <c:pt idx="4">
                  <c:v>512</c:v>
                </c:pt>
                <c:pt idx="5">
                  <c:v>462</c:v>
                </c:pt>
              </c:numCache>
            </c:numRef>
          </c:val>
          <c:extLst>
            <c:ext xmlns:c16="http://schemas.microsoft.com/office/drawing/2014/chart" uri="{C3380CC4-5D6E-409C-BE32-E72D297353CC}">
              <c16:uniqueId val="{00000001-F7B6-409A-AC65-7F782DE75CB3}"/>
            </c:ext>
          </c:extLst>
        </c:ser>
        <c:dLbls>
          <c:dLblPos val="outEnd"/>
          <c:showLegendKey val="0"/>
          <c:showVal val="1"/>
          <c:showCatName val="0"/>
          <c:showSerName val="0"/>
          <c:showPercent val="0"/>
          <c:showBubbleSize val="0"/>
        </c:dLbls>
        <c:gapWidth val="182"/>
        <c:axId val="620525712"/>
        <c:axId val="615150496"/>
      </c:barChart>
      <c:catAx>
        <c:axId val="620525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615150496"/>
        <c:crosses val="autoZero"/>
        <c:auto val="1"/>
        <c:lblAlgn val="ctr"/>
        <c:lblOffset val="100"/>
        <c:noMultiLvlLbl val="0"/>
      </c:catAx>
      <c:valAx>
        <c:axId val="615150496"/>
        <c:scaling>
          <c:orientation val="minMax"/>
        </c:scaling>
        <c:delete val="1"/>
        <c:axPos val="t"/>
        <c:numFmt formatCode="#,##0" sourceLinked="0"/>
        <c:majorTickMark val="none"/>
        <c:minorTickMark val="none"/>
        <c:tickLblPos val="nextTo"/>
        <c:crossAx val="6205257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charset="0"/>
          <a:ea typeface="Helvetica" charset="0"/>
          <a:cs typeface="Helvetica" charset="0"/>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45922037523088E-2"/>
          <c:y val="6.5972222222222224E-2"/>
          <c:w val="0.64677092446777473"/>
          <c:h val="0.85770833333333341"/>
        </c:manualLayout>
      </c:layout>
      <c:barChart>
        <c:barDir val="col"/>
        <c:grouping val="percentStacked"/>
        <c:varyColors val="0"/>
        <c:ser>
          <c:idx val="0"/>
          <c:order val="0"/>
          <c:tx>
            <c:strRef>
              <c:f>Retail!$B$32</c:f>
              <c:strCache>
                <c:ptCount val="1"/>
                <c:pt idx="0">
                  <c:v>Less than high school</c:v>
                </c:pt>
              </c:strCache>
            </c:strRef>
          </c:tx>
          <c:spPr>
            <a:solidFill>
              <a:schemeClr val="accent1"/>
            </a:solidFill>
            <a:ln>
              <a:noFill/>
            </a:ln>
            <a:effectLst/>
          </c:spPr>
          <c:invertIfNegative val="0"/>
          <c:dLbls>
            <c:dLbl>
              <c:idx val="0"/>
              <c:tx>
                <c:rich>
                  <a:bodyPr/>
                  <a:lstStyle/>
                  <a:p>
                    <a:fld id="{5A7DDD3B-FC7F-4973-9F6C-D81CF842F99E}" type="CELLRANGE">
                      <a:rPr lang="en-US"/>
                      <a:pPr/>
                      <a:t>[CELLRANGE]</a:t>
                    </a:fld>
                    <a:r>
                      <a:rPr lang="en-US" baseline="0"/>
                      <a:t>, </a:t>
                    </a:r>
                    <a:fld id="{610A9679-5A8E-4AA9-B246-5636F1AB9F74}"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442B-4A4F-AE95-F20688FEB35C}"/>
                </c:ext>
              </c:extLst>
            </c:dLbl>
            <c:dLbl>
              <c:idx val="1"/>
              <c:tx>
                <c:rich>
                  <a:bodyPr/>
                  <a:lstStyle/>
                  <a:p>
                    <a:fld id="{92AB344A-4B0F-4712-80C7-AE7CCF6D193B}" type="CELLRANGE">
                      <a:rPr lang="en-US"/>
                      <a:pPr/>
                      <a:t>[CELLRANGE]</a:t>
                    </a:fld>
                    <a:r>
                      <a:rPr lang="en-US" baseline="0"/>
                      <a:t>, </a:t>
                    </a:r>
                    <a:fld id="{9D12DC07-F4A8-4F45-AA43-43DA36BE84BB}"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42B-4A4F-AE95-F20688FEB35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Retail!$C$31:$D$31</c:f>
              <c:strCache>
                <c:ptCount val="2"/>
                <c:pt idx="0">
                  <c:v>2015</c:v>
                </c:pt>
                <c:pt idx="1">
                  <c:v>2018</c:v>
                </c:pt>
              </c:strCache>
            </c:strRef>
          </c:cat>
          <c:val>
            <c:numRef>
              <c:f>Retail!$C$32:$D$32</c:f>
              <c:numCache>
                <c:formatCode>#,##0</c:formatCode>
                <c:ptCount val="2"/>
                <c:pt idx="0">
                  <c:v>13192</c:v>
                </c:pt>
                <c:pt idx="1">
                  <c:v>13916</c:v>
                </c:pt>
              </c:numCache>
            </c:numRef>
          </c:val>
          <c:extLst>
            <c:ext xmlns:c15="http://schemas.microsoft.com/office/drawing/2012/chart" uri="{02D57815-91ED-43cb-92C2-25804820EDAC}">
              <c15:datalabelsRange>
                <c15:f>Retail!$E$32:$F$32</c15:f>
                <c15:dlblRangeCache>
                  <c:ptCount val="2"/>
                  <c:pt idx="0">
                    <c:v>10%</c:v>
                  </c:pt>
                  <c:pt idx="1">
                    <c:v>10%</c:v>
                  </c:pt>
                </c15:dlblRangeCache>
              </c15:datalabelsRange>
            </c:ext>
            <c:ext xmlns:c16="http://schemas.microsoft.com/office/drawing/2014/chart" uri="{C3380CC4-5D6E-409C-BE32-E72D297353CC}">
              <c16:uniqueId val="{00000002-442B-4A4F-AE95-F20688FEB35C}"/>
            </c:ext>
          </c:extLst>
        </c:ser>
        <c:ser>
          <c:idx val="1"/>
          <c:order val="1"/>
          <c:tx>
            <c:strRef>
              <c:f>Retail!$B$33</c:f>
              <c:strCache>
                <c:ptCount val="1"/>
                <c:pt idx="0">
                  <c:v>High school or equivalent, no college</c:v>
                </c:pt>
              </c:strCache>
            </c:strRef>
          </c:tx>
          <c:spPr>
            <a:solidFill>
              <a:schemeClr val="accent2"/>
            </a:solidFill>
            <a:ln>
              <a:noFill/>
            </a:ln>
            <a:effectLst/>
          </c:spPr>
          <c:invertIfNegative val="0"/>
          <c:dLbls>
            <c:dLbl>
              <c:idx val="0"/>
              <c:tx>
                <c:rich>
                  <a:bodyPr/>
                  <a:lstStyle/>
                  <a:p>
                    <a:fld id="{9AFEF9CB-9DED-4694-95B2-918B798D7D5C}" type="CELLRANGE">
                      <a:rPr lang="en-US"/>
                      <a:pPr/>
                      <a:t>[CELLRANGE]</a:t>
                    </a:fld>
                    <a:r>
                      <a:rPr lang="en-US" baseline="0"/>
                      <a:t>, </a:t>
                    </a:r>
                    <a:fld id="{2BC96258-89A2-45B5-87B1-47057810BD78}"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42B-4A4F-AE95-F20688FEB35C}"/>
                </c:ext>
              </c:extLst>
            </c:dLbl>
            <c:dLbl>
              <c:idx val="1"/>
              <c:tx>
                <c:rich>
                  <a:bodyPr/>
                  <a:lstStyle/>
                  <a:p>
                    <a:fld id="{86413061-0FF2-429F-8C2B-4D4261DF42F1}" type="CELLRANGE">
                      <a:rPr lang="en-US"/>
                      <a:pPr/>
                      <a:t>[CELLRANGE]</a:t>
                    </a:fld>
                    <a:r>
                      <a:rPr lang="en-US" baseline="0"/>
                      <a:t>, </a:t>
                    </a:r>
                    <a:fld id="{EDD36A72-BA3A-4F24-91E3-F785C7A85164}"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42B-4A4F-AE95-F20688FEB35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Retail!$C$31:$D$31</c:f>
              <c:strCache>
                <c:ptCount val="2"/>
                <c:pt idx="0">
                  <c:v>2015</c:v>
                </c:pt>
                <c:pt idx="1">
                  <c:v>2018</c:v>
                </c:pt>
              </c:strCache>
            </c:strRef>
          </c:cat>
          <c:val>
            <c:numRef>
              <c:f>Retail!$C$33:$D$33</c:f>
              <c:numCache>
                <c:formatCode>#,##0</c:formatCode>
                <c:ptCount val="2"/>
                <c:pt idx="0">
                  <c:v>28296</c:v>
                </c:pt>
                <c:pt idx="1">
                  <c:v>28238</c:v>
                </c:pt>
              </c:numCache>
            </c:numRef>
          </c:val>
          <c:extLst>
            <c:ext xmlns:c15="http://schemas.microsoft.com/office/drawing/2012/chart" uri="{02D57815-91ED-43cb-92C2-25804820EDAC}">
              <c15:datalabelsRange>
                <c15:f>Retail!$E$33:$F$33</c15:f>
                <c15:dlblRangeCache>
                  <c:ptCount val="2"/>
                  <c:pt idx="0">
                    <c:v>21%</c:v>
                  </c:pt>
                  <c:pt idx="1">
                    <c:v>21%</c:v>
                  </c:pt>
                </c15:dlblRangeCache>
              </c15:datalabelsRange>
            </c:ext>
            <c:ext xmlns:c16="http://schemas.microsoft.com/office/drawing/2014/chart" uri="{C3380CC4-5D6E-409C-BE32-E72D297353CC}">
              <c16:uniqueId val="{00000005-442B-4A4F-AE95-F20688FEB35C}"/>
            </c:ext>
          </c:extLst>
        </c:ser>
        <c:ser>
          <c:idx val="2"/>
          <c:order val="2"/>
          <c:tx>
            <c:strRef>
              <c:f>Retail!$B$34</c:f>
              <c:strCache>
                <c:ptCount val="1"/>
                <c:pt idx="0">
                  <c:v>Some college or Associate degree</c:v>
                </c:pt>
              </c:strCache>
            </c:strRef>
          </c:tx>
          <c:spPr>
            <a:solidFill>
              <a:schemeClr val="accent3"/>
            </a:solidFill>
            <a:ln>
              <a:noFill/>
            </a:ln>
            <a:effectLst/>
          </c:spPr>
          <c:invertIfNegative val="0"/>
          <c:dLbls>
            <c:dLbl>
              <c:idx val="0"/>
              <c:tx>
                <c:rich>
                  <a:bodyPr/>
                  <a:lstStyle/>
                  <a:p>
                    <a:fld id="{DBDAC750-3104-4BCF-A227-23310B6FE9A3}" type="CELLRANGE">
                      <a:rPr lang="en-US"/>
                      <a:pPr/>
                      <a:t>[CELLRANGE]</a:t>
                    </a:fld>
                    <a:r>
                      <a:rPr lang="en-US" baseline="0"/>
                      <a:t>, </a:t>
                    </a:r>
                    <a:fld id="{BC786459-D0E6-407A-A404-FDDF697863D3}"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442B-4A4F-AE95-F20688FEB35C}"/>
                </c:ext>
              </c:extLst>
            </c:dLbl>
            <c:dLbl>
              <c:idx val="1"/>
              <c:tx>
                <c:rich>
                  <a:bodyPr/>
                  <a:lstStyle/>
                  <a:p>
                    <a:fld id="{9435E66A-0E75-4EB1-8D50-16D5A8225B13}" type="CELLRANGE">
                      <a:rPr lang="en-US"/>
                      <a:pPr/>
                      <a:t>[CELLRANGE]</a:t>
                    </a:fld>
                    <a:r>
                      <a:rPr lang="en-US" baseline="0"/>
                      <a:t>, </a:t>
                    </a:r>
                    <a:fld id="{B1F1E058-B092-4862-8EB6-0805B7E7D838}"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442B-4A4F-AE95-F20688FEB35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Retail!$C$31:$D$31</c:f>
              <c:strCache>
                <c:ptCount val="2"/>
                <c:pt idx="0">
                  <c:v>2015</c:v>
                </c:pt>
                <c:pt idx="1">
                  <c:v>2018</c:v>
                </c:pt>
              </c:strCache>
            </c:strRef>
          </c:cat>
          <c:val>
            <c:numRef>
              <c:f>Retail!$C$34:$D$34</c:f>
              <c:numCache>
                <c:formatCode>#,##0</c:formatCode>
                <c:ptCount val="2"/>
                <c:pt idx="0">
                  <c:v>30172</c:v>
                </c:pt>
                <c:pt idx="1">
                  <c:v>30648</c:v>
                </c:pt>
              </c:numCache>
            </c:numRef>
          </c:val>
          <c:extLst>
            <c:ext xmlns:c15="http://schemas.microsoft.com/office/drawing/2012/chart" uri="{02D57815-91ED-43cb-92C2-25804820EDAC}">
              <c15:datalabelsRange>
                <c15:f>Retail!$E$34:$F$34</c15:f>
                <c15:dlblRangeCache>
                  <c:ptCount val="2"/>
                  <c:pt idx="0">
                    <c:v>23%</c:v>
                  </c:pt>
                  <c:pt idx="1">
                    <c:v>23%</c:v>
                  </c:pt>
                </c15:dlblRangeCache>
              </c15:datalabelsRange>
            </c:ext>
            <c:ext xmlns:c16="http://schemas.microsoft.com/office/drawing/2014/chart" uri="{C3380CC4-5D6E-409C-BE32-E72D297353CC}">
              <c16:uniqueId val="{00000008-442B-4A4F-AE95-F20688FEB35C}"/>
            </c:ext>
          </c:extLst>
        </c:ser>
        <c:ser>
          <c:idx val="3"/>
          <c:order val="3"/>
          <c:tx>
            <c:strRef>
              <c:f>Retail!$B$35</c:f>
              <c:strCache>
                <c:ptCount val="1"/>
                <c:pt idx="0">
                  <c:v>Bachelor's degree or advanced degree</c:v>
                </c:pt>
              </c:strCache>
            </c:strRef>
          </c:tx>
          <c:spPr>
            <a:solidFill>
              <a:schemeClr val="accent4"/>
            </a:solidFill>
            <a:ln>
              <a:noFill/>
            </a:ln>
            <a:effectLst/>
          </c:spPr>
          <c:invertIfNegative val="0"/>
          <c:dLbls>
            <c:dLbl>
              <c:idx val="0"/>
              <c:tx>
                <c:rich>
                  <a:bodyPr/>
                  <a:lstStyle/>
                  <a:p>
                    <a:fld id="{1A57C818-265F-4D05-BD4F-805B6132A5D0}" type="CELLRANGE">
                      <a:rPr lang="en-US"/>
                      <a:pPr/>
                      <a:t>[CELLRANGE]</a:t>
                    </a:fld>
                    <a:r>
                      <a:rPr lang="en-US" baseline="0"/>
                      <a:t>, </a:t>
                    </a:r>
                    <a:fld id="{5EAC9179-FF02-4372-826D-4DED80622686}"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442B-4A4F-AE95-F20688FEB35C}"/>
                </c:ext>
              </c:extLst>
            </c:dLbl>
            <c:dLbl>
              <c:idx val="1"/>
              <c:tx>
                <c:rich>
                  <a:bodyPr/>
                  <a:lstStyle/>
                  <a:p>
                    <a:fld id="{68AED1A1-E43D-4F3D-ACB4-8F54F6D2EB96}" type="CELLRANGE">
                      <a:rPr lang="en-US"/>
                      <a:pPr/>
                      <a:t>[CELLRANGE]</a:t>
                    </a:fld>
                    <a:r>
                      <a:rPr lang="en-US" baseline="0"/>
                      <a:t>, </a:t>
                    </a:r>
                    <a:fld id="{2AC0E663-31A2-4A1D-8821-BD660E8A4675}"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442B-4A4F-AE95-F20688FEB35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Retail!$C$31:$D$31</c:f>
              <c:strCache>
                <c:ptCount val="2"/>
                <c:pt idx="0">
                  <c:v>2015</c:v>
                </c:pt>
                <c:pt idx="1">
                  <c:v>2018</c:v>
                </c:pt>
              </c:strCache>
            </c:strRef>
          </c:cat>
          <c:val>
            <c:numRef>
              <c:f>Retail!$C$35:$D$35</c:f>
              <c:numCache>
                <c:formatCode>#,##0</c:formatCode>
                <c:ptCount val="2"/>
                <c:pt idx="0">
                  <c:v>26502</c:v>
                </c:pt>
                <c:pt idx="1">
                  <c:v>27991</c:v>
                </c:pt>
              </c:numCache>
            </c:numRef>
          </c:val>
          <c:extLst>
            <c:ext xmlns:c15="http://schemas.microsoft.com/office/drawing/2012/chart" uri="{02D57815-91ED-43cb-92C2-25804820EDAC}">
              <c15:datalabelsRange>
                <c15:f>Retail!$E$35:$F$35</c15:f>
                <c15:dlblRangeCache>
                  <c:ptCount val="2"/>
                  <c:pt idx="0">
                    <c:v>20%</c:v>
                  </c:pt>
                  <c:pt idx="1">
                    <c:v>21%</c:v>
                  </c:pt>
                </c15:dlblRangeCache>
              </c15:datalabelsRange>
            </c:ext>
            <c:ext xmlns:c16="http://schemas.microsoft.com/office/drawing/2014/chart" uri="{C3380CC4-5D6E-409C-BE32-E72D297353CC}">
              <c16:uniqueId val="{0000000B-442B-4A4F-AE95-F20688FEB35C}"/>
            </c:ext>
          </c:extLst>
        </c:ser>
        <c:ser>
          <c:idx val="4"/>
          <c:order val="4"/>
          <c:tx>
            <c:strRef>
              <c:f>Retail!$B$36</c:f>
              <c:strCache>
                <c:ptCount val="1"/>
                <c:pt idx="0">
                  <c:v>Educational attainment not available (age &lt;24)</c:v>
                </c:pt>
              </c:strCache>
            </c:strRef>
          </c:tx>
          <c:spPr>
            <a:solidFill>
              <a:schemeClr val="accent5"/>
            </a:solidFill>
            <a:ln>
              <a:noFill/>
            </a:ln>
            <a:effectLst/>
          </c:spPr>
          <c:invertIfNegative val="0"/>
          <c:dLbls>
            <c:dLbl>
              <c:idx val="0"/>
              <c:tx>
                <c:rich>
                  <a:bodyPr/>
                  <a:lstStyle/>
                  <a:p>
                    <a:fld id="{A1F46D2C-41C8-487B-88B8-B1CF04742C1F}" type="CELLRANGE">
                      <a:rPr lang="en-US"/>
                      <a:pPr/>
                      <a:t>[CELLRANGE]</a:t>
                    </a:fld>
                    <a:r>
                      <a:rPr lang="en-US" baseline="0"/>
                      <a:t>, </a:t>
                    </a:r>
                    <a:fld id="{2EA6E92F-7DBD-4D58-A3C3-9BE23EF07DD1}"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442B-4A4F-AE95-F20688FEB35C}"/>
                </c:ext>
              </c:extLst>
            </c:dLbl>
            <c:dLbl>
              <c:idx val="1"/>
              <c:tx>
                <c:rich>
                  <a:bodyPr/>
                  <a:lstStyle/>
                  <a:p>
                    <a:fld id="{F283A814-6B8C-4A20-BF36-A741BD3836AE}" type="CELLRANGE">
                      <a:rPr lang="en-US"/>
                      <a:pPr/>
                      <a:t>[CELLRANGE]</a:t>
                    </a:fld>
                    <a:r>
                      <a:rPr lang="en-US" baseline="0"/>
                      <a:t>, </a:t>
                    </a:r>
                    <a:fld id="{C65C21FD-B3F9-4A3C-A08F-EDAF1FAF28EF}"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442B-4A4F-AE95-F20688FEB35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Retail!$C$31:$D$31</c:f>
              <c:strCache>
                <c:ptCount val="2"/>
                <c:pt idx="0">
                  <c:v>2015</c:v>
                </c:pt>
                <c:pt idx="1">
                  <c:v>2018</c:v>
                </c:pt>
              </c:strCache>
            </c:strRef>
          </c:cat>
          <c:val>
            <c:numRef>
              <c:f>Retail!$C$36:$D$36</c:f>
              <c:numCache>
                <c:formatCode>#,##0</c:formatCode>
                <c:ptCount val="2"/>
                <c:pt idx="0">
                  <c:v>34876</c:v>
                </c:pt>
                <c:pt idx="1">
                  <c:v>33956</c:v>
                </c:pt>
              </c:numCache>
            </c:numRef>
          </c:val>
          <c:extLst>
            <c:ext xmlns:c15="http://schemas.microsoft.com/office/drawing/2012/chart" uri="{02D57815-91ED-43cb-92C2-25804820EDAC}">
              <c15:datalabelsRange>
                <c15:f>Retail!$E$36:$F$36</c15:f>
                <c15:dlblRangeCache>
                  <c:ptCount val="2"/>
                  <c:pt idx="0">
                    <c:v>26%</c:v>
                  </c:pt>
                  <c:pt idx="1">
                    <c:v>25%</c:v>
                  </c:pt>
                </c15:dlblRangeCache>
              </c15:datalabelsRange>
            </c:ext>
            <c:ext xmlns:c16="http://schemas.microsoft.com/office/drawing/2014/chart" uri="{C3380CC4-5D6E-409C-BE32-E72D297353CC}">
              <c16:uniqueId val="{0000000E-442B-4A4F-AE95-F20688FEB35C}"/>
            </c:ext>
          </c:extLst>
        </c:ser>
        <c:dLbls>
          <c:showLegendKey val="0"/>
          <c:showVal val="0"/>
          <c:showCatName val="0"/>
          <c:showSerName val="0"/>
          <c:showPercent val="0"/>
          <c:showBubbleSize val="0"/>
        </c:dLbls>
        <c:gapWidth val="55"/>
        <c:overlap val="100"/>
        <c:axId val="649703568"/>
        <c:axId val="649704224"/>
      </c:barChart>
      <c:scatterChart>
        <c:scatterStyle val="lineMarker"/>
        <c:varyColors val="0"/>
        <c:ser>
          <c:idx val="5"/>
          <c:order val="5"/>
          <c:tx>
            <c:strRef>
              <c:f>Retail!$K$17</c:f>
              <c:strCache>
                <c:ptCount val="1"/>
                <c:pt idx="0">
                  <c:v>Increase</c:v>
                </c:pt>
              </c:strCache>
            </c:strRef>
          </c:tx>
          <c:spPr>
            <a:ln w="25400" cap="rnd">
              <a:noFill/>
              <a:round/>
            </a:ln>
            <a:effectLst/>
          </c:spPr>
          <c:marker>
            <c:symbol val="none"/>
          </c:marker>
          <c:dLbls>
            <c:dLbl>
              <c:idx val="0"/>
              <c:tx>
                <c:rich>
                  <a:bodyPr/>
                  <a:lstStyle/>
                  <a:p>
                    <a:fld id="{986A7F61-BC9A-434F-BBDC-27356B2112BA}"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442B-4A4F-AE95-F20688FEB35C}"/>
                </c:ext>
              </c:extLst>
            </c:dLbl>
            <c:dLbl>
              <c:idx val="1"/>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42B-4A4F-AE95-F20688FEB35C}"/>
                </c:ext>
              </c:extLst>
            </c:dLbl>
            <c:dLbl>
              <c:idx val="2"/>
              <c:tx>
                <c:rich>
                  <a:bodyPr/>
                  <a:lstStyle/>
                  <a:p>
                    <a:fld id="{A6FFFF1E-8845-467B-8EDA-D537C1050086}"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442B-4A4F-AE95-F20688FEB35C}"/>
                </c:ext>
              </c:extLst>
            </c:dLbl>
            <c:dLbl>
              <c:idx val="3"/>
              <c:tx>
                <c:rich>
                  <a:bodyPr/>
                  <a:lstStyle/>
                  <a:p>
                    <a:fld id="{D42870E6-2E27-4FFF-9D23-B11CC234F34D}"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442B-4A4F-AE95-F20688FEB35C}"/>
                </c:ext>
              </c:extLst>
            </c:dLbl>
            <c:dLbl>
              <c:idx val="4"/>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42B-4A4F-AE95-F20688FEB35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minus"/>
            <c:errValType val="fixedVal"/>
            <c:noEndCap val="1"/>
            <c:val val="3.0000000000000006E-2"/>
            <c:spPr>
              <a:noFill/>
              <a:ln w="31750" cap="flat" cmpd="sng" algn="ctr">
                <a:solidFill>
                  <a:srgbClr val="00B050"/>
                </a:solidFill>
                <a:round/>
                <a:headEnd type="triangle" w="lg" len="sm"/>
              </a:ln>
              <a:effectLst/>
            </c:spPr>
          </c:errBars>
          <c:xVal>
            <c:numRef>
              <c:f>Retail!$J$18:$J$22</c:f>
              <c:numCache>
                <c:formatCode>General</c:formatCode>
                <c:ptCount val="5"/>
                <c:pt idx="0">
                  <c:v>1.59</c:v>
                </c:pt>
                <c:pt idx="1">
                  <c:v>1.59</c:v>
                </c:pt>
                <c:pt idx="2">
                  <c:v>1.59</c:v>
                </c:pt>
                <c:pt idx="3">
                  <c:v>1.59</c:v>
                </c:pt>
                <c:pt idx="4">
                  <c:v>1.59</c:v>
                </c:pt>
              </c:numCache>
            </c:numRef>
          </c:xVal>
          <c:yVal>
            <c:numRef>
              <c:f>Retail!$K$18:$K$22</c:f>
              <c:numCache>
                <c:formatCode>0%</c:formatCode>
                <c:ptCount val="5"/>
                <c:pt idx="0">
                  <c:v>7.0000000000000007E-2</c:v>
                </c:pt>
                <c:pt idx="1">
                  <c:v>#N/A</c:v>
                </c:pt>
                <c:pt idx="2">
                  <c:v>0.48341731664056875</c:v>
                </c:pt>
                <c:pt idx="3">
                  <c:v>0.69607381130843271</c:v>
                </c:pt>
                <c:pt idx="4">
                  <c:v>#N/A</c:v>
                </c:pt>
              </c:numCache>
            </c:numRef>
          </c:yVal>
          <c:smooth val="0"/>
          <c:extLst>
            <c:ext xmlns:c15="http://schemas.microsoft.com/office/drawing/2012/chart" uri="{02D57815-91ED-43cb-92C2-25804820EDAC}">
              <c15:datalabelsRange>
                <c15:f>Retail!$H$32:$H$36</c15:f>
                <c15:dlblRangeCache>
                  <c:ptCount val="5"/>
                  <c:pt idx="0">
                    <c:v>+5.5%</c:v>
                  </c:pt>
                  <c:pt idx="1">
                    <c:v> -0.2%</c:v>
                  </c:pt>
                  <c:pt idx="2">
                    <c:v>+1.6%</c:v>
                  </c:pt>
                  <c:pt idx="3">
                    <c:v>+5.6%</c:v>
                  </c:pt>
                  <c:pt idx="4">
                    <c:v> -2.6%</c:v>
                  </c:pt>
                </c15:dlblRangeCache>
              </c15:datalabelsRange>
            </c:ext>
            <c:ext xmlns:c16="http://schemas.microsoft.com/office/drawing/2014/chart" uri="{C3380CC4-5D6E-409C-BE32-E72D297353CC}">
              <c16:uniqueId val="{00000014-442B-4A4F-AE95-F20688FEB35C}"/>
            </c:ext>
          </c:extLst>
        </c:ser>
        <c:ser>
          <c:idx val="6"/>
          <c:order val="6"/>
          <c:tx>
            <c:strRef>
              <c:f>Retail!$L$17</c:f>
              <c:strCache>
                <c:ptCount val="1"/>
                <c:pt idx="0">
                  <c:v>Decrease</c:v>
                </c:pt>
              </c:strCache>
            </c:strRef>
          </c:tx>
          <c:spPr>
            <a:ln w="25400" cap="rnd">
              <a:noFill/>
              <a:round/>
            </a:ln>
            <a:effectLst/>
          </c:spPr>
          <c:marker>
            <c:symbol val="none"/>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42B-4A4F-AE95-F20688FEB35C}"/>
                </c:ext>
              </c:extLst>
            </c:dLbl>
            <c:dLbl>
              <c:idx val="1"/>
              <c:tx>
                <c:rich>
                  <a:bodyPr/>
                  <a:lstStyle/>
                  <a:p>
                    <a:fld id="{C1922669-7D92-41A4-A5BB-7CEC5A213BBC}"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442B-4A4F-AE95-F20688FEB35C}"/>
                </c:ext>
              </c:extLst>
            </c:dLbl>
            <c:dLbl>
              <c:idx val="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442B-4A4F-AE95-F20688FEB35C}"/>
                </c:ext>
              </c:extLst>
            </c:dLbl>
            <c:dLbl>
              <c:idx val="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442B-4A4F-AE95-F20688FEB35C}"/>
                </c:ext>
              </c:extLst>
            </c:dLbl>
            <c:dLbl>
              <c:idx val="4"/>
              <c:tx>
                <c:rich>
                  <a:bodyPr/>
                  <a:lstStyle/>
                  <a:p>
                    <a:fld id="{B9D33E98-7011-4DB6-BE4C-6EF6A568ECE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442B-4A4F-AE95-F20688FEB35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plus"/>
            <c:errValType val="fixedVal"/>
            <c:noEndCap val="1"/>
            <c:val val="3.0000000000000006E-2"/>
            <c:spPr>
              <a:noFill/>
              <a:ln w="31750" cap="flat" cmpd="sng" algn="ctr">
                <a:solidFill>
                  <a:srgbClr val="FF0000"/>
                </a:solidFill>
                <a:round/>
                <a:headEnd type="triangle" w="lg" len="sm"/>
              </a:ln>
              <a:effectLst/>
            </c:spPr>
          </c:errBars>
          <c:xVal>
            <c:numRef>
              <c:f>Retail!$J$18:$J$22</c:f>
              <c:numCache>
                <c:formatCode>General</c:formatCode>
                <c:ptCount val="5"/>
                <c:pt idx="0">
                  <c:v>1.59</c:v>
                </c:pt>
                <c:pt idx="1">
                  <c:v>1.59</c:v>
                </c:pt>
                <c:pt idx="2">
                  <c:v>1.59</c:v>
                </c:pt>
                <c:pt idx="3">
                  <c:v>1.59</c:v>
                </c:pt>
                <c:pt idx="4">
                  <c:v>1.59</c:v>
                </c:pt>
              </c:numCache>
            </c:numRef>
          </c:xVal>
          <c:yVal>
            <c:numRef>
              <c:f>Retail!$L$18:$L$22</c:f>
              <c:numCache>
                <c:formatCode>0%</c:formatCode>
                <c:ptCount val="5"/>
                <c:pt idx="0">
                  <c:v>#N/A</c:v>
                </c:pt>
                <c:pt idx="1">
                  <c:v>0.22900949172164542</c:v>
                </c:pt>
                <c:pt idx="2">
                  <c:v>#N/A</c:v>
                </c:pt>
                <c:pt idx="3">
                  <c:v>#N/A</c:v>
                </c:pt>
                <c:pt idx="4">
                  <c:v>0.95</c:v>
                </c:pt>
              </c:numCache>
            </c:numRef>
          </c:yVal>
          <c:smooth val="0"/>
          <c:extLst>
            <c:ext xmlns:c15="http://schemas.microsoft.com/office/drawing/2012/chart" uri="{02D57815-91ED-43cb-92C2-25804820EDAC}">
              <c15:datalabelsRange>
                <c15:f>Retail!$H$32:$H$36</c15:f>
                <c15:dlblRangeCache>
                  <c:ptCount val="5"/>
                  <c:pt idx="0">
                    <c:v>+5.5%</c:v>
                  </c:pt>
                  <c:pt idx="1">
                    <c:v> -0.2%</c:v>
                  </c:pt>
                  <c:pt idx="2">
                    <c:v>+1.6%</c:v>
                  </c:pt>
                  <c:pt idx="3">
                    <c:v>+5.6%</c:v>
                  </c:pt>
                  <c:pt idx="4">
                    <c:v> -2.6%</c:v>
                  </c:pt>
                </c15:dlblRangeCache>
              </c15:datalabelsRange>
            </c:ext>
            <c:ext xmlns:c16="http://schemas.microsoft.com/office/drawing/2014/chart" uri="{C3380CC4-5D6E-409C-BE32-E72D297353CC}">
              <c16:uniqueId val="{0000001A-442B-4A4F-AE95-F20688FEB35C}"/>
            </c:ext>
          </c:extLst>
        </c:ser>
        <c:ser>
          <c:idx val="7"/>
          <c:order val="7"/>
          <c:tx>
            <c:strRef>
              <c:f>Retail!$K$13</c:f>
              <c:strCache>
                <c:ptCount val="1"/>
                <c:pt idx="0">
                  <c:v>Share</c:v>
                </c:pt>
              </c:strCache>
            </c:strRef>
          </c:tx>
          <c:spPr>
            <a:ln w="25400" cap="rnd">
              <a:noFill/>
              <a:round/>
            </a:ln>
            <a:effectLst/>
          </c:spPr>
          <c:marker>
            <c:symbol val="none"/>
          </c:marker>
          <c:dLbls>
            <c:dLbl>
              <c:idx val="0"/>
              <c:tx>
                <c:rich>
                  <a:bodyPr/>
                  <a:lstStyle/>
                  <a:p>
                    <a:fld id="{A560BA12-672C-48C0-8FE0-257B4FC8CA3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442B-4A4F-AE95-F20688FEB35C}"/>
                </c:ext>
              </c:extLst>
            </c:dLbl>
            <c:dLbl>
              <c:idx val="1"/>
              <c:tx>
                <c:rich>
                  <a:bodyPr/>
                  <a:lstStyle/>
                  <a:p>
                    <a:fld id="{08D5C929-8E0E-4815-BBB1-A69496E3B08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442B-4A4F-AE95-F20688FEB35C}"/>
                </c:ext>
              </c:extLst>
            </c:dLbl>
            <c:spPr>
              <a:noFill/>
              <a:ln>
                <a:noFill/>
              </a:ln>
              <a:effectLst/>
            </c:spPr>
            <c:txPr>
              <a:bodyPr rot="0" spcFirstLastPara="1" vertOverflow="ellipsis" vert="horz" wrap="square" lIns="38100" tIns="91440" rIns="38100" bIns="91440" anchor="ctr" anchorCtr="1">
                <a:spAutoFit/>
              </a:bodyPr>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Ref>
              <c:f>Retail!$J$14:$J$15</c:f>
              <c:numCache>
                <c:formatCode>General</c:formatCode>
                <c:ptCount val="2"/>
                <c:pt idx="0">
                  <c:v>1</c:v>
                </c:pt>
                <c:pt idx="1">
                  <c:v>2</c:v>
                </c:pt>
              </c:numCache>
            </c:numRef>
          </c:xVal>
          <c:yVal>
            <c:numRef>
              <c:f>Retail!$K$14:$K$15</c:f>
              <c:numCache>
                <c:formatCode>0%</c:formatCode>
                <c:ptCount val="2"/>
                <c:pt idx="0">
                  <c:v>1</c:v>
                </c:pt>
                <c:pt idx="1">
                  <c:v>1</c:v>
                </c:pt>
              </c:numCache>
            </c:numRef>
          </c:yVal>
          <c:smooth val="0"/>
          <c:extLst>
            <c:ext xmlns:c15="http://schemas.microsoft.com/office/drawing/2012/chart" uri="{02D57815-91ED-43cb-92C2-25804820EDAC}">
              <c15:datalabelsRange>
                <c15:f>Retail!$L$14:$L$15</c15:f>
                <c15:dlblRangeCache>
                  <c:ptCount val="2"/>
                  <c:pt idx="0">
                    <c:v> 133,038 </c:v>
                  </c:pt>
                  <c:pt idx="1">
                    <c:v> 134,749 </c:v>
                  </c:pt>
                </c15:dlblRangeCache>
              </c15:datalabelsRange>
            </c:ext>
            <c:ext xmlns:c16="http://schemas.microsoft.com/office/drawing/2014/chart" uri="{C3380CC4-5D6E-409C-BE32-E72D297353CC}">
              <c16:uniqueId val="{0000001D-442B-4A4F-AE95-F20688FEB35C}"/>
            </c:ext>
          </c:extLst>
        </c:ser>
        <c:dLbls>
          <c:showLegendKey val="0"/>
          <c:showVal val="0"/>
          <c:showCatName val="0"/>
          <c:showSerName val="0"/>
          <c:showPercent val="0"/>
          <c:showBubbleSize val="0"/>
        </c:dLbls>
        <c:axId val="649703568"/>
        <c:axId val="649704224"/>
      </c:scatterChart>
      <c:catAx>
        <c:axId val="6497035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4224"/>
        <c:crosses val="autoZero"/>
        <c:auto val="1"/>
        <c:lblAlgn val="ctr"/>
        <c:lblOffset val="100"/>
        <c:noMultiLvlLbl val="0"/>
      </c:catAx>
      <c:valAx>
        <c:axId val="649704224"/>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 of Employees</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3568"/>
        <c:crosses val="autoZero"/>
        <c:crossBetween val="between"/>
      </c:valAx>
      <c:spPr>
        <a:noFill/>
        <a:ln>
          <a:noFill/>
        </a:ln>
        <a:effectLst/>
      </c:spPr>
    </c:plotArea>
    <c:legend>
      <c:legendPos val="r"/>
      <c:legendEntry>
        <c:idx val="5"/>
        <c:delete val="1"/>
      </c:legendEntry>
      <c:legendEntry>
        <c:idx val="6"/>
        <c:delete val="1"/>
      </c:legendEntry>
      <c:legendEntry>
        <c:idx val="7"/>
        <c:delete val="1"/>
      </c:legendEntry>
      <c:layout>
        <c:manualLayout>
          <c:xMode val="edge"/>
          <c:yMode val="edge"/>
          <c:x val="0.69519000342348514"/>
          <c:y val="0.36492595437765402"/>
          <c:w val="0.30330033474076612"/>
          <c:h val="0.2701478245097411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9180365612192"/>
          <c:y val="4.7743055555555552E-2"/>
          <c:w val="0.52611347101349171"/>
          <c:h val="0.90451388888888884"/>
        </c:manualLayout>
      </c:layout>
      <c:barChart>
        <c:barDir val="col"/>
        <c:grouping val="percentStacked"/>
        <c:varyColors val="0"/>
        <c:ser>
          <c:idx val="0"/>
          <c:order val="0"/>
          <c:tx>
            <c:strRef>
              <c:f>Retail!$J$13</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Retail!$L$12</c:f>
              <c:strCache>
                <c:ptCount val="1"/>
                <c:pt idx="0">
                  <c:v>2018</c:v>
                </c:pt>
              </c:strCache>
            </c:strRef>
          </c:cat>
          <c:val>
            <c:numRef>
              <c:f>Retail!$L$13</c:f>
              <c:numCache>
                <c:formatCode>#,##0</c:formatCode>
                <c:ptCount val="1"/>
                <c:pt idx="0">
                  <c:v>67293</c:v>
                </c:pt>
              </c:numCache>
            </c:numRef>
          </c:val>
          <c:extLst>
            <c:ext xmlns:c16="http://schemas.microsoft.com/office/drawing/2014/chart" uri="{C3380CC4-5D6E-409C-BE32-E72D297353CC}">
              <c16:uniqueId val="{00000000-D6D7-43BF-BD8B-0C8C1A14FA4B}"/>
            </c:ext>
          </c:extLst>
        </c:ser>
        <c:ser>
          <c:idx val="1"/>
          <c:order val="1"/>
          <c:tx>
            <c:strRef>
              <c:f>Retail!$J$14</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Retail!$L$12</c:f>
              <c:strCache>
                <c:ptCount val="1"/>
                <c:pt idx="0">
                  <c:v>2018</c:v>
                </c:pt>
              </c:strCache>
            </c:strRef>
          </c:cat>
          <c:val>
            <c:numRef>
              <c:f>Retail!$L$14</c:f>
              <c:numCache>
                <c:formatCode>#,##0</c:formatCode>
                <c:ptCount val="1"/>
                <c:pt idx="0">
                  <c:v>67455</c:v>
                </c:pt>
              </c:numCache>
            </c:numRef>
          </c:val>
          <c:extLst>
            <c:ext xmlns:c16="http://schemas.microsoft.com/office/drawing/2014/chart" uri="{C3380CC4-5D6E-409C-BE32-E72D297353CC}">
              <c16:uniqueId val="{00000001-D6D7-43BF-BD8B-0C8C1A14FA4B}"/>
            </c:ext>
          </c:extLst>
        </c:ser>
        <c:dLbls>
          <c:showLegendKey val="0"/>
          <c:showVal val="0"/>
          <c:showCatName val="0"/>
          <c:showSerName val="0"/>
          <c:showPercent val="0"/>
          <c:showBubbleSize val="0"/>
        </c:dLbls>
        <c:gapWidth val="70"/>
        <c:overlap val="100"/>
        <c:axId val="437555336"/>
        <c:axId val="437555992"/>
      </c:barChart>
      <c:catAx>
        <c:axId val="437555336"/>
        <c:scaling>
          <c:orientation val="minMax"/>
        </c:scaling>
        <c:delete val="0"/>
        <c:axPos val="b"/>
        <c:numFmt formatCode="General" sourceLinked="1"/>
        <c:majorTickMark val="none"/>
        <c:minorTickMark val="none"/>
        <c:tickLblPos val="none"/>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992"/>
        <c:crosses val="autoZero"/>
        <c:auto val="1"/>
        <c:lblAlgn val="ctr"/>
        <c:lblOffset val="100"/>
        <c:noMultiLvlLbl val="0"/>
      </c:catAx>
      <c:valAx>
        <c:axId val="437555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4.0204678362573097E-2"/>
              <c:y val="0.2406465305118110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336"/>
        <c:crosses val="autoZero"/>
        <c:crossBetween val="between"/>
      </c:valAx>
      <c:spPr>
        <a:noFill/>
        <a:ln>
          <a:noFill/>
        </a:ln>
        <a:effectLst/>
      </c:spPr>
    </c:plotArea>
    <c:legend>
      <c:legendPos val="r"/>
      <c:layout>
        <c:manualLayout>
          <c:xMode val="edge"/>
          <c:yMode val="edge"/>
          <c:x val="0.78050001151171888"/>
          <c:y val="0.43077461996937877"/>
          <c:w val="0.16467542708477229"/>
          <c:h val="0.1384507600612423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Retail!$M$12</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2381-4D74-BDA3-96B498808CEE}"/>
              </c:ext>
            </c:extLst>
          </c:dPt>
          <c:dLbls>
            <c:dLbl>
              <c:idx val="0"/>
              <c:tx>
                <c:rich>
                  <a:bodyPr/>
                  <a:lstStyle/>
                  <a:p>
                    <a:fld id="{5A80A071-5538-41BE-8A4F-8328E65354FF}"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381-4D74-BDA3-96B498808CEE}"/>
                </c:ext>
              </c:extLst>
            </c:dLbl>
            <c:dLbl>
              <c:idx val="1"/>
              <c:tx>
                <c:rich>
                  <a:bodyPr/>
                  <a:lstStyle/>
                  <a:p>
                    <a:fld id="{FA8B5BBF-3D22-4BE5-87B1-D8932EECF35D}"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381-4D74-BDA3-96B498808CE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Retail!$J$13:$J$14</c:f>
              <c:strCache>
                <c:ptCount val="2"/>
                <c:pt idx="0">
                  <c:v>Male</c:v>
                </c:pt>
                <c:pt idx="1">
                  <c:v>Female</c:v>
                </c:pt>
              </c:strCache>
            </c:strRef>
          </c:cat>
          <c:val>
            <c:numRef>
              <c:f>Retail!$M$13:$M$14</c:f>
              <c:numCache>
                <c:formatCode>\+#,##0;\-#,##0;\ #,##0</c:formatCode>
                <c:ptCount val="2"/>
                <c:pt idx="0">
                  <c:v>585</c:v>
                </c:pt>
                <c:pt idx="1">
                  <c:v>1124</c:v>
                </c:pt>
              </c:numCache>
            </c:numRef>
          </c:val>
          <c:extLst>
            <c:ext xmlns:c15="http://schemas.microsoft.com/office/drawing/2012/chart" uri="{02D57815-91ED-43cb-92C2-25804820EDAC}">
              <c15:datalabelsRange>
                <c15:f>Retail!$N$13:$N$14</c15:f>
                <c15:dlblRangeCache>
                  <c:ptCount val="2"/>
                  <c:pt idx="0">
                    <c:v>+1%</c:v>
                  </c:pt>
                  <c:pt idx="1">
                    <c:v>+2%</c:v>
                  </c:pt>
                </c15:dlblRangeCache>
              </c15:datalabelsRange>
            </c:ext>
            <c:ext xmlns:c16="http://schemas.microsoft.com/office/drawing/2014/chart" uri="{C3380CC4-5D6E-409C-BE32-E72D297353CC}">
              <c16:uniqueId val="{00000003-2381-4D74-BDA3-96B498808CEE}"/>
            </c:ext>
          </c:extLst>
        </c:ser>
        <c:dLbls>
          <c:showLegendKey val="0"/>
          <c:showVal val="0"/>
          <c:showCatName val="0"/>
          <c:showSerName val="0"/>
          <c:showPercent val="0"/>
          <c:showBubbleSize val="0"/>
        </c:dLbls>
        <c:gapWidth val="95"/>
        <c:axId val="638370288"/>
        <c:axId val="638372256"/>
      </c:barChart>
      <c:catAx>
        <c:axId val="63837028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2256"/>
        <c:crosses val="autoZero"/>
        <c:auto val="1"/>
        <c:lblAlgn val="ctr"/>
        <c:lblOffset val="100"/>
        <c:noMultiLvlLbl val="0"/>
      </c:catAx>
      <c:valAx>
        <c:axId val="638372256"/>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Change in # of Employees</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02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Retail!$N$9</c:f>
              <c:strCache>
                <c:ptCount val="1"/>
                <c:pt idx="0">
                  <c:v>Change</c:v>
                </c:pt>
              </c:strCache>
            </c:strRef>
          </c:tx>
          <c:spPr>
            <a:solidFill>
              <a:schemeClr val="accent5"/>
            </a:solidFill>
            <a:ln>
              <a:noFill/>
            </a:ln>
            <a:effectLst/>
          </c:spPr>
          <c:invertIfNegative val="0"/>
          <c:dLbls>
            <c:dLbl>
              <c:idx val="0"/>
              <c:tx>
                <c:rich>
                  <a:bodyPr/>
                  <a:lstStyle/>
                  <a:p>
                    <a:fld id="{5D4AA6A4-9E47-4EED-89C0-269AD309196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05C9-4026-899F-921FD745D3DD}"/>
                </c:ext>
              </c:extLst>
            </c:dLbl>
            <c:dLbl>
              <c:idx val="1"/>
              <c:tx>
                <c:rich>
                  <a:bodyPr/>
                  <a:lstStyle/>
                  <a:p>
                    <a:fld id="{EF4EE434-368D-41C6-850C-30C1221B568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5C9-4026-899F-921FD745D3D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Retail!$K$10:$K$11</c:f>
              <c:strCache>
                <c:ptCount val="2"/>
                <c:pt idx="0">
                  <c:v>Hispanic or Latino</c:v>
                </c:pt>
                <c:pt idx="1">
                  <c:v>Not Hispanic or Latino</c:v>
                </c:pt>
              </c:strCache>
            </c:strRef>
          </c:cat>
          <c:val>
            <c:numRef>
              <c:f>Retail!$N$10:$N$11</c:f>
              <c:numCache>
                <c:formatCode>\+#,##0;\-#,##0;\ #,##0</c:formatCode>
                <c:ptCount val="2"/>
                <c:pt idx="0">
                  <c:v>1409</c:v>
                </c:pt>
                <c:pt idx="1">
                  <c:v>302</c:v>
                </c:pt>
              </c:numCache>
            </c:numRef>
          </c:val>
          <c:extLst>
            <c:ext xmlns:c15="http://schemas.microsoft.com/office/drawing/2012/chart" uri="{02D57815-91ED-43cb-92C2-25804820EDAC}">
              <c15:datalabelsRange>
                <c15:f>Retail!$O$10:$O$11</c15:f>
                <c15:dlblRangeCache>
                  <c:ptCount val="2"/>
                  <c:pt idx="0">
                    <c:v>+9%</c:v>
                  </c:pt>
                  <c:pt idx="1">
                    <c:v>+0%</c:v>
                  </c:pt>
                </c15:dlblRangeCache>
              </c15:datalabelsRange>
            </c:ext>
            <c:ext xmlns:c16="http://schemas.microsoft.com/office/drawing/2014/chart" uri="{C3380CC4-5D6E-409C-BE32-E72D297353CC}">
              <c16:uniqueId val="{00000002-05C9-4026-899F-921FD745D3DD}"/>
            </c:ext>
          </c:extLst>
        </c:ser>
        <c:dLbls>
          <c:showLegendKey val="0"/>
          <c:showVal val="0"/>
          <c:showCatName val="0"/>
          <c:showSerName val="0"/>
          <c:showPercent val="0"/>
          <c:showBubbleSize val="0"/>
        </c:dLbls>
        <c:gapWidth val="40"/>
        <c:axId val="607475400"/>
        <c:axId val="607472120"/>
        <c:extLst>
          <c:ext xmlns:c15="http://schemas.microsoft.com/office/drawing/2012/chart" uri="{02D57815-91ED-43cb-92C2-25804820EDAC}">
            <c15:filteredBarSeries>
              <c15:ser>
                <c:idx val="0"/>
                <c:order val="0"/>
                <c:tx>
                  <c:strRef>
                    <c:extLst>
                      <c:ext uri="{02D57815-91ED-43cb-92C2-25804820EDAC}">
                        <c15:formulaRef>
                          <c15:sqref>Retail!$L$9</c15:sqref>
                        </c15:formulaRef>
                      </c:ext>
                    </c:extLst>
                    <c:strCache>
                      <c:ptCount val="1"/>
                      <c:pt idx="0">
                        <c:v>2015</c:v>
                      </c:pt>
                    </c:strCache>
                  </c:strRef>
                </c:tx>
                <c:spPr>
                  <a:solidFill>
                    <a:schemeClr val="accent1"/>
                  </a:solidFill>
                  <a:ln>
                    <a:noFill/>
                  </a:ln>
                  <a:effectLst/>
                </c:spPr>
                <c:invertIfNegative val="0"/>
                <c:cat>
                  <c:strRef>
                    <c:extLst>
                      <c:ext uri="{02D57815-91ED-43cb-92C2-25804820EDAC}">
                        <c15:formulaRef>
                          <c15:sqref>Retail!$K$10:$K$11</c15:sqref>
                        </c15:formulaRef>
                      </c:ext>
                    </c:extLst>
                    <c:strCache>
                      <c:ptCount val="2"/>
                      <c:pt idx="0">
                        <c:v>Hispanic or Latino</c:v>
                      </c:pt>
                      <c:pt idx="1">
                        <c:v>Not Hispanic or Latino</c:v>
                      </c:pt>
                    </c:strCache>
                  </c:strRef>
                </c:cat>
                <c:val>
                  <c:numRef>
                    <c:extLst>
                      <c:ext uri="{02D57815-91ED-43cb-92C2-25804820EDAC}">
                        <c15:formulaRef>
                          <c15:sqref>Retail!$L$10:$L$11</c15:sqref>
                        </c15:formulaRef>
                      </c:ext>
                    </c:extLst>
                    <c:numCache>
                      <c:formatCode>_(* #,##0_);_(* \(#,##0\);_(* "-"??_);_(@_)</c:formatCode>
                      <c:ptCount val="2"/>
                      <c:pt idx="0">
                        <c:v>15200</c:v>
                      </c:pt>
                      <c:pt idx="1">
                        <c:v>117838</c:v>
                      </c:pt>
                    </c:numCache>
                  </c:numRef>
                </c:val>
                <c:extLst>
                  <c:ext xmlns:c16="http://schemas.microsoft.com/office/drawing/2014/chart" uri="{C3380CC4-5D6E-409C-BE32-E72D297353CC}">
                    <c16:uniqueId val="{00000003-05C9-4026-899F-921FD745D3DD}"/>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Retail!$M$9</c15:sqref>
                        </c15:formulaRef>
                      </c:ext>
                    </c:extLst>
                    <c:strCache>
                      <c:ptCount val="1"/>
                      <c:pt idx="0">
                        <c:v>2018</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Retail!$K$10:$K$11</c15:sqref>
                        </c15:formulaRef>
                      </c:ext>
                    </c:extLst>
                    <c:strCache>
                      <c:ptCount val="2"/>
                      <c:pt idx="0">
                        <c:v>Hispanic or Latino</c:v>
                      </c:pt>
                      <c:pt idx="1">
                        <c:v>Not Hispanic or Latino</c:v>
                      </c:pt>
                    </c:strCache>
                  </c:strRef>
                </c:cat>
                <c:val>
                  <c:numRef>
                    <c:extLst xmlns:c15="http://schemas.microsoft.com/office/drawing/2012/chart">
                      <c:ext xmlns:c15="http://schemas.microsoft.com/office/drawing/2012/chart" uri="{02D57815-91ED-43cb-92C2-25804820EDAC}">
                        <c15:formulaRef>
                          <c15:sqref>Retail!$M$10:$M$11</c15:sqref>
                        </c15:formulaRef>
                      </c:ext>
                    </c:extLst>
                    <c:numCache>
                      <c:formatCode>_(* #,##0_);_(* \(#,##0\);_(* "-"??_);_(@_)</c:formatCode>
                      <c:ptCount val="2"/>
                      <c:pt idx="0">
                        <c:v>16609</c:v>
                      </c:pt>
                      <c:pt idx="1">
                        <c:v>118140</c:v>
                      </c:pt>
                    </c:numCache>
                  </c:numRef>
                </c:val>
                <c:extLst xmlns:c15="http://schemas.microsoft.com/office/drawing/2012/chart">
                  <c:ext xmlns:c16="http://schemas.microsoft.com/office/drawing/2014/chart" uri="{C3380CC4-5D6E-409C-BE32-E72D297353CC}">
                    <c16:uniqueId val="{00000004-05C9-4026-899F-921FD745D3DD}"/>
                  </c:ext>
                </c:extLst>
              </c15:ser>
            </c15:filteredBarSeries>
          </c:ext>
        </c:extLst>
      </c:barChart>
      <c:catAx>
        <c:axId val="60747540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2120"/>
        <c:crosses val="autoZero"/>
        <c:auto val="1"/>
        <c:lblAlgn val="ctr"/>
        <c:lblOffset val="100"/>
        <c:noMultiLvlLbl val="0"/>
      </c:catAx>
      <c:valAx>
        <c:axId val="607472120"/>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3.6073586870999798E-2"/>
              <c:y val="0.1975688284561011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54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Retail!$N$3</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AF89-4EE4-B896-DD814C43F694}"/>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AF89-4EE4-B896-DD814C43F694}"/>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AF89-4EE4-B896-DD814C43F694}"/>
              </c:ext>
            </c:extLst>
          </c:dPt>
          <c:dLbls>
            <c:dLbl>
              <c:idx val="0"/>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fld id="{77F0B49B-5681-4880-A3FE-062AFC4D8731}"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F89-4EE4-B896-DD814C43F694}"/>
                </c:ext>
              </c:extLst>
            </c:dLbl>
            <c:dLbl>
              <c:idx val="1"/>
              <c:tx>
                <c:rich>
                  <a:bodyPr/>
                  <a:lstStyle/>
                  <a:p>
                    <a:fld id="{C770D3B4-A59A-4744-8280-10678E5BDCA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F89-4EE4-B896-DD814C43F694}"/>
                </c:ext>
              </c:extLst>
            </c:dLbl>
            <c:dLbl>
              <c:idx val="2"/>
              <c:tx>
                <c:rich>
                  <a:bodyPr/>
                  <a:lstStyle/>
                  <a:p>
                    <a:fld id="{2F0499CE-809F-491B-99B0-01C42F34D77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F89-4EE4-B896-DD814C43F694}"/>
                </c:ext>
              </c:extLst>
            </c:dLbl>
            <c:dLbl>
              <c:idx val="3"/>
              <c:tx>
                <c:rich>
                  <a:bodyPr/>
                  <a:lstStyle/>
                  <a:p>
                    <a:fld id="{056E8718-BCFF-49DE-9874-B28BD97020D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F89-4EE4-B896-DD814C43F69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Retail!$K$4:$K$7</c:f>
              <c:strCache>
                <c:ptCount val="4"/>
                <c:pt idx="0">
                  <c:v>White</c:v>
                </c:pt>
                <c:pt idx="1">
                  <c:v>Black or African American</c:v>
                </c:pt>
                <c:pt idx="2">
                  <c:v>Asian</c:v>
                </c:pt>
                <c:pt idx="3">
                  <c:v>Other</c:v>
                </c:pt>
              </c:strCache>
            </c:strRef>
          </c:cat>
          <c:val>
            <c:numRef>
              <c:f>Retail!$N$4:$N$7</c:f>
              <c:numCache>
                <c:formatCode>\+#,##0;\-#,##0;\ #,##0</c:formatCode>
                <c:ptCount val="4"/>
                <c:pt idx="0">
                  <c:v>-783</c:v>
                </c:pt>
                <c:pt idx="1">
                  <c:v>916</c:v>
                </c:pt>
                <c:pt idx="2">
                  <c:v>1304</c:v>
                </c:pt>
                <c:pt idx="3">
                  <c:v>269</c:v>
                </c:pt>
              </c:numCache>
            </c:numRef>
          </c:val>
          <c:extLst>
            <c:ext xmlns:c15="http://schemas.microsoft.com/office/drawing/2012/chart" uri="{02D57815-91ED-43cb-92C2-25804820EDAC}">
              <c15:datalabelsRange>
                <c15:f>Retail!$O$4:$O$7</c15:f>
                <c15:dlblRangeCache>
                  <c:ptCount val="4"/>
                  <c:pt idx="0">
                    <c:v> -1%</c:v>
                  </c:pt>
                  <c:pt idx="1">
                    <c:v>+7%</c:v>
                  </c:pt>
                  <c:pt idx="2">
                    <c:v>+14%</c:v>
                  </c:pt>
                  <c:pt idx="3">
                    <c:v>+7%</c:v>
                  </c:pt>
                </c15:dlblRangeCache>
              </c15:datalabelsRange>
            </c:ext>
            <c:ext xmlns:c16="http://schemas.microsoft.com/office/drawing/2014/chart" uri="{C3380CC4-5D6E-409C-BE32-E72D297353CC}">
              <c16:uniqueId val="{00000007-AF89-4EE4-B896-DD814C43F694}"/>
            </c:ext>
          </c:extLst>
        </c:ser>
        <c:dLbls>
          <c:dLblPos val="outEnd"/>
          <c:showLegendKey val="0"/>
          <c:showVal val="1"/>
          <c:showCatName val="0"/>
          <c:showSerName val="0"/>
          <c:showPercent val="0"/>
          <c:showBubbleSize val="0"/>
        </c:dLbls>
        <c:gapWidth val="40"/>
        <c:axId val="626090408"/>
        <c:axId val="626091064"/>
      </c:barChart>
      <c:catAx>
        <c:axId val="62609040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1064"/>
        <c:crosses val="autoZero"/>
        <c:auto val="1"/>
        <c:lblAlgn val="ctr"/>
        <c:lblOffset val="100"/>
        <c:noMultiLvlLbl val="0"/>
      </c:catAx>
      <c:valAx>
        <c:axId val="62609106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1.5096618357487922E-2"/>
              <c:y val="0.1975691026902887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0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Retail!$K$4</c:f>
              <c:strCache>
                <c:ptCount val="1"/>
                <c:pt idx="0">
                  <c:v>White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Retail!$M$3</c:f>
              <c:strCache>
                <c:ptCount val="1"/>
                <c:pt idx="0">
                  <c:v>2018</c:v>
                </c:pt>
              </c:strCache>
            </c:strRef>
          </c:cat>
          <c:val>
            <c:numRef>
              <c:f>Retail!$M$4</c:f>
              <c:numCache>
                <c:formatCode>_(* #,##0_);_(* \(#,##0\);_(* "-"??_);_(@_)</c:formatCode>
                <c:ptCount val="1"/>
                <c:pt idx="0">
                  <c:v>105833</c:v>
                </c:pt>
              </c:numCache>
            </c:numRef>
          </c:val>
          <c:extLst>
            <c:ext xmlns:c16="http://schemas.microsoft.com/office/drawing/2014/chart" uri="{C3380CC4-5D6E-409C-BE32-E72D297353CC}">
              <c16:uniqueId val="{00000000-9776-4106-9B50-071F85BACC15}"/>
            </c:ext>
          </c:extLst>
        </c:ser>
        <c:ser>
          <c:idx val="1"/>
          <c:order val="1"/>
          <c:tx>
            <c:strRef>
              <c:f>Retail!$K$5</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Retail!$M$3</c:f>
              <c:strCache>
                <c:ptCount val="1"/>
                <c:pt idx="0">
                  <c:v>2018</c:v>
                </c:pt>
              </c:strCache>
            </c:strRef>
          </c:cat>
          <c:val>
            <c:numRef>
              <c:f>Retail!$M$5</c:f>
              <c:numCache>
                <c:formatCode>_(* #,##0_);_(* \(#,##0\);_(* "-"??_);_(@_)</c:formatCode>
                <c:ptCount val="1"/>
                <c:pt idx="0">
                  <c:v>14179</c:v>
                </c:pt>
              </c:numCache>
            </c:numRef>
          </c:val>
          <c:extLst>
            <c:ext xmlns:c16="http://schemas.microsoft.com/office/drawing/2014/chart" uri="{C3380CC4-5D6E-409C-BE32-E72D297353CC}">
              <c16:uniqueId val="{00000001-9776-4106-9B50-071F85BACC15}"/>
            </c:ext>
          </c:extLst>
        </c:ser>
        <c:ser>
          <c:idx val="2"/>
          <c:order val="2"/>
          <c:tx>
            <c:strRef>
              <c:f>Retail!$K$6</c:f>
              <c:strCache>
                <c:ptCount val="1"/>
                <c:pt idx="0">
                  <c:v>Asian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Retail!$M$3</c:f>
              <c:strCache>
                <c:ptCount val="1"/>
                <c:pt idx="0">
                  <c:v>2018</c:v>
                </c:pt>
              </c:strCache>
            </c:strRef>
          </c:cat>
          <c:val>
            <c:numRef>
              <c:f>Retail!$M$6</c:f>
              <c:numCache>
                <c:formatCode>_(* #,##0_);_(* \(#,##0\);_(* "-"??_);_(@_)</c:formatCode>
                <c:ptCount val="1"/>
                <c:pt idx="0">
                  <c:v>10576</c:v>
                </c:pt>
              </c:numCache>
            </c:numRef>
          </c:val>
          <c:extLst>
            <c:ext xmlns:c16="http://schemas.microsoft.com/office/drawing/2014/chart" uri="{C3380CC4-5D6E-409C-BE32-E72D297353CC}">
              <c16:uniqueId val="{00000002-9776-4106-9B50-071F85BACC15}"/>
            </c:ext>
          </c:extLst>
        </c:ser>
        <c:ser>
          <c:idx val="3"/>
          <c:order val="3"/>
          <c:tx>
            <c:strRef>
              <c:f>Retail!$K$7</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Retail!$M$3</c:f>
              <c:strCache>
                <c:ptCount val="1"/>
                <c:pt idx="0">
                  <c:v>2018</c:v>
                </c:pt>
              </c:strCache>
            </c:strRef>
          </c:cat>
          <c:val>
            <c:numRef>
              <c:f>Retail!$M$7</c:f>
              <c:numCache>
                <c:formatCode>_(* #,##0_);_(* \(#,##0\);_(* "-"??_);_(@_)</c:formatCode>
                <c:ptCount val="1"/>
                <c:pt idx="0">
                  <c:v>4158</c:v>
                </c:pt>
              </c:numCache>
            </c:numRef>
          </c:val>
          <c:extLst>
            <c:ext xmlns:c16="http://schemas.microsoft.com/office/drawing/2014/chart" uri="{C3380CC4-5D6E-409C-BE32-E72D297353CC}">
              <c16:uniqueId val="{00000003-9776-4106-9B50-071F85BACC15}"/>
            </c:ext>
          </c:extLst>
        </c:ser>
        <c:dLbls>
          <c:dLblPos val="ctr"/>
          <c:showLegendKey val="0"/>
          <c:showVal val="1"/>
          <c:showCatName val="0"/>
          <c:showSerName val="0"/>
          <c:showPercent val="0"/>
          <c:showBubbleSize val="0"/>
        </c:dLbls>
        <c:gapWidth val="55"/>
        <c:overlap val="100"/>
        <c:axId val="626124192"/>
        <c:axId val="626126160"/>
      </c:barChart>
      <c:catAx>
        <c:axId val="626124192"/>
        <c:scaling>
          <c:orientation val="minMax"/>
        </c:scaling>
        <c:delete val="0"/>
        <c:axPos val="b"/>
        <c:numFmt formatCode="General" sourceLinked="1"/>
        <c:majorTickMark val="none"/>
        <c:minorTickMark val="none"/>
        <c:tickLblPos val="none"/>
        <c:spPr>
          <a:solidFill>
            <a:sysClr val="window" lastClr="FFFFFF"/>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6160"/>
        <c:crosses val="autoZero"/>
        <c:auto val="1"/>
        <c:lblAlgn val="ctr"/>
        <c:lblOffset val="100"/>
        <c:noMultiLvlLbl val="0"/>
      </c:catAx>
      <c:valAx>
        <c:axId val="626126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3.2959998154470795E-2"/>
              <c:y val="0.24064653051181104"/>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41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[Greater Boston - Supply and Demand Charts.xlsx]Region Occupations (3 stars)!PivotTable5</c:name>
    <c:fmtId val="41"/>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2"/>
          </a:solidFill>
          <a:ln>
            <a:noFill/>
          </a:ln>
          <a:effectLst/>
        </c:spPr>
      </c:pivotFmt>
      <c:pivotFmt>
        <c:idx val="3"/>
        <c:spPr>
          <a:solidFill>
            <a:schemeClr val="accent2"/>
          </a:solidFill>
          <a:ln>
            <a:noFill/>
          </a:ln>
          <a:effectLst/>
        </c:spPr>
      </c:pivotFmt>
      <c:pivotFmt>
        <c:idx val="4"/>
        <c:spPr>
          <a:solidFill>
            <a:schemeClr val="accent2"/>
          </a:solidFill>
          <a:ln>
            <a:noFill/>
          </a:ln>
          <a:effectLst/>
        </c:spPr>
      </c:pivotFmt>
      <c:pivotFmt>
        <c:idx val="5"/>
        <c:spPr>
          <a:solidFill>
            <a:schemeClr val="accent2"/>
          </a:solidFill>
          <a:ln>
            <a:noFill/>
          </a:ln>
          <a:effectLst/>
        </c:spPr>
      </c:pivotFmt>
      <c:pivotFmt>
        <c:idx val="6"/>
        <c:spPr>
          <a:solidFill>
            <a:schemeClr val="accent2"/>
          </a:solidFill>
          <a:ln>
            <a:noFill/>
          </a:ln>
          <a:effectLst/>
        </c:spPr>
      </c:pivotFmt>
      <c:pivotFmt>
        <c:idx val="7"/>
        <c:spPr>
          <a:solidFill>
            <a:schemeClr val="accent2"/>
          </a:solidFill>
          <a:ln>
            <a:noFill/>
          </a:ln>
          <a:effectLst/>
        </c:spPr>
      </c:pivotFmt>
      <c:pivotFmt>
        <c:idx val="8"/>
        <c:spPr>
          <a:solidFill>
            <a:schemeClr val="accent2"/>
          </a:solidFill>
          <a:ln>
            <a:noFill/>
          </a:ln>
          <a:effectLst/>
        </c:spPr>
      </c:pivotFmt>
      <c:pivotFmt>
        <c:idx val="9"/>
        <c:spPr>
          <a:solidFill>
            <a:schemeClr val="accent2"/>
          </a:solidFill>
          <a:ln>
            <a:noFill/>
          </a:ln>
          <a:effectLst/>
        </c:spPr>
      </c:pivotFmt>
      <c:pivotFmt>
        <c:idx val="10"/>
        <c:spPr>
          <a:solidFill>
            <a:schemeClr val="accent2"/>
          </a:solidFill>
          <a:ln>
            <a:noFill/>
          </a:ln>
          <a:effectLst/>
        </c:spPr>
      </c:pivotFmt>
      <c:pivotFmt>
        <c:idx val="11"/>
        <c:spPr>
          <a:solidFill>
            <a:schemeClr val="accent1"/>
          </a:solidFill>
          <a:ln>
            <a:noFill/>
          </a:ln>
          <a:effectLst/>
        </c:spP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s>
    <c:plotArea>
      <c:layout/>
      <c:barChart>
        <c:barDir val="bar"/>
        <c:grouping val="clustered"/>
        <c:varyColors val="0"/>
        <c:ser>
          <c:idx val="0"/>
          <c:order val="0"/>
          <c:tx>
            <c:strRef>
              <c:f>'Region Occupations (3 stars)'!$B$6</c:f>
              <c:strCache>
                <c:ptCount val="1"/>
                <c:pt idx="0">
                  <c:v>Total</c:v>
                </c:pt>
              </c:strCache>
            </c:strRef>
          </c:tx>
          <c:spPr>
            <a:solidFill>
              <a:schemeClr val="accent1"/>
            </a:solidFill>
            <a:ln>
              <a:noFill/>
            </a:ln>
            <a:effectLst/>
          </c:spPr>
          <c:invertIfNegative val="0"/>
          <c:dPt>
            <c:idx val="4"/>
            <c:invertIfNegative val="0"/>
            <c:bubble3D val="0"/>
            <c:extLst>
              <c:ext xmlns:c16="http://schemas.microsoft.com/office/drawing/2014/chart" uri="{C3380CC4-5D6E-409C-BE32-E72D297353CC}">
                <c16:uniqueId val="{00000000-78C1-406D-A39D-D73A585F0398}"/>
              </c:ext>
            </c:extLst>
          </c:dPt>
          <c:cat>
            <c:strRef>
              <c:f>'Region Occupations (3 stars)'!$A$7:$A$20</c:f>
              <c:strCache>
                <c:ptCount val="13"/>
                <c:pt idx="0">
                  <c:v>Emergency Medical Technicians and Paramedics</c:v>
                </c:pt>
                <c:pt idx="1">
                  <c:v>Audio and Video Equipment Technicians</c:v>
                </c:pt>
                <c:pt idx="2">
                  <c:v>Electrical and Electronics Engineering Technicians</c:v>
                </c:pt>
                <c:pt idx="3">
                  <c:v>Architectural and Civil Drafters</c:v>
                </c:pt>
                <c:pt idx="4">
                  <c:v>Telecommunications Equipment Installers and Repairers, Except Line Installers</c:v>
                </c:pt>
                <c:pt idx="5">
                  <c:v>Human Resources Assistants, Except Payroll and Timekeeping</c:v>
                </c:pt>
                <c:pt idx="6">
                  <c:v>Phlebotomists</c:v>
                </c:pt>
                <c:pt idx="7">
                  <c:v>Dental Assistants</c:v>
                </c:pt>
                <c:pt idx="8">
                  <c:v>Chemical Technicians</c:v>
                </c:pt>
                <c:pt idx="9">
                  <c:v>Industrial Engineering Technicians</c:v>
                </c:pt>
                <c:pt idx="10">
                  <c:v>Massage Therapists</c:v>
                </c:pt>
                <c:pt idx="11">
                  <c:v>Dental Hygienists</c:v>
                </c:pt>
                <c:pt idx="12">
                  <c:v>Library Technicians</c:v>
                </c:pt>
              </c:strCache>
            </c:strRef>
          </c:cat>
          <c:val>
            <c:numRef>
              <c:f>'Region Occupations (3 stars)'!$B$7:$B$20</c:f>
              <c:numCache>
                <c:formatCode>#,##0.00</c:formatCode>
                <c:ptCount val="13"/>
                <c:pt idx="0">
                  <c:v>0.8305555555555556</c:v>
                </c:pt>
                <c:pt idx="1">
                  <c:v>0.45357941834451898</c:v>
                </c:pt>
                <c:pt idx="2">
                  <c:v>0.42998007968127488</c:v>
                </c:pt>
                <c:pt idx="3">
                  <c:v>0.36907894736842106</c:v>
                </c:pt>
                <c:pt idx="4">
                  <c:v>0.26896551724137929</c:v>
                </c:pt>
                <c:pt idx="5">
                  <c:v>0.25267993874425726</c:v>
                </c:pt>
                <c:pt idx="6">
                  <c:v>0.22397058823529412</c:v>
                </c:pt>
                <c:pt idx="7">
                  <c:v>0.20324427480916032</c:v>
                </c:pt>
                <c:pt idx="8">
                  <c:v>0.16666666666666666</c:v>
                </c:pt>
                <c:pt idx="9">
                  <c:v>0.15941422594142257</c:v>
                </c:pt>
                <c:pt idx="10">
                  <c:v>0.12371134020618557</c:v>
                </c:pt>
                <c:pt idx="11">
                  <c:v>0.12096774193548387</c:v>
                </c:pt>
                <c:pt idx="12">
                  <c:v>1.9271948608137045E-2</c:v>
                </c:pt>
              </c:numCache>
            </c:numRef>
          </c:val>
          <c:extLst>
            <c:ext xmlns:c16="http://schemas.microsoft.com/office/drawing/2014/chart" uri="{C3380CC4-5D6E-409C-BE32-E72D297353CC}">
              <c16:uniqueId val="{00000001-78C1-406D-A39D-D73A585F0398}"/>
            </c:ext>
          </c:extLst>
        </c:ser>
        <c:dLbls>
          <c:showLegendKey val="0"/>
          <c:showVal val="0"/>
          <c:showCatName val="0"/>
          <c:showSerName val="0"/>
          <c:showPercent val="0"/>
          <c:showBubbleSize val="0"/>
        </c:dLbls>
        <c:gapWidth val="182"/>
        <c:axId val="809391456"/>
        <c:axId val="809392768"/>
      </c:barChart>
      <c:catAx>
        <c:axId val="809391456"/>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809392768"/>
        <c:crosses val="autoZero"/>
        <c:auto val="1"/>
        <c:lblAlgn val="ctr"/>
        <c:lblOffset val="100"/>
        <c:noMultiLvlLbl val="0"/>
      </c:catAx>
      <c:valAx>
        <c:axId val="809392768"/>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a:t>Supply</a:t>
                </a:r>
                <a:r>
                  <a:rPr lang="en-US" baseline="0"/>
                  <a:t> Gap Ratio</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80939145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'State Clusters'!$F$6</c:f>
              <c:strCache>
                <c:ptCount val="1"/>
                <c:pt idx="0">
                  <c:v>Supply Gap Ratio</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73C5-4090-B8B3-31DBEA3C90F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73C5-4090-B8B3-31DBEA3C90F2}"/>
              </c:ext>
            </c:extLst>
          </c:dPt>
          <c:cat>
            <c:strRef>
              <c:f>'State Clusters'!$E$7:$E$17</c:f>
              <c:strCache>
                <c:ptCount val="11"/>
                <c:pt idx="0">
                  <c:v>Management Occupations</c:v>
                </c:pt>
                <c:pt idx="1">
                  <c:v>Arts, Design, Entertainment, Sports, and Media Occupations</c:v>
                </c:pt>
                <c:pt idx="2">
                  <c:v>Business and Financial Operations Occupations</c:v>
                </c:pt>
                <c:pt idx="3">
                  <c:v>Education, Training, and Library Occupations</c:v>
                </c:pt>
                <c:pt idx="4">
                  <c:v>Legal Occupations</c:v>
                </c:pt>
                <c:pt idx="5">
                  <c:v>Architecture and Engineering Occupations</c:v>
                </c:pt>
                <c:pt idx="6">
                  <c:v>Computer and Mathematical Occupations</c:v>
                </c:pt>
                <c:pt idx="7">
                  <c:v>Life, Physical, and Social Science Occupations</c:v>
                </c:pt>
                <c:pt idx="8">
                  <c:v>Community and Social Service Occupations</c:v>
                </c:pt>
                <c:pt idx="9">
                  <c:v>Healthcare Practitioners and Technical Occupations</c:v>
                </c:pt>
                <c:pt idx="10">
                  <c:v>Sales and Related Occupations</c:v>
                </c:pt>
              </c:strCache>
            </c:strRef>
          </c:cat>
          <c:val>
            <c:numRef>
              <c:f>'State Clusters'!$F$7:$F$17</c:f>
              <c:numCache>
                <c:formatCode>#,##0.00</c:formatCode>
                <c:ptCount val="11"/>
                <c:pt idx="0">
                  <c:v>1.5036892172005225</c:v>
                </c:pt>
                <c:pt idx="1">
                  <c:v>1.0562061958832447</c:v>
                </c:pt>
                <c:pt idx="2">
                  <c:v>0.91442934384111463</c:v>
                </c:pt>
                <c:pt idx="3">
                  <c:v>0.89855455497229564</c:v>
                </c:pt>
                <c:pt idx="4">
                  <c:v>0.88233624376336406</c:v>
                </c:pt>
                <c:pt idx="5">
                  <c:v>0.58885885730161247</c:v>
                </c:pt>
                <c:pt idx="6">
                  <c:v>0.50688014812912852</c:v>
                </c:pt>
                <c:pt idx="7">
                  <c:v>0.4390028564765151</c:v>
                </c:pt>
                <c:pt idx="8">
                  <c:v>0.36473357457069439</c:v>
                </c:pt>
                <c:pt idx="9">
                  <c:v>0.34814873822753478</c:v>
                </c:pt>
                <c:pt idx="10">
                  <c:v>0.3032212755990103</c:v>
                </c:pt>
              </c:numCache>
            </c:numRef>
          </c:val>
          <c:extLst>
            <c:ext xmlns:c16="http://schemas.microsoft.com/office/drawing/2014/chart" uri="{C3380CC4-5D6E-409C-BE32-E72D297353CC}">
              <c16:uniqueId val="{00000004-73C5-4090-B8B3-31DBEA3C90F2}"/>
            </c:ext>
          </c:extLst>
        </c:ser>
        <c:dLbls>
          <c:showLegendKey val="0"/>
          <c:showVal val="0"/>
          <c:showCatName val="0"/>
          <c:showSerName val="0"/>
          <c:showPercent val="0"/>
          <c:showBubbleSize val="0"/>
        </c:dLbls>
        <c:gapWidth val="182"/>
        <c:axId val="383292784"/>
        <c:axId val="383293112"/>
      </c:barChart>
      <c:catAx>
        <c:axId val="383292784"/>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383293112"/>
        <c:crosses val="autoZero"/>
        <c:auto val="1"/>
        <c:lblAlgn val="ctr"/>
        <c:lblOffset val="100"/>
        <c:noMultiLvlLbl val="0"/>
      </c:catAx>
      <c:valAx>
        <c:axId val="383293112"/>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r>
                  <a:rPr lang="en-US"/>
                  <a:t>Supply Gap Ratio</a:t>
                </a:r>
              </a:p>
            </c:rich>
          </c:tx>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38329278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9" y="1"/>
            <a:ext cx="3037840" cy="466434"/>
          </a:xfrm>
          <a:prstGeom prst="rect">
            <a:avLst/>
          </a:prstGeom>
        </p:spPr>
        <p:txBody>
          <a:bodyPr vert="horz" lIns="93177" tIns="46589" rIns="93177" bIns="46589" rtlCol="0"/>
          <a:lstStyle>
            <a:lvl1pPr algn="r">
              <a:defRPr sz="1200"/>
            </a:lvl1pPr>
          </a:lstStyle>
          <a:p>
            <a:fld id="{7469331A-EF84-4639-8196-879CA3853BFB}" type="datetimeFigureOut">
              <a:rPr lang="en-US" smtClean="0"/>
              <a:t>10/23/2019</a:t>
            </a:fld>
            <a:endParaRPr lang="en-US"/>
          </a:p>
        </p:txBody>
      </p:sp>
      <p:sp>
        <p:nvSpPr>
          <p:cNvPr id="4" name="Footer Placeholder 3"/>
          <p:cNvSpPr>
            <a:spLocks noGrp="1"/>
          </p:cNvSpPr>
          <p:nvPr>
            <p:ph type="ftr" sz="quarter" idx="2"/>
          </p:nvPr>
        </p:nvSpPr>
        <p:spPr>
          <a:xfrm>
            <a:off x="1" y="8829970"/>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70"/>
            <a:ext cx="3037840" cy="466433"/>
          </a:xfrm>
          <a:prstGeom prst="rect">
            <a:avLst/>
          </a:prstGeom>
        </p:spPr>
        <p:txBody>
          <a:bodyPr vert="horz" lIns="93177" tIns="46589" rIns="93177" bIns="46589" rtlCol="0" anchor="b"/>
          <a:lstStyle>
            <a:lvl1pPr algn="r">
              <a:defRPr sz="1200"/>
            </a:lvl1pPr>
          </a:lstStyle>
          <a:p>
            <a:fld id="{BB5E0D4A-A44F-47EC-8E84-B464D7914286}" type="slidenum">
              <a:rPr lang="en-US" smtClean="0"/>
              <a:t>‹#›</a:t>
            </a:fld>
            <a:endParaRPr lang="en-US"/>
          </a:p>
        </p:txBody>
      </p:sp>
    </p:spTree>
    <p:extLst>
      <p:ext uri="{BB962C8B-B14F-4D97-AF65-F5344CB8AC3E}">
        <p14:creationId xmlns:p14="http://schemas.microsoft.com/office/powerpoint/2010/main" val="1865828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9" y="1"/>
            <a:ext cx="3037840" cy="466434"/>
          </a:xfrm>
          <a:prstGeom prst="rect">
            <a:avLst/>
          </a:prstGeom>
        </p:spPr>
        <p:txBody>
          <a:bodyPr vert="horz" lIns="93177" tIns="46589" rIns="93177" bIns="46589" rtlCol="0"/>
          <a:lstStyle>
            <a:lvl1pPr algn="r">
              <a:defRPr sz="1200"/>
            </a:lvl1pPr>
          </a:lstStyle>
          <a:p>
            <a:fld id="{3EFB52AC-C2E9-4913-81DF-D5CFA4FC6040}" type="datetimeFigureOut">
              <a:rPr lang="en-US" smtClean="0"/>
              <a:t>10/23/2019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1" y="4473893"/>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70"/>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70"/>
            <a:ext cx="3037840" cy="466433"/>
          </a:xfrm>
          <a:prstGeom prst="rect">
            <a:avLst/>
          </a:prstGeom>
        </p:spPr>
        <p:txBody>
          <a:bodyPr vert="horz" lIns="93177" tIns="46589" rIns="93177" bIns="46589" rtlCol="0" anchor="b"/>
          <a:lstStyle>
            <a:lvl1pPr algn="r">
              <a:defRPr sz="1200"/>
            </a:lvl1pPr>
          </a:lstStyle>
          <a:p>
            <a:fld id="{F4D3B6EF-AB3D-480C-BDF3-8FF2B7476C84}" type="slidenum">
              <a:rPr lang="en-US" smtClean="0"/>
              <a:t>‹#›</a:t>
            </a:fld>
            <a:endParaRPr lang="en-US"/>
          </a:p>
        </p:txBody>
      </p:sp>
    </p:spTree>
    <p:extLst>
      <p:ext uri="{BB962C8B-B14F-4D97-AF65-F5344CB8AC3E}">
        <p14:creationId xmlns:p14="http://schemas.microsoft.com/office/powerpoint/2010/main" val="2369892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D3B6EF-AB3D-480C-BDF3-8FF2B7476C84}" type="slidenum">
              <a:rPr lang="en-US" smtClean="0"/>
              <a:t>1</a:t>
            </a:fld>
            <a:endParaRPr lang="en-US"/>
          </a:p>
        </p:txBody>
      </p:sp>
    </p:spTree>
    <p:extLst>
      <p:ext uri="{BB962C8B-B14F-4D97-AF65-F5344CB8AC3E}">
        <p14:creationId xmlns:p14="http://schemas.microsoft.com/office/powerpoint/2010/main" val="281231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08392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Industry Groups</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Between 2016 and 2018, </a:t>
            </a:r>
            <a:r>
              <a:rPr lang="en-US" u="none" dirty="0" smtClean="0"/>
              <a:t>the total number of Health</a:t>
            </a:r>
            <a:r>
              <a:rPr lang="en-US" u="none" baseline="0" dirty="0" smtClean="0"/>
              <a:t> Care and Social Assistance establishments in Greater Boston grew by 2,074</a:t>
            </a:r>
            <a:r>
              <a:rPr lang="en-US" baseline="0" dirty="0" smtClean="0"/>
              <a:t>.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aseline="0" dirty="0" smtClean="0"/>
              <a:t>The largest growth was in the Individual and family services (+1,948).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aseline="0" dirty="0" smtClean="0"/>
              <a:t>Offices of physicians saw the greatest decrease (-58 establishments), but remains the third largest industry group in the region.</a:t>
            </a:r>
            <a:endParaRPr lang="en-US" dirty="0" smtClean="0"/>
          </a:p>
          <a:p>
            <a:pPr marL="628650" lvl="1" indent="-171450">
              <a:buFont typeface="Wingdings" panose="05000000000000000000" pitchFamily="2" charset="2"/>
              <a:buChar char="§"/>
            </a:pPr>
            <a:r>
              <a:rPr lang="en-US" baseline="0" dirty="0" smtClean="0"/>
              <a:t>Though not shown on this chart, the 6</a:t>
            </a:r>
            <a:r>
              <a:rPr lang="en-US" baseline="30000" dirty="0" smtClean="0"/>
              <a:t>th</a:t>
            </a:r>
            <a:r>
              <a:rPr lang="en-US" baseline="0" dirty="0" smtClean="0"/>
              <a:t> and 7</a:t>
            </a:r>
            <a:r>
              <a:rPr lang="en-US" baseline="30000" dirty="0" smtClean="0"/>
              <a:t>th</a:t>
            </a:r>
            <a:r>
              <a:rPr lang="en-US" baseline="0" dirty="0" smtClean="0"/>
              <a:t> largest industry groups by number of establishments are Residential mental health facilities (419 establishments, +64 since 2016) and Home health care services (268 establishments, +4).					</a:t>
            </a:r>
          </a:p>
          <a:p>
            <a:pPr marL="628650" lvl="1" indent="-171450">
              <a:buFont typeface="Wingdings" panose="05000000000000000000" pitchFamily="2" charset="2"/>
              <a:buChar char="§"/>
            </a:pPr>
            <a:endParaRPr lang="en-US" sz="1200" u="sng"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Employers</a:t>
            </a:r>
            <a:endParaRPr lang="en-US" sz="1200" u="non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rPr>
              <a:t>Beverly</a:t>
            </a:r>
            <a:r>
              <a:rPr lang="en-US" sz="1200" u="none" kern="1200" baseline="0" dirty="0" smtClean="0">
                <a:solidFill>
                  <a:schemeClr val="tx1"/>
                </a:solidFill>
                <a:effectLst/>
                <a:latin typeface="+mn-lt"/>
                <a:ea typeface="+mn-ea"/>
                <a:cs typeface="+mn-cs"/>
              </a:rPr>
              <a:t> Hospital </a:t>
            </a:r>
            <a:r>
              <a:rPr lang="en-US" sz="1200" i="1" u="none" kern="1200" baseline="0" dirty="0" smtClean="0">
                <a:solidFill>
                  <a:schemeClr val="tx1"/>
                </a:solidFill>
                <a:effectLst/>
                <a:latin typeface="+mn-lt"/>
                <a:ea typeface="+mn-ea"/>
                <a:cs typeface="+mn-cs"/>
              </a:rPr>
              <a:t>–</a:t>
            </a:r>
            <a:r>
              <a:rPr lang="en-US" sz="1200" u="none" kern="1200" baseline="0" dirty="0" smtClean="0">
                <a:solidFill>
                  <a:schemeClr val="tx1"/>
                </a:solidFill>
                <a:effectLst/>
                <a:latin typeface="+mn-lt"/>
                <a:ea typeface="+mn-ea"/>
                <a:cs typeface="+mn-cs"/>
              </a:rPr>
              <a:t> </a:t>
            </a:r>
            <a:r>
              <a:rPr lang="en-US" sz="1200" i="1" u="none" kern="1200" baseline="0" dirty="0" smtClean="0">
                <a:solidFill>
                  <a:schemeClr val="tx1"/>
                </a:solidFill>
                <a:effectLst/>
                <a:latin typeface="+mn-lt"/>
                <a:ea typeface="+mn-ea"/>
                <a:cs typeface="+mn-cs"/>
              </a:rPr>
              <a:t>#6 employer by regional job postings</a:t>
            </a:r>
            <a:endParaRPr lang="en-US" sz="1200" u="none"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u="none" kern="1200" baseline="0" dirty="0" smtClean="0">
                <a:solidFill>
                  <a:schemeClr val="tx1"/>
                </a:solidFill>
                <a:effectLst/>
                <a:latin typeface="+mn-lt"/>
                <a:ea typeface="+mn-ea"/>
                <a:cs typeface="+mn-cs"/>
              </a:rPr>
              <a:t>Despite being located in the Northeast region, Beverly Hospital posts a high volume of jobs in Metro North, including in:</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Burlington (796 postings in the last 12 months)</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Winchester (246)</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Woburn (129)</a:t>
            </a:r>
          </a:p>
        </p:txBody>
      </p:sp>
    </p:spTree>
    <p:extLst>
      <p:ext uri="{BB962C8B-B14F-4D97-AF65-F5344CB8AC3E}">
        <p14:creationId xmlns:p14="http://schemas.microsoft.com/office/powerpoint/2010/main" val="2512052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Notable Trends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While </a:t>
            </a:r>
            <a:r>
              <a:rPr lang="en-US" smtClean="0"/>
              <a:t>Health</a:t>
            </a:r>
            <a:r>
              <a:rPr lang="en-US" baseline="0" smtClean="0"/>
              <a:t>care </a:t>
            </a:r>
            <a:r>
              <a:rPr lang="en-US" baseline="0" dirty="0" smtClean="0"/>
              <a:t>is a high-skilled industry, with 64% of all workers having some college or a higher level of education, since 2015, </a:t>
            </a:r>
            <a:r>
              <a:rPr lang="en-US" u="sng" baseline="0" dirty="0" smtClean="0"/>
              <a:t>the number of workers with a Bachelor’s or advanced degree has decreased (-2,210 jobs)</a:t>
            </a:r>
            <a:r>
              <a:rPr lang="en-US"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By contrast, most of the employment growth since 2015 has been in the Less Than High School category (+4,059 jobs) and the High School or Equivalent category (+4,536 jobs).</a:t>
            </a:r>
            <a:endParaRPr lang="en-US" dirty="0"/>
          </a:p>
        </p:txBody>
      </p:sp>
    </p:spTree>
    <p:extLst>
      <p:ext uri="{BB962C8B-B14F-4D97-AF65-F5344CB8AC3E}">
        <p14:creationId xmlns:p14="http://schemas.microsoft.com/office/powerpoint/2010/main" val="3987413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9378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smtClean="0"/>
              <a:t>Industry Groups</a:t>
            </a:r>
            <a:endParaRPr lang="en-US" dirty="0" smtClean="0"/>
          </a:p>
          <a:p>
            <a:r>
              <a:rPr lang="en-US" dirty="0" smtClean="0"/>
              <a:t>Between</a:t>
            </a:r>
            <a:r>
              <a:rPr lang="en-US" baseline="0" dirty="0" smtClean="0"/>
              <a:t> 2016 and 2018, </a:t>
            </a:r>
            <a:r>
              <a:rPr lang="en-US" u="none" baseline="0" dirty="0" smtClean="0"/>
              <a:t>the total number of Professional And Technical Services establishments in Greater Boston grew by 386</a:t>
            </a:r>
            <a:r>
              <a:rPr lang="en-US" baseline="0" dirty="0" smtClean="0"/>
              <a:t>.</a:t>
            </a:r>
          </a:p>
          <a:p>
            <a:pPr marL="628650" lvl="1" indent="-171450">
              <a:buFont typeface="Wingdings" panose="05000000000000000000" pitchFamily="2" charset="2"/>
              <a:buChar char="§"/>
            </a:pPr>
            <a:r>
              <a:rPr lang="en-US" baseline="0" dirty="0" smtClean="0"/>
              <a:t>The largest growth was in the Scientific research and development services (+247 establishments), followed by Computer systems design and related services (+96) and Management and technical consulting services (+61).</a:t>
            </a:r>
          </a:p>
          <a:p>
            <a:pPr marL="628650" lvl="1" indent="-171450">
              <a:buFont typeface="Wingdings" panose="05000000000000000000" pitchFamily="2" charset="2"/>
              <a:buChar char="§"/>
            </a:pPr>
            <a:r>
              <a:rPr lang="en-US" baseline="0" dirty="0" smtClean="0"/>
              <a:t>Legal services saw the greatest decrease (-78 establishments), but remains the third largest industry group.</a:t>
            </a:r>
          </a:p>
          <a:p>
            <a:endParaRPr lang="en-US" dirty="0"/>
          </a:p>
        </p:txBody>
      </p:sp>
    </p:spTree>
    <p:extLst>
      <p:ext uri="{BB962C8B-B14F-4D97-AF65-F5344CB8AC3E}">
        <p14:creationId xmlns:p14="http://schemas.microsoft.com/office/powerpoint/2010/main" val="2112862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Notable Trends</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50% of all workers in the Professional and Technical Services sector have a Bachelor’s degree or higher, although (much like in the Healthcare industry) this share has decreased since 2015.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008492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2483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u="none" dirty="0" smtClean="0"/>
              <a:t>Reminder – Demand Star Rankings</a:t>
            </a:r>
          </a:p>
          <a:p>
            <a:endParaRPr lang="en-US" dirty="0" smtClean="0"/>
          </a:p>
          <a:p>
            <a:r>
              <a:rPr lang="en-US" dirty="0" smtClean="0"/>
              <a:t>Recall that the demand STAR</a:t>
            </a:r>
            <a:r>
              <a:rPr lang="en-US" baseline="0" dirty="0" smtClean="0"/>
              <a:t> ranking, introduced in the original data packages, is a way to rank occupations on a scale from 1-5. </a:t>
            </a:r>
          </a:p>
          <a:p>
            <a:pPr marL="171450" indent="-171450">
              <a:buFont typeface="Wingdings" panose="05000000000000000000" pitchFamily="2" charset="2"/>
              <a:buChar char="§"/>
            </a:pPr>
            <a:r>
              <a:rPr lang="en-US" baseline="0" dirty="0" smtClean="0"/>
              <a:t>A high star ranking (3+ stars) indicates that a job has strong demand and high wages in the region. </a:t>
            </a:r>
            <a:endParaRPr lang="en-US" dirty="0"/>
          </a:p>
        </p:txBody>
      </p:sp>
      <p:sp>
        <p:nvSpPr>
          <p:cNvPr id="4" name="Slide Number Placeholder 3"/>
          <p:cNvSpPr>
            <a:spLocks noGrp="1"/>
          </p:cNvSpPr>
          <p:nvPr>
            <p:ph type="sldNum" sz="quarter" idx="10"/>
          </p:nvPr>
        </p:nvSpPr>
        <p:spPr/>
        <p:txBody>
          <a:bodyPr/>
          <a:lstStyle/>
          <a:p>
            <a:fld id="{F4D3B6EF-AB3D-480C-BDF3-8FF2B7476C84}" type="slidenum">
              <a:rPr lang="en-US" smtClean="0"/>
              <a:t>17</a:t>
            </a:fld>
            <a:endParaRPr lang="en-US"/>
          </a:p>
        </p:txBody>
      </p:sp>
    </p:spTree>
    <p:extLst>
      <p:ext uri="{BB962C8B-B14F-4D97-AF65-F5344CB8AC3E}">
        <p14:creationId xmlns:p14="http://schemas.microsoft.com/office/powerpoint/2010/main" val="201765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none" dirty="0" smtClean="0"/>
              <a:t>Reminder – Additional tables in the Appendix</a:t>
            </a:r>
          </a:p>
          <a:p>
            <a:endParaRPr lang="en-US" dirty="0" smtClean="0"/>
          </a:p>
          <a:p>
            <a:r>
              <a:rPr lang="en-US" baseline="0" dirty="0" smtClean="0"/>
              <a:t>Additional slides, containing data on BA+ occupations associated with the regional priority industries, can be found in the Appendix. </a:t>
            </a:r>
            <a:endParaRPr lang="en-US" dirty="0"/>
          </a:p>
        </p:txBody>
      </p:sp>
    </p:spTree>
    <p:extLst>
      <p:ext uri="{BB962C8B-B14F-4D97-AF65-F5344CB8AC3E}">
        <p14:creationId xmlns:p14="http://schemas.microsoft.com/office/powerpoint/2010/main" val="1677257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none" dirty="0" smtClean="0"/>
              <a:t>Reminder – Link</a:t>
            </a:r>
            <a:r>
              <a:rPr lang="en-US" i="1" u="none" baseline="0" dirty="0" smtClean="0"/>
              <a:t> to Data Tool</a:t>
            </a:r>
            <a:endParaRPr lang="en-US" i="1" u="none" dirty="0" smtClean="0"/>
          </a:p>
          <a:p>
            <a:endParaRPr lang="en-US" dirty="0" smtClean="0"/>
          </a:p>
          <a:p>
            <a:r>
              <a:rPr lang="en-US" dirty="0" smtClean="0"/>
              <a:t>The updated </a:t>
            </a:r>
            <a:r>
              <a:rPr lang="en-US" baseline="0" dirty="0" smtClean="0"/>
              <a:t>Supply and Demand Data Tool will allow users to view detailed occupation data for any or all industries, with any demand star ranking, educational requirement, etc. </a:t>
            </a:r>
            <a:endParaRPr lang="en-US" dirty="0"/>
          </a:p>
        </p:txBody>
      </p:sp>
    </p:spTree>
    <p:extLst>
      <p:ext uri="{BB962C8B-B14F-4D97-AF65-F5344CB8AC3E}">
        <p14:creationId xmlns:p14="http://schemas.microsoft.com/office/powerpoint/2010/main" val="1791816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21990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56630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52746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704863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51656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u="none" dirty="0" smtClean="0"/>
              <a:t>Reasons for Exit</a:t>
            </a:r>
            <a:r>
              <a:rPr lang="en-US" b="0" i="1" u="none" baseline="0" dirty="0" smtClean="0"/>
              <a:t>, </a:t>
            </a:r>
            <a:r>
              <a:rPr lang="en-US" b="0" i="1" u="none" dirty="0" smtClean="0"/>
              <a:t>Previously</a:t>
            </a:r>
            <a:r>
              <a:rPr lang="en-US" b="0" i="1" u="none" baseline="0" dirty="0" smtClean="0"/>
              <a:t> Highlighted Occupations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aseline="0" dirty="0" smtClean="0"/>
              <a:t>1. Environmental Science and Protection Techs: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aseline="0" dirty="0" smtClean="0"/>
              <a:t>    BA+ occupation (typically requires a Bachelor’s degree)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aseline="0" dirty="0" smtClean="0"/>
              <a:t>2. Medical Equipment Repairers: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aseline="0" dirty="0" smtClean="0"/>
              <a:t>    2-STAR occupation (sub-100 Demand Index)</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aseline="0" dirty="0" smtClean="0"/>
              <a:t>3. Nursing Assistants: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aseline="0" dirty="0" smtClean="0"/>
              <a:t>    2-STAR occupation (low Median Annual Wage)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aseline="0" dirty="0" smtClean="0"/>
              <a:t>4. Occupational Therapy Assistants: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aseline="0" dirty="0" smtClean="0"/>
              <a:t>    2-STAR occupation (sub-100 Demand Index)</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p>
          <a:p>
            <a:pPr marL="0" lvl="0" indent="0">
              <a:buFont typeface="+mj-lt"/>
              <a:buNone/>
            </a:pPr>
            <a:r>
              <a:rPr lang="en-US" baseline="0" dirty="0" smtClean="0"/>
              <a:t>5. Teacher Assistants:</a:t>
            </a:r>
          </a:p>
          <a:p>
            <a:pPr marL="0" lvl="0" indent="0">
              <a:buFont typeface="+mj-lt"/>
              <a:buNone/>
            </a:pPr>
            <a:r>
              <a:rPr lang="en-US" baseline="0" dirty="0" smtClean="0"/>
              <a:t>    2-STAR occupation (low Median Annual Wage)</a:t>
            </a:r>
          </a:p>
          <a:p>
            <a:pPr marL="0" lvl="0" indent="0">
              <a:buFont typeface="+mj-lt"/>
              <a:buNone/>
            </a:pPr>
            <a:endParaRPr lang="en-US" baseline="0" dirty="0" smtClean="0"/>
          </a:p>
          <a:p>
            <a:pPr marL="0" lvl="0" indent="0">
              <a:buFont typeface="+mj-lt"/>
              <a:buNone/>
            </a:pPr>
            <a:r>
              <a:rPr lang="en-US" baseline="0" dirty="0" smtClean="0"/>
              <a:t>6. Veterinary Technologists and Technicians: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aseline="0" dirty="0" smtClean="0"/>
              <a:t>    2-STAR occupation (sub-100 Demand Index)</a:t>
            </a:r>
          </a:p>
          <a:p>
            <a:endParaRPr lang="en-US" dirty="0" smtClean="0"/>
          </a:p>
        </p:txBody>
      </p:sp>
    </p:spTree>
    <p:extLst>
      <p:ext uri="{BB962C8B-B14F-4D97-AF65-F5344CB8AC3E}">
        <p14:creationId xmlns:p14="http://schemas.microsoft.com/office/powerpoint/2010/main" val="31865919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13250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262312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269491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39900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85523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385131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871728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047612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none" dirty="0" smtClean="0"/>
              <a:t>Reminder – Link</a:t>
            </a:r>
            <a:r>
              <a:rPr lang="en-US" i="1" u="none" baseline="0" dirty="0" smtClean="0"/>
              <a:t> to Data Tool</a:t>
            </a:r>
            <a:endParaRPr lang="en-US" i="1" u="none"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Helvetica" panose="020B0604020202020204" pitchFamily="34"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Helvetica" panose="020B0604020202020204" pitchFamily="34" charset="0"/>
                <a:cs typeface="Helvetica" panose="020B0604020202020204" pitchFamily="34" charset="0"/>
              </a:rPr>
              <a:t>This table</a:t>
            </a:r>
            <a:r>
              <a:rPr lang="en-US" sz="1200" baseline="0" dirty="0" smtClean="0">
                <a:latin typeface="Helvetica" panose="020B0604020202020204" pitchFamily="34" charset="0"/>
                <a:cs typeface="Helvetica" panose="020B0604020202020204" pitchFamily="34" charset="0"/>
              </a:rPr>
              <a:t> is a high-level depiction of the types of apprenticeships in Greater Boston, and the demand for the associated trades.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aseline="0" dirty="0" smtClean="0">
                <a:latin typeface="Helvetica" panose="020B0604020202020204" pitchFamily="34" charset="0"/>
                <a:cs typeface="Helvetica" panose="020B0604020202020204" pitchFamily="34" charset="0"/>
              </a:rPr>
              <a:t>A new online data tool focused on Apprenticeships has also been made available to the regional teams, and will allow users to explore this dataset more in depth.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Helvetica" panose="020B0604020202020204" pitchFamily="34"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Notable Trends</a:t>
            </a:r>
            <a:endParaRPr lang="en-US" sz="1200" baseline="0" dirty="0" smtClean="0">
              <a:latin typeface="Helvetica" panose="020B0604020202020204" pitchFamily="34"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Helvetica" panose="020B0604020202020204" pitchFamily="34"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“gap” here for electricians appears to be significantly larger than in other parts of the state.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5396770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555061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225696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Supply Gap/Estimation, Engineers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While Engineering does have a skill gap, it is likely not as large as this table</a:t>
            </a:r>
            <a:r>
              <a:rPr lang="en-US" sz="1200" kern="1200" baseline="0" dirty="0" smtClean="0">
                <a:solidFill>
                  <a:schemeClr val="tx1"/>
                </a:solidFill>
                <a:effectLst/>
                <a:latin typeface="+mn-lt"/>
                <a:ea typeface="+mn-ea"/>
                <a:cs typeface="+mn-cs"/>
              </a:rPr>
              <a:t> implies</a:t>
            </a:r>
            <a:r>
              <a:rPr lang="en-US" sz="1200" kern="1200" dirty="0" smtClean="0">
                <a:solidFill>
                  <a:schemeClr val="tx1"/>
                </a:solidFill>
                <a:effectLst/>
                <a:latin typeface="+mn-lt"/>
                <a:ea typeface="+mn-ea"/>
                <a:cs typeface="+mn-cs"/>
              </a:rPr>
              <a:t>. </a:t>
            </a:r>
          </a:p>
          <a:p>
            <a:pPr marL="628650" lvl="1" indent="-171450">
              <a:buFont typeface="Wingdings" panose="05000000000000000000" pitchFamily="2" charset="2"/>
              <a:buChar char="§"/>
            </a:pPr>
            <a:r>
              <a:rPr lang="en-US" sz="1200" kern="1200" dirty="0" smtClean="0">
                <a:solidFill>
                  <a:schemeClr val="tx1"/>
                </a:solidFill>
                <a:effectLst/>
                <a:latin typeface="+mn-lt"/>
                <a:ea typeface="+mn-ea"/>
                <a:cs typeface="+mn-cs"/>
              </a:rPr>
              <a:t>Every project needs to have a licensed engineer sign off on it and be the engineer of record, but not all engineers are required to have a license.</a:t>
            </a:r>
          </a:p>
          <a:p>
            <a:pPr marL="628650" lvl="1" indent="-171450">
              <a:buFont typeface="Wingdings" panose="05000000000000000000" pitchFamily="2" charset="2"/>
              <a:buChar char="§"/>
            </a:pPr>
            <a:r>
              <a:rPr lang="en-US" sz="1200" kern="1200" dirty="0" smtClean="0">
                <a:solidFill>
                  <a:schemeClr val="tx1"/>
                </a:solidFill>
                <a:effectLst/>
                <a:latin typeface="+mn-lt"/>
                <a:ea typeface="+mn-ea"/>
                <a:cs typeface="+mn-cs"/>
              </a:rPr>
              <a:t>More detail regarding the construction</a:t>
            </a:r>
            <a:r>
              <a:rPr lang="en-US" sz="1200" kern="1200" baseline="0" dirty="0" smtClean="0">
                <a:solidFill>
                  <a:schemeClr val="tx1"/>
                </a:solidFill>
                <a:effectLst/>
                <a:latin typeface="+mn-lt"/>
                <a:ea typeface="+mn-ea"/>
                <a:cs typeface="+mn-cs"/>
              </a:rPr>
              <a:t> of this table (and, in particular, the breakdown of occupations matched to the Engineer license) is provided in the Appendix. </a:t>
            </a:r>
          </a:p>
          <a:p>
            <a:pPr marL="628650" lvl="1" indent="-171450">
              <a:buFont typeface="Wingdings" panose="05000000000000000000" pitchFamily="2" charset="2"/>
              <a:buChar cha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kern="1200" baseline="0" dirty="0" smtClean="0">
                <a:solidFill>
                  <a:schemeClr val="tx1"/>
                </a:solidFill>
                <a:effectLst/>
                <a:latin typeface="+mn-lt"/>
                <a:ea typeface="+mn-ea"/>
                <a:cs typeface="+mn-cs"/>
              </a:rPr>
              <a:t>Overall, the validity of licensing records as a proxy for skilled worker supply varies between occupations. Users are advised to interpret this table (and the accompanying data tool) as a complement to, and within the broader context of, the full data package, whenever possible.</a:t>
            </a:r>
          </a:p>
        </p:txBody>
      </p:sp>
    </p:spTree>
    <p:extLst>
      <p:ext uri="{BB962C8B-B14F-4D97-AF65-F5344CB8AC3E}">
        <p14:creationId xmlns:p14="http://schemas.microsoft.com/office/powerpoint/2010/main" val="3116748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796964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990577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35035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52958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01730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46591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01960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967880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932163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152570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22090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433759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547922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148689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29420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D3B6EF-AB3D-480C-BDF3-8FF2B7476C84}" type="slidenum">
              <a:rPr lang="en-US" smtClean="0"/>
              <a:t>5</a:t>
            </a:fld>
            <a:endParaRPr lang="en-US"/>
          </a:p>
        </p:txBody>
      </p:sp>
    </p:spTree>
    <p:extLst>
      <p:ext uri="{BB962C8B-B14F-4D97-AF65-F5344CB8AC3E}">
        <p14:creationId xmlns:p14="http://schemas.microsoft.com/office/powerpoint/2010/main" val="14108838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671694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426914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630497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134088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890040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30897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49118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69076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17007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none" dirty="0" smtClean="0"/>
              <a:t>Reminder – Link</a:t>
            </a:r>
            <a:r>
              <a:rPr lang="en-US" i="1" u="none" baseline="0" dirty="0" smtClean="0"/>
              <a:t> to Data Tool</a:t>
            </a:r>
            <a:endParaRPr lang="en-US" i="1" u="none" dirty="0" smtClean="0"/>
          </a:p>
          <a:p>
            <a:endParaRPr lang="en-US" dirty="0" smtClean="0"/>
          </a:p>
          <a:p>
            <a:r>
              <a:rPr lang="en-US" dirty="0" smtClean="0"/>
              <a:t>The updated </a:t>
            </a:r>
            <a:r>
              <a:rPr lang="en-US" baseline="0" dirty="0" smtClean="0"/>
              <a:t>Supply and Demand Data Tool will allow users to view detailed occupation data for any or all industries, with any demand star ranking, educational requirement, etc. </a:t>
            </a:r>
            <a:endParaRPr lang="en-US" dirty="0"/>
          </a:p>
        </p:txBody>
      </p:sp>
    </p:spTree>
    <p:extLst>
      <p:ext uri="{BB962C8B-B14F-4D97-AF65-F5344CB8AC3E}">
        <p14:creationId xmlns:p14="http://schemas.microsoft.com/office/powerpoint/2010/main" val="706832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33572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none" dirty="0" smtClean="0"/>
              <a:t>Reminder – Link</a:t>
            </a:r>
            <a:r>
              <a:rPr lang="en-US" i="1" u="none" baseline="0" dirty="0" smtClean="0"/>
              <a:t> to Data Tool</a:t>
            </a:r>
            <a:endParaRPr lang="en-US" i="1" u="none" dirty="0" smtClean="0"/>
          </a:p>
          <a:p>
            <a:endParaRPr lang="en-US" dirty="0" smtClean="0"/>
          </a:p>
          <a:p>
            <a:r>
              <a:rPr lang="en-US" dirty="0" smtClean="0"/>
              <a:t>The updated </a:t>
            </a:r>
            <a:r>
              <a:rPr lang="en-US" baseline="0" dirty="0" smtClean="0"/>
              <a:t>Supply and Demand Data Tool will allow users to view detailed occupation data for any or all industries, with any demand star ranking, educational requirement, etc. </a:t>
            </a:r>
            <a:endParaRPr lang="en-US" dirty="0"/>
          </a:p>
        </p:txBody>
      </p:sp>
    </p:spTree>
    <p:extLst>
      <p:ext uri="{BB962C8B-B14F-4D97-AF65-F5344CB8AC3E}">
        <p14:creationId xmlns:p14="http://schemas.microsoft.com/office/powerpoint/2010/main" val="12595203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none" dirty="0" smtClean="0"/>
              <a:t>Reminder – Link</a:t>
            </a:r>
            <a:r>
              <a:rPr lang="en-US" i="1" u="none" baseline="0" dirty="0" smtClean="0"/>
              <a:t> to Data Tool</a:t>
            </a:r>
            <a:endParaRPr lang="en-US" i="1" u="none" dirty="0" smtClean="0"/>
          </a:p>
          <a:p>
            <a:endParaRPr lang="en-US" dirty="0" smtClean="0"/>
          </a:p>
          <a:p>
            <a:r>
              <a:rPr lang="en-US" dirty="0" smtClean="0"/>
              <a:t>The updated </a:t>
            </a:r>
            <a:r>
              <a:rPr lang="en-US" baseline="0" dirty="0" smtClean="0"/>
              <a:t>Supply and Demand Data Tool will allow users to view detailed occupation data for any or all industries, with any demand star ranking, educational requirement, etc. </a:t>
            </a:r>
            <a:endParaRPr lang="en-US" dirty="0"/>
          </a:p>
        </p:txBody>
      </p:sp>
    </p:spTree>
    <p:extLst>
      <p:ext uri="{BB962C8B-B14F-4D97-AF65-F5344CB8AC3E}">
        <p14:creationId xmlns:p14="http://schemas.microsoft.com/office/powerpoint/2010/main" val="158904601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none" dirty="0" smtClean="0"/>
              <a:t>Reminder – Link</a:t>
            </a:r>
            <a:r>
              <a:rPr lang="en-US" i="1" u="none" baseline="0" dirty="0" smtClean="0"/>
              <a:t> to Data Tool</a:t>
            </a:r>
            <a:endParaRPr lang="en-US" i="1" u="none" dirty="0" smtClean="0"/>
          </a:p>
          <a:p>
            <a:endParaRPr lang="en-US" dirty="0" smtClean="0"/>
          </a:p>
          <a:p>
            <a:r>
              <a:rPr lang="en-US" dirty="0" smtClean="0"/>
              <a:t>The updated </a:t>
            </a:r>
            <a:r>
              <a:rPr lang="en-US" baseline="0" dirty="0" smtClean="0"/>
              <a:t>Supply and Demand Data Tool will allow users to view detailed occupation data for any or all industries, with any demand star ranking, educational requirement, etc. </a:t>
            </a:r>
            <a:endParaRPr lang="en-US" dirty="0"/>
          </a:p>
        </p:txBody>
      </p:sp>
    </p:spTree>
    <p:extLst>
      <p:ext uri="{BB962C8B-B14F-4D97-AF65-F5344CB8AC3E}">
        <p14:creationId xmlns:p14="http://schemas.microsoft.com/office/powerpoint/2010/main" val="35105062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7180228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437809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680926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9725731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1341541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4465141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76580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Largest Industry by Total Employment</a:t>
            </a:r>
          </a:p>
          <a:p>
            <a:endParaRPr lang="en-US" sz="1200" i="1"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Healthc</a:t>
            </a:r>
            <a:r>
              <a:rPr lang="en-US" sz="1200" u="sng" kern="1200" baseline="0" dirty="0" smtClean="0">
                <a:solidFill>
                  <a:schemeClr val="tx1"/>
                </a:solidFill>
                <a:effectLst/>
                <a:latin typeface="+mn-lt"/>
                <a:ea typeface="+mn-ea"/>
                <a:cs typeface="+mn-cs"/>
              </a:rPr>
              <a:t>are and Social Assistance </a:t>
            </a:r>
            <a:r>
              <a:rPr lang="en-US" sz="1200" u="sng" kern="1200" dirty="0" smtClean="0">
                <a:solidFill>
                  <a:schemeClr val="tx1"/>
                </a:solidFill>
                <a:effectLst/>
                <a:latin typeface="+mn-lt"/>
                <a:ea typeface="+mn-ea"/>
                <a:cs typeface="+mn-cs"/>
              </a:rPr>
              <a:t>is the largest industry by total employment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which is consistent with the rest of the Commonwealth. </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Notable Trends</a:t>
            </a:r>
            <a:r>
              <a:rPr lang="en-US" sz="1200" i="1" kern="1200" baseline="0" dirty="0" smtClean="0">
                <a:solidFill>
                  <a:schemeClr val="tx1"/>
                </a:solidFill>
                <a:effectLst/>
                <a:latin typeface="+mn-lt"/>
                <a:ea typeface="+mn-ea"/>
                <a:cs typeface="+mn-cs"/>
              </a:rPr>
              <a:t> (L-R)</a:t>
            </a:r>
            <a:endParaRPr lang="en-US" sz="1200" i="1" kern="1200" dirty="0" smtClean="0">
              <a:solidFill>
                <a:schemeClr val="tx1"/>
              </a:solidFill>
              <a:effectLst/>
              <a:latin typeface="+mn-lt"/>
              <a:ea typeface="+mn-ea"/>
              <a:cs typeface="+mn-cs"/>
            </a:endParaRPr>
          </a:p>
          <a:p>
            <a:endParaRPr lang="en-US" dirty="0" smtClean="0"/>
          </a:p>
          <a:p>
            <a:pPr marL="685800" lvl="1" indent="-228600">
              <a:buFont typeface="+mj-lt"/>
              <a:buAutoNum type="arabicPeriod"/>
            </a:pPr>
            <a:r>
              <a:rPr lang="en-US" baseline="0" dirty="0" smtClean="0"/>
              <a:t>Professional and Technical	              </a:t>
            </a:r>
            <a:r>
              <a:rPr lang="en-US" baseline="0" dirty="0" smtClean="0">
                <a:sym typeface="Wingdings" panose="05000000000000000000" pitchFamily="2" charset="2"/>
              </a:rPr>
              <a:t></a:t>
            </a:r>
            <a:r>
              <a:rPr lang="en-US" baseline="0" dirty="0" smtClean="0"/>
              <a:t>	Total employment increased by 8% (+18,427 jobs).</a:t>
            </a:r>
          </a:p>
          <a:p>
            <a:pPr marL="685800" lvl="1" indent="-228600">
              <a:buFont typeface="+mj-lt"/>
              <a:buAutoNum type="arabicPeriod"/>
            </a:pPr>
            <a:r>
              <a:rPr lang="en-US" u="sng" dirty="0" smtClean="0"/>
              <a:t>Construction</a:t>
            </a:r>
            <a:r>
              <a:rPr lang="en-US" u="none" dirty="0" smtClean="0"/>
              <a:t>		              </a:t>
            </a:r>
            <a:r>
              <a:rPr lang="en-US" u="none" dirty="0" smtClean="0">
                <a:sym typeface="Wingdings" panose="05000000000000000000" pitchFamily="2" charset="2"/>
              </a:rPr>
              <a:t></a:t>
            </a:r>
            <a:r>
              <a:rPr lang="en-US" u="none" dirty="0" smtClean="0"/>
              <a:t> 	</a:t>
            </a:r>
            <a:r>
              <a:rPr lang="en-US" u="sng" dirty="0" smtClean="0"/>
              <a:t>Total</a:t>
            </a:r>
            <a:r>
              <a:rPr lang="en-US" u="sng" baseline="0" dirty="0" smtClean="0"/>
              <a:t> employment increased by 10% (+6,280 jobs)</a:t>
            </a:r>
            <a:r>
              <a:rPr lang="en-US" u="none" baseline="0" dirty="0" smtClean="0"/>
              <a:t>.</a:t>
            </a:r>
            <a:endParaRPr lang="en-US" baseline="0" dirty="0" smtClean="0"/>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u="sng" baseline="0" dirty="0" smtClean="0"/>
              <a:t>Mgmt. of Companies and Enterprises</a:t>
            </a:r>
            <a:r>
              <a:rPr lang="en-US" baseline="0" dirty="0" smtClean="0"/>
              <a:t>        </a:t>
            </a:r>
            <a:r>
              <a:rPr lang="en-US" baseline="0" dirty="0" smtClean="0">
                <a:sym typeface="Wingdings" panose="05000000000000000000" pitchFamily="2" charset="2"/>
              </a:rPr>
              <a:t></a:t>
            </a:r>
            <a:r>
              <a:rPr lang="en-US" baseline="0" dirty="0" smtClean="0"/>
              <a:t>  	</a:t>
            </a:r>
            <a:r>
              <a:rPr lang="en-US" u="sng" baseline="0" dirty="0" smtClean="0"/>
              <a:t>Total employment increased by 22% (+8,562 jobs)</a:t>
            </a:r>
            <a:r>
              <a:rPr lang="en-US" baseline="0" dirty="0" smtClean="0"/>
              <a:t>.</a:t>
            </a:r>
          </a:p>
          <a:p>
            <a:pPr marL="685800" lvl="1" indent="-228600">
              <a:buFont typeface="+mj-lt"/>
              <a:buAutoNum type="arabicPeriod"/>
            </a:pPr>
            <a:endParaRPr lang="en-US" baseline="0" dirty="0" smtClean="0"/>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kern="1200" dirty="0" smtClean="0">
                <a:solidFill>
                  <a:schemeClr val="tx1"/>
                </a:solidFill>
                <a:effectLst/>
                <a:latin typeface="+mn-lt"/>
                <a:ea typeface="+mn-ea"/>
                <a:cs typeface="+mn-cs"/>
              </a:rPr>
              <a:t>The significant growth of Management and Company Enterprises is interesting – it’s also fairly far up in terms of total wages. </a:t>
            </a:r>
          </a:p>
          <a:p>
            <a:pPr marL="1085850" marR="0" lvl="2"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kern="1200" dirty="0" smtClean="0">
                <a:solidFill>
                  <a:schemeClr val="tx1"/>
                </a:solidFill>
                <a:effectLst/>
                <a:latin typeface="+mn-lt"/>
                <a:ea typeface="+mn-ea"/>
                <a:cs typeface="+mn-cs"/>
              </a:rPr>
              <a:t>This reflects the growth of private equity and venture capital and thus associated small companies funded by these entities that are largely in the PST sector.</a:t>
            </a:r>
          </a:p>
          <a:p>
            <a:pPr marL="457200" lvl="1" indent="0">
              <a:buFont typeface="+mj-lt"/>
              <a:buNone/>
            </a:pPr>
            <a:endParaRPr lang="en-US" baseline="0" dirty="0" smtClean="0"/>
          </a:p>
        </p:txBody>
      </p:sp>
    </p:spTree>
    <p:extLst>
      <p:ext uri="{BB962C8B-B14F-4D97-AF65-F5344CB8AC3E}">
        <p14:creationId xmlns:p14="http://schemas.microsoft.com/office/powerpoint/2010/main" val="392347184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8316858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7171120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4059751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8416072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9780162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9950050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8981309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1725394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937641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23073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Largest Industry by Total Wages</a:t>
            </a:r>
          </a:p>
          <a:p>
            <a:endParaRPr lang="en-US" sz="1200" i="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Professional and Technical Services is the largest industry by total wages</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Greater Boston is the </a:t>
            </a:r>
            <a:r>
              <a:rPr lang="en-US" sz="1200" i="1" kern="1200" dirty="0" smtClean="0">
                <a:solidFill>
                  <a:schemeClr val="tx1"/>
                </a:solidFill>
                <a:effectLst/>
                <a:latin typeface="+mn-lt"/>
                <a:ea typeface="+mn-ea"/>
                <a:cs typeface="+mn-cs"/>
              </a:rPr>
              <a:t>only</a:t>
            </a:r>
            <a:r>
              <a:rPr lang="en-US" sz="1200" kern="1200" dirty="0" smtClean="0">
                <a:solidFill>
                  <a:schemeClr val="tx1"/>
                </a:solidFill>
                <a:effectLst/>
                <a:latin typeface="+mn-lt"/>
                <a:ea typeface="+mn-ea"/>
                <a:cs typeface="+mn-cs"/>
              </a:rPr>
              <a:t> region where Healthcare</a:t>
            </a:r>
            <a:r>
              <a:rPr lang="en-US" sz="1200" kern="1200" baseline="0" dirty="0" smtClean="0">
                <a:solidFill>
                  <a:schemeClr val="tx1"/>
                </a:solidFill>
                <a:effectLst/>
                <a:latin typeface="+mn-lt"/>
                <a:ea typeface="+mn-ea"/>
                <a:cs typeface="+mn-cs"/>
              </a:rPr>
              <a:t> and Social Assistance is not </a:t>
            </a:r>
            <a:r>
              <a:rPr lang="en-US" sz="1200" kern="1200" dirty="0" smtClean="0">
                <a:solidFill>
                  <a:schemeClr val="tx1"/>
                </a:solidFill>
                <a:effectLst/>
                <a:latin typeface="+mn-lt"/>
                <a:ea typeface="+mn-ea"/>
                <a:cs typeface="+mn-cs"/>
              </a:rPr>
              <a:t>the largest industry by total wages.</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Notable Trends</a:t>
            </a:r>
            <a:r>
              <a:rPr lang="en-US" sz="1200" i="1" kern="1200" baseline="0" dirty="0" smtClean="0">
                <a:solidFill>
                  <a:schemeClr val="tx1"/>
                </a:solidFill>
                <a:effectLst/>
                <a:latin typeface="+mn-lt"/>
                <a:ea typeface="+mn-ea"/>
                <a:cs typeface="+mn-cs"/>
              </a:rPr>
              <a:t> (L-R)</a:t>
            </a:r>
            <a:endParaRPr lang="en-US" sz="1200" i="1" kern="1200" dirty="0" smtClean="0">
              <a:solidFill>
                <a:schemeClr val="tx1"/>
              </a:solidFill>
              <a:effectLst/>
              <a:latin typeface="+mn-lt"/>
              <a:ea typeface="+mn-ea"/>
              <a:cs typeface="+mn-cs"/>
            </a:endParaRPr>
          </a:p>
          <a:p>
            <a:endParaRPr lang="en-US" dirty="0" smtClean="0"/>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Professional and Technical    </a:t>
            </a:r>
            <a:r>
              <a:rPr lang="en-US" baseline="0" dirty="0" smtClean="0">
                <a:sym typeface="Wingdings" panose="05000000000000000000" pitchFamily="2" charset="2"/>
              </a:rPr>
              <a:t> 	</a:t>
            </a:r>
            <a:r>
              <a:rPr lang="en-US" baseline="0" dirty="0" smtClean="0"/>
              <a:t>Total wages increased by 16% (+$1.1 billion).</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u="sng" dirty="0" smtClean="0"/>
              <a:t>Construction</a:t>
            </a:r>
            <a:r>
              <a:rPr lang="en-US" u="none" baseline="0" dirty="0" smtClean="0"/>
              <a:t>                          </a:t>
            </a:r>
            <a:r>
              <a:rPr lang="en-US" u="none" baseline="0" dirty="0" smtClean="0">
                <a:sym typeface="Wingdings" panose="05000000000000000000" pitchFamily="2" charset="2"/>
              </a:rPr>
              <a:t></a:t>
            </a:r>
            <a:r>
              <a:rPr lang="en-US" u="none" baseline="0" dirty="0" smtClean="0"/>
              <a:t>	</a:t>
            </a:r>
            <a:r>
              <a:rPr lang="en-US" u="sng" dirty="0" smtClean="0"/>
              <a:t>Total</a:t>
            </a:r>
            <a:r>
              <a:rPr lang="en-US" u="sng" baseline="0" dirty="0" smtClean="0"/>
              <a:t> wages increased by 15% (+$180 million)</a:t>
            </a:r>
            <a:r>
              <a:rPr lang="en-US" u="none" baseline="0" dirty="0" smtClean="0"/>
              <a:t>.</a:t>
            </a:r>
            <a:endParaRPr lang="en-US" baseline="0" dirty="0" smtClean="0"/>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u="sng" baseline="0" dirty="0" smtClean="0"/>
              <a:t>Manufacturing</a:t>
            </a:r>
            <a:r>
              <a:rPr lang="en-US" u="none" baseline="0" dirty="0" smtClean="0"/>
              <a:t>                       </a:t>
            </a:r>
            <a:r>
              <a:rPr lang="en-US" u="none" baseline="0" dirty="0" smtClean="0">
                <a:sym typeface="Wingdings" panose="05000000000000000000" pitchFamily="2" charset="2"/>
              </a:rPr>
              <a:t></a:t>
            </a:r>
            <a:r>
              <a:rPr lang="en-US" baseline="0" dirty="0" smtClean="0"/>
              <a:t> 	</a:t>
            </a:r>
            <a:r>
              <a:rPr lang="en-US" u="sng" baseline="0" dirty="0" smtClean="0"/>
              <a:t>Total wages decreased by 23% (-$565 million)</a:t>
            </a:r>
            <a:r>
              <a:rPr lang="en-US" u="none" baseline="0" dirty="0" smtClean="0"/>
              <a:t>.</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smtClean="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kern="1200" dirty="0" smtClean="0">
                <a:solidFill>
                  <a:schemeClr val="tx1"/>
                </a:solidFill>
                <a:effectLst/>
                <a:latin typeface="+mn-lt"/>
                <a:ea typeface="+mn-ea"/>
                <a:cs typeface="+mn-cs"/>
              </a:rPr>
              <a:t>This is the most significant decrease in Manufacturing by total wages that we’ve seen across the State.</a:t>
            </a:r>
            <a:r>
              <a:rPr lang="en-US" sz="1200" kern="1200" baseline="0" dirty="0" smtClean="0">
                <a:solidFill>
                  <a:schemeClr val="tx1"/>
                </a:solidFill>
                <a:effectLst/>
                <a:latin typeface="+mn-lt"/>
                <a:ea typeface="+mn-ea"/>
                <a:cs typeface="+mn-cs"/>
              </a:rPr>
              <a:t> </a:t>
            </a:r>
          </a:p>
          <a:p>
            <a:pPr marL="1085850" marR="0" lvl="2"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kern="1200" dirty="0" smtClean="0">
                <a:solidFill>
                  <a:schemeClr val="tx1"/>
                </a:solidFill>
                <a:effectLst/>
                <a:latin typeface="+mn-lt"/>
                <a:ea typeface="+mn-ea"/>
                <a:cs typeface="+mn-cs"/>
              </a:rPr>
              <a:t>May suggest a wave of retirements (more senior, highly paid people leaving the industry).</a:t>
            </a:r>
            <a:endParaRPr lang="en-US" u="none" baseline="0" dirty="0" smtClean="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u="none" baseline="0" dirty="0" smtClean="0"/>
          </a:p>
        </p:txBody>
      </p:sp>
    </p:spTree>
    <p:extLst>
      <p:ext uri="{BB962C8B-B14F-4D97-AF65-F5344CB8AC3E}">
        <p14:creationId xmlns:p14="http://schemas.microsoft.com/office/powerpoint/2010/main" val="13095439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012628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7336633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202537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2184789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5601762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7909702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7397095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1055515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041675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0228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6991371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064572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2715557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6270894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1946605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8009168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9917495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232012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172386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190492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7988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57B1A4-6B0A-46C2-A704-9AFA2FD2E320}"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4487703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57B1A4-6B0A-46C2-A704-9AFA2FD2E320}"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599538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57B1A4-6B0A-46C2-A704-9AFA2FD2E320}"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2147714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atin typeface="Helvetica" panose="020B0604020202020204" pitchFamily="34" charset="0"/>
                <a:cs typeface="Helvetica"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Helvetica" panose="020B0604020202020204" pitchFamily="34" charset="0"/>
                <a:cs typeface="Helvetica" panose="020B0604020202020204" pitchFamily="34" charset="0"/>
              </a:defRPr>
            </a:lvl1pPr>
          </a:lstStyle>
          <a:p>
            <a:fld id="{3657B1A4-6B0A-46C2-A704-9AFA2FD2E320}" type="datetimeFigureOut">
              <a:rPr lang="en-US" smtClean="0"/>
              <a:pPr/>
              <a:t>10/23/2019</a:t>
            </a:fld>
            <a:endParaRPr lang="en-US"/>
          </a:p>
        </p:txBody>
      </p:sp>
      <p:sp>
        <p:nvSpPr>
          <p:cNvPr id="5" name="Footer Placeholder 4"/>
          <p:cNvSpPr>
            <a:spLocks noGrp="1"/>
          </p:cNvSpPr>
          <p:nvPr>
            <p:ph type="ftr" sz="quarter" idx="11"/>
          </p:nvPr>
        </p:nvSpPr>
        <p:spPr/>
        <p:txBody>
          <a:bodyPr/>
          <a:lstStyle>
            <a:lvl1pPr>
              <a:defRPr>
                <a:latin typeface="Helvetica" panose="020B0604020202020204" pitchFamily="34" charset="0"/>
                <a:cs typeface="Helvetica"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Helvetica" panose="020B0604020202020204" pitchFamily="34" charset="0"/>
                <a:cs typeface="Helvetica" panose="020B0604020202020204" pitchFamily="34" charset="0"/>
              </a:defRPr>
            </a:lvl1pPr>
          </a:lstStyle>
          <a:p>
            <a:fld id="{86BF1C9F-502A-4087-986A-91E30224701D}" type="slidenum">
              <a:rPr lang="en-US" smtClean="0"/>
              <a:pPr/>
              <a:t>‹#›</a:t>
            </a:fld>
            <a:endParaRPr lang="en-US"/>
          </a:p>
        </p:txBody>
      </p:sp>
    </p:spTree>
    <p:extLst>
      <p:ext uri="{BB962C8B-B14F-4D97-AF65-F5344CB8AC3E}">
        <p14:creationId xmlns:p14="http://schemas.microsoft.com/office/powerpoint/2010/main" val="35520304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657B1A4-6B0A-46C2-A704-9AFA2FD2E320}"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484920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57B1A4-6B0A-46C2-A704-9AFA2FD2E320}" type="datetimeFigureOut">
              <a:rPr lang="en-US" smtClean="0"/>
              <a:t>10/23/2019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214317040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57B1A4-6B0A-46C2-A704-9AFA2FD2E320}" type="datetimeFigureOut">
              <a:rPr lang="en-US" smtClean="0"/>
              <a:t>10/23/2019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4129656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57B1A4-6B0A-46C2-A704-9AFA2FD2E320}" type="datetimeFigureOut">
              <a:rPr lang="en-US" smtClean="0"/>
              <a:t>10/23/2019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142758989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57B1A4-6B0A-46C2-A704-9AFA2FD2E320}" type="datetimeFigureOut">
              <a:rPr lang="en-US" smtClean="0"/>
              <a:t>10/23/2019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2568226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57B1A4-6B0A-46C2-A704-9AFA2FD2E320}" type="datetimeFigureOut">
              <a:rPr lang="en-US" smtClean="0"/>
              <a:t>10/23/2019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3356579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57B1A4-6B0A-46C2-A704-9AFA2FD2E320}" type="datetimeFigureOut">
              <a:rPr lang="en-US" smtClean="0"/>
              <a:t>10/23/2019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1569402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Helvetica" panose="020B0604020202020204" pitchFamily="34" charset="0"/>
                <a:cs typeface="Helvetica" panose="020B0604020202020204" pitchFamily="34" charset="0"/>
              </a:defRPr>
            </a:lvl1pPr>
          </a:lstStyle>
          <a:p>
            <a:fld id="{3657B1A4-6B0A-46C2-A704-9AFA2FD2E320}" type="datetimeFigureOut">
              <a:rPr lang="en-US" smtClean="0"/>
              <a:pPr/>
              <a:t>10/23/2019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Helvetica" panose="020B0604020202020204" pitchFamily="34" charset="0"/>
                <a:cs typeface="Helvetica" panose="020B0604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Helvetica" panose="020B0604020202020204" pitchFamily="34" charset="0"/>
                <a:cs typeface="Helvetica" panose="020B0604020202020204" pitchFamily="34" charset="0"/>
              </a:defRPr>
            </a:lvl1pPr>
          </a:lstStyle>
          <a:p>
            <a:fld id="{86BF1C9F-502A-4087-986A-91E30224701D}" type="slidenum">
              <a:rPr lang="en-US" smtClean="0"/>
              <a:pPr/>
              <a:t>‹#›</a:t>
            </a:fld>
            <a:endParaRPr lang="en-US"/>
          </a:p>
        </p:txBody>
      </p:sp>
    </p:spTree>
    <p:extLst>
      <p:ext uri="{BB962C8B-B14F-4D97-AF65-F5344CB8AC3E}">
        <p14:creationId xmlns:p14="http://schemas.microsoft.com/office/powerpoint/2010/main" val="4187033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Helvetica" panose="020B0604020202020204" pitchFamily="34" charset="0"/>
          <a:ea typeface="+mj-ea"/>
          <a:cs typeface="Helvetica"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www.mass.gov/service-details/dynamic-labor-market-tools"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massconnecting.org/pathwaymapping/default.asp#mappin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chart" Target="../charts/chart26.xml"/></Relationships>
</file>

<file path=ppt/slides/_rels/slide5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chart" Target="../charts/chart29.xml"/><Relationship Id="rId4" Type="http://schemas.openxmlformats.org/officeDocument/2006/relationships/chart" Target="../charts/chart2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chart" Target="../charts/chart31.xml"/></Relationships>
</file>

<file path=ppt/slides/_rels/slide5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chart" Target="../charts/chart34.xml"/><Relationship Id="rId4" Type="http://schemas.openxmlformats.org/officeDocument/2006/relationships/chart" Target="../charts/chart3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chart" Target="../charts/chart38.xml"/></Relationships>
</file>

<file path=ppt/slides/_rels/slide68.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chart" Target="../charts/chart41.xml"/><Relationship Id="rId4" Type="http://schemas.openxmlformats.org/officeDocument/2006/relationships/chart" Target="../charts/chart4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chart" Target="../charts/chart45.xml"/></Relationships>
</file>

<file path=ppt/slides/_rels/slide73.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chart" Target="../charts/chart48.xml"/><Relationship Id="rId4" Type="http://schemas.openxmlformats.org/officeDocument/2006/relationships/chart" Target="../charts/chart4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chart" Target="../charts/chart52.xml"/></Relationships>
</file>

<file path=ppt/slides/_rels/slide78.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chart" Target="../charts/chart55.xml"/><Relationship Id="rId4" Type="http://schemas.openxmlformats.org/officeDocument/2006/relationships/chart" Target="../charts/chart5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chart" Target="../charts/chart59.xml"/></Relationships>
</file>

<file path=ppt/slides/_rels/slide83.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83.xml"/><Relationship Id="rId1" Type="http://schemas.openxmlformats.org/officeDocument/2006/relationships/slideLayout" Target="../slideLayouts/slideLayout2.xml"/><Relationship Id="rId5" Type="http://schemas.openxmlformats.org/officeDocument/2006/relationships/chart" Target="../charts/chart62.xml"/><Relationship Id="rId4" Type="http://schemas.openxmlformats.org/officeDocument/2006/relationships/chart" Target="../charts/chart6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chart" Target="../charts/chart66.xml"/></Relationships>
</file>

<file path=ppt/slides/_rels/slide88.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88.xml"/><Relationship Id="rId1" Type="http://schemas.openxmlformats.org/officeDocument/2006/relationships/slideLayout" Target="../slideLayouts/slideLayout2.xml"/><Relationship Id="rId5" Type="http://schemas.openxmlformats.org/officeDocument/2006/relationships/chart" Target="../charts/chart69.xml"/><Relationship Id="rId4" Type="http://schemas.openxmlformats.org/officeDocument/2006/relationships/chart" Target="../charts/chart6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chart" Target="../charts/chart73.xml"/></Relationships>
</file>

<file path=ppt/slides/_rels/slide93.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93.xml"/><Relationship Id="rId1" Type="http://schemas.openxmlformats.org/officeDocument/2006/relationships/slideLayout" Target="../slideLayouts/slideLayout2.xml"/><Relationship Id="rId5" Type="http://schemas.openxmlformats.org/officeDocument/2006/relationships/chart" Target="../charts/chart76.xml"/><Relationship Id="rId4" Type="http://schemas.openxmlformats.org/officeDocument/2006/relationships/chart" Target="../charts/chart7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hyperlink" Target="http://www.bls.gov/soc/" TargetMode="External"/><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www.bls.gov/soc/" TargetMode="External"/><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s://www.census.gov/eos/www/naics/" TargetMode="External"/><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Image result for stock photo workers"/>
          <p:cNvPicPr>
            <a:picLocks noChangeAspect="1" noChangeArrowheads="1"/>
          </p:cNvPicPr>
          <p:nvPr/>
        </p:nvPicPr>
        <p:blipFill rotWithShape="1">
          <a:blip r:embed="rId3" cstate="print">
            <a:lum bright="70000" contrast="-70000"/>
            <a:extLst>
              <a:ext uri="{BEBA8EAE-BF5A-486C-A8C5-ECC9F3942E4B}">
                <a14:imgProps xmlns:a14="http://schemas.microsoft.com/office/drawing/2010/main">
                  <a14:imgLayer r:embed="rId4">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t="-184" b="-244"/>
          <a:stretch/>
        </p:blipFill>
        <p:spPr bwMode="auto">
          <a:xfrm>
            <a:off x="276225" y="303148"/>
            <a:ext cx="11720157" cy="62517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76225" y="3575714"/>
            <a:ext cx="9144000" cy="1921816"/>
          </a:xfr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normAutofit fontScale="90000"/>
          </a:bodyPr>
          <a:lstStyle/>
          <a:p>
            <a:pPr algn="l"/>
            <a:r>
              <a:rPr lang="en-US" dirty="0" smtClean="0">
                <a:latin typeface="Helvetica" panose="020B0604020202020204" pitchFamily="34" charset="0"/>
                <a:cs typeface="Helvetica" panose="020B0604020202020204" pitchFamily="34" charset="0"/>
              </a:rPr>
              <a:t>Greater Boston</a:t>
            </a:r>
            <a:br>
              <a:rPr lang="en-US" dirty="0" smtClean="0">
                <a:latin typeface="Helvetica" panose="020B0604020202020204" pitchFamily="34" charset="0"/>
                <a:cs typeface="Helvetica" panose="020B0604020202020204" pitchFamily="34" charset="0"/>
              </a:rPr>
            </a:br>
            <a:r>
              <a:rPr lang="en-US" b="1" dirty="0" smtClean="0">
                <a:latin typeface="Helvetica" panose="020B0604020202020204" pitchFamily="34" charset="0"/>
                <a:cs typeface="Helvetica" panose="020B0604020202020204" pitchFamily="34" charset="0"/>
              </a:rPr>
              <a:t>2019 Data Package Update</a:t>
            </a:r>
            <a:endParaRPr lang="en-US" b="1" dirty="0">
              <a:latin typeface="Helvetica" panose="020B0604020202020204" pitchFamily="34" charset="0"/>
              <a:cs typeface="Helvetica" panose="020B0604020202020204" pitchFamily="34" charset="0"/>
            </a:endParaRPr>
          </a:p>
        </p:txBody>
      </p:sp>
      <p:sp>
        <p:nvSpPr>
          <p:cNvPr id="3" name="Subtitle 2"/>
          <p:cNvSpPr>
            <a:spLocks noGrp="1"/>
          </p:cNvSpPr>
          <p:nvPr>
            <p:ph type="subTitle" idx="1"/>
          </p:nvPr>
        </p:nvSpPr>
        <p:spPr>
          <a:xfrm>
            <a:off x="276225" y="5500048"/>
            <a:ext cx="9144000" cy="518615"/>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l"/>
            <a:r>
              <a:rPr lang="en-US" dirty="0" smtClean="0">
                <a:latin typeface="Helvetica" panose="020B0604020202020204" pitchFamily="34" charset="0"/>
                <a:cs typeface="Helvetica" panose="020B0604020202020204" pitchFamily="34" charset="0"/>
              </a:rPr>
              <a:t>Regional Workforce Skills Planning Initiative</a:t>
            </a:r>
            <a:endParaRPr lang="en-US" dirty="0">
              <a:latin typeface="Helvetica" panose="020B0604020202020204" pitchFamily="34" charset="0"/>
              <a:cs typeface="Helvetica" panose="020B0604020202020204" pitchFamily="34" charset="0"/>
            </a:endParaRPr>
          </a:p>
        </p:txBody>
      </p:sp>
      <p:sp>
        <p:nvSpPr>
          <p:cNvPr id="4" name="Subtitle 2"/>
          <p:cNvSpPr txBox="1">
            <a:spLocks/>
          </p:cNvSpPr>
          <p:nvPr/>
        </p:nvSpPr>
        <p:spPr>
          <a:xfrm>
            <a:off x="9224607" y="471596"/>
            <a:ext cx="2771775" cy="72672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dirty="0" smtClean="0">
                <a:solidFill>
                  <a:schemeClr val="bg1"/>
                </a:solidFill>
                <a:latin typeface="Helvetica" panose="020B0604020202020204" pitchFamily="34" charset="0"/>
                <a:cs typeface="Helvetica" panose="020B0604020202020204" pitchFamily="34" charset="0"/>
              </a:rPr>
              <a:t>Autumn 2019</a:t>
            </a:r>
            <a:endParaRPr lang="en-US" sz="2000" b="1" dirty="0">
              <a:solidFill>
                <a:schemeClr val="bg1"/>
              </a:solidFill>
              <a:latin typeface="Helvetica" panose="020B0604020202020204" pitchFamily="34" charset="0"/>
              <a:cs typeface="Helvetica" panose="020B0604020202020204" pitchFamily="34" charset="0"/>
            </a:endParaRPr>
          </a:p>
        </p:txBody>
      </p:sp>
      <p:pic>
        <p:nvPicPr>
          <p:cNvPr id="3074" name="Picture 2" descr="Image result for massachusetts seal vect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220" y="471596"/>
            <a:ext cx="1402822" cy="1402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063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Healthcare and Social Assistance</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10</a:t>
            </a:fld>
            <a:endParaRPr lang="en-US" dirty="0"/>
          </a:p>
        </p:txBody>
      </p:sp>
    </p:spTree>
    <p:extLst>
      <p:ext uri="{BB962C8B-B14F-4D97-AF65-F5344CB8AC3E}">
        <p14:creationId xmlns:p14="http://schemas.microsoft.com/office/powerpoint/2010/main" val="206719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11</a:t>
            </a:fld>
            <a:endParaRPr lang="en-US"/>
          </a:p>
        </p:txBody>
      </p:sp>
      <p:sp>
        <p:nvSpPr>
          <p:cNvPr id="18" name="Title 1"/>
          <p:cNvSpPr>
            <a:spLocks noGrp="1"/>
          </p:cNvSpPr>
          <p:nvPr>
            <p:ph type="title"/>
          </p:nvPr>
        </p:nvSpPr>
        <p:spPr>
          <a:xfrm>
            <a:off x="611030" y="609600"/>
            <a:ext cx="10969943" cy="808038"/>
          </a:xfrm>
        </p:spPr>
        <p:txBody>
          <a:bodyPr>
            <a:normAutofit/>
          </a:bodyPr>
          <a:lstStyle/>
          <a:p>
            <a:pPr algn="l"/>
            <a:r>
              <a:rPr lang="en-US" sz="3200" dirty="0">
                <a:latin typeface="Helvetica" panose="020B0604020202020204" pitchFamily="34" charset="0"/>
                <a:cs typeface="Helvetica" panose="020B0604020202020204" pitchFamily="34" charset="0"/>
              </a:rPr>
              <a:t>Healthcare and Social Assistance </a:t>
            </a:r>
            <a:r>
              <a:rPr lang="en-US" sz="3200" dirty="0" smtClean="0">
                <a:latin typeface="Helvetica" panose="020B0604020202020204" pitchFamily="34" charset="0"/>
                <a:cs typeface="Helvetica" panose="020B0604020202020204" pitchFamily="34" charset="0"/>
              </a:rPr>
              <a:t>Groups and Employers</a:t>
            </a:r>
            <a:endParaRPr lang="en-US" sz="3200" dirty="0">
              <a:latin typeface="Helvetica" panose="020B0604020202020204" pitchFamily="34" charset="0"/>
              <a:cs typeface="Helvetica" panose="020B0604020202020204" pitchFamily="34" charset="0"/>
            </a:endParaRPr>
          </a:p>
        </p:txBody>
      </p:sp>
      <p:sp>
        <p:nvSpPr>
          <p:cNvPr id="19" name="Rectangle 18"/>
          <p:cNvSpPr/>
          <p:nvPr/>
        </p:nvSpPr>
        <p:spPr>
          <a:xfrm>
            <a:off x="611029" y="240270"/>
            <a:ext cx="385188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Deep Dive: </a:t>
            </a:r>
            <a:r>
              <a:rPr lang="en-US" sz="1200" dirty="0">
                <a:latin typeface="Helvetica" panose="020B0604020202020204" pitchFamily="34" charset="0"/>
                <a:cs typeface="Helvetica" panose="020B0604020202020204" pitchFamily="34" charset="0"/>
              </a:rPr>
              <a:t>Healthcare and Social Assistance</a:t>
            </a:r>
            <a:endParaRPr lang="en-US" sz="1200" dirty="0"/>
          </a:p>
        </p:txBody>
      </p:sp>
      <p:graphicFrame>
        <p:nvGraphicFramePr>
          <p:cNvPr id="22" name="Table 21"/>
          <p:cNvGraphicFramePr>
            <a:graphicFrameLocks noGrp="1"/>
          </p:cNvGraphicFramePr>
          <p:nvPr>
            <p:extLst/>
          </p:nvPr>
        </p:nvGraphicFramePr>
        <p:xfrm>
          <a:off x="7998593" y="3539890"/>
          <a:ext cx="3656287" cy="1463035"/>
        </p:xfrm>
        <a:graphic>
          <a:graphicData uri="http://schemas.openxmlformats.org/drawingml/2006/table">
            <a:tbl>
              <a:tblPr firstRow="1">
                <a:tableStyleId>{3B4B98B0-60AC-42C2-AFA5-B58CD77FA1E5}</a:tableStyleId>
              </a:tblPr>
              <a:tblGrid>
                <a:gridCol w="2252312">
                  <a:extLst>
                    <a:ext uri="{9D8B030D-6E8A-4147-A177-3AD203B41FA5}">
                      <a16:colId xmlns:a16="http://schemas.microsoft.com/office/drawing/2014/main" val="2354080455"/>
                    </a:ext>
                  </a:extLst>
                </a:gridCol>
                <a:gridCol w="1403975">
                  <a:extLst>
                    <a:ext uri="{9D8B030D-6E8A-4147-A177-3AD203B41FA5}">
                      <a16:colId xmlns:a16="http://schemas.microsoft.com/office/drawing/2014/main" val="2062974140"/>
                    </a:ext>
                  </a:extLst>
                </a:gridCol>
              </a:tblGrid>
              <a:tr h="209005">
                <a:tc>
                  <a:txBody>
                    <a:bodyPr/>
                    <a:lstStyle/>
                    <a:p>
                      <a:pPr algn="ctr" fontAlgn="b"/>
                      <a:r>
                        <a:rPr lang="en-US" sz="1000" u="none" strike="noStrike" dirty="0">
                          <a:effectLst/>
                          <a:latin typeface="+mj-lt"/>
                        </a:rPr>
                        <a:t>Employer</a:t>
                      </a:r>
                      <a:endParaRPr lang="en-US" sz="1000" b="1" i="0" u="none" strike="noStrike" dirty="0">
                        <a:effectLst/>
                        <a:latin typeface="+mj-lt"/>
                        <a:cs typeface="Helvetica" panose="020B0604020202020204" pitchFamily="34" charset="0"/>
                      </a:endParaRPr>
                    </a:p>
                  </a:txBody>
                  <a:tcPr marL="9525" marR="9525" marT="9525" marB="0" anchor="ctr"/>
                </a:tc>
                <a:tc>
                  <a:txBody>
                    <a:bodyPr/>
                    <a:lstStyle/>
                    <a:p>
                      <a:pPr algn="ctr" fontAlgn="b"/>
                      <a:r>
                        <a:rPr lang="en-US" sz="1000" u="none" strike="noStrike" dirty="0">
                          <a:effectLst/>
                          <a:latin typeface="+mj-lt"/>
                        </a:rPr>
                        <a:t>Job Postings</a:t>
                      </a:r>
                      <a:endParaRPr lang="en-US" sz="1000" b="1" i="0" u="none" strike="noStrike" dirty="0">
                        <a:effectLst/>
                        <a:latin typeface="+mj-lt"/>
                        <a:cs typeface="Helvetica" panose="020B0604020202020204" pitchFamily="34" charset="0"/>
                      </a:endParaRPr>
                    </a:p>
                  </a:txBody>
                  <a:tcPr marL="9525" marR="9525" marT="9525" marB="0" anchor="ctr"/>
                </a:tc>
                <a:extLst>
                  <a:ext uri="{0D108BD9-81ED-4DB2-BD59-A6C34878D82A}">
                    <a16:rowId xmlns:a16="http://schemas.microsoft.com/office/drawing/2014/main" val="2004953996"/>
                  </a:ext>
                </a:extLst>
              </a:tr>
              <a:tr h="209005">
                <a:tc>
                  <a:txBody>
                    <a:bodyPr/>
                    <a:lstStyle/>
                    <a:p>
                      <a:pPr algn="ctr" fontAlgn="b"/>
                      <a:r>
                        <a:rPr lang="en-US" sz="1000" b="0" i="0" u="none" strike="noStrike">
                          <a:effectLst/>
                          <a:latin typeface="Helvetica" panose="020B0604020202020204" pitchFamily="34" charset="0"/>
                        </a:rPr>
                        <a:t>Partners Healthcare</a:t>
                      </a:r>
                    </a:p>
                  </a:txBody>
                  <a:tcPr marL="9525" marR="9525" marT="9525" marB="0" anchor="b"/>
                </a:tc>
                <a:tc>
                  <a:txBody>
                    <a:bodyPr/>
                    <a:lstStyle/>
                    <a:p>
                      <a:pPr algn="ctr" fontAlgn="b"/>
                      <a:r>
                        <a:rPr lang="en-US" sz="1000" b="0" i="0" u="none" strike="noStrike">
                          <a:effectLst/>
                          <a:latin typeface="Helvetica" panose="020B0604020202020204" pitchFamily="34" charset="0"/>
                        </a:rPr>
                        <a:t>10,898</a:t>
                      </a:r>
                    </a:p>
                  </a:txBody>
                  <a:tcPr marL="9525" marR="9525" marT="9525" marB="0" anchor="b"/>
                </a:tc>
                <a:extLst>
                  <a:ext uri="{0D108BD9-81ED-4DB2-BD59-A6C34878D82A}">
                    <a16:rowId xmlns:a16="http://schemas.microsoft.com/office/drawing/2014/main" val="2094299416"/>
                  </a:ext>
                </a:extLst>
              </a:tr>
              <a:tr h="209005">
                <a:tc>
                  <a:txBody>
                    <a:bodyPr/>
                    <a:lstStyle/>
                    <a:p>
                      <a:pPr algn="ctr" fontAlgn="b"/>
                      <a:r>
                        <a:rPr lang="en-US" sz="1000" b="0" i="0" u="none" strike="noStrike">
                          <a:effectLst/>
                          <a:latin typeface="Helvetica" panose="020B0604020202020204" pitchFamily="34" charset="0"/>
                        </a:rPr>
                        <a:t>Massachusetts General Hospital</a:t>
                      </a:r>
                    </a:p>
                  </a:txBody>
                  <a:tcPr marL="9525" marR="9525" marT="9525" marB="0" anchor="b"/>
                </a:tc>
                <a:tc>
                  <a:txBody>
                    <a:bodyPr/>
                    <a:lstStyle/>
                    <a:p>
                      <a:pPr algn="ctr" fontAlgn="b"/>
                      <a:r>
                        <a:rPr lang="en-US" sz="1000" b="0" i="0" u="none" strike="noStrike">
                          <a:effectLst/>
                          <a:latin typeface="Helvetica" panose="020B0604020202020204" pitchFamily="34" charset="0"/>
                        </a:rPr>
                        <a:t>5,260</a:t>
                      </a:r>
                    </a:p>
                  </a:txBody>
                  <a:tcPr marL="9525" marR="9525" marT="9525" marB="0" anchor="b"/>
                </a:tc>
                <a:extLst>
                  <a:ext uri="{0D108BD9-81ED-4DB2-BD59-A6C34878D82A}">
                    <a16:rowId xmlns:a16="http://schemas.microsoft.com/office/drawing/2014/main" val="1311406487"/>
                  </a:ext>
                </a:extLst>
              </a:tr>
              <a:tr h="209005">
                <a:tc>
                  <a:txBody>
                    <a:bodyPr/>
                    <a:lstStyle/>
                    <a:p>
                      <a:pPr algn="ctr" fontAlgn="b"/>
                      <a:r>
                        <a:rPr lang="en-US" sz="1000" b="0" i="0" u="none" strike="noStrike">
                          <a:effectLst/>
                          <a:latin typeface="Helvetica" panose="020B0604020202020204" pitchFamily="34" charset="0"/>
                        </a:rPr>
                        <a:t>Boston Children's Hospital</a:t>
                      </a:r>
                    </a:p>
                  </a:txBody>
                  <a:tcPr marL="9525" marR="9525" marT="9525" marB="0" anchor="b"/>
                </a:tc>
                <a:tc>
                  <a:txBody>
                    <a:bodyPr/>
                    <a:lstStyle/>
                    <a:p>
                      <a:pPr algn="ctr" fontAlgn="b"/>
                      <a:r>
                        <a:rPr lang="en-US" sz="1000" b="0" i="0" u="none" strike="noStrike">
                          <a:effectLst/>
                          <a:latin typeface="Helvetica" panose="020B0604020202020204" pitchFamily="34" charset="0"/>
                        </a:rPr>
                        <a:t>3,096</a:t>
                      </a:r>
                    </a:p>
                  </a:txBody>
                  <a:tcPr marL="9525" marR="9525" marT="9525" marB="0" anchor="b"/>
                </a:tc>
                <a:extLst>
                  <a:ext uri="{0D108BD9-81ED-4DB2-BD59-A6C34878D82A}">
                    <a16:rowId xmlns:a16="http://schemas.microsoft.com/office/drawing/2014/main" val="1699668475"/>
                  </a:ext>
                </a:extLst>
              </a:tr>
              <a:tr h="209005">
                <a:tc>
                  <a:txBody>
                    <a:bodyPr/>
                    <a:lstStyle/>
                    <a:p>
                      <a:pPr algn="ctr" fontAlgn="b"/>
                      <a:r>
                        <a:rPr lang="en-US" sz="1000" b="0" i="0" u="none" strike="noStrike">
                          <a:effectLst/>
                          <a:latin typeface="Helvetica" panose="020B0604020202020204" pitchFamily="34" charset="0"/>
                        </a:rPr>
                        <a:t>Beth Israel Deaconess Medical Center</a:t>
                      </a:r>
                    </a:p>
                  </a:txBody>
                  <a:tcPr marL="9525" marR="9525" marT="9525" marB="0" anchor="b"/>
                </a:tc>
                <a:tc>
                  <a:txBody>
                    <a:bodyPr/>
                    <a:lstStyle/>
                    <a:p>
                      <a:pPr algn="ctr" fontAlgn="b"/>
                      <a:r>
                        <a:rPr lang="en-US" sz="1000" b="0" i="0" u="none" strike="noStrike">
                          <a:effectLst/>
                          <a:latin typeface="Helvetica" panose="020B0604020202020204" pitchFamily="34" charset="0"/>
                        </a:rPr>
                        <a:t>2,026</a:t>
                      </a:r>
                    </a:p>
                  </a:txBody>
                  <a:tcPr marL="9525" marR="9525" marT="9525" marB="0" anchor="b"/>
                </a:tc>
                <a:extLst>
                  <a:ext uri="{0D108BD9-81ED-4DB2-BD59-A6C34878D82A}">
                    <a16:rowId xmlns:a16="http://schemas.microsoft.com/office/drawing/2014/main" val="4041789653"/>
                  </a:ext>
                </a:extLst>
              </a:tr>
              <a:tr h="209005">
                <a:tc>
                  <a:txBody>
                    <a:bodyPr/>
                    <a:lstStyle/>
                    <a:p>
                      <a:pPr algn="ctr" fontAlgn="b"/>
                      <a:r>
                        <a:rPr lang="en-US" sz="1000" b="0" i="0" u="none" strike="noStrike">
                          <a:effectLst/>
                          <a:latin typeface="Helvetica" panose="020B0604020202020204" pitchFamily="34" charset="0"/>
                        </a:rPr>
                        <a:t>Lahey Clinic</a:t>
                      </a:r>
                    </a:p>
                  </a:txBody>
                  <a:tcPr marL="9525" marR="9525" marT="9525" marB="0" anchor="b"/>
                </a:tc>
                <a:tc>
                  <a:txBody>
                    <a:bodyPr/>
                    <a:lstStyle/>
                    <a:p>
                      <a:pPr algn="ctr" fontAlgn="b"/>
                      <a:r>
                        <a:rPr lang="en-US" sz="1000" b="0" i="0" u="none" strike="noStrike">
                          <a:effectLst/>
                          <a:latin typeface="Helvetica" panose="020B0604020202020204" pitchFamily="34" charset="0"/>
                        </a:rPr>
                        <a:t>1,385</a:t>
                      </a:r>
                    </a:p>
                  </a:txBody>
                  <a:tcPr marL="9525" marR="9525" marT="9525" marB="0" anchor="b"/>
                </a:tc>
                <a:extLst>
                  <a:ext uri="{0D108BD9-81ED-4DB2-BD59-A6C34878D82A}">
                    <a16:rowId xmlns:a16="http://schemas.microsoft.com/office/drawing/2014/main" val="3358173353"/>
                  </a:ext>
                </a:extLst>
              </a:tr>
              <a:tr h="209005">
                <a:tc>
                  <a:txBody>
                    <a:bodyPr/>
                    <a:lstStyle/>
                    <a:p>
                      <a:pPr algn="ctr" fontAlgn="b"/>
                      <a:r>
                        <a:rPr lang="en-US" sz="1000" b="0" i="0" u="none" strike="noStrike">
                          <a:effectLst/>
                          <a:latin typeface="Helvetica" panose="020B0604020202020204" pitchFamily="34" charset="0"/>
                        </a:rPr>
                        <a:t>Beverly Hospital</a:t>
                      </a:r>
                    </a:p>
                  </a:txBody>
                  <a:tcPr marL="9525" marR="9525" marT="9525" marB="0" anchor="b"/>
                </a:tc>
                <a:tc>
                  <a:txBody>
                    <a:bodyPr/>
                    <a:lstStyle/>
                    <a:p>
                      <a:pPr algn="ctr" fontAlgn="b"/>
                      <a:r>
                        <a:rPr lang="en-US" sz="1000" b="0" i="0" u="none" strike="noStrike" dirty="0">
                          <a:effectLst/>
                          <a:latin typeface="Helvetica" panose="020B0604020202020204" pitchFamily="34" charset="0"/>
                        </a:rPr>
                        <a:t>1,274</a:t>
                      </a:r>
                    </a:p>
                  </a:txBody>
                  <a:tcPr marL="9525" marR="9525" marT="9525" marB="0" anchor="b"/>
                </a:tc>
                <a:extLst>
                  <a:ext uri="{0D108BD9-81ED-4DB2-BD59-A6C34878D82A}">
                    <a16:rowId xmlns:a16="http://schemas.microsoft.com/office/drawing/2014/main" val="872586986"/>
                  </a:ext>
                </a:extLst>
              </a:tr>
            </a:tbl>
          </a:graphicData>
        </a:graphic>
      </p:graphicFrame>
      <p:grpSp>
        <p:nvGrpSpPr>
          <p:cNvPr id="5" name="Group 4"/>
          <p:cNvGrpSpPr/>
          <p:nvPr/>
        </p:nvGrpSpPr>
        <p:grpSpPr>
          <a:xfrm>
            <a:off x="7998592" y="3194739"/>
            <a:ext cx="3656287" cy="2122559"/>
            <a:chOff x="8017051" y="3179350"/>
            <a:chExt cx="3656287" cy="2122559"/>
          </a:xfrm>
        </p:grpSpPr>
        <p:sp>
          <p:nvSpPr>
            <p:cNvPr id="23" name="TextBox 22"/>
            <p:cNvSpPr txBox="1"/>
            <p:nvPr/>
          </p:nvSpPr>
          <p:spPr>
            <a:xfrm>
              <a:off x="8017051" y="3179350"/>
              <a:ext cx="3656287" cy="261610"/>
            </a:xfrm>
            <a:prstGeom prst="rect">
              <a:avLst/>
            </a:prstGeom>
            <a:noFill/>
          </p:spPr>
          <p:txBody>
            <a:bodyPr wrap="square" rtlCol="0">
              <a:spAutoFit/>
            </a:bodyPr>
            <a:lstStyle/>
            <a:p>
              <a:pPr algn="ctr"/>
              <a:r>
                <a:rPr lang="en-US" sz="1100" dirty="0" smtClean="0">
                  <a:latin typeface="Helvetica" panose="020B0604020202020204" pitchFamily="34" charset="0"/>
                  <a:cs typeface="Helvetica" panose="020B0604020202020204" pitchFamily="34" charset="0"/>
                </a:rPr>
                <a:t>Largest Employers by 12-Month Regional Job Postings</a:t>
              </a:r>
              <a:endParaRPr lang="en-US" sz="1100" dirty="0">
                <a:latin typeface="Helvetica" panose="020B0604020202020204" pitchFamily="34" charset="0"/>
                <a:cs typeface="Helvetica" panose="020B0604020202020204" pitchFamily="34" charset="0"/>
              </a:endParaRPr>
            </a:p>
          </p:txBody>
        </p:sp>
        <p:sp>
          <p:nvSpPr>
            <p:cNvPr id="24" name="Rectangle 23"/>
            <p:cNvSpPr/>
            <p:nvPr/>
          </p:nvSpPr>
          <p:spPr>
            <a:xfrm>
              <a:off x="8997998" y="5071077"/>
              <a:ext cx="1693084"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Burning Glass, 2019</a:t>
              </a:r>
              <a:endParaRPr lang="en-US" sz="900" dirty="0">
                <a:latin typeface="Helvetica" panose="020B0604020202020204" pitchFamily="34" charset="0"/>
                <a:cs typeface="Helvetica" panose="020B0604020202020204" pitchFamily="34" charset="0"/>
              </a:endParaRPr>
            </a:p>
          </p:txBody>
        </p:sp>
      </p:grpSp>
      <p:grpSp>
        <p:nvGrpSpPr>
          <p:cNvPr id="6" name="Group 5"/>
          <p:cNvGrpSpPr/>
          <p:nvPr/>
        </p:nvGrpSpPr>
        <p:grpSpPr>
          <a:xfrm>
            <a:off x="631082" y="2610190"/>
            <a:ext cx="7040880" cy="3587128"/>
            <a:chOff x="631082" y="2610190"/>
            <a:chExt cx="7040880" cy="3587128"/>
          </a:xfrm>
        </p:grpSpPr>
        <p:graphicFrame>
          <p:nvGraphicFramePr>
            <p:cNvPr id="25" name="Chart 24"/>
            <p:cNvGraphicFramePr>
              <a:graphicFrameLocks/>
            </p:cNvGraphicFramePr>
            <p:nvPr>
              <p:extLst/>
            </p:nvPr>
          </p:nvGraphicFramePr>
          <p:xfrm>
            <a:off x="631082" y="2610190"/>
            <a:ext cx="704088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p:cNvSpPr/>
            <p:nvPr/>
          </p:nvSpPr>
          <p:spPr>
            <a:xfrm>
              <a:off x="631082" y="5966486"/>
              <a:ext cx="7040880"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DUA/BLS Quarterly Census of Employment and Wages, Q3 2016 – 2018</a:t>
              </a:r>
              <a:endParaRPr lang="en-US" sz="900" dirty="0">
                <a:latin typeface="Helvetica" panose="020B0604020202020204" pitchFamily="34" charset="0"/>
                <a:cs typeface="Helvetica" panose="020B0604020202020204" pitchFamily="34" charset="0"/>
              </a:endParaRPr>
            </a:p>
          </p:txBody>
        </p:sp>
      </p:grpSp>
      <p:sp>
        <p:nvSpPr>
          <p:cNvPr id="21" name="Rectangle 20"/>
          <p:cNvSpPr/>
          <p:nvPr/>
        </p:nvSpPr>
        <p:spPr>
          <a:xfrm>
            <a:off x="611030" y="1447800"/>
            <a:ext cx="10868369" cy="738664"/>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More than 2,000 Healthcare and Social Assistance establishments were added in Greater Boston between 2016 and 2018, driven primarily </a:t>
            </a:r>
            <a:r>
              <a:rPr lang="en-US" sz="1400" dirty="0">
                <a:latin typeface="Helvetica" panose="020B0604020202020204" pitchFamily="34" charset="0"/>
                <a:cs typeface="Helvetica" panose="020B0604020202020204" pitchFamily="34" charset="0"/>
              </a:rPr>
              <a:t>by the increase </a:t>
            </a:r>
            <a:r>
              <a:rPr lang="en-US" sz="1400" dirty="0" smtClean="0">
                <a:latin typeface="Helvetica" panose="020B0604020202020204" pitchFamily="34" charset="0"/>
                <a:cs typeface="Helvetica" panose="020B0604020202020204" pitchFamily="34" charset="0"/>
              </a:rPr>
              <a:t>in Individual </a:t>
            </a:r>
            <a:r>
              <a:rPr lang="en-US" sz="1400" dirty="0">
                <a:latin typeface="Helvetica" panose="020B0604020202020204" pitchFamily="34" charset="0"/>
                <a:cs typeface="Helvetica" panose="020B0604020202020204" pitchFamily="34" charset="0"/>
              </a:rPr>
              <a:t>and Family </a:t>
            </a:r>
            <a:r>
              <a:rPr lang="en-US" sz="1400" dirty="0" smtClean="0">
                <a:latin typeface="Helvetica" panose="020B0604020202020204" pitchFamily="34" charset="0"/>
                <a:cs typeface="Helvetica" panose="020B0604020202020204" pitchFamily="34" charset="0"/>
              </a:rPr>
              <a:t>Services. Over the last 12 months, Partners Healthcare posted the most online jobs in Greater Boston, with 10,898, followed by Massachusetts General Hospital, with 5,260. </a:t>
            </a:r>
            <a:endParaRPr lang="en-US" sz="1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556772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12</a:t>
            </a:fld>
            <a:endParaRPr lang="en-US" dirty="0"/>
          </a:p>
        </p:txBody>
      </p:sp>
      <p:sp>
        <p:nvSpPr>
          <p:cNvPr id="8" name="Title 1"/>
          <p:cNvSpPr>
            <a:spLocks noGrp="1"/>
          </p:cNvSpPr>
          <p:nvPr>
            <p:ph type="title"/>
          </p:nvPr>
        </p:nvSpPr>
        <p:spPr>
          <a:xfrm>
            <a:off x="611030" y="609600"/>
            <a:ext cx="10969943" cy="808038"/>
          </a:xfrm>
        </p:spPr>
        <p:txBody>
          <a:bodyPr>
            <a:normAutofit/>
          </a:bodyPr>
          <a:lstStyle/>
          <a:p>
            <a:pPr algn="l"/>
            <a:r>
              <a:rPr lang="en-US" sz="3200" dirty="0">
                <a:latin typeface="Helvetica" panose="020B0604020202020204" pitchFamily="34" charset="0"/>
                <a:cs typeface="Helvetica" panose="020B0604020202020204" pitchFamily="34" charset="0"/>
              </a:rPr>
              <a:t>Healthcare and Social Assistance by Education</a:t>
            </a:r>
          </a:p>
        </p:txBody>
      </p:sp>
      <p:sp>
        <p:nvSpPr>
          <p:cNvPr id="9" name="Rectangle 8"/>
          <p:cNvSpPr/>
          <p:nvPr/>
        </p:nvSpPr>
        <p:spPr>
          <a:xfrm>
            <a:off x="611029" y="240270"/>
            <a:ext cx="3851888"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Healthcare and Social Assistance</a:t>
            </a:r>
            <a:endParaRPr lang="en-US" sz="1200" dirty="0"/>
          </a:p>
        </p:txBody>
      </p:sp>
      <p:grpSp>
        <p:nvGrpSpPr>
          <p:cNvPr id="6" name="Group 5"/>
          <p:cNvGrpSpPr/>
          <p:nvPr/>
        </p:nvGrpSpPr>
        <p:grpSpPr>
          <a:xfrm>
            <a:off x="1889761" y="2142101"/>
            <a:ext cx="8412480" cy="4396811"/>
            <a:chOff x="1889761" y="2142101"/>
            <a:chExt cx="8412480" cy="4396811"/>
          </a:xfrm>
        </p:grpSpPr>
        <p:graphicFrame>
          <p:nvGraphicFramePr>
            <p:cNvPr id="15" name="Chart 14"/>
            <p:cNvGraphicFramePr>
              <a:graphicFrameLocks/>
            </p:cNvGraphicFramePr>
            <p:nvPr>
              <p:extLst>
                <p:ext uri="{D42A27DB-BD31-4B8C-83A1-F6EECF244321}">
                  <p14:modId xmlns:p14="http://schemas.microsoft.com/office/powerpoint/2010/main" val="4187618950"/>
                </p:ext>
              </p:extLst>
            </p:nvPr>
          </p:nvGraphicFramePr>
          <p:xfrm>
            <a:off x="1889761" y="2488290"/>
            <a:ext cx="8412480" cy="374904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1981201" y="2142101"/>
              <a:ext cx="8229600" cy="4396811"/>
              <a:chOff x="2072641" y="1897662"/>
              <a:chExt cx="8229600" cy="3977902"/>
            </a:xfrm>
          </p:grpSpPr>
          <p:sp>
            <p:nvSpPr>
              <p:cNvPr id="13" name="Rectangle 12"/>
              <p:cNvSpPr/>
              <p:nvPr/>
            </p:nvSpPr>
            <p:spPr>
              <a:xfrm>
                <a:off x="2072641" y="5638609"/>
                <a:ext cx="8229600" cy="236955"/>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2015 – 2018</a:t>
                </a:r>
                <a:endParaRPr lang="en-US" sz="900" dirty="0">
                  <a:latin typeface="Helvetica" panose="020B0604020202020204" pitchFamily="34" charset="0"/>
                  <a:cs typeface="Helvetica" panose="020B0604020202020204" pitchFamily="34" charset="0"/>
                </a:endParaRPr>
              </a:p>
            </p:txBody>
          </p:sp>
          <p:sp>
            <p:nvSpPr>
              <p:cNvPr id="2" name="TextBox 1"/>
              <p:cNvSpPr txBox="1"/>
              <p:nvPr/>
            </p:nvSpPr>
            <p:spPr>
              <a:xfrm>
                <a:off x="2072641" y="1897662"/>
                <a:ext cx="8229600" cy="250608"/>
              </a:xfrm>
              <a:prstGeom prst="rect">
                <a:avLst/>
              </a:prstGeom>
              <a:noFill/>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Industry Employment by Educational Attainment, Q2 2015 – Q2 2018</a:t>
                </a:r>
              </a:p>
            </p:txBody>
          </p:sp>
        </p:grpSp>
      </p:grpSp>
      <p:sp>
        <p:nvSpPr>
          <p:cNvPr id="14" name="Rectangle 13"/>
          <p:cNvSpPr/>
          <p:nvPr/>
        </p:nvSpPr>
        <p:spPr>
          <a:xfrm>
            <a:off x="611030" y="1447800"/>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64% of workers in Healthcare and Social Assistance have some college or higher level of education in Greater Boston.</a:t>
            </a:r>
          </a:p>
        </p:txBody>
      </p:sp>
    </p:spTree>
    <p:extLst>
      <p:ext uri="{BB962C8B-B14F-4D97-AF65-F5344CB8AC3E}">
        <p14:creationId xmlns:p14="http://schemas.microsoft.com/office/powerpoint/2010/main" val="1225503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Professional and Technical Services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13</a:t>
            </a:fld>
            <a:endParaRPr lang="en-US" dirty="0"/>
          </a:p>
        </p:txBody>
      </p:sp>
    </p:spTree>
    <p:extLst>
      <p:ext uri="{BB962C8B-B14F-4D97-AF65-F5344CB8AC3E}">
        <p14:creationId xmlns:p14="http://schemas.microsoft.com/office/powerpoint/2010/main" val="10581056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31082" y="2606685"/>
            <a:ext cx="7041055" cy="3590633"/>
            <a:chOff x="631082" y="2606685"/>
            <a:chExt cx="7041055" cy="3590633"/>
          </a:xfrm>
        </p:grpSpPr>
        <p:graphicFrame>
          <p:nvGraphicFramePr>
            <p:cNvPr id="14" name="Chart 13"/>
            <p:cNvGraphicFramePr>
              <a:graphicFrameLocks/>
            </p:cNvGraphicFramePr>
            <p:nvPr>
              <p:extLst>
                <p:ext uri="{D42A27DB-BD31-4B8C-83A1-F6EECF244321}">
                  <p14:modId xmlns:p14="http://schemas.microsoft.com/office/powerpoint/2010/main" val="3341621294"/>
                </p:ext>
              </p:extLst>
            </p:nvPr>
          </p:nvGraphicFramePr>
          <p:xfrm>
            <a:off x="631082" y="2606685"/>
            <a:ext cx="704088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631082" y="5966486"/>
              <a:ext cx="7041055"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DUA/BLS Quarterly Census of Employment and Wages, Q3 2016 – 2018</a:t>
              </a:r>
              <a:endParaRPr lang="en-US" sz="900" dirty="0">
                <a:latin typeface="Helvetica" panose="020B0604020202020204" pitchFamily="34" charset="0"/>
                <a:cs typeface="Helvetica" panose="020B0604020202020204" pitchFamily="34" charset="0"/>
              </a:endParaRPr>
            </a:p>
          </p:txBody>
        </p:sp>
      </p:grpSp>
      <p:sp>
        <p:nvSpPr>
          <p:cNvPr id="4" name="Slide Number Placeholder 3"/>
          <p:cNvSpPr>
            <a:spLocks noGrp="1"/>
          </p:cNvSpPr>
          <p:nvPr>
            <p:ph type="sldNum" sz="quarter" idx="12"/>
          </p:nvPr>
        </p:nvSpPr>
        <p:spPr/>
        <p:txBody>
          <a:bodyPr/>
          <a:lstStyle/>
          <a:p>
            <a:fld id="{103F95D0-111C-45BF-9CB9-32C5136DAE99}" type="slidenum">
              <a:rPr lang="en-US" smtClean="0"/>
              <a:t>14</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771660229"/>
              </p:ext>
            </p:extLst>
          </p:nvPr>
        </p:nvGraphicFramePr>
        <p:xfrm>
          <a:off x="7997281" y="3475366"/>
          <a:ext cx="3657600" cy="1463038"/>
        </p:xfrm>
        <a:graphic>
          <a:graphicData uri="http://schemas.openxmlformats.org/drawingml/2006/table">
            <a:tbl>
              <a:tblPr firstRow="1">
                <a:tableStyleId>{0E3FDE45-AF77-4B5C-9715-49D594BDF05E}</a:tableStyleId>
              </a:tblPr>
              <a:tblGrid>
                <a:gridCol w="2012993">
                  <a:extLst>
                    <a:ext uri="{9D8B030D-6E8A-4147-A177-3AD203B41FA5}">
                      <a16:colId xmlns:a16="http://schemas.microsoft.com/office/drawing/2014/main" val="2354080455"/>
                    </a:ext>
                  </a:extLst>
                </a:gridCol>
                <a:gridCol w="1644607">
                  <a:extLst>
                    <a:ext uri="{9D8B030D-6E8A-4147-A177-3AD203B41FA5}">
                      <a16:colId xmlns:a16="http://schemas.microsoft.com/office/drawing/2014/main" val="2062974140"/>
                    </a:ext>
                  </a:extLst>
                </a:gridCol>
              </a:tblGrid>
              <a:tr h="217900">
                <a:tc>
                  <a:txBody>
                    <a:bodyPr/>
                    <a:lstStyle/>
                    <a:p>
                      <a:pPr algn="ctr" fontAlgn="b"/>
                      <a:r>
                        <a:rPr lang="en-US" sz="1000" b="1" i="0" u="none" strike="noStrike" dirty="0">
                          <a:effectLst/>
                          <a:latin typeface="Helvetica" panose="020B0604020202020204" pitchFamily="34" charset="0"/>
                          <a:cs typeface="Helvetica" panose="020B0604020202020204" pitchFamily="34" charset="0"/>
                        </a:rPr>
                        <a:t>Employer</a:t>
                      </a:r>
                    </a:p>
                  </a:txBody>
                  <a:tcPr marL="9525" marR="9525" marT="9525" marB="0" anchor="ctr"/>
                </a:tc>
                <a:tc>
                  <a:txBody>
                    <a:bodyPr/>
                    <a:lstStyle/>
                    <a:p>
                      <a:pPr algn="ctr" fontAlgn="b"/>
                      <a:r>
                        <a:rPr lang="en-US" sz="1000" b="1" i="0" u="none" strike="noStrike" dirty="0">
                          <a:effectLst/>
                          <a:latin typeface="Helvetica" panose="020B0604020202020204" pitchFamily="34" charset="0"/>
                          <a:cs typeface="Helvetica" panose="020B0604020202020204" pitchFamily="34" charset="0"/>
                        </a:rPr>
                        <a:t>Job Postings</a:t>
                      </a:r>
                    </a:p>
                  </a:txBody>
                  <a:tcPr marL="9525" marR="9525" marT="9525" marB="0" anchor="ctr"/>
                </a:tc>
                <a:extLst>
                  <a:ext uri="{0D108BD9-81ED-4DB2-BD59-A6C34878D82A}">
                    <a16:rowId xmlns:a16="http://schemas.microsoft.com/office/drawing/2014/main" val="2004953996"/>
                  </a:ext>
                </a:extLst>
              </a:tr>
              <a:tr h="207523">
                <a:tc>
                  <a:txBody>
                    <a:bodyPr/>
                    <a:lstStyle/>
                    <a:p>
                      <a:pPr algn="ctr" fontAlgn="b"/>
                      <a:r>
                        <a:rPr lang="en-US" sz="1000" b="0" i="0" u="none" strike="noStrike">
                          <a:effectLst/>
                          <a:latin typeface="Helvetica" panose="020B0604020202020204" pitchFamily="34" charset="0"/>
                        </a:rPr>
                        <a:t>IBM</a:t>
                      </a:r>
                    </a:p>
                  </a:txBody>
                  <a:tcPr marL="9525" marR="9525" marT="9525" marB="0" anchor="b"/>
                </a:tc>
                <a:tc>
                  <a:txBody>
                    <a:bodyPr/>
                    <a:lstStyle/>
                    <a:p>
                      <a:pPr algn="ctr" fontAlgn="b"/>
                      <a:r>
                        <a:rPr lang="en-US" sz="1000" b="0" i="0" u="none" strike="noStrike">
                          <a:effectLst/>
                          <a:latin typeface="Helvetica" panose="020B0604020202020204" pitchFamily="34" charset="0"/>
                        </a:rPr>
                        <a:t>2,228</a:t>
                      </a:r>
                    </a:p>
                  </a:txBody>
                  <a:tcPr marL="9525" marR="9525" marT="9525" marB="0" anchor="b"/>
                </a:tc>
                <a:extLst>
                  <a:ext uri="{0D108BD9-81ED-4DB2-BD59-A6C34878D82A}">
                    <a16:rowId xmlns:a16="http://schemas.microsoft.com/office/drawing/2014/main" val="2094299416"/>
                  </a:ext>
                </a:extLst>
              </a:tr>
              <a:tr h="207523">
                <a:tc>
                  <a:txBody>
                    <a:bodyPr/>
                    <a:lstStyle/>
                    <a:p>
                      <a:pPr algn="ctr" fontAlgn="b"/>
                      <a:r>
                        <a:rPr lang="en-US" sz="1000" b="0" i="0" u="none" strike="noStrike">
                          <a:effectLst/>
                          <a:latin typeface="Helvetica" panose="020B0604020202020204" pitchFamily="34" charset="0"/>
                        </a:rPr>
                        <a:t>Dana Farber Cancer Institute</a:t>
                      </a:r>
                    </a:p>
                  </a:txBody>
                  <a:tcPr marL="9525" marR="9525" marT="9525" marB="0" anchor="b"/>
                </a:tc>
                <a:tc>
                  <a:txBody>
                    <a:bodyPr/>
                    <a:lstStyle/>
                    <a:p>
                      <a:pPr algn="ctr" fontAlgn="b"/>
                      <a:r>
                        <a:rPr lang="en-US" sz="1000" b="0" i="0" u="none" strike="noStrike">
                          <a:effectLst/>
                          <a:latin typeface="Helvetica" panose="020B0604020202020204" pitchFamily="34" charset="0"/>
                        </a:rPr>
                        <a:t>2,222</a:t>
                      </a:r>
                    </a:p>
                  </a:txBody>
                  <a:tcPr marL="9525" marR="9525" marT="9525" marB="0" anchor="b"/>
                </a:tc>
                <a:extLst>
                  <a:ext uri="{0D108BD9-81ED-4DB2-BD59-A6C34878D82A}">
                    <a16:rowId xmlns:a16="http://schemas.microsoft.com/office/drawing/2014/main" val="1311406487"/>
                  </a:ext>
                </a:extLst>
              </a:tr>
              <a:tr h="207523">
                <a:tc>
                  <a:txBody>
                    <a:bodyPr/>
                    <a:lstStyle/>
                    <a:p>
                      <a:pPr algn="ctr" fontAlgn="b"/>
                      <a:r>
                        <a:rPr lang="en-US" sz="1000" b="0" i="0" u="none" strike="noStrike">
                          <a:effectLst/>
                          <a:latin typeface="Helvetica" panose="020B0604020202020204" pitchFamily="34" charset="0"/>
                        </a:rPr>
                        <a:t>Cambridge Health Alliance</a:t>
                      </a:r>
                    </a:p>
                  </a:txBody>
                  <a:tcPr marL="9525" marR="9525" marT="9525" marB="0" anchor="b"/>
                </a:tc>
                <a:tc>
                  <a:txBody>
                    <a:bodyPr/>
                    <a:lstStyle/>
                    <a:p>
                      <a:pPr algn="ctr" fontAlgn="b"/>
                      <a:r>
                        <a:rPr lang="en-US" sz="1000" b="0" i="0" u="none" strike="noStrike">
                          <a:effectLst/>
                          <a:latin typeface="Helvetica" panose="020B0604020202020204" pitchFamily="34" charset="0"/>
                        </a:rPr>
                        <a:t>1,032</a:t>
                      </a:r>
                    </a:p>
                  </a:txBody>
                  <a:tcPr marL="9525" marR="9525" marT="9525" marB="0" anchor="b"/>
                </a:tc>
                <a:extLst>
                  <a:ext uri="{0D108BD9-81ED-4DB2-BD59-A6C34878D82A}">
                    <a16:rowId xmlns:a16="http://schemas.microsoft.com/office/drawing/2014/main" val="1699668475"/>
                  </a:ext>
                </a:extLst>
              </a:tr>
              <a:tr h="207523">
                <a:tc>
                  <a:txBody>
                    <a:bodyPr/>
                    <a:lstStyle/>
                    <a:p>
                      <a:pPr algn="ctr" fontAlgn="b"/>
                      <a:r>
                        <a:rPr lang="en-US" sz="1000" b="0" i="0" u="none" strike="noStrike">
                          <a:effectLst/>
                          <a:latin typeface="Helvetica" panose="020B0604020202020204" pitchFamily="34" charset="0"/>
                        </a:rPr>
                        <a:t>Deloitte</a:t>
                      </a:r>
                    </a:p>
                  </a:txBody>
                  <a:tcPr marL="9525" marR="9525" marT="9525" marB="0" anchor="b"/>
                </a:tc>
                <a:tc>
                  <a:txBody>
                    <a:bodyPr/>
                    <a:lstStyle/>
                    <a:p>
                      <a:pPr algn="ctr" fontAlgn="b"/>
                      <a:r>
                        <a:rPr lang="en-US" sz="1000" b="0" i="0" u="none" strike="noStrike">
                          <a:effectLst/>
                          <a:latin typeface="Helvetica" panose="020B0604020202020204" pitchFamily="34" charset="0"/>
                        </a:rPr>
                        <a:t>911</a:t>
                      </a:r>
                    </a:p>
                  </a:txBody>
                  <a:tcPr marL="9525" marR="9525" marT="9525" marB="0" anchor="b"/>
                </a:tc>
                <a:extLst>
                  <a:ext uri="{0D108BD9-81ED-4DB2-BD59-A6C34878D82A}">
                    <a16:rowId xmlns:a16="http://schemas.microsoft.com/office/drawing/2014/main" val="4041789653"/>
                  </a:ext>
                </a:extLst>
              </a:tr>
              <a:tr h="207523">
                <a:tc>
                  <a:txBody>
                    <a:bodyPr/>
                    <a:lstStyle/>
                    <a:p>
                      <a:pPr algn="ctr" fontAlgn="b"/>
                      <a:r>
                        <a:rPr lang="en-US" sz="1000" b="0" i="0" u="none" strike="noStrike">
                          <a:effectLst/>
                          <a:latin typeface="Helvetica" panose="020B0604020202020204" pitchFamily="34" charset="0"/>
                        </a:rPr>
                        <a:t>Foundation Medicine</a:t>
                      </a:r>
                    </a:p>
                  </a:txBody>
                  <a:tcPr marL="9525" marR="9525" marT="9525" marB="0" anchor="b"/>
                </a:tc>
                <a:tc>
                  <a:txBody>
                    <a:bodyPr/>
                    <a:lstStyle/>
                    <a:p>
                      <a:pPr algn="ctr" fontAlgn="b"/>
                      <a:r>
                        <a:rPr lang="en-US" sz="1000" b="0" i="0" u="none" strike="noStrike">
                          <a:effectLst/>
                          <a:latin typeface="Helvetica" panose="020B0604020202020204" pitchFamily="34" charset="0"/>
                        </a:rPr>
                        <a:t>873</a:t>
                      </a:r>
                    </a:p>
                  </a:txBody>
                  <a:tcPr marL="9525" marR="9525" marT="9525" marB="0" anchor="b"/>
                </a:tc>
                <a:extLst>
                  <a:ext uri="{0D108BD9-81ED-4DB2-BD59-A6C34878D82A}">
                    <a16:rowId xmlns:a16="http://schemas.microsoft.com/office/drawing/2014/main" val="3358173353"/>
                  </a:ext>
                </a:extLst>
              </a:tr>
              <a:tr h="207523">
                <a:tc>
                  <a:txBody>
                    <a:bodyPr/>
                    <a:lstStyle/>
                    <a:p>
                      <a:pPr algn="ctr" fontAlgn="b"/>
                      <a:r>
                        <a:rPr lang="en-US" sz="1000" b="0" i="0" u="none" strike="noStrike">
                          <a:effectLst/>
                          <a:latin typeface="Helvetica" panose="020B0604020202020204" pitchFamily="34" charset="0"/>
                        </a:rPr>
                        <a:t>Accenture</a:t>
                      </a:r>
                    </a:p>
                  </a:txBody>
                  <a:tcPr marL="9525" marR="9525" marT="9525" marB="0" anchor="b"/>
                </a:tc>
                <a:tc>
                  <a:txBody>
                    <a:bodyPr/>
                    <a:lstStyle/>
                    <a:p>
                      <a:pPr algn="ctr" fontAlgn="b"/>
                      <a:r>
                        <a:rPr lang="en-US" sz="1000" b="0" i="0" u="none" strike="noStrike" dirty="0">
                          <a:effectLst/>
                          <a:latin typeface="Helvetica" panose="020B0604020202020204" pitchFamily="34" charset="0"/>
                        </a:rPr>
                        <a:t>815</a:t>
                      </a:r>
                    </a:p>
                  </a:txBody>
                  <a:tcPr marL="9525" marR="9525" marT="9525" marB="0" anchor="b"/>
                </a:tc>
                <a:extLst>
                  <a:ext uri="{0D108BD9-81ED-4DB2-BD59-A6C34878D82A}">
                    <a16:rowId xmlns:a16="http://schemas.microsoft.com/office/drawing/2014/main" val="872586986"/>
                  </a:ext>
                </a:extLst>
              </a:tr>
            </a:tbl>
          </a:graphicData>
        </a:graphic>
      </p:graphicFrame>
      <p:sp>
        <p:nvSpPr>
          <p:cNvPr id="17"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Professional and Technical Services Groups and Employers</a:t>
            </a:r>
            <a:endParaRPr lang="en-US" sz="3200" dirty="0">
              <a:latin typeface="Helvetica" panose="020B0604020202020204" pitchFamily="34" charset="0"/>
              <a:cs typeface="Helvetica" panose="020B0604020202020204" pitchFamily="34" charset="0"/>
            </a:endParaRPr>
          </a:p>
        </p:txBody>
      </p:sp>
      <p:sp>
        <p:nvSpPr>
          <p:cNvPr id="18" name="Rectangle 17"/>
          <p:cNvSpPr/>
          <p:nvPr/>
        </p:nvSpPr>
        <p:spPr>
          <a:xfrm>
            <a:off x="611029" y="240270"/>
            <a:ext cx="4028090"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Professional and Technical Services</a:t>
            </a:r>
            <a:endParaRPr lang="en-US" sz="1200" dirty="0"/>
          </a:p>
        </p:txBody>
      </p:sp>
      <p:grpSp>
        <p:nvGrpSpPr>
          <p:cNvPr id="5" name="Group 4"/>
          <p:cNvGrpSpPr/>
          <p:nvPr/>
        </p:nvGrpSpPr>
        <p:grpSpPr>
          <a:xfrm>
            <a:off x="7997281" y="3147117"/>
            <a:ext cx="3657600" cy="2119536"/>
            <a:chOff x="8026648" y="2983656"/>
            <a:chExt cx="3657600" cy="2119536"/>
          </a:xfrm>
        </p:grpSpPr>
        <p:sp>
          <p:nvSpPr>
            <p:cNvPr id="15" name="Rectangle 14"/>
            <p:cNvSpPr/>
            <p:nvPr/>
          </p:nvSpPr>
          <p:spPr>
            <a:xfrm>
              <a:off x="9008906" y="4872360"/>
              <a:ext cx="1693084"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Burning Glass, 2019</a:t>
              </a:r>
              <a:endParaRPr lang="en-US" sz="900" dirty="0">
                <a:latin typeface="Helvetica" panose="020B0604020202020204" pitchFamily="34" charset="0"/>
                <a:cs typeface="Helvetica" panose="020B0604020202020204" pitchFamily="34" charset="0"/>
              </a:endParaRPr>
            </a:p>
          </p:txBody>
        </p:sp>
        <p:sp>
          <p:nvSpPr>
            <p:cNvPr id="13" name="TextBox 12"/>
            <p:cNvSpPr txBox="1"/>
            <p:nvPr/>
          </p:nvSpPr>
          <p:spPr>
            <a:xfrm>
              <a:off x="8026648" y="2983656"/>
              <a:ext cx="3657600" cy="261610"/>
            </a:xfrm>
            <a:prstGeom prst="rect">
              <a:avLst/>
            </a:prstGeom>
            <a:noFill/>
          </p:spPr>
          <p:txBody>
            <a:bodyPr wrap="square" rtlCol="0">
              <a:spAutoFit/>
            </a:bodyPr>
            <a:lstStyle/>
            <a:p>
              <a:pPr algn="ctr"/>
              <a:r>
                <a:rPr lang="en-US" sz="1100" dirty="0" smtClean="0">
                  <a:latin typeface="Helvetica" panose="020B0604020202020204" pitchFamily="34" charset="0"/>
                  <a:cs typeface="Helvetica" panose="020B0604020202020204" pitchFamily="34" charset="0"/>
                </a:rPr>
                <a:t>Largest Employers by 12-Month Regional Job Postings</a:t>
              </a:r>
              <a:endParaRPr lang="en-US" sz="1100" dirty="0">
                <a:latin typeface="Helvetica" panose="020B0604020202020204" pitchFamily="34" charset="0"/>
                <a:cs typeface="Helvetica" panose="020B0604020202020204" pitchFamily="34" charset="0"/>
              </a:endParaRPr>
            </a:p>
          </p:txBody>
        </p:sp>
      </p:grpSp>
      <p:sp>
        <p:nvSpPr>
          <p:cNvPr id="20" name="Rectangle 19"/>
          <p:cNvSpPr/>
          <p:nvPr/>
        </p:nvSpPr>
        <p:spPr>
          <a:xfrm>
            <a:off x="611030" y="1447800"/>
            <a:ext cx="10868369" cy="738664"/>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Greater Boston is home to more than 15,500 establishments in the Professional </a:t>
            </a:r>
            <a:r>
              <a:rPr lang="en-US" sz="1400" dirty="0">
                <a:latin typeface="Helvetica" panose="020B0604020202020204" pitchFamily="34" charset="0"/>
                <a:cs typeface="Helvetica" panose="020B0604020202020204" pitchFamily="34" charset="0"/>
              </a:rPr>
              <a:t>and Technical Services </a:t>
            </a:r>
            <a:r>
              <a:rPr lang="en-US" sz="1400" dirty="0" smtClean="0">
                <a:latin typeface="Helvetica" panose="020B0604020202020204" pitchFamily="34" charset="0"/>
                <a:cs typeface="Helvetica" panose="020B0604020202020204" pitchFamily="34" charset="0"/>
              </a:rPr>
              <a:t>sector, which includes </a:t>
            </a:r>
            <a:r>
              <a:rPr lang="en-US" sz="1400" dirty="0">
                <a:latin typeface="Helvetica" panose="020B0604020202020204" pitchFamily="34" charset="0"/>
                <a:cs typeface="Helvetica" panose="020B0604020202020204" pitchFamily="34" charset="0"/>
              </a:rPr>
              <a:t>computer systems </a:t>
            </a:r>
            <a:r>
              <a:rPr lang="en-US" sz="1400" dirty="0" smtClean="0">
                <a:latin typeface="Helvetica" panose="020B0604020202020204" pitchFamily="34" charset="0"/>
                <a:cs typeface="Helvetica" panose="020B0604020202020204" pitchFamily="34" charset="0"/>
              </a:rPr>
              <a:t>design, legal, management and technical consulting services, and scientific R&amp;D. </a:t>
            </a:r>
            <a:r>
              <a:rPr lang="en-US" sz="1400" dirty="0">
                <a:latin typeface="Helvetica" panose="020B0604020202020204" pitchFamily="34" charset="0"/>
                <a:cs typeface="Helvetica" panose="020B0604020202020204" pitchFamily="34" charset="0"/>
              </a:rPr>
              <a:t>In </a:t>
            </a:r>
            <a:r>
              <a:rPr lang="en-US" sz="1400" dirty="0" smtClean="0">
                <a:latin typeface="Helvetica" panose="020B0604020202020204" pitchFamily="34" charset="0"/>
                <a:cs typeface="Helvetica" panose="020B0604020202020204" pitchFamily="34" charset="0"/>
              </a:rPr>
              <a:t>the last year, IBM had </a:t>
            </a:r>
            <a:r>
              <a:rPr lang="en-US" sz="1400" dirty="0">
                <a:latin typeface="Helvetica" panose="020B0604020202020204" pitchFamily="34" charset="0"/>
                <a:cs typeface="Helvetica" panose="020B0604020202020204" pitchFamily="34" charset="0"/>
              </a:rPr>
              <a:t>the most job postings </a:t>
            </a:r>
            <a:r>
              <a:rPr lang="en-US" sz="1400" dirty="0" smtClean="0">
                <a:latin typeface="Helvetica" panose="020B0604020202020204" pitchFamily="34" charset="0"/>
                <a:cs typeface="Helvetica" panose="020B0604020202020204" pitchFamily="34" charset="0"/>
              </a:rPr>
              <a:t>in Greater Boston, with 2,228. Dana Farber Cancer Institute (2,222) and Cambridge Health Alliance (1,032) followed.</a:t>
            </a:r>
            <a:endParaRPr lang="en-US" sz="1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9933932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15</a:t>
            </a:fld>
            <a:endParaRPr lang="en-US" dirty="0"/>
          </a:p>
        </p:txBody>
      </p:sp>
      <p:sp>
        <p:nvSpPr>
          <p:cNvPr id="8" name="Title 1"/>
          <p:cNvSpPr>
            <a:spLocks noGrp="1"/>
          </p:cNvSpPr>
          <p:nvPr>
            <p:ph type="title"/>
          </p:nvPr>
        </p:nvSpPr>
        <p:spPr>
          <a:xfrm>
            <a:off x="611030" y="609600"/>
            <a:ext cx="10969943" cy="808038"/>
          </a:xfrm>
        </p:spPr>
        <p:txBody>
          <a:bodyPr>
            <a:normAutofit/>
          </a:bodyPr>
          <a:lstStyle/>
          <a:p>
            <a:r>
              <a:rPr lang="en-US" sz="3200" dirty="0"/>
              <a:t>Professional and Technical Services by </a:t>
            </a:r>
            <a:r>
              <a:rPr lang="en-US" sz="3200" dirty="0">
                <a:latin typeface="Helvetica" panose="020B0604020202020204" pitchFamily="34" charset="0"/>
                <a:cs typeface="Helvetica" panose="020B0604020202020204" pitchFamily="34" charset="0"/>
              </a:rPr>
              <a:t>Education</a:t>
            </a:r>
          </a:p>
        </p:txBody>
      </p:sp>
      <p:sp>
        <p:nvSpPr>
          <p:cNvPr id="9" name="Rectangle 8"/>
          <p:cNvSpPr/>
          <p:nvPr/>
        </p:nvSpPr>
        <p:spPr>
          <a:xfrm>
            <a:off x="611029" y="240270"/>
            <a:ext cx="4028090"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Professional and Technical Services</a:t>
            </a:r>
            <a:endParaRPr lang="en-US" sz="1200" dirty="0"/>
          </a:p>
        </p:txBody>
      </p:sp>
      <p:grpSp>
        <p:nvGrpSpPr>
          <p:cNvPr id="6" name="Group 5"/>
          <p:cNvGrpSpPr/>
          <p:nvPr/>
        </p:nvGrpSpPr>
        <p:grpSpPr>
          <a:xfrm>
            <a:off x="1889761" y="2041379"/>
            <a:ext cx="8412480" cy="4366913"/>
            <a:chOff x="1889761" y="2041379"/>
            <a:chExt cx="8412480" cy="4366913"/>
          </a:xfrm>
        </p:grpSpPr>
        <p:graphicFrame>
          <p:nvGraphicFramePr>
            <p:cNvPr id="15" name="Chart 14"/>
            <p:cNvGraphicFramePr>
              <a:graphicFrameLocks/>
            </p:cNvGraphicFramePr>
            <p:nvPr>
              <p:extLst>
                <p:ext uri="{D42A27DB-BD31-4B8C-83A1-F6EECF244321}">
                  <p14:modId xmlns:p14="http://schemas.microsoft.com/office/powerpoint/2010/main" val="555108800"/>
                </p:ext>
              </p:extLst>
            </p:nvPr>
          </p:nvGraphicFramePr>
          <p:xfrm>
            <a:off x="1889761" y="2364148"/>
            <a:ext cx="8412480" cy="374904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1981201" y="2041379"/>
              <a:ext cx="8229600" cy="4366913"/>
              <a:chOff x="2072641" y="1920301"/>
              <a:chExt cx="8229600" cy="3950853"/>
            </a:xfrm>
          </p:grpSpPr>
          <p:sp>
            <p:nvSpPr>
              <p:cNvPr id="13" name="Rectangle 12"/>
              <p:cNvSpPr/>
              <p:nvPr/>
            </p:nvSpPr>
            <p:spPr>
              <a:xfrm>
                <a:off x="2072641" y="5634199"/>
                <a:ext cx="8229600" cy="236955"/>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2015 – 2018</a:t>
                </a:r>
                <a:endParaRPr lang="en-US" sz="900" dirty="0">
                  <a:latin typeface="Helvetica" panose="020B0604020202020204" pitchFamily="34" charset="0"/>
                  <a:cs typeface="Helvetica" panose="020B0604020202020204" pitchFamily="34" charset="0"/>
                </a:endParaRPr>
              </a:p>
            </p:txBody>
          </p:sp>
          <p:sp>
            <p:nvSpPr>
              <p:cNvPr id="2" name="TextBox 1"/>
              <p:cNvSpPr txBox="1"/>
              <p:nvPr/>
            </p:nvSpPr>
            <p:spPr>
              <a:xfrm>
                <a:off x="2072641" y="1920301"/>
                <a:ext cx="8229600" cy="276999"/>
              </a:xfrm>
              <a:prstGeom prst="rect">
                <a:avLst/>
              </a:prstGeom>
              <a:noFill/>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Industry Employment by Educational Attainment, Q2 2015 – Q2 2018</a:t>
                </a:r>
              </a:p>
            </p:txBody>
          </p:sp>
        </p:grpSp>
      </p:grpSp>
      <p:sp>
        <p:nvSpPr>
          <p:cNvPr id="14" name="Rectangle 13"/>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50% of workers in the Professional and Technical Services sector in Greater Boston have a Bachelor’s degree or higher, while more than 20% have some college or an Associate degree. </a:t>
            </a:r>
          </a:p>
        </p:txBody>
      </p:sp>
    </p:spTree>
    <p:extLst>
      <p:ext uri="{BB962C8B-B14F-4D97-AF65-F5344CB8AC3E}">
        <p14:creationId xmlns:p14="http://schemas.microsoft.com/office/powerpoint/2010/main" val="17103583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t>Occupations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16</a:t>
            </a:fld>
            <a:endParaRPr lang="en-US" dirty="0"/>
          </a:p>
        </p:txBody>
      </p:sp>
    </p:spTree>
    <p:extLst>
      <p:ext uri="{BB962C8B-B14F-4D97-AF65-F5344CB8AC3E}">
        <p14:creationId xmlns:p14="http://schemas.microsoft.com/office/powerpoint/2010/main" val="16292875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panose="020B0604020202020204" pitchFamily="34" charset="0"/>
                <a:cs typeface="Helvetica" panose="020B0604020202020204" pitchFamily="34" charset="0"/>
              </a:rPr>
              <a:t>Terminology</a:t>
            </a:r>
            <a:endParaRPr lang="en-US" dirty="0">
              <a:latin typeface="Helvetica" panose="020B0604020202020204" pitchFamily="34" charset="0"/>
              <a:cs typeface="Helvetica" panose="020B0604020202020204" pitchFamily="34" charset="0"/>
            </a:endParaRPr>
          </a:p>
        </p:txBody>
      </p:sp>
      <p:graphicFrame>
        <p:nvGraphicFramePr>
          <p:cNvPr id="4" name="Table 3"/>
          <p:cNvGraphicFramePr>
            <a:graphicFrameLocks noGrp="1"/>
          </p:cNvGraphicFramePr>
          <p:nvPr>
            <p:extLst/>
          </p:nvPr>
        </p:nvGraphicFramePr>
        <p:xfrm>
          <a:off x="838200" y="1786466"/>
          <a:ext cx="10515600" cy="2103120"/>
        </p:xfrm>
        <a:graphic>
          <a:graphicData uri="http://schemas.openxmlformats.org/drawingml/2006/table">
            <a:tbl>
              <a:tblPr bandRow="1">
                <a:tableStyleId>{C083E6E3-FA7D-4D7B-A595-EF9225AFEA82}</a:tableStyleId>
              </a:tblPr>
              <a:tblGrid>
                <a:gridCol w="4200525">
                  <a:extLst>
                    <a:ext uri="{9D8B030D-6E8A-4147-A177-3AD203B41FA5}">
                      <a16:colId xmlns:a16="http://schemas.microsoft.com/office/drawing/2014/main" val="2337087966"/>
                    </a:ext>
                  </a:extLst>
                </a:gridCol>
                <a:gridCol w="6315075">
                  <a:extLst>
                    <a:ext uri="{9D8B030D-6E8A-4147-A177-3AD203B41FA5}">
                      <a16:colId xmlns:a16="http://schemas.microsoft.com/office/drawing/2014/main" val="1368449239"/>
                    </a:ext>
                  </a:extLst>
                </a:gridCol>
              </a:tblGrid>
              <a:tr h="370840">
                <a:tc>
                  <a:txBody>
                    <a:bodyPr/>
                    <a:lstStyle/>
                    <a:p>
                      <a:r>
                        <a:rPr lang="en-US" sz="1400" i="0" dirty="0" smtClean="0">
                          <a:latin typeface="Helvetica" panose="020B0604020202020204" pitchFamily="34" charset="0"/>
                          <a:cs typeface="Helvetica" panose="020B0604020202020204" pitchFamily="34" charset="0"/>
                        </a:rPr>
                        <a:t>Occupation</a:t>
                      </a:r>
                      <a:endParaRPr lang="en-US" sz="1400" i="0" dirty="0">
                        <a:latin typeface="Helvetica" panose="020B0604020202020204" pitchFamily="34" charset="0"/>
                        <a:cs typeface="Helvetica" panose="020B0604020202020204" pitchFamily="34" charset="0"/>
                      </a:endParaRPr>
                    </a:p>
                  </a:txBody>
                  <a:tcPr/>
                </a:tc>
                <a:tc>
                  <a:txBody>
                    <a:bodyPr/>
                    <a:lstStyle/>
                    <a:p>
                      <a:r>
                        <a:rPr lang="en-US" sz="1400" i="0" dirty="0" smtClean="0">
                          <a:latin typeface="Helvetica" panose="020B0604020202020204" pitchFamily="34" charset="0"/>
                          <a:cs typeface="Helvetica" panose="020B0604020202020204" pitchFamily="34" charset="0"/>
                        </a:rPr>
                        <a:t>A job or profession, not specific to an industry, defined by</a:t>
                      </a:r>
                    </a:p>
                    <a:p>
                      <a:r>
                        <a:rPr lang="en-US" sz="1400" i="0" dirty="0" smtClean="0">
                          <a:latin typeface="Helvetica" panose="020B0604020202020204" pitchFamily="34" charset="0"/>
                          <a:cs typeface="Helvetica" panose="020B0604020202020204" pitchFamily="34" charset="0"/>
                        </a:rPr>
                        <a:t>Standard Occupational Classification (SOC) code</a:t>
                      </a:r>
                    </a:p>
                  </a:txBody>
                  <a:tcPr/>
                </a:tc>
                <a:extLst>
                  <a:ext uri="{0D108BD9-81ED-4DB2-BD59-A6C34878D82A}">
                    <a16:rowId xmlns:a16="http://schemas.microsoft.com/office/drawing/2014/main" val="3746841496"/>
                  </a:ext>
                </a:extLst>
              </a:tr>
              <a:tr h="370840">
                <a:tc>
                  <a:txBody>
                    <a:bodyPr/>
                    <a:lstStyle/>
                    <a:p>
                      <a:r>
                        <a:rPr lang="en-US" sz="1400" i="0" dirty="0" smtClean="0">
                          <a:latin typeface="Helvetica" panose="020B0604020202020204" pitchFamily="34" charset="0"/>
                          <a:cs typeface="Helvetica" panose="020B0604020202020204" pitchFamily="34" charset="0"/>
                        </a:rPr>
                        <a:t>Demand Star Ranking</a:t>
                      </a:r>
                      <a:endParaRPr lang="en-US" sz="1400" i="0" dirty="0">
                        <a:latin typeface="Helvetica" panose="020B0604020202020204" pitchFamily="34" charset="0"/>
                        <a:cs typeface="Helvetica" panose="020B0604020202020204" pitchFamily="34" charset="0"/>
                      </a:endParaRPr>
                    </a:p>
                  </a:txBody>
                  <a:tcPr/>
                </a:tc>
                <a:tc>
                  <a:txBody>
                    <a:bodyPr/>
                    <a:lstStyle/>
                    <a:p>
                      <a:r>
                        <a:rPr lang="en-US" sz="1400" dirty="0" smtClean="0">
                          <a:latin typeface="Helvetica" panose="020B0604020202020204" pitchFamily="34" charset="0"/>
                          <a:cs typeface="Helvetica" panose="020B0604020202020204" pitchFamily="34" charset="0"/>
                        </a:rPr>
                        <a:t>Ranking of highest-demand, highest-wage jobs in Massachusetts, based on short-term employment projections (2020), long-term employment projections (2026), 12-month job postings from Burning</a:t>
                      </a:r>
                      <a:r>
                        <a:rPr lang="en-US" sz="1400" baseline="0" dirty="0" smtClean="0">
                          <a:latin typeface="Helvetica" panose="020B0604020202020204" pitchFamily="34" charset="0"/>
                          <a:cs typeface="Helvetica" panose="020B0604020202020204" pitchFamily="34" charset="0"/>
                        </a:rPr>
                        <a:t> Glass</a:t>
                      </a:r>
                      <a:r>
                        <a:rPr lang="en-US" sz="1400" dirty="0" smtClean="0">
                          <a:latin typeface="Helvetica" panose="020B0604020202020204" pitchFamily="34" charset="0"/>
                          <a:cs typeface="Helvetica" panose="020B0604020202020204" pitchFamily="34" charset="0"/>
                        </a:rPr>
                        <a:t>, and median regional occupation</a:t>
                      </a:r>
                      <a:r>
                        <a:rPr lang="en-US" sz="1400" baseline="0" dirty="0" smtClean="0">
                          <a:latin typeface="Helvetica" panose="020B0604020202020204" pitchFamily="34" charset="0"/>
                          <a:cs typeface="Helvetica" panose="020B0604020202020204" pitchFamily="34" charset="0"/>
                        </a:rPr>
                        <a:t> </a:t>
                      </a:r>
                      <a:r>
                        <a:rPr lang="en-US" sz="1400" dirty="0" smtClean="0">
                          <a:latin typeface="Helvetica" panose="020B0604020202020204" pitchFamily="34" charset="0"/>
                          <a:cs typeface="Helvetica" panose="020B0604020202020204" pitchFamily="34" charset="0"/>
                        </a:rPr>
                        <a:t>wages.</a:t>
                      </a:r>
                    </a:p>
                    <a:p>
                      <a:endParaRPr lang="en-US" sz="1400" dirty="0" smtClean="0">
                        <a:latin typeface="Helvetica" panose="020B0604020202020204" pitchFamily="34" charset="0"/>
                        <a:cs typeface="Helvetica" panose="020B0604020202020204" pitchFamily="34" charset="0"/>
                      </a:endParaRPr>
                    </a:p>
                    <a:p>
                      <a:r>
                        <a:rPr lang="en-US" sz="1400" i="1" dirty="0" smtClean="0">
                          <a:latin typeface="Helvetica" panose="020B0604020202020204" pitchFamily="34" charset="0"/>
                          <a:cs typeface="Helvetica" panose="020B0604020202020204" pitchFamily="34" charset="0"/>
                        </a:rPr>
                        <a:t>Ranking developed by State of Louisiana’s workforce system and implemented with support of Boston Federal Reserve.</a:t>
                      </a:r>
                    </a:p>
                  </a:txBody>
                  <a:tcPr/>
                </a:tc>
                <a:extLst>
                  <a:ext uri="{0D108BD9-81ED-4DB2-BD59-A6C34878D82A}">
                    <a16:rowId xmlns:a16="http://schemas.microsoft.com/office/drawing/2014/main" val="27117320"/>
                  </a:ext>
                </a:extLst>
              </a:tr>
            </a:tbl>
          </a:graphicData>
        </a:graphic>
      </p:graphicFrame>
    </p:spTree>
    <p:extLst>
      <p:ext uri="{BB962C8B-B14F-4D97-AF65-F5344CB8AC3E}">
        <p14:creationId xmlns:p14="http://schemas.microsoft.com/office/powerpoint/2010/main" val="30824125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18</a:t>
            </a:fld>
            <a:endParaRPr lang="en-US" dirty="0"/>
          </a:p>
        </p:txBody>
      </p:sp>
      <p:sp>
        <p:nvSpPr>
          <p:cNvPr id="10" name="Title 1"/>
          <p:cNvSpPr>
            <a:spLocks noGrp="1"/>
          </p:cNvSpPr>
          <p:nvPr>
            <p:ph type="title"/>
          </p:nvPr>
        </p:nvSpPr>
        <p:spPr>
          <a:xfrm>
            <a:off x="611030" y="609600"/>
            <a:ext cx="10969943" cy="808038"/>
          </a:xfrm>
        </p:spPr>
        <p:txBody>
          <a:bodyPr>
            <a:normAutofit fontScale="90000"/>
          </a:bodyPr>
          <a:lstStyle/>
          <a:p>
            <a:r>
              <a:rPr lang="en-US" sz="3200" dirty="0" smtClean="0">
                <a:latin typeface="Helvetica" panose="020B0604020202020204" pitchFamily="34" charset="0"/>
                <a:cs typeface="Helvetica" panose="020B0604020202020204" pitchFamily="34" charset="0"/>
              </a:rPr>
              <a:t>Selected Sub-BA Occupations Associated with </a:t>
            </a:r>
            <a:r>
              <a:rPr lang="en-US" sz="3200" dirty="0" smtClean="0"/>
              <a:t>Priority Industries</a:t>
            </a:r>
            <a:endParaRPr lang="en-US" sz="3200" dirty="0">
              <a:latin typeface="Helvetica" panose="020B0604020202020204" pitchFamily="34" charset="0"/>
              <a:cs typeface="Helvetica" panose="020B0604020202020204" pitchFamily="34" charset="0"/>
            </a:endParaRPr>
          </a:p>
        </p:txBody>
      </p:sp>
      <p:sp>
        <p:nvSpPr>
          <p:cNvPr id="12" name="Rectangle 11"/>
          <p:cNvSpPr/>
          <p:nvPr/>
        </p:nvSpPr>
        <p:spPr>
          <a:xfrm>
            <a:off x="611029" y="240270"/>
            <a:ext cx="274626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Priority Industry Profiles: Occupations</a:t>
            </a:r>
            <a:endParaRPr lang="en-US" sz="1200" dirty="0"/>
          </a:p>
        </p:txBody>
      </p:sp>
      <p:sp>
        <p:nvSpPr>
          <p:cNvPr id="14" name="Rectangle 13"/>
          <p:cNvSpPr/>
          <p:nvPr/>
        </p:nvSpPr>
        <p:spPr>
          <a:xfrm>
            <a:off x="610211" y="6492473"/>
            <a:ext cx="10969944"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 Source: </a:t>
            </a:r>
            <a:r>
              <a:rPr lang="en-US" sz="900" dirty="0" smtClean="0">
                <a:latin typeface="Helvetica" panose="020B0604020202020204" pitchFamily="34" charset="0"/>
                <a:cs typeface="Helvetica" panose="020B0604020202020204" pitchFamily="34" charset="0"/>
              </a:rPr>
              <a:t>BLS, </a:t>
            </a:r>
            <a:r>
              <a:rPr lang="en-US" sz="900" dirty="0">
                <a:latin typeface="Helvetica" panose="020B0604020202020204" pitchFamily="34" charset="0"/>
                <a:cs typeface="Helvetica" panose="020B0604020202020204" pitchFamily="34" charset="0"/>
              </a:rPr>
              <a:t>Occupational Employment Statistics, 2020 Projections and 2026 Projections; Burning Glass, 2019; </a:t>
            </a:r>
            <a:r>
              <a:rPr lang="en-US" sz="900" dirty="0" smtClean="0">
                <a:latin typeface="Helvetica" panose="020B0604020202020204" pitchFamily="34" charset="0"/>
                <a:cs typeface="Helvetica" panose="020B0604020202020204" pitchFamily="34" charset="0"/>
              </a:rPr>
              <a:t>DUA/BLS </a:t>
            </a:r>
            <a:r>
              <a:rPr lang="en-US" sz="900" dirty="0">
                <a:latin typeface="Helvetica" panose="020B0604020202020204" pitchFamily="34" charset="0"/>
                <a:cs typeface="Helvetica" panose="020B0604020202020204" pitchFamily="34" charset="0"/>
              </a:rPr>
              <a:t>Occupational Employment and </a:t>
            </a:r>
            <a:r>
              <a:rPr lang="en-US" sz="900" dirty="0" smtClean="0">
                <a:latin typeface="Helvetica" panose="020B0604020202020204" pitchFamily="34" charset="0"/>
                <a:cs typeface="Helvetica" panose="020B0604020202020204" pitchFamily="34" charset="0"/>
              </a:rPr>
              <a:t>Wages Staffing </a:t>
            </a:r>
            <a:r>
              <a:rPr lang="en-US" sz="900" dirty="0">
                <a:latin typeface="Helvetica" panose="020B0604020202020204" pitchFamily="34" charset="0"/>
                <a:cs typeface="Helvetica" panose="020B0604020202020204" pitchFamily="34" charset="0"/>
              </a:rPr>
              <a:t>Pattern </a:t>
            </a:r>
            <a:r>
              <a:rPr lang="en-US" sz="900" dirty="0" smtClean="0">
                <a:latin typeface="Helvetica" panose="020B0604020202020204" pitchFamily="34" charset="0"/>
                <a:cs typeface="Helvetica" panose="020B0604020202020204" pitchFamily="34" charset="0"/>
              </a:rPr>
              <a:t>Data, 2019</a:t>
            </a:r>
            <a:endParaRPr lang="en-US" sz="900" dirty="0">
              <a:latin typeface="Helvetica" panose="020B0604020202020204" pitchFamily="34" charset="0"/>
              <a:cs typeface="Helvetica" panose="020B0604020202020204" pitchFamily="34" charset="0"/>
            </a:endParaRPr>
          </a:p>
        </p:txBody>
      </p:sp>
      <p:sp>
        <p:nvSpPr>
          <p:cNvPr id="16" name="Rectangle 15"/>
          <p:cNvSpPr/>
          <p:nvPr/>
        </p:nvSpPr>
        <p:spPr>
          <a:xfrm>
            <a:off x="610211" y="6046171"/>
            <a:ext cx="10926061" cy="415498"/>
          </a:xfrm>
          <a:prstGeom prst="rect">
            <a:avLst/>
          </a:prstGeom>
        </p:spPr>
        <p:txBody>
          <a:bodyPr wrap="square">
            <a:spAutoFit/>
          </a:bodyPr>
          <a:lstStyle/>
          <a:p>
            <a:r>
              <a:rPr lang="en-US" sz="1050" i="1" dirty="0" smtClean="0">
                <a:latin typeface="Helvetica" panose="020B0604020202020204" pitchFamily="34" charset="0"/>
                <a:cs typeface="Helvetica" panose="020B0604020202020204" pitchFamily="34" charset="0"/>
              </a:rPr>
              <a:t>All occupations listed are 4- and 5-star occupations </a:t>
            </a:r>
            <a:r>
              <a:rPr lang="en-US" sz="1050" i="1" dirty="0">
                <a:latin typeface="Helvetica" panose="020B0604020202020204" pitchFamily="34" charset="0"/>
                <a:cs typeface="Helvetica" panose="020B0604020202020204" pitchFamily="34" charset="0"/>
              </a:rPr>
              <a:t>requiring a postsecondary non-degree award, some college, or an Associate’s d</a:t>
            </a:r>
            <a:r>
              <a:rPr lang="en-US" sz="1050" i="1" dirty="0" smtClean="0">
                <a:latin typeface="Helvetica" panose="020B0604020202020204" pitchFamily="34" charset="0"/>
                <a:cs typeface="Helvetica" panose="020B0604020202020204" pitchFamily="34" charset="0"/>
              </a:rPr>
              <a:t>egree</a:t>
            </a:r>
            <a:r>
              <a:rPr lang="en-US" sz="1050" i="1" dirty="0">
                <a:latin typeface="Helvetica" panose="020B0604020202020204" pitchFamily="34" charset="0"/>
                <a:cs typeface="Helvetica" panose="020B0604020202020204" pitchFamily="34" charset="0"/>
              </a:rPr>
              <a:t>. </a:t>
            </a:r>
            <a:endParaRPr lang="en-US" sz="1050" i="1" dirty="0" smtClean="0">
              <a:latin typeface="Helvetica" panose="020B0604020202020204" pitchFamily="34" charset="0"/>
              <a:cs typeface="Helvetica" panose="020B0604020202020204" pitchFamily="34" charset="0"/>
            </a:endParaRPr>
          </a:p>
          <a:p>
            <a:r>
              <a:rPr lang="en-US" sz="1050" i="1" dirty="0" smtClean="0">
                <a:latin typeface="Helvetica" panose="020B0604020202020204" pitchFamily="34" charset="0"/>
                <a:cs typeface="Helvetica" panose="020B0604020202020204" pitchFamily="34" charset="0"/>
              </a:rPr>
              <a:t>Bolded </a:t>
            </a:r>
            <a:r>
              <a:rPr lang="en-US" sz="1050" i="1" dirty="0">
                <a:latin typeface="Helvetica" panose="020B0604020202020204" pitchFamily="34" charset="0"/>
                <a:cs typeface="Helvetica" panose="020B0604020202020204" pitchFamily="34" charset="0"/>
              </a:rPr>
              <a:t>occupations occur across multiple industries. </a:t>
            </a:r>
          </a:p>
        </p:txBody>
      </p:sp>
      <p:graphicFrame>
        <p:nvGraphicFramePr>
          <p:cNvPr id="15" name="Table 14"/>
          <p:cNvGraphicFramePr>
            <a:graphicFrameLocks noGrp="1"/>
          </p:cNvGraphicFramePr>
          <p:nvPr>
            <p:extLst>
              <p:ext uri="{D42A27DB-BD31-4B8C-83A1-F6EECF244321}">
                <p14:modId xmlns:p14="http://schemas.microsoft.com/office/powerpoint/2010/main" val="1535773717"/>
              </p:ext>
            </p:extLst>
          </p:nvPr>
        </p:nvGraphicFramePr>
        <p:xfrm>
          <a:off x="655320" y="1265556"/>
          <a:ext cx="10881361" cy="3448464"/>
        </p:xfrm>
        <a:graphic>
          <a:graphicData uri="http://schemas.openxmlformats.org/drawingml/2006/table">
            <a:tbl>
              <a:tblPr/>
              <a:tblGrid>
                <a:gridCol w="1375385">
                  <a:extLst>
                    <a:ext uri="{9D8B030D-6E8A-4147-A177-3AD203B41FA5}">
                      <a16:colId xmlns:a16="http://schemas.microsoft.com/office/drawing/2014/main" val="12255543"/>
                    </a:ext>
                  </a:extLst>
                </a:gridCol>
                <a:gridCol w="1095439">
                  <a:extLst>
                    <a:ext uri="{9D8B030D-6E8A-4147-A177-3AD203B41FA5}">
                      <a16:colId xmlns:a16="http://schemas.microsoft.com/office/drawing/2014/main" val="1883415841"/>
                    </a:ext>
                  </a:extLst>
                </a:gridCol>
                <a:gridCol w="3286317">
                  <a:extLst>
                    <a:ext uri="{9D8B030D-6E8A-4147-A177-3AD203B41FA5}">
                      <a16:colId xmlns:a16="http://schemas.microsoft.com/office/drawing/2014/main" val="833405816"/>
                    </a:ext>
                  </a:extLst>
                </a:gridCol>
                <a:gridCol w="1923104">
                  <a:extLst>
                    <a:ext uri="{9D8B030D-6E8A-4147-A177-3AD203B41FA5}">
                      <a16:colId xmlns:a16="http://schemas.microsoft.com/office/drawing/2014/main" val="3355901101"/>
                    </a:ext>
                  </a:extLst>
                </a:gridCol>
                <a:gridCol w="1095439">
                  <a:extLst>
                    <a:ext uri="{9D8B030D-6E8A-4147-A177-3AD203B41FA5}">
                      <a16:colId xmlns:a16="http://schemas.microsoft.com/office/drawing/2014/main" val="3439162550"/>
                    </a:ext>
                  </a:extLst>
                </a:gridCol>
                <a:gridCol w="645092">
                  <a:extLst>
                    <a:ext uri="{9D8B030D-6E8A-4147-A177-3AD203B41FA5}">
                      <a16:colId xmlns:a16="http://schemas.microsoft.com/office/drawing/2014/main" val="1703339457"/>
                    </a:ext>
                  </a:extLst>
                </a:gridCol>
                <a:gridCol w="1460585">
                  <a:extLst>
                    <a:ext uri="{9D8B030D-6E8A-4147-A177-3AD203B41FA5}">
                      <a16:colId xmlns:a16="http://schemas.microsoft.com/office/drawing/2014/main" val="2900974418"/>
                    </a:ext>
                  </a:extLst>
                </a:gridCol>
              </a:tblGrid>
              <a:tr h="182880">
                <a:tc>
                  <a:txBody>
                    <a:bodyPr/>
                    <a:lstStyle/>
                    <a:p>
                      <a:pPr algn="l" fontAlgn="b"/>
                      <a:endParaRPr lang="en-US" sz="900" b="0" i="0" u="none" strike="noStrike" dirty="0">
                        <a:solidFill>
                          <a:srgbClr val="000000"/>
                        </a:solidFill>
                        <a:effectLst/>
                        <a:latin typeface="+mn-lt"/>
                      </a:endParaRPr>
                    </a:p>
                  </a:txBody>
                  <a:tcPr marL="8822" marR="8822" marT="882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n-lt"/>
                      </a:endParaRPr>
                    </a:p>
                  </a:txBody>
                  <a:tcPr marL="8822" marR="8822" marT="882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mn-lt"/>
                      </a:endParaRPr>
                    </a:p>
                  </a:txBody>
                  <a:tcPr marL="8822" marR="8822" marT="8822"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b"/>
                      <a:r>
                        <a:rPr lang="en-US" sz="900" b="1" i="0" u="none" strike="noStrike" dirty="0">
                          <a:solidFill>
                            <a:srgbClr val="FA7D00"/>
                          </a:solidFill>
                          <a:effectLst/>
                          <a:latin typeface="+mn-lt"/>
                        </a:rPr>
                        <a:t>Industry-Specific, Statewide</a:t>
                      </a:r>
                    </a:p>
                  </a:txBody>
                  <a:tcPr marL="8822" marR="8822" marT="88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b"/>
                      <a:r>
                        <a:rPr lang="en-US" sz="900" b="1" i="0" u="none" strike="noStrike">
                          <a:solidFill>
                            <a:srgbClr val="FA7D00"/>
                          </a:solidFill>
                          <a:effectLst/>
                          <a:latin typeface="+mn-lt"/>
                        </a:rPr>
                        <a:t>All Industries, Regional</a:t>
                      </a:r>
                    </a:p>
                  </a:txBody>
                  <a:tcPr marL="8822" marR="8822" marT="88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3015707186"/>
                  </a:ext>
                </a:extLst>
              </a:tr>
              <a:tr h="365760">
                <a:tc>
                  <a:txBody>
                    <a:bodyPr/>
                    <a:lstStyle/>
                    <a:p>
                      <a:pPr algn="ctr" fontAlgn="ctr"/>
                      <a:r>
                        <a:rPr lang="en-US" sz="900" b="1" i="0" u="none" strike="noStrike" dirty="0">
                          <a:solidFill>
                            <a:srgbClr val="FFFFFF"/>
                          </a:solidFill>
                          <a:effectLst/>
                          <a:latin typeface="+mn-lt"/>
                        </a:rPr>
                        <a:t>Industry</a:t>
                      </a:r>
                    </a:p>
                  </a:txBody>
                  <a:tcPr marL="8822" marR="8822" marT="882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SOC Code</a:t>
                      </a:r>
                    </a:p>
                  </a:txBody>
                  <a:tcPr marL="8822" marR="8822" marT="882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Occupation Title</a:t>
                      </a:r>
                    </a:p>
                  </a:txBody>
                  <a:tcPr marL="8822" marR="8822" marT="882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Educational Requirement</a:t>
                      </a:r>
                    </a:p>
                  </a:txBody>
                  <a:tcPr marL="8822" marR="8822" marT="882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2018 Industry Employment</a:t>
                      </a:r>
                    </a:p>
                  </a:txBody>
                  <a:tcPr marL="8822" marR="8822" marT="882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STAR</a:t>
                      </a:r>
                    </a:p>
                  </a:txBody>
                  <a:tcPr marL="8822" marR="8822" marT="882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Median Annual Wage</a:t>
                      </a:r>
                    </a:p>
                  </a:txBody>
                  <a:tcPr marL="8822" marR="8822" marT="882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859632127"/>
                  </a:ext>
                </a:extLst>
              </a:tr>
              <a:tr h="181239">
                <a:tc rowSpan="16">
                  <a:txBody>
                    <a:bodyPr/>
                    <a:lstStyle/>
                    <a:p>
                      <a:pPr algn="ctr" fontAlgn="b"/>
                      <a:r>
                        <a:rPr lang="en-US" sz="900" b="0" i="0" u="none" strike="noStrike" dirty="0">
                          <a:solidFill>
                            <a:srgbClr val="000000"/>
                          </a:solidFill>
                          <a:effectLst/>
                          <a:latin typeface="+mn-lt"/>
                        </a:rPr>
                        <a:t>Health Care and Social </a:t>
                      </a:r>
                      <a:r>
                        <a:rPr lang="en-US" sz="900" b="0" i="0" u="none" strike="noStrike" dirty="0" smtClean="0">
                          <a:solidFill>
                            <a:srgbClr val="000000"/>
                          </a:solidFill>
                          <a:effectLst/>
                          <a:latin typeface="+mn-lt"/>
                        </a:rPr>
                        <a:t>Assistance</a:t>
                      </a:r>
                      <a:endParaRPr lang="en-US" sz="900" b="0" i="0" u="none" strike="noStrike" dirty="0">
                        <a:solidFill>
                          <a:srgbClr val="000000"/>
                        </a:solidFill>
                        <a:effectLst/>
                        <a:latin typeface="+mn-lt"/>
                      </a:endParaRPr>
                    </a:p>
                  </a:txBody>
                  <a:tcPr marL="8822" marR="8822" marT="8822" marB="0" anchor="ctr">
                    <a:lnL>
                      <a:noFill/>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DEBF7"/>
                    </a:solidFill>
                  </a:tcPr>
                </a:tc>
                <a:tc>
                  <a:txBody>
                    <a:bodyPr/>
                    <a:lstStyle/>
                    <a:p>
                      <a:pPr algn="ctr" fontAlgn="b"/>
                      <a:r>
                        <a:rPr lang="en-US" sz="900" b="0" i="0" u="none" strike="noStrike">
                          <a:solidFill>
                            <a:srgbClr val="000000"/>
                          </a:solidFill>
                          <a:effectLst/>
                          <a:latin typeface="+mn-lt"/>
                        </a:rPr>
                        <a:t>25-2011</a:t>
                      </a:r>
                    </a:p>
                  </a:txBody>
                  <a:tcPr marL="8822" marR="8822" marT="8822" marB="0" anchor="ctr">
                    <a:lnL w="190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900" b="0" i="0" u="none" strike="noStrike" dirty="0">
                          <a:solidFill>
                            <a:srgbClr val="000000"/>
                          </a:solidFill>
                          <a:effectLst/>
                          <a:latin typeface="+mn-lt"/>
                        </a:rPr>
                        <a:t>Preschool Teachers, Except Special Education</a:t>
                      </a:r>
                    </a:p>
                  </a:txBody>
                  <a:tcPr marL="8822" marR="8822" marT="882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dirty="0">
                          <a:solidFill>
                            <a:srgbClr val="FFFFFF"/>
                          </a:solidFill>
                          <a:effectLst/>
                          <a:latin typeface="+mn-lt"/>
                        </a:rPr>
                        <a:t>Associate's degree</a:t>
                      </a:r>
                    </a:p>
                  </a:txBody>
                  <a:tcPr marL="8822" marR="8822" marT="8822" marB="0" anchor="ctr">
                    <a:lnL>
                      <a:noFill/>
                    </a:lnL>
                    <a:lnR>
                      <a:noFill/>
                    </a:lnR>
                    <a:lnT w="12700" cap="flat" cmpd="sng" algn="ctr">
                      <a:solidFill>
                        <a:srgbClr val="000000"/>
                      </a:solidFill>
                      <a:prstDash val="solid"/>
                      <a:round/>
                      <a:headEnd type="none" w="med" len="med"/>
                      <a:tailEnd type="none" w="med" len="med"/>
                    </a:lnT>
                    <a:lnB>
                      <a:noFill/>
                    </a:lnB>
                    <a:solidFill>
                      <a:schemeClr val="accent6"/>
                    </a:solidFill>
                  </a:tcPr>
                </a:tc>
                <a:tc>
                  <a:txBody>
                    <a:bodyPr/>
                    <a:lstStyle/>
                    <a:p>
                      <a:pPr algn="ctr" fontAlgn="b"/>
                      <a:r>
                        <a:rPr lang="en-US" sz="900" b="0" i="0" u="none" strike="noStrike">
                          <a:solidFill>
                            <a:srgbClr val="000000"/>
                          </a:solidFill>
                          <a:effectLst/>
                          <a:latin typeface="+mn-lt"/>
                        </a:rPr>
                        <a:t>13,570</a:t>
                      </a:r>
                    </a:p>
                  </a:txBody>
                  <a:tcPr marL="8822" marR="8822" marT="8822"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US" sz="900" b="0" i="0" u="none" strike="noStrike">
                          <a:solidFill>
                            <a:srgbClr val="000000"/>
                          </a:solidFill>
                          <a:effectLst/>
                          <a:latin typeface="+mn-lt"/>
                        </a:rPr>
                        <a:t>$37,618</a:t>
                      </a:r>
                    </a:p>
                  </a:txBody>
                  <a:tcPr marL="8822" marR="8822" marT="8822"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22747680"/>
                  </a:ext>
                </a:extLst>
              </a:tr>
              <a:tr h="181239">
                <a:tc vMerge="1">
                  <a:txBody>
                    <a:bodyPr/>
                    <a:lstStyle/>
                    <a:p>
                      <a:pPr algn="ctr" fontAlgn="b"/>
                      <a:endParaRPr lang="en-US" sz="800" b="0" i="0" u="none" strike="noStrike" dirty="0">
                        <a:solidFill>
                          <a:srgbClr val="000000"/>
                        </a:solidFill>
                        <a:effectLst/>
                        <a:latin typeface="Helvetica" panose="020B0604020202020204" pitchFamily="34" charset="0"/>
                      </a:endParaRPr>
                    </a:p>
                  </a:txBody>
                  <a:tcPr marL="8822" marR="8822" marT="8822" marB="0" anchor="b">
                    <a:lnL>
                      <a:noFill/>
                    </a:lnL>
                    <a:lnR>
                      <a:noFill/>
                    </a:lnR>
                    <a:lnT>
                      <a:noFill/>
                    </a:lnT>
                    <a:lnB>
                      <a:noFill/>
                    </a:lnB>
                    <a:solidFill>
                      <a:srgbClr val="DDEBF7"/>
                    </a:solidFill>
                  </a:tcPr>
                </a:tc>
                <a:tc>
                  <a:txBody>
                    <a:bodyPr/>
                    <a:lstStyle/>
                    <a:p>
                      <a:pPr algn="ctr" fontAlgn="b"/>
                      <a:r>
                        <a:rPr lang="en-US" sz="900" b="0" i="0" u="none" strike="noStrike">
                          <a:solidFill>
                            <a:srgbClr val="000000"/>
                          </a:solidFill>
                          <a:effectLst/>
                          <a:latin typeface="+mn-lt"/>
                        </a:rPr>
                        <a:t>29-2034</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Radiologic Technologists</a:t>
                      </a:r>
                    </a:p>
                  </a:txBody>
                  <a:tcPr marL="8822" marR="8822" marT="8822" marB="0" anchor="ctr">
                    <a:lnL>
                      <a:noFill/>
                    </a:lnL>
                    <a:lnR>
                      <a:noFill/>
                    </a:lnR>
                    <a:lnT>
                      <a:noFill/>
                    </a:lnT>
                    <a:lnB>
                      <a:noFill/>
                    </a:lnB>
                  </a:tcPr>
                </a:tc>
                <a:tc>
                  <a:txBody>
                    <a:bodyPr/>
                    <a:lstStyle/>
                    <a:p>
                      <a:pPr algn="ctr" fontAlgn="b"/>
                      <a:r>
                        <a:rPr lang="en-US" sz="900" b="0" i="0" u="none" strike="noStrike" dirty="0">
                          <a:solidFill>
                            <a:srgbClr val="FFFFFF"/>
                          </a:solidFill>
                          <a:effectLst/>
                          <a:latin typeface="+mn-lt"/>
                        </a:rPr>
                        <a:t>Associate's degree</a:t>
                      </a:r>
                    </a:p>
                  </a:txBody>
                  <a:tcPr marL="8822" marR="8822" marT="8822" marB="0" anchor="ctr">
                    <a:lnL>
                      <a:noFill/>
                    </a:lnL>
                    <a:lnR>
                      <a:noFill/>
                    </a:lnR>
                    <a:lnT>
                      <a:noFill/>
                    </a:lnT>
                    <a:lnB>
                      <a:noFill/>
                    </a:lnB>
                    <a:solidFill>
                      <a:schemeClr val="accent6"/>
                    </a:solidFill>
                  </a:tcPr>
                </a:tc>
                <a:tc>
                  <a:txBody>
                    <a:bodyPr/>
                    <a:lstStyle/>
                    <a:p>
                      <a:pPr algn="ctr" fontAlgn="b"/>
                      <a:r>
                        <a:rPr lang="en-US" sz="900" b="0" i="0" u="none" strike="noStrike">
                          <a:solidFill>
                            <a:srgbClr val="000000"/>
                          </a:solidFill>
                          <a:effectLst/>
                          <a:latin typeface="+mn-lt"/>
                        </a:rPr>
                        <a:t>4,100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$78,278</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94893374"/>
                  </a:ext>
                </a:extLst>
              </a:tr>
              <a:tr h="181239">
                <a:tc vMerge="1">
                  <a:txBody>
                    <a:bodyPr/>
                    <a:lstStyle/>
                    <a:p>
                      <a:pPr algn="ctr" fontAlgn="b"/>
                      <a:endParaRPr lang="en-US" sz="800" b="0" i="0" u="none" strike="noStrike" dirty="0">
                        <a:solidFill>
                          <a:srgbClr val="000000"/>
                        </a:solidFill>
                        <a:effectLst/>
                        <a:latin typeface="Helvetica" panose="020B0604020202020204" pitchFamily="34" charset="0"/>
                      </a:endParaRPr>
                    </a:p>
                  </a:txBody>
                  <a:tcPr marL="8822" marR="8822" marT="8822" marB="0" anchor="b">
                    <a:lnL>
                      <a:noFill/>
                    </a:lnL>
                    <a:lnR>
                      <a:noFill/>
                    </a:lnR>
                    <a:lnT>
                      <a:noFill/>
                    </a:lnT>
                    <a:lnB>
                      <a:noFill/>
                    </a:lnB>
                    <a:solidFill>
                      <a:srgbClr val="DDEBF7"/>
                    </a:solidFill>
                  </a:tcPr>
                </a:tc>
                <a:tc>
                  <a:txBody>
                    <a:bodyPr/>
                    <a:lstStyle/>
                    <a:p>
                      <a:pPr algn="ctr" fontAlgn="b"/>
                      <a:r>
                        <a:rPr lang="en-US" sz="900" b="0" i="0" u="none" strike="noStrike">
                          <a:solidFill>
                            <a:srgbClr val="000000"/>
                          </a:solidFill>
                          <a:effectLst/>
                          <a:latin typeface="+mn-lt"/>
                        </a:rPr>
                        <a:t>31-2021</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Physical Therapist Assistants</a:t>
                      </a:r>
                    </a:p>
                  </a:txBody>
                  <a:tcPr marL="8822" marR="8822" marT="8822" marB="0" anchor="ctr">
                    <a:lnL>
                      <a:noFill/>
                    </a:lnL>
                    <a:lnR>
                      <a:noFill/>
                    </a:lnR>
                    <a:lnT>
                      <a:noFill/>
                    </a:lnT>
                    <a:lnB>
                      <a:noFill/>
                    </a:lnB>
                  </a:tcPr>
                </a:tc>
                <a:tc>
                  <a:txBody>
                    <a:bodyPr/>
                    <a:lstStyle/>
                    <a:p>
                      <a:pPr algn="ctr" fontAlgn="b"/>
                      <a:r>
                        <a:rPr lang="en-US" sz="900" b="0" i="0" u="none" strike="noStrike">
                          <a:solidFill>
                            <a:srgbClr val="FFFFFF"/>
                          </a:solidFill>
                          <a:effectLst/>
                          <a:latin typeface="+mn-lt"/>
                        </a:rPr>
                        <a:t>Associate's degree</a:t>
                      </a:r>
                    </a:p>
                  </a:txBody>
                  <a:tcPr marL="8822" marR="8822" marT="8822" marB="0" anchor="ctr">
                    <a:lnL>
                      <a:noFill/>
                    </a:lnL>
                    <a:lnR>
                      <a:noFill/>
                    </a:lnR>
                    <a:lnT>
                      <a:noFill/>
                    </a:lnT>
                    <a:lnB>
                      <a:noFill/>
                    </a:lnB>
                    <a:solidFill>
                      <a:schemeClr val="accent6"/>
                    </a:solidFill>
                  </a:tcPr>
                </a:tc>
                <a:tc>
                  <a:txBody>
                    <a:bodyPr/>
                    <a:lstStyle/>
                    <a:p>
                      <a:pPr algn="ctr" fontAlgn="b"/>
                      <a:r>
                        <a:rPr lang="en-US" sz="900" b="0" i="0" u="none" strike="noStrike">
                          <a:solidFill>
                            <a:srgbClr val="000000"/>
                          </a:solidFill>
                          <a:effectLst/>
                          <a:latin typeface="+mn-lt"/>
                        </a:rPr>
                        <a:t>2,510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$68,761</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78983937"/>
                  </a:ext>
                </a:extLst>
              </a:tr>
              <a:tr h="181239">
                <a:tc vMerge="1">
                  <a:txBody>
                    <a:bodyPr/>
                    <a:lstStyle/>
                    <a:p>
                      <a:pPr algn="ctr" fontAlgn="b"/>
                      <a:endParaRPr lang="en-US" sz="800" b="0" i="0" u="none" strike="noStrike">
                        <a:solidFill>
                          <a:srgbClr val="000000"/>
                        </a:solidFill>
                        <a:effectLst/>
                        <a:latin typeface="Helvetica" panose="020B0604020202020204" pitchFamily="34" charset="0"/>
                      </a:endParaRPr>
                    </a:p>
                  </a:txBody>
                  <a:tcPr marL="8822" marR="8822" marT="8822" marB="0" anchor="b">
                    <a:lnL>
                      <a:noFill/>
                    </a:lnL>
                    <a:lnR>
                      <a:noFill/>
                    </a:lnR>
                    <a:lnT>
                      <a:noFill/>
                    </a:lnT>
                    <a:lnB>
                      <a:noFill/>
                    </a:lnB>
                    <a:solidFill>
                      <a:srgbClr val="DDEBF7"/>
                    </a:solidFill>
                  </a:tcPr>
                </a:tc>
                <a:tc>
                  <a:txBody>
                    <a:bodyPr/>
                    <a:lstStyle/>
                    <a:p>
                      <a:pPr algn="ctr" fontAlgn="b"/>
                      <a:r>
                        <a:rPr lang="en-US" sz="900" b="0" i="0" u="none" strike="noStrike">
                          <a:solidFill>
                            <a:srgbClr val="000000"/>
                          </a:solidFill>
                          <a:effectLst/>
                          <a:latin typeface="+mn-lt"/>
                        </a:rPr>
                        <a:t>29-1126</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Respiratory Therapists</a:t>
                      </a:r>
                    </a:p>
                  </a:txBody>
                  <a:tcPr marL="8822" marR="8822" marT="8822" marB="0" anchor="ctr">
                    <a:lnL>
                      <a:noFill/>
                    </a:lnL>
                    <a:lnR>
                      <a:noFill/>
                    </a:lnR>
                    <a:lnT>
                      <a:noFill/>
                    </a:lnT>
                    <a:lnB>
                      <a:noFill/>
                    </a:lnB>
                  </a:tcPr>
                </a:tc>
                <a:tc>
                  <a:txBody>
                    <a:bodyPr/>
                    <a:lstStyle/>
                    <a:p>
                      <a:pPr algn="ctr" fontAlgn="b"/>
                      <a:r>
                        <a:rPr lang="en-US" sz="900" b="0" i="0" u="none" strike="noStrike">
                          <a:solidFill>
                            <a:srgbClr val="FFFFFF"/>
                          </a:solidFill>
                          <a:effectLst/>
                          <a:latin typeface="+mn-lt"/>
                        </a:rPr>
                        <a:t>Associate's degree</a:t>
                      </a:r>
                    </a:p>
                  </a:txBody>
                  <a:tcPr marL="8822" marR="8822" marT="8822" marB="0" anchor="ctr">
                    <a:lnL>
                      <a:noFill/>
                    </a:lnL>
                    <a:lnR>
                      <a:noFill/>
                    </a:lnR>
                    <a:lnT>
                      <a:noFill/>
                    </a:lnT>
                    <a:lnB>
                      <a:noFill/>
                    </a:lnB>
                    <a:solidFill>
                      <a:schemeClr val="accent6"/>
                    </a:solidFill>
                  </a:tcPr>
                </a:tc>
                <a:tc>
                  <a:txBody>
                    <a:bodyPr/>
                    <a:lstStyle/>
                    <a:p>
                      <a:pPr algn="ctr" fontAlgn="b"/>
                      <a:r>
                        <a:rPr lang="en-US" sz="900" b="0" i="0" u="none" strike="noStrike">
                          <a:solidFill>
                            <a:srgbClr val="000000"/>
                          </a:solidFill>
                          <a:effectLst/>
                          <a:latin typeface="+mn-lt"/>
                        </a:rPr>
                        <a:t>2,250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$76,253</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82529964"/>
                  </a:ext>
                </a:extLst>
              </a:tr>
              <a:tr h="181239">
                <a:tc vMerge="1">
                  <a:txBody>
                    <a:bodyPr/>
                    <a:lstStyle/>
                    <a:p>
                      <a:pPr algn="ctr" fontAlgn="b"/>
                      <a:endParaRPr lang="en-US" sz="800" b="0" i="0" u="none" strike="noStrike">
                        <a:solidFill>
                          <a:srgbClr val="000000"/>
                        </a:solidFill>
                        <a:effectLst/>
                        <a:latin typeface="Helvetica" panose="020B0604020202020204" pitchFamily="34" charset="0"/>
                      </a:endParaRPr>
                    </a:p>
                  </a:txBody>
                  <a:tcPr marL="8822" marR="8822" marT="8822" marB="0" anchor="b">
                    <a:lnL>
                      <a:noFill/>
                    </a:lnL>
                    <a:lnR>
                      <a:noFill/>
                    </a:lnR>
                    <a:lnT>
                      <a:noFill/>
                    </a:lnT>
                    <a:lnB>
                      <a:noFill/>
                    </a:lnB>
                    <a:solidFill>
                      <a:srgbClr val="DDEBF7"/>
                    </a:solidFill>
                  </a:tcPr>
                </a:tc>
                <a:tc>
                  <a:txBody>
                    <a:bodyPr/>
                    <a:lstStyle/>
                    <a:p>
                      <a:pPr algn="ctr" fontAlgn="b"/>
                      <a:r>
                        <a:rPr lang="en-US" sz="900" b="0" i="0" u="none" strike="noStrike">
                          <a:solidFill>
                            <a:srgbClr val="000000"/>
                          </a:solidFill>
                          <a:effectLst/>
                          <a:latin typeface="+mn-lt"/>
                        </a:rPr>
                        <a:t>29-2032</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Diagnostic Medical Sonographers</a:t>
                      </a:r>
                    </a:p>
                  </a:txBody>
                  <a:tcPr marL="8822" marR="8822" marT="8822" marB="0" anchor="ctr">
                    <a:lnL>
                      <a:noFill/>
                    </a:lnL>
                    <a:lnR>
                      <a:noFill/>
                    </a:lnR>
                    <a:lnT>
                      <a:noFill/>
                    </a:lnT>
                    <a:lnB>
                      <a:noFill/>
                    </a:lnB>
                  </a:tcPr>
                </a:tc>
                <a:tc>
                  <a:txBody>
                    <a:bodyPr/>
                    <a:lstStyle/>
                    <a:p>
                      <a:pPr algn="ctr" fontAlgn="b"/>
                      <a:r>
                        <a:rPr lang="en-US" sz="900" b="0" i="0" u="none" strike="noStrike" dirty="0">
                          <a:solidFill>
                            <a:srgbClr val="FFFFFF"/>
                          </a:solidFill>
                          <a:effectLst/>
                          <a:latin typeface="+mn-lt"/>
                        </a:rPr>
                        <a:t>Associate's degree</a:t>
                      </a:r>
                    </a:p>
                  </a:txBody>
                  <a:tcPr marL="8822" marR="8822" marT="8822" marB="0" anchor="ctr">
                    <a:lnL>
                      <a:noFill/>
                    </a:lnL>
                    <a:lnR>
                      <a:noFill/>
                    </a:lnR>
                    <a:lnT>
                      <a:noFill/>
                    </a:lnT>
                    <a:lnB>
                      <a:noFill/>
                    </a:lnB>
                    <a:solidFill>
                      <a:schemeClr val="accent6"/>
                    </a:solidFill>
                  </a:tcPr>
                </a:tc>
                <a:tc>
                  <a:txBody>
                    <a:bodyPr/>
                    <a:lstStyle/>
                    <a:p>
                      <a:pPr algn="ctr" fontAlgn="b"/>
                      <a:r>
                        <a:rPr lang="en-US" sz="900" b="0" i="0" u="none" strike="noStrike">
                          <a:solidFill>
                            <a:srgbClr val="000000"/>
                          </a:solidFill>
                          <a:effectLst/>
                          <a:latin typeface="+mn-lt"/>
                        </a:rPr>
                        <a:t>2,030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$83,554</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80159679"/>
                  </a:ext>
                </a:extLst>
              </a:tr>
              <a:tr h="181239">
                <a:tc vMerge="1">
                  <a:txBody>
                    <a:bodyPr/>
                    <a:lstStyle/>
                    <a:p>
                      <a:pPr algn="ctr" fontAlgn="b"/>
                      <a:endParaRPr lang="en-US" sz="800" b="0" i="0" u="none" strike="noStrike">
                        <a:solidFill>
                          <a:srgbClr val="000000"/>
                        </a:solidFill>
                        <a:effectLst/>
                        <a:latin typeface="Helvetica" panose="020B0604020202020204" pitchFamily="34" charset="0"/>
                      </a:endParaRPr>
                    </a:p>
                  </a:txBody>
                  <a:tcPr marL="8822" marR="8822" marT="8822" marB="0" anchor="b">
                    <a:lnL>
                      <a:noFill/>
                    </a:lnL>
                    <a:lnR>
                      <a:noFill/>
                    </a:lnR>
                    <a:lnT>
                      <a:noFill/>
                    </a:lnT>
                    <a:lnB>
                      <a:noFill/>
                    </a:lnB>
                    <a:solidFill>
                      <a:srgbClr val="DDEBF7"/>
                    </a:solidFill>
                  </a:tcPr>
                </a:tc>
                <a:tc>
                  <a:txBody>
                    <a:bodyPr/>
                    <a:lstStyle/>
                    <a:p>
                      <a:pPr algn="ctr" fontAlgn="b"/>
                      <a:r>
                        <a:rPr lang="en-US" sz="900" b="0" i="0" u="none" strike="noStrike">
                          <a:solidFill>
                            <a:srgbClr val="000000"/>
                          </a:solidFill>
                          <a:effectLst/>
                          <a:latin typeface="+mn-lt"/>
                        </a:rPr>
                        <a:t>29-2012</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1" i="1" u="none" strike="noStrike" dirty="0">
                          <a:solidFill>
                            <a:srgbClr val="000000"/>
                          </a:solidFill>
                          <a:effectLst/>
                          <a:latin typeface="+mn-lt"/>
                        </a:rPr>
                        <a:t>Medical and Clinical Laboratory Technicians</a:t>
                      </a:r>
                    </a:p>
                  </a:txBody>
                  <a:tcPr marL="8822" marR="8822" marT="8822" marB="0" anchor="ctr">
                    <a:lnL>
                      <a:noFill/>
                    </a:lnL>
                    <a:lnR>
                      <a:noFill/>
                    </a:lnR>
                    <a:lnT>
                      <a:noFill/>
                    </a:lnT>
                    <a:lnB>
                      <a:noFill/>
                    </a:lnB>
                  </a:tcPr>
                </a:tc>
                <a:tc>
                  <a:txBody>
                    <a:bodyPr/>
                    <a:lstStyle/>
                    <a:p>
                      <a:pPr algn="ctr" fontAlgn="b"/>
                      <a:r>
                        <a:rPr lang="en-US" sz="900" b="0" i="0" u="none" strike="noStrike" dirty="0">
                          <a:solidFill>
                            <a:srgbClr val="FFFFFF"/>
                          </a:solidFill>
                          <a:effectLst/>
                          <a:latin typeface="+mn-lt"/>
                        </a:rPr>
                        <a:t>Associate's degree</a:t>
                      </a:r>
                    </a:p>
                  </a:txBody>
                  <a:tcPr marL="8822" marR="8822" marT="8822" marB="0" anchor="ctr">
                    <a:lnL>
                      <a:noFill/>
                    </a:lnL>
                    <a:lnR>
                      <a:noFill/>
                    </a:lnR>
                    <a:lnT>
                      <a:noFill/>
                    </a:lnT>
                    <a:lnB>
                      <a:noFill/>
                    </a:lnB>
                    <a:solidFill>
                      <a:schemeClr val="accent6"/>
                    </a:solidFill>
                  </a:tcPr>
                </a:tc>
                <a:tc>
                  <a:txBody>
                    <a:bodyPr/>
                    <a:lstStyle/>
                    <a:p>
                      <a:pPr algn="ctr" fontAlgn="b"/>
                      <a:r>
                        <a:rPr lang="en-US" sz="900" b="0" i="0" u="none" strike="noStrike">
                          <a:solidFill>
                            <a:srgbClr val="000000"/>
                          </a:solidFill>
                          <a:effectLst/>
                          <a:latin typeface="+mn-lt"/>
                        </a:rPr>
                        <a:t>1,620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$43,469</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46911207"/>
                  </a:ext>
                </a:extLst>
              </a:tr>
              <a:tr h="181239">
                <a:tc vMerge="1">
                  <a:txBody>
                    <a:bodyPr/>
                    <a:lstStyle/>
                    <a:p>
                      <a:pPr algn="ctr" fontAlgn="b"/>
                      <a:endParaRPr lang="en-US" sz="800" b="0" i="0" u="none" strike="noStrike" dirty="0">
                        <a:solidFill>
                          <a:srgbClr val="000000"/>
                        </a:solidFill>
                        <a:effectLst/>
                        <a:latin typeface="Helvetica" panose="020B0604020202020204" pitchFamily="34" charset="0"/>
                      </a:endParaRPr>
                    </a:p>
                  </a:txBody>
                  <a:tcPr marL="8822" marR="8822" marT="8822" marB="0" anchor="b">
                    <a:lnL>
                      <a:noFill/>
                    </a:lnL>
                    <a:lnR>
                      <a:noFill/>
                    </a:lnR>
                    <a:lnT>
                      <a:noFill/>
                    </a:lnT>
                    <a:lnB>
                      <a:noFill/>
                    </a:lnB>
                    <a:solidFill>
                      <a:srgbClr val="DDEBF7"/>
                    </a:solidFill>
                  </a:tcPr>
                </a:tc>
                <a:tc>
                  <a:txBody>
                    <a:bodyPr/>
                    <a:lstStyle/>
                    <a:p>
                      <a:pPr algn="ctr" fontAlgn="b"/>
                      <a:r>
                        <a:rPr lang="en-US" sz="900" b="0" i="0" u="none" strike="noStrike">
                          <a:solidFill>
                            <a:srgbClr val="000000"/>
                          </a:solidFill>
                          <a:effectLst/>
                          <a:latin typeface="+mn-lt"/>
                        </a:rPr>
                        <a:t>29-2031</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Cardiovascular Technologists and Technicians</a:t>
                      </a:r>
                    </a:p>
                  </a:txBody>
                  <a:tcPr marL="8822" marR="8822" marT="8822" marB="0" anchor="ctr">
                    <a:lnL>
                      <a:noFill/>
                    </a:lnL>
                    <a:lnR>
                      <a:noFill/>
                    </a:lnR>
                    <a:lnT>
                      <a:noFill/>
                    </a:lnT>
                    <a:lnB>
                      <a:noFill/>
                    </a:lnB>
                  </a:tcPr>
                </a:tc>
                <a:tc>
                  <a:txBody>
                    <a:bodyPr/>
                    <a:lstStyle/>
                    <a:p>
                      <a:pPr algn="ctr" fontAlgn="b"/>
                      <a:r>
                        <a:rPr lang="en-US" sz="900" b="0" i="0" u="none" strike="noStrike">
                          <a:solidFill>
                            <a:srgbClr val="FFFFFF"/>
                          </a:solidFill>
                          <a:effectLst/>
                          <a:latin typeface="+mn-lt"/>
                        </a:rPr>
                        <a:t>Associate's degree</a:t>
                      </a:r>
                    </a:p>
                  </a:txBody>
                  <a:tcPr marL="8822" marR="8822" marT="8822" marB="0" anchor="ctr">
                    <a:lnL>
                      <a:noFill/>
                    </a:lnL>
                    <a:lnR>
                      <a:noFill/>
                    </a:lnR>
                    <a:lnT>
                      <a:noFill/>
                    </a:lnT>
                    <a:lnB>
                      <a:noFill/>
                    </a:lnB>
                    <a:solidFill>
                      <a:schemeClr val="accent6"/>
                    </a:solidFill>
                  </a:tcPr>
                </a:tc>
                <a:tc>
                  <a:txBody>
                    <a:bodyPr/>
                    <a:lstStyle/>
                    <a:p>
                      <a:pPr algn="ctr" fontAlgn="b"/>
                      <a:r>
                        <a:rPr lang="en-US" sz="900" b="0" i="0" u="none" strike="noStrike">
                          <a:solidFill>
                            <a:srgbClr val="000000"/>
                          </a:solidFill>
                          <a:effectLst/>
                          <a:latin typeface="+mn-lt"/>
                        </a:rPr>
                        <a:t>1,330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$79,464</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94948249"/>
                  </a:ext>
                </a:extLst>
              </a:tr>
              <a:tr h="181239">
                <a:tc vMerge="1">
                  <a:txBody>
                    <a:bodyPr/>
                    <a:lstStyle/>
                    <a:p>
                      <a:pPr algn="ctr" fontAlgn="b"/>
                      <a:endParaRPr lang="en-US" sz="800" b="0" i="0" u="none" strike="noStrike" dirty="0">
                        <a:solidFill>
                          <a:srgbClr val="000000"/>
                        </a:solidFill>
                        <a:effectLst/>
                        <a:latin typeface="Helvetica" panose="020B0604020202020204" pitchFamily="34" charset="0"/>
                      </a:endParaRPr>
                    </a:p>
                  </a:txBody>
                  <a:tcPr marL="8822" marR="8822" marT="8822" marB="0" anchor="b">
                    <a:lnL>
                      <a:noFill/>
                    </a:lnL>
                    <a:lnR>
                      <a:noFill/>
                    </a:lnR>
                    <a:lnT>
                      <a:noFill/>
                    </a:lnT>
                    <a:lnB>
                      <a:noFill/>
                    </a:lnB>
                    <a:solidFill>
                      <a:srgbClr val="DDEBF7"/>
                    </a:solidFill>
                  </a:tcPr>
                </a:tc>
                <a:tc>
                  <a:txBody>
                    <a:bodyPr/>
                    <a:lstStyle/>
                    <a:p>
                      <a:pPr algn="ctr" fontAlgn="b"/>
                      <a:r>
                        <a:rPr lang="en-US" sz="900" b="0" i="0" u="none" strike="noStrike">
                          <a:solidFill>
                            <a:srgbClr val="000000"/>
                          </a:solidFill>
                          <a:effectLst/>
                          <a:latin typeface="+mn-lt"/>
                        </a:rPr>
                        <a:t>15-1152</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1" i="1" u="none" strike="noStrike" dirty="0">
                          <a:solidFill>
                            <a:srgbClr val="000000"/>
                          </a:solidFill>
                          <a:effectLst/>
                          <a:latin typeface="+mn-lt"/>
                        </a:rPr>
                        <a:t>Computer Network Support Specialists</a:t>
                      </a:r>
                    </a:p>
                  </a:txBody>
                  <a:tcPr marL="8822" marR="8822" marT="8822" marB="0" anchor="ctr">
                    <a:lnL>
                      <a:noFill/>
                    </a:lnL>
                    <a:lnR>
                      <a:noFill/>
                    </a:lnR>
                    <a:lnT>
                      <a:noFill/>
                    </a:lnT>
                    <a:lnB>
                      <a:noFill/>
                    </a:lnB>
                  </a:tcPr>
                </a:tc>
                <a:tc>
                  <a:txBody>
                    <a:bodyPr/>
                    <a:lstStyle/>
                    <a:p>
                      <a:pPr algn="ctr" fontAlgn="b"/>
                      <a:r>
                        <a:rPr lang="en-US" sz="900" b="0" i="0" u="none" strike="noStrike" dirty="0">
                          <a:solidFill>
                            <a:srgbClr val="FFFFFF"/>
                          </a:solidFill>
                          <a:effectLst/>
                          <a:latin typeface="+mn-lt"/>
                        </a:rPr>
                        <a:t>Associate's degree</a:t>
                      </a:r>
                    </a:p>
                  </a:txBody>
                  <a:tcPr marL="8822" marR="8822" marT="8822" marB="0" anchor="ctr">
                    <a:lnL>
                      <a:noFill/>
                    </a:lnL>
                    <a:lnR>
                      <a:noFill/>
                    </a:lnR>
                    <a:lnT>
                      <a:noFill/>
                    </a:lnT>
                    <a:lnB>
                      <a:noFill/>
                    </a:lnB>
                    <a:solidFill>
                      <a:schemeClr val="accent6"/>
                    </a:solidFill>
                  </a:tcPr>
                </a:tc>
                <a:tc>
                  <a:txBody>
                    <a:bodyPr/>
                    <a:lstStyle/>
                    <a:p>
                      <a:pPr algn="ctr" fontAlgn="b"/>
                      <a:r>
                        <a:rPr lang="en-US" sz="900" b="0" i="0" u="none" strike="noStrike">
                          <a:solidFill>
                            <a:srgbClr val="000000"/>
                          </a:solidFill>
                          <a:effectLst/>
                          <a:latin typeface="+mn-lt"/>
                        </a:rPr>
                        <a:t>160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$78,213</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83016593"/>
                  </a:ext>
                </a:extLst>
              </a:tr>
              <a:tr h="181239">
                <a:tc vMerge="1">
                  <a:txBody>
                    <a:bodyPr/>
                    <a:lstStyle/>
                    <a:p>
                      <a:pPr algn="ctr" fontAlgn="b"/>
                      <a:endParaRPr lang="en-US" sz="800" b="0" i="0" u="none" strike="noStrike" dirty="0">
                        <a:solidFill>
                          <a:srgbClr val="000000"/>
                        </a:solidFill>
                        <a:effectLst/>
                        <a:latin typeface="Helvetica" panose="020B0604020202020204" pitchFamily="34" charset="0"/>
                      </a:endParaRPr>
                    </a:p>
                  </a:txBody>
                  <a:tcPr marL="8822" marR="8822" marT="8822" marB="0" anchor="b">
                    <a:lnL>
                      <a:noFill/>
                    </a:lnL>
                    <a:lnR>
                      <a:noFill/>
                    </a:lnR>
                    <a:lnT>
                      <a:noFill/>
                    </a:lnT>
                    <a:lnB>
                      <a:noFill/>
                    </a:lnB>
                    <a:solidFill>
                      <a:srgbClr val="DDEBF7"/>
                    </a:solidFill>
                  </a:tcPr>
                </a:tc>
                <a:tc>
                  <a:txBody>
                    <a:bodyPr/>
                    <a:lstStyle/>
                    <a:p>
                      <a:pPr algn="ctr" fontAlgn="b"/>
                      <a:r>
                        <a:rPr lang="en-US" sz="900" b="0" i="0" u="none" strike="noStrike">
                          <a:solidFill>
                            <a:srgbClr val="000000"/>
                          </a:solidFill>
                          <a:effectLst/>
                          <a:latin typeface="+mn-lt"/>
                        </a:rPr>
                        <a:t>15-1134</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1" i="1" u="none" strike="noStrike" dirty="0">
                          <a:solidFill>
                            <a:srgbClr val="000000"/>
                          </a:solidFill>
                          <a:effectLst/>
                          <a:latin typeface="+mn-lt"/>
                        </a:rPr>
                        <a:t>Web Developers</a:t>
                      </a:r>
                    </a:p>
                  </a:txBody>
                  <a:tcPr marL="8822" marR="8822" marT="8822" marB="0" anchor="ctr">
                    <a:lnL>
                      <a:noFill/>
                    </a:lnL>
                    <a:lnR>
                      <a:noFill/>
                    </a:lnR>
                    <a:lnT>
                      <a:noFill/>
                    </a:lnT>
                    <a:lnB>
                      <a:noFill/>
                    </a:lnB>
                  </a:tcPr>
                </a:tc>
                <a:tc>
                  <a:txBody>
                    <a:bodyPr/>
                    <a:lstStyle/>
                    <a:p>
                      <a:pPr algn="ctr" fontAlgn="b"/>
                      <a:r>
                        <a:rPr lang="en-US" sz="900" b="0" i="0" u="none" strike="noStrike" dirty="0">
                          <a:solidFill>
                            <a:srgbClr val="FFFFFF"/>
                          </a:solidFill>
                          <a:effectLst/>
                          <a:latin typeface="+mn-lt"/>
                        </a:rPr>
                        <a:t>Associate's degree</a:t>
                      </a:r>
                    </a:p>
                  </a:txBody>
                  <a:tcPr marL="8822" marR="8822" marT="8822" marB="0" anchor="ctr">
                    <a:lnL>
                      <a:noFill/>
                    </a:lnL>
                    <a:lnR>
                      <a:noFill/>
                    </a:lnR>
                    <a:lnT>
                      <a:noFill/>
                    </a:lnT>
                    <a:lnB>
                      <a:noFill/>
                    </a:lnB>
                    <a:solidFill>
                      <a:schemeClr val="accent6"/>
                    </a:solidFill>
                  </a:tcPr>
                </a:tc>
                <a:tc>
                  <a:txBody>
                    <a:bodyPr/>
                    <a:lstStyle/>
                    <a:p>
                      <a:pPr algn="ctr" fontAlgn="b"/>
                      <a:r>
                        <a:rPr lang="en-US" sz="900" b="0" i="0" u="none" strike="noStrike">
                          <a:solidFill>
                            <a:srgbClr val="000000"/>
                          </a:solidFill>
                          <a:effectLst/>
                          <a:latin typeface="+mn-lt"/>
                        </a:rPr>
                        <a:t>90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5</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$87,255</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39837231"/>
                  </a:ext>
                </a:extLst>
              </a:tr>
              <a:tr h="181239">
                <a:tc vMerge="1">
                  <a:txBody>
                    <a:bodyPr/>
                    <a:lstStyle/>
                    <a:p>
                      <a:pPr algn="ctr" fontAlgn="b"/>
                      <a:endParaRPr lang="en-US" sz="800" b="0" i="0" u="none" strike="noStrike" dirty="0">
                        <a:solidFill>
                          <a:srgbClr val="000000"/>
                        </a:solidFill>
                        <a:effectLst/>
                        <a:latin typeface="Helvetica" panose="020B0604020202020204" pitchFamily="34" charset="0"/>
                      </a:endParaRPr>
                    </a:p>
                  </a:txBody>
                  <a:tcPr marL="8822" marR="8822" marT="8822" marB="0" anchor="b">
                    <a:lnL>
                      <a:noFill/>
                    </a:lnL>
                    <a:lnR>
                      <a:noFill/>
                    </a:lnR>
                    <a:lnT>
                      <a:noFill/>
                    </a:lnT>
                    <a:lnB>
                      <a:noFill/>
                    </a:lnB>
                    <a:solidFill>
                      <a:srgbClr val="DDEBF7"/>
                    </a:solidFill>
                  </a:tcPr>
                </a:tc>
                <a:tc>
                  <a:txBody>
                    <a:bodyPr/>
                    <a:lstStyle/>
                    <a:p>
                      <a:pPr algn="ctr" fontAlgn="b"/>
                      <a:r>
                        <a:rPr lang="en-US" sz="900" b="0" i="0" u="none" strike="noStrike">
                          <a:solidFill>
                            <a:srgbClr val="000000"/>
                          </a:solidFill>
                          <a:effectLst/>
                          <a:latin typeface="+mn-lt"/>
                        </a:rPr>
                        <a:t>29-2061</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Licensed Practical and Licensed Vocational Nurses</a:t>
                      </a:r>
                    </a:p>
                  </a:txBody>
                  <a:tcPr marL="8822" marR="8822" marT="8822" marB="0" anchor="ctr">
                    <a:lnL>
                      <a:noFill/>
                    </a:lnL>
                    <a:lnR>
                      <a:noFill/>
                    </a:lnR>
                    <a:lnT>
                      <a:noFill/>
                    </a:lnT>
                    <a:lnB>
                      <a:noFill/>
                    </a:lnB>
                  </a:tcPr>
                </a:tc>
                <a:tc>
                  <a:txBody>
                    <a:bodyPr/>
                    <a:lstStyle/>
                    <a:p>
                      <a:pPr algn="ctr" fontAlgn="b"/>
                      <a:r>
                        <a:rPr lang="en-US" sz="900" b="0" i="0" u="none" strike="noStrike" dirty="0">
                          <a:solidFill>
                            <a:srgbClr val="FFFFFF"/>
                          </a:solidFill>
                          <a:effectLst/>
                          <a:latin typeface="+mn-lt"/>
                        </a:rPr>
                        <a:t>Postsecondary non-degree award</a:t>
                      </a:r>
                    </a:p>
                  </a:txBody>
                  <a:tcPr marL="8822" marR="8822" marT="8822" marB="0" anchor="ctr">
                    <a:lnL>
                      <a:noFill/>
                    </a:lnL>
                    <a:lnR>
                      <a:noFill/>
                    </a:lnR>
                    <a:lnT>
                      <a:noFill/>
                    </a:lnT>
                    <a:lnB>
                      <a:noFill/>
                    </a:lnB>
                    <a:solidFill>
                      <a:schemeClr val="accent4"/>
                    </a:solidFill>
                  </a:tcPr>
                </a:tc>
                <a:tc>
                  <a:txBody>
                    <a:bodyPr/>
                    <a:lstStyle/>
                    <a:p>
                      <a:pPr algn="ctr" fontAlgn="b"/>
                      <a:r>
                        <a:rPr lang="en-US" sz="900" b="0" i="0" u="none" strike="noStrike">
                          <a:solidFill>
                            <a:srgbClr val="000000"/>
                          </a:solidFill>
                          <a:effectLst/>
                          <a:latin typeface="+mn-lt"/>
                        </a:rPr>
                        <a:t>14,000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$60,315</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75120720"/>
                  </a:ext>
                </a:extLst>
              </a:tr>
              <a:tr h="181239">
                <a:tc vMerge="1">
                  <a:txBody>
                    <a:bodyPr/>
                    <a:lstStyle/>
                    <a:p>
                      <a:pPr algn="ctr" fontAlgn="b"/>
                      <a:endParaRPr lang="en-US" sz="800" b="0" i="0" u="none" strike="noStrike" dirty="0">
                        <a:solidFill>
                          <a:srgbClr val="000000"/>
                        </a:solidFill>
                        <a:effectLst/>
                        <a:latin typeface="Helvetica" panose="020B0604020202020204" pitchFamily="34" charset="0"/>
                      </a:endParaRPr>
                    </a:p>
                  </a:txBody>
                  <a:tcPr marL="8822" marR="8822" marT="8822" marB="0" anchor="b">
                    <a:lnL>
                      <a:noFill/>
                    </a:lnL>
                    <a:lnR>
                      <a:noFill/>
                    </a:lnR>
                    <a:lnT>
                      <a:noFill/>
                    </a:lnT>
                    <a:lnB>
                      <a:noFill/>
                    </a:lnB>
                    <a:solidFill>
                      <a:srgbClr val="DDEBF7"/>
                    </a:solidFill>
                  </a:tcPr>
                </a:tc>
                <a:tc>
                  <a:txBody>
                    <a:bodyPr/>
                    <a:lstStyle/>
                    <a:p>
                      <a:pPr algn="ctr" fontAlgn="b"/>
                      <a:r>
                        <a:rPr lang="en-US" sz="900" b="0" i="0" u="none" strike="noStrike">
                          <a:solidFill>
                            <a:srgbClr val="000000"/>
                          </a:solidFill>
                          <a:effectLst/>
                          <a:latin typeface="+mn-lt"/>
                        </a:rPr>
                        <a:t>31-9092</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Medical Assistants</a:t>
                      </a:r>
                    </a:p>
                  </a:txBody>
                  <a:tcPr marL="8822" marR="8822" marT="8822" marB="0" anchor="ctr">
                    <a:lnL>
                      <a:noFill/>
                    </a:lnL>
                    <a:lnR>
                      <a:noFill/>
                    </a:lnR>
                    <a:lnT>
                      <a:noFill/>
                    </a:lnT>
                    <a:lnB>
                      <a:noFill/>
                    </a:lnB>
                  </a:tcPr>
                </a:tc>
                <a:tc>
                  <a:txBody>
                    <a:bodyPr/>
                    <a:lstStyle/>
                    <a:p>
                      <a:pPr algn="ctr" fontAlgn="b"/>
                      <a:r>
                        <a:rPr lang="en-US" sz="900" b="0" i="0" u="none" strike="noStrike" dirty="0">
                          <a:solidFill>
                            <a:srgbClr val="FFFFFF"/>
                          </a:solidFill>
                          <a:effectLst/>
                          <a:latin typeface="+mn-lt"/>
                        </a:rPr>
                        <a:t>Postsecondary non-degree award</a:t>
                      </a:r>
                    </a:p>
                  </a:txBody>
                  <a:tcPr marL="8822" marR="8822" marT="8822" marB="0" anchor="ctr">
                    <a:lnL>
                      <a:noFill/>
                    </a:lnL>
                    <a:lnR>
                      <a:noFill/>
                    </a:lnR>
                    <a:lnT>
                      <a:noFill/>
                    </a:lnT>
                    <a:lnB>
                      <a:noFill/>
                    </a:lnB>
                    <a:solidFill>
                      <a:schemeClr val="accent4"/>
                    </a:solidFill>
                  </a:tcPr>
                </a:tc>
                <a:tc>
                  <a:txBody>
                    <a:bodyPr/>
                    <a:lstStyle/>
                    <a:p>
                      <a:pPr algn="ctr" fontAlgn="b"/>
                      <a:r>
                        <a:rPr lang="en-US" sz="900" b="0" i="0" u="none" strike="noStrike">
                          <a:solidFill>
                            <a:srgbClr val="000000"/>
                          </a:solidFill>
                          <a:effectLst/>
                          <a:latin typeface="+mn-lt"/>
                        </a:rPr>
                        <a:t>13,300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$40,704</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78199371"/>
                  </a:ext>
                </a:extLst>
              </a:tr>
              <a:tr h="181239">
                <a:tc vMerge="1">
                  <a:txBody>
                    <a:bodyPr/>
                    <a:lstStyle/>
                    <a:p>
                      <a:pPr algn="ctr" fontAlgn="b"/>
                      <a:endParaRPr lang="en-US" sz="800" b="0" i="0" u="none" strike="noStrike" dirty="0">
                        <a:solidFill>
                          <a:srgbClr val="000000"/>
                        </a:solidFill>
                        <a:effectLst/>
                        <a:latin typeface="Helvetica" panose="020B0604020202020204" pitchFamily="34" charset="0"/>
                      </a:endParaRPr>
                    </a:p>
                  </a:txBody>
                  <a:tcPr marL="8822" marR="8822" marT="8822" marB="0" anchor="b">
                    <a:lnL>
                      <a:noFill/>
                    </a:lnL>
                    <a:lnR>
                      <a:noFill/>
                    </a:lnR>
                    <a:lnT>
                      <a:noFill/>
                    </a:lnT>
                    <a:lnB>
                      <a:noFill/>
                    </a:lnB>
                    <a:solidFill>
                      <a:srgbClr val="DDEBF7"/>
                    </a:solidFill>
                  </a:tcPr>
                </a:tc>
                <a:tc>
                  <a:txBody>
                    <a:bodyPr/>
                    <a:lstStyle/>
                    <a:p>
                      <a:pPr algn="ctr" fontAlgn="b"/>
                      <a:r>
                        <a:rPr lang="en-US" sz="900" b="0" i="0" u="none" strike="noStrike">
                          <a:solidFill>
                            <a:srgbClr val="000000"/>
                          </a:solidFill>
                          <a:effectLst/>
                          <a:latin typeface="+mn-lt"/>
                        </a:rPr>
                        <a:t>29-2071</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1" i="1" u="none" strike="noStrike" dirty="0">
                          <a:solidFill>
                            <a:srgbClr val="000000"/>
                          </a:solidFill>
                          <a:effectLst/>
                          <a:latin typeface="+mn-lt"/>
                        </a:rPr>
                        <a:t>Medical Records/Health Information Technicians</a:t>
                      </a:r>
                    </a:p>
                  </a:txBody>
                  <a:tcPr marL="8822" marR="8822" marT="8822" marB="0" anchor="ctr">
                    <a:lnL>
                      <a:noFill/>
                    </a:lnL>
                    <a:lnR>
                      <a:noFill/>
                    </a:lnR>
                    <a:lnT>
                      <a:noFill/>
                    </a:lnT>
                    <a:lnB>
                      <a:noFill/>
                    </a:lnB>
                  </a:tcPr>
                </a:tc>
                <a:tc>
                  <a:txBody>
                    <a:bodyPr/>
                    <a:lstStyle/>
                    <a:p>
                      <a:pPr algn="ctr" fontAlgn="b"/>
                      <a:r>
                        <a:rPr lang="en-US" sz="900" b="0" i="0" u="none" strike="noStrike" dirty="0">
                          <a:solidFill>
                            <a:srgbClr val="FFFFFF"/>
                          </a:solidFill>
                          <a:effectLst/>
                          <a:latin typeface="+mn-lt"/>
                        </a:rPr>
                        <a:t>Postsecondary non-degree award</a:t>
                      </a:r>
                    </a:p>
                  </a:txBody>
                  <a:tcPr marL="8822" marR="8822" marT="8822" marB="0" anchor="ctr">
                    <a:lnL>
                      <a:noFill/>
                    </a:lnL>
                    <a:lnR>
                      <a:noFill/>
                    </a:lnR>
                    <a:lnT>
                      <a:noFill/>
                    </a:lnT>
                    <a:lnB>
                      <a:noFill/>
                    </a:lnB>
                    <a:solidFill>
                      <a:schemeClr val="accent4"/>
                    </a:solidFill>
                  </a:tcPr>
                </a:tc>
                <a:tc>
                  <a:txBody>
                    <a:bodyPr/>
                    <a:lstStyle/>
                    <a:p>
                      <a:pPr algn="ctr" fontAlgn="b"/>
                      <a:r>
                        <a:rPr lang="en-US" sz="900" b="0" i="0" u="none" strike="noStrike">
                          <a:solidFill>
                            <a:srgbClr val="000000"/>
                          </a:solidFill>
                          <a:effectLst/>
                          <a:latin typeface="+mn-lt"/>
                        </a:rPr>
                        <a:t>4,220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$53,043</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34288388"/>
                  </a:ext>
                </a:extLst>
              </a:tr>
              <a:tr h="181239">
                <a:tc vMerge="1">
                  <a:txBody>
                    <a:bodyPr/>
                    <a:lstStyle/>
                    <a:p>
                      <a:pPr algn="ctr" fontAlgn="b"/>
                      <a:endParaRPr lang="en-US" sz="800" b="0" i="0" u="none" strike="noStrike" dirty="0">
                        <a:solidFill>
                          <a:srgbClr val="000000"/>
                        </a:solidFill>
                        <a:effectLst/>
                        <a:latin typeface="Helvetica" panose="020B0604020202020204" pitchFamily="34" charset="0"/>
                      </a:endParaRPr>
                    </a:p>
                  </a:txBody>
                  <a:tcPr marL="8822" marR="8822" marT="8822" marB="0" anchor="b">
                    <a:lnL>
                      <a:noFill/>
                    </a:lnL>
                    <a:lnR>
                      <a:noFill/>
                    </a:lnR>
                    <a:lnT>
                      <a:noFill/>
                    </a:lnT>
                    <a:lnB>
                      <a:noFill/>
                    </a:lnB>
                    <a:solidFill>
                      <a:srgbClr val="DDEBF7"/>
                    </a:solidFill>
                  </a:tcPr>
                </a:tc>
                <a:tc>
                  <a:txBody>
                    <a:bodyPr/>
                    <a:lstStyle/>
                    <a:p>
                      <a:pPr algn="ctr" fontAlgn="b"/>
                      <a:r>
                        <a:rPr lang="en-US" sz="900" b="0" i="0" u="none" strike="noStrike">
                          <a:solidFill>
                            <a:srgbClr val="000000"/>
                          </a:solidFill>
                          <a:effectLst/>
                          <a:latin typeface="+mn-lt"/>
                        </a:rPr>
                        <a:t>29-2055</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Surgical Technologists</a:t>
                      </a:r>
                    </a:p>
                  </a:txBody>
                  <a:tcPr marL="8822" marR="8822" marT="8822" marB="0" anchor="ctr">
                    <a:lnL>
                      <a:noFill/>
                    </a:lnL>
                    <a:lnR>
                      <a:noFill/>
                    </a:lnR>
                    <a:lnT>
                      <a:noFill/>
                    </a:lnT>
                    <a:lnB>
                      <a:noFill/>
                    </a:lnB>
                  </a:tcPr>
                </a:tc>
                <a:tc>
                  <a:txBody>
                    <a:bodyPr/>
                    <a:lstStyle/>
                    <a:p>
                      <a:pPr algn="ctr" fontAlgn="b"/>
                      <a:r>
                        <a:rPr lang="en-US" sz="900" b="0" i="0" u="none" strike="noStrike" dirty="0">
                          <a:solidFill>
                            <a:srgbClr val="FFFFFF"/>
                          </a:solidFill>
                          <a:effectLst/>
                          <a:latin typeface="+mn-lt"/>
                        </a:rPr>
                        <a:t>Postsecondary non-degree award</a:t>
                      </a:r>
                    </a:p>
                  </a:txBody>
                  <a:tcPr marL="8822" marR="8822" marT="8822" marB="0" anchor="ctr">
                    <a:lnL>
                      <a:noFill/>
                    </a:lnL>
                    <a:lnR>
                      <a:noFill/>
                    </a:lnR>
                    <a:lnT>
                      <a:noFill/>
                    </a:lnT>
                    <a:lnB>
                      <a:noFill/>
                    </a:lnB>
                    <a:solidFill>
                      <a:schemeClr val="accent4"/>
                    </a:solidFill>
                  </a:tcPr>
                </a:tc>
                <a:tc>
                  <a:txBody>
                    <a:bodyPr/>
                    <a:lstStyle/>
                    <a:p>
                      <a:pPr algn="ctr" fontAlgn="b"/>
                      <a:r>
                        <a:rPr lang="en-US" sz="900" b="0" i="0" u="none" strike="noStrike">
                          <a:solidFill>
                            <a:srgbClr val="000000"/>
                          </a:solidFill>
                          <a:effectLst/>
                          <a:latin typeface="+mn-lt"/>
                        </a:rPr>
                        <a:t>2,870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$57,975</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30045369"/>
                  </a:ext>
                </a:extLst>
              </a:tr>
              <a:tr h="181239">
                <a:tc vMerge="1">
                  <a:txBody>
                    <a:bodyPr/>
                    <a:lstStyle/>
                    <a:p>
                      <a:pPr algn="ctr" fontAlgn="b"/>
                      <a:endParaRPr lang="en-US" sz="800" b="0" i="0" u="none" strike="noStrike" dirty="0">
                        <a:solidFill>
                          <a:srgbClr val="000000"/>
                        </a:solidFill>
                        <a:effectLst/>
                        <a:latin typeface="Helvetica" panose="020B0604020202020204" pitchFamily="34" charset="0"/>
                      </a:endParaRPr>
                    </a:p>
                  </a:txBody>
                  <a:tcPr marL="8822" marR="8822" marT="8822" marB="0" anchor="b">
                    <a:lnL>
                      <a:noFill/>
                    </a:lnL>
                    <a:lnR>
                      <a:noFill/>
                    </a:lnR>
                    <a:lnT>
                      <a:noFill/>
                    </a:lnT>
                    <a:lnB>
                      <a:noFill/>
                    </a:lnB>
                    <a:solidFill>
                      <a:srgbClr val="DDEBF7"/>
                    </a:solidFill>
                  </a:tcPr>
                </a:tc>
                <a:tc>
                  <a:txBody>
                    <a:bodyPr/>
                    <a:lstStyle/>
                    <a:p>
                      <a:pPr algn="ctr" fontAlgn="b"/>
                      <a:r>
                        <a:rPr lang="en-US" sz="900" b="0" i="0" u="none" strike="noStrike">
                          <a:solidFill>
                            <a:srgbClr val="000000"/>
                          </a:solidFill>
                          <a:effectLst/>
                          <a:latin typeface="+mn-lt"/>
                        </a:rPr>
                        <a:t>49-9021</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HVAC Mechanics and Installers</a:t>
                      </a:r>
                    </a:p>
                  </a:txBody>
                  <a:tcPr marL="8822" marR="8822" marT="8822" marB="0" anchor="ctr">
                    <a:lnL>
                      <a:noFill/>
                    </a:lnL>
                    <a:lnR>
                      <a:noFill/>
                    </a:lnR>
                    <a:lnT>
                      <a:noFill/>
                    </a:lnT>
                    <a:lnB>
                      <a:noFill/>
                    </a:lnB>
                  </a:tcPr>
                </a:tc>
                <a:tc>
                  <a:txBody>
                    <a:bodyPr/>
                    <a:lstStyle/>
                    <a:p>
                      <a:pPr algn="ctr" fontAlgn="b"/>
                      <a:r>
                        <a:rPr lang="en-US" sz="900" b="0" i="0" u="none" strike="noStrike" dirty="0">
                          <a:solidFill>
                            <a:srgbClr val="FFFFFF"/>
                          </a:solidFill>
                          <a:effectLst/>
                          <a:latin typeface="+mn-lt"/>
                        </a:rPr>
                        <a:t>Postsecondary non-degree award</a:t>
                      </a:r>
                    </a:p>
                  </a:txBody>
                  <a:tcPr marL="8822" marR="8822" marT="8822" marB="0" anchor="ctr">
                    <a:lnL>
                      <a:noFill/>
                    </a:lnL>
                    <a:lnR>
                      <a:noFill/>
                    </a:lnR>
                    <a:lnT>
                      <a:noFill/>
                    </a:lnT>
                    <a:lnB>
                      <a:noFill/>
                    </a:lnB>
                    <a:solidFill>
                      <a:schemeClr val="accent4"/>
                    </a:solidFill>
                  </a:tcPr>
                </a:tc>
                <a:tc>
                  <a:txBody>
                    <a:bodyPr/>
                    <a:lstStyle/>
                    <a:p>
                      <a:pPr algn="ctr" fontAlgn="b"/>
                      <a:r>
                        <a:rPr lang="en-US" sz="900" b="0" i="0" u="none" strike="noStrike">
                          <a:solidFill>
                            <a:srgbClr val="000000"/>
                          </a:solidFill>
                          <a:effectLst/>
                          <a:latin typeface="+mn-lt"/>
                        </a:rPr>
                        <a:t>210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$58,800</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2492380"/>
                  </a:ext>
                </a:extLst>
              </a:tr>
              <a:tr h="181239">
                <a:tc vMerge="1">
                  <a:txBody>
                    <a:bodyPr/>
                    <a:lstStyle/>
                    <a:p>
                      <a:pPr algn="ctr" fontAlgn="b"/>
                      <a:endParaRPr lang="en-US" sz="800" b="0" i="0" u="none" strike="noStrike" dirty="0">
                        <a:solidFill>
                          <a:srgbClr val="000000"/>
                        </a:solidFill>
                        <a:effectLst/>
                        <a:latin typeface="Helvetica" panose="020B0604020202020204" pitchFamily="34" charset="0"/>
                      </a:endParaRPr>
                    </a:p>
                  </a:txBody>
                  <a:tcPr marL="8822" marR="8822" marT="8822" marB="0" anchor="b">
                    <a:lnL>
                      <a:noFill/>
                    </a:lnL>
                    <a:lnR>
                      <a:noFill/>
                    </a:lnR>
                    <a:lnT>
                      <a:noFill/>
                    </a:lnT>
                    <a:lnB>
                      <a:noFill/>
                    </a:lnB>
                    <a:solidFill>
                      <a:srgbClr val="DDEBF7"/>
                    </a:solidFill>
                  </a:tcPr>
                </a:tc>
                <a:tc>
                  <a:txBody>
                    <a:bodyPr/>
                    <a:lstStyle/>
                    <a:p>
                      <a:pPr algn="ctr" fontAlgn="b"/>
                      <a:r>
                        <a:rPr lang="en-US" sz="900" b="0" i="0" u="none" strike="noStrike">
                          <a:solidFill>
                            <a:srgbClr val="000000"/>
                          </a:solidFill>
                          <a:effectLst/>
                          <a:latin typeface="+mn-lt"/>
                        </a:rPr>
                        <a:t>43-3031</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1" i="1" u="none" strike="noStrike" dirty="0">
                          <a:solidFill>
                            <a:srgbClr val="000000"/>
                          </a:solidFill>
                          <a:effectLst/>
                          <a:latin typeface="+mn-lt"/>
                        </a:rPr>
                        <a:t>Bookkeeping, Accounting, and Auditing Clerks</a:t>
                      </a:r>
                    </a:p>
                  </a:txBody>
                  <a:tcPr marL="8822" marR="8822" marT="8822" marB="0" anchor="ctr">
                    <a:lnL>
                      <a:noFill/>
                    </a:lnL>
                    <a:lnR>
                      <a:noFill/>
                    </a:lnR>
                    <a:lnT>
                      <a:noFill/>
                    </a:lnT>
                    <a:lnB>
                      <a:noFill/>
                    </a:lnB>
                  </a:tcPr>
                </a:tc>
                <a:tc>
                  <a:txBody>
                    <a:bodyPr/>
                    <a:lstStyle/>
                    <a:p>
                      <a:pPr algn="ctr" fontAlgn="b"/>
                      <a:r>
                        <a:rPr lang="en-US" sz="900" b="0" i="0" u="none" strike="noStrike">
                          <a:solidFill>
                            <a:srgbClr val="000000"/>
                          </a:solidFill>
                          <a:effectLst/>
                          <a:latin typeface="+mn-lt"/>
                        </a:rPr>
                        <a:t>Some college, no degree</a:t>
                      </a:r>
                    </a:p>
                  </a:txBody>
                  <a:tcPr marL="8822" marR="8822" marT="8822" marB="0" anchor="ctr">
                    <a:lnL>
                      <a:noFill/>
                    </a:lnL>
                    <a:lnR>
                      <a:noFill/>
                    </a:lnR>
                    <a:lnT>
                      <a:noFill/>
                    </a:lnT>
                    <a:lnB>
                      <a:noFill/>
                    </a:lnB>
                  </a:tcPr>
                </a:tc>
                <a:tc>
                  <a:txBody>
                    <a:bodyPr/>
                    <a:lstStyle/>
                    <a:p>
                      <a:pPr algn="ctr" fontAlgn="b"/>
                      <a:r>
                        <a:rPr lang="en-US" sz="900" b="0" i="0" u="none" strike="noStrike">
                          <a:solidFill>
                            <a:srgbClr val="000000"/>
                          </a:solidFill>
                          <a:effectLst/>
                          <a:latin typeface="+mn-lt"/>
                        </a:rPr>
                        <a:t>4,110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$49,065</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27300022"/>
                  </a:ext>
                </a:extLst>
              </a:tr>
              <a:tr h="181239">
                <a:tc vMerge="1">
                  <a:txBody>
                    <a:bodyPr/>
                    <a:lstStyle/>
                    <a:p>
                      <a:pPr algn="ctr" fontAlgn="b"/>
                      <a:endParaRPr lang="en-US" sz="800" b="0" i="0" u="none" strike="noStrike" dirty="0">
                        <a:solidFill>
                          <a:srgbClr val="000000"/>
                        </a:solidFill>
                        <a:effectLst/>
                        <a:latin typeface="Helvetica" panose="020B0604020202020204" pitchFamily="34" charset="0"/>
                      </a:endParaRPr>
                    </a:p>
                  </a:txBody>
                  <a:tcPr marL="8822" marR="8822" marT="8822" marB="0" anchor="b">
                    <a:lnL>
                      <a:noFill/>
                    </a:lnL>
                    <a:lnR>
                      <a:noFill/>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900" b="0" i="0" u="none" strike="noStrike">
                          <a:solidFill>
                            <a:srgbClr val="000000"/>
                          </a:solidFill>
                          <a:effectLst/>
                          <a:latin typeface="+mn-lt"/>
                        </a:rPr>
                        <a:t>15-1151</a:t>
                      </a:r>
                    </a:p>
                  </a:txBody>
                  <a:tcPr marL="8822" marR="8822" marT="8822" marB="0" anchor="ctr">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tc>
                  <a:txBody>
                    <a:bodyPr/>
                    <a:lstStyle/>
                    <a:p>
                      <a:pPr algn="l" fontAlgn="ctr"/>
                      <a:r>
                        <a:rPr lang="en-US" sz="900" b="1" i="1" u="none" strike="noStrike" dirty="0">
                          <a:solidFill>
                            <a:srgbClr val="000000"/>
                          </a:solidFill>
                          <a:effectLst/>
                          <a:latin typeface="+mn-lt"/>
                        </a:rPr>
                        <a:t>Computer User Support Specialists</a:t>
                      </a:r>
                    </a:p>
                  </a:txBody>
                  <a:tcPr marL="8822" marR="8822" marT="8822"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n-lt"/>
                        </a:rPr>
                        <a:t>Some college, no degree</a:t>
                      </a:r>
                    </a:p>
                  </a:txBody>
                  <a:tcPr marL="8822" marR="8822" marT="8822"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mn-lt"/>
                        </a:rPr>
                        <a:t>820</a:t>
                      </a:r>
                    </a:p>
                  </a:txBody>
                  <a:tcPr marL="8822" marR="8822" marT="8822" marB="0" anchor="ctr">
                    <a:lnL>
                      <a:noFill/>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mn-lt"/>
                        </a:rPr>
                        <a:t>5</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solidFill>
                      <a:srgbClr val="DDEBF7"/>
                    </a:solidFill>
                  </a:tcPr>
                </a:tc>
                <a:tc>
                  <a:txBody>
                    <a:bodyPr/>
                    <a:lstStyle/>
                    <a:p>
                      <a:pPr algn="ctr" fontAlgn="b"/>
                      <a:r>
                        <a:rPr lang="en-US" sz="900" b="0" i="0" u="none" strike="noStrike" dirty="0">
                          <a:solidFill>
                            <a:srgbClr val="000000"/>
                          </a:solidFill>
                          <a:effectLst/>
                          <a:latin typeface="+mn-lt"/>
                        </a:rPr>
                        <a:t>$62,454</a:t>
                      </a:r>
                    </a:p>
                  </a:txBody>
                  <a:tcPr marL="8822" marR="8822" marT="8822" marB="0" anchor="ctr">
                    <a:lnL w="6350" cap="flat" cmpd="sng" algn="ctr">
                      <a:solidFill>
                        <a:srgbClr val="000000"/>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905917"/>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3735171560"/>
              </p:ext>
            </p:extLst>
          </p:nvPr>
        </p:nvGraphicFramePr>
        <p:xfrm>
          <a:off x="655320" y="4766011"/>
          <a:ext cx="10881361" cy="1280160"/>
        </p:xfrm>
        <a:graphic>
          <a:graphicData uri="http://schemas.openxmlformats.org/drawingml/2006/table">
            <a:tbl>
              <a:tblPr/>
              <a:tblGrid>
                <a:gridCol w="1375385">
                  <a:extLst>
                    <a:ext uri="{9D8B030D-6E8A-4147-A177-3AD203B41FA5}">
                      <a16:colId xmlns:a16="http://schemas.microsoft.com/office/drawing/2014/main" val="1081223451"/>
                    </a:ext>
                  </a:extLst>
                </a:gridCol>
                <a:gridCol w="1095439">
                  <a:extLst>
                    <a:ext uri="{9D8B030D-6E8A-4147-A177-3AD203B41FA5}">
                      <a16:colId xmlns:a16="http://schemas.microsoft.com/office/drawing/2014/main" val="964384331"/>
                    </a:ext>
                  </a:extLst>
                </a:gridCol>
                <a:gridCol w="3286317">
                  <a:extLst>
                    <a:ext uri="{9D8B030D-6E8A-4147-A177-3AD203B41FA5}">
                      <a16:colId xmlns:a16="http://schemas.microsoft.com/office/drawing/2014/main" val="4092802511"/>
                    </a:ext>
                  </a:extLst>
                </a:gridCol>
                <a:gridCol w="1923104">
                  <a:extLst>
                    <a:ext uri="{9D8B030D-6E8A-4147-A177-3AD203B41FA5}">
                      <a16:colId xmlns:a16="http://schemas.microsoft.com/office/drawing/2014/main" val="3851552523"/>
                    </a:ext>
                  </a:extLst>
                </a:gridCol>
                <a:gridCol w="1095439">
                  <a:extLst>
                    <a:ext uri="{9D8B030D-6E8A-4147-A177-3AD203B41FA5}">
                      <a16:colId xmlns:a16="http://schemas.microsoft.com/office/drawing/2014/main" val="2167254306"/>
                    </a:ext>
                  </a:extLst>
                </a:gridCol>
                <a:gridCol w="645092">
                  <a:extLst>
                    <a:ext uri="{9D8B030D-6E8A-4147-A177-3AD203B41FA5}">
                      <a16:colId xmlns:a16="http://schemas.microsoft.com/office/drawing/2014/main" val="2846751283"/>
                    </a:ext>
                  </a:extLst>
                </a:gridCol>
                <a:gridCol w="1460585">
                  <a:extLst>
                    <a:ext uri="{9D8B030D-6E8A-4147-A177-3AD203B41FA5}">
                      <a16:colId xmlns:a16="http://schemas.microsoft.com/office/drawing/2014/main" val="2276849753"/>
                    </a:ext>
                  </a:extLst>
                </a:gridCol>
              </a:tblGrid>
              <a:tr h="182880">
                <a:tc rowSpan="7">
                  <a:txBody>
                    <a:bodyPr/>
                    <a:lstStyle/>
                    <a:p>
                      <a:pPr algn="ctr" fontAlgn="b"/>
                      <a:r>
                        <a:rPr lang="en-US" sz="900" b="0" i="0" u="none" strike="noStrike" dirty="0">
                          <a:solidFill>
                            <a:srgbClr val="000000"/>
                          </a:solidFill>
                          <a:effectLst/>
                          <a:latin typeface="+mn-lt"/>
                        </a:rPr>
                        <a:t>Professional and Technical </a:t>
                      </a:r>
                      <a:r>
                        <a:rPr lang="en-US" sz="900" b="0" i="0" u="none" strike="noStrike" dirty="0" smtClean="0">
                          <a:solidFill>
                            <a:srgbClr val="000000"/>
                          </a:solidFill>
                          <a:effectLst/>
                          <a:latin typeface="+mn-lt"/>
                        </a:rPr>
                        <a:t>Services</a:t>
                      </a:r>
                      <a:endParaRPr lang="en-US" sz="900" b="0" i="0" u="none" strike="noStrike" dirty="0">
                        <a:solidFill>
                          <a:srgbClr val="000000"/>
                        </a:solidFill>
                        <a:effectLst/>
                        <a:latin typeface="+mn-lt"/>
                      </a:endParaRPr>
                    </a:p>
                  </a:txBody>
                  <a:tcPr marL="8822" marR="8822" marT="8822" marB="0" anchor="ctr">
                    <a:lnL>
                      <a:noFill/>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CE4D6"/>
                    </a:solidFill>
                  </a:tcPr>
                </a:tc>
                <a:tc>
                  <a:txBody>
                    <a:bodyPr/>
                    <a:lstStyle/>
                    <a:p>
                      <a:pPr algn="ctr" fontAlgn="b"/>
                      <a:r>
                        <a:rPr lang="en-US" sz="900" b="0" i="0" u="none" strike="noStrike" dirty="0">
                          <a:solidFill>
                            <a:srgbClr val="000000"/>
                          </a:solidFill>
                          <a:effectLst/>
                          <a:latin typeface="+mn-lt"/>
                        </a:rPr>
                        <a:t>23-2011</a:t>
                      </a:r>
                    </a:p>
                  </a:txBody>
                  <a:tcPr marL="8822" marR="8822" marT="8822" marB="0" anchor="ctr">
                    <a:lnL w="1905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l" fontAlgn="ctr"/>
                      <a:r>
                        <a:rPr lang="en-US" sz="900" b="0" i="0" u="none" strike="noStrike" dirty="0">
                          <a:solidFill>
                            <a:srgbClr val="000000"/>
                          </a:solidFill>
                          <a:effectLst/>
                          <a:latin typeface="+mn-lt"/>
                        </a:rPr>
                        <a:t>Paralegals and Legal Assistants</a:t>
                      </a:r>
                    </a:p>
                  </a:txBody>
                  <a:tcPr marL="8822" marR="8822" marT="8822"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900" b="0" i="0" u="none" strike="noStrike" dirty="0">
                          <a:solidFill>
                            <a:srgbClr val="FFFFFF"/>
                          </a:solidFill>
                          <a:effectLst/>
                          <a:latin typeface="+mn-lt"/>
                        </a:rPr>
                        <a:t>Associate's degree</a:t>
                      </a:r>
                    </a:p>
                  </a:txBody>
                  <a:tcPr marL="8822" marR="8822" marT="8822" marB="0" anchor="ctr">
                    <a:lnL>
                      <a:noFill/>
                    </a:lnL>
                    <a:lnR>
                      <a:noFill/>
                    </a:lnR>
                    <a:lnT w="12700" cap="flat" cmpd="sng" algn="ctr">
                      <a:solidFill>
                        <a:schemeClr val="tx1"/>
                      </a:solidFill>
                      <a:prstDash val="solid"/>
                      <a:round/>
                      <a:headEnd type="none" w="med" len="med"/>
                      <a:tailEnd type="none" w="med" len="med"/>
                    </a:lnT>
                    <a:lnB>
                      <a:noFill/>
                    </a:lnB>
                    <a:solidFill>
                      <a:schemeClr val="accent6"/>
                    </a:solidFill>
                  </a:tcPr>
                </a:tc>
                <a:tc>
                  <a:txBody>
                    <a:bodyPr/>
                    <a:lstStyle/>
                    <a:p>
                      <a:pPr algn="ctr" fontAlgn="b"/>
                      <a:r>
                        <a:rPr lang="en-US" sz="900" b="0" i="0" u="none" strike="noStrike">
                          <a:solidFill>
                            <a:srgbClr val="000000"/>
                          </a:solidFill>
                          <a:effectLst/>
                          <a:latin typeface="+mn-lt"/>
                        </a:rPr>
                        <a:t>5,490</a:t>
                      </a:r>
                    </a:p>
                  </a:txBody>
                  <a:tcPr marL="8822" marR="8822" marT="8822" marB="0" anchor="ctr">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DEBF7"/>
                    </a:solidFill>
                  </a:tcPr>
                </a:tc>
                <a:tc>
                  <a:txBody>
                    <a:bodyPr/>
                    <a:lstStyle/>
                    <a:p>
                      <a:pPr algn="ctr" fontAlgn="b"/>
                      <a:r>
                        <a:rPr lang="en-US" sz="900" b="0" i="0" u="none" strike="noStrike">
                          <a:solidFill>
                            <a:srgbClr val="000000"/>
                          </a:solidFill>
                          <a:effectLst/>
                          <a:latin typeface="+mn-lt"/>
                        </a:rPr>
                        <a:t>$59,914</a:t>
                      </a:r>
                    </a:p>
                  </a:txBody>
                  <a:tcPr marL="8822" marR="8822" marT="8822" marB="0" anchor="ctr">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3570094843"/>
                  </a:ext>
                </a:extLst>
              </a:tr>
              <a:tr h="182880">
                <a:tc vMerge="1">
                  <a:txBody>
                    <a:bodyPr/>
                    <a:lstStyle/>
                    <a:p>
                      <a:pPr algn="ctr" fontAlgn="b"/>
                      <a:endParaRPr lang="en-US" sz="800" b="0" i="0" u="none" strike="noStrike" dirty="0">
                        <a:solidFill>
                          <a:srgbClr val="000000"/>
                        </a:solidFill>
                        <a:effectLst/>
                        <a:latin typeface="Helvetica" panose="020B0604020202020204" pitchFamily="34" charset="0"/>
                      </a:endParaRPr>
                    </a:p>
                  </a:txBody>
                  <a:tcPr marL="8822" marR="8822" marT="8822" marB="0" anchor="ctr">
                    <a:lnL>
                      <a:noFill/>
                    </a:lnL>
                    <a:lnR>
                      <a:noFill/>
                    </a:lnR>
                    <a:lnT>
                      <a:noFill/>
                    </a:lnT>
                    <a:lnB>
                      <a:noFill/>
                    </a:lnB>
                    <a:solidFill>
                      <a:srgbClr val="FCE4D6"/>
                    </a:solidFill>
                  </a:tcPr>
                </a:tc>
                <a:tc>
                  <a:txBody>
                    <a:bodyPr/>
                    <a:lstStyle/>
                    <a:p>
                      <a:pPr algn="ctr" fontAlgn="b"/>
                      <a:r>
                        <a:rPr lang="en-US" sz="900" b="0" i="0" u="none" strike="noStrike">
                          <a:solidFill>
                            <a:srgbClr val="000000"/>
                          </a:solidFill>
                          <a:effectLst/>
                          <a:latin typeface="+mn-lt"/>
                        </a:rPr>
                        <a:t>15-1134</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1" i="1" u="none" strike="noStrike" dirty="0">
                          <a:solidFill>
                            <a:srgbClr val="000000"/>
                          </a:solidFill>
                          <a:effectLst/>
                          <a:latin typeface="+mn-lt"/>
                        </a:rPr>
                        <a:t>Web Developers</a:t>
                      </a:r>
                    </a:p>
                  </a:txBody>
                  <a:tcPr marL="8822" marR="8822" marT="8822" marB="0" anchor="ctr">
                    <a:lnL>
                      <a:noFill/>
                    </a:lnL>
                    <a:lnR>
                      <a:noFill/>
                    </a:lnR>
                    <a:lnT>
                      <a:noFill/>
                    </a:lnT>
                    <a:lnB>
                      <a:noFill/>
                    </a:lnB>
                  </a:tcPr>
                </a:tc>
                <a:tc>
                  <a:txBody>
                    <a:bodyPr/>
                    <a:lstStyle/>
                    <a:p>
                      <a:pPr algn="ctr" fontAlgn="b"/>
                      <a:r>
                        <a:rPr lang="en-US" sz="900" b="0" i="0" u="none" strike="noStrike" dirty="0">
                          <a:solidFill>
                            <a:srgbClr val="FFFFFF"/>
                          </a:solidFill>
                          <a:effectLst/>
                          <a:latin typeface="+mn-lt"/>
                        </a:rPr>
                        <a:t>Associate's degree</a:t>
                      </a:r>
                    </a:p>
                  </a:txBody>
                  <a:tcPr marL="8822" marR="8822" marT="8822" marB="0" anchor="ctr">
                    <a:lnL>
                      <a:noFill/>
                    </a:lnL>
                    <a:lnR>
                      <a:noFill/>
                    </a:lnR>
                    <a:lnT>
                      <a:noFill/>
                    </a:lnT>
                    <a:lnB>
                      <a:noFill/>
                    </a:lnB>
                    <a:solidFill>
                      <a:schemeClr val="accent6"/>
                    </a:solidFill>
                  </a:tcPr>
                </a:tc>
                <a:tc>
                  <a:txBody>
                    <a:bodyPr/>
                    <a:lstStyle/>
                    <a:p>
                      <a:pPr algn="ctr" fontAlgn="b"/>
                      <a:r>
                        <a:rPr lang="en-US" sz="900" b="0" i="0" u="none" strike="noStrike">
                          <a:solidFill>
                            <a:srgbClr val="000000"/>
                          </a:solidFill>
                          <a:effectLst/>
                          <a:latin typeface="+mn-lt"/>
                        </a:rPr>
                        <a:t>1,550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5</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$87,255</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98655905"/>
                  </a:ext>
                </a:extLst>
              </a:tr>
              <a:tr h="182880">
                <a:tc vMerge="1">
                  <a:txBody>
                    <a:bodyPr/>
                    <a:lstStyle/>
                    <a:p>
                      <a:pPr algn="ctr" fontAlgn="b"/>
                      <a:endParaRPr lang="en-US" sz="800" b="0" i="0" u="none" strike="noStrike" dirty="0">
                        <a:solidFill>
                          <a:srgbClr val="000000"/>
                        </a:solidFill>
                        <a:effectLst/>
                        <a:latin typeface="Helvetica" panose="020B0604020202020204" pitchFamily="34" charset="0"/>
                      </a:endParaRPr>
                    </a:p>
                  </a:txBody>
                  <a:tcPr marL="8822" marR="8822" marT="8822" marB="0" anchor="ctr">
                    <a:lnL>
                      <a:noFill/>
                    </a:lnL>
                    <a:lnR>
                      <a:noFill/>
                    </a:lnR>
                    <a:lnT>
                      <a:noFill/>
                    </a:lnT>
                    <a:lnB>
                      <a:noFill/>
                    </a:lnB>
                    <a:solidFill>
                      <a:srgbClr val="FCE4D6"/>
                    </a:solidFill>
                  </a:tcPr>
                </a:tc>
                <a:tc>
                  <a:txBody>
                    <a:bodyPr/>
                    <a:lstStyle/>
                    <a:p>
                      <a:pPr algn="ctr" fontAlgn="b"/>
                      <a:r>
                        <a:rPr lang="en-US" sz="900" b="0" i="0" u="none" strike="noStrike" dirty="0">
                          <a:solidFill>
                            <a:srgbClr val="000000"/>
                          </a:solidFill>
                          <a:effectLst/>
                          <a:latin typeface="+mn-lt"/>
                        </a:rPr>
                        <a:t>15-1152</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1" i="1" u="none" strike="noStrike" dirty="0">
                          <a:solidFill>
                            <a:srgbClr val="000000"/>
                          </a:solidFill>
                          <a:effectLst/>
                          <a:latin typeface="+mn-lt"/>
                        </a:rPr>
                        <a:t>Computer Network Support Specialists</a:t>
                      </a:r>
                    </a:p>
                  </a:txBody>
                  <a:tcPr marL="8822" marR="8822" marT="8822" marB="0" anchor="ctr">
                    <a:lnL>
                      <a:noFill/>
                    </a:lnL>
                    <a:lnR>
                      <a:noFill/>
                    </a:lnR>
                    <a:lnT>
                      <a:noFill/>
                    </a:lnT>
                    <a:lnB>
                      <a:noFill/>
                    </a:lnB>
                  </a:tcPr>
                </a:tc>
                <a:tc>
                  <a:txBody>
                    <a:bodyPr/>
                    <a:lstStyle/>
                    <a:p>
                      <a:pPr algn="ctr" fontAlgn="b"/>
                      <a:r>
                        <a:rPr lang="en-US" sz="900" b="0" i="0" u="none" strike="noStrike" dirty="0">
                          <a:solidFill>
                            <a:srgbClr val="FFFFFF"/>
                          </a:solidFill>
                          <a:effectLst/>
                          <a:latin typeface="+mn-lt"/>
                        </a:rPr>
                        <a:t>Associate's degree</a:t>
                      </a:r>
                    </a:p>
                  </a:txBody>
                  <a:tcPr marL="8822" marR="8822" marT="8822" marB="0" anchor="ctr">
                    <a:lnL>
                      <a:noFill/>
                    </a:lnL>
                    <a:lnR>
                      <a:noFill/>
                    </a:lnR>
                    <a:lnT>
                      <a:noFill/>
                    </a:lnT>
                    <a:lnB>
                      <a:noFill/>
                    </a:lnB>
                    <a:solidFill>
                      <a:schemeClr val="accent6"/>
                    </a:solidFill>
                  </a:tcPr>
                </a:tc>
                <a:tc>
                  <a:txBody>
                    <a:bodyPr/>
                    <a:lstStyle/>
                    <a:p>
                      <a:pPr algn="ctr" fontAlgn="b"/>
                      <a:r>
                        <a:rPr lang="en-US" sz="900" b="0" i="0" u="none" strike="noStrike">
                          <a:solidFill>
                            <a:srgbClr val="000000"/>
                          </a:solidFill>
                          <a:effectLst/>
                          <a:latin typeface="+mn-lt"/>
                        </a:rPr>
                        <a:t>610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$78,213</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27559365"/>
                  </a:ext>
                </a:extLst>
              </a:tr>
              <a:tr h="182880">
                <a:tc vMerge="1">
                  <a:txBody>
                    <a:bodyPr/>
                    <a:lstStyle/>
                    <a:p>
                      <a:pPr algn="ctr" fontAlgn="b"/>
                      <a:endParaRPr lang="en-US" sz="800" b="0" i="0" u="none" strike="noStrike" dirty="0">
                        <a:solidFill>
                          <a:srgbClr val="000000"/>
                        </a:solidFill>
                        <a:effectLst/>
                        <a:latin typeface="Helvetica" panose="020B0604020202020204" pitchFamily="34" charset="0"/>
                      </a:endParaRPr>
                    </a:p>
                  </a:txBody>
                  <a:tcPr marL="8822" marR="8822" marT="8822" marB="0" anchor="ctr">
                    <a:lnL>
                      <a:noFill/>
                    </a:lnL>
                    <a:lnR>
                      <a:noFill/>
                    </a:lnR>
                    <a:lnT>
                      <a:noFill/>
                    </a:lnT>
                    <a:lnB>
                      <a:noFill/>
                    </a:lnB>
                    <a:solidFill>
                      <a:srgbClr val="FCE4D6"/>
                    </a:solidFill>
                  </a:tcPr>
                </a:tc>
                <a:tc>
                  <a:txBody>
                    <a:bodyPr/>
                    <a:lstStyle/>
                    <a:p>
                      <a:pPr algn="ctr" fontAlgn="b"/>
                      <a:r>
                        <a:rPr lang="en-US" sz="900" b="0" i="0" u="none" strike="noStrike">
                          <a:solidFill>
                            <a:srgbClr val="000000"/>
                          </a:solidFill>
                          <a:effectLst/>
                          <a:latin typeface="+mn-lt"/>
                        </a:rPr>
                        <a:t>29-2012</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1" i="1" u="none" strike="noStrike" dirty="0">
                          <a:solidFill>
                            <a:srgbClr val="000000"/>
                          </a:solidFill>
                          <a:effectLst/>
                          <a:latin typeface="+mn-lt"/>
                        </a:rPr>
                        <a:t>Medical and Clinical Laboratory Technicians</a:t>
                      </a:r>
                    </a:p>
                  </a:txBody>
                  <a:tcPr marL="8822" marR="8822" marT="8822" marB="0" anchor="ctr">
                    <a:lnL>
                      <a:noFill/>
                    </a:lnL>
                    <a:lnR>
                      <a:noFill/>
                    </a:lnR>
                    <a:lnT>
                      <a:noFill/>
                    </a:lnT>
                    <a:lnB>
                      <a:noFill/>
                    </a:lnB>
                  </a:tcPr>
                </a:tc>
                <a:tc>
                  <a:txBody>
                    <a:bodyPr/>
                    <a:lstStyle/>
                    <a:p>
                      <a:pPr algn="ctr" fontAlgn="b"/>
                      <a:r>
                        <a:rPr lang="en-US" sz="900" b="0" i="0" u="none" strike="noStrike" dirty="0">
                          <a:solidFill>
                            <a:srgbClr val="FFFFFF"/>
                          </a:solidFill>
                          <a:effectLst/>
                          <a:latin typeface="+mn-lt"/>
                        </a:rPr>
                        <a:t>Associate's degree</a:t>
                      </a:r>
                    </a:p>
                  </a:txBody>
                  <a:tcPr marL="8822" marR="8822" marT="8822" marB="0" anchor="ctr">
                    <a:lnL>
                      <a:noFill/>
                    </a:lnL>
                    <a:lnR>
                      <a:noFill/>
                    </a:lnR>
                    <a:lnT>
                      <a:noFill/>
                    </a:lnT>
                    <a:lnB>
                      <a:noFill/>
                    </a:lnB>
                    <a:solidFill>
                      <a:schemeClr val="accent6"/>
                    </a:solidFill>
                  </a:tcPr>
                </a:tc>
                <a:tc>
                  <a:txBody>
                    <a:bodyPr/>
                    <a:lstStyle/>
                    <a:p>
                      <a:pPr algn="ctr" fontAlgn="b"/>
                      <a:r>
                        <a:rPr lang="en-US" sz="900" b="0" i="0" u="none" strike="noStrike">
                          <a:solidFill>
                            <a:srgbClr val="000000"/>
                          </a:solidFill>
                          <a:effectLst/>
                          <a:latin typeface="+mn-lt"/>
                        </a:rPr>
                        <a:t>190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$43,469</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00176363"/>
                  </a:ext>
                </a:extLst>
              </a:tr>
              <a:tr h="182880">
                <a:tc vMerge="1">
                  <a:txBody>
                    <a:bodyPr/>
                    <a:lstStyle/>
                    <a:p>
                      <a:pPr algn="ctr" fontAlgn="b"/>
                      <a:endParaRPr lang="en-US" sz="800" b="0" i="0" u="none" strike="noStrike" dirty="0">
                        <a:solidFill>
                          <a:srgbClr val="000000"/>
                        </a:solidFill>
                        <a:effectLst/>
                        <a:latin typeface="Helvetica" panose="020B0604020202020204" pitchFamily="34" charset="0"/>
                      </a:endParaRPr>
                    </a:p>
                  </a:txBody>
                  <a:tcPr marL="8822" marR="8822" marT="8822" marB="0" anchor="ctr">
                    <a:lnL>
                      <a:noFill/>
                    </a:lnL>
                    <a:lnR>
                      <a:noFill/>
                    </a:lnR>
                    <a:lnT>
                      <a:noFill/>
                    </a:lnT>
                    <a:lnB>
                      <a:noFill/>
                    </a:lnB>
                    <a:solidFill>
                      <a:srgbClr val="FCE4D6"/>
                    </a:solidFill>
                  </a:tcPr>
                </a:tc>
                <a:tc>
                  <a:txBody>
                    <a:bodyPr/>
                    <a:lstStyle/>
                    <a:p>
                      <a:pPr algn="ctr" fontAlgn="b"/>
                      <a:r>
                        <a:rPr lang="en-US" sz="900" b="0" i="0" u="none" strike="noStrike">
                          <a:solidFill>
                            <a:srgbClr val="000000"/>
                          </a:solidFill>
                          <a:effectLst/>
                          <a:latin typeface="+mn-lt"/>
                        </a:rPr>
                        <a:t>29-2071</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1" i="1" u="none" strike="noStrike" dirty="0">
                          <a:solidFill>
                            <a:srgbClr val="000000"/>
                          </a:solidFill>
                          <a:effectLst/>
                          <a:latin typeface="+mn-lt"/>
                        </a:rPr>
                        <a:t>Medical Records/Health Information Technicians</a:t>
                      </a:r>
                    </a:p>
                  </a:txBody>
                  <a:tcPr marL="8822" marR="8822" marT="8822" marB="0" anchor="ctr">
                    <a:lnL>
                      <a:noFill/>
                    </a:lnL>
                    <a:lnR>
                      <a:noFill/>
                    </a:lnR>
                    <a:lnT>
                      <a:noFill/>
                    </a:lnT>
                    <a:lnB>
                      <a:noFill/>
                    </a:lnB>
                  </a:tcPr>
                </a:tc>
                <a:tc>
                  <a:txBody>
                    <a:bodyPr/>
                    <a:lstStyle/>
                    <a:p>
                      <a:pPr algn="ctr" fontAlgn="b"/>
                      <a:r>
                        <a:rPr lang="en-US" sz="900" b="0" i="0" u="none" strike="noStrike" dirty="0">
                          <a:solidFill>
                            <a:srgbClr val="FFFFFF"/>
                          </a:solidFill>
                          <a:effectLst/>
                          <a:latin typeface="+mn-lt"/>
                        </a:rPr>
                        <a:t>Postsecondary non-degree award</a:t>
                      </a:r>
                    </a:p>
                  </a:txBody>
                  <a:tcPr marL="8822" marR="8822" marT="8822" marB="0" anchor="ctr">
                    <a:lnL>
                      <a:noFill/>
                    </a:lnL>
                    <a:lnR>
                      <a:noFill/>
                    </a:lnR>
                    <a:lnT>
                      <a:noFill/>
                    </a:lnT>
                    <a:lnB>
                      <a:noFill/>
                    </a:lnB>
                    <a:solidFill>
                      <a:schemeClr val="accent4"/>
                    </a:solidFill>
                  </a:tcPr>
                </a:tc>
                <a:tc>
                  <a:txBody>
                    <a:bodyPr/>
                    <a:lstStyle/>
                    <a:p>
                      <a:pPr algn="ctr" fontAlgn="b"/>
                      <a:r>
                        <a:rPr lang="en-US" sz="900" b="0" i="0" u="none" strike="noStrike">
                          <a:solidFill>
                            <a:srgbClr val="000000"/>
                          </a:solidFill>
                          <a:effectLst/>
                          <a:latin typeface="+mn-lt"/>
                        </a:rPr>
                        <a:t>760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$53,043</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5586822"/>
                  </a:ext>
                </a:extLst>
              </a:tr>
              <a:tr h="182880">
                <a:tc vMerge="1">
                  <a:txBody>
                    <a:bodyPr/>
                    <a:lstStyle/>
                    <a:p>
                      <a:pPr algn="ctr" fontAlgn="b"/>
                      <a:endParaRPr lang="en-US" sz="800" b="0" i="0" u="none" strike="noStrike" dirty="0">
                        <a:solidFill>
                          <a:srgbClr val="000000"/>
                        </a:solidFill>
                        <a:effectLst/>
                        <a:latin typeface="Helvetica" panose="020B0604020202020204" pitchFamily="34" charset="0"/>
                      </a:endParaRPr>
                    </a:p>
                  </a:txBody>
                  <a:tcPr marL="8822" marR="8822" marT="8822" marB="0" anchor="ctr">
                    <a:lnL>
                      <a:noFill/>
                    </a:lnL>
                    <a:lnR>
                      <a:noFill/>
                    </a:lnR>
                    <a:lnT>
                      <a:noFill/>
                    </a:lnT>
                    <a:lnB>
                      <a:noFill/>
                    </a:lnB>
                    <a:solidFill>
                      <a:srgbClr val="FCE4D6"/>
                    </a:solidFill>
                  </a:tcPr>
                </a:tc>
                <a:tc>
                  <a:txBody>
                    <a:bodyPr/>
                    <a:lstStyle/>
                    <a:p>
                      <a:pPr algn="ctr" fontAlgn="b"/>
                      <a:r>
                        <a:rPr lang="en-US" sz="900" b="0" i="0" u="none" strike="noStrike" dirty="0">
                          <a:solidFill>
                            <a:srgbClr val="000000"/>
                          </a:solidFill>
                          <a:effectLst/>
                          <a:latin typeface="+mn-lt"/>
                        </a:rPr>
                        <a:t>15-1151</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1" i="1" u="none" strike="noStrike" dirty="0">
                          <a:solidFill>
                            <a:srgbClr val="000000"/>
                          </a:solidFill>
                          <a:effectLst/>
                          <a:latin typeface="+mn-lt"/>
                        </a:rPr>
                        <a:t>Computer User Support Specialists</a:t>
                      </a:r>
                    </a:p>
                  </a:txBody>
                  <a:tcPr marL="8822" marR="8822" marT="8822" marB="0" anchor="ctr">
                    <a:lnL>
                      <a:noFill/>
                    </a:lnL>
                    <a:lnR>
                      <a:noFill/>
                    </a:lnR>
                    <a:lnT>
                      <a:noFill/>
                    </a:lnT>
                    <a:lnB>
                      <a:noFill/>
                    </a:lnB>
                  </a:tcPr>
                </a:tc>
                <a:tc>
                  <a:txBody>
                    <a:bodyPr/>
                    <a:lstStyle/>
                    <a:p>
                      <a:pPr algn="ctr" fontAlgn="b"/>
                      <a:r>
                        <a:rPr lang="en-US" sz="900" b="0" i="0" u="none" strike="noStrike">
                          <a:solidFill>
                            <a:srgbClr val="000000"/>
                          </a:solidFill>
                          <a:effectLst/>
                          <a:latin typeface="+mn-lt"/>
                        </a:rPr>
                        <a:t>Some college, no degree</a:t>
                      </a:r>
                    </a:p>
                  </a:txBody>
                  <a:tcPr marL="8822" marR="8822" marT="8822" marB="0" anchor="ctr">
                    <a:lnL>
                      <a:noFill/>
                    </a:lnL>
                    <a:lnR>
                      <a:noFill/>
                    </a:lnR>
                    <a:lnT>
                      <a:noFill/>
                    </a:lnT>
                    <a:lnB>
                      <a:noFill/>
                    </a:lnB>
                  </a:tcPr>
                </a:tc>
                <a:tc>
                  <a:txBody>
                    <a:bodyPr/>
                    <a:lstStyle/>
                    <a:p>
                      <a:pPr algn="ctr" fontAlgn="b"/>
                      <a:r>
                        <a:rPr lang="en-US" sz="900" b="0" i="0" u="none" strike="noStrike">
                          <a:solidFill>
                            <a:srgbClr val="000000"/>
                          </a:solidFill>
                          <a:effectLst/>
                          <a:latin typeface="+mn-lt"/>
                        </a:rPr>
                        <a:t>6,990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5</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$62,454</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2847487"/>
                  </a:ext>
                </a:extLst>
              </a:tr>
              <a:tr h="182880">
                <a:tc vMerge="1">
                  <a:txBody>
                    <a:bodyPr/>
                    <a:lstStyle/>
                    <a:p>
                      <a:pPr algn="ctr" fontAlgn="b"/>
                      <a:endParaRPr lang="en-US" sz="800" b="0" i="0" u="none" strike="noStrike" dirty="0">
                        <a:solidFill>
                          <a:srgbClr val="000000"/>
                        </a:solidFill>
                        <a:effectLst/>
                        <a:latin typeface="Helvetica" panose="020B0604020202020204" pitchFamily="34" charset="0"/>
                      </a:endParaRPr>
                    </a:p>
                  </a:txBody>
                  <a:tcPr marL="8822" marR="8822" marT="8822" marB="0" anchor="ctr">
                    <a:lnL>
                      <a:noFill/>
                    </a:lnL>
                    <a:lnR>
                      <a:noFill/>
                    </a:lnR>
                    <a:lnT>
                      <a:noFill/>
                    </a:lnT>
                    <a:lnB w="1270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900" b="0" i="0" u="none" strike="noStrike">
                          <a:solidFill>
                            <a:srgbClr val="000000"/>
                          </a:solidFill>
                          <a:effectLst/>
                          <a:latin typeface="+mn-lt"/>
                        </a:rPr>
                        <a:t>43-3031</a:t>
                      </a:r>
                    </a:p>
                  </a:txBody>
                  <a:tcPr marL="8822" marR="8822" marT="8822" marB="0" anchor="ctr">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tc>
                  <a:txBody>
                    <a:bodyPr/>
                    <a:lstStyle/>
                    <a:p>
                      <a:pPr algn="l" fontAlgn="ctr"/>
                      <a:r>
                        <a:rPr lang="en-US" sz="900" b="1" i="1" u="none" strike="noStrike" dirty="0">
                          <a:solidFill>
                            <a:srgbClr val="000000"/>
                          </a:solidFill>
                          <a:effectLst/>
                          <a:latin typeface="+mn-lt"/>
                        </a:rPr>
                        <a:t>Bookkeeping, Accounting, and Auditing Clerks</a:t>
                      </a:r>
                    </a:p>
                  </a:txBody>
                  <a:tcPr marL="8822" marR="8822" marT="8822"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mn-lt"/>
                        </a:rPr>
                        <a:t>Some college, no degree</a:t>
                      </a:r>
                    </a:p>
                  </a:txBody>
                  <a:tcPr marL="8822" marR="8822" marT="8822"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mn-lt"/>
                        </a:rPr>
                        <a:t>6,350</a:t>
                      </a:r>
                    </a:p>
                  </a:txBody>
                  <a:tcPr marL="8822" marR="8822" marT="8822" marB="0" anchor="ctr">
                    <a:lnL>
                      <a:noFill/>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solidFill>
                      <a:srgbClr val="DDEBF7"/>
                    </a:solidFill>
                  </a:tcPr>
                </a:tc>
                <a:tc>
                  <a:txBody>
                    <a:bodyPr/>
                    <a:lstStyle/>
                    <a:p>
                      <a:pPr algn="ctr" fontAlgn="b"/>
                      <a:r>
                        <a:rPr lang="en-US" sz="900" b="0" i="0" u="none" strike="noStrike" dirty="0">
                          <a:solidFill>
                            <a:srgbClr val="000000"/>
                          </a:solidFill>
                          <a:effectLst/>
                          <a:latin typeface="+mn-lt"/>
                        </a:rPr>
                        <a:t>$49,065</a:t>
                      </a:r>
                    </a:p>
                  </a:txBody>
                  <a:tcPr marL="8822" marR="8822" marT="8822" marB="0" anchor="ctr">
                    <a:lnL w="6350" cap="flat" cmpd="sng" algn="ctr">
                      <a:solidFill>
                        <a:srgbClr val="000000"/>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3680069"/>
                  </a:ext>
                </a:extLst>
              </a:tr>
            </a:tbl>
          </a:graphicData>
        </a:graphic>
      </p:graphicFrame>
    </p:spTree>
    <p:extLst>
      <p:ext uri="{BB962C8B-B14F-4D97-AF65-F5344CB8AC3E}">
        <p14:creationId xmlns:p14="http://schemas.microsoft.com/office/powerpoint/2010/main" val="36245503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19</a:t>
            </a:fld>
            <a:endParaRPr lang="en-US" dirty="0"/>
          </a:p>
        </p:txBody>
      </p:sp>
      <p:sp>
        <p:nvSpPr>
          <p:cNvPr id="10" name="Title 1"/>
          <p:cNvSpPr>
            <a:spLocks noGrp="1"/>
          </p:cNvSpPr>
          <p:nvPr>
            <p:ph type="title"/>
          </p:nvPr>
        </p:nvSpPr>
        <p:spPr>
          <a:xfrm>
            <a:off x="611030" y="609600"/>
            <a:ext cx="10969943" cy="808038"/>
          </a:xfrm>
        </p:spPr>
        <p:txBody>
          <a:bodyPr>
            <a:normAutofit/>
          </a:bodyPr>
          <a:lstStyle/>
          <a:p>
            <a:r>
              <a:rPr lang="en-US" sz="3200" dirty="0" smtClean="0">
                <a:latin typeface="Helvetica" panose="020B0604020202020204" pitchFamily="34" charset="0"/>
                <a:cs typeface="Helvetica" panose="020B0604020202020204" pitchFamily="34" charset="0"/>
              </a:rPr>
              <a:t>Regional Priority Occupations</a:t>
            </a:r>
            <a:endParaRPr lang="en-US" sz="3200" dirty="0">
              <a:latin typeface="Helvetica" panose="020B0604020202020204" pitchFamily="34" charset="0"/>
              <a:cs typeface="Helvetica" panose="020B0604020202020204" pitchFamily="34" charset="0"/>
            </a:endParaRPr>
          </a:p>
        </p:txBody>
      </p:sp>
      <p:sp>
        <p:nvSpPr>
          <p:cNvPr id="12" name="Rectangle 11"/>
          <p:cNvSpPr/>
          <p:nvPr/>
        </p:nvSpPr>
        <p:spPr>
          <a:xfrm>
            <a:off x="611029" y="240270"/>
            <a:ext cx="2757486"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Priority Industry Profiles: Occupations</a:t>
            </a:r>
            <a:endParaRPr lang="en-US" sz="1200" dirty="0"/>
          </a:p>
        </p:txBody>
      </p:sp>
      <p:sp>
        <p:nvSpPr>
          <p:cNvPr id="14" name="Rectangle 13"/>
          <p:cNvSpPr/>
          <p:nvPr/>
        </p:nvSpPr>
        <p:spPr>
          <a:xfrm>
            <a:off x="610211" y="6492473"/>
            <a:ext cx="10969944"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 Source: </a:t>
            </a:r>
            <a:r>
              <a:rPr lang="en-US" sz="900" dirty="0" smtClean="0">
                <a:latin typeface="Helvetica" panose="020B0604020202020204" pitchFamily="34" charset="0"/>
                <a:cs typeface="Helvetica" panose="020B0604020202020204" pitchFamily="34" charset="0"/>
              </a:rPr>
              <a:t>BLS, </a:t>
            </a:r>
            <a:r>
              <a:rPr lang="en-US" sz="900" dirty="0">
                <a:latin typeface="Helvetica" panose="020B0604020202020204" pitchFamily="34" charset="0"/>
                <a:cs typeface="Helvetica" panose="020B0604020202020204" pitchFamily="34" charset="0"/>
              </a:rPr>
              <a:t>Occupational Employment Statistics, 2020 Projections and 2026 Projections; Burning Glass, 2019; </a:t>
            </a:r>
            <a:r>
              <a:rPr lang="en-US" sz="900" dirty="0" smtClean="0">
                <a:latin typeface="Helvetica" panose="020B0604020202020204" pitchFamily="34" charset="0"/>
                <a:cs typeface="Helvetica" panose="020B0604020202020204" pitchFamily="34" charset="0"/>
              </a:rPr>
              <a:t>Burning Glass, 2019</a:t>
            </a:r>
            <a:endParaRPr lang="en-US" sz="900" dirty="0">
              <a:latin typeface="Helvetica" panose="020B0604020202020204" pitchFamily="34" charset="0"/>
              <a:cs typeface="Helvetica"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519183962"/>
              </p:ext>
            </p:extLst>
          </p:nvPr>
        </p:nvGraphicFramePr>
        <p:xfrm>
          <a:off x="609600" y="1411596"/>
          <a:ext cx="10972800" cy="2772198"/>
        </p:xfrm>
        <a:graphic>
          <a:graphicData uri="http://schemas.openxmlformats.org/drawingml/2006/table">
            <a:tbl>
              <a:tblPr/>
              <a:tblGrid>
                <a:gridCol w="1371600">
                  <a:extLst>
                    <a:ext uri="{9D8B030D-6E8A-4147-A177-3AD203B41FA5}">
                      <a16:colId xmlns:a16="http://schemas.microsoft.com/office/drawing/2014/main" val="4081945225"/>
                    </a:ext>
                  </a:extLst>
                </a:gridCol>
                <a:gridCol w="1097280">
                  <a:extLst>
                    <a:ext uri="{9D8B030D-6E8A-4147-A177-3AD203B41FA5}">
                      <a16:colId xmlns:a16="http://schemas.microsoft.com/office/drawing/2014/main" val="3444867499"/>
                    </a:ext>
                  </a:extLst>
                </a:gridCol>
                <a:gridCol w="2926080">
                  <a:extLst>
                    <a:ext uri="{9D8B030D-6E8A-4147-A177-3AD203B41FA5}">
                      <a16:colId xmlns:a16="http://schemas.microsoft.com/office/drawing/2014/main" val="335606991"/>
                    </a:ext>
                  </a:extLst>
                </a:gridCol>
                <a:gridCol w="1005840">
                  <a:extLst>
                    <a:ext uri="{9D8B030D-6E8A-4147-A177-3AD203B41FA5}">
                      <a16:colId xmlns:a16="http://schemas.microsoft.com/office/drawing/2014/main" val="4183614376"/>
                    </a:ext>
                  </a:extLst>
                </a:gridCol>
                <a:gridCol w="1005840">
                  <a:extLst>
                    <a:ext uri="{9D8B030D-6E8A-4147-A177-3AD203B41FA5}">
                      <a16:colId xmlns:a16="http://schemas.microsoft.com/office/drawing/2014/main" val="1484134919"/>
                    </a:ext>
                  </a:extLst>
                </a:gridCol>
                <a:gridCol w="640080">
                  <a:extLst>
                    <a:ext uri="{9D8B030D-6E8A-4147-A177-3AD203B41FA5}">
                      <a16:colId xmlns:a16="http://schemas.microsoft.com/office/drawing/2014/main" val="1139639059"/>
                    </a:ext>
                  </a:extLst>
                </a:gridCol>
                <a:gridCol w="1920240">
                  <a:extLst>
                    <a:ext uri="{9D8B030D-6E8A-4147-A177-3AD203B41FA5}">
                      <a16:colId xmlns:a16="http://schemas.microsoft.com/office/drawing/2014/main" val="2944002604"/>
                    </a:ext>
                  </a:extLst>
                </a:gridCol>
                <a:gridCol w="1005840">
                  <a:extLst>
                    <a:ext uri="{9D8B030D-6E8A-4147-A177-3AD203B41FA5}">
                      <a16:colId xmlns:a16="http://schemas.microsoft.com/office/drawing/2014/main" val="2813428848"/>
                    </a:ext>
                  </a:extLst>
                </a:gridCol>
              </a:tblGrid>
              <a:tr h="182256">
                <a:tc>
                  <a:txBody>
                    <a:bodyPr/>
                    <a:lstStyle/>
                    <a:p>
                      <a:pPr algn="l" fontAlgn="ctr"/>
                      <a:endParaRPr lang="en-US" sz="900" b="0" i="0" u="none" strike="noStrike" dirty="0">
                        <a:solidFill>
                          <a:srgbClr val="000000"/>
                        </a:solidFill>
                        <a:effectLst/>
                        <a:latin typeface="Helvetica" panose="020B0604020202020204" pitchFamily="34" charset="0"/>
                      </a:endParaRPr>
                    </a:p>
                  </a:txBody>
                  <a:tcPr marL="8284" marR="8284" marT="828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900" b="0" i="0" u="none" strike="noStrike" dirty="0">
                        <a:solidFill>
                          <a:srgbClr val="000000"/>
                        </a:solidFill>
                        <a:effectLst/>
                        <a:latin typeface="Helvetica" panose="020B0604020202020204" pitchFamily="34" charset="0"/>
                      </a:endParaRPr>
                    </a:p>
                  </a:txBody>
                  <a:tcPr marL="8284" marR="8284" marT="828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900" b="0" i="0" u="none" strike="noStrike">
                        <a:solidFill>
                          <a:srgbClr val="000000"/>
                        </a:solidFill>
                        <a:effectLst/>
                        <a:latin typeface="Helvetica" panose="020B0604020202020204" pitchFamily="34" charset="0"/>
                      </a:endParaRPr>
                    </a:p>
                  </a:txBody>
                  <a:tcPr marL="8284" marR="8284" marT="8284"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5">
                  <a:txBody>
                    <a:bodyPr/>
                    <a:lstStyle/>
                    <a:p>
                      <a:pPr algn="ctr" fontAlgn="ctr"/>
                      <a:r>
                        <a:rPr lang="en-US" sz="900" b="1" i="0" u="none" strike="noStrike" dirty="0">
                          <a:solidFill>
                            <a:srgbClr val="FA7D00"/>
                          </a:solidFill>
                          <a:effectLst/>
                          <a:latin typeface="Helvetica" panose="020B0604020202020204" pitchFamily="34" charset="0"/>
                        </a:rPr>
                        <a:t>All Industries, Regional</a:t>
                      </a:r>
                    </a:p>
                  </a:txBody>
                  <a:tcPr marL="8284" marR="8284" marT="8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92017927"/>
                  </a:ext>
                </a:extLst>
              </a:tr>
              <a:tr h="331374">
                <a:tc>
                  <a:txBody>
                    <a:bodyPr/>
                    <a:lstStyle/>
                    <a:p>
                      <a:pPr algn="ctr" fontAlgn="ctr"/>
                      <a:r>
                        <a:rPr lang="en-US" sz="900" b="1" i="0" u="none" strike="noStrike" dirty="0" smtClean="0">
                          <a:solidFill>
                            <a:srgbClr val="FFFFFF"/>
                          </a:solidFill>
                          <a:effectLst/>
                          <a:latin typeface="Helvetica" panose="020B0604020202020204" pitchFamily="34" charset="0"/>
                        </a:rPr>
                        <a:t>Occupational</a:t>
                      </a:r>
                      <a:r>
                        <a:rPr lang="en-US" sz="900" b="1" i="0" u="none" strike="noStrike" baseline="0" dirty="0" smtClean="0">
                          <a:solidFill>
                            <a:srgbClr val="FFFFFF"/>
                          </a:solidFill>
                          <a:effectLst/>
                          <a:latin typeface="Helvetica" panose="020B0604020202020204" pitchFamily="34" charset="0"/>
                        </a:rPr>
                        <a:t> Group</a:t>
                      </a:r>
                      <a:endParaRPr lang="en-US" sz="900" b="1" i="0" u="none" strike="noStrike" dirty="0">
                        <a:solidFill>
                          <a:srgbClr val="FFFFFF"/>
                        </a:solidFill>
                        <a:effectLst/>
                        <a:latin typeface="Helvetica" panose="020B0604020202020204" pitchFamily="34" charset="0"/>
                      </a:endParaRPr>
                    </a:p>
                  </a:txBody>
                  <a:tcPr marL="8284" marR="8284" marT="828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Helvetica" panose="020B0604020202020204" pitchFamily="34" charset="0"/>
                        </a:rPr>
                        <a:t>SOC Code</a:t>
                      </a:r>
                    </a:p>
                  </a:txBody>
                  <a:tcPr marL="8284" marR="8284" marT="828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Helvetica" panose="020B0604020202020204" pitchFamily="34" charset="0"/>
                        </a:rPr>
                        <a:t>Occupation Title</a:t>
                      </a:r>
                    </a:p>
                  </a:txBody>
                  <a:tcPr marL="8284" marR="8284" marT="828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Helvetica" panose="020B0604020202020204" pitchFamily="34" charset="0"/>
                        </a:rPr>
                        <a:t>2018  Employment</a:t>
                      </a:r>
                    </a:p>
                  </a:txBody>
                  <a:tcPr marL="8284" marR="8284" marT="828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Helvetica" panose="020B0604020202020204" pitchFamily="34" charset="0"/>
                        </a:rPr>
                        <a:t>Median Annual Wage</a:t>
                      </a:r>
                    </a:p>
                  </a:txBody>
                  <a:tcPr marL="8284" marR="8284" marT="828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Helvetica" panose="020B0604020202020204" pitchFamily="34" charset="0"/>
                        </a:rPr>
                        <a:t>STAR</a:t>
                      </a:r>
                    </a:p>
                  </a:txBody>
                  <a:tcPr marL="8284" marR="8284" marT="828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Helvetica" panose="020B0604020202020204" pitchFamily="34" charset="0"/>
                        </a:rPr>
                        <a:t>Educational Requirement</a:t>
                      </a:r>
                    </a:p>
                  </a:txBody>
                  <a:tcPr marL="8284" marR="8284" marT="828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Helvetica" panose="020B0604020202020204" pitchFamily="34" charset="0"/>
                        </a:rPr>
                        <a:t>12-Month Job Postings</a:t>
                      </a:r>
                    </a:p>
                  </a:txBody>
                  <a:tcPr marL="8284" marR="8284" marT="828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4050194518"/>
                  </a:ext>
                </a:extLst>
              </a:tr>
              <a:tr h="173736">
                <a:tc rowSpan="13">
                  <a:txBody>
                    <a:bodyPr/>
                    <a:lstStyle/>
                    <a:p>
                      <a:pPr algn="ctr" fontAlgn="ctr"/>
                      <a:r>
                        <a:rPr lang="en-US" sz="900" b="0" i="0" u="none" strike="noStrike" dirty="0">
                          <a:solidFill>
                            <a:srgbClr val="000000"/>
                          </a:solidFill>
                          <a:effectLst/>
                          <a:latin typeface="Helvetica" panose="020B0604020202020204" pitchFamily="34" charset="0"/>
                        </a:rPr>
                        <a:t>Health Care Occupations</a:t>
                      </a:r>
                    </a:p>
                    <a:p>
                      <a:pPr algn="ctr" fontAlgn="ctr"/>
                      <a:endParaRPr lang="en-US" sz="900" b="0" i="0" u="none" strike="noStrike" dirty="0">
                        <a:solidFill>
                          <a:srgbClr val="000000"/>
                        </a:solidFill>
                        <a:effectLst/>
                        <a:latin typeface="Helvetica" panose="020B0604020202020204" pitchFamily="34" charset="0"/>
                      </a:endParaRPr>
                    </a:p>
                  </a:txBody>
                  <a:tcPr marL="8284" marR="8284" marT="8284" marB="0" anchor="ctr">
                    <a:lnL>
                      <a:noFill/>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n-US" sz="900" b="0" i="0" u="none" strike="noStrike">
                          <a:solidFill>
                            <a:srgbClr val="000000"/>
                          </a:solidFill>
                          <a:effectLst/>
                          <a:latin typeface="Helvetica" panose="020B0604020202020204" pitchFamily="34" charset="0"/>
                        </a:rPr>
                        <a:t>29-2034</a:t>
                      </a:r>
                    </a:p>
                  </a:txBody>
                  <a:tcPr marL="8284" marR="8284" marT="8284" marB="0" anchor="ctr">
                    <a:lnL w="190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Radiologic Technologists</a:t>
                      </a:r>
                    </a:p>
                  </a:txBody>
                  <a:tcPr marL="8284" marR="8284" marT="828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solidFill>
                            <a:srgbClr val="000000"/>
                          </a:solidFill>
                          <a:effectLst/>
                          <a:latin typeface="Helvetica" panose="020B0604020202020204" pitchFamily="34" charset="0"/>
                        </a:rPr>
                        <a:t>2,153</a:t>
                      </a:r>
                    </a:p>
                  </a:txBody>
                  <a:tcPr marL="8284" marR="8284" marT="828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solidFill>
                            <a:srgbClr val="000000"/>
                          </a:solidFill>
                          <a:effectLst/>
                          <a:latin typeface="Helvetica" panose="020B0604020202020204" pitchFamily="34" charset="0"/>
                        </a:rPr>
                        <a:t>$78,278</a:t>
                      </a:r>
                    </a:p>
                  </a:txBody>
                  <a:tcPr marL="8284" marR="8284" marT="8284"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900" b="1" i="0" u="none" strike="noStrike">
                          <a:solidFill>
                            <a:srgbClr val="000000"/>
                          </a:solidFill>
                          <a:effectLst/>
                          <a:latin typeface="Helvetica" panose="020B0604020202020204" pitchFamily="34" charset="0"/>
                        </a:rPr>
                        <a:t>4</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en-US" sz="900" b="0" i="0" u="none" strike="noStrike">
                          <a:solidFill>
                            <a:srgbClr val="FFFFFF"/>
                          </a:solidFill>
                          <a:effectLst/>
                          <a:latin typeface="Helvetica" panose="020B0604020202020204" pitchFamily="34" charset="0"/>
                        </a:rPr>
                        <a:t>Associate's degree</a:t>
                      </a:r>
                    </a:p>
                  </a:txBody>
                  <a:tcPr marL="8284" marR="8284" marT="8284"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70AD47"/>
                    </a:solidFill>
                  </a:tcPr>
                </a:tc>
                <a:tc>
                  <a:txBody>
                    <a:bodyPr/>
                    <a:lstStyle/>
                    <a:p>
                      <a:pPr algn="ctr" fontAlgn="ctr"/>
                      <a:r>
                        <a:rPr lang="en-US" sz="900" b="0" i="0" u="none" strike="noStrike">
                          <a:solidFill>
                            <a:srgbClr val="000000"/>
                          </a:solidFill>
                          <a:effectLst/>
                          <a:latin typeface="Helvetica" panose="020B0604020202020204" pitchFamily="34" charset="0"/>
                        </a:rPr>
                        <a:t>782</a:t>
                      </a:r>
                    </a:p>
                  </a:txBody>
                  <a:tcPr marL="8284" marR="8284" marT="8284"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41168633"/>
                  </a:ext>
                </a:extLst>
              </a:tr>
              <a:tr h="173736">
                <a:tc vMerge="1">
                  <a:txBody>
                    <a:bodyPr/>
                    <a:lstStyle/>
                    <a:p>
                      <a:pPr algn="ctr" fontAlgn="ctr"/>
                      <a:endParaRPr lang="en-US" sz="800" b="0" i="0" u="none" strike="noStrike" dirty="0">
                        <a:solidFill>
                          <a:srgbClr val="000000"/>
                        </a:solidFill>
                        <a:effectLst/>
                        <a:latin typeface="Helvetica" panose="020B0604020202020204" pitchFamily="34" charset="0"/>
                      </a:endParaRPr>
                    </a:p>
                  </a:txBody>
                  <a:tcPr marL="8284" marR="8284" marT="8284"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Helvetica" panose="020B0604020202020204" pitchFamily="34" charset="0"/>
                        </a:rPr>
                        <a:t>29-2012</a:t>
                      </a:r>
                    </a:p>
                  </a:txBody>
                  <a:tcPr marL="8284" marR="8284" marT="828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Medical and Clinical Laboratory Technicians</a:t>
                      </a:r>
                    </a:p>
                  </a:txBody>
                  <a:tcPr marL="8284" marR="8284" marT="8284" marB="0" anchor="ctr">
                    <a:lnL>
                      <a:noFill/>
                    </a:lnL>
                    <a:lnR>
                      <a:noFill/>
                    </a:lnR>
                    <a:lnT>
                      <a:noFill/>
                    </a:lnT>
                    <a:lnB>
                      <a:noFill/>
                    </a:lnB>
                  </a:tcPr>
                </a:tc>
                <a:tc>
                  <a:txBody>
                    <a:bodyPr/>
                    <a:lstStyle/>
                    <a:p>
                      <a:pPr algn="ctr" fontAlgn="ctr"/>
                      <a:r>
                        <a:rPr lang="en-US" sz="900" b="0" i="0" u="none" strike="noStrike">
                          <a:solidFill>
                            <a:srgbClr val="000000"/>
                          </a:solidFill>
                          <a:effectLst/>
                          <a:latin typeface="Helvetica" panose="020B0604020202020204" pitchFamily="34" charset="0"/>
                        </a:rPr>
                        <a:t>2,076</a:t>
                      </a:r>
                    </a:p>
                  </a:txBody>
                  <a:tcPr marL="8284" marR="8284" marT="8284" marB="0" anchor="ctr">
                    <a:lnL>
                      <a:noFill/>
                    </a:lnL>
                    <a:lnR>
                      <a:noFill/>
                    </a:lnR>
                    <a:lnT>
                      <a:noFill/>
                    </a:lnT>
                    <a:lnB>
                      <a:noFill/>
                    </a:lnB>
                  </a:tcPr>
                </a:tc>
                <a:tc>
                  <a:txBody>
                    <a:bodyPr/>
                    <a:lstStyle/>
                    <a:p>
                      <a:pPr algn="ctr" fontAlgn="ctr"/>
                      <a:r>
                        <a:rPr lang="en-US" sz="900" b="0" i="0" u="none" strike="noStrike">
                          <a:solidFill>
                            <a:srgbClr val="000000"/>
                          </a:solidFill>
                          <a:effectLst/>
                          <a:latin typeface="Helvetica" panose="020B0604020202020204" pitchFamily="34" charset="0"/>
                        </a:rPr>
                        <a:t>$43,469</a:t>
                      </a:r>
                    </a:p>
                  </a:txBody>
                  <a:tcPr marL="8284" marR="8284" marT="82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Helvetica" panose="020B0604020202020204" pitchFamily="34" charset="0"/>
                        </a:rPr>
                        <a:t>4</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FFFFFF"/>
                          </a:solidFill>
                          <a:effectLst/>
                          <a:latin typeface="Helvetica" panose="020B0604020202020204" pitchFamily="34" charset="0"/>
                        </a:rPr>
                        <a:t>Associate's degree</a:t>
                      </a:r>
                    </a:p>
                  </a:txBody>
                  <a:tcPr marL="8284" marR="8284" marT="8284" marB="0" anchor="ctr">
                    <a:lnL w="6350" cap="flat" cmpd="sng" algn="ctr">
                      <a:solidFill>
                        <a:srgbClr val="000000"/>
                      </a:solidFill>
                      <a:prstDash val="solid"/>
                      <a:round/>
                      <a:headEnd type="none" w="med" len="med"/>
                      <a:tailEnd type="none" w="med" len="med"/>
                    </a:lnL>
                    <a:lnR>
                      <a:noFill/>
                    </a:lnR>
                    <a:lnT>
                      <a:noFill/>
                    </a:lnT>
                    <a:lnB>
                      <a:noFill/>
                    </a:lnB>
                    <a:solidFill>
                      <a:srgbClr val="70AD47"/>
                    </a:solidFill>
                  </a:tcPr>
                </a:tc>
                <a:tc>
                  <a:txBody>
                    <a:bodyPr/>
                    <a:lstStyle/>
                    <a:p>
                      <a:pPr algn="ctr" fontAlgn="ctr"/>
                      <a:r>
                        <a:rPr lang="en-US" sz="900" b="0" i="0" u="none" strike="noStrike" dirty="0">
                          <a:solidFill>
                            <a:srgbClr val="000000"/>
                          </a:solidFill>
                          <a:effectLst/>
                          <a:latin typeface="Helvetica" panose="020B0604020202020204" pitchFamily="34" charset="0"/>
                        </a:rPr>
                        <a:t>1,577</a:t>
                      </a:r>
                    </a:p>
                  </a:txBody>
                  <a:tcPr marL="8284" marR="8284" marT="8284" marB="0" anchor="ctr">
                    <a:lnL>
                      <a:noFill/>
                    </a:lnL>
                    <a:lnR>
                      <a:noFill/>
                    </a:lnR>
                    <a:lnT>
                      <a:noFill/>
                    </a:lnT>
                    <a:lnB>
                      <a:noFill/>
                    </a:lnB>
                  </a:tcPr>
                </a:tc>
                <a:extLst>
                  <a:ext uri="{0D108BD9-81ED-4DB2-BD59-A6C34878D82A}">
                    <a16:rowId xmlns:a16="http://schemas.microsoft.com/office/drawing/2014/main" val="590033321"/>
                  </a:ext>
                </a:extLst>
              </a:tr>
              <a:tr h="173736">
                <a:tc vMerge="1">
                  <a:txBody>
                    <a:bodyPr/>
                    <a:lstStyle/>
                    <a:p>
                      <a:endParaRPr lang="en-US"/>
                    </a:p>
                  </a:txBody>
                  <a:tcPr/>
                </a:tc>
                <a:tc>
                  <a:txBody>
                    <a:bodyPr/>
                    <a:lstStyle/>
                    <a:p>
                      <a:pPr algn="ctr" fontAlgn="ctr"/>
                      <a:r>
                        <a:rPr lang="en-US" sz="900" b="0" i="0" u="none" strike="noStrike" dirty="0" smtClean="0">
                          <a:solidFill>
                            <a:srgbClr val="000000"/>
                          </a:solidFill>
                          <a:effectLst/>
                          <a:latin typeface="Helvetica" panose="020B0604020202020204" pitchFamily="34" charset="0"/>
                        </a:rPr>
                        <a:t>29-2035</a:t>
                      </a:r>
                      <a:endParaRPr lang="en-US" sz="900" b="0" i="0" u="none" strike="noStrike" dirty="0">
                        <a:solidFill>
                          <a:srgbClr val="000000"/>
                        </a:solidFill>
                        <a:effectLst/>
                        <a:latin typeface="Helvetica" panose="020B0604020202020204" pitchFamily="34" charset="0"/>
                      </a:endParaRPr>
                    </a:p>
                  </a:txBody>
                  <a:tcPr marL="8284" marR="8284" marT="828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smtClean="0">
                          <a:solidFill>
                            <a:srgbClr val="000000"/>
                          </a:solidFill>
                          <a:effectLst/>
                          <a:latin typeface="Helvetica" panose="020B0604020202020204" pitchFamily="34" charset="0"/>
                        </a:rPr>
                        <a:t>Magnetic Resonance Imaging Technologists</a:t>
                      </a:r>
                      <a:endParaRPr lang="en-US" sz="900" b="0" i="0" u="none" strike="noStrike" dirty="0">
                        <a:solidFill>
                          <a:srgbClr val="000000"/>
                        </a:solidFill>
                        <a:effectLst/>
                        <a:latin typeface="Helvetica" panose="020B0604020202020204" pitchFamily="34" charset="0"/>
                      </a:endParaRPr>
                    </a:p>
                  </a:txBody>
                  <a:tcPr marL="8284" marR="8284" marT="8284" marB="0" anchor="ctr">
                    <a:lnL>
                      <a:noFill/>
                    </a:lnL>
                    <a:lnR>
                      <a:noFill/>
                    </a:lnR>
                    <a:lnT>
                      <a:noFill/>
                    </a:lnT>
                    <a:lnB>
                      <a:noFill/>
                    </a:lnB>
                  </a:tcPr>
                </a:tc>
                <a:tc>
                  <a:txBody>
                    <a:bodyPr/>
                    <a:lstStyle/>
                    <a:p>
                      <a:pPr algn="ctr" fontAlgn="ctr"/>
                      <a:r>
                        <a:rPr lang="en-US" sz="900" b="0" i="0" u="none" strike="noStrike" dirty="0" smtClean="0">
                          <a:solidFill>
                            <a:srgbClr val="000000"/>
                          </a:solidFill>
                          <a:effectLst/>
                          <a:latin typeface="Helvetica" panose="020B0604020202020204" pitchFamily="34" charset="0"/>
                        </a:rPr>
                        <a:t>450</a:t>
                      </a:r>
                      <a:endParaRPr lang="en-US" sz="900" b="0" i="0" u="none" strike="noStrike" dirty="0">
                        <a:solidFill>
                          <a:srgbClr val="000000"/>
                        </a:solidFill>
                        <a:effectLst/>
                        <a:latin typeface="Helvetica" panose="020B0604020202020204" pitchFamily="34" charset="0"/>
                      </a:endParaRPr>
                    </a:p>
                  </a:txBody>
                  <a:tcPr marL="8284" marR="8284" marT="8284" marB="0" anchor="ctr">
                    <a:lnL>
                      <a:noFill/>
                    </a:lnL>
                    <a:lnR>
                      <a:noFill/>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smtClean="0">
                          <a:solidFill>
                            <a:srgbClr val="000000"/>
                          </a:solidFill>
                          <a:effectLst/>
                          <a:latin typeface="Helvetica" panose="020B0604020202020204" pitchFamily="34" charset="0"/>
                        </a:rPr>
                        <a:t>$89,490</a:t>
                      </a:r>
                    </a:p>
                  </a:txBody>
                  <a:tcPr marL="8284" marR="8284" marT="82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dirty="0" smtClean="0">
                          <a:solidFill>
                            <a:srgbClr val="000000"/>
                          </a:solidFill>
                          <a:effectLst/>
                          <a:latin typeface="Helvetica" panose="020B0604020202020204" pitchFamily="34" charset="0"/>
                        </a:rPr>
                        <a:t>4</a:t>
                      </a:r>
                      <a:endParaRPr lang="en-US" sz="900" b="1" i="0" u="none" strike="noStrike" dirty="0">
                        <a:solidFill>
                          <a:srgbClr val="000000"/>
                        </a:solidFill>
                        <a:effectLst/>
                        <a:latin typeface="Helvetica" panose="020B0604020202020204" pitchFamily="34" charset="0"/>
                      </a:endParaRP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dirty="0" smtClean="0">
                          <a:solidFill>
                            <a:srgbClr val="FFFFFF"/>
                          </a:solidFill>
                          <a:effectLst/>
                          <a:latin typeface="Helvetica" panose="020B0604020202020204" pitchFamily="34" charset="0"/>
                        </a:rPr>
                        <a:t>Associate’s degree</a:t>
                      </a:r>
                      <a:endParaRPr lang="en-US" sz="900" b="0" i="0" u="none" strike="noStrike" dirty="0">
                        <a:solidFill>
                          <a:srgbClr val="FFFFFF"/>
                        </a:solidFill>
                        <a:effectLst/>
                        <a:latin typeface="Helvetica" panose="020B0604020202020204" pitchFamily="34" charset="0"/>
                      </a:endParaRPr>
                    </a:p>
                  </a:txBody>
                  <a:tcPr marL="8284" marR="8284" marT="8284" marB="0" anchor="ctr">
                    <a:lnL w="6350" cap="flat" cmpd="sng" algn="ctr">
                      <a:solidFill>
                        <a:srgbClr val="000000"/>
                      </a:solidFill>
                      <a:prstDash val="solid"/>
                      <a:round/>
                      <a:headEnd type="none" w="med" len="med"/>
                      <a:tailEnd type="none" w="med" len="med"/>
                    </a:lnL>
                    <a:lnR>
                      <a:noFill/>
                    </a:lnR>
                    <a:lnT>
                      <a:noFill/>
                    </a:lnT>
                    <a:lnB>
                      <a:noFill/>
                    </a:lnB>
                    <a:solidFill>
                      <a:srgbClr val="70AD47"/>
                    </a:solidFill>
                  </a:tcPr>
                </a:tc>
                <a:tc>
                  <a:txBody>
                    <a:bodyPr/>
                    <a:lstStyle/>
                    <a:p>
                      <a:pPr algn="ctr" fontAlgn="ctr"/>
                      <a:r>
                        <a:rPr lang="en-US" sz="900" b="0" i="0" u="none" strike="noStrike" dirty="0" smtClean="0">
                          <a:solidFill>
                            <a:srgbClr val="000000"/>
                          </a:solidFill>
                          <a:effectLst/>
                          <a:latin typeface="Helvetica" panose="020B0604020202020204" pitchFamily="34" charset="0"/>
                        </a:rPr>
                        <a:t>411</a:t>
                      </a:r>
                      <a:endParaRPr lang="en-US" sz="900" b="0" i="0" u="none" strike="noStrike" dirty="0">
                        <a:solidFill>
                          <a:srgbClr val="000000"/>
                        </a:solidFill>
                        <a:effectLst/>
                        <a:latin typeface="Helvetica" panose="020B0604020202020204" pitchFamily="34" charset="0"/>
                      </a:endParaRPr>
                    </a:p>
                  </a:txBody>
                  <a:tcPr marL="8284" marR="8284" marT="8284" marB="0" anchor="ctr">
                    <a:lnL>
                      <a:noFill/>
                    </a:lnL>
                    <a:lnR>
                      <a:noFill/>
                    </a:lnR>
                    <a:lnT>
                      <a:noFill/>
                    </a:lnT>
                    <a:lnB>
                      <a:noFill/>
                    </a:lnB>
                  </a:tcPr>
                </a:tc>
                <a:extLst>
                  <a:ext uri="{0D108BD9-81ED-4DB2-BD59-A6C34878D82A}">
                    <a16:rowId xmlns:a16="http://schemas.microsoft.com/office/drawing/2014/main" val="965976938"/>
                  </a:ext>
                </a:extLst>
              </a:tr>
              <a:tr h="173736">
                <a:tc vMerge="1">
                  <a:txBody>
                    <a:bodyPr/>
                    <a:lstStyle/>
                    <a:p>
                      <a:pPr algn="ctr" fontAlgn="ctr"/>
                      <a:endParaRPr lang="en-US" sz="800" b="0" i="0" u="none" strike="noStrike">
                        <a:solidFill>
                          <a:srgbClr val="000000"/>
                        </a:solidFill>
                        <a:effectLst/>
                        <a:latin typeface="Helvetica" panose="020B0604020202020204" pitchFamily="34" charset="0"/>
                      </a:endParaRPr>
                    </a:p>
                  </a:txBody>
                  <a:tcPr marL="8284" marR="8284" marT="8284" marB="0" anchor="ctr">
                    <a:lnL>
                      <a:noFill/>
                    </a:lnL>
                    <a:lnR>
                      <a:noFill/>
                    </a:lnR>
                    <a:lnT>
                      <a:noFill/>
                    </a:lnT>
                    <a:lnB>
                      <a:noFill/>
                    </a:lnB>
                  </a:tcPr>
                </a:tc>
                <a:tc>
                  <a:txBody>
                    <a:bodyPr/>
                    <a:lstStyle/>
                    <a:p>
                      <a:pPr algn="ctr" fontAlgn="ctr"/>
                      <a:r>
                        <a:rPr lang="en-US" sz="900" b="0" i="0" u="none" strike="noStrike">
                          <a:solidFill>
                            <a:srgbClr val="000000"/>
                          </a:solidFill>
                          <a:effectLst/>
                          <a:latin typeface="Helvetica" panose="020B0604020202020204" pitchFamily="34" charset="0"/>
                        </a:rPr>
                        <a:t>31-2021</a:t>
                      </a:r>
                    </a:p>
                  </a:txBody>
                  <a:tcPr marL="8284" marR="8284" marT="828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Physical Therapist Assistants</a:t>
                      </a:r>
                    </a:p>
                  </a:txBody>
                  <a:tcPr marL="8284" marR="8284" marT="8284" marB="0" anchor="ctr">
                    <a:lnL>
                      <a:noFill/>
                    </a:lnL>
                    <a:lnR>
                      <a:noFill/>
                    </a:lnR>
                    <a:lnT>
                      <a:noFill/>
                    </a:lnT>
                    <a:lnB>
                      <a:noFill/>
                    </a:lnB>
                  </a:tcPr>
                </a:tc>
                <a:tc>
                  <a:txBody>
                    <a:bodyPr/>
                    <a:lstStyle/>
                    <a:p>
                      <a:pPr algn="ctr" fontAlgn="ctr"/>
                      <a:r>
                        <a:rPr lang="en-US" sz="900" b="0" i="0" u="none" strike="noStrike">
                          <a:solidFill>
                            <a:srgbClr val="000000"/>
                          </a:solidFill>
                          <a:effectLst/>
                          <a:latin typeface="Helvetica" panose="020B0604020202020204" pitchFamily="34" charset="0"/>
                        </a:rPr>
                        <a:t>729</a:t>
                      </a:r>
                    </a:p>
                  </a:txBody>
                  <a:tcPr marL="8284" marR="8284" marT="8284" marB="0" anchor="ctr">
                    <a:lnL>
                      <a:noFill/>
                    </a:lnL>
                    <a:lnR>
                      <a:noFill/>
                    </a:lnR>
                    <a:lnT>
                      <a:noFill/>
                    </a:lnT>
                    <a:lnB>
                      <a:noFill/>
                    </a:lnB>
                  </a:tcPr>
                </a:tc>
                <a:tc>
                  <a:txBody>
                    <a:bodyPr/>
                    <a:lstStyle/>
                    <a:p>
                      <a:pPr algn="ctr" fontAlgn="ctr"/>
                      <a:r>
                        <a:rPr lang="en-US" sz="900" b="0" i="0" u="none" strike="noStrike">
                          <a:solidFill>
                            <a:srgbClr val="000000"/>
                          </a:solidFill>
                          <a:effectLst/>
                          <a:latin typeface="Helvetica" panose="020B0604020202020204" pitchFamily="34" charset="0"/>
                        </a:rPr>
                        <a:t>$68,761</a:t>
                      </a:r>
                    </a:p>
                  </a:txBody>
                  <a:tcPr marL="8284" marR="8284" marT="82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Helvetica" panose="020B0604020202020204" pitchFamily="34" charset="0"/>
                        </a:rPr>
                        <a:t>4</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FFFFFF"/>
                          </a:solidFill>
                          <a:effectLst/>
                          <a:latin typeface="Helvetica" panose="020B0604020202020204" pitchFamily="34" charset="0"/>
                        </a:rPr>
                        <a:t>Associate's degree</a:t>
                      </a:r>
                    </a:p>
                  </a:txBody>
                  <a:tcPr marL="8284" marR="8284" marT="8284" marB="0" anchor="ctr">
                    <a:lnL w="6350" cap="flat" cmpd="sng" algn="ctr">
                      <a:solidFill>
                        <a:srgbClr val="000000"/>
                      </a:solidFill>
                      <a:prstDash val="solid"/>
                      <a:round/>
                      <a:headEnd type="none" w="med" len="med"/>
                      <a:tailEnd type="none" w="med" len="med"/>
                    </a:lnL>
                    <a:lnR>
                      <a:noFill/>
                    </a:lnR>
                    <a:lnT>
                      <a:noFill/>
                    </a:lnT>
                    <a:lnB>
                      <a:noFill/>
                    </a:lnB>
                    <a:solidFill>
                      <a:srgbClr val="70AD47"/>
                    </a:solidFill>
                  </a:tcPr>
                </a:tc>
                <a:tc>
                  <a:txBody>
                    <a:bodyPr/>
                    <a:lstStyle/>
                    <a:p>
                      <a:pPr algn="ctr" fontAlgn="ctr"/>
                      <a:r>
                        <a:rPr lang="en-US" sz="900" b="0" i="0" u="none" strike="noStrike">
                          <a:solidFill>
                            <a:srgbClr val="000000"/>
                          </a:solidFill>
                          <a:effectLst/>
                          <a:latin typeface="Helvetica" panose="020B0604020202020204" pitchFamily="34" charset="0"/>
                        </a:rPr>
                        <a:t>404</a:t>
                      </a:r>
                    </a:p>
                  </a:txBody>
                  <a:tcPr marL="8284" marR="8284" marT="8284" marB="0" anchor="ctr">
                    <a:lnL>
                      <a:noFill/>
                    </a:lnL>
                    <a:lnR>
                      <a:noFill/>
                    </a:lnR>
                    <a:lnT>
                      <a:noFill/>
                    </a:lnT>
                    <a:lnB>
                      <a:noFill/>
                    </a:lnB>
                  </a:tcPr>
                </a:tc>
                <a:extLst>
                  <a:ext uri="{0D108BD9-81ED-4DB2-BD59-A6C34878D82A}">
                    <a16:rowId xmlns:a16="http://schemas.microsoft.com/office/drawing/2014/main" val="1784664447"/>
                  </a:ext>
                </a:extLst>
              </a:tr>
              <a:tr h="173736">
                <a:tc vMerge="1">
                  <a:txBody>
                    <a:bodyPr/>
                    <a:lstStyle/>
                    <a:p>
                      <a:pPr algn="ctr" fontAlgn="ctr"/>
                      <a:endParaRPr lang="en-US" sz="800" b="0" i="0" u="none" strike="noStrike">
                        <a:solidFill>
                          <a:srgbClr val="000000"/>
                        </a:solidFill>
                        <a:effectLst/>
                        <a:latin typeface="Helvetica" panose="020B0604020202020204" pitchFamily="34" charset="0"/>
                      </a:endParaRPr>
                    </a:p>
                  </a:txBody>
                  <a:tcPr marL="8284" marR="8284" marT="8284" marB="0" anchor="ctr">
                    <a:lnL>
                      <a:noFill/>
                    </a:lnL>
                    <a:lnR>
                      <a:noFill/>
                    </a:lnR>
                    <a:lnT>
                      <a:noFill/>
                    </a:lnT>
                    <a:lnB>
                      <a:noFill/>
                    </a:lnB>
                  </a:tcPr>
                </a:tc>
                <a:tc>
                  <a:txBody>
                    <a:bodyPr/>
                    <a:lstStyle/>
                    <a:p>
                      <a:pPr algn="ctr" fontAlgn="ctr"/>
                      <a:r>
                        <a:rPr lang="en-US" sz="900" b="0" i="0" u="none" strike="noStrike">
                          <a:solidFill>
                            <a:srgbClr val="000000"/>
                          </a:solidFill>
                          <a:effectLst/>
                          <a:latin typeface="Helvetica" panose="020B0604020202020204" pitchFamily="34" charset="0"/>
                        </a:rPr>
                        <a:t>29-2032</a:t>
                      </a:r>
                    </a:p>
                  </a:txBody>
                  <a:tcPr marL="8284" marR="8284" marT="828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Diagnostic Medical Sonographers</a:t>
                      </a:r>
                    </a:p>
                  </a:txBody>
                  <a:tcPr marL="8284" marR="8284" marT="8284" marB="0" anchor="ctr">
                    <a:lnL>
                      <a:noFill/>
                    </a:lnL>
                    <a:lnR>
                      <a:noFill/>
                    </a:lnR>
                    <a:lnT>
                      <a:noFill/>
                    </a:lnT>
                    <a:lnB>
                      <a:noFill/>
                    </a:lnB>
                  </a:tcPr>
                </a:tc>
                <a:tc>
                  <a:txBody>
                    <a:bodyPr/>
                    <a:lstStyle/>
                    <a:p>
                      <a:pPr algn="ctr" fontAlgn="ctr"/>
                      <a:r>
                        <a:rPr lang="en-US" sz="900" b="0" i="0" u="none" strike="noStrike">
                          <a:solidFill>
                            <a:srgbClr val="000000"/>
                          </a:solidFill>
                          <a:effectLst/>
                          <a:latin typeface="Helvetica" panose="020B0604020202020204" pitchFamily="34" charset="0"/>
                        </a:rPr>
                        <a:t>650</a:t>
                      </a:r>
                    </a:p>
                  </a:txBody>
                  <a:tcPr marL="8284" marR="8284" marT="8284" marB="0" anchor="ctr">
                    <a:lnL>
                      <a:noFill/>
                    </a:lnL>
                    <a:lnR>
                      <a:noFill/>
                    </a:lnR>
                    <a:lnT>
                      <a:noFill/>
                    </a:lnT>
                    <a:lnB>
                      <a:noFill/>
                    </a:lnB>
                  </a:tcPr>
                </a:tc>
                <a:tc>
                  <a:txBody>
                    <a:bodyPr/>
                    <a:lstStyle/>
                    <a:p>
                      <a:pPr algn="ctr" fontAlgn="ctr"/>
                      <a:r>
                        <a:rPr lang="en-US" sz="900" b="0" i="0" u="none" strike="noStrike">
                          <a:solidFill>
                            <a:srgbClr val="000000"/>
                          </a:solidFill>
                          <a:effectLst/>
                          <a:latin typeface="Helvetica" panose="020B0604020202020204" pitchFamily="34" charset="0"/>
                        </a:rPr>
                        <a:t>$83,554</a:t>
                      </a:r>
                    </a:p>
                  </a:txBody>
                  <a:tcPr marL="8284" marR="8284" marT="82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Helvetica" panose="020B0604020202020204" pitchFamily="34" charset="0"/>
                        </a:rPr>
                        <a:t>4</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FFFFFF"/>
                          </a:solidFill>
                          <a:effectLst/>
                          <a:latin typeface="Helvetica" panose="020B0604020202020204" pitchFamily="34" charset="0"/>
                        </a:rPr>
                        <a:t>Associate's degree</a:t>
                      </a:r>
                    </a:p>
                  </a:txBody>
                  <a:tcPr marL="8284" marR="8284" marT="8284" marB="0" anchor="ctr">
                    <a:lnL w="6350" cap="flat" cmpd="sng" algn="ctr">
                      <a:solidFill>
                        <a:srgbClr val="000000"/>
                      </a:solidFill>
                      <a:prstDash val="solid"/>
                      <a:round/>
                      <a:headEnd type="none" w="med" len="med"/>
                      <a:tailEnd type="none" w="med" len="med"/>
                    </a:lnL>
                    <a:lnR>
                      <a:noFill/>
                    </a:lnR>
                    <a:lnT>
                      <a:noFill/>
                    </a:lnT>
                    <a:lnB>
                      <a:noFill/>
                    </a:lnB>
                    <a:solidFill>
                      <a:srgbClr val="70AD47"/>
                    </a:solidFill>
                  </a:tcPr>
                </a:tc>
                <a:tc>
                  <a:txBody>
                    <a:bodyPr/>
                    <a:lstStyle/>
                    <a:p>
                      <a:pPr algn="ctr" fontAlgn="ctr"/>
                      <a:r>
                        <a:rPr lang="en-US" sz="900" b="0" i="0" u="none" strike="noStrike">
                          <a:solidFill>
                            <a:srgbClr val="000000"/>
                          </a:solidFill>
                          <a:effectLst/>
                          <a:latin typeface="Helvetica" panose="020B0604020202020204" pitchFamily="34" charset="0"/>
                        </a:rPr>
                        <a:t>400</a:t>
                      </a:r>
                    </a:p>
                  </a:txBody>
                  <a:tcPr marL="8284" marR="8284" marT="8284" marB="0" anchor="ctr">
                    <a:lnL>
                      <a:noFill/>
                    </a:lnL>
                    <a:lnR>
                      <a:noFill/>
                    </a:lnR>
                    <a:lnT>
                      <a:noFill/>
                    </a:lnT>
                    <a:lnB>
                      <a:noFill/>
                    </a:lnB>
                  </a:tcPr>
                </a:tc>
                <a:extLst>
                  <a:ext uri="{0D108BD9-81ED-4DB2-BD59-A6C34878D82A}">
                    <a16:rowId xmlns:a16="http://schemas.microsoft.com/office/drawing/2014/main" val="3905165842"/>
                  </a:ext>
                </a:extLst>
              </a:tr>
              <a:tr h="173736">
                <a:tc vMerge="1">
                  <a:txBody>
                    <a:bodyPr/>
                    <a:lstStyle/>
                    <a:p>
                      <a:pPr algn="ctr" fontAlgn="ctr"/>
                      <a:endParaRPr lang="en-US" sz="800" b="0" i="0" u="none" strike="noStrike">
                        <a:solidFill>
                          <a:srgbClr val="000000"/>
                        </a:solidFill>
                        <a:effectLst/>
                        <a:latin typeface="Helvetica" panose="020B0604020202020204" pitchFamily="34" charset="0"/>
                      </a:endParaRPr>
                    </a:p>
                  </a:txBody>
                  <a:tcPr marL="8284" marR="8284" marT="8284" marB="0" anchor="ctr">
                    <a:lnL>
                      <a:noFill/>
                    </a:lnL>
                    <a:lnR>
                      <a:noFill/>
                    </a:lnR>
                    <a:lnT>
                      <a:noFill/>
                    </a:lnT>
                    <a:lnB>
                      <a:noFill/>
                    </a:lnB>
                  </a:tcPr>
                </a:tc>
                <a:tc>
                  <a:txBody>
                    <a:bodyPr/>
                    <a:lstStyle/>
                    <a:p>
                      <a:pPr algn="ctr" fontAlgn="ctr"/>
                      <a:r>
                        <a:rPr lang="en-US" sz="900" b="0" i="0" u="none" strike="noStrike">
                          <a:solidFill>
                            <a:srgbClr val="000000"/>
                          </a:solidFill>
                          <a:effectLst/>
                          <a:latin typeface="Helvetica" panose="020B0604020202020204" pitchFamily="34" charset="0"/>
                        </a:rPr>
                        <a:t>29-2031</a:t>
                      </a:r>
                    </a:p>
                  </a:txBody>
                  <a:tcPr marL="8284" marR="8284" marT="828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Helvetica" panose="020B0604020202020204" pitchFamily="34" charset="0"/>
                        </a:rPr>
                        <a:t>Cardiovascular Technologists and Technicians</a:t>
                      </a:r>
                    </a:p>
                  </a:txBody>
                  <a:tcPr marL="8284" marR="8284" marT="8284" marB="0" anchor="ctr">
                    <a:lnL>
                      <a:noFill/>
                    </a:lnL>
                    <a:lnR>
                      <a:noFill/>
                    </a:lnR>
                    <a:lnT>
                      <a:noFill/>
                    </a:lnT>
                    <a:lnB>
                      <a:noFill/>
                    </a:lnB>
                  </a:tcPr>
                </a:tc>
                <a:tc>
                  <a:txBody>
                    <a:bodyPr/>
                    <a:lstStyle/>
                    <a:p>
                      <a:pPr algn="ctr" fontAlgn="ctr"/>
                      <a:r>
                        <a:rPr lang="en-US" sz="900" b="0" i="0" u="none" strike="noStrike">
                          <a:solidFill>
                            <a:srgbClr val="000000"/>
                          </a:solidFill>
                          <a:effectLst/>
                          <a:latin typeface="Helvetica" panose="020B0604020202020204" pitchFamily="34" charset="0"/>
                        </a:rPr>
                        <a:t>581</a:t>
                      </a:r>
                    </a:p>
                  </a:txBody>
                  <a:tcPr marL="8284" marR="8284" marT="8284"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Helvetica" panose="020B0604020202020204" pitchFamily="34" charset="0"/>
                        </a:rPr>
                        <a:t>$79,464</a:t>
                      </a:r>
                    </a:p>
                  </a:txBody>
                  <a:tcPr marL="8284" marR="8284" marT="82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Helvetica" panose="020B0604020202020204" pitchFamily="34" charset="0"/>
                        </a:rPr>
                        <a:t>4</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FFFFFF"/>
                          </a:solidFill>
                          <a:effectLst/>
                          <a:latin typeface="Helvetica" panose="020B0604020202020204" pitchFamily="34" charset="0"/>
                        </a:rPr>
                        <a:t>Associate's degree</a:t>
                      </a:r>
                    </a:p>
                  </a:txBody>
                  <a:tcPr marL="8284" marR="8284" marT="8284" marB="0" anchor="ctr">
                    <a:lnL w="6350" cap="flat" cmpd="sng" algn="ctr">
                      <a:solidFill>
                        <a:srgbClr val="000000"/>
                      </a:solidFill>
                      <a:prstDash val="solid"/>
                      <a:round/>
                      <a:headEnd type="none" w="med" len="med"/>
                      <a:tailEnd type="none" w="med" len="med"/>
                    </a:lnL>
                    <a:lnR>
                      <a:noFill/>
                    </a:lnR>
                    <a:lnT>
                      <a:noFill/>
                    </a:lnT>
                    <a:lnB>
                      <a:noFill/>
                    </a:lnB>
                    <a:solidFill>
                      <a:srgbClr val="70AD47"/>
                    </a:solidFill>
                  </a:tcPr>
                </a:tc>
                <a:tc>
                  <a:txBody>
                    <a:bodyPr/>
                    <a:lstStyle/>
                    <a:p>
                      <a:pPr algn="ctr" fontAlgn="ctr"/>
                      <a:r>
                        <a:rPr lang="en-US" sz="900" b="0" i="0" u="none" strike="noStrike">
                          <a:solidFill>
                            <a:srgbClr val="000000"/>
                          </a:solidFill>
                          <a:effectLst/>
                          <a:latin typeface="Helvetica" panose="020B0604020202020204" pitchFamily="34" charset="0"/>
                        </a:rPr>
                        <a:t>399</a:t>
                      </a:r>
                    </a:p>
                  </a:txBody>
                  <a:tcPr marL="8284" marR="8284" marT="8284" marB="0" anchor="ctr">
                    <a:lnL>
                      <a:noFill/>
                    </a:lnL>
                    <a:lnR>
                      <a:noFill/>
                    </a:lnR>
                    <a:lnT>
                      <a:noFill/>
                    </a:lnT>
                    <a:lnB>
                      <a:noFill/>
                    </a:lnB>
                  </a:tcPr>
                </a:tc>
                <a:extLst>
                  <a:ext uri="{0D108BD9-81ED-4DB2-BD59-A6C34878D82A}">
                    <a16:rowId xmlns:a16="http://schemas.microsoft.com/office/drawing/2014/main" val="2250057119"/>
                  </a:ext>
                </a:extLst>
              </a:tr>
              <a:tr h="173736">
                <a:tc vMerge="1">
                  <a:txBody>
                    <a:bodyPr/>
                    <a:lstStyle/>
                    <a:p>
                      <a:pPr algn="ctr" fontAlgn="ctr"/>
                      <a:endParaRPr lang="en-US" sz="800" b="0" i="0" u="none" strike="noStrike" dirty="0">
                        <a:solidFill>
                          <a:srgbClr val="000000"/>
                        </a:solidFill>
                        <a:effectLst/>
                        <a:latin typeface="Helvetica" panose="020B0604020202020204" pitchFamily="34" charset="0"/>
                      </a:endParaRPr>
                    </a:p>
                  </a:txBody>
                  <a:tcPr marL="8284" marR="8284" marT="8284" marB="0" anchor="ctr">
                    <a:lnL>
                      <a:noFill/>
                    </a:lnL>
                    <a:lnR>
                      <a:noFill/>
                    </a:lnR>
                    <a:lnT>
                      <a:noFill/>
                    </a:lnT>
                    <a:lnB>
                      <a:noFill/>
                    </a:lnB>
                  </a:tcPr>
                </a:tc>
                <a:tc>
                  <a:txBody>
                    <a:bodyPr/>
                    <a:lstStyle/>
                    <a:p>
                      <a:pPr algn="ctr" fontAlgn="ctr"/>
                      <a:r>
                        <a:rPr lang="en-US" sz="900" b="0" i="0" u="none" strike="noStrike">
                          <a:solidFill>
                            <a:srgbClr val="000000"/>
                          </a:solidFill>
                          <a:effectLst/>
                          <a:latin typeface="Helvetica" panose="020B0604020202020204" pitchFamily="34" charset="0"/>
                        </a:rPr>
                        <a:t>29-2021</a:t>
                      </a:r>
                    </a:p>
                  </a:txBody>
                  <a:tcPr marL="8284" marR="8284" marT="828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Helvetica" panose="020B0604020202020204" pitchFamily="34" charset="0"/>
                        </a:rPr>
                        <a:t>Dental Hygienists</a:t>
                      </a:r>
                    </a:p>
                  </a:txBody>
                  <a:tcPr marL="8284" marR="8284" marT="8284" marB="0" anchor="ctr">
                    <a:lnL>
                      <a:noFill/>
                    </a:lnL>
                    <a:lnR>
                      <a:noFill/>
                    </a:lnR>
                    <a:lnT>
                      <a:noFill/>
                    </a:lnT>
                    <a:lnB>
                      <a:noFill/>
                    </a:lnB>
                  </a:tcPr>
                </a:tc>
                <a:tc>
                  <a:txBody>
                    <a:bodyPr/>
                    <a:lstStyle/>
                    <a:p>
                      <a:pPr algn="ctr" fontAlgn="ctr"/>
                      <a:r>
                        <a:rPr lang="en-US" sz="900" b="0" i="0" u="none" strike="noStrike">
                          <a:solidFill>
                            <a:srgbClr val="000000"/>
                          </a:solidFill>
                          <a:effectLst/>
                          <a:latin typeface="Helvetica" panose="020B0604020202020204" pitchFamily="34" charset="0"/>
                        </a:rPr>
                        <a:t>2,048</a:t>
                      </a:r>
                    </a:p>
                  </a:txBody>
                  <a:tcPr marL="8284" marR="8284" marT="8284" marB="0" anchor="ctr">
                    <a:lnL>
                      <a:noFill/>
                    </a:lnL>
                    <a:lnR>
                      <a:noFill/>
                    </a:lnR>
                    <a:lnT>
                      <a:noFill/>
                    </a:lnT>
                    <a:lnB>
                      <a:noFill/>
                    </a:lnB>
                  </a:tcPr>
                </a:tc>
                <a:tc>
                  <a:txBody>
                    <a:bodyPr/>
                    <a:lstStyle/>
                    <a:p>
                      <a:pPr algn="ctr" fontAlgn="ctr"/>
                      <a:r>
                        <a:rPr lang="en-US" sz="900" b="0" i="0" u="none" strike="noStrike">
                          <a:solidFill>
                            <a:srgbClr val="000000"/>
                          </a:solidFill>
                          <a:effectLst/>
                          <a:latin typeface="Helvetica" panose="020B0604020202020204" pitchFamily="34" charset="0"/>
                        </a:rPr>
                        <a:t>$83,880</a:t>
                      </a:r>
                    </a:p>
                  </a:txBody>
                  <a:tcPr marL="8284" marR="8284" marT="82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Helvetica" panose="020B0604020202020204" pitchFamily="34" charset="0"/>
                        </a:rPr>
                        <a:t>3</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FFFFFF"/>
                          </a:solidFill>
                          <a:effectLst/>
                          <a:latin typeface="Helvetica" panose="020B0604020202020204" pitchFamily="34" charset="0"/>
                        </a:rPr>
                        <a:t>Associate's degree</a:t>
                      </a:r>
                    </a:p>
                  </a:txBody>
                  <a:tcPr marL="8284" marR="8284" marT="8284" marB="0" anchor="ctr">
                    <a:lnL w="6350" cap="flat" cmpd="sng" algn="ctr">
                      <a:solidFill>
                        <a:srgbClr val="000000"/>
                      </a:solidFill>
                      <a:prstDash val="solid"/>
                      <a:round/>
                      <a:headEnd type="none" w="med" len="med"/>
                      <a:tailEnd type="none" w="med" len="med"/>
                    </a:lnL>
                    <a:lnR>
                      <a:noFill/>
                    </a:lnR>
                    <a:lnT>
                      <a:noFill/>
                    </a:lnT>
                    <a:lnB>
                      <a:noFill/>
                    </a:lnB>
                    <a:solidFill>
                      <a:srgbClr val="70AD47"/>
                    </a:solidFill>
                  </a:tcPr>
                </a:tc>
                <a:tc>
                  <a:txBody>
                    <a:bodyPr/>
                    <a:lstStyle/>
                    <a:p>
                      <a:pPr algn="ctr" fontAlgn="ctr"/>
                      <a:r>
                        <a:rPr lang="en-US" sz="900" b="0" i="0" u="none" strike="noStrike">
                          <a:solidFill>
                            <a:srgbClr val="000000"/>
                          </a:solidFill>
                          <a:effectLst/>
                          <a:latin typeface="Helvetica" panose="020B0604020202020204" pitchFamily="34" charset="0"/>
                        </a:rPr>
                        <a:t>147</a:t>
                      </a:r>
                    </a:p>
                  </a:txBody>
                  <a:tcPr marL="8284" marR="8284" marT="8284" marB="0" anchor="ctr">
                    <a:lnL>
                      <a:noFill/>
                    </a:lnL>
                    <a:lnR>
                      <a:noFill/>
                    </a:lnR>
                    <a:lnT>
                      <a:noFill/>
                    </a:lnT>
                    <a:lnB>
                      <a:noFill/>
                    </a:lnB>
                  </a:tcPr>
                </a:tc>
                <a:extLst>
                  <a:ext uri="{0D108BD9-81ED-4DB2-BD59-A6C34878D82A}">
                    <a16:rowId xmlns:a16="http://schemas.microsoft.com/office/drawing/2014/main" val="1646179847"/>
                  </a:ext>
                </a:extLst>
              </a:tr>
              <a:tr h="173736">
                <a:tc vMerge="1">
                  <a:txBody>
                    <a:bodyPr/>
                    <a:lstStyle/>
                    <a:p>
                      <a:pPr algn="ctr" fontAlgn="ctr"/>
                      <a:endParaRPr lang="en-US" sz="800" b="0" i="0" u="none" strike="noStrike" dirty="0">
                        <a:solidFill>
                          <a:srgbClr val="000000"/>
                        </a:solidFill>
                        <a:effectLst/>
                        <a:latin typeface="Helvetica" panose="020B0604020202020204" pitchFamily="34" charset="0"/>
                      </a:endParaRPr>
                    </a:p>
                  </a:txBody>
                  <a:tcPr marL="8284" marR="8284" marT="8284" marB="0" anchor="ctr">
                    <a:lnL>
                      <a:noFill/>
                    </a:lnL>
                    <a:lnR>
                      <a:noFill/>
                    </a:lnR>
                    <a:lnT>
                      <a:noFill/>
                    </a:lnT>
                    <a:lnB>
                      <a:noFill/>
                    </a:lnB>
                  </a:tcPr>
                </a:tc>
                <a:tc>
                  <a:txBody>
                    <a:bodyPr/>
                    <a:lstStyle/>
                    <a:p>
                      <a:pPr algn="ctr" fontAlgn="ctr"/>
                      <a:r>
                        <a:rPr lang="en-US" sz="900" b="0" i="0" u="none" strike="noStrike">
                          <a:solidFill>
                            <a:srgbClr val="000000"/>
                          </a:solidFill>
                          <a:effectLst/>
                          <a:latin typeface="Helvetica" panose="020B0604020202020204" pitchFamily="34" charset="0"/>
                        </a:rPr>
                        <a:t>29-2033</a:t>
                      </a:r>
                    </a:p>
                  </a:txBody>
                  <a:tcPr marL="8284" marR="8284" marT="828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Helvetica" panose="020B0604020202020204" pitchFamily="34" charset="0"/>
                        </a:rPr>
                        <a:t>Nuclear Medicine Technologists</a:t>
                      </a:r>
                    </a:p>
                  </a:txBody>
                  <a:tcPr marL="8284" marR="8284" marT="8284" marB="0" anchor="ctr">
                    <a:lnL>
                      <a:noFill/>
                    </a:lnL>
                    <a:lnR>
                      <a:noFill/>
                    </a:lnR>
                    <a:lnT>
                      <a:noFill/>
                    </a:lnT>
                    <a:lnB>
                      <a:noFill/>
                    </a:lnB>
                  </a:tcPr>
                </a:tc>
                <a:tc>
                  <a:txBody>
                    <a:bodyPr/>
                    <a:lstStyle/>
                    <a:p>
                      <a:pPr algn="ctr" fontAlgn="ctr"/>
                      <a:r>
                        <a:rPr lang="en-US" sz="900" b="0" i="0" u="none" strike="noStrike">
                          <a:solidFill>
                            <a:srgbClr val="000000"/>
                          </a:solidFill>
                          <a:effectLst/>
                          <a:latin typeface="Helvetica" panose="020B0604020202020204" pitchFamily="34" charset="0"/>
                        </a:rPr>
                        <a:t>172</a:t>
                      </a:r>
                    </a:p>
                  </a:txBody>
                  <a:tcPr marL="8284" marR="8284" marT="8284" marB="0" anchor="ctr">
                    <a:lnL>
                      <a:noFill/>
                    </a:lnL>
                    <a:lnR>
                      <a:noFill/>
                    </a:lnR>
                    <a:lnT>
                      <a:noFill/>
                    </a:lnT>
                    <a:lnB>
                      <a:noFill/>
                    </a:lnB>
                  </a:tcPr>
                </a:tc>
                <a:tc>
                  <a:txBody>
                    <a:bodyPr/>
                    <a:lstStyle/>
                    <a:p>
                      <a:pPr algn="ctr" fontAlgn="ctr"/>
                      <a:r>
                        <a:rPr lang="en-US" sz="900" b="0" i="0" u="none" strike="noStrike">
                          <a:solidFill>
                            <a:srgbClr val="000000"/>
                          </a:solidFill>
                          <a:effectLst/>
                          <a:latin typeface="Helvetica" panose="020B0604020202020204" pitchFamily="34" charset="0"/>
                        </a:rPr>
                        <a:t>$80,708</a:t>
                      </a:r>
                    </a:p>
                  </a:txBody>
                  <a:tcPr marL="8284" marR="8284" marT="82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Helvetica" panose="020B0604020202020204" pitchFamily="34" charset="0"/>
                        </a:rPr>
                        <a:t>3</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FFFFFF"/>
                          </a:solidFill>
                          <a:effectLst/>
                          <a:latin typeface="Helvetica" panose="020B0604020202020204" pitchFamily="34" charset="0"/>
                        </a:rPr>
                        <a:t>Associate's degree</a:t>
                      </a:r>
                    </a:p>
                  </a:txBody>
                  <a:tcPr marL="8284" marR="8284" marT="8284" marB="0" anchor="ctr">
                    <a:lnL w="6350" cap="flat" cmpd="sng" algn="ctr">
                      <a:solidFill>
                        <a:srgbClr val="000000"/>
                      </a:solidFill>
                      <a:prstDash val="solid"/>
                      <a:round/>
                      <a:headEnd type="none" w="med" len="med"/>
                      <a:tailEnd type="none" w="med" len="med"/>
                    </a:lnL>
                    <a:lnR>
                      <a:noFill/>
                    </a:lnR>
                    <a:lnT>
                      <a:noFill/>
                    </a:lnT>
                    <a:lnB>
                      <a:noFill/>
                    </a:lnB>
                    <a:solidFill>
                      <a:srgbClr val="70AD47"/>
                    </a:solidFill>
                  </a:tcPr>
                </a:tc>
                <a:tc>
                  <a:txBody>
                    <a:bodyPr/>
                    <a:lstStyle/>
                    <a:p>
                      <a:pPr algn="ctr" fontAlgn="ctr"/>
                      <a:r>
                        <a:rPr lang="en-US" sz="900" b="0" i="0" u="none" strike="noStrike">
                          <a:solidFill>
                            <a:srgbClr val="000000"/>
                          </a:solidFill>
                          <a:effectLst/>
                          <a:latin typeface="Helvetica" panose="020B0604020202020204" pitchFamily="34" charset="0"/>
                        </a:rPr>
                        <a:t>48</a:t>
                      </a:r>
                    </a:p>
                  </a:txBody>
                  <a:tcPr marL="8284" marR="8284" marT="8284" marB="0" anchor="ctr">
                    <a:lnL>
                      <a:noFill/>
                    </a:lnL>
                    <a:lnR>
                      <a:noFill/>
                    </a:lnR>
                    <a:lnT>
                      <a:noFill/>
                    </a:lnT>
                    <a:lnB>
                      <a:noFill/>
                    </a:lnB>
                  </a:tcPr>
                </a:tc>
                <a:extLst>
                  <a:ext uri="{0D108BD9-81ED-4DB2-BD59-A6C34878D82A}">
                    <a16:rowId xmlns:a16="http://schemas.microsoft.com/office/drawing/2014/main" val="2265966100"/>
                  </a:ext>
                </a:extLst>
              </a:tr>
              <a:tr h="173736">
                <a:tc vMerge="1">
                  <a:txBody>
                    <a:bodyPr/>
                    <a:lstStyle/>
                    <a:p>
                      <a:pPr algn="ctr" fontAlgn="ctr"/>
                      <a:endParaRPr lang="en-US" sz="800" b="0" i="0" u="none" strike="noStrike" dirty="0">
                        <a:solidFill>
                          <a:srgbClr val="000000"/>
                        </a:solidFill>
                        <a:effectLst/>
                        <a:latin typeface="Helvetica" panose="020B0604020202020204" pitchFamily="34" charset="0"/>
                      </a:endParaRPr>
                    </a:p>
                  </a:txBody>
                  <a:tcPr marL="8284" marR="8284" marT="8284" marB="0" anchor="ctr">
                    <a:lnL>
                      <a:noFill/>
                    </a:lnL>
                    <a:lnR>
                      <a:noFill/>
                    </a:lnR>
                    <a:lnT>
                      <a:noFill/>
                    </a:lnT>
                    <a:lnB>
                      <a:noFill/>
                    </a:lnB>
                  </a:tcPr>
                </a:tc>
                <a:tc>
                  <a:txBody>
                    <a:bodyPr/>
                    <a:lstStyle/>
                    <a:p>
                      <a:pPr algn="ctr" fontAlgn="ctr"/>
                      <a:r>
                        <a:rPr lang="en-US" sz="900" b="0" i="0" u="none" strike="noStrike">
                          <a:solidFill>
                            <a:srgbClr val="000000"/>
                          </a:solidFill>
                          <a:effectLst/>
                          <a:latin typeface="Helvetica" panose="020B0604020202020204" pitchFamily="34" charset="0"/>
                        </a:rPr>
                        <a:t>29-2056</a:t>
                      </a:r>
                    </a:p>
                  </a:txBody>
                  <a:tcPr marL="8284" marR="8284" marT="828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Helvetica" panose="020B0604020202020204" pitchFamily="34" charset="0"/>
                        </a:rPr>
                        <a:t>Veterinary Technologists and Technicians</a:t>
                      </a:r>
                    </a:p>
                  </a:txBody>
                  <a:tcPr marL="8284" marR="8284" marT="8284" marB="0" anchor="ctr">
                    <a:lnL>
                      <a:noFill/>
                    </a:lnL>
                    <a:lnR>
                      <a:noFill/>
                    </a:lnR>
                    <a:lnT>
                      <a:noFill/>
                    </a:lnT>
                    <a:lnB>
                      <a:noFill/>
                    </a:lnB>
                  </a:tcPr>
                </a:tc>
                <a:tc>
                  <a:txBody>
                    <a:bodyPr/>
                    <a:lstStyle/>
                    <a:p>
                      <a:pPr algn="ctr" fontAlgn="ctr"/>
                      <a:r>
                        <a:rPr lang="en-US" sz="900" b="0" i="0" u="none" strike="noStrike">
                          <a:solidFill>
                            <a:srgbClr val="000000"/>
                          </a:solidFill>
                          <a:effectLst/>
                          <a:latin typeface="Helvetica" panose="020B0604020202020204" pitchFamily="34" charset="0"/>
                        </a:rPr>
                        <a:t>485</a:t>
                      </a:r>
                    </a:p>
                  </a:txBody>
                  <a:tcPr marL="8284" marR="8284" marT="8284" marB="0" anchor="ctr">
                    <a:lnL>
                      <a:noFill/>
                    </a:lnL>
                    <a:lnR>
                      <a:noFill/>
                    </a:lnR>
                    <a:lnT>
                      <a:noFill/>
                    </a:lnT>
                    <a:lnB>
                      <a:noFill/>
                    </a:lnB>
                  </a:tcPr>
                </a:tc>
                <a:tc>
                  <a:txBody>
                    <a:bodyPr/>
                    <a:lstStyle/>
                    <a:p>
                      <a:pPr algn="ctr" fontAlgn="ctr"/>
                      <a:r>
                        <a:rPr lang="en-US" sz="900" b="0" i="0" u="none" strike="noStrike">
                          <a:solidFill>
                            <a:srgbClr val="000000"/>
                          </a:solidFill>
                          <a:effectLst/>
                          <a:latin typeface="Helvetica" panose="020B0604020202020204" pitchFamily="34" charset="0"/>
                        </a:rPr>
                        <a:t>$42,565</a:t>
                      </a:r>
                    </a:p>
                  </a:txBody>
                  <a:tcPr marL="8284" marR="8284" marT="82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Helvetica" panose="020B0604020202020204" pitchFamily="34" charset="0"/>
                        </a:rPr>
                        <a:t>2</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FFFFFF"/>
                          </a:solidFill>
                          <a:effectLst/>
                          <a:latin typeface="Helvetica" panose="020B0604020202020204" pitchFamily="34" charset="0"/>
                        </a:rPr>
                        <a:t>Associate's degree</a:t>
                      </a:r>
                    </a:p>
                  </a:txBody>
                  <a:tcPr marL="8284" marR="8284" marT="8284" marB="0" anchor="ctr">
                    <a:lnL w="6350" cap="flat" cmpd="sng" algn="ctr">
                      <a:solidFill>
                        <a:srgbClr val="000000"/>
                      </a:solidFill>
                      <a:prstDash val="solid"/>
                      <a:round/>
                      <a:headEnd type="none" w="med" len="med"/>
                      <a:tailEnd type="none" w="med" len="med"/>
                    </a:lnL>
                    <a:lnR>
                      <a:noFill/>
                    </a:lnR>
                    <a:lnT>
                      <a:noFill/>
                    </a:lnT>
                    <a:lnB>
                      <a:noFill/>
                    </a:lnB>
                    <a:solidFill>
                      <a:srgbClr val="70AD47"/>
                    </a:solidFill>
                  </a:tcPr>
                </a:tc>
                <a:tc>
                  <a:txBody>
                    <a:bodyPr/>
                    <a:lstStyle/>
                    <a:p>
                      <a:pPr algn="ctr" fontAlgn="ctr"/>
                      <a:r>
                        <a:rPr lang="en-US" sz="900" b="0" i="0" u="none" strike="noStrike">
                          <a:solidFill>
                            <a:srgbClr val="000000"/>
                          </a:solidFill>
                          <a:effectLst/>
                          <a:latin typeface="Helvetica" panose="020B0604020202020204" pitchFamily="34" charset="0"/>
                        </a:rPr>
                        <a:t>238</a:t>
                      </a:r>
                    </a:p>
                  </a:txBody>
                  <a:tcPr marL="8284" marR="8284" marT="8284" marB="0" anchor="ctr">
                    <a:lnL>
                      <a:noFill/>
                    </a:lnL>
                    <a:lnR>
                      <a:noFill/>
                    </a:lnR>
                    <a:lnT>
                      <a:noFill/>
                    </a:lnT>
                    <a:lnB>
                      <a:noFill/>
                    </a:lnB>
                  </a:tcPr>
                </a:tc>
                <a:extLst>
                  <a:ext uri="{0D108BD9-81ED-4DB2-BD59-A6C34878D82A}">
                    <a16:rowId xmlns:a16="http://schemas.microsoft.com/office/drawing/2014/main" val="3646321079"/>
                  </a:ext>
                </a:extLst>
              </a:tr>
              <a:tr h="173736">
                <a:tc vMerge="1">
                  <a:txBody>
                    <a:bodyPr/>
                    <a:lstStyle/>
                    <a:p>
                      <a:pPr algn="ctr" fontAlgn="ctr"/>
                      <a:endParaRPr lang="en-US" sz="800" b="0" i="0" u="none" strike="noStrike" dirty="0">
                        <a:solidFill>
                          <a:srgbClr val="000000"/>
                        </a:solidFill>
                        <a:effectLst/>
                        <a:latin typeface="Helvetica" panose="020B0604020202020204" pitchFamily="34" charset="0"/>
                      </a:endParaRPr>
                    </a:p>
                  </a:txBody>
                  <a:tcPr marL="8284" marR="8284" marT="8284" marB="0" anchor="ctr">
                    <a:lnL>
                      <a:noFill/>
                    </a:lnL>
                    <a:lnR>
                      <a:noFill/>
                    </a:lnR>
                    <a:lnT>
                      <a:noFill/>
                    </a:lnT>
                    <a:lnB>
                      <a:noFill/>
                    </a:lnB>
                  </a:tcPr>
                </a:tc>
                <a:tc>
                  <a:txBody>
                    <a:bodyPr/>
                    <a:lstStyle/>
                    <a:p>
                      <a:pPr algn="ctr" fontAlgn="ctr"/>
                      <a:r>
                        <a:rPr lang="en-US" sz="900" b="0" i="0" u="none" strike="noStrike">
                          <a:solidFill>
                            <a:srgbClr val="000000"/>
                          </a:solidFill>
                          <a:effectLst/>
                          <a:latin typeface="Helvetica" panose="020B0604020202020204" pitchFamily="34" charset="0"/>
                        </a:rPr>
                        <a:t>31-2011</a:t>
                      </a:r>
                    </a:p>
                  </a:txBody>
                  <a:tcPr marL="8284" marR="8284" marT="828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Occupational Therapy Assistants</a:t>
                      </a:r>
                    </a:p>
                  </a:txBody>
                  <a:tcPr marL="8284" marR="8284" marT="8284" marB="0" anchor="ctr">
                    <a:lnL>
                      <a:noFill/>
                    </a:lnL>
                    <a:lnR>
                      <a:noFill/>
                    </a:lnR>
                    <a:lnT>
                      <a:noFill/>
                    </a:lnT>
                    <a:lnB>
                      <a:noFill/>
                    </a:lnB>
                  </a:tcPr>
                </a:tc>
                <a:tc>
                  <a:txBody>
                    <a:bodyPr/>
                    <a:lstStyle/>
                    <a:p>
                      <a:pPr algn="ctr" fontAlgn="ctr"/>
                      <a:r>
                        <a:rPr lang="en-US" sz="900" b="0" i="0" u="none" strike="noStrike">
                          <a:solidFill>
                            <a:srgbClr val="000000"/>
                          </a:solidFill>
                          <a:effectLst/>
                          <a:latin typeface="Helvetica" panose="020B0604020202020204" pitchFamily="34" charset="0"/>
                        </a:rPr>
                        <a:t>167</a:t>
                      </a:r>
                    </a:p>
                  </a:txBody>
                  <a:tcPr marL="8284" marR="8284" marT="8284" marB="0" anchor="ctr">
                    <a:lnL>
                      <a:noFill/>
                    </a:lnL>
                    <a:lnR>
                      <a:noFill/>
                    </a:lnR>
                    <a:lnT>
                      <a:noFill/>
                    </a:lnT>
                    <a:lnB>
                      <a:noFill/>
                    </a:lnB>
                  </a:tcPr>
                </a:tc>
                <a:tc>
                  <a:txBody>
                    <a:bodyPr/>
                    <a:lstStyle/>
                    <a:p>
                      <a:pPr algn="ctr" fontAlgn="ctr"/>
                      <a:r>
                        <a:rPr lang="en-US" sz="900" b="0" i="0" u="none" strike="noStrike">
                          <a:solidFill>
                            <a:srgbClr val="000000"/>
                          </a:solidFill>
                          <a:effectLst/>
                          <a:latin typeface="Helvetica" panose="020B0604020202020204" pitchFamily="34" charset="0"/>
                        </a:rPr>
                        <a:t>$61,240</a:t>
                      </a:r>
                    </a:p>
                  </a:txBody>
                  <a:tcPr marL="8284" marR="8284" marT="82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Helvetica" panose="020B0604020202020204" pitchFamily="34" charset="0"/>
                        </a:rPr>
                        <a:t>2</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FFFFFF"/>
                          </a:solidFill>
                          <a:effectLst/>
                          <a:latin typeface="Helvetica" panose="020B0604020202020204" pitchFamily="34" charset="0"/>
                        </a:rPr>
                        <a:t>Associate's degree</a:t>
                      </a:r>
                    </a:p>
                  </a:txBody>
                  <a:tcPr marL="8284" marR="8284" marT="8284" marB="0" anchor="ctr">
                    <a:lnL w="6350" cap="flat" cmpd="sng" algn="ctr">
                      <a:solidFill>
                        <a:srgbClr val="000000"/>
                      </a:solidFill>
                      <a:prstDash val="solid"/>
                      <a:round/>
                      <a:headEnd type="none" w="med" len="med"/>
                      <a:tailEnd type="none" w="med" len="med"/>
                    </a:lnL>
                    <a:lnR>
                      <a:noFill/>
                    </a:lnR>
                    <a:lnT>
                      <a:noFill/>
                    </a:lnT>
                    <a:lnB>
                      <a:noFill/>
                    </a:lnB>
                    <a:solidFill>
                      <a:srgbClr val="70AD47"/>
                    </a:solidFill>
                  </a:tcPr>
                </a:tc>
                <a:tc>
                  <a:txBody>
                    <a:bodyPr/>
                    <a:lstStyle/>
                    <a:p>
                      <a:pPr algn="ctr" fontAlgn="ctr"/>
                      <a:r>
                        <a:rPr lang="en-US" sz="900" b="0" i="0" u="none" strike="noStrike">
                          <a:solidFill>
                            <a:srgbClr val="000000"/>
                          </a:solidFill>
                          <a:effectLst/>
                          <a:latin typeface="Helvetica" panose="020B0604020202020204" pitchFamily="34" charset="0"/>
                        </a:rPr>
                        <a:t>224</a:t>
                      </a:r>
                    </a:p>
                  </a:txBody>
                  <a:tcPr marL="8284" marR="8284" marT="8284" marB="0" anchor="ctr">
                    <a:lnL>
                      <a:noFill/>
                    </a:lnL>
                    <a:lnR>
                      <a:noFill/>
                    </a:lnR>
                    <a:lnT>
                      <a:noFill/>
                    </a:lnT>
                    <a:lnB>
                      <a:noFill/>
                    </a:lnB>
                  </a:tcPr>
                </a:tc>
                <a:extLst>
                  <a:ext uri="{0D108BD9-81ED-4DB2-BD59-A6C34878D82A}">
                    <a16:rowId xmlns:a16="http://schemas.microsoft.com/office/drawing/2014/main" val="2752308108"/>
                  </a:ext>
                </a:extLst>
              </a:tr>
              <a:tr h="173736">
                <a:tc vMerge="1">
                  <a:txBody>
                    <a:bodyPr/>
                    <a:lstStyle/>
                    <a:p>
                      <a:pPr algn="ctr" fontAlgn="ctr"/>
                      <a:endParaRPr lang="en-US" sz="800" b="0" i="0" u="none" strike="noStrike" dirty="0">
                        <a:solidFill>
                          <a:srgbClr val="000000"/>
                        </a:solidFill>
                        <a:effectLst/>
                        <a:latin typeface="Helvetica" panose="020B0604020202020204" pitchFamily="34" charset="0"/>
                      </a:endParaRPr>
                    </a:p>
                  </a:txBody>
                  <a:tcPr marL="8284" marR="8284" marT="8284" marB="0" anchor="ctr">
                    <a:lnL>
                      <a:noFill/>
                    </a:lnL>
                    <a:lnR>
                      <a:noFill/>
                    </a:lnR>
                    <a:lnT>
                      <a:noFill/>
                    </a:lnT>
                    <a:lnB>
                      <a:noFill/>
                    </a:lnB>
                  </a:tcPr>
                </a:tc>
                <a:tc>
                  <a:txBody>
                    <a:bodyPr/>
                    <a:lstStyle/>
                    <a:p>
                      <a:pPr algn="ctr" fontAlgn="ctr"/>
                      <a:r>
                        <a:rPr lang="en-US" sz="900" b="0" i="0" u="none" strike="noStrike">
                          <a:solidFill>
                            <a:srgbClr val="000000"/>
                          </a:solidFill>
                          <a:effectLst/>
                          <a:latin typeface="Helvetica" panose="020B0604020202020204" pitchFamily="34" charset="0"/>
                        </a:rPr>
                        <a:t>29-2061</a:t>
                      </a:r>
                    </a:p>
                  </a:txBody>
                  <a:tcPr marL="8284" marR="8284" marT="828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Licensed Practical and Licensed Vocational Nurses</a:t>
                      </a:r>
                    </a:p>
                  </a:txBody>
                  <a:tcPr marL="8284" marR="8284" marT="8284" marB="0" anchor="ctr">
                    <a:lnL>
                      <a:noFill/>
                    </a:lnL>
                    <a:lnR>
                      <a:noFill/>
                    </a:lnR>
                    <a:lnT>
                      <a:noFill/>
                    </a:lnT>
                    <a:lnB>
                      <a:noFill/>
                    </a:lnB>
                  </a:tcPr>
                </a:tc>
                <a:tc>
                  <a:txBody>
                    <a:bodyPr/>
                    <a:lstStyle/>
                    <a:p>
                      <a:pPr algn="ctr" fontAlgn="ctr"/>
                      <a:r>
                        <a:rPr lang="en-US" sz="900" b="0" i="0" u="none" strike="noStrike">
                          <a:solidFill>
                            <a:srgbClr val="000000"/>
                          </a:solidFill>
                          <a:effectLst/>
                          <a:latin typeface="Helvetica" panose="020B0604020202020204" pitchFamily="34" charset="0"/>
                        </a:rPr>
                        <a:t>5,850</a:t>
                      </a:r>
                    </a:p>
                  </a:txBody>
                  <a:tcPr marL="8284" marR="8284" marT="8284" marB="0" anchor="ctr">
                    <a:lnL>
                      <a:noFill/>
                    </a:lnL>
                    <a:lnR>
                      <a:noFill/>
                    </a:lnR>
                    <a:lnT>
                      <a:noFill/>
                    </a:lnT>
                    <a:lnB>
                      <a:noFill/>
                    </a:lnB>
                  </a:tcPr>
                </a:tc>
                <a:tc>
                  <a:txBody>
                    <a:bodyPr/>
                    <a:lstStyle/>
                    <a:p>
                      <a:pPr algn="ctr" fontAlgn="ctr"/>
                      <a:r>
                        <a:rPr lang="en-US" sz="900" b="0" i="0" u="none" strike="noStrike">
                          <a:solidFill>
                            <a:srgbClr val="000000"/>
                          </a:solidFill>
                          <a:effectLst/>
                          <a:latin typeface="Helvetica" panose="020B0604020202020204" pitchFamily="34" charset="0"/>
                        </a:rPr>
                        <a:t>$60,315</a:t>
                      </a:r>
                    </a:p>
                  </a:txBody>
                  <a:tcPr marL="8284" marR="8284" marT="82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Helvetica" panose="020B0604020202020204" pitchFamily="34" charset="0"/>
                        </a:rPr>
                        <a:t>4</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FFFFFF"/>
                          </a:solidFill>
                          <a:effectLst/>
                          <a:latin typeface="Helvetica" panose="020B0604020202020204" pitchFamily="34" charset="0"/>
                        </a:rPr>
                        <a:t>Postsecondary non-degree award</a:t>
                      </a:r>
                    </a:p>
                  </a:txBody>
                  <a:tcPr marL="8284" marR="8284" marT="8284" marB="0" anchor="ctr">
                    <a:lnL w="6350" cap="flat" cmpd="sng" algn="ctr">
                      <a:solidFill>
                        <a:srgbClr val="000000"/>
                      </a:solidFill>
                      <a:prstDash val="solid"/>
                      <a:round/>
                      <a:headEnd type="none" w="med" len="med"/>
                      <a:tailEnd type="none" w="med" len="med"/>
                    </a:lnL>
                    <a:lnR>
                      <a:noFill/>
                    </a:lnR>
                    <a:lnT>
                      <a:noFill/>
                    </a:lnT>
                    <a:lnB>
                      <a:noFill/>
                    </a:lnB>
                    <a:solidFill>
                      <a:srgbClr val="FFC000"/>
                    </a:solidFill>
                  </a:tcPr>
                </a:tc>
                <a:tc>
                  <a:txBody>
                    <a:bodyPr/>
                    <a:lstStyle/>
                    <a:p>
                      <a:pPr algn="ctr" fontAlgn="ctr"/>
                      <a:r>
                        <a:rPr lang="en-US" sz="900" b="0" i="0" u="none" strike="noStrike">
                          <a:solidFill>
                            <a:srgbClr val="000000"/>
                          </a:solidFill>
                          <a:effectLst/>
                          <a:latin typeface="Helvetica" panose="020B0604020202020204" pitchFamily="34" charset="0"/>
                        </a:rPr>
                        <a:t>1,827</a:t>
                      </a:r>
                    </a:p>
                  </a:txBody>
                  <a:tcPr marL="8284" marR="8284" marT="8284" marB="0" anchor="ctr">
                    <a:lnL>
                      <a:noFill/>
                    </a:lnL>
                    <a:lnR>
                      <a:noFill/>
                    </a:lnR>
                    <a:lnT>
                      <a:noFill/>
                    </a:lnT>
                    <a:lnB>
                      <a:noFill/>
                    </a:lnB>
                  </a:tcPr>
                </a:tc>
                <a:extLst>
                  <a:ext uri="{0D108BD9-81ED-4DB2-BD59-A6C34878D82A}">
                    <a16:rowId xmlns:a16="http://schemas.microsoft.com/office/drawing/2014/main" val="2371727675"/>
                  </a:ext>
                </a:extLst>
              </a:tr>
              <a:tr h="173736">
                <a:tc vMerge="1">
                  <a:txBody>
                    <a:bodyPr/>
                    <a:lstStyle/>
                    <a:p>
                      <a:pPr algn="ctr" fontAlgn="ctr"/>
                      <a:endParaRPr lang="en-US" sz="800" b="0" i="0" u="none" strike="noStrike" dirty="0">
                        <a:solidFill>
                          <a:srgbClr val="000000"/>
                        </a:solidFill>
                        <a:effectLst/>
                        <a:latin typeface="Helvetica" panose="020B0604020202020204" pitchFamily="34" charset="0"/>
                      </a:endParaRPr>
                    </a:p>
                  </a:txBody>
                  <a:tcPr marL="8284" marR="8284" marT="8284" marB="0" anchor="ctr">
                    <a:lnL>
                      <a:noFill/>
                    </a:lnL>
                    <a:lnR>
                      <a:noFill/>
                    </a:lnR>
                    <a:lnT>
                      <a:noFill/>
                    </a:lnT>
                    <a:lnB>
                      <a:noFill/>
                    </a:lnB>
                  </a:tcPr>
                </a:tc>
                <a:tc>
                  <a:txBody>
                    <a:bodyPr/>
                    <a:lstStyle/>
                    <a:p>
                      <a:pPr algn="ctr" fontAlgn="ctr"/>
                      <a:r>
                        <a:rPr lang="en-US" sz="900" b="0" i="0" u="none" strike="noStrike">
                          <a:solidFill>
                            <a:srgbClr val="000000"/>
                          </a:solidFill>
                          <a:effectLst/>
                          <a:latin typeface="Helvetica" panose="020B0604020202020204" pitchFamily="34" charset="0"/>
                        </a:rPr>
                        <a:t>29-2071</a:t>
                      </a:r>
                    </a:p>
                  </a:txBody>
                  <a:tcPr marL="8284" marR="8284" marT="828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Medical Records and Health Information Technicians</a:t>
                      </a:r>
                    </a:p>
                  </a:txBody>
                  <a:tcPr marL="8284" marR="8284" marT="8284" marB="0" anchor="ctr">
                    <a:lnL>
                      <a:noFill/>
                    </a:lnL>
                    <a:lnR>
                      <a:noFill/>
                    </a:lnR>
                    <a:lnT>
                      <a:noFill/>
                    </a:lnT>
                    <a:lnB>
                      <a:noFill/>
                    </a:lnB>
                  </a:tcPr>
                </a:tc>
                <a:tc>
                  <a:txBody>
                    <a:bodyPr/>
                    <a:lstStyle/>
                    <a:p>
                      <a:pPr algn="ctr" fontAlgn="ctr"/>
                      <a:r>
                        <a:rPr lang="en-US" sz="900" b="0" i="0" u="none" strike="noStrike">
                          <a:solidFill>
                            <a:srgbClr val="000000"/>
                          </a:solidFill>
                          <a:effectLst/>
                          <a:latin typeface="Helvetica" panose="020B0604020202020204" pitchFamily="34" charset="0"/>
                        </a:rPr>
                        <a:t>2,319</a:t>
                      </a:r>
                    </a:p>
                  </a:txBody>
                  <a:tcPr marL="8284" marR="8284" marT="8284" marB="0" anchor="ctr">
                    <a:lnL>
                      <a:noFill/>
                    </a:lnL>
                    <a:lnR>
                      <a:noFill/>
                    </a:lnR>
                    <a:lnT>
                      <a:noFill/>
                    </a:lnT>
                    <a:lnB>
                      <a:noFill/>
                    </a:lnB>
                  </a:tcPr>
                </a:tc>
                <a:tc>
                  <a:txBody>
                    <a:bodyPr/>
                    <a:lstStyle/>
                    <a:p>
                      <a:pPr algn="ctr" fontAlgn="ctr"/>
                      <a:r>
                        <a:rPr lang="en-US" sz="900" b="0" i="0" u="none" strike="noStrike">
                          <a:solidFill>
                            <a:srgbClr val="000000"/>
                          </a:solidFill>
                          <a:effectLst/>
                          <a:latin typeface="Helvetica" panose="020B0604020202020204" pitchFamily="34" charset="0"/>
                        </a:rPr>
                        <a:t>$53,043</a:t>
                      </a:r>
                    </a:p>
                  </a:txBody>
                  <a:tcPr marL="8284" marR="8284" marT="82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Helvetica" panose="020B0604020202020204" pitchFamily="34" charset="0"/>
                        </a:rPr>
                        <a:t>4</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FFFFFF"/>
                          </a:solidFill>
                          <a:effectLst/>
                          <a:latin typeface="Helvetica" panose="020B0604020202020204" pitchFamily="34" charset="0"/>
                        </a:rPr>
                        <a:t>Postsecondary non-degree award</a:t>
                      </a:r>
                    </a:p>
                  </a:txBody>
                  <a:tcPr marL="8284" marR="8284" marT="8284" marB="0" anchor="ctr">
                    <a:lnL w="6350" cap="flat" cmpd="sng" algn="ctr">
                      <a:solidFill>
                        <a:srgbClr val="000000"/>
                      </a:solidFill>
                      <a:prstDash val="solid"/>
                      <a:round/>
                      <a:headEnd type="none" w="med" len="med"/>
                      <a:tailEnd type="none" w="med" len="med"/>
                    </a:lnL>
                    <a:lnR>
                      <a:noFill/>
                    </a:lnR>
                    <a:lnT>
                      <a:noFill/>
                    </a:lnT>
                    <a:lnB>
                      <a:noFill/>
                    </a:lnB>
                    <a:solidFill>
                      <a:srgbClr val="FFC000"/>
                    </a:solidFill>
                  </a:tcPr>
                </a:tc>
                <a:tc>
                  <a:txBody>
                    <a:bodyPr/>
                    <a:lstStyle/>
                    <a:p>
                      <a:pPr algn="ctr" fontAlgn="ctr"/>
                      <a:r>
                        <a:rPr lang="en-US" sz="900" b="0" i="0" u="none" strike="noStrike">
                          <a:solidFill>
                            <a:srgbClr val="000000"/>
                          </a:solidFill>
                          <a:effectLst/>
                          <a:latin typeface="Helvetica" panose="020B0604020202020204" pitchFamily="34" charset="0"/>
                        </a:rPr>
                        <a:t>2,233</a:t>
                      </a:r>
                    </a:p>
                  </a:txBody>
                  <a:tcPr marL="8284" marR="8284" marT="8284" marB="0" anchor="ctr">
                    <a:lnL>
                      <a:noFill/>
                    </a:lnL>
                    <a:lnR>
                      <a:noFill/>
                    </a:lnR>
                    <a:lnT>
                      <a:noFill/>
                    </a:lnT>
                    <a:lnB>
                      <a:noFill/>
                    </a:lnB>
                  </a:tcPr>
                </a:tc>
                <a:extLst>
                  <a:ext uri="{0D108BD9-81ED-4DB2-BD59-A6C34878D82A}">
                    <a16:rowId xmlns:a16="http://schemas.microsoft.com/office/drawing/2014/main" val="823169291"/>
                  </a:ext>
                </a:extLst>
              </a:tr>
              <a:tr h="173736">
                <a:tc vMerge="1">
                  <a:txBody>
                    <a:bodyPr/>
                    <a:lstStyle/>
                    <a:p>
                      <a:pPr algn="ctr" fontAlgn="ctr"/>
                      <a:endParaRPr lang="en-US" sz="800" b="0" i="0" u="none" strike="noStrike" dirty="0">
                        <a:solidFill>
                          <a:srgbClr val="000000"/>
                        </a:solidFill>
                        <a:effectLst/>
                        <a:latin typeface="Helvetica" panose="020B0604020202020204" pitchFamily="34" charset="0"/>
                      </a:endParaRPr>
                    </a:p>
                  </a:txBody>
                  <a:tcPr marL="8284" marR="8284" marT="828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Helvetica" panose="020B0604020202020204" pitchFamily="34" charset="0"/>
                        </a:rPr>
                        <a:t>31-2022</a:t>
                      </a:r>
                    </a:p>
                  </a:txBody>
                  <a:tcPr marL="8284" marR="8284" marT="8284" marB="0" anchor="ctr">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Helvetica" panose="020B0604020202020204" pitchFamily="34" charset="0"/>
                        </a:rPr>
                        <a:t>Physical Therapist Aides</a:t>
                      </a:r>
                    </a:p>
                  </a:txBody>
                  <a:tcPr marL="8284" marR="8284" marT="8284"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Helvetica" panose="020B0604020202020204" pitchFamily="34" charset="0"/>
                        </a:rPr>
                        <a:t>267</a:t>
                      </a:r>
                    </a:p>
                  </a:txBody>
                  <a:tcPr marL="8284" marR="8284" marT="8284"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Helvetica" panose="020B0604020202020204" pitchFamily="34" charset="0"/>
                        </a:rPr>
                        <a:t>$32,509</a:t>
                      </a:r>
                    </a:p>
                  </a:txBody>
                  <a:tcPr marL="8284" marR="8284" marT="8284" marB="0" anchor="ctr">
                    <a:lnL>
                      <a:noFill/>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Helvetica" panose="020B0604020202020204" pitchFamily="34" charset="0"/>
                        </a:rPr>
                        <a:t>2</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FFFFFF"/>
                          </a:solidFill>
                          <a:effectLst/>
                          <a:latin typeface="Helvetica" panose="020B0604020202020204" pitchFamily="34" charset="0"/>
                        </a:rPr>
                        <a:t>High school diploma or equivalent</a:t>
                      </a:r>
                    </a:p>
                  </a:txBody>
                  <a:tcPr marL="8284" marR="8284" marT="8284" marB="0" anchor="ctr">
                    <a:lnL w="6350" cap="flat" cmpd="sng" algn="ctr">
                      <a:solidFill>
                        <a:srgbClr val="000000"/>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solidFill>
                      <a:srgbClr val="ED7D31"/>
                    </a:solidFill>
                  </a:tcPr>
                </a:tc>
                <a:tc>
                  <a:txBody>
                    <a:bodyPr/>
                    <a:lstStyle/>
                    <a:p>
                      <a:pPr algn="ctr" fontAlgn="ctr"/>
                      <a:r>
                        <a:rPr lang="en-US" sz="900" b="0" i="0" u="none" strike="noStrike" dirty="0">
                          <a:solidFill>
                            <a:srgbClr val="000000"/>
                          </a:solidFill>
                          <a:effectLst/>
                          <a:latin typeface="Helvetica" panose="020B0604020202020204" pitchFamily="34" charset="0"/>
                        </a:rPr>
                        <a:t>61</a:t>
                      </a:r>
                    </a:p>
                  </a:txBody>
                  <a:tcPr marL="8284" marR="8284" marT="8284" marB="0" anchor="ctr">
                    <a:lnL>
                      <a:noFill/>
                    </a:lnL>
                    <a:lnR>
                      <a:noFill/>
                    </a:lnR>
                    <a:lnT>
                      <a:noFill/>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050819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678433708"/>
              </p:ext>
            </p:extLst>
          </p:nvPr>
        </p:nvGraphicFramePr>
        <p:xfrm>
          <a:off x="609600" y="4266790"/>
          <a:ext cx="10972800" cy="1903748"/>
        </p:xfrm>
        <a:graphic>
          <a:graphicData uri="http://schemas.openxmlformats.org/drawingml/2006/table">
            <a:tbl>
              <a:tblPr/>
              <a:tblGrid>
                <a:gridCol w="1371600">
                  <a:extLst>
                    <a:ext uri="{9D8B030D-6E8A-4147-A177-3AD203B41FA5}">
                      <a16:colId xmlns:a16="http://schemas.microsoft.com/office/drawing/2014/main" val="202604494"/>
                    </a:ext>
                  </a:extLst>
                </a:gridCol>
                <a:gridCol w="1097280">
                  <a:extLst>
                    <a:ext uri="{9D8B030D-6E8A-4147-A177-3AD203B41FA5}">
                      <a16:colId xmlns:a16="http://schemas.microsoft.com/office/drawing/2014/main" val="693487433"/>
                    </a:ext>
                  </a:extLst>
                </a:gridCol>
                <a:gridCol w="2926080">
                  <a:extLst>
                    <a:ext uri="{9D8B030D-6E8A-4147-A177-3AD203B41FA5}">
                      <a16:colId xmlns:a16="http://schemas.microsoft.com/office/drawing/2014/main" val="1681089340"/>
                    </a:ext>
                  </a:extLst>
                </a:gridCol>
                <a:gridCol w="1005840">
                  <a:extLst>
                    <a:ext uri="{9D8B030D-6E8A-4147-A177-3AD203B41FA5}">
                      <a16:colId xmlns:a16="http://schemas.microsoft.com/office/drawing/2014/main" val="1548418719"/>
                    </a:ext>
                  </a:extLst>
                </a:gridCol>
                <a:gridCol w="1005840">
                  <a:extLst>
                    <a:ext uri="{9D8B030D-6E8A-4147-A177-3AD203B41FA5}">
                      <a16:colId xmlns:a16="http://schemas.microsoft.com/office/drawing/2014/main" val="3670201585"/>
                    </a:ext>
                  </a:extLst>
                </a:gridCol>
                <a:gridCol w="640080">
                  <a:extLst>
                    <a:ext uri="{9D8B030D-6E8A-4147-A177-3AD203B41FA5}">
                      <a16:colId xmlns:a16="http://schemas.microsoft.com/office/drawing/2014/main" val="1003831858"/>
                    </a:ext>
                  </a:extLst>
                </a:gridCol>
                <a:gridCol w="1920240">
                  <a:extLst>
                    <a:ext uri="{9D8B030D-6E8A-4147-A177-3AD203B41FA5}">
                      <a16:colId xmlns:a16="http://schemas.microsoft.com/office/drawing/2014/main" val="302113371"/>
                    </a:ext>
                  </a:extLst>
                </a:gridCol>
                <a:gridCol w="1005840">
                  <a:extLst>
                    <a:ext uri="{9D8B030D-6E8A-4147-A177-3AD203B41FA5}">
                      <a16:colId xmlns:a16="http://schemas.microsoft.com/office/drawing/2014/main" val="202041464"/>
                    </a:ext>
                  </a:extLst>
                </a:gridCol>
              </a:tblGrid>
              <a:tr h="173068">
                <a:tc rowSpan="11">
                  <a:txBody>
                    <a:bodyPr/>
                    <a:lstStyle/>
                    <a:p>
                      <a:pPr algn="ctr" fontAlgn="ctr"/>
                      <a:r>
                        <a:rPr lang="en-US" sz="900" b="0" i="0" u="none" strike="noStrike" dirty="0">
                          <a:solidFill>
                            <a:srgbClr val="000000"/>
                          </a:solidFill>
                          <a:effectLst/>
                          <a:latin typeface="Helvetica" panose="020B0604020202020204" pitchFamily="34" charset="0"/>
                        </a:rPr>
                        <a:t>Computer and Mathematical </a:t>
                      </a:r>
                      <a:r>
                        <a:rPr lang="en-US" sz="900" b="0" i="0" u="none" strike="noStrike" dirty="0" smtClean="0">
                          <a:solidFill>
                            <a:srgbClr val="000000"/>
                          </a:solidFill>
                          <a:effectLst/>
                          <a:latin typeface="Helvetica" panose="020B0604020202020204" pitchFamily="34" charset="0"/>
                        </a:rPr>
                        <a:t>Occupations</a:t>
                      </a:r>
                      <a:endParaRPr lang="en-US" sz="900" b="0" i="0" u="none" strike="noStrike" dirty="0">
                        <a:solidFill>
                          <a:srgbClr val="000000"/>
                        </a:solidFill>
                        <a:effectLst/>
                        <a:latin typeface="Helvetica" panose="020B0604020202020204" pitchFamily="34" charset="0"/>
                      </a:endParaRPr>
                    </a:p>
                  </a:txBody>
                  <a:tcPr marL="8284" marR="8284" marT="8284" marB="0" anchor="ctr">
                    <a:lnL>
                      <a:noFill/>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900" b="0" i="0" u="none" strike="noStrike" dirty="0">
                          <a:solidFill>
                            <a:srgbClr val="000000"/>
                          </a:solidFill>
                          <a:effectLst/>
                          <a:latin typeface="Helvetica" panose="020B0604020202020204" pitchFamily="34" charset="0"/>
                        </a:rPr>
                        <a:t>15-1132</a:t>
                      </a:r>
                    </a:p>
                  </a:txBody>
                  <a:tcPr marL="8284" marR="8284" marT="8284" marB="0" anchor="ctr">
                    <a:lnL w="190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Software Developers, Applications</a:t>
                      </a:r>
                    </a:p>
                  </a:txBody>
                  <a:tcPr marL="8284" marR="8284" marT="828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solidFill>
                            <a:srgbClr val="000000"/>
                          </a:solidFill>
                          <a:effectLst/>
                          <a:latin typeface="Helvetica" panose="020B0604020202020204" pitchFamily="34" charset="0"/>
                        </a:rPr>
                        <a:t>22,575</a:t>
                      </a:r>
                    </a:p>
                  </a:txBody>
                  <a:tcPr marL="8284" marR="8284" marT="828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solidFill>
                            <a:srgbClr val="000000"/>
                          </a:solidFill>
                          <a:effectLst/>
                          <a:latin typeface="Helvetica" panose="020B0604020202020204" pitchFamily="34" charset="0"/>
                        </a:rPr>
                        <a:t>$106,117</a:t>
                      </a:r>
                    </a:p>
                  </a:txBody>
                  <a:tcPr marL="8284" marR="8284" marT="8284"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900" b="1" i="0" u="none" strike="noStrike">
                          <a:solidFill>
                            <a:srgbClr val="000000"/>
                          </a:solidFill>
                          <a:effectLst/>
                          <a:latin typeface="Helvetica" panose="020B0604020202020204" pitchFamily="34" charset="0"/>
                        </a:rPr>
                        <a:t>5</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en-US" sz="900" b="0" i="0" u="none" strike="noStrike">
                          <a:solidFill>
                            <a:srgbClr val="FFFFFF"/>
                          </a:solidFill>
                          <a:effectLst/>
                          <a:latin typeface="Helvetica" panose="020B0604020202020204" pitchFamily="34" charset="0"/>
                        </a:rPr>
                        <a:t>Bachelor's degree</a:t>
                      </a:r>
                    </a:p>
                  </a:txBody>
                  <a:tcPr marL="8284" marR="8284" marT="8284"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5B9BD5"/>
                    </a:solidFill>
                  </a:tcPr>
                </a:tc>
                <a:tc>
                  <a:txBody>
                    <a:bodyPr/>
                    <a:lstStyle/>
                    <a:p>
                      <a:pPr algn="ctr" fontAlgn="ctr"/>
                      <a:r>
                        <a:rPr lang="en-US" sz="900" b="0" i="0" u="none" strike="noStrike">
                          <a:solidFill>
                            <a:srgbClr val="000000"/>
                          </a:solidFill>
                          <a:effectLst/>
                          <a:latin typeface="Helvetica" panose="020B0604020202020204" pitchFamily="34" charset="0"/>
                        </a:rPr>
                        <a:t>28,957</a:t>
                      </a:r>
                    </a:p>
                  </a:txBody>
                  <a:tcPr marL="8284" marR="8284" marT="8284"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19749830"/>
                  </a:ext>
                </a:extLst>
              </a:tr>
              <a:tr h="173068">
                <a:tc vMerge="1">
                  <a:txBody>
                    <a:bodyPr/>
                    <a:lstStyle/>
                    <a:p>
                      <a:pPr algn="ctr" fontAlgn="ctr"/>
                      <a:endParaRPr lang="en-US" sz="800" b="0" i="0" u="none" strike="noStrike" dirty="0">
                        <a:solidFill>
                          <a:srgbClr val="000000"/>
                        </a:solidFill>
                        <a:effectLst/>
                        <a:latin typeface="Helvetica" panose="020B0604020202020204" pitchFamily="34" charset="0"/>
                      </a:endParaRPr>
                    </a:p>
                  </a:txBody>
                  <a:tcPr marL="8284" marR="8284" marT="8284"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Helvetica" panose="020B0604020202020204" pitchFamily="34" charset="0"/>
                        </a:rPr>
                        <a:t>15-1133</a:t>
                      </a:r>
                    </a:p>
                  </a:txBody>
                  <a:tcPr marL="8284" marR="8284" marT="828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Software Developers, Systems Software</a:t>
                      </a:r>
                    </a:p>
                  </a:txBody>
                  <a:tcPr marL="8284" marR="8284" marT="8284" marB="0" anchor="ctr">
                    <a:lnL>
                      <a:noFill/>
                    </a:lnL>
                    <a:lnR>
                      <a:noFill/>
                    </a:lnR>
                    <a:lnT>
                      <a:noFill/>
                    </a:lnT>
                    <a:lnB>
                      <a:noFill/>
                    </a:lnB>
                  </a:tcPr>
                </a:tc>
                <a:tc>
                  <a:txBody>
                    <a:bodyPr/>
                    <a:lstStyle/>
                    <a:p>
                      <a:pPr algn="ctr" fontAlgn="ctr"/>
                      <a:r>
                        <a:rPr lang="en-US" sz="900" b="0" i="0" u="none" strike="noStrike">
                          <a:solidFill>
                            <a:srgbClr val="000000"/>
                          </a:solidFill>
                          <a:effectLst/>
                          <a:latin typeface="Helvetica" panose="020B0604020202020204" pitchFamily="34" charset="0"/>
                        </a:rPr>
                        <a:t>20,690</a:t>
                      </a:r>
                    </a:p>
                  </a:txBody>
                  <a:tcPr marL="8284" marR="8284" marT="8284" marB="0" anchor="ctr">
                    <a:lnL>
                      <a:noFill/>
                    </a:lnL>
                    <a:lnR>
                      <a:noFill/>
                    </a:lnR>
                    <a:lnT>
                      <a:noFill/>
                    </a:lnT>
                    <a:lnB>
                      <a:noFill/>
                    </a:lnB>
                  </a:tcPr>
                </a:tc>
                <a:tc>
                  <a:txBody>
                    <a:bodyPr/>
                    <a:lstStyle/>
                    <a:p>
                      <a:pPr algn="ctr" fontAlgn="ctr"/>
                      <a:r>
                        <a:rPr lang="en-US" sz="900" b="0" i="0" u="none" strike="noStrike">
                          <a:solidFill>
                            <a:srgbClr val="000000"/>
                          </a:solidFill>
                          <a:effectLst/>
                          <a:latin typeface="Helvetica" panose="020B0604020202020204" pitchFamily="34" charset="0"/>
                        </a:rPr>
                        <a:t>$114,673</a:t>
                      </a:r>
                    </a:p>
                  </a:txBody>
                  <a:tcPr marL="8284" marR="8284" marT="82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dirty="0">
                          <a:solidFill>
                            <a:srgbClr val="000000"/>
                          </a:solidFill>
                          <a:effectLst/>
                          <a:latin typeface="Helvetica" panose="020B0604020202020204" pitchFamily="34" charset="0"/>
                        </a:rPr>
                        <a:t>5</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dirty="0">
                          <a:solidFill>
                            <a:srgbClr val="FFFFFF"/>
                          </a:solidFill>
                          <a:effectLst/>
                          <a:latin typeface="Helvetica" panose="020B0604020202020204" pitchFamily="34" charset="0"/>
                        </a:rPr>
                        <a:t>Bachelor's degree</a:t>
                      </a:r>
                    </a:p>
                  </a:txBody>
                  <a:tcPr marL="8284" marR="8284" marT="8284" marB="0" anchor="ctr">
                    <a:lnL w="635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ctr" fontAlgn="ctr"/>
                      <a:r>
                        <a:rPr lang="en-US" sz="900" b="0" i="0" u="none" strike="noStrike" dirty="0">
                          <a:solidFill>
                            <a:srgbClr val="000000"/>
                          </a:solidFill>
                          <a:effectLst/>
                          <a:latin typeface="Helvetica" panose="020B0604020202020204" pitchFamily="34" charset="0"/>
                        </a:rPr>
                        <a:t>331</a:t>
                      </a:r>
                    </a:p>
                  </a:txBody>
                  <a:tcPr marL="8284" marR="8284" marT="8284" marB="0" anchor="ctr">
                    <a:lnL>
                      <a:noFill/>
                    </a:lnL>
                    <a:lnR>
                      <a:noFill/>
                    </a:lnR>
                    <a:lnT>
                      <a:noFill/>
                    </a:lnT>
                    <a:lnB>
                      <a:noFill/>
                    </a:lnB>
                  </a:tcPr>
                </a:tc>
                <a:extLst>
                  <a:ext uri="{0D108BD9-81ED-4DB2-BD59-A6C34878D82A}">
                    <a16:rowId xmlns:a16="http://schemas.microsoft.com/office/drawing/2014/main" val="2066963789"/>
                  </a:ext>
                </a:extLst>
              </a:tr>
              <a:tr h="173068">
                <a:tc vMerge="1">
                  <a:txBody>
                    <a:bodyPr/>
                    <a:lstStyle/>
                    <a:p>
                      <a:pPr algn="ctr" fontAlgn="ctr"/>
                      <a:endParaRPr lang="en-US" sz="800" b="0" i="0" u="none" strike="noStrike">
                        <a:solidFill>
                          <a:srgbClr val="000000"/>
                        </a:solidFill>
                        <a:effectLst/>
                        <a:latin typeface="Helvetica" panose="020B0604020202020204" pitchFamily="34" charset="0"/>
                      </a:endParaRPr>
                    </a:p>
                  </a:txBody>
                  <a:tcPr marL="8284" marR="8284" marT="8284" marB="0" anchor="ctr">
                    <a:lnL>
                      <a:noFill/>
                    </a:lnL>
                    <a:lnR>
                      <a:noFill/>
                    </a:lnR>
                    <a:lnT>
                      <a:noFill/>
                    </a:lnT>
                    <a:lnB>
                      <a:noFill/>
                    </a:lnB>
                  </a:tcPr>
                </a:tc>
                <a:tc>
                  <a:txBody>
                    <a:bodyPr/>
                    <a:lstStyle/>
                    <a:p>
                      <a:pPr algn="ctr" fontAlgn="ctr"/>
                      <a:r>
                        <a:rPr lang="en-US" sz="900" b="0" i="0" u="none" strike="noStrike">
                          <a:solidFill>
                            <a:srgbClr val="000000"/>
                          </a:solidFill>
                          <a:effectLst/>
                          <a:latin typeface="Helvetica" panose="020B0604020202020204" pitchFamily="34" charset="0"/>
                        </a:rPr>
                        <a:t>15-1121</a:t>
                      </a:r>
                    </a:p>
                  </a:txBody>
                  <a:tcPr marL="8284" marR="8284" marT="828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Helvetica" panose="020B0604020202020204" pitchFamily="34" charset="0"/>
                        </a:rPr>
                        <a:t>Computer Systems Analysts</a:t>
                      </a:r>
                    </a:p>
                  </a:txBody>
                  <a:tcPr marL="8284" marR="8284" marT="8284"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Helvetica" panose="020B0604020202020204" pitchFamily="34" charset="0"/>
                        </a:rPr>
                        <a:t>10,160</a:t>
                      </a:r>
                    </a:p>
                  </a:txBody>
                  <a:tcPr marL="8284" marR="8284" marT="8284"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Helvetica" panose="020B0604020202020204" pitchFamily="34" charset="0"/>
                        </a:rPr>
                        <a:t>$93,021</a:t>
                      </a:r>
                    </a:p>
                  </a:txBody>
                  <a:tcPr marL="8284" marR="8284" marT="82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Helvetica" panose="020B0604020202020204" pitchFamily="34" charset="0"/>
                        </a:rPr>
                        <a:t>5</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FFFFFF"/>
                          </a:solidFill>
                          <a:effectLst/>
                          <a:latin typeface="Helvetica" panose="020B0604020202020204" pitchFamily="34" charset="0"/>
                        </a:rPr>
                        <a:t>Bachelor's degree</a:t>
                      </a:r>
                    </a:p>
                  </a:txBody>
                  <a:tcPr marL="8284" marR="8284" marT="8284" marB="0" anchor="ctr">
                    <a:lnL w="635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Helvetica" panose="020B0604020202020204" pitchFamily="34" charset="0"/>
                        </a:rPr>
                        <a:t>4,624</a:t>
                      </a:r>
                    </a:p>
                  </a:txBody>
                  <a:tcPr marL="8284" marR="8284" marT="8284" marB="0" anchor="ctr">
                    <a:lnL>
                      <a:noFill/>
                    </a:lnL>
                    <a:lnR>
                      <a:noFill/>
                    </a:lnR>
                    <a:lnT>
                      <a:noFill/>
                    </a:lnT>
                    <a:lnB>
                      <a:noFill/>
                    </a:lnB>
                  </a:tcPr>
                </a:tc>
                <a:extLst>
                  <a:ext uri="{0D108BD9-81ED-4DB2-BD59-A6C34878D82A}">
                    <a16:rowId xmlns:a16="http://schemas.microsoft.com/office/drawing/2014/main" val="1094385819"/>
                  </a:ext>
                </a:extLst>
              </a:tr>
              <a:tr h="173068">
                <a:tc vMerge="1">
                  <a:txBody>
                    <a:bodyPr/>
                    <a:lstStyle/>
                    <a:p>
                      <a:pPr algn="ctr" fontAlgn="ctr"/>
                      <a:endParaRPr lang="en-US" sz="800" b="0" i="0" u="none" strike="noStrike" dirty="0">
                        <a:solidFill>
                          <a:srgbClr val="000000"/>
                        </a:solidFill>
                        <a:effectLst/>
                        <a:latin typeface="Helvetica" panose="020B0604020202020204" pitchFamily="34" charset="0"/>
                      </a:endParaRPr>
                    </a:p>
                  </a:txBody>
                  <a:tcPr marL="8284" marR="8284" marT="8284" marB="0" anchor="ctr">
                    <a:lnL>
                      <a:noFill/>
                    </a:lnL>
                    <a:lnR>
                      <a:noFill/>
                    </a:lnR>
                    <a:lnT>
                      <a:noFill/>
                    </a:lnT>
                    <a:lnB>
                      <a:noFill/>
                    </a:lnB>
                  </a:tcPr>
                </a:tc>
                <a:tc>
                  <a:txBody>
                    <a:bodyPr/>
                    <a:lstStyle/>
                    <a:p>
                      <a:pPr algn="ctr" fontAlgn="ctr"/>
                      <a:r>
                        <a:rPr lang="en-US" sz="900" b="0" i="0" u="none" strike="noStrike">
                          <a:solidFill>
                            <a:srgbClr val="000000"/>
                          </a:solidFill>
                          <a:effectLst/>
                          <a:latin typeface="Helvetica" panose="020B0604020202020204" pitchFamily="34" charset="0"/>
                        </a:rPr>
                        <a:t>15-1142</a:t>
                      </a:r>
                    </a:p>
                  </a:txBody>
                  <a:tcPr marL="8284" marR="8284" marT="828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Helvetica" panose="020B0604020202020204" pitchFamily="34" charset="0"/>
                        </a:rPr>
                        <a:t>Network and Computer Systems Administrators</a:t>
                      </a:r>
                    </a:p>
                  </a:txBody>
                  <a:tcPr marL="8284" marR="8284" marT="8284" marB="0" anchor="ctr">
                    <a:lnL>
                      <a:noFill/>
                    </a:lnL>
                    <a:lnR>
                      <a:noFill/>
                    </a:lnR>
                    <a:lnT>
                      <a:noFill/>
                    </a:lnT>
                    <a:lnB>
                      <a:noFill/>
                    </a:lnB>
                  </a:tcPr>
                </a:tc>
                <a:tc>
                  <a:txBody>
                    <a:bodyPr/>
                    <a:lstStyle/>
                    <a:p>
                      <a:pPr algn="ctr" fontAlgn="ctr"/>
                      <a:r>
                        <a:rPr lang="en-US" sz="900" b="0" i="0" u="none" strike="noStrike">
                          <a:solidFill>
                            <a:srgbClr val="000000"/>
                          </a:solidFill>
                          <a:effectLst/>
                          <a:latin typeface="Helvetica" panose="020B0604020202020204" pitchFamily="34" charset="0"/>
                        </a:rPr>
                        <a:t>6,359</a:t>
                      </a:r>
                    </a:p>
                  </a:txBody>
                  <a:tcPr marL="8284" marR="8284" marT="8284" marB="0" anchor="ctr">
                    <a:lnL>
                      <a:noFill/>
                    </a:lnL>
                    <a:lnR>
                      <a:noFill/>
                    </a:lnR>
                    <a:lnT>
                      <a:noFill/>
                    </a:lnT>
                    <a:lnB>
                      <a:noFill/>
                    </a:lnB>
                  </a:tcPr>
                </a:tc>
                <a:tc>
                  <a:txBody>
                    <a:bodyPr/>
                    <a:lstStyle/>
                    <a:p>
                      <a:pPr algn="ctr" fontAlgn="ctr"/>
                      <a:r>
                        <a:rPr lang="en-US" sz="900" b="0" i="0" u="none" strike="noStrike">
                          <a:solidFill>
                            <a:srgbClr val="000000"/>
                          </a:solidFill>
                          <a:effectLst/>
                          <a:latin typeface="Helvetica" panose="020B0604020202020204" pitchFamily="34" charset="0"/>
                        </a:rPr>
                        <a:t>$92,232</a:t>
                      </a:r>
                    </a:p>
                  </a:txBody>
                  <a:tcPr marL="8284" marR="8284" marT="82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Helvetica" panose="020B0604020202020204" pitchFamily="34" charset="0"/>
                        </a:rPr>
                        <a:t>5</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FFFFFF"/>
                          </a:solidFill>
                          <a:effectLst/>
                          <a:latin typeface="Helvetica" panose="020B0604020202020204" pitchFamily="34" charset="0"/>
                        </a:rPr>
                        <a:t>Bachelor's degree</a:t>
                      </a:r>
                    </a:p>
                  </a:txBody>
                  <a:tcPr marL="8284" marR="8284" marT="8284" marB="0" anchor="ctr">
                    <a:lnL w="635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ctr" fontAlgn="ctr"/>
                      <a:r>
                        <a:rPr lang="en-US" sz="900" b="0" i="0" u="none" strike="noStrike" dirty="0">
                          <a:solidFill>
                            <a:srgbClr val="000000"/>
                          </a:solidFill>
                          <a:effectLst/>
                          <a:latin typeface="Helvetica" panose="020B0604020202020204" pitchFamily="34" charset="0"/>
                        </a:rPr>
                        <a:t>2,192</a:t>
                      </a:r>
                    </a:p>
                  </a:txBody>
                  <a:tcPr marL="8284" marR="8284" marT="8284" marB="0" anchor="ctr">
                    <a:lnL>
                      <a:noFill/>
                    </a:lnL>
                    <a:lnR>
                      <a:noFill/>
                    </a:lnR>
                    <a:lnT>
                      <a:noFill/>
                    </a:lnT>
                    <a:lnB>
                      <a:noFill/>
                    </a:lnB>
                  </a:tcPr>
                </a:tc>
                <a:extLst>
                  <a:ext uri="{0D108BD9-81ED-4DB2-BD59-A6C34878D82A}">
                    <a16:rowId xmlns:a16="http://schemas.microsoft.com/office/drawing/2014/main" val="2200119730"/>
                  </a:ext>
                </a:extLst>
              </a:tr>
              <a:tr h="173068">
                <a:tc vMerge="1">
                  <a:txBody>
                    <a:bodyPr/>
                    <a:lstStyle/>
                    <a:p>
                      <a:pPr algn="ctr" fontAlgn="ctr"/>
                      <a:endParaRPr lang="en-US" sz="800" b="0" i="0" u="none" strike="noStrike" dirty="0">
                        <a:solidFill>
                          <a:srgbClr val="000000"/>
                        </a:solidFill>
                        <a:effectLst/>
                        <a:latin typeface="Helvetica" panose="020B0604020202020204" pitchFamily="34" charset="0"/>
                      </a:endParaRPr>
                    </a:p>
                  </a:txBody>
                  <a:tcPr marL="8284" marR="8284" marT="8284" marB="0" anchor="ctr">
                    <a:lnL>
                      <a:noFill/>
                    </a:lnL>
                    <a:lnR>
                      <a:noFill/>
                    </a:lnR>
                    <a:lnT>
                      <a:noFill/>
                    </a:lnT>
                    <a:lnB>
                      <a:noFill/>
                    </a:lnB>
                  </a:tcPr>
                </a:tc>
                <a:tc>
                  <a:txBody>
                    <a:bodyPr/>
                    <a:lstStyle/>
                    <a:p>
                      <a:pPr algn="ctr" fontAlgn="ctr"/>
                      <a:r>
                        <a:rPr lang="en-US" sz="900" b="0" i="0" u="none" strike="noStrike">
                          <a:solidFill>
                            <a:srgbClr val="000000"/>
                          </a:solidFill>
                          <a:effectLst/>
                          <a:latin typeface="Helvetica" panose="020B0604020202020204" pitchFamily="34" charset="0"/>
                        </a:rPr>
                        <a:t>15-1143</a:t>
                      </a:r>
                    </a:p>
                  </a:txBody>
                  <a:tcPr marL="8284" marR="8284" marT="828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Helvetica" panose="020B0604020202020204" pitchFamily="34" charset="0"/>
                        </a:rPr>
                        <a:t>Computer Network Architects</a:t>
                      </a:r>
                    </a:p>
                  </a:txBody>
                  <a:tcPr marL="8284" marR="8284" marT="8284" marB="0" anchor="ctr">
                    <a:lnL>
                      <a:noFill/>
                    </a:lnL>
                    <a:lnR>
                      <a:noFill/>
                    </a:lnR>
                    <a:lnT>
                      <a:noFill/>
                    </a:lnT>
                    <a:lnB>
                      <a:noFill/>
                    </a:lnB>
                  </a:tcPr>
                </a:tc>
                <a:tc>
                  <a:txBody>
                    <a:bodyPr/>
                    <a:lstStyle/>
                    <a:p>
                      <a:pPr algn="ctr" fontAlgn="ctr"/>
                      <a:r>
                        <a:rPr lang="en-US" sz="900" b="0" i="0" u="none" strike="noStrike">
                          <a:solidFill>
                            <a:srgbClr val="000000"/>
                          </a:solidFill>
                          <a:effectLst/>
                          <a:latin typeface="Helvetica" panose="020B0604020202020204" pitchFamily="34" charset="0"/>
                        </a:rPr>
                        <a:t>4,034</a:t>
                      </a:r>
                    </a:p>
                  </a:txBody>
                  <a:tcPr marL="8284" marR="8284" marT="8284" marB="0" anchor="ctr">
                    <a:lnL>
                      <a:noFill/>
                    </a:lnL>
                    <a:lnR>
                      <a:noFill/>
                    </a:lnR>
                    <a:lnT>
                      <a:noFill/>
                    </a:lnT>
                    <a:lnB>
                      <a:noFill/>
                    </a:lnB>
                  </a:tcPr>
                </a:tc>
                <a:tc>
                  <a:txBody>
                    <a:bodyPr/>
                    <a:lstStyle/>
                    <a:p>
                      <a:pPr algn="ctr" fontAlgn="ctr"/>
                      <a:r>
                        <a:rPr lang="en-US" sz="900" b="0" i="0" u="none" strike="noStrike">
                          <a:solidFill>
                            <a:srgbClr val="000000"/>
                          </a:solidFill>
                          <a:effectLst/>
                          <a:latin typeface="Helvetica" panose="020B0604020202020204" pitchFamily="34" charset="0"/>
                        </a:rPr>
                        <a:t>$122,746</a:t>
                      </a:r>
                    </a:p>
                  </a:txBody>
                  <a:tcPr marL="8284" marR="8284" marT="82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Helvetica" panose="020B0604020202020204" pitchFamily="34" charset="0"/>
                        </a:rPr>
                        <a:t>5</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FFFFFF"/>
                          </a:solidFill>
                          <a:effectLst/>
                          <a:latin typeface="Helvetica" panose="020B0604020202020204" pitchFamily="34" charset="0"/>
                        </a:rPr>
                        <a:t>Bachelor's degree</a:t>
                      </a:r>
                    </a:p>
                  </a:txBody>
                  <a:tcPr marL="8284" marR="8284" marT="8284" marB="0" anchor="ctr">
                    <a:lnL w="635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Helvetica" panose="020B0604020202020204" pitchFamily="34" charset="0"/>
                        </a:rPr>
                        <a:t>1,638</a:t>
                      </a:r>
                    </a:p>
                  </a:txBody>
                  <a:tcPr marL="8284" marR="8284" marT="8284" marB="0" anchor="ctr">
                    <a:lnL>
                      <a:noFill/>
                    </a:lnL>
                    <a:lnR>
                      <a:noFill/>
                    </a:lnR>
                    <a:lnT>
                      <a:noFill/>
                    </a:lnT>
                    <a:lnB>
                      <a:noFill/>
                    </a:lnB>
                  </a:tcPr>
                </a:tc>
                <a:extLst>
                  <a:ext uri="{0D108BD9-81ED-4DB2-BD59-A6C34878D82A}">
                    <a16:rowId xmlns:a16="http://schemas.microsoft.com/office/drawing/2014/main" val="395898740"/>
                  </a:ext>
                </a:extLst>
              </a:tr>
              <a:tr h="173068">
                <a:tc vMerge="1">
                  <a:txBody>
                    <a:bodyPr/>
                    <a:lstStyle/>
                    <a:p>
                      <a:pPr algn="ctr" fontAlgn="ctr"/>
                      <a:endParaRPr lang="en-US" sz="800" b="0" i="0" u="none" strike="noStrike">
                        <a:solidFill>
                          <a:srgbClr val="000000"/>
                        </a:solidFill>
                        <a:effectLst/>
                        <a:latin typeface="Helvetica" panose="020B0604020202020204" pitchFamily="34" charset="0"/>
                      </a:endParaRPr>
                    </a:p>
                  </a:txBody>
                  <a:tcPr marL="8284" marR="8284" marT="8284"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Helvetica" panose="020B0604020202020204" pitchFamily="34" charset="0"/>
                        </a:rPr>
                        <a:t>15-1122</a:t>
                      </a:r>
                    </a:p>
                  </a:txBody>
                  <a:tcPr marL="8284" marR="8284" marT="828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Information Security Analysts</a:t>
                      </a:r>
                    </a:p>
                  </a:txBody>
                  <a:tcPr marL="8284" marR="8284" marT="8284" marB="0" anchor="ctr">
                    <a:lnL>
                      <a:noFill/>
                    </a:lnL>
                    <a:lnR>
                      <a:noFill/>
                    </a:lnR>
                    <a:lnT>
                      <a:noFill/>
                    </a:lnT>
                    <a:lnB>
                      <a:noFill/>
                    </a:lnB>
                  </a:tcPr>
                </a:tc>
                <a:tc>
                  <a:txBody>
                    <a:bodyPr/>
                    <a:lstStyle/>
                    <a:p>
                      <a:pPr algn="ctr" fontAlgn="ctr"/>
                      <a:r>
                        <a:rPr lang="en-US" sz="900" b="0" i="0" u="none" strike="noStrike">
                          <a:solidFill>
                            <a:srgbClr val="000000"/>
                          </a:solidFill>
                          <a:effectLst/>
                          <a:latin typeface="Helvetica" panose="020B0604020202020204" pitchFamily="34" charset="0"/>
                        </a:rPr>
                        <a:t>2,471</a:t>
                      </a:r>
                    </a:p>
                  </a:txBody>
                  <a:tcPr marL="8284" marR="8284" marT="8284" marB="0" anchor="ctr">
                    <a:lnL>
                      <a:noFill/>
                    </a:lnL>
                    <a:lnR>
                      <a:noFill/>
                    </a:lnR>
                    <a:lnT>
                      <a:noFill/>
                    </a:lnT>
                    <a:lnB>
                      <a:noFill/>
                    </a:lnB>
                  </a:tcPr>
                </a:tc>
                <a:tc>
                  <a:txBody>
                    <a:bodyPr/>
                    <a:lstStyle/>
                    <a:p>
                      <a:pPr algn="ctr" fontAlgn="ctr"/>
                      <a:r>
                        <a:rPr lang="en-US" sz="900" b="0" i="0" u="none" strike="noStrike">
                          <a:solidFill>
                            <a:srgbClr val="000000"/>
                          </a:solidFill>
                          <a:effectLst/>
                          <a:latin typeface="Helvetica" panose="020B0604020202020204" pitchFamily="34" charset="0"/>
                        </a:rPr>
                        <a:t>$106,077</a:t>
                      </a:r>
                    </a:p>
                  </a:txBody>
                  <a:tcPr marL="8284" marR="8284" marT="82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Helvetica" panose="020B0604020202020204" pitchFamily="34" charset="0"/>
                        </a:rPr>
                        <a:t>5</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FFFFFF"/>
                          </a:solidFill>
                          <a:effectLst/>
                          <a:latin typeface="Helvetica" panose="020B0604020202020204" pitchFamily="34" charset="0"/>
                        </a:rPr>
                        <a:t>Bachelor's degree</a:t>
                      </a:r>
                    </a:p>
                  </a:txBody>
                  <a:tcPr marL="8284" marR="8284" marT="8284" marB="0" anchor="ctr">
                    <a:lnL w="635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Helvetica" panose="020B0604020202020204" pitchFamily="34" charset="0"/>
                        </a:rPr>
                        <a:t>3,085</a:t>
                      </a:r>
                    </a:p>
                  </a:txBody>
                  <a:tcPr marL="8284" marR="8284" marT="8284" marB="0" anchor="ctr">
                    <a:lnL>
                      <a:noFill/>
                    </a:lnL>
                    <a:lnR>
                      <a:noFill/>
                    </a:lnR>
                    <a:lnT>
                      <a:noFill/>
                    </a:lnT>
                    <a:lnB>
                      <a:noFill/>
                    </a:lnB>
                  </a:tcPr>
                </a:tc>
                <a:extLst>
                  <a:ext uri="{0D108BD9-81ED-4DB2-BD59-A6C34878D82A}">
                    <a16:rowId xmlns:a16="http://schemas.microsoft.com/office/drawing/2014/main" val="2666922196"/>
                  </a:ext>
                </a:extLst>
              </a:tr>
              <a:tr h="173068">
                <a:tc vMerge="1">
                  <a:txBody>
                    <a:bodyPr/>
                    <a:lstStyle/>
                    <a:p>
                      <a:pPr algn="ctr" fontAlgn="ctr"/>
                      <a:endParaRPr lang="en-US" sz="800" b="0" i="0" u="none" strike="noStrike">
                        <a:solidFill>
                          <a:srgbClr val="000000"/>
                        </a:solidFill>
                        <a:effectLst/>
                        <a:latin typeface="Helvetica" panose="020B0604020202020204" pitchFamily="34" charset="0"/>
                      </a:endParaRPr>
                    </a:p>
                  </a:txBody>
                  <a:tcPr marL="8284" marR="8284" marT="8284" marB="0" anchor="ctr">
                    <a:lnL>
                      <a:noFill/>
                    </a:lnL>
                    <a:lnR>
                      <a:noFill/>
                    </a:lnR>
                    <a:lnT>
                      <a:noFill/>
                    </a:lnT>
                    <a:lnB>
                      <a:noFill/>
                    </a:lnB>
                  </a:tcPr>
                </a:tc>
                <a:tc>
                  <a:txBody>
                    <a:bodyPr/>
                    <a:lstStyle/>
                    <a:p>
                      <a:pPr algn="ctr" fontAlgn="ctr"/>
                      <a:r>
                        <a:rPr lang="en-US" sz="900" b="0" i="0" u="none" strike="noStrike">
                          <a:solidFill>
                            <a:srgbClr val="000000"/>
                          </a:solidFill>
                          <a:effectLst/>
                          <a:latin typeface="Helvetica" panose="020B0604020202020204" pitchFamily="34" charset="0"/>
                        </a:rPr>
                        <a:t>15-1141</a:t>
                      </a:r>
                    </a:p>
                  </a:txBody>
                  <a:tcPr marL="8284" marR="8284" marT="828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Helvetica" panose="020B0604020202020204" pitchFamily="34" charset="0"/>
                        </a:rPr>
                        <a:t>Database Administrators</a:t>
                      </a:r>
                    </a:p>
                  </a:txBody>
                  <a:tcPr marL="8284" marR="8284" marT="8284" marB="0" anchor="ctr">
                    <a:lnL>
                      <a:noFill/>
                    </a:lnL>
                    <a:lnR>
                      <a:noFill/>
                    </a:lnR>
                    <a:lnT>
                      <a:noFill/>
                    </a:lnT>
                    <a:lnB>
                      <a:noFill/>
                    </a:lnB>
                  </a:tcPr>
                </a:tc>
                <a:tc>
                  <a:txBody>
                    <a:bodyPr/>
                    <a:lstStyle/>
                    <a:p>
                      <a:pPr algn="ctr" fontAlgn="ctr"/>
                      <a:r>
                        <a:rPr lang="en-US" sz="900" b="0" i="0" u="none" strike="noStrike">
                          <a:solidFill>
                            <a:srgbClr val="000000"/>
                          </a:solidFill>
                          <a:effectLst/>
                          <a:latin typeface="Helvetica" panose="020B0604020202020204" pitchFamily="34" charset="0"/>
                        </a:rPr>
                        <a:t>2,021</a:t>
                      </a:r>
                    </a:p>
                  </a:txBody>
                  <a:tcPr marL="8284" marR="8284" marT="8284" marB="0" anchor="ctr">
                    <a:lnL>
                      <a:noFill/>
                    </a:lnL>
                    <a:lnR>
                      <a:noFill/>
                    </a:lnR>
                    <a:lnT>
                      <a:noFill/>
                    </a:lnT>
                    <a:lnB>
                      <a:noFill/>
                    </a:lnB>
                  </a:tcPr>
                </a:tc>
                <a:tc>
                  <a:txBody>
                    <a:bodyPr/>
                    <a:lstStyle/>
                    <a:p>
                      <a:pPr algn="ctr" fontAlgn="ctr"/>
                      <a:r>
                        <a:rPr lang="en-US" sz="900" b="0" i="0" u="none" strike="noStrike">
                          <a:solidFill>
                            <a:srgbClr val="000000"/>
                          </a:solidFill>
                          <a:effectLst/>
                          <a:latin typeface="Helvetica" panose="020B0604020202020204" pitchFamily="34" charset="0"/>
                        </a:rPr>
                        <a:t>$101,562</a:t>
                      </a:r>
                    </a:p>
                  </a:txBody>
                  <a:tcPr marL="8284" marR="8284" marT="82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Helvetica" panose="020B0604020202020204" pitchFamily="34" charset="0"/>
                        </a:rPr>
                        <a:t>5</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FFFFFF"/>
                          </a:solidFill>
                          <a:effectLst/>
                          <a:latin typeface="Helvetica" panose="020B0604020202020204" pitchFamily="34" charset="0"/>
                        </a:rPr>
                        <a:t>Bachelor's degree</a:t>
                      </a:r>
                    </a:p>
                  </a:txBody>
                  <a:tcPr marL="8284" marR="8284" marT="8284" marB="0" anchor="ctr">
                    <a:lnL w="635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Helvetica" panose="020B0604020202020204" pitchFamily="34" charset="0"/>
                        </a:rPr>
                        <a:t>3,343</a:t>
                      </a:r>
                    </a:p>
                  </a:txBody>
                  <a:tcPr marL="8284" marR="8284" marT="8284" marB="0" anchor="ctr">
                    <a:lnL>
                      <a:noFill/>
                    </a:lnL>
                    <a:lnR>
                      <a:noFill/>
                    </a:lnR>
                    <a:lnT>
                      <a:noFill/>
                    </a:lnT>
                    <a:lnB>
                      <a:noFill/>
                    </a:lnB>
                  </a:tcPr>
                </a:tc>
                <a:extLst>
                  <a:ext uri="{0D108BD9-81ED-4DB2-BD59-A6C34878D82A}">
                    <a16:rowId xmlns:a16="http://schemas.microsoft.com/office/drawing/2014/main" val="3816845629"/>
                  </a:ext>
                </a:extLst>
              </a:tr>
              <a:tr h="173068">
                <a:tc vMerge="1">
                  <a:txBody>
                    <a:bodyPr/>
                    <a:lstStyle/>
                    <a:p>
                      <a:pPr algn="ctr" fontAlgn="ctr"/>
                      <a:endParaRPr lang="en-US" sz="800" b="0" i="0" u="none" strike="noStrike" dirty="0">
                        <a:solidFill>
                          <a:srgbClr val="000000"/>
                        </a:solidFill>
                        <a:effectLst/>
                        <a:latin typeface="Helvetica" panose="020B0604020202020204" pitchFamily="34" charset="0"/>
                      </a:endParaRPr>
                    </a:p>
                  </a:txBody>
                  <a:tcPr marL="8284" marR="8284" marT="8284" marB="0" anchor="ctr">
                    <a:lnL>
                      <a:noFill/>
                    </a:lnL>
                    <a:lnR>
                      <a:noFill/>
                    </a:lnR>
                    <a:lnT>
                      <a:noFill/>
                    </a:lnT>
                    <a:lnB>
                      <a:noFill/>
                    </a:lnB>
                  </a:tcPr>
                </a:tc>
                <a:tc>
                  <a:txBody>
                    <a:bodyPr/>
                    <a:lstStyle/>
                    <a:p>
                      <a:pPr algn="ctr" fontAlgn="ctr"/>
                      <a:r>
                        <a:rPr lang="en-US" sz="900" b="0" i="0" u="none" strike="noStrike">
                          <a:solidFill>
                            <a:srgbClr val="000000"/>
                          </a:solidFill>
                          <a:effectLst/>
                          <a:latin typeface="Helvetica" panose="020B0604020202020204" pitchFamily="34" charset="0"/>
                        </a:rPr>
                        <a:t>15-1131</a:t>
                      </a:r>
                    </a:p>
                  </a:txBody>
                  <a:tcPr marL="8284" marR="8284" marT="828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Computer Programmers</a:t>
                      </a:r>
                    </a:p>
                  </a:txBody>
                  <a:tcPr marL="8284" marR="8284" marT="8284" marB="0" anchor="ctr">
                    <a:lnL>
                      <a:noFill/>
                    </a:lnL>
                    <a:lnR>
                      <a:noFill/>
                    </a:lnR>
                    <a:lnT>
                      <a:noFill/>
                    </a:lnT>
                    <a:lnB>
                      <a:noFill/>
                    </a:lnB>
                  </a:tcPr>
                </a:tc>
                <a:tc>
                  <a:txBody>
                    <a:bodyPr/>
                    <a:lstStyle/>
                    <a:p>
                      <a:pPr algn="ctr" fontAlgn="ctr"/>
                      <a:r>
                        <a:rPr lang="en-US" sz="900" b="0" i="0" u="none" strike="noStrike">
                          <a:solidFill>
                            <a:srgbClr val="000000"/>
                          </a:solidFill>
                          <a:effectLst/>
                          <a:latin typeface="Helvetica" panose="020B0604020202020204" pitchFamily="34" charset="0"/>
                        </a:rPr>
                        <a:t>3,841</a:t>
                      </a:r>
                    </a:p>
                  </a:txBody>
                  <a:tcPr marL="8284" marR="8284" marT="8284" marB="0" anchor="ctr">
                    <a:lnL>
                      <a:noFill/>
                    </a:lnL>
                    <a:lnR>
                      <a:noFill/>
                    </a:lnR>
                    <a:lnT>
                      <a:noFill/>
                    </a:lnT>
                    <a:lnB>
                      <a:noFill/>
                    </a:lnB>
                  </a:tcPr>
                </a:tc>
                <a:tc>
                  <a:txBody>
                    <a:bodyPr/>
                    <a:lstStyle/>
                    <a:p>
                      <a:pPr algn="ctr" fontAlgn="ctr"/>
                      <a:r>
                        <a:rPr lang="en-US" sz="900" b="0" i="0" u="none" strike="noStrike">
                          <a:solidFill>
                            <a:srgbClr val="000000"/>
                          </a:solidFill>
                          <a:effectLst/>
                          <a:latin typeface="Helvetica" panose="020B0604020202020204" pitchFamily="34" charset="0"/>
                        </a:rPr>
                        <a:t>$93,601</a:t>
                      </a:r>
                    </a:p>
                  </a:txBody>
                  <a:tcPr marL="8284" marR="8284" marT="82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Helvetica" panose="020B0604020202020204" pitchFamily="34" charset="0"/>
                        </a:rPr>
                        <a:t>4</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FFFFFF"/>
                          </a:solidFill>
                          <a:effectLst/>
                          <a:latin typeface="Helvetica" panose="020B0604020202020204" pitchFamily="34" charset="0"/>
                        </a:rPr>
                        <a:t>Bachelor's degree</a:t>
                      </a:r>
                    </a:p>
                  </a:txBody>
                  <a:tcPr marL="8284" marR="8284" marT="8284" marB="0" anchor="ctr">
                    <a:lnL w="6350" cap="flat" cmpd="sng" algn="ctr">
                      <a:solidFill>
                        <a:srgbClr val="000000"/>
                      </a:solidFill>
                      <a:prstDash val="solid"/>
                      <a:round/>
                      <a:headEnd type="none" w="med" len="med"/>
                      <a:tailEnd type="none" w="med" len="med"/>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Helvetica" panose="020B0604020202020204" pitchFamily="34" charset="0"/>
                        </a:rPr>
                        <a:t>1,269</a:t>
                      </a:r>
                    </a:p>
                  </a:txBody>
                  <a:tcPr marL="8284" marR="8284" marT="8284" marB="0" anchor="ctr">
                    <a:lnL>
                      <a:noFill/>
                    </a:lnL>
                    <a:lnR>
                      <a:noFill/>
                    </a:lnR>
                    <a:lnT>
                      <a:noFill/>
                    </a:lnT>
                    <a:lnB>
                      <a:noFill/>
                    </a:lnB>
                  </a:tcPr>
                </a:tc>
                <a:extLst>
                  <a:ext uri="{0D108BD9-81ED-4DB2-BD59-A6C34878D82A}">
                    <a16:rowId xmlns:a16="http://schemas.microsoft.com/office/drawing/2014/main" val="649103171"/>
                  </a:ext>
                </a:extLst>
              </a:tr>
              <a:tr h="173068">
                <a:tc vMerge="1">
                  <a:txBody>
                    <a:bodyPr/>
                    <a:lstStyle/>
                    <a:p>
                      <a:pPr algn="ctr" fontAlgn="ctr"/>
                      <a:endParaRPr lang="en-US" sz="800" b="0" i="0" u="none" strike="noStrike" dirty="0">
                        <a:solidFill>
                          <a:srgbClr val="000000"/>
                        </a:solidFill>
                        <a:effectLst/>
                        <a:latin typeface="Helvetica" panose="020B0604020202020204" pitchFamily="34" charset="0"/>
                      </a:endParaRPr>
                    </a:p>
                  </a:txBody>
                  <a:tcPr marL="8284" marR="8284" marT="8284" marB="0" anchor="ctr">
                    <a:lnL>
                      <a:noFill/>
                    </a:lnL>
                    <a:lnR>
                      <a:noFill/>
                    </a:lnR>
                    <a:lnT>
                      <a:noFill/>
                    </a:lnT>
                    <a:lnB>
                      <a:noFill/>
                    </a:lnB>
                  </a:tcPr>
                </a:tc>
                <a:tc>
                  <a:txBody>
                    <a:bodyPr/>
                    <a:lstStyle/>
                    <a:p>
                      <a:pPr algn="ctr" fontAlgn="ctr"/>
                      <a:r>
                        <a:rPr lang="en-US" sz="900" b="0" i="0" u="none" strike="noStrike">
                          <a:solidFill>
                            <a:srgbClr val="000000"/>
                          </a:solidFill>
                          <a:effectLst/>
                          <a:latin typeface="Helvetica" panose="020B0604020202020204" pitchFamily="34" charset="0"/>
                        </a:rPr>
                        <a:t>15-1134</a:t>
                      </a:r>
                    </a:p>
                  </a:txBody>
                  <a:tcPr marL="8284" marR="8284" marT="828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Web Developers</a:t>
                      </a:r>
                    </a:p>
                  </a:txBody>
                  <a:tcPr marL="8284" marR="8284" marT="8284" marB="0" anchor="ctr">
                    <a:lnL>
                      <a:noFill/>
                    </a:lnL>
                    <a:lnR>
                      <a:noFill/>
                    </a:lnR>
                    <a:lnT>
                      <a:noFill/>
                    </a:lnT>
                    <a:lnB>
                      <a:noFill/>
                    </a:lnB>
                  </a:tcPr>
                </a:tc>
                <a:tc>
                  <a:txBody>
                    <a:bodyPr/>
                    <a:lstStyle/>
                    <a:p>
                      <a:pPr algn="ctr" fontAlgn="ctr"/>
                      <a:r>
                        <a:rPr lang="en-US" sz="900" b="0" i="0" u="none" strike="noStrike">
                          <a:solidFill>
                            <a:srgbClr val="000000"/>
                          </a:solidFill>
                          <a:effectLst/>
                          <a:latin typeface="Helvetica" panose="020B0604020202020204" pitchFamily="34" charset="0"/>
                        </a:rPr>
                        <a:t>3,921</a:t>
                      </a:r>
                    </a:p>
                  </a:txBody>
                  <a:tcPr marL="8284" marR="8284" marT="8284" marB="0" anchor="ctr">
                    <a:lnL>
                      <a:noFill/>
                    </a:lnL>
                    <a:lnR>
                      <a:noFill/>
                    </a:lnR>
                    <a:lnT>
                      <a:noFill/>
                    </a:lnT>
                    <a:lnB>
                      <a:noFill/>
                    </a:lnB>
                  </a:tcPr>
                </a:tc>
                <a:tc>
                  <a:txBody>
                    <a:bodyPr/>
                    <a:lstStyle/>
                    <a:p>
                      <a:pPr algn="ctr" fontAlgn="ctr"/>
                      <a:r>
                        <a:rPr lang="en-US" sz="900" b="0" i="0" u="none" strike="noStrike">
                          <a:solidFill>
                            <a:srgbClr val="000000"/>
                          </a:solidFill>
                          <a:effectLst/>
                          <a:latin typeface="Helvetica" panose="020B0604020202020204" pitchFamily="34" charset="0"/>
                        </a:rPr>
                        <a:t>$87,255</a:t>
                      </a:r>
                    </a:p>
                  </a:txBody>
                  <a:tcPr marL="8284" marR="8284" marT="82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Helvetica" panose="020B0604020202020204" pitchFamily="34" charset="0"/>
                        </a:rPr>
                        <a:t>5</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FFFFFF"/>
                          </a:solidFill>
                          <a:effectLst/>
                          <a:latin typeface="Helvetica" panose="020B0604020202020204" pitchFamily="34" charset="0"/>
                        </a:rPr>
                        <a:t>Associate's degree</a:t>
                      </a:r>
                    </a:p>
                  </a:txBody>
                  <a:tcPr marL="8284" marR="8284" marT="8284" marB="0" anchor="ctr">
                    <a:lnL w="6350" cap="flat" cmpd="sng" algn="ctr">
                      <a:solidFill>
                        <a:srgbClr val="000000"/>
                      </a:solidFill>
                      <a:prstDash val="solid"/>
                      <a:round/>
                      <a:headEnd type="none" w="med" len="med"/>
                      <a:tailEnd type="none" w="med" len="med"/>
                    </a:lnL>
                    <a:lnR>
                      <a:noFill/>
                    </a:lnR>
                    <a:lnT>
                      <a:noFill/>
                    </a:lnT>
                    <a:lnB>
                      <a:noFill/>
                    </a:lnB>
                    <a:solidFill>
                      <a:srgbClr val="70AD47"/>
                    </a:solidFill>
                  </a:tcPr>
                </a:tc>
                <a:tc>
                  <a:txBody>
                    <a:bodyPr/>
                    <a:lstStyle/>
                    <a:p>
                      <a:pPr algn="ctr" fontAlgn="ctr"/>
                      <a:r>
                        <a:rPr lang="en-US" sz="900" b="0" i="0" u="none" strike="noStrike">
                          <a:solidFill>
                            <a:srgbClr val="000000"/>
                          </a:solidFill>
                          <a:effectLst/>
                          <a:latin typeface="Helvetica" panose="020B0604020202020204" pitchFamily="34" charset="0"/>
                        </a:rPr>
                        <a:t>5,766</a:t>
                      </a:r>
                    </a:p>
                  </a:txBody>
                  <a:tcPr marL="8284" marR="8284" marT="8284" marB="0" anchor="ctr">
                    <a:lnL>
                      <a:noFill/>
                    </a:lnL>
                    <a:lnR>
                      <a:noFill/>
                    </a:lnR>
                    <a:lnT>
                      <a:noFill/>
                    </a:lnT>
                    <a:lnB>
                      <a:noFill/>
                    </a:lnB>
                  </a:tcPr>
                </a:tc>
                <a:extLst>
                  <a:ext uri="{0D108BD9-81ED-4DB2-BD59-A6C34878D82A}">
                    <a16:rowId xmlns:a16="http://schemas.microsoft.com/office/drawing/2014/main" val="2688961842"/>
                  </a:ext>
                </a:extLst>
              </a:tr>
              <a:tr h="173068">
                <a:tc vMerge="1">
                  <a:txBody>
                    <a:bodyPr/>
                    <a:lstStyle/>
                    <a:p>
                      <a:pPr algn="ctr" fontAlgn="ctr"/>
                      <a:endParaRPr lang="en-US" sz="800" b="0" i="0" u="none" strike="noStrike" dirty="0">
                        <a:solidFill>
                          <a:srgbClr val="000000"/>
                        </a:solidFill>
                        <a:effectLst/>
                        <a:latin typeface="Helvetica" panose="020B0604020202020204" pitchFamily="34" charset="0"/>
                      </a:endParaRPr>
                    </a:p>
                  </a:txBody>
                  <a:tcPr marL="8284" marR="8284" marT="8284" marB="0" anchor="ctr">
                    <a:lnL>
                      <a:noFill/>
                    </a:lnL>
                    <a:lnR>
                      <a:noFill/>
                    </a:lnR>
                    <a:lnT>
                      <a:noFill/>
                    </a:lnT>
                    <a:lnB>
                      <a:noFill/>
                    </a:lnB>
                  </a:tcPr>
                </a:tc>
                <a:tc>
                  <a:txBody>
                    <a:bodyPr/>
                    <a:lstStyle/>
                    <a:p>
                      <a:pPr algn="ctr" fontAlgn="ctr"/>
                      <a:r>
                        <a:rPr lang="en-US" sz="900" b="0" i="0" u="none" strike="noStrike">
                          <a:solidFill>
                            <a:srgbClr val="000000"/>
                          </a:solidFill>
                          <a:effectLst/>
                          <a:latin typeface="Helvetica" panose="020B0604020202020204" pitchFamily="34" charset="0"/>
                        </a:rPr>
                        <a:t>15-1152</a:t>
                      </a:r>
                    </a:p>
                  </a:txBody>
                  <a:tcPr marL="8284" marR="8284" marT="828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Computer Network Support Specialists</a:t>
                      </a:r>
                    </a:p>
                  </a:txBody>
                  <a:tcPr marL="8284" marR="8284" marT="8284" marB="0" anchor="ctr">
                    <a:lnL>
                      <a:noFill/>
                    </a:lnL>
                    <a:lnR>
                      <a:noFill/>
                    </a:lnR>
                    <a:lnT>
                      <a:noFill/>
                    </a:lnT>
                    <a:lnB>
                      <a:noFill/>
                    </a:lnB>
                  </a:tcPr>
                </a:tc>
                <a:tc>
                  <a:txBody>
                    <a:bodyPr/>
                    <a:lstStyle/>
                    <a:p>
                      <a:pPr algn="ctr" fontAlgn="ctr"/>
                      <a:r>
                        <a:rPr lang="en-US" sz="900" b="0" i="0" u="none" strike="noStrike">
                          <a:solidFill>
                            <a:srgbClr val="000000"/>
                          </a:solidFill>
                          <a:effectLst/>
                          <a:latin typeface="Helvetica" panose="020B0604020202020204" pitchFamily="34" charset="0"/>
                        </a:rPr>
                        <a:t>1,925</a:t>
                      </a:r>
                    </a:p>
                  </a:txBody>
                  <a:tcPr marL="8284" marR="8284" marT="8284" marB="0" anchor="ctr">
                    <a:lnL>
                      <a:noFill/>
                    </a:lnL>
                    <a:lnR>
                      <a:noFill/>
                    </a:lnR>
                    <a:lnT>
                      <a:noFill/>
                    </a:lnT>
                    <a:lnB>
                      <a:noFill/>
                    </a:lnB>
                  </a:tcPr>
                </a:tc>
                <a:tc>
                  <a:txBody>
                    <a:bodyPr/>
                    <a:lstStyle/>
                    <a:p>
                      <a:pPr algn="ctr" fontAlgn="ctr"/>
                      <a:r>
                        <a:rPr lang="en-US" sz="900" b="0" i="0" u="none" strike="noStrike">
                          <a:solidFill>
                            <a:srgbClr val="000000"/>
                          </a:solidFill>
                          <a:effectLst/>
                          <a:latin typeface="Helvetica" panose="020B0604020202020204" pitchFamily="34" charset="0"/>
                        </a:rPr>
                        <a:t>$78,213</a:t>
                      </a:r>
                    </a:p>
                  </a:txBody>
                  <a:tcPr marL="8284" marR="8284" marT="82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Helvetica" panose="020B0604020202020204" pitchFamily="34" charset="0"/>
                        </a:rPr>
                        <a:t>4</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FFFFFF"/>
                          </a:solidFill>
                          <a:effectLst/>
                          <a:latin typeface="Helvetica" panose="020B0604020202020204" pitchFamily="34" charset="0"/>
                        </a:rPr>
                        <a:t>Associate's degree</a:t>
                      </a:r>
                    </a:p>
                  </a:txBody>
                  <a:tcPr marL="8284" marR="8284" marT="8284" marB="0" anchor="ctr">
                    <a:lnL w="6350" cap="flat" cmpd="sng" algn="ctr">
                      <a:solidFill>
                        <a:srgbClr val="000000"/>
                      </a:solidFill>
                      <a:prstDash val="solid"/>
                      <a:round/>
                      <a:headEnd type="none" w="med" len="med"/>
                      <a:tailEnd type="none" w="med" len="med"/>
                    </a:lnL>
                    <a:lnR>
                      <a:noFill/>
                    </a:lnR>
                    <a:lnT>
                      <a:noFill/>
                    </a:lnT>
                    <a:lnB>
                      <a:noFill/>
                    </a:lnB>
                    <a:solidFill>
                      <a:srgbClr val="70AD47"/>
                    </a:solidFill>
                  </a:tcPr>
                </a:tc>
                <a:tc>
                  <a:txBody>
                    <a:bodyPr/>
                    <a:lstStyle/>
                    <a:p>
                      <a:pPr algn="ctr" fontAlgn="ctr"/>
                      <a:r>
                        <a:rPr lang="en-US" sz="900" b="0" i="0" u="none" strike="noStrike">
                          <a:solidFill>
                            <a:srgbClr val="000000"/>
                          </a:solidFill>
                          <a:effectLst/>
                          <a:latin typeface="Helvetica" panose="020B0604020202020204" pitchFamily="34" charset="0"/>
                        </a:rPr>
                        <a:t>458</a:t>
                      </a:r>
                    </a:p>
                  </a:txBody>
                  <a:tcPr marL="8284" marR="8284" marT="8284" marB="0" anchor="ctr">
                    <a:lnL>
                      <a:noFill/>
                    </a:lnL>
                    <a:lnR>
                      <a:noFill/>
                    </a:lnR>
                    <a:lnT>
                      <a:noFill/>
                    </a:lnT>
                    <a:lnB>
                      <a:noFill/>
                    </a:lnB>
                  </a:tcPr>
                </a:tc>
                <a:extLst>
                  <a:ext uri="{0D108BD9-81ED-4DB2-BD59-A6C34878D82A}">
                    <a16:rowId xmlns:a16="http://schemas.microsoft.com/office/drawing/2014/main" val="839677912"/>
                  </a:ext>
                </a:extLst>
              </a:tr>
              <a:tr h="173068">
                <a:tc vMerge="1">
                  <a:txBody>
                    <a:bodyPr/>
                    <a:lstStyle/>
                    <a:p>
                      <a:pPr algn="ctr" fontAlgn="ctr"/>
                      <a:endParaRPr lang="en-US" sz="800" b="0" i="0" u="none" strike="noStrike" dirty="0">
                        <a:solidFill>
                          <a:srgbClr val="000000"/>
                        </a:solidFill>
                        <a:effectLst/>
                        <a:latin typeface="Helvetica" panose="020B0604020202020204" pitchFamily="34" charset="0"/>
                      </a:endParaRPr>
                    </a:p>
                  </a:txBody>
                  <a:tcPr marL="8284" marR="8284" marT="828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Helvetica" panose="020B0604020202020204" pitchFamily="34" charset="0"/>
                        </a:rPr>
                        <a:t>15-1151</a:t>
                      </a:r>
                    </a:p>
                  </a:txBody>
                  <a:tcPr marL="8284" marR="8284" marT="8284" marB="0" anchor="ctr">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Helvetica" panose="020B0604020202020204" pitchFamily="34" charset="0"/>
                        </a:rPr>
                        <a:t>Computer User Support Specialists</a:t>
                      </a:r>
                    </a:p>
                  </a:txBody>
                  <a:tcPr marL="8284" marR="8284" marT="8284"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Helvetica" panose="020B0604020202020204" pitchFamily="34" charset="0"/>
                        </a:rPr>
                        <a:t>14,400</a:t>
                      </a:r>
                    </a:p>
                  </a:txBody>
                  <a:tcPr marL="8284" marR="8284" marT="8284"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Helvetica" panose="020B0604020202020204" pitchFamily="34" charset="0"/>
                        </a:rPr>
                        <a:t>$62,454</a:t>
                      </a:r>
                    </a:p>
                  </a:txBody>
                  <a:tcPr marL="8284" marR="8284" marT="8284" marB="0" anchor="ctr">
                    <a:lnL>
                      <a:noFill/>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Helvetica" panose="020B0604020202020204" pitchFamily="34" charset="0"/>
                        </a:rPr>
                        <a:t>5</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Helvetica" panose="020B0604020202020204" pitchFamily="34" charset="0"/>
                        </a:rPr>
                        <a:t>Some college, no degree</a:t>
                      </a:r>
                    </a:p>
                  </a:txBody>
                  <a:tcPr marL="8284" marR="8284" marT="8284" marB="0" anchor="ctr">
                    <a:lnL w="6350" cap="flat" cmpd="sng" algn="ctr">
                      <a:solidFill>
                        <a:srgbClr val="000000"/>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Helvetica" panose="020B0604020202020204" pitchFamily="34" charset="0"/>
                        </a:rPr>
                        <a:t>5,689</a:t>
                      </a:r>
                    </a:p>
                  </a:txBody>
                  <a:tcPr marL="8284" marR="8284" marT="8284" marB="0" anchor="ctr">
                    <a:lnL>
                      <a:noFill/>
                    </a:lnL>
                    <a:lnR>
                      <a:noFill/>
                    </a:lnR>
                    <a:lnT>
                      <a:noFill/>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6894414"/>
                  </a:ext>
                </a:extLst>
              </a:tr>
            </a:tbl>
          </a:graphicData>
        </a:graphic>
      </p:graphicFrame>
    </p:spTree>
    <p:extLst>
      <p:ext uri="{BB962C8B-B14F-4D97-AF65-F5344CB8AC3E}">
        <p14:creationId xmlns:p14="http://schemas.microsoft.com/office/powerpoint/2010/main" val="10981255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30" y="609600"/>
            <a:ext cx="10969943" cy="808038"/>
          </a:xfrm>
        </p:spPr>
        <p:txBody>
          <a:bodyPr>
            <a:normAutofit/>
          </a:bodyPr>
          <a:lstStyle/>
          <a:p>
            <a:pPr algn="l"/>
            <a:r>
              <a:rPr lang="en-US" sz="3200" dirty="0"/>
              <a:t>Objectives</a:t>
            </a:r>
          </a:p>
        </p:txBody>
      </p:sp>
      <p:sp>
        <p:nvSpPr>
          <p:cNvPr id="3" name="Content Placeholder 2"/>
          <p:cNvSpPr>
            <a:spLocks noGrp="1"/>
          </p:cNvSpPr>
          <p:nvPr>
            <p:ph idx="1"/>
          </p:nvPr>
        </p:nvSpPr>
        <p:spPr/>
        <p:txBody>
          <a:bodyPr>
            <a:normAutofit/>
          </a:bodyPr>
          <a:lstStyle/>
          <a:p>
            <a:r>
              <a:rPr lang="en-US" sz="2000" dirty="0" smtClean="0"/>
              <a:t>Update contextual regional labor market information</a:t>
            </a:r>
          </a:p>
          <a:p>
            <a:r>
              <a:rPr lang="en-US" sz="2000" b="1" dirty="0" smtClean="0"/>
              <a:t>Narrow scope of data/discussion to focus on regional priority/critical industries</a:t>
            </a:r>
          </a:p>
          <a:p>
            <a:r>
              <a:rPr lang="en-US" sz="2000" dirty="0" smtClean="0"/>
              <a:t>Confirm regional high priority industries and occupations through updated demand star rankings and skill gap analysis</a:t>
            </a:r>
          </a:p>
          <a:p>
            <a:r>
              <a:rPr lang="en-US" sz="2000" dirty="0"/>
              <a:t>Evaluate any new demographic, labor pool, and talent pipeline considerations impacting workforce skill </a:t>
            </a:r>
            <a:r>
              <a:rPr lang="en-US" sz="2000" dirty="0" smtClean="0"/>
              <a:t>gaps</a:t>
            </a:r>
          </a:p>
          <a:p>
            <a:r>
              <a:rPr lang="en-US" sz="2000" b="1" dirty="0" smtClean="0"/>
              <a:t>Introduce new dynamic data tools</a:t>
            </a:r>
          </a:p>
          <a:p>
            <a:endParaRPr lang="en-US" dirty="0" smtClean="0">
              <a:latin typeface="Helvetica" panose="020B0604020202020204" pitchFamily="34" charset="0"/>
              <a:cs typeface="Helvetica" panose="020B0604020202020204" pitchFamily="34" charset="0"/>
            </a:endParaRPr>
          </a:p>
          <a:p>
            <a:endParaRPr lang="en-US" dirty="0">
              <a:latin typeface="Helvetica" panose="020B0604020202020204" pitchFamily="34" charset="0"/>
              <a:cs typeface="Helvetica" panose="020B0604020202020204" pitchFamily="34" charset="0"/>
            </a:endParaRPr>
          </a:p>
        </p:txBody>
      </p:sp>
      <p:sp>
        <p:nvSpPr>
          <p:cNvPr id="4" name="Rectangle 3"/>
          <p:cNvSpPr/>
          <p:nvPr/>
        </p:nvSpPr>
        <p:spPr>
          <a:xfrm>
            <a:off x="611030" y="240270"/>
            <a:ext cx="3042821"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Introduction to the Updated Data Package</a:t>
            </a:r>
            <a:endParaRPr lang="en-US" sz="1200" dirty="0"/>
          </a:p>
        </p:txBody>
      </p:sp>
      <p:sp>
        <p:nvSpPr>
          <p:cNvPr id="6" name="Slide Number Placeholder 5"/>
          <p:cNvSpPr>
            <a:spLocks noGrp="1"/>
          </p:cNvSpPr>
          <p:nvPr>
            <p:ph type="sldNum" sz="quarter" idx="12"/>
          </p:nvPr>
        </p:nvSpPr>
        <p:spPr/>
        <p:txBody>
          <a:bodyPr/>
          <a:lstStyle/>
          <a:p>
            <a:fld id="{103F95D0-111C-45BF-9CB9-32C5136DAE99}" type="slidenum">
              <a:rPr lang="en-US" smtClean="0"/>
              <a:t>2</a:t>
            </a:fld>
            <a:endParaRPr lang="en-US"/>
          </a:p>
        </p:txBody>
      </p:sp>
    </p:spTree>
    <p:extLst>
      <p:ext uri="{BB962C8B-B14F-4D97-AF65-F5344CB8AC3E}">
        <p14:creationId xmlns:p14="http://schemas.microsoft.com/office/powerpoint/2010/main" val="19511153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Part II: Supply Gap Analysis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20</a:t>
            </a:fld>
            <a:endParaRPr lang="en-US" dirty="0"/>
          </a:p>
        </p:txBody>
      </p:sp>
      <p:sp>
        <p:nvSpPr>
          <p:cNvPr id="2" name="Subtitle 1"/>
          <p:cNvSpPr>
            <a:spLocks noGrp="1"/>
          </p:cNvSpPr>
          <p:nvPr>
            <p:ph type="subTitle" idx="1"/>
          </p:nvPr>
        </p:nvSpPr>
        <p:spPr/>
        <p:txBody>
          <a:bodyPr/>
          <a:lstStyle/>
          <a:p>
            <a:r>
              <a:rPr lang="en-US" dirty="0">
                <a:latin typeface="Helvetica" panose="020B0604020202020204" pitchFamily="34" charset="0"/>
                <a:cs typeface="Helvetica" panose="020B0604020202020204" pitchFamily="34" charset="0"/>
              </a:rPr>
              <a:t>Which </a:t>
            </a:r>
            <a:r>
              <a:rPr lang="en-US" dirty="0" smtClean="0">
                <a:latin typeface="Helvetica" panose="020B0604020202020204" pitchFamily="34" charset="0"/>
                <a:cs typeface="Helvetica" panose="020B0604020202020204" pitchFamily="34" charset="0"/>
              </a:rPr>
              <a:t>occupations are </a:t>
            </a:r>
            <a:r>
              <a:rPr lang="en-US" dirty="0">
                <a:latin typeface="Helvetica" panose="020B0604020202020204" pitchFamily="34" charset="0"/>
                <a:cs typeface="Helvetica" panose="020B0604020202020204" pitchFamily="34" charset="0"/>
              </a:rPr>
              <a:t>likely to not have enough talent to meet employer </a:t>
            </a:r>
            <a:r>
              <a:rPr lang="en-US" dirty="0" smtClean="0">
                <a:latin typeface="Helvetica" panose="020B0604020202020204" pitchFamily="34" charset="0"/>
                <a:cs typeface="Helvetica" panose="020B0604020202020204" pitchFamily="34" charset="0"/>
              </a:rPr>
              <a:t>demand?</a:t>
            </a:r>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373878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latin typeface="Helvetica" panose="020B0604020202020204" pitchFamily="34" charset="0"/>
                <a:cs typeface="Helvetica" panose="020B0604020202020204" pitchFamily="34" charset="0"/>
              </a:rPr>
              <a:t>How do we calculate a supply gap ratio?</a:t>
            </a:r>
          </a:p>
        </p:txBody>
      </p:sp>
      <p:sp>
        <p:nvSpPr>
          <p:cNvPr id="3" name="Content Placeholder 2"/>
          <p:cNvSpPr>
            <a:spLocks noGrp="1"/>
          </p:cNvSpPr>
          <p:nvPr>
            <p:ph idx="1"/>
          </p:nvPr>
        </p:nvSpPr>
        <p:spPr/>
        <p:txBody>
          <a:bodyPr>
            <a:normAutofit/>
          </a:bodyPr>
          <a:lstStyle/>
          <a:p>
            <a:r>
              <a:rPr lang="en-US" dirty="0" smtClean="0">
                <a:latin typeface="Helvetica" panose="020B0604020202020204" pitchFamily="34" charset="0"/>
                <a:cs typeface="Helvetica" panose="020B0604020202020204" pitchFamily="34" charset="0"/>
              </a:rPr>
              <a:t>Supply Gap Ratio is a </a:t>
            </a:r>
            <a:r>
              <a:rPr lang="en-US" b="1" i="1" dirty="0" smtClean="0">
                <a:latin typeface="Helvetica" panose="020B0604020202020204" pitchFamily="34" charset="0"/>
                <a:cs typeface="Helvetica" panose="020B0604020202020204" pitchFamily="34" charset="0"/>
              </a:rPr>
              <a:t>proxy</a:t>
            </a:r>
            <a:r>
              <a:rPr lang="en-US" i="1" dirty="0" smtClean="0">
                <a:latin typeface="Helvetica" panose="020B0604020202020204" pitchFamily="34" charset="0"/>
                <a:cs typeface="Helvetica" panose="020B0604020202020204" pitchFamily="34" charset="0"/>
              </a:rPr>
              <a:t> </a:t>
            </a:r>
            <a:r>
              <a:rPr lang="en-US" b="1" i="1" dirty="0" smtClean="0">
                <a:latin typeface="Helvetica" panose="020B0604020202020204" pitchFamily="34" charset="0"/>
                <a:cs typeface="Helvetica" panose="020B0604020202020204" pitchFamily="34" charset="0"/>
              </a:rPr>
              <a:t>measure</a:t>
            </a:r>
            <a:r>
              <a:rPr lang="en-US" dirty="0" smtClean="0">
                <a:latin typeface="Helvetica" panose="020B0604020202020204" pitchFamily="34" charset="0"/>
                <a:cs typeface="Helvetica" panose="020B0604020202020204" pitchFamily="34" charset="0"/>
              </a:rPr>
              <a:t> for understanding what occupations are likely to not have enough talent to meet employer demand.</a:t>
            </a:r>
          </a:p>
          <a:p>
            <a:r>
              <a:rPr lang="en-US" dirty="0" smtClean="0">
                <a:latin typeface="Helvetica" panose="020B0604020202020204" pitchFamily="34" charset="0"/>
                <a:cs typeface="Helvetica" panose="020B0604020202020204" pitchFamily="34" charset="0"/>
              </a:rPr>
              <a:t>Supply / Demand = Supply Gap Ratio</a:t>
            </a:r>
          </a:p>
          <a:p>
            <a:pPr lvl="1"/>
            <a:r>
              <a:rPr lang="en-US" dirty="0" smtClean="0">
                <a:latin typeface="Helvetica" panose="020B0604020202020204" pitchFamily="34" charset="0"/>
                <a:cs typeface="Helvetica" panose="020B0604020202020204" pitchFamily="34" charset="0"/>
              </a:rPr>
              <a:t>100 qualified individuals / 50 potential openings = supply gap ratio of 2 </a:t>
            </a:r>
          </a:p>
          <a:p>
            <a:pPr lvl="2"/>
            <a:r>
              <a:rPr lang="en-US" dirty="0" smtClean="0">
                <a:latin typeface="Helvetica" panose="020B0604020202020204" pitchFamily="34" charset="0"/>
                <a:cs typeface="Helvetica" panose="020B0604020202020204" pitchFamily="34" charset="0"/>
              </a:rPr>
              <a:t>2 qualified individuals per opening (More supply than demand)</a:t>
            </a:r>
          </a:p>
          <a:p>
            <a:pPr lvl="1"/>
            <a:r>
              <a:rPr lang="en-US" dirty="0">
                <a:latin typeface="Helvetica" panose="020B0604020202020204" pitchFamily="34" charset="0"/>
                <a:cs typeface="Helvetica" panose="020B0604020202020204" pitchFamily="34" charset="0"/>
              </a:rPr>
              <a:t>6</a:t>
            </a:r>
            <a:r>
              <a:rPr lang="en-US" dirty="0" smtClean="0">
                <a:latin typeface="Helvetica" panose="020B0604020202020204" pitchFamily="34" charset="0"/>
                <a:cs typeface="Helvetica" panose="020B0604020202020204" pitchFamily="34" charset="0"/>
              </a:rPr>
              <a:t> qualified </a:t>
            </a:r>
            <a:r>
              <a:rPr lang="en-US" dirty="0">
                <a:latin typeface="Helvetica" panose="020B0604020202020204" pitchFamily="34" charset="0"/>
                <a:cs typeface="Helvetica" panose="020B0604020202020204" pitchFamily="34" charset="0"/>
              </a:rPr>
              <a:t>individuals / </a:t>
            </a:r>
            <a:r>
              <a:rPr lang="en-US" dirty="0" smtClean="0">
                <a:latin typeface="Helvetica" panose="020B0604020202020204" pitchFamily="34" charset="0"/>
                <a:cs typeface="Helvetica" panose="020B0604020202020204" pitchFamily="34" charset="0"/>
              </a:rPr>
              <a:t>12 </a:t>
            </a:r>
            <a:r>
              <a:rPr lang="en-US" dirty="0">
                <a:latin typeface="Helvetica" panose="020B0604020202020204" pitchFamily="34" charset="0"/>
                <a:cs typeface="Helvetica" panose="020B0604020202020204" pitchFamily="34" charset="0"/>
              </a:rPr>
              <a:t>potential openings = supply gap ratio of </a:t>
            </a:r>
            <a:r>
              <a:rPr lang="en-US" dirty="0" smtClean="0">
                <a:latin typeface="Helvetica" panose="020B0604020202020204" pitchFamily="34" charset="0"/>
                <a:cs typeface="Helvetica" panose="020B0604020202020204" pitchFamily="34" charset="0"/>
              </a:rPr>
              <a:t>0.5</a:t>
            </a:r>
          </a:p>
          <a:p>
            <a:pPr marL="1200150" lvl="3" indent="-342900"/>
            <a:r>
              <a:rPr lang="en-US" sz="2400" dirty="0">
                <a:latin typeface="Helvetica" panose="020B0604020202020204" pitchFamily="34" charset="0"/>
                <a:cs typeface="Helvetica" panose="020B0604020202020204" pitchFamily="34" charset="0"/>
              </a:rPr>
              <a:t>0.5 qualified individuals per opening (Less supply than demand)</a:t>
            </a:r>
          </a:p>
          <a:p>
            <a:pPr marL="400050" lvl="2" indent="0">
              <a:buNone/>
            </a:pPr>
            <a:endParaRPr lang="en-US" dirty="0">
              <a:solidFill>
                <a:srgbClr val="FF0000"/>
              </a:solidFill>
              <a:latin typeface="Helvetica" panose="020B0604020202020204" pitchFamily="34" charset="0"/>
              <a:cs typeface="Helvetica" panose="020B0604020202020204" pitchFamily="34" charset="0"/>
            </a:endParaRPr>
          </a:p>
        </p:txBody>
      </p:sp>
      <p:sp>
        <p:nvSpPr>
          <p:cNvPr id="7" name="Rectangle 6"/>
          <p:cNvSpPr/>
          <p:nvPr/>
        </p:nvSpPr>
        <p:spPr>
          <a:xfrm>
            <a:off x="629767" y="1212503"/>
            <a:ext cx="10868369" cy="292388"/>
          </a:xfrm>
          <a:prstGeom prst="rect">
            <a:avLst/>
          </a:prstGeom>
        </p:spPr>
        <p:txBody>
          <a:bodyPr wrap="square">
            <a:spAutoFit/>
          </a:bodyPr>
          <a:lstStyle/>
          <a:p>
            <a:r>
              <a:rPr lang="en-US" sz="1300" i="1" dirty="0">
                <a:latin typeface="Helvetica" panose="020B0604020202020204" pitchFamily="34" charset="0"/>
                <a:cs typeface="Helvetica" panose="020B0604020202020204" pitchFamily="34" charset="0"/>
              </a:rPr>
              <a:t>Supply Gap Ratio = Projected Qualified Individuals Per Opening</a:t>
            </a:r>
          </a:p>
        </p:txBody>
      </p:sp>
      <p:sp>
        <p:nvSpPr>
          <p:cNvPr id="6" name="Slide Number Placeholder 5"/>
          <p:cNvSpPr>
            <a:spLocks noGrp="1"/>
          </p:cNvSpPr>
          <p:nvPr>
            <p:ph type="sldNum" sz="quarter" idx="12"/>
          </p:nvPr>
        </p:nvSpPr>
        <p:spPr/>
        <p:txBody>
          <a:bodyPr/>
          <a:lstStyle/>
          <a:p>
            <a:fld id="{103F95D0-111C-45BF-9CB9-32C5136DAE99}" type="slidenum">
              <a:rPr lang="en-US" smtClean="0"/>
              <a:t>21</a:t>
            </a:fld>
            <a:endParaRPr lang="en-US"/>
          </a:p>
        </p:txBody>
      </p:sp>
    </p:spTree>
    <p:extLst>
      <p:ext uri="{BB962C8B-B14F-4D97-AF65-F5344CB8AC3E}">
        <p14:creationId xmlns:p14="http://schemas.microsoft.com/office/powerpoint/2010/main" val="19837079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latin typeface="Helvetica" panose="020B0604020202020204" pitchFamily="34" charset="0"/>
                <a:cs typeface="Helvetica" panose="020B0604020202020204" pitchFamily="34" charset="0"/>
              </a:rPr>
              <a:t>How do we calculate demand and supply?</a:t>
            </a:r>
          </a:p>
        </p:txBody>
      </p:sp>
      <p:sp>
        <p:nvSpPr>
          <p:cNvPr id="5" name="Content Placeholder 4"/>
          <p:cNvSpPr>
            <a:spLocks noGrp="1"/>
          </p:cNvSpPr>
          <p:nvPr>
            <p:ph sz="half" idx="1"/>
          </p:nvPr>
        </p:nvSpPr>
        <p:spPr>
          <a:xfrm>
            <a:off x="611028" y="1371601"/>
            <a:ext cx="5408772" cy="4952999"/>
          </a:xfrm>
          <a:ln>
            <a:solidFill>
              <a:schemeClr val="tx1"/>
            </a:solidFill>
          </a:ln>
        </p:spPr>
        <p:txBody>
          <a:bodyPr>
            <a:normAutofit fontScale="47500" lnSpcReduction="20000"/>
          </a:bodyPr>
          <a:lstStyle/>
          <a:p>
            <a:pPr marL="0" indent="0" algn="ctr">
              <a:buNone/>
            </a:pPr>
            <a:r>
              <a:rPr lang="en-US" b="1" dirty="0" smtClean="0">
                <a:latin typeface="Helvetica" panose="020B0604020202020204" pitchFamily="34" charset="0"/>
                <a:cs typeface="Helvetica" panose="020B0604020202020204" pitchFamily="34" charset="0"/>
              </a:rPr>
              <a:t>Demand</a:t>
            </a:r>
          </a:p>
          <a:p>
            <a:pPr marL="0" indent="0">
              <a:buNone/>
            </a:pPr>
            <a:r>
              <a:rPr lang="en-US" dirty="0" smtClean="0">
                <a:latin typeface="Helvetica" panose="020B0604020202020204" pitchFamily="34" charset="0"/>
                <a:cs typeface="Helvetica" panose="020B0604020202020204" pitchFamily="34" charset="0"/>
              </a:rPr>
              <a:t>How many potential job openings do we expect for a given occupation?</a:t>
            </a:r>
          </a:p>
          <a:p>
            <a:pPr marL="0" indent="0">
              <a:buNone/>
            </a:pPr>
            <a:endParaRPr lang="en-US" b="1" dirty="0" smtClean="0">
              <a:latin typeface="Helvetica" panose="020B0604020202020204" pitchFamily="34" charset="0"/>
              <a:cs typeface="Helvetica" panose="020B0604020202020204" pitchFamily="34" charset="0"/>
            </a:endParaRPr>
          </a:p>
          <a:p>
            <a:pPr marL="0" indent="0">
              <a:buNone/>
            </a:pPr>
            <a:r>
              <a:rPr lang="en-US" i="1" dirty="0" smtClean="0"/>
              <a:t>New Demand Measure, or the a</a:t>
            </a:r>
            <a:r>
              <a:rPr lang="en-US" i="1" dirty="0" smtClean="0">
                <a:latin typeface="Helvetica" panose="020B0604020202020204" pitchFamily="34" charset="0"/>
                <a:cs typeface="Helvetica" panose="020B0604020202020204" pitchFamily="34" charset="0"/>
              </a:rPr>
              <a:t>verage of total number of jobs for each occupation across three data sets…</a:t>
            </a:r>
          </a:p>
          <a:p>
            <a:pPr marL="0" indent="0">
              <a:buNone/>
            </a:pPr>
            <a:endParaRPr lang="en-US" dirty="0" smtClean="0">
              <a:latin typeface="Helvetica" panose="020B0604020202020204" pitchFamily="34" charset="0"/>
              <a:cs typeface="Helvetica" panose="020B0604020202020204" pitchFamily="34" charset="0"/>
            </a:endParaRPr>
          </a:p>
          <a:p>
            <a:r>
              <a:rPr lang="en-US" dirty="0" smtClean="0">
                <a:latin typeface="Helvetica" panose="020B0604020202020204" pitchFamily="34" charset="0"/>
                <a:cs typeface="Helvetica" panose="020B0604020202020204" pitchFamily="34" charset="0"/>
              </a:rPr>
              <a:t>2020 projections from openings and replacement (OES)</a:t>
            </a:r>
          </a:p>
          <a:p>
            <a:r>
              <a:rPr lang="en-US" dirty="0" smtClean="0">
                <a:latin typeface="Helvetica" panose="020B0604020202020204" pitchFamily="34" charset="0"/>
                <a:cs typeface="Helvetica" panose="020B0604020202020204" pitchFamily="34" charset="0"/>
              </a:rPr>
              <a:t>2026 projections from openings and replacement (OES)</a:t>
            </a:r>
          </a:p>
          <a:p>
            <a:r>
              <a:rPr lang="en-US" b="1" i="1" dirty="0" smtClean="0">
                <a:latin typeface="Helvetica" panose="020B0604020202020204" pitchFamily="34" charset="0"/>
                <a:cs typeface="Helvetica" panose="020B0604020202020204" pitchFamily="34" charset="0"/>
              </a:rPr>
              <a:t>New data source: </a:t>
            </a:r>
            <a:r>
              <a:rPr lang="en-US" i="1" dirty="0" smtClean="0">
                <a:latin typeface="Helvetica" panose="020B0604020202020204" pitchFamily="34" charset="0"/>
                <a:cs typeface="Helvetica" panose="020B0604020202020204" pitchFamily="34" charset="0"/>
              </a:rPr>
              <a:t>Burning Glass 12-month job postings (2019)</a:t>
            </a:r>
          </a:p>
          <a:p>
            <a:endParaRPr lang="en-US" dirty="0">
              <a:latin typeface="Helvetica" panose="020B0604020202020204" pitchFamily="34" charset="0"/>
              <a:cs typeface="Helvetica" panose="020B0604020202020204" pitchFamily="34" charset="0"/>
            </a:endParaRPr>
          </a:p>
          <a:p>
            <a:pPr marL="0" indent="0">
              <a:buNone/>
            </a:pPr>
            <a:endParaRPr lang="en-US" dirty="0" smtClean="0">
              <a:latin typeface="Helvetica" panose="020B0604020202020204" pitchFamily="34" charset="0"/>
              <a:cs typeface="Helvetica" panose="020B0604020202020204" pitchFamily="34" charset="0"/>
            </a:endParaRPr>
          </a:p>
          <a:p>
            <a:pPr marL="0" indent="0">
              <a:buNone/>
            </a:pPr>
            <a:endParaRPr lang="en-US" dirty="0"/>
          </a:p>
          <a:p>
            <a:pPr marL="0" indent="0">
              <a:buNone/>
            </a:pPr>
            <a:endParaRPr lang="en-US" dirty="0" smtClean="0">
              <a:latin typeface="Helvetica" panose="020B0604020202020204" pitchFamily="34" charset="0"/>
              <a:cs typeface="Helvetica" panose="020B0604020202020204" pitchFamily="34" charset="0"/>
            </a:endParaRPr>
          </a:p>
          <a:p>
            <a:pPr marL="0" indent="0">
              <a:buNone/>
            </a:pPr>
            <a:endParaRPr lang="en-US" sz="2300" dirty="0" smtClean="0"/>
          </a:p>
          <a:p>
            <a:pPr marL="0" indent="0">
              <a:buNone/>
            </a:pPr>
            <a:r>
              <a:rPr lang="en-US" sz="2300" dirty="0" smtClean="0"/>
              <a:t>NOTE TO DATA USERS: Beginning with this data package, Burning </a:t>
            </a:r>
            <a:r>
              <a:rPr lang="en-US" sz="2300" dirty="0"/>
              <a:t>Glass </a:t>
            </a:r>
            <a:r>
              <a:rPr lang="en-US" sz="2300" dirty="0" smtClean="0"/>
              <a:t>is used to measure advertised online postings, replacing </a:t>
            </a:r>
            <a:r>
              <a:rPr lang="en-US" sz="2300" dirty="0"/>
              <a:t>Help Wanted Online as the third component of indexed </a:t>
            </a:r>
            <a:r>
              <a:rPr lang="en-US" sz="2300" dirty="0" smtClean="0"/>
              <a:t>demand. </a:t>
            </a:r>
          </a:p>
          <a:p>
            <a:pPr marL="0" indent="0">
              <a:buNone/>
            </a:pPr>
            <a:r>
              <a:rPr lang="en-US" sz="2300" dirty="0" smtClean="0"/>
              <a:t>Note </a:t>
            </a:r>
            <a:r>
              <a:rPr lang="en-US" sz="2300" dirty="0"/>
              <a:t>that this substitution </a:t>
            </a:r>
            <a:r>
              <a:rPr lang="en-US" sz="2300" dirty="0" smtClean="0"/>
              <a:t>may be responsible for some of the variance between indexed demand as calculated in the original and updated data packages. </a:t>
            </a:r>
            <a:r>
              <a:rPr lang="en-US" sz="2300" dirty="0"/>
              <a:t>Direct value comparisons of the </a:t>
            </a:r>
            <a:r>
              <a:rPr lang="en-US" sz="2300" dirty="0" smtClean="0"/>
              <a:t>occupational demand </a:t>
            </a:r>
            <a:r>
              <a:rPr lang="en-US" sz="2300" dirty="0"/>
              <a:t>measures, STAR rankings, and supply gap ratios should be limited</a:t>
            </a:r>
            <a:r>
              <a:rPr lang="en-US" sz="2500" dirty="0" smtClean="0"/>
              <a:t>.</a:t>
            </a:r>
            <a:endParaRPr lang="en-US" sz="2500" dirty="0"/>
          </a:p>
        </p:txBody>
      </p:sp>
      <p:sp>
        <p:nvSpPr>
          <p:cNvPr id="6" name="Content Placeholder 5"/>
          <p:cNvSpPr>
            <a:spLocks noGrp="1"/>
          </p:cNvSpPr>
          <p:nvPr>
            <p:ph sz="half" idx="2"/>
          </p:nvPr>
        </p:nvSpPr>
        <p:spPr>
          <a:xfrm>
            <a:off x="6172200" y="1371601"/>
            <a:ext cx="5613426" cy="4952999"/>
          </a:xfrm>
          <a:ln>
            <a:solidFill>
              <a:schemeClr val="tx1"/>
            </a:solidFill>
          </a:ln>
        </p:spPr>
        <p:txBody>
          <a:bodyPr>
            <a:normAutofit fontScale="47500" lnSpcReduction="20000"/>
          </a:bodyPr>
          <a:lstStyle/>
          <a:p>
            <a:pPr marL="0" indent="0" algn="ctr">
              <a:buNone/>
            </a:pPr>
            <a:r>
              <a:rPr lang="en-US" b="1" dirty="0" smtClean="0">
                <a:latin typeface="Helvetica" panose="020B0604020202020204" pitchFamily="34" charset="0"/>
                <a:cs typeface="Helvetica" panose="020B0604020202020204" pitchFamily="34" charset="0"/>
              </a:rPr>
              <a:t>Supply</a:t>
            </a:r>
          </a:p>
          <a:p>
            <a:pPr marL="0" indent="0">
              <a:buNone/>
            </a:pPr>
            <a:r>
              <a:rPr lang="en-US" dirty="0" smtClean="0">
                <a:latin typeface="Helvetica" panose="020B0604020202020204" pitchFamily="34" charset="0"/>
                <a:cs typeface="Helvetica" panose="020B0604020202020204" pitchFamily="34" charset="0"/>
              </a:rPr>
              <a:t>How many qualified individuals do we potentially have available to fill a relevant job opening?</a:t>
            </a:r>
          </a:p>
          <a:p>
            <a:pPr marL="0" indent="0">
              <a:buNone/>
            </a:pPr>
            <a:endParaRPr lang="en-US" b="1" dirty="0" smtClean="0">
              <a:latin typeface="Helvetica" panose="020B0604020202020204" pitchFamily="34" charset="0"/>
              <a:cs typeface="Helvetica" panose="020B0604020202020204" pitchFamily="34" charset="0"/>
            </a:endParaRPr>
          </a:p>
          <a:p>
            <a:pPr marL="0" indent="0">
              <a:buNone/>
            </a:pPr>
            <a:r>
              <a:rPr lang="en-US" i="1" dirty="0" smtClean="0">
                <a:latin typeface="Helvetica" panose="020B0604020202020204" pitchFamily="34" charset="0"/>
                <a:cs typeface="Helvetica" panose="020B0604020202020204" pitchFamily="34" charset="0"/>
              </a:rPr>
              <a:t>Sum of available workers or graduates related to an occupation from multiple data sets…</a:t>
            </a:r>
          </a:p>
          <a:p>
            <a:pPr marL="0" indent="0">
              <a:buNone/>
            </a:pPr>
            <a:endParaRPr lang="en-US" dirty="0" smtClean="0">
              <a:latin typeface="Helvetica" panose="020B0604020202020204" pitchFamily="34" charset="0"/>
              <a:cs typeface="Helvetica" panose="020B0604020202020204" pitchFamily="34" charset="0"/>
            </a:endParaRPr>
          </a:p>
          <a:p>
            <a:r>
              <a:rPr lang="en-US" dirty="0" smtClean="0">
                <a:latin typeface="Helvetica" panose="020B0604020202020204" pitchFamily="34" charset="0"/>
                <a:cs typeface="Helvetica" panose="020B0604020202020204" pitchFamily="34" charset="0"/>
              </a:rPr>
              <a:t>Unique UI claims, 2018 (DUA)</a:t>
            </a:r>
          </a:p>
          <a:p>
            <a:r>
              <a:rPr lang="en-US" dirty="0" smtClean="0">
                <a:latin typeface="Helvetica" panose="020B0604020202020204" pitchFamily="34" charset="0"/>
                <a:cs typeface="Helvetica" panose="020B0604020202020204" pitchFamily="34" charset="0"/>
              </a:rPr>
              <a:t>Relevant completer data</a:t>
            </a:r>
          </a:p>
          <a:p>
            <a:pPr lvl="1"/>
            <a:r>
              <a:rPr lang="en-US" dirty="0" err="1" smtClean="0">
                <a:latin typeface="Helvetica" panose="020B0604020202020204" pitchFamily="34" charset="0"/>
                <a:cs typeface="Helvetica" panose="020B0604020202020204" pitchFamily="34" charset="0"/>
              </a:rPr>
              <a:t>Voc</a:t>
            </a:r>
            <a:r>
              <a:rPr lang="en-US" dirty="0" smtClean="0">
                <a:latin typeface="Helvetica" panose="020B0604020202020204" pitchFamily="34" charset="0"/>
                <a:cs typeface="Helvetica" panose="020B0604020202020204" pitchFamily="34" charset="0"/>
              </a:rPr>
              <a:t>-Tech completers, 2015-2017 average (DESE), 50% available*</a:t>
            </a:r>
          </a:p>
          <a:p>
            <a:pPr lvl="1"/>
            <a:r>
              <a:rPr lang="en-US" dirty="0" smtClean="0">
                <a:latin typeface="Helvetica" panose="020B0604020202020204" pitchFamily="34" charset="0"/>
                <a:cs typeface="Helvetica" panose="020B0604020202020204" pitchFamily="34" charset="0"/>
              </a:rPr>
              <a:t>Community College completers, </a:t>
            </a:r>
            <a:r>
              <a:rPr lang="en-US" dirty="0"/>
              <a:t>2015-2017 </a:t>
            </a:r>
            <a:r>
              <a:rPr lang="en-US" dirty="0" smtClean="0">
                <a:latin typeface="Helvetica" panose="020B0604020202020204" pitchFamily="34" charset="0"/>
                <a:cs typeface="Helvetica" panose="020B0604020202020204" pitchFamily="34" charset="0"/>
              </a:rPr>
              <a:t>average (DHE), 90% available</a:t>
            </a:r>
          </a:p>
          <a:p>
            <a:pPr lvl="1"/>
            <a:r>
              <a:rPr lang="en-US" dirty="0" smtClean="0">
                <a:latin typeface="Helvetica" panose="020B0604020202020204" pitchFamily="34" charset="0"/>
                <a:cs typeface="Helvetica" panose="020B0604020202020204" pitchFamily="34" charset="0"/>
              </a:rPr>
              <a:t>State University completers, </a:t>
            </a:r>
            <a:r>
              <a:rPr lang="en-US" dirty="0"/>
              <a:t>2015-2017 average </a:t>
            </a:r>
            <a:r>
              <a:rPr lang="en-US" dirty="0" smtClean="0">
                <a:latin typeface="Helvetica" panose="020B0604020202020204" pitchFamily="34" charset="0"/>
                <a:cs typeface="Helvetica" panose="020B0604020202020204" pitchFamily="34" charset="0"/>
              </a:rPr>
              <a:t>(DHE), 71% available</a:t>
            </a:r>
          </a:p>
          <a:p>
            <a:pPr lvl="1"/>
            <a:r>
              <a:rPr lang="en-US" dirty="0" smtClean="0">
                <a:latin typeface="Helvetica" panose="020B0604020202020204" pitchFamily="34" charset="0"/>
                <a:cs typeface="Helvetica" panose="020B0604020202020204" pitchFamily="34" charset="0"/>
              </a:rPr>
              <a:t>Private University completers, </a:t>
            </a:r>
            <a:r>
              <a:rPr lang="en-US" dirty="0"/>
              <a:t>2015-2017 </a:t>
            </a:r>
            <a:r>
              <a:rPr lang="en-US" dirty="0" smtClean="0">
                <a:latin typeface="Helvetica" panose="020B0604020202020204" pitchFamily="34" charset="0"/>
                <a:cs typeface="Helvetica" panose="020B0604020202020204" pitchFamily="34" charset="0"/>
              </a:rPr>
              <a:t>average (iPEDS), 55% available</a:t>
            </a:r>
          </a:p>
          <a:p>
            <a:pPr marL="400050" lvl="1" indent="0">
              <a:buNone/>
            </a:pPr>
            <a:endParaRPr lang="en-US" dirty="0" smtClean="0">
              <a:latin typeface="Helvetica" panose="020B0604020202020204" pitchFamily="34" charset="0"/>
              <a:cs typeface="Helvetica" panose="020B0604020202020204" pitchFamily="34" charset="0"/>
            </a:endParaRPr>
          </a:p>
          <a:p>
            <a:pPr marL="400050" lvl="1" indent="0">
              <a:buNone/>
            </a:pPr>
            <a:endParaRPr lang="en-US" dirty="0"/>
          </a:p>
          <a:p>
            <a:pPr marL="400050" lvl="1" indent="0">
              <a:buNone/>
            </a:pPr>
            <a:endParaRPr lang="en-US" dirty="0" smtClean="0">
              <a:latin typeface="Helvetica" panose="020B0604020202020204" pitchFamily="34" charset="0"/>
              <a:cs typeface="Helvetica" panose="020B0604020202020204" pitchFamily="34" charset="0"/>
            </a:endParaRPr>
          </a:p>
          <a:p>
            <a:pPr marL="400050" lvl="1" indent="0">
              <a:buNone/>
            </a:pPr>
            <a:endParaRPr lang="en-US" dirty="0" smtClean="0">
              <a:latin typeface="Helvetica" panose="020B0604020202020204" pitchFamily="34" charset="0"/>
              <a:cs typeface="Helvetica" panose="020B0604020202020204" pitchFamily="34" charset="0"/>
            </a:endParaRPr>
          </a:p>
          <a:p>
            <a:pPr marL="400050" lvl="1" indent="0">
              <a:buNone/>
            </a:pPr>
            <a:r>
              <a:rPr lang="en-US" dirty="0">
                <a:latin typeface="Helvetica" panose="020B0604020202020204" pitchFamily="34" charset="0"/>
                <a:cs typeface="Helvetica" panose="020B0604020202020204" pitchFamily="34" charset="0"/>
              </a:rPr>
              <a:t>*</a:t>
            </a:r>
            <a:r>
              <a:rPr lang="en-US" dirty="0" smtClean="0">
                <a:latin typeface="Helvetica" panose="020B0604020202020204" pitchFamily="34" charset="0"/>
                <a:cs typeface="Helvetica" panose="020B0604020202020204" pitchFamily="34" charset="0"/>
              </a:rPr>
              <a:t>All retention figures are statewide, studies cited in Data Tool</a:t>
            </a:r>
          </a:p>
          <a:p>
            <a:pPr marL="400050" lvl="1" indent="0">
              <a:buNone/>
            </a:pPr>
            <a:r>
              <a:rPr lang="en-US" dirty="0" smtClean="0">
                <a:latin typeface="Helvetica" panose="020B0604020202020204" pitchFamily="34" charset="0"/>
                <a:cs typeface="Helvetica" panose="020B0604020202020204" pitchFamily="34" charset="0"/>
              </a:rPr>
              <a:t>**</a:t>
            </a:r>
            <a:r>
              <a:rPr lang="en-US" dirty="0">
                <a:latin typeface="Helvetica" panose="020B0604020202020204" pitchFamily="34" charset="0"/>
                <a:cs typeface="Helvetica" panose="020B0604020202020204" pitchFamily="34" charset="0"/>
              </a:rPr>
              <a:t>Occupations requiring post-secondary education only</a:t>
            </a:r>
          </a:p>
          <a:p>
            <a:pPr marL="400050" lvl="1" indent="0">
              <a:buNone/>
            </a:pPr>
            <a:endParaRPr lang="en-US" dirty="0">
              <a:latin typeface="Helvetica" panose="020B0604020202020204" pitchFamily="34" charset="0"/>
              <a:cs typeface="Helvetica" panose="020B0604020202020204" pitchFamily="34" charset="0"/>
            </a:endParaRPr>
          </a:p>
        </p:txBody>
      </p:sp>
      <p:sp>
        <p:nvSpPr>
          <p:cNvPr id="4" name="Rectangle 3"/>
          <p:cNvSpPr/>
          <p:nvPr/>
        </p:nvSpPr>
        <p:spPr>
          <a:xfrm>
            <a:off x="611029" y="240270"/>
            <a:ext cx="1591654"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Supply Gap Analysis</a:t>
            </a:r>
          </a:p>
        </p:txBody>
      </p:sp>
      <p:sp>
        <p:nvSpPr>
          <p:cNvPr id="8" name="Slide Number Placeholder 7"/>
          <p:cNvSpPr>
            <a:spLocks noGrp="1"/>
          </p:cNvSpPr>
          <p:nvPr>
            <p:ph type="sldNum" sz="quarter" idx="12"/>
          </p:nvPr>
        </p:nvSpPr>
        <p:spPr/>
        <p:txBody>
          <a:bodyPr/>
          <a:lstStyle/>
          <a:p>
            <a:fld id="{103F95D0-111C-45BF-9CB9-32C5136DAE99}" type="slidenum">
              <a:rPr lang="en-US" smtClean="0"/>
              <a:t>22</a:t>
            </a:fld>
            <a:endParaRPr lang="en-US"/>
          </a:p>
        </p:txBody>
      </p:sp>
    </p:spTree>
    <p:extLst>
      <p:ext uri="{BB962C8B-B14F-4D97-AF65-F5344CB8AC3E}">
        <p14:creationId xmlns:p14="http://schemas.microsoft.com/office/powerpoint/2010/main" val="17742243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a:graphicFrameLocks/>
          </p:cNvGraphicFramePr>
          <p:nvPr>
            <p:extLst>
              <p:ext uri="{D42A27DB-BD31-4B8C-83A1-F6EECF244321}">
                <p14:modId xmlns:p14="http://schemas.microsoft.com/office/powerpoint/2010/main" val="2926338548"/>
              </p:ext>
            </p:extLst>
          </p:nvPr>
        </p:nvGraphicFramePr>
        <p:xfrm>
          <a:off x="726405" y="1934622"/>
          <a:ext cx="100584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11029" y="274638"/>
            <a:ext cx="11579384" cy="1143000"/>
          </a:xfrm>
        </p:spPr>
        <p:txBody>
          <a:bodyPr>
            <a:normAutofit/>
          </a:bodyPr>
          <a:lstStyle/>
          <a:p>
            <a:pPr algn="l"/>
            <a:r>
              <a:rPr lang="en-US" sz="2800" dirty="0"/>
              <a:t>More Openings than Qualified: </a:t>
            </a:r>
            <a:r>
              <a:rPr lang="en-US" sz="2800" dirty="0">
                <a:solidFill>
                  <a:srgbClr val="00B050"/>
                </a:solidFill>
              </a:rPr>
              <a:t>Regional</a:t>
            </a:r>
            <a:r>
              <a:rPr lang="en-US" sz="2800" dirty="0"/>
              <a:t> Sub-BA </a:t>
            </a:r>
            <a:r>
              <a:rPr lang="en-US" sz="2800" dirty="0" smtClean="0"/>
              <a:t>Occupations, 4+ Stars</a:t>
            </a:r>
            <a:endParaRPr lang="en-US" sz="2800" dirty="0"/>
          </a:p>
        </p:txBody>
      </p:sp>
      <p:sp>
        <p:nvSpPr>
          <p:cNvPr id="4" name="Rectangle 3"/>
          <p:cNvSpPr/>
          <p:nvPr/>
        </p:nvSpPr>
        <p:spPr>
          <a:xfrm>
            <a:off x="611029" y="240270"/>
            <a:ext cx="1591654"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Supply Gap Analysis</a:t>
            </a:r>
          </a:p>
        </p:txBody>
      </p:sp>
      <p:sp>
        <p:nvSpPr>
          <p:cNvPr id="7" name="Rectangle 6"/>
          <p:cNvSpPr/>
          <p:nvPr/>
        </p:nvSpPr>
        <p:spPr>
          <a:xfrm>
            <a:off x="629767" y="1212505"/>
            <a:ext cx="10868369" cy="292388"/>
          </a:xfrm>
          <a:prstGeom prst="rect">
            <a:avLst/>
          </a:prstGeom>
        </p:spPr>
        <p:txBody>
          <a:bodyPr wrap="square">
            <a:spAutoFit/>
          </a:bodyPr>
          <a:lstStyle/>
          <a:p>
            <a:r>
              <a:rPr lang="en-US" sz="1300" dirty="0" smtClean="0">
                <a:latin typeface="Helvetica" panose="020B0604020202020204" pitchFamily="34" charset="0"/>
                <a:cs typeface="Helvetica" panose="020B0604020202020204" pitchFamily="34" charset="0"/>
              </a:rPr>
              <a:t>At the sub-BA level, a number of 4- and 5-star occupations do not have enough regional supply to meet employer demand.</a:t>
            </a:r>
            <a:endParaRPr lang="en-US" sz="1300" dirty="0">
              <a:latin typeface="Helvetica" panose="020B0604020202020204" pitchFamily="34" charset="0"/>
              <a:cs typeface="Helvetica" panose="020B0604020202020204" pitchFamily="34" charset="0"/>
            </a:endParaRPr>
          </a:p>
        </p:txBody>
      </p:sp>
      <p:sp>
        <p:nvSpPr>
          <p:cNvPr id="8" name="Slide Number Placeholder 7"/>
          <p:cNvSpPr>
            <a:spLocks noGrp="1"/>
          </p:cNvSpPr>
          <p:nvPr>
            <p:ph type="sldNum" sz="quarter" idx="12"/>
          </p:nvPr>
        </p:nvSpPr>
        <p:spPr/>
        <p:txBody>
          <a:bodyPr/>
          <a:lstStyle/>
          <a:p>
            <a:fld id="{103F95D0-111C-45BF-9CB9-32C5136DAE99}" type="slidenum">
              <a:rPr lang="en-US" smtClean="0"/>
              <a:t>23</a:t>
            </a:fld>
            <a:endParaRPr lang="en-US"/>
          </a:p>
        </p:txBody>
      </p:sp>
      <p:sp>
        <p:nvSpPr>
          <p:cNvPr id="12" name="Rectangle 11"/>
          <p:cNvSpPr/>
          <p:nvPr/>
        </p:nvSpPr>
        <p:spPr>
          <a:xfrm>
            <a:off x="611030" y="6473106"/>
            <a:ext cx="10462075"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Source: OES Projections </a:t>
            </a:r>
            <a:r>
              <a:rPr lang="en-US" sz="900" dirty="0" smtClean="0">
                <a:latin typeface="Helvetica" panose="020B0604020202020204" pitchFamily="34" charset="0"/>
                <a:cs typeface="Helvetica" panose="020B0604020202020204" pitchFamily="34" charset="0"/>
              </a:rPr>
              <a:t>2016-2026, </a:t>
            </a:r>
            <a:r>
              <a:rPr lang="en-US" sz="900" dirty="0">
                <a:latin typeface="Helvetica" panose="020B0604020202020204" pitchFamily="34" charset="0"/>
                <a:cs typeface="Helvetica" panose="020B0604020202020204" pitchFamily="34" charset="0"/>
              </a:rPr>
              <a:t>OES Projections </a:t>
            </a:r>
            <a:r>
              <a:rPr lang="en-US" sz="900" dirty="0" smtClean="0">
                <a:latin typeface="Helvetica" panose="020B0604020202020204" pitchFamily="34" charset="0"/>
                <a:cs typeface="Helvetica" panose="020B0604020202020204" pitchFamily="34" charset="0"/>
              </a:rPr>
              <a:t>2018-2020, Burning Glass 2019, </a:t>
            </a:r>
            <a:r>
              <a:rPr lang="en-US" sz="900" dirty="0">
                <a:latin typeface="Helvetica" panose="020B0604020202020204" pitchFamily="34" charset="0"/>
                <a:cs typeface="Helvetica" panose="020B0604020202020204" pitchFamily="34" charset="0"/>
              </a:rPr>
              <a:t>iPEDS, Massachusetts Department of Higher Education, Department of Unemployment Assistance</a:t>
            </a:r>
          </a:p>
        </p:txBody>
      </p:sp>
      <p:grpSp>
        <p:nvGrpSpPr>
          <p:cNvPr id="6" name="Group 5"/>
          <p:cNvGrpSpPr/>
          <p:nvPr/>
        </p:nvGrpSpPr>
        <p:grpSpPr>
          <a:xfrm>
            <a:off x="726407" y="2074867"/>
            <a:ext cx="10058400" cy="3881255"/>
            <a:chOff x="396798" y="2024281"/>
            <a:chExt cx="10058400" cy="3881255"/>
          </a:xfrm>
        </p:grpSpPr>
        <p:sp>
          <p:nvSpPr>
            <p:cNvPr id="13" name="Rectangle 12"/>
            <p:cNvSpPr/>
            <p:nvPr/>
          </p:nvSpPr>
          <p:spPr>
            <a:xfrm>
              <a:off x="396798" y="5643926"/>
              <a:ext cx="10058400"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4- and 5-star occupations </a:t>
              </a:r>
              <a:r>
                <a:rPr lang="en-US" sz="1100" i="1" dirty="0">
                  <a:latin typeface="Helvetica" panose="020B0604020202020204" pitchFamily="34" charset="0"/>
                  <a:cs typeface="Helvetica" panose="020B0604020202020204" pitchFamily="34" charset="0"/>
                </a:rPr>
                <a:t>requiring a postsecondary non-degree award, some college, or an Associate’s d</a:t>
              </a:r>
              <a:r>
                <a:rPr lang="en-US" sz="1100" i="1" dirty="0" smtClean="0">
                  <a:latin typeface="Helvetica" panose="020B0604020202020204" pitchFamily="34" charset="0"/>
                  <a:cs typeface="Helvetica" panose="020B0604020202020204" pitchFamily="34" charset="0"/>
                </a:rPr>
                <a:t>egree. Demand Index 20+ only.</a:t>
              </a:r>
              <a:endParaRPr lang="en-US" sz="1100" i="1" dirty="0">
                <a:latin typeface="Helvetica" panose="020B0604020202020204" pitchFamily="34" charset="0"/>
                <a:cs typeface="Helvetica" panose="020B0604020202020204" pitchFamily="34" charset="0"/>
              </a:endParaRPr>
            </a:p>
          </p:txBody>
        </p:sp>
        <p:grpSp>
          <p:nvGrpSpPr>
            <p:cNvPr id="5" name="Group 4"/>
            <p:cNvGrpSpPr/>
            <p:nvPr/>
          </p:nvGrpSpPr>
          <p:grpSpPr>
            <a:xfrm>
              <a:off x="9028015" y="2024281"/>
              <a:ext cx="1310681" cy="428981"/>
              <a:chOff x="9665968" y="2140061"/>
              <a:chExt cx="1310681" cy="428981"/>
            </a:xfrm>
          </p:grpSpPr>
          <p:grpSp>
            <p:nvGrpSpPr>
              <p:cNvPr id="14" name="Group 13"/>
              <p:cNvGrpSpPr/>
              <p:nvPr/>
            </p:nvGrpSpPr>
            <p:grpSpPr>
              <a:xfrm>
                <a:off x="9665968" y="2140061"/>
                <a:ext cx="1310681" cy="215444"/>
                <a:chOff x="9655335" y="2474678"/>
                <a:chExt cx="1310681" cy="215444"/>
              </a:xfrm>
            </p:grpSpPr>
            <p:sp>
              <p:nvSpPr>
                <p:cNvPr id="15" name="TextBox 14"/>
                <p:cNvSpPr txBox="1"/>
                <p:nvPr/>
              </p:nvSpPr>
              <p:spPr>
                <a:xfrm>
                  <a:off x="9712147" y="2474678"/>
                  <a:ext cx="1253869" cy="215444"/>
                </a:xfrm>
                <a:prstGeom prst="rect">
                  <a:avLst/>
                </a:prstGeom>
                <a:noFill/>
              </p:spPr>
              <p:txBody>
                <a:bodyPr wrap="none" rtlCol="0">
                  <a:spAutoFit/>
                </a:bodyPr>
                <a:lstStyle/>
                <a:p>
                  <a:r>
                    <a:rPr lang="en-US" sz="800" dirty="0" smtClean="0">
                      <a:latin typeface="Helvetica" panose="020B0604020202020204" pitchFamily="34" charset="0"/>
                      <a:cs typeface="Helvetica" panose="020B0604020202020204" pitchFamily="34" charset="0"/>
                    </a:rPr>
                    <a:t>Under </a:t>
                  </a:r>
                  <a:r>
                    <a:rPr lang="en-US" sz="800" dirty="0">
                      <a:latin typeface="Helvetica" panose="020B0604020202020204" pitchFamily="34" charset="0"/>
                      <a:cs typeface="Helvetica" panose="020B0604020202020204" pitchFamily="34" charset="0"/>
                    </a:rPr>
                    <a:t>Supply, Ratio </a:t>
                  </a:r>
                  <a:r>
                    <a:rPr lang="en-US" sz="800" dirty="0" smtClean="0">
                      <a:latin typeface="Helvetica" panose="020B0604020202020204" pitchFamily="34" charset="0"/>
                      <a:cs typeface="Helvetica" panose="020B0604020202020204" pitchFamily="34" charset="0"/>
                    </a:rPr>
                    <a:t>&lt;1</a:t>
                  </a:r>
                  <a:endParaRPr lang="en-US" sz="800" dirty="0">
                    <a:latin typeface="Helvetica" panose="020B0604020202020204" pitchFamily="34" charset="0"/>
                    <a:cs typeface="Helvetica" panose="020B0604020202020204" pitchFamily="34" charset="0"/>
                  </a:endParaRPr>
                </a:p>
              </p:txBody>
            </p:sp>
            <p:sp>
              <p:nvSpPr>
                <p:cNvPr id="17" name="Rectangle 16"/>
                <p:cNvSpPr/>
                <p:nvPr/>
              </p:nvSpPr>
              <p:spPr>
                <a:xfrm>
                  <a:off x="9655335" y="2536680"/>
                  <a:ext cx="91440" cy="9144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9665968" y="2353598"/>
                <a:ext cx="964357" cy="215444"/>
                <a:chOff x="9500228" y="2475095"/>
                <a:chExt cx="964357" cy="215444"/>
              </a:xfrm>
            </p:grpSpPr>
            <p:cxnSp>
              <p:nvCxnSpPr>
                <p:cNvPr id="31" name="Straight Arrow Connector 30"/>
                <p:cNvCxnSpPr/>
                <p:nvPr/>
              </p:nvCxnSpPr>
              <p:spPr>
                <a:xfrm flipH="1">
                  <a:off x="9500228" y="2580788"/>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sp>
              <p:nvSpPr>
                <p:cNvPr id="32" name="TextBox 31"/>
                <p:cNvSpPr txBox="1"/>
                <p:nvPr/>
              </p:nvSpPr>
              <p:spPr>
                <a:xfrm>
                  <a:off x="9665968" y="2475095"/>
                  <a:ext cx="798617" cy="215444"/>
                </a:xfrm>
                <a:prstGeom prst="rect">
                  <a:avLst/>
                </a:prstGeom>
                <a:noFill/>
              </p:spPr>
              <p:txBody>
                <a:bodyPr wrap="none" rtlCol="0">
                  <a:spAutoFit/>
                </a:bodyPr>
                <a:lstStyle/>
                <a:p>
                  <a:r>
                    <a:rPr lang="en-US" sz="800" dirty="0" smtClean="0"/>
                    <a:t>New to graph</a:t>
                  </a:r>
                  <a:endParaRPr lang="en-US" sz="800" dirty="0"/>
                </a:p>
              </p:txBody>
            </p:sp>
          </p:grpSp>
        </p:grpSp>
        <p:cxnSp>
          <p:nvCxnSpPr>
            <p:cNvPr id="37" name="Straight Arrow Connector 36"/>
            <p:cNvCxnSpPr/>
            <p:nvPr/>
          </p:nvCxnSpPr>
          <p:spPr>
            <a:xfrm flipH="1">
              <a:off x="9352868" y="4928981"/>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grpSp>
    </p:spTree>
    <p:extLst>
      <p:ext uri="{BB962C8B-B14F-4D97-AF65-F5344CB8AC3E}">
        <p14:creationId xmlns:p14="http://schemas.microsoft.com/office/powerpoint/2010/main" val="19031197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Chart 29"/>
          <p:cNvGraphicFramePr>
            <a:graphicFrameLocks/>
          </p:cNvGraphicFramePr>
          <p:nvPr>
            <p:extLst>
              <p:ext uri="{D42A27DB-BD31-4B8C-83A1-F6EECF244321}">
                <p14:modId xmlns:p14="http://schemas.microsoft.com/office/powerpoint/2010/main" val="3921865888"/>
              </p:ext>
            </p:extLst>
          </p:nvPr>
        </p:nvGraphicFramePr>
        <p:xfrm>
          <a:off x="726406" y="1934622"/>
          <a:ext cx="10058401"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11029" y="274638"/>
            <a:ext cx="11579384" cy="1143000"/>
          </a:xfrm>
        </p:spPr>
        <p:txBody>
          <a:bodyPr>
            <a:normAutofit/>
          </a:bodyPr>
          <a:lstStyle/>
          <a:p>
            <a:pPr algn="l"/>
            <a:r>
              <a:rPr lang="en-US" sz="2800" dirty="0"/>
              <a:t>More Openings than Qualified: </a:t>
            </a:r>
            <a:r>
              <a:rPr lang="en-US" sz="2800" dirty="0">
                <a:solidFill>
                  <a:srgbClr val="00B050"/>
                </a:solidFill>
              </a:rPr>
              <a:t>Regional</a:t>
            </a:r>
            <a:r>
              <a:rPr lang="en-US" sz="2800" dirty="0"/>
              <a:t> Sub-BA </a:t>
            </a:r>
            <a:r>
              <a:rPr lang="en-US" sz="2800" dirty="0" smtClean="0"/>
              <a:t>Occupations, 3 Stars</a:t>
            </a:r>
            <a:endParaRPr lang="en-US" sz="2800" dirty="0"/>
          </a:p>
        </p:txBody>
      </p:sp>
      <p:sp>
        <p:nvSpPr>
          <p:cNvPr id="4" name="Rectangle 3"/>
          <p:cNvSpPr/>
          <p:nvPr/>
        </p:nvSpPr>
        <p:spPr>
          <a:xfrm>
            <a:off x="611029" y="240270"/>
            <a:ext cx="1591654"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Supply Gap Analysis</a:t>
            </a:r>
          </a:p>
        </p:txBody>
      </p:sp>
      <p:sp>
        <p:nvSpPr>
          <p:cNvPr id="7" name="Rectangle 6"/>
          <p:cNvSpPr/>
          <p:nvPr/>
        </p:nvSpPr>
        <p:spPr>
          <a:xfrm>
            <a:off x="629767" y="1212505"/>
            <a:ext cx="10868369" cy="292388"/>
          </a:xfrm>
          <a:prstGeom prst="rect">
            <a:avLst/>
          </a:prstGeom>
        </p:spPr>
        <p:txBody>
          <a:bodyPr wrap="square">
            <a:spAutoFit/>
          </a:bodyPr>
          <a:lstStyle/>
          <a:p>
            <a:r>
              <a:rPr lang="en-US" sz="1300" dirty="0" smtClean="0">
                <a:latin typeface="Helvetica" panose="020B0604020202020204" pitchFamily="34" charset="0"/>
                <a:cs typeface="Helvetica" panose="020B0604020202020204" pitchFamily="34" charset="0"/>
              </a:rPr>
              <a:t>At the sub-BA level, a number of 3-star occupations do not have enough regional supply to meet employer demand.</a:t>
            </a:r>
            <a:endParaRPr lang="en-US" sz="1300" dirty="0">
              <a:latin typeface="Helvetica" panose="020B0604020202020204" pitchFamily="34" charset="0"/>
              <a:cs typeface="Helvetica" panose="020B0604020202020204" pitchFamily="34" charset="0"/>
            </a:endParaRPr>
          </a:p>
        </p:txBody>
      </p:sp>
      <p:sp>
        <p:nvSpPr>
          <p:cNvPr id="8" name="Slide Number Placeholder 7"/>
          <p:cNvSpPr>
            <a:spLocks noGrp="1"/>
          </p:cNvSpPr>
          <p:nvPr>
            <p:ph type="sldNum" sz="quarter" idx="12"/>
          </p:nvPr>
        </p:nvSpPr>
        <p:spPr/>
        <p:txBody>
          <a:bodyPr/>
          <a:lstStyle/>
          <a:p>
            <a:fld id="{103F95D0-111C-45BF-9CB9-32C5136DAE99}" type="slidenum">
              <a:rPr lang="en-US" smtClean="0"/>
              <a:t>24</a:t>
            </a:fld>
            <a:endParaRPr lang="en-US"/>
          </a:p>
        </p:txBody>
      </p:sp>
      <p:sp>
        <p:nvSpPr>
          <p:cNvPr id="12" name="Rectangle 11"/>
          <p:cNvSpPr/>
          <p:nvPr/>
        </p:nvSpPr>
        <p:spPr>
          <a:xfrm>
            <a:off x="611030" y="6473106"/>
            <a:ext cx="10462075"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Source: OES Projections </a:t>
            </a:r>
            <a:r>
              <a:rPr lang="en-US" sz="900" dirty="0" smtClean="0">
                <a:latin typeface="Helvetica" panose="020B0604020202020204" pitchFamily="34" charset="0"/>
                <a:cs typeface="Helvetica" panose="020B0604020202020204" pitchFamily="34" charset="0"/>
              </a:rPr>
              <a:t>2016-2026, </a:t>
            </a:r>
            <a:r>
              <a:rPr lang="en-US" sz="900" dirty="0">
                <a:latin typeface="Helvetica" panose="020B0604020202020204" pitchFamily="34" charset="0"/>
                <a:cs typeface="Helvetica" panose="020B0604020202020204" pitchFamily="34" charset="0"/>
              </a:rPr>
              <a:t>OES Projections </a:t>
            </a:r>
            <a:r>
              <a:rPr lang="en-US" sz="900" dirty="0" smtClean="0">
                <a:latin typeface="Helvetica" panose="020B0604020202020204" pitchFamily="34" charset="0"/>
                <a:cs typeface="Helvetica" panose="020B0604020202020204" pitchFamily="34" charset="0"/>
              </a:rPr>
              <a:t>2018-2020, Burning Glass 2019, </a:t>
            </a:r>
            <a:r>
              <a:rPr lang="en-US" sz="900" dirty="0">
                <a:latin typeface="Helvetica" panose="020B0604020202020204" pitchFamily="34" charset="0"/>
                <a:cs typeface="Helvetica" panose="020B0604020202020204" pitchFamily="34" charset="0"/>
              </a:rPr>
              <a:t>iPEDS, Massachusetts Department of Higher Education, Department of Unemployment Assistance</a:t>
            </a:r>
          </a:p>
        </p:txBody>
      </p:sp>
      <p:grpSp>
        <p:nvGrpSpPr>
          <p:cNvPr id="6" name="Group 5"/>
          <p:cNvGrpSpPr/>
          <p:nvPr/>
        </p:nvGrpSpPr>
        <p:grpSpPr>
          <a:xfrm>
            <a:off x="726407" y="2074867"/>
            <a:ext cx="10058400" cy="3881255"/>
            <a:chOff x="396798" y="2024281"/>
            <a:chExt cx="10058400" cy="3881255"/>
          </a:xfrm>
        </p:grpSpPr>
        <p:sp>
          <p:nvSpPr>
            <p:cNvPr id="13" name="Rectangle 12"/>
            <p:cNvSpPr/>
            <p:nvPr/>
          </p:nvSpPr>
          <p:spPr>
            <a:xfrm>
              <a:off x="396798" y="5643926"/>
              <a:ext cx="10058400"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3-star occupations </a:t>
              </a:r>
              <a:r>
                <a:rPr lang="en-US" sz="1100" i="1" dirty="0">
                  <a:latin typeface="Helvetica" panose="020B0604020202020204" pitchFamily="34" charset="0"/>
                  <a:cs typeface="Helvetica" panose="020B0604020202020204" pitchFamily="34" charset="0"/>
                </a:rPr>
                <a:t>requiring a postsecondary non-degree award, some college, or an Associate’s d</a:t>
              </a:r>
              <a:r>
                <a:rPr lang="en-US" sz="1100" i="1" dirty="0" smtClean="0">
                  <a:latin typeface="Helvetica" panose="020B0604020202020204" pitchFamily="34" charset="0"/>
                  <a:cs typeface="Helvetica" panose="020B0604020202020204" pitchFamily="34" charset="0"/>
                </a:rPr>
                <a:t>egree. Demand Index 100+ only.</a:t>
              </a:r>
              <a:endParaRPr lang="en-US" sz="1100" i="1" dirty="0">
                <a:latin typeface="Helvetica" panose="020B0604020202020204" pitchFamily="34" charset="0"/>
                <a:cs typeface="Helvetica" panose="020B0604020202020204" pitchFamily="34" charset="0"/>
              </a:endParaRPr>
            </a:p>
          </p:txBody>
        </p:sp>
        <p:grpSp>
          <p:nvGrpSpPr>
            <p:cNvPr id="5" name="Group 4"/>
            <p:cNvGrpSpPr/>
            <p:nvPr/>
          </p:nvGrpSpPr>
          <p:grpSpPr>
            <a:xfrm>
              <a:off x="9028015" y="2024281"/>
              <a:ext cx="1310681" cy="428981"/>
              <a:chOff x="9665968" y="2140061"/>
              <a:chExt cx="1310681" cy="428981"/>
            </a:xfrm>
          </p:grpSpPr>
          <p:grpSp>
            <p:nvGrpSpPr>
              <p:cNvPr id="14" name="Group 13"/>
              <p:cNvGrpSpPr/>
              <p:nvPr/>
            </p:nvGrpSpPr>
            <p:grpSpPr>
              <a:xfrm>
                <a:off x="9665968" y="2140061"/>
                <a:ext cx="1310681" cy="215444"/>
                <a:chOff x="9655335" y="2474678"/>
                <a:chExt cx="1310681" cy="215444"/>
              </a:xfrm>
            </p:grpSpPr>
            <p:sp>
              <p:nvSpPr>
                <p:cNvPr id="15" name="TextBox 14"/>
                <p:cNvSpPr txBox="1"/>
                <p:nvPr/>
              </p:nvSpPr>
              <p:spPr>
                <a:xfrm>
                  <a:off x="9712147" y="2474678"/>
                  <a:ext cx="1253869" cy="215444"/>
                </a:xfrm>
                <a:prstGeom prst="rect">
                  <a:avLst/>
                </a:prstGeom>
                <a:noFill/>
              </p:spPr>
              <p:txBody>
                <a:bodyPr wrap="none" rtlCol="0">
                  <a:spAutoFit/>
                </a:bodyPr>
                <a:lstStyle/>
                <a:p>
                  <a:r>
                    <a:rPr lang="en-US" sz="800" dirty="0" smtClean="0">
                      <a:latin typeface="Helvetica" panose="020B0604020202020204" pitchFamily="34" charset="0"/>
                      <a:cs typeface="Helvetica" panose="020B0604020202020204" pitchFamily="34" charset="0"/>
                    </a:rPr>
                    <a:t>Under </a:t>
                  </a:r>
                  <a:r>
                    <a:rPr lang="en-US" sz="800" dirty="0">
                      <a:latin typeface="Helvetica" panose="020B0604020202020204" pitchFamily="34" charset="0"/>
                      <a:cs typeface="Helvetica" panose="020B0604020202020204" pitchFamily="34" charset="0"/>
                    </a:rPr>
                    <a:t>Supply, Ratio </a:t>
                  </a:r>
                  <a:r>
                    <a:rPr lang="en-US" sz="800" dirty="0" smtClean="0">
                      <a:latin typeface="Helvetica" panose="020B0604020202020204" pitchFamily="34" charset="0"/>
                      <a:cs typeface="Helvetica" panose="020B0604020202020204" pitchFamily="34" charset="0"/>
                    </a:rPr>
                    <a:t>&lt;1</a:t>
                  </a:r>
                  <a:endParaRPr lang="en-US" sz="800" dirty="0">
                    <a:latin typeface="Helvetica" panose="020B0604020202020204" pitchFamily="34" charset="0"/>
                    <a:cs typeface="Helvetica" panose="020B0604020202020204" pitchFamily="34" charset="0"/>
                  </a:endParaRPr>
                </a:p>
              </p:txBody>
            </p:sp>
            <p:sp>
              <p:nvSpPr>
                <p:cNvPr id="17" name="Rectangle 16"/>
                <p:cNvSpPr/>
                <p:nvPr/>
              </p:nvSpPr>
              <p:spPr>
                <a:xfrm>
                  <a:off x="9655335" y="2536680"/>
                  <a:ext cx="91440" cy="9144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9665968" y="2353598"/>
                <a:ext cx="964357" cy="215444"/>
                <a:chOff x="9500228" y="2475095"/>
                <a:chExt cx="964357" cy="215444"/>
              </a:xfrm>
            </p:grpSpPr>
            <p:cxnSp>
              <p:nvCxnSpPr>
                <p:cNvPr id="31" name="Straight Arrow Connector 30"/>
                <p:cNvCxnSpPr/>
                <p:nvPr/>
              </p:nvCxnSpPr>
              <p:spPr>
                <a:xfrm flipH="1">
                  <a:off x="9500228" y="2580788"/>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sp>
              <p:nvSpPr>
                <p:cNvPr id="32" name="TextBox 31"/>
                <p:cNvSpPr txBox="1"/>
                <p:nvPr/>
              </p:nvSpPr>
              <p:spPr>
                <a:xfrm>
                  <a:off x="9665968" y="2475095"/>
                  <a:ext cx="798617" cy="215444"/>
                </a:xfrm>
                <a:prstGeom prst="rect">
                  <a:avLst/>
                </a:prstGeom>
                <a:noFill/>
              </p:spPr>
              <p:txBody>
                <a:bodyPr wrap="none" rtlCol="0">
                  <a:spAutoFit/>
                </a:bodyPr>
                <a:lstStyle/>
                <a:p>
                  <a:r>
                    <a:rPr lang="en-US" sz="800" dirty="0" smtClean="0"/>
                    <a:t>New to graph</a:t>
                  </a:r>
                  <a:endParaRPr lang="en-US" sz="800" dirty="0"/>
                </a:p>
              </p:txBody>
            </p:sp>
          </p:grpSp>
        </p:grpSp>
        <p:cxnSp>
          <p:nvCxnSpPr>
            <p:cNvPr id="33" name="Straight Arrow Connector 32"/>
            <p:cNvCxnSpPr/>
            <p:nvPr/>
          </p:nvCxnSpPr>
          <p:spPr>
            <a:xfrm flipH="1">
              <a:off x="5626667" y="3061344"/>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4" name="Straight Arrow Connector 33"/>
            <p:cNvCxnSpPr/>
            <p:nvPr/>
          </p:nvCxnSpPr>
          <p:spPr>
            <a:xfrm flipH="1">
              <a:off x="6277974" y="3974141"/>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6" name="Straight Arrow Connector 35"/>
            <p:cNvCxnSpPr/>
            <p:nvPr/>
          </p:nvCxnSpPr>
          <p:spPr>
            <a:xfrm flipH="1">
              <a:off x="9766528" y="4883372"/>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grpSp>
      <p:cxnSp>
        <p:nvCxnSpPr>
          <p:cNvPr id="28" name="Straight Arrow Connector 27"/>
          <p:cNvCxnSpPr/>
          <p:nvPr/>
        </p:nvCxnSpPr>
        <p:spPr>
          <a:xfrm flipH="1">
            <a:off x="6307596" y="3561109"/>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29" name="Straight Arrow Connector 28"/>
          <p:cNvCxnSpPr/>
          <p:nvPr/>
        </p:nvCxnSpPr>
        <p:spPr>
          <a:xfrm flipH="1">
            <a:off x="6496893" y="3790510"/>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graphicFrame>
        <p:nvGraphicFramePr>
          <p:cNvPr id="38" name="Table 37"/>
          <p:cNvGraphicFramePr>
            <a:graphicFrameLocks noGrp="1"/>
          </p:cNvGraphicFramePr>
          <p:nvPr>
            <p:extLst>
              <p:ext uri="{D42A27DB-BD31-4B8C-83A1-F6EECF244321}">
                <p14:modId xmlns:p14="http://schemas.microsoft.com/office/powerpoint/2010/main" val="482738535"/>
              </p:ext>
            </p:extLst>
          </p:nvPr>
        </p:nvGraphicFramePr>
        <p:xfrm>
          <a:off x="10139945" y="2606138"/>
          <a:ext cx="1580401" cy="2181553"/>
        </p:xfrm>
        <a:graphic>
          <a:graphicData uri="http://schemas.openxmlformats.org/drawingml/2006/table">
            <a:tbl>
              <a:tblPr firstRow="1" bandRow="1">
                <a:tableStyleId>{46F890A9-2807-4EBB-B81D-B2AA78EC7F39}</a:tableStyleId>
              </a:tblPr>
              <a:tblGrid>
                <a:gridCol w="1580401">
                  <a:extLst>
                    <a:ext uri="{9D8B030D-6E8A-4147-A177-3AD203B41FA5}">
                      <a16:colId xmlns:a16="http://schemas.microsoft.com/office/drawing/2014/main" val="2147260863"/>
                    </a:ext>
                  </a:extLst>
                </a:gridCol>
              </a:tblGrid>
              <a:tr h="211868">
                <a:tc>
                  <a:txBody>
                    <a:bodyPr/>
                    <a:lstStyle/>
                    <a:p>
                      <a:pPr algn="ctr" fontAlgn="b"/>
                      <a:r>
                        <a:rPr lang="en-US" sz="800" i="1" u="none" strike="noStrike" dirty="0" smtClean="0">
                          <a:effectLst/>
                          <a:latin typeface="+mn-lt"/>
                        </a:rPr>
                        <a:t>Previously Highlighted</a:t>
                      </a:r>
                      <a:endParaRPr lang="en-US" sz="800" b="1" i="1" u="none" strike="noStrike" dirty="0">
                        <a:solidFill>
                          <a:srgbClr val="FFFFFF"/>
                        </a:solidFill>
                        <a:effectLst/>
                        <a:latin typeface="+mn-lt"/>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83705850"/>
                  </a:ext>
                </a:extLst>
              </a:tr>
              <a:tr h="318880">
                <a:tc>
                  <a:txBody>
                    <a:bodyPr/>
                    <a:lstStyle/>
                    <a:p>
                      <a:pPr algn="ctr" fontAlgn="b"/>
                      <a:r>
                        <a:rPr lang="en-US" sz="800" b="0" i="0" u="none" strike="noStrike" dirty="0" smtClean="0">
                          <a:solidFill>
                            <a:schemeClr val="bg2">
                              <a:lumMod val="25000"/>
                            </a:schemeClr>
                          </a:solidFill>
                          <a:effectLst/>
                          <a:latin typeface="+mn-lt"/>
                        </a:rPr>
                        <a:t>Environmental Science and Protection Technicians, Including Health</a:t>
                      </a:r>
                      <a:endParaRPr lang="en-US" sz="800" b="0" i="0" u="none" strike="noStrike" dirty="0">
                        <a:solidFill>
                          <a:schemeClr val="bg2">
                            <a:lumMod val="25000"/>
                          </a:schemeClr>
                        </a:solidFill>
                        <a:effectLst/>
                        <a:latin typeface="+mn-lt"/>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07926413"/>
                  </a:ext>
                </a:extLst>
              </a:tr>
              <a:tr h="318880">
                <a:tc>
                  <a:txBody>
                    <a:bodyPr/>
                    <a:lstStyle/>
                    <a:p>
                      <a:pPr algn="ctr" fontAlgn="b"/>
                      <a:r>
                        <a:rPr lang="en-US" sz="800" b="0" i="0" u="none" strike="noStrike" dirty="0" smtClean="0">
                          <a:solidFill>
                            <a:schemeClr val="bg2">
                              <a:lumMod val="25000"/>
                            </a:schemeClr>
                          </a:solidFill>
                          <a:effectLst/>
                          <a:latin typeface="+mn-lt"/>
                        </a:rPr>
                        <a:t>Medical Equipment Repairers</a:t>
                      </a:r>
                      <a:endParaRPr lang="en-US" sz="800" b="0" i="0" u="none" strike="noStrike" dirty="0">
                        <a:solidFill>
                          <a:schemeClr val="bg2">
                            <a:lumMod val="25000"/>
                          </a:schemeClr>
                        </a:solidFill>
                        <a:effectLst/>
                        <a:latin typeface="+mn-lt"/>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09244835"/>
                  </a:ext>
                </a:extLst>
              </a:tr>
              <a:tr h="318880">
                <a:tc>
                  <a:txBody>
                    <a:bodyPr/>
                    <a:lstStyle/>
                    <a:p>
                      <a:pPr algn="ctr" fontAlgn="b"/>
                      <a:r>
                        <a:rPr lang="en-US" sz="800" b="0" i="0" u="none" strike="noStrike" dirty="0" smtClean="0">
                          <a:solidFill>
                            <a:schemeClr val="bg2">
                              <a:lumMod val="25000"/>
                            </a:schemeClr>
                          </a:solidFill>
                          <a:effectLst/>
                          <a:latin typeface="+mn-lt"/>
                        </a:rPr>
                        <a:t>Nursing Assistants</a:t>
                      </a:r>
                      <a:endParaRPr lang="en-US" sz="800" b="0" i="0" u="none" strike="noStrike" dirty="0">
                        <a:solidFill>
                          <a:schemeClr val="bg2">
                            <a:lumMod val="25000"/>
                          </a:schemeClr>
                        </a:solidFill>
                        <a:effectLst/>
                        <a:latin typeface="+mn-lt"/>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33669424"/>
                  </a:ext>
                </a:extLst>
              </a:tr>
              <a:tr h="318880">
                <a:tc>
                  <a:txBody>
                    <a:bodyPr/>
                    <a:lstStyle/>
                    <a:p>
                      <a:pPr algn="ctr" fontAlgn="b"/>
                      <a:r>
                        <a:rPr lang="en-US" sz="800" b="0" i="0" u="none" strike="noStrike" dirty="0" smtClean="0">
                          <a:solidFill>
                            <a:schemeClr val="bg2">
                              <a:lumMod val="25000"/>
                            </a:schemeClr>
                          </a:solidFill>
                          <a:effectLst/>
                          <a:latin typeface="+mn-lt"/>
                        </a:rPr>
                        <a:t>Occupational Therapy Assistants</a:t>
                      </a:r>
                      <a:endParaRPr lang="en-US" sz="800" b="0" i="0" u="none" strike="noStrike" dirty="0">
                        <a:solidFill>
                          <a:schemeClr val="bg2">
                            <a:lumMod val="25000"/>
                          </a:schemeClr>
                        </a:solidFill>
                        <a:effectLst/>
                        <a:latin typeface="+mn-lt"/>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29817694"/>
                  </a:ext>
                </a:extLst>
              </a:tr>
              <a:tr h="318880">
                <a:tc>
                  <a:txBody>
                    <a:bodyPr/>
                    <a:lstStyle/>
                    <a:p>
                      <a:pPr algn="ctr" fontAlgn="b"/>
                      <a:r>
                        <a:rPr lang="en-US" sz="800" b="0" i="0" u="none" strike="noStrike" dirty="0" smtClean="0">
                          <a:solidFill>
                            <a:schemeClr val="bg2">
                              <a:lumMod val="25000"/>
                            </a:schemeClr>
                          </a:solidFill>
                          <a:effectLst/>
                          <a:latin typeface="+mn-lt"/>
                        </a:rPr>
                        <a:t>Teacher Assistants</a:t>
                      </a:r>
                      <a:endParaRPr lang="en-US" sz="800" b="0" i="0" u="none" strike="noStrike" dirty="0">
                        <a:solidFill>
                          <a:schemeClr val="bg2">
                            <a:lumMod val="25000"/>
                          </a:schemeClr>
                        </a:solidFill>
                        <a:effectLst/>
                        <a:latin typeface="+mn-lt"/>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71898427"/>
                  </a:ext>
                </a:extLst>
              </a:tr>
              <a:tr h="318880">
                <a:tc>
                  <a:txBody>
                    <a:bodyPr/>
                    <a:lstStyle/>
                    <a:p>
                      <a:pPr algn="ctr" fontAlgn="b"/>
                      <a:r>
                        <a:rPr lang="en-US" sz="800" b="0" i="0" u="none" strike="noStrike" dirty="0" smtClean="0">
                          <a:solidFill>
                            <a:schemeClr val="bg2">
                              <a:lumMod val="25000"/>
                            </a:schemeClr>
                          </a:solidFill>
                          <a:effectLst/>
                          <a:latin typeface="+mn-lt"/>
                        </a:rPr>
                        <a:t>Veterinary Technologists and Technicians</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6892378"/>
                  </a:ext>
                </a:extLst>
              </a:tr>
            </a:tbl>
          </a:graphicData>
        </a:graphic>
      </p:graphicFrame>
      <p:cxnSp>
        <p:nvCxnSpPr>
          <p:cNvPr id="37" name="Straight Arrow Connector 36"/>
          <p:cNvCxnSpPr/>
          <p:nvPr/>
        </p:nvCxnSpPr>
        <p:spPr>
          <a:xfrm flipH="1">
            <a:off x="5690464" y="2403722"/>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42009309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hart 28"/>
          <p:cNvGraphicFramePr>
            <a:graphicFrameLocks/>
          </p:cNvGraphicFramePr>
          <p:nvPr>
            <p:extLst/>
          </p:nvPr>
        </p:nvGraphicFramePr>
        <p:xfrm>
          <a:off x="1034751" y="1967845"/>
          <a:ext cx="100584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11029" y="274638"/>
            <a:ext cx="11579384" cy="1143000"/>
          </a:xfrm>
        </p:spPr>
        <p:txBody>
          <a:bodyPr>
            <a:normAutofit/>
          </a:bodyPr>
          <a:lstStyle/>
          <a:p>
            <a:r>
              <a:rPr lang="en-US" sz="2800" dirty="0">
                <a:solidFill>
                  <a:schemeClr val="accent1"/>
                </a:solidFill>
              </a:rPr>
              <a:t>State</a:t>
            </a:r>
            <a:r>
              <a:rPr lang="en-US" sz="2800" dirty="0"/>
              <a:t> Supply Gap Overview: </a:t>
            </a:r>
            <a:r>
              <a:rPr lang="en-US" sz="2800" dirty="0" smtClean="0"/>
              <a:t>BA+ </a:t>
            </a:r>
            <a:r>
              <a:rPr lang="en-US" sz="2800" dirty="0"/>
              <a:t>Clusters</a:t>
            </a:r>
          </a:p>
        </p:txBody>
      </p:sp>
      <p:sp>
        <p:nvSpPr>
          <p:cNvPr id="4" name="Rectangle 3"/>
          <p:cNvSpPr/>
          <p:nvPr/>
        </p:nvSpPr>
        <p:spPr>
          <a:xfrm>
            <a:off x="611029" y="240270"/>
            <a:ext cx="1591654"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Supply Gap Analysis</a:t>
            </a:r>
          </a:p>
        </p:txBody>
      </p:sp>
      <p:sp>
        <p:nvSpPr>
          <p:cNvPr id="7" name="Rectangle 6"/>
          <p:cNvSpPr/>
          <p:nvPr/>
        </p:nvSpPr>
        <p:spPr>
          <a:xfrm>
            <a:off x="629767" y="1212505"/>
            <a:ext cx="10868369" cy="492443"/>
          </a:xfrm>
          <a:prstGeom prst="rect">
            <a:avLst/>
          </a:prstGeom>
        </p:spPr>
        <p:txBody>
          <a:bodyPr wrap="square">
            <a:spAutoFit/>
          </a:bodyPr>
          <a:lstStyle/>
          <a:p>
            <a:r>
              <a:rPr lang="en-US" sz="1300" dirty="0" smtClean="0">
                <a:latin typeface="Helvetica" panose="020B0604020202020204" pitchFamily="34" charset="0"/>
                <a:cs typeface="Helvetica" panose="020B0604020202020204" pitchFamily="34" charset="0"/>
              </a:rPr>
              <a:t>The Computer and Mathematical, Architecture and Engineering, and Legal occupation clusters average </a:t>
            </a:r>
            <a:r>
              <a:rPr lang="en-US" sz="1300" dirty="0">
                <a:latin typeface="Helvetica" panose="020B0604020202020204" pitchFamily="34" charset="0"/>
                <a:cs typeface="Helvetica" panose="020B0604020202020204" pitchFamily="34" charset="0"/>
              </a:rPr>
              <a:t>the lowest ratios of qualified individuals per opening at the </a:t>
            </a:r>
            <a:r>
              <a:rPr lang="en-US" sz="1300" dirty="0" smtClean="0">
                <a:latin typeface="Helvetica" panose="020B0604020202020204" pitchFamily="34" charset="0"/>
                <a:cs typeface="Helvetica" panose="020B0604020202020204" pitchFamily="34" charset="0"/>
              </a:rPr>
              <a:t>BA+ </a:t>
            </a:r>
            <a:r>
              <a:rPr lang="en-US" sz="1300" dirty="0">
                <a:latin typeface="Helvetica" panose="020B0604020202020204" pitchFamily="34" charset="0"/>
                <a:cs typeface="Helvetica" panose="020B0604020202020204" pitchFamily="34" charset="0"/>
              </a:rPr>
              <a:t>level.</a:t>
            </a:r>
          </a:p>
        </p:txBody>
      </p:sp>
      <p:sp>
        <p:nvSpPr>
          <p:cNvPr id="12" name="Rectangle 11"/>
          <p:cNvSpPr/>
          <p:nvPr/>
        </p:nvSpPr>
        <p:spPr>
          <a:xfrm>
            <a:off x="611030" y="6473106"/>
            <a:ext cx="10462075"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Source: OES Projections </a:t>
            </a:r>
            <a:r>
              <a:rPr lang="en-US" sz="900" dirty="0" smtClean="0">
                <a:latin typeface="Helvetica" panose="020B0604020202020204" pitchFamily="34" charset="0"/>
                <a:cs typeface="Helvetica" panose="020B0604020202020204" pitchFamily="34" charset="0"/>
              </a:rPr>
              <a:t>2016-2026, </a:t>
            </a:r>
            <a:r>
              <a:rPr lang="en-US" sz="900" dirty="0">
                <a:latin typeface="Helvetica" panose="020B0604020202020204" pitchFamily="34" charset="0"/>
                <a:cs typeface="Helvetica" panose="020B0604020202020204" pitchFamily="34" charset="0"/>
              </a:rPr>
              <a:t>OES Projections </a:t>
            </a:r>
            <a:r>
              <a:rPr lang="en-US" sz="900" dirty="0" smtClean="0">
                <a:latin typeface="Helvetica" panose="020B0604020202020204" pitchFamily="34" charset="0"/>
                <a:cs typeface="Helvetica" panose="020B0604020202020204" pitchFamily="34" charset="0"/>
              </a:rPr>
              <a:t>2018-2020, Burning Glass 2019, </a:t>
            </a:r>
            <a:r>
              <a:rPr lang="en-US" sz="900" dirty="0">
                <a:latin typeface="Helvetica" panose="020B0604020202020204" pitchFamily="34" charset="0"/>
                <a:cs typeface="Helvetica" panose="020B0604020202020204" pitchFamily="34" charset="0"/>
              </a:rPr>
              <a:t>iPEDS, Massachusetts Department of Higher Education, Department of Unemployment Assistance</a:t>
            </a:r>
          </a:p>
        </p:txBody>
      </p:sp>
      <p:sp>
        <p:nvSpPr>
          <p:cNvPr id="9" name="Rectangle 8"/>
          <p:cNvSpPr/>
          <p:nvPr/>
        </p:nvSpPr>
        <p:spPr>
          <a:xfrm>
            <a:off x="1034751" y="5759706"/>
            <a:ext cx="10058400" cy="430887"/>
          </a:xfrm>
          <a:prstGeom prst="rect">
            <a:avLst/>
          </a:prstGeom>
        </p:spPr>
        <p:txBody>
          <a:bodyPr wrap="square">
            <a:spAutoFit/>
          </a:bodyPr>
          <a:lstStyle/>
          <a:p>
            <a:r>
              <a:rPr lang="en-US" sz="1100" i="1" dirty="0">
                <a:latin typeface="Helvetica" panose="020B0604020202020204" pitchFamily="34" charset="0"/>
                <a:cs typeface="Helvetica" panose="020B0604020202020204" pitchFamily="34" charset="0"/>
              </a:rPr>
              <a:t>Occupations requiring a </a:t>
            </a:r>
            <a:r>
              <a:rPr lang="en-US" sz="1100" i="1" dirty="0" smtClean="0">
                <a:latin typeface="Helvetica" panose="020B0604020202020204" pitchFamily="34" charset="0"/>
                <a:cs typeface="Helvetica" panose="020B0604020202020204" pitchFamily="34" charset="0"/>
              </a:rPr>
              <a:t>Bachelor’s degree or higher, </a:t>
            </a:r>
            <a:r>
              <a:rPr lang="en-US" sz="1100" i="1" dirty="0">
                <a:latin typeface="Helvetica" panose="020B0604020202020204" pitchFamily="34" charset="0"/>
                <a:cs typeface="Helvetica" panose="020B0604020202020204" pitchFamily="34" charset="0"/>
              </a:rPr>
              <a:t>grouped by 2-digit SOC </a:t>
            </a:r>
            <a:r>
              <a:rPr lang="en-US" sz="1100" i="1" dirty="0" smtClean="0">
                <a:latin typeface="Helvetica" panose="020B0604020202020204" pitchFamily="34" charset="0"/>
                <a:cs typeface="Helvetica" panose="020B0604020202020204" pitchFamily="34" charset="0"/>
              </a:rPr>
              <a:t>code. Occupation demand Index 100+. </a:t>
            </a:r>
          </a:p>
          <a:p>
            <a:r>
              <a:rPr lang="en-US" sz="1100" i="1" dirty="0" smtClean="0">
                <a:latin typeface="Helvetica" panose="020B0604020202020204" pitchFamily="34" charset="0"/>
                <a:cs typeface="Helvetica" panose="020B0604020202020204" pitchFamily="34" charset="0"/>
              </a:rPr>
              <a:t>(Star rankings not available at the 2-digit SOC level.)</a:t>
            </a:r>
            <a:endParaRPr lang="en-US" sz="1100" i="1" dirty="0">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fld id="{103F95D0-111C-45BF-9CB9-32C5136DAE99}" type="slidenum">
              <a:rPr lang="en-US" smtClean="0"/>
              <a:t>25</a:t>
            </a:fld>
            <a:endParaRPr lang="en-US"/>
          </a:p>
        </p:txBody>
      </p:sp>
      <p:grpSp>
        <p:nvGrpSpPr>
          <p:cNvPr id="17" name="Group 16"/>
          <p:cNvGrpSpPr/>
          <p:nvPr/>
        </p:nvGrpSpPr>
        <p:grpSpPr>
          <a:xfrm>
            <a:off x="9654515" y="2608939"/>
            <a:ext cx="1253793" cy="215444"/>
            <a:chOff x="9654515" y="2608939"/>
            <a:chExt cx="1253793" cy="215444"/>
          </a:xfrm>
        </p:grpSpPr>
        <p:sp>
          <p:nvSpPr>
            <p:cNvPr id="10" name="TextBox 9"/>
            <p:cNvSpPr txBox="1"/>
            <p:nvPr/>
          </p:nvSpPr>
          <p:spPr>
            <a:xfrm>
              <a:off x="9712147" y="2608939"/>
              <a:ext cx="1196161" cy="215444"/>
            </a:xfrm>
            <a:prstGeom prst="rect">
              <a:avLst/>
            </a:prstGeom>
            <a:noFill/>
          </p:spPr>
          <p:txBody>
            <a:bodyPr wrap="none" rtlCol="0">
              <a:spAutoFit/>
            </a:bodyPr>
            <a:lstStyle/>
            <a:p>
              <a:r>
                <a:rPr lang="en-US" sz="800" dirty="0" smtClean="0">
                  <a:latin typeface="Helvetica" panose="020B0604020202020204" pitchFamily="34" charset="0"/>
                  <a:cs typeface="Helvetica" panose="020B0604020202020204" pitchFamily="34" charset="0"/>
                </a:rPr>
                <a:t>Over </a:t>
              </a:r>
              <a:r>
                <a:rPr lang="en-US" sz="800" dirty="0">
                  <a:latin typeface="Helvetica" panose="020B0604020202020204" pitchFamily="34" charset="0"/>
                  <a:cs typeface="Helvetica" panose="020B0604020202020204" pitchFamily="34" charset="0"/>
                </a:rPr>
                <a:t>Supply, Ratio </a:t>
              </a:r>
              <a:r>
                <a:rPr lang="en-US" sz="800" dirty="0" smtClean="0">
                  <a:latin typeface="Helvetica" panose="020B0604020202020204" pitchFamily="34" charset="0"/>
                  <a:cs typeface="Helvetica" panose="020B0604020202020204" pitchFamily="34" charset="0"/>
                </a:rPr>
                <a:t>&gt;1</a:t>
              </a:r>
              <a:endParaRPr lang="en-US" sz="800" dirty="0">
                <a:latin typeface="Helvetica" panose="020B0604020202020204" pitchFamily="34" charset="0"/>
                <a:cs typeface="Helvetica" panose="020B0604020202020204" pitchFamily="34" charset="0"/>
              </a:endParaRPr>
            </a:p>
          </p:txBody>
        </p:sp>
        <p:sp>
          <p:nvSpPr>
            <p:cNvPr id="6" name="Rectangle 5"/>
            <p:cNvSpPr/>
            <p:nvPr/>
          </p:nvSpPr>
          <p:spPr>
            <a:xfrm>
              <a:off x="9654515" y="2670941"/>
              <a:ext cx="91440" cy="9144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grpSp>
        <p:nvGrpSpPr>
          <p:cNvPr id="19" name="Group 18"/>
          <p:cNvGrpSpPr/>
          <p:nvPr/>
        </p:nvGrpSpPr>
        <p:grpSpPr>
          <a:xfrm>
            <a:off x="9655335" y="2474678"/>
            <a:ext cx="1310681" cy="215444"/>
            <a:chOff x="9655335" y="2474678"/>
            <a:chExt cx="1310681" cy="215444"/>
          </a:xfrm>
        </p:grpSpPr>
        <p:sp>
          <p:nvSpPr>
            <p:cNvPr id="14" name="TextBox 13"/>
            <p:cNvSpPr txBox="1"/>
            <p:nvPr/>
          </p:nvSpPr>
          <p:spPr>
            <a:xfrm>
              <a:off x="9712147" y="2474678"/>
              <a:ext cx="1253869" cy="215444"/>
            </a:xfrm>
            <a:prstGeom prst="rect">
              <a:avLst/>
            </a:prstGeom>
            <a:noFill/>
          </p:spPr>
          <p:txBody>
            <a:bodyPr wrap="none" rtlCol="0">
              <a:spAutoFit/>
            </a:bodyPr>
            <a:lstStyle/>
            <a:p>
              <a:r>
                <a:rPr lang="en-US" sz="800" dirty="0" smtClean="0">
                  <a:latin typeface="Helvetica" panose="020B0604020202020204" pitchFamily="34" charset="0"/>
                  <a:cs typeface="Helvetica" panose="020B0604020202020204" pitchFamily="34" charset="0"/>
                </a:rPr>
                <a:t>Under </a:t>
              </a:r>
              <a:r>
                <a:rPr lang="en-US" sz="800" dirty="0">
                  <a:latin typeface="Helvetica" panose="020B0604020202020204" pitchFamily="34" charset="0"/>
                  <a:cs typeface="Helvetica" panose="020B0604020202020204" pitchFamily="34" charset="0"/>
                </a:rPr>
                <a:t>Supply, Ratio </a:t>
              </a:r>
              <a:r>
                <a:rPr lang="en-US" sz="800" dirty="0" smtClean="0">
                  <a:latin typeface="Helvetica" panose="020B0604020202020204" pitchFamily="34" charset="0"/>
                  <a:cs typeface="Helvetica" panose="020B0604020202020204" pitchFamily="34" charset="0"/>
                </a:rPr>
                <a:t>&lt;1</a:t>
              </a:r>
              <a:endParaRPr lang="en-US" sz="800" dirty="0">
                <a:latin typeface="Helvetica" panose="020B0604020202020204" pitchFamily="34" charset="0"/>
                <a:cs typeface="Helvetica" panose="020B0604020202020204" pitchFamily="34" charset="0"/>
              </a:endParaRPr>
            </a:p>
          </p:txBody>
        </p:sp>
        <p:sp>
          <p:nvSpPr>
            <p:cNvPr id="18" name="Rectangle 17"/>
            <p:cNvSpPr/>
            <p:nvPr/>
          </p:nvSpPr>
          <p:spPr>
            <a:xfrm>
              <a:off x="9655335" y="2536680"/>
              <a:ext cx="91440" cy="9144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9251049" y="2924586"/>
            <a:ext cx="1894098" cy="377649"/>
            <a:chOff x="9251049" y="2924586"/>
            <a:chExt cx="1894098" cy="377649"/>
          </a:xfrm>
        </p:grpSpPr>
        <p:grpSp>
          <p:nvGrpSpPr>
            <p:cNvPr id="23" name="Group 22"/>
            <p:cNvGrpSpPr/>
            <p:nvPr/>
          </p:nvGrpSpPr>
          <p:grpSpPr>
            <a:xfrm>
              <a:off x="9251049" y="2924586"/>
              <a:ext cx="1836390" cy="215444"/>
              <a:chOff x="9251049" y="2924586"/>
              <a:chExt cx="1836390" cy="215444"/>
            </a:xfrm>
          </p:grpSpPr>
          <p:cxnSp>
            <p:nvCxnSpPr>
              <p:cNvPr id="8" name="Straight Arrow Connector 7"/>
              <p:cNvCxnSpPr/>
              <p:nvPr/>
            </p:nvCxnSpPr>
            <p:spPr>
              <a:xfrm flipH="1">
                <a:off x="9251049" y="3030279"/>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sp>
            <p:nvSpPr>
              <p:cNvPr id="22" name="TextBox 21"/>
              <p:cNvSpPr txBox="1"/>
              <p:nvPr/>
            </p:nvSpPr>
            <p:spPr>
              <a:xfrm>
                <a:off x="9416789" y="2924586"/>
                <a:ext cx="1670650" cy="215444"/>
              </a:xfrm>
              <a:prstGeom prst="rect">
                <a:avLst/>
              </a:prstGeom>
              <a:noFill/>
            </p:spPr>
            <p:txBody>
              <a:bodyPr wrap="none" rtlCol="0">
                <a:spAutoFit/>
              </a:bodyPr>
              <a:lstStyle/>
              <a:p>
                <a:r>
                  <a:rPr lang="en-US" sz="800" dirty="0" smtClean="0"/>
                  <a:t>Previously Over Supply, Ratio&gt;1</a:t>
                </a:r>
                <a:endParaRPr lang="en-US" sz="800" dirty="0"/>
              </a:p>
            </p:txBody>
          </p:sp>
        </p:grpSp>
        <p:grpSp>
          <p:nvGrpSpPr>
            <p:cNvPr id="25" name="Group 24"/>
            <p:cNvGrpSpPr/>
            <p:nvPr/>
          </p:nvGrpSpPr>
          <p:grpSpPr>
            <a:xfrm>
              <a:off x="9251049" y="3086791"/>
              <a:ext cx="1894098" cy="215444"/>
              <a:chOff x="9251049" y="3086791"/>
              <a:chExt cx="1894098" cy="215444"/>
            </a:xfrm>
          </p:grpSpPr>
          <p:cxnSp>
            <p:nvCxnSpPr>
              <p:cNvPr id="15" name="Straight Arrow Connector 14"/>
              <p:cNvCxnSpPr/>
              <p:nvPr/>
            </p:nvCxnSpPr>
            <p:spPr>
              <a:xfrm>
                <a:off x="9251049" y="3193730"/>
                <a:ext cx="182880" cy="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416789" y="3086791"/>
                <a:ext cx="1728358" cy="215444"/>
              </a:xfrm>
              <a:prstGeom prst="rect">
                <a:avLst/>
              </a:prstGeom>
              <a:noFill/>
            </p:spPr>
            <p:txBody>
              <a:bodyPr wrap="none" rtlCol="0">
                <a:spAutoFit/>
              </a:bodyPr>
              <a:lstStyle/>
              <a:p>
                <a:r>
                  <a:rPr lang="en-US" sz="800" dirty="0" smtClean="0"/>
                  <a:t>Previously Under Supply, Ratio&lt;1</a:t>
                </a:r>
                <a:endParaRPr lang="en-US" sz="800" dirty="0"/>
              </a:p>
            </p:txBody>
          </p:sp>
        </p:grpSp>
      </p:grpSp>
      <p:cxnSp>
        <p:nvCxnSpPr>
          <p:cNvPr id="30" name="Straight Arrow Connector 29"/>
          <p:cNvCxnSpPr/>
          <p:nvPr/>
        </p:nvCxnSpPr>
        <p:spPr>
          <a:xfrm flipH="1">
            <a:off x="6686628" y="3598316"/>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6926801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29" y="274638"/>
            <a:ext cx="11579384" cy="1143000"/>
          </a:xfrm>
        </p:spPr>
        <p:txBody>
          <a:bodyPr>
            <a:normAutofit/>
          </a:bodyPr>
          <a:lstStyle/>
          <a:p>
            <a:r>
              <a:rPr lang="en-US" sz="2800" dirty="0"/>
              <a:t>More Openings than Qualified: </a:t>
            </a:r>
            <a:r>
              <a:rPr lang="en-US" sz="2800" dirty="0">
                <a:solidFill>
                  <a:schemeClr val="accent1"/>
                </a:solidFill>
              </a:rPr>
              <a:t>State </a:t>
            </a:r>
            <a:r>
              <a:rPr lang="en-US" sz="2800" dirty="0" smtClean="0"/>
              <a:t>BA+ </a:t>
            </a:r>
            <a:r>
              <a:rPr lang="en-US" sz="2800" dirty="0"/>
              <a:t>Occupations</a:t>
            </a:r>
          </a:p>
        </p:txBody>
      </p:sp>
      <p:sp>
        <p:nvSpPr>
          <p:cNvPr id="4" name="Rectangle 3"/>
          <p:cNvSpPr/>
          <p:nvPr/>
        </p:nvSpPr>
        <p:spPr>
          <a:xfrm>
            <a:off x="611029" y="240270"/>
            <a:ext cx="1591654"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Supply Gap Analysis</a:t>
            </a:r>
          </a:p>
        </p:txBody>
      </p:sp>
      <p:sp>
        <p:nvSpPr>
          <p:cNvPr id="7" name="Rectangle 6"/>
          <p:cNvSpPr/>
          <p:nvPr/>
        </p:nvSpPr>
        <p:spPr>
          <a:xfrm>
            <a:off x="629767" y="1212505"/>
            <a:ext cx="10868369" cy="292388"/>
          </a:xfrm>
          <a:prstGeom prst="rect">
            <a:avLst/>
          </a:prstGeom>
        </p:spPr>
        <p:txBody>
          <a:bodyPr wrap="square">
            <a:spAutoFit/>
          </a:bodyPr>
          <a:lstStyle/>
          <a:p>
            <a:r>
              <a:rPr lang="en-US" sz="1300" dirty="0" smtClean="0">
                <a:latin typeface="Helvetica" panose="020B0604020202020204" pitchFamily="34" charset="0"/>
                <a:cs typeface="Helvetica" panose="020B0604020202020204" pitchFamily="34" charset="0"/>
              </a:rPr>
              <a:t>At the BA+ level, there are a number of 4- and 5-star occupations for which demand exceeds the supply of qualified individuals statewide. </a:t>
            </a:r>
            <a:endParaRPr lang="en-US" sz="1300" dirty="0">
              <a:latin typeface="Helvetica" panose="020B0604020202020204" pitchFamily="34" charset="0"/>
              <a:cs typeface="Helvetica" panose="020B0604020202020204" pitchFamily="34" charset="0"/>
            </a:endParaRPr>
          </a:p>
        </p:txBody>
      </p:sp>
      <p:sp>
        <p:nvSpPr>
          <p:cNvPr id="8" name="Slide Number Placeholder 7"/>
          <p:cNvSpPr>
            <a:spLocks noGrp="1"/>
          </p:cNvSpPr>
          <p:nvPr>
            <p:ph type="sldNum" sz="quarter" idx="12"/>
          </p:nvPr>
        </p:nvSpPr>
        <p:spPr/>
        <p:txBody>
          <a:bodyPr/>
          <a:lstStyle/>
          <a:p>
            <a:fld id="{103F95D0-111C-45BF-9CB9-32C5136DAE99}" type="slidenum">
              <a:rPr lang="en-US" smtClean="0"/>
              <a:t>26</a:t>
            </a:fld>
            <a:endParaRPr lang="en-US"/>
          </a:p>
        </p:txBody>
      </p:sp>
      <p:sp>
        <p:nvSpPr>
          <p:cNvPr id="12" name="Rectangle 11"/>
          <p:cNvSpPr/>
          <p:nvPr/>
        </p:nvSpPr>
        <p:spPr>
          <a:xfrm>
            <a:off x="611030" y="6473106"/>
            <a:ext cx="10462075"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Source: OES Projections </a:t>
            </a:r>
            <a:r>
              <a:rPr lang="en-US" sz="900" dirty="0" smtClean="0">
                <a:latin typeface="Helvetica" panose="020B0604020202020204" pitchFamily="34" charset="0"/>
                <a:cs typeface="Helvetica" panose="020B0604020202020204" pitchFamily="34" charset="0"/>
              </a:rPr>
              <a:t>2016-2026, </a:t>
            </a:r>
            <a:r>
              <a:rPr lang="en-US" sz="900" dirty="0">
                <a:latin typeface="Helvetica" panose="020B0604020202020204" pitchFamily="34" charset="0"/>
                <a:cs typeface="Helvetica" panose="020B0604020202020204" pitchFamily="34" charset="0"/>
              </a:rPr>
              <a:t>OES Projections </a:t>
            </a:r>
            <a:r>
              <a:rPr lang="en-US" sz="900" dirty="0" smtClean="0">
                <a:latin typeface="Helvetica" panose="020B0604020202020204" pitchFamily="34" charset="0"/>
                <a:cs typeface="Helvetica" panose="020B0604020202020204" pitchFamily="34" charset="0"/>
              </a:rPr>
              <a:t>2018-2020, Burning Glass 2019, </a:t>
            </a:r>
            <a:r>
              <a:rPr lang="en-US" sz="900" dirty="0">
                <a:latin typeface="Helvetica" panose="020B0604020202020204" pitchFamily="34" charset="0"/>
                <a:cs typeface="Helvetica" panose="020B0604020202020204" pitchFamily="34" charset="0"/>
              </a:rPr>
              <a:t>iPEDS, Massachusetts Department of Higher Education, Department of Unemployment Assistance</a:t>
            </a:r>
          </a:p>
        </p:txBody>
      </p:sp>
      <p:sp>
        <p:nvSpPr>
          <p:cNvPr id="13" name="Rectangle 12"/>
          <p:cNvSpPr/>
          <p:nvPr/>
        </p:nvSpPr>
        <p:spPr>
          <a:xfrm>
            <a:off x="1034751" y="5983841"/>
            <a:ext cx="10058400" cy="430887"/>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4- and 5-star occupations </a:t>
            </a:r>
            <a:r>
              <a:rPr lang="en-US" sz="1100" i="1" dirty="0">
                <a:latin typeface="Helvetica" panose="020B0604020202020204" pitchFamily="34" charset="0"/>
                <a:cs typeface="Helvetica" panose="020B0604020202020204" pitchFamily="34" charset="0"/>
              </a:rPr>
              <a:t>requiring a </a:t>
            </a:r>
            <a:r>
              <a:rPr lang="en-US" sz="1100" i="1" dirty="0" smtClean="0">
                <a:latin typeface="Helvetica" panose="020B0604020202020204" pitchFamily="34" charset="0"/>
                <a:cs typeface="Helvetica" panose="020B0604020202020204" pitchFamily="34" charset="0"/>
              </a:rPr>
              <a:t>Bachelor’s degree or higher. Demand Index 100+ only. </a:t>
            </a:r>
          </a:p>
          <a:p>
            <a:r>
              <a:rPr lang="en-US" sz="1100" i="1" dirty="0" smtClean="0">
                <a:latin typeface="Helvetica" panose="020B0604020202020204" pitchFamily="34" charset="0"/>
                <a:cs typeface="Helvetica" panose="020B0604020202020204" pitchFamily="34" charset="0"/>
              </a:rPr>
              <a:t>Occupations new to the graph may have previously had a supply gap ratio&gt;1, a star ranking &lt;4, or demand index &lt;100.</a:t>
            </a:r>
            <a:endParaRPr lang="en-US" sz="1100" i="1" dirty="0">
              <a:latin typeface="Helvetica" panose="020B0604020202020204" pitchFamily="34" charset="0"/>
              <a:cs typeface="Helvetica" panose="020B0604020202020204" pitchFamily="34" charset="0"/>
            </a:endParaRPr>
          </a:p>
        </p:txBody>
      </p:sp>
      <p:grpSp>
        <p:nvGrpSpPr>
          <p:cNvPr id="3" name="Group 2"/>
          <p:cNvGrpSpPr/>
          <p:nvPr/>
        </p:nvGrpSpPr>
        <p:grpSpPr>
          <a:xfrm>
            <a:off x="1034751" y="1580891"/>
            <a:ext cx="10058400" cy="4389120"/>
            <a:chOff x="1034751" y="1634056"/>
            <a:chExt cx="10058400" cy="4389120"/>
          </a:xfrm>
        </p:grpSpPr>
        <p:graphicFrame>
          <p:nvGraphicFramePr>
            <p:cNvPr id="19" name="Chart 18"/>
            <p:cNvGraphicFramePr>
              <a:graphicFrameLocks/>
            </p:cNvGraphicFramePr>
            <p:nvPr>
              <p:extLst/>
            </p:nvPr>
          </p:nvGraphicFramePr>
          <p:xfrm>
            <a:off x="1034751" y="1634056"/>
            <a:ext cx="10058400" cy="438912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9603339" y="1750812"/>
              <a:ext cx="1310681" cy="215444"/>
              <a:chOff x="9655335" y="2474678"/>
              <a:chExt cx="1310681" cy="215444"/>
            </a:xfrm>
          </p:grpSpPr>
          <p:sp>
            <p:nvSpPr>
              <p:cNvPr id="15" name="TextBox 14"/>
              <p:cNvSpPr txBox="1"/>
              <p:nvPr/>
            </p:nvSpPr>
            <p:spPr>
              <a:xfrm>
                <a:off x="9712147" y="2474678"/>
                <a:ext cx="1253869" cy="215444"/>
              </a:xfrm>
              <a:prstGeom prst="rect">
                <a:avLst/>
              </a:prstGeom>
              <a:noFill/>
            </p:spPr>
            <p:txBody>
              <a:bodyPr wrap="none" rtlCol="0">
                <a:spAutoFit/>
              </a:bodyPr>
              <a:lstStyle/>
              <a:p>
                <a:r>
                  <a:rPr lang="en-US" sz="800" dirty="0" smtClean="0">
                    <a:latin typeface="Helvetica" panose="020B0604020202020204" pitchFamily="34" charset="0"/>
                    <a:cs typeface="Helvetica" panose="020B0604020202020204" pitchFamily="34" charset="0"/>
                  </a:rPr>
                  <a:t>Under </a:t>
                </a:r>
                <a:r>
                  <a:rPr lang="en-US" sz="800" dirty="0">
                    <a:latin typeface="Helvetica" panose="020B0604020202020204" pitchFamily="34" charset="0"/>
                    <a:cs typeface="Helvetica" panose="020B0604020202020204" pitchFamily="34" charset="0"/>
                  </a:rPr>
                  <a:t>Supply, Ratio </a:t>
                </a:r>
                <a:r>
                  <a:rPr lang="en-US" sz="800" dirty="0" smtClean="0">
                    <a:latin typeface="Helvetica" panose="020B0604020202020204" pitchFamily="34" charset="0"/>
                    <a:cs typeface="Helvetica" panose="020B0604020202020204" pitchFamily="34" charset="0"/>
                  </a:rPr>
                  <a:t>&lt;1</a:t>
                </a:r>
                <a:endParaRPr lang="en-US" sz="800" dirty="0">
                  <a:latin typeface="Helvetica" panose="020B0604020202020204" pitchFamily="34" charset="0"/>
                  <a:cs typeface="Helvetica" panose="020B0604020202020204" pitchFamily="34" charset="0"/>
                </a:endParaRPr>
              </a:p>
            </p:txBody>
          </p:sp>
          <p:sp>
            <p:nvSpPr>
              <p:cNvPr id="17" name="Rectangle 16"/>
              <p:cNvSpPr/>
              <p:nvPr/>
            </p:nvSpPr>
            <p:spPr>
              <a:xfrm>
                <a:off x="9655335" y="2536680"/>
                <a:ext cx="91440" cy="9144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9513165" y="1902162"/>
              <a:ext cx="964357" cy="215444"/>
              <a:chOff x="9251049" y="2924586"/>
              <a:chExt cx="964357" cy="215444"/>
            </a:xfrm>
          </p:grpSpPr>
          <p:cxnSp>
            <p:nvCxnSpPr>
              <p:cNvPr id="30" name="Straight Arrow Connector 29"/>
              <p:cNvCxnSpPr/>
              <p:nvPr/>
            </p:nvCxnSpPr>
            <p:spPr>
              <a:xfrm flipH="1">
                <a:off x="9251049" y="3030279"/>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sp>
            <p:nvSpPr>
              <p:cNvPr id="31" name="TextBox 30"/>
              <p:cNvSpPr txBox="1"/>
              <p:nvPr/>
            </p:nvSpPr>
            <p:spPr>
              <a:xfrm>
                <a:off x="9416789" y="2924586"/>
                <a:ext cx="798617" cy="215444"/>
              </a:xfrm>
              <a:prstGeom prst="rect">
                <a:avLst/>
              </a:prstGeom>
              <a:noFill/>
            </p:spPr>
            <p:txBody>
              <a:bodyPr wrap="none" rtlCol="0">
                <a:spAutoFit/>
              </a:bodyPr>
              <a:lstStyle/>
              <a:p>
                <a:r>
                  <a:rPr lang="en-US" sz="800" dirty="0" smtClean="0"/>
                  <a:t>New to graph</a:t>
                </a:r>
                <a:endParaRPr lang="en-US" sz="800" dirty="0"/>
              </a:p>
            </p:txBody>
          </p:sp>
        </p:grpSp>
        <p:cxnSp>
          <p:nvCxnSpPr>
            <p:cNvPr id="33" name="Straight Arrow Connector 32"/>
            <p:cNvCxnSpPr/>
            <p:nvPr/>
          </p:nvCxnSpPr>
          <p:spPr>
            <a:xfrm flipH="1">
              <a:off x="6398403" y="1848804"/>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4" name="Straight Arrow Connector 33"/>
            <p:cNvCxnSpPr/>
            <p:nvPr/>
          </p:nvCxnSpPr>
          <p:spPr>
            <a:xfrm flipH="1">
              <a:off x="6764857" y="2596629"/>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5" name="Straight Arrow Connector 34"/>
            <p:cNvCxnSpPr/>
            <p:nvPr/>
          </p:nvCxnSpPr>
          <p:spPr>
            <a:xfrm flipH="1">
              <a:off x="7135593" y="3192056"/>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6" name="Straight Arrow Connector 35"/>
            <p:cNvCxnSpPr/>
            <p:nvPr/>
          </p:nvCxnSpPr>
          <p:spPr>
            <a:xfrm flipH="1">
              <a:off x="7199389" y="3340910"/>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7" name="Straight Arrow Connector 36"/>
            <p:cNvCxnSpPr/>
            <p:nvPr/>
          </p:nvCxnSpPr>
          <p:spPr>
            <a:xfrm flipH="1">
              <a:off x="7249753" y="3489760"/>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8" name="Straight Arrow Connector 37"/>
            <p:cNvCxnSpPr/>
            <p:nvPr/>
          </p:nvCxnSpPr>
          <p:spPr>
            <a:xfrm flipH="1">
              <a:off x="7531145" y="3642160"/>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9" name="Straight Arrow Connector 38"/>
            <p:cNvCxnSpPr/>
            <p:nvPr/>
          </p:nvCxnSpPr>
          <p:spPr>
            <a:xfrm flipH="1">
              <a:off x="8546180" y="4526812"/>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40" name="Straight Arrow Connector 39"/>
            <p:cNvCxnSpPr/>
            <p:nvPr/>
          </p:nvCxnSpPr>
          <p:spPr>
            <a:xfrm flipH="1">
              <a:off x="10036885" y="5274633"/>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41" name="Straight Arrow Connector 40"/>
            <p:cNvCxnSpPr/>
            <p:nvPr/>
          </p:nvCxnSpPr>
          <p:spPr>
            <a:xfrm flipH="1">
              <a:off x="10242450" y="5427033"/>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grpSp>
    </p:spTree>
    <p:extLst>
      <p:ext uri="{BB962C8B-B14F-4D97-AF65-F5344CB8AC3E}">
        <p14:creationId xmlns:p14="http://schemas.microsoft.com/office/powerpoint/2010/main" val="27601935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Part III: Workforce Supply Analysis</a:t>
            </a:r>
            <a:endParaRPr lang="en-US" sz="5400" dirty="0"/>
          </a:p>
        </p:txBody>
      </p:sp>
      <p:sp>
        <p:nvSpPr>
          <p:cNvPr id="3" name="Content Placeholder 2"/>
          <p:cNvSpPr>
            <a:spLocks noGrp="1"/>
          </p:cNvSpPr>
          <p:nvPr>
            <p:ph type="subTitle" idx="1"/>
          </p:nvPr>
        </p:nvSpPr>
        <p:spPr/>
        <p:txBody>
          <a:bodyPr/>
          <a:lstStyle/>
          <a:p>
            <a:r>
              <a:rPr lang="en-US" dirty="0">
                <a:latin typeface="Helvetica" panose="020B0604020202020204" pitchFamily="34" charset="0"/>
                <a:cs typeface="Helvetica" panose="020B0604020202020204" pitchFamily="34" charset="0"/>
              </a:rPr>
              <a:t>How many qualified individuals do we potentially have available to fill a relevant job opening?</a:t>
            </a:r>
          </a:p>
          <a:p>
            <a:pPr marL="514350" indent="-514350">
              <a:buAutoNum type="alphaUcPeriod"/>
            </a:pPr>
            <a:endParaRPr lang="en-US"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103F95D0-111C-45BF-9CB9-32C5136DAE99}" type="slidenum">
              <a:rPr lang="en-US" smtClean="0"/>
              <a:t>27</a:t>
            </a:fld>
            <a:endParaRPr lang="en-US" dirty="0"/>
          </a:p>
        </p:txBody>
      </p:sp>
    </p:spTree>
    <p:extLst>
      <p:ext uri="{BB962C8B-B14F-4D97-AF65-F5344CB8AC3E}">
        <p14:creationId xmlns:p14="http://schemas.microsoft.com/office/powerpoint/2010/main" val="42874929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III. A:	Apprenticeships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28</a:t>
            </a:fld>
            <a:endParaRPr lang="en-US" dirty="0"/>
          </a:p>
        </p:txBody>
      </p:sp>
    </p:spTree>
    <p:extLst>
      <p:ext uri="{BB962C8B-B14F-4D97-AF65-F5344CB8AC3E}">
        <p14:creationId xmlns:p14="http://schemas.microsoft.com/office/powerpoint/2010/main" val="6905116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29</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smtClean="0">
                <a:latin typeface="Helvetica" panose="020B0604020202020204" pitchFamily="34" charset="0"/>
                <a:cs typeface="Helvetica" panose="020B0604020202020204" pitchFamily="34" charset="0"/>
              </a:rPr>
              <a:t>Top 15 </a:t>
            </a:r>
            <a:r>
              <a:rPr lang="en-US" sz="3200" dirty="0">
                <a:solidFill>
                  <a:schemeClr val="accent1"/>
                </a:solidFill>
              </a:rPr>
              <a:t>State</a:t>
            </a:r>
            <a:r>
              <a:rPr lang="en-US" sz="3200" dirty="0"/>
              <a:t> </a:t>
            </a:r>
            <a:r>
              <a:rPr lang="en-US" sz="3200" dirty="0" smtClean="0">
                <a:latin typeface="Helvetica" panose="020B0604020202020204" pitchFamily="34" charset="0"/>
                <a:cs typeface="Helvetica" panose="020B0604020202020204" pitchFamily="34" charset="0"/>
              </a:rPr>
              <a:t>Occupations by Apprenticeships</a:t>
            </a:r>
            <a:endParaRPr lang="en-US" sz="3200" dirty="0">
              <a:latin typeface="Helvetica" panose="020B0604020202020204" pitchFamily="34" charset="0"/>
              <a:cs typeface="Helvetica" panose="020B0604020202020204" pitchFamily="34" charset="0"/>
            </a:endParaRPr>
          </a:p>
        </p:txBody>
      </p:sp>
      <p:sp>
        <p:nvSpPr>
          <p:cNvPr id="13" name="Rectangle 12"/>
          <p:cNvSpPr/>
          <p:nvPr/>
        </p:nvSpPr>
        <p:spPr>
          <a:xfrm>
            <a:off x="611029" y="240270"/>
            <a:ext cx="127470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Apprenticeships</a:t>
            </a:r>
            <a:endParaRPr lang="en-US" sz="1200" dirty="0"/>
          </a:p>
        </p:txBody>
      </p:sp>
      <p:sp>
        <p:nvSpPr>
          <p:cNvPr id="14" name="Rectangle 13"/>
          <p:cNvSpPr/>
          <p:nvPr/>
        </p:nvSpPr>
        <p:spPr>
          <a:xfrm>
            <a:off x="611030" y="1423736"/>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Electricians, Carpenters, and Plumbers, Pipefitters, and Steamfitters make up more than half of all apprenticeships statewide. All three of these occupations are ranked 4- or 5-stars, as are several other occupations with a large number of apprentices.</a:t>
            </a:r>
            <a:endParaRPr lang="en-US" sz="1400" dirty="0"/>
          </a:p>
        </p:txBody>
      </p:sp>
      <p:grpSp>
        <p:nvGrpSpPr>
          <p:cNvPr id="25" name="Group 24"/>
          <p:cNvGrpSpPr/>
          <p:nvPr/>
        </p:nvGrpSpPr>
        <p:grpSpPr>
          <a:xfrm>
            <a:off x="10204084" y="2004420"/>
            <a:ext cx="1523519" cy="277544"/>
            <a:chOff x="10315575" y="1563617"/>
            <a:chExt cx="1523519" cy="277544"/>
          </a:xfrm>
        </p:grpSpPr>
        <p:grpSp>
          <p:nvGrpSpPr>
            <p:cNvPr id="11" name="Group 10"/>
            <p:cNvGrpSpPr/>
            <p:nvPr/>
          </p:nvGrpSpPr>
          <p:grpSpPr>
            <a:xfrm>
              <a:off x="10405016" y="1591296"/>
              <a:ext cx="1434078" cy="230832"/>
              <a:chOff x="9982200" y="1381682"/>
              <a:chExt cx="1434078" cy="230832"/>
            </a:xfrm>
          </p:grpSpPr>
          <p:sp>
            <p:nvSpPr>
              <p:cNvPr id="9" name="TextBox 8"/>
              <p:cNvSpPr txBox="1"/>
              <p:nvPr/>
            </p:nvSpPr>
            <p:spPr>
              <a:xfrm>
                <a:off x="10077450" y="1381682"/>
                <a:ext cx="1338828" cy="230832"/>
              </a:xfrm>
              <a:prstGeom prst="rect">
                <a:avLst/>
              </a:prstGeom>
              <a:noFill/>
            </p:spPr>
            <p:txBody>
              <a:bodyPr wrap="none" rtlCol="0">
                <a:spAutoFit/>
              </a:bodyPr>
              <a:lstStyle/>
              <a:p>
                <a:r>
                  <a:rPr lang="en-US" sz="900" i="1" dirty="0" smtClean="0"/>
                  <a:t>4- or 5-star occupation</a:t>
                </a:r>
                <a:endParaRPr lang="en-US" sz="900" i="1" dirty="0"/>
              </a:p>
            </p:txBody>
          </p:sp>
          <p:sp>
            <p:nvSpPr>
              <p:cNvPr id="10" name="Rectangle 9"/>
              <p:cNvSpPr/>
              <p:nvPr/>
            </p:nvSpPr>
            <p:spPr>
              <a:xfrm>
                <a:off x="9982200" y="1451378"/>
                <a:ext cx="95250" cy="9144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grpSp>
        <p:sp>
          <p:nvSpPr>
            <p:cNvPr id="15" name="Rectangle 14"/>
            <p:cNvSpPr/>
            <p:nvPr/>
          </p:nvSpPr>
          <p:spPr>
            <a:xfrm>
              <a:off x="10315575" y="1563617"/>
              <a:ext cx="1523519" cy="277544"/>
            </a:xfrm>
            <a:prstGeom prst="rect">
              <a:avLst/>
            </a:prstGeom>
            <a:noFill/>
            <a:ln w="952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graphicFrame>
        <p:nvGraphicFramePr>
          <p:cNvPr id="27" name="Chart 26"/>
          <p:cNvGraphicFramePr>
            <a:graphicFrameLocks/>
          </p:cNvGraphicFramePr>
          <p:nvPr>
            <p:extLst/>
          </p:nvPr>
        </p:nvGraphicFramePr>
        <p:xfrm>
          <a:off x="966788" y="2420971"/>
          <a:ext cx="10258425"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28" name="Rectangle 27"/>
          <p:cNvSpPr/>
          <p:nvPr/>
        </p:nvSpPr>
        <p:spPr>
          <a:xfrm>
            <a:off x="2766565" y="6148140"/>
            <a:ext cx="6557297"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 Source: Division of Apprentice Standards, 2019</a:t>
            </a:r>
            <a:endParaRPr lang="en-US" sz="9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908239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3</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smtClean="0">
                <a:latin typeface="Helvetica" panose="020B0604020202020204" pitchFamily="34" charset="0"/>
                <a:cs typeface="Helvetica" panose="020B0604020202020204" pitchFamily="34" charset="0"/>
              </a:rPr>
              <a:t>Table of Contents</a:t>
            </a:r>
            <a:endParaRPr lang="en-US" sz="3200" dirty="0">
              <a:latin typeface="Helvetica" panose="020B0604020202020204" pitchFamily="34" charset="0"/>
              <a:cs typeface="Helvetica" panose="020B0604020202020204" pitchFamily="34" charset="0"/>
            </a:endParaRPr>
          </a:p>
        </p:txBody>
      </p:sp>
      <p:sp>
        <p:nvSpPr>
          <p:cNvPr id="5" name="Content Placeholder 2"/>
          <p:cNvSpPr>
            <a:spLocks noGrp="1"/>
          </p:cNvSpPr>
          <p:nvPr>
            <p:ph idx="1"/>
          </p:nvPr>
        </p:nvSpPr>
        <p:spPr>
          <a:xfrm>
            <a:off x="838200" y="1825625"/>
            <a:ext cx="10515600" cy="4351338"/>
          </a:xfrm>
        </p:spPr>
        <p:txBody>
          <a:bodyPr>
            <a:normAutofit fontScale="92500" lnSpcReduction="20000"/>
          </a:bodyPr>
          <a:lstStyle/>
          <a:p>
            <a:pPr marL="914400" lvl="2" indent="0">
              <a:lnSpc>
                <a:spcPct val="100000"/>
              </a:lnSpc>
              <a:spcBef>
                <a:spcPts val="0"/>
              </a:spcBef>
              <a:buNone/>
            </a:pPr>
            <a:endParaRPr lang="en-US" sz="1700" dirty="0">
              <a:solidFill>
                <a:prstClr val="black"/>
              </a:solidFill>
            </a:endParaRPr>
          </a:p>
          <a:p>
            <a:pPr marL="0" lvl="0" indent="0">
              <a:lnSpc>
                <a:spcPct val="100000"/>
              </a:lnSpc>
              <a:spcBef>
                <a:spcPts val="0"/>
              </a:spcBef>
              <a:buNone/>
            </a:pPr>
            <a:r>
              <a:rPr lang="en-US" sz="1600" dirty="0">
                <a:solidFill>
                  <a:prstClr val="black"/>
                </a:solidFill>
              </a:rPr>
              <a:t>Part </a:t>
            </a:r>
            <a:r>
              <a:rPr lang="en-US" sz="1600" dirty="0" smtClean="0">
                <a:solidFill>
                  <a:prstClr val="black"/>
                </a:solidFill>
              </a:rPr>
              <a:t>I</a:t>
            </a:r>
            <a:r>
              <a:rPr lang="en-US" sz="1600" dirty="0">
                <a:solidFill>
                  <a:prstClr val="black"/>
                </a:solidFill>
              </a:rPr>
              <a:t>. </a:t>
            </a:r>
            <a:r>
              <a:rPr lang="en-US" sz="1600" b="1" dirty="0">
                <a:solidFill>
                  <a:prstClr val="black"/>
                </a:solidFill>
              </a:rPr>
              <a:t>Regional Industry Overview and </a:t>
            </a:r>
            <a:r>
              <a:rPr lang="en-US" sz="1600" b="1" dirty="0" smtClean="0">
                <a:solidFill>
                  <a:prstClr val="black"/>
                </a:solidFill>
              </a:rPr>
              <a:t>Profiles</a:t>
            </a:r>
            <a:endParaRPr lang="en-US" sz="1600" b="1" dirty="0">
              <a:solidFill>
                <a:prstClr val="black"/>
              </a:solidFill>
            </a:endParaRPr>
          </a:p>
          <a:p>
            <a:pPr marL="457200" lvl="1" indent="0">
              <a:lnSpc>
                <a:spcPct val="100000"/>
              </a:lnSpc>
              <a:spcBef>
                <a:spcPts val="0"/>
              </a:spcBef>
              <a:buNone/>
            </a:pPr>
            <a:r>
              <a:rPr lang="en-US" sz="1400" dirty="0">
                <a:solidFill>
                  <a:prstClr val="black"/>
                </a:solidFill>
              </a:rPr>
              <a:t>A: </a:t>
            </a:r>
            <a:r>
              <a:rPr lang="en-US" sz="1400" dirty="0" smtClean="0">
                <a:solidFill>
                  <a:prstClr val="black"/>
                </a:solidFill>
              </a:rPr>
              <a:t>Sector Makeup </a:t>
            </a:r>
            <a:r>
              <a:rPr lang="en-US" sz="1400" dirty="0">
                <a:solidFill>
                  <a:prstClr val="black"/>
                </a:solidFill>
              </a:rPr>
              <a:t>by </a:t>
            </a:r>
            <a:r>
              <a:rPr lang="en-US" sz="1400" dirty="0" smtClean="0">
                <a:solidFill>
                  <a:prstClr val="black"/>
                </a:solidFill>
              </a:rPr>
              <a:t>Employment </a:t>
            </a:r>
            <a:r>
              <a:rPr lang="en-US" sz="1400" dirty="0">
                <a:solidFill>
                  <a:prstClr val="black"/>
                </a:solidFill>
              </a:rPr>
              <a:t>and </a:t>
            </a:r>
            <a:r>
              <a:rPr lang="en-US" sz="1400" dirty="0" smtClean="0">
                <a:solidFill>
                  <a:prstClr val="black"/>
                </a:solidFill>
              </a:rPr>
              <a:t>Wages</a:t>
            </a:r>
            <a:endParaRPr lang="en-US" sz="1400" dirty="0">
              <a:solidFill>
                <a:prstClr val="black"/>
              </a:solidFill>
            </a:endParaRPr>
          </a:p>
          <a:p>
            <a:pPr marL="457200" lvl="1" indent="0">
              <a:lnSpc>
                <a:spcPct val="100000"/>
              </a:lnSpc>
              <a:spcBef>
                <a:spcPts val="0"/>
              </a:spcBef>
              <a:buNone/>
            </a:pPr>
            <a:r>
              <a:rPr lang="en-US" sz="1400" dirty="0">
                <a:solidFill>
                  <a:prstClr val="black"/>
                </a:solidFill>
              </a:rPr>
              <a:t>B: </a:t>
            </a:r>
            <a:r>
              <a:rPr lang="en-US" sz="1400" dirty="0" smtClean="0">
                <a:solidFill>
                  <a:prstClr val="black"/>
                </a:solidFill>
              </a:rPr>
              <a:t>Priority </a:t>
            </a:r>
            <a:r>
              <a:rPr lang="en-US" sz="1400" dirty="0">
                <a:solidFill>
                  <a:prstClr val="black"/>
                </a:solidFill>
              </a:rPr>
              <a:t>Industry </a:t>
            </a:r>
            <a:r>
              <a:rPr lang="en-US" sz="1400" dirty="0" smtClean="0">
                <a:solidFill>
                  <a:prstClr val="black"/>
                </a:solidFill>
              </a:rPr>
              <a:t>Profiles</a:t>
            </a:r>
          </a:p>
          <a:p>
            <a:pPr marL="1257300" lvl="2" indent="-342900">
              <a:lnSpc>
                <a:spcPct val="100000"/>
              </a:lnSpc>
              <a:spcBef>
                <a:spcPts val="0"/>
              </a:spcBef>
              <a:buFont typeface="+mj-lt"/>
              <a:buAutoNum type="romanLcPeriod"/>
            </a:pPr>
            <a:r>
              <a:rPr lang="en-US" sz="1100" dirty="0">
                <a:solidFill>
                  <a:prstClr val="black"/>
                </a:solidFill>
              </a:rPr>
              <a:t>Groups and Employers</a:t>
            </a:r>
          </a:p>
          <a:p>
            <a:pPr marL="1257300" lvl="2" indent="-342900">
              <a:lnSpc>
                <a:spcPct val="100000"/>
              </a:lnSpc>
              <a:spcBef>
                <a:spcPts val="0"/>
              </a:spcBef>
              <a:buFont typeface="+mj-lt"/>
              <a:buAutoNum type="romanLcPeriod"/>
            </a:pPr>
            <a:r>
              <a:rPr lang="en-US" sz="1100" dirty="0">
                <a:solidFill>
                  <a:prstClr val="black"/>
                </a:solidFill>
              </a:rPr>
              <a:t>Employment by Educational </a:t>
            </a:r>
            <a:r>
              <a:rPr lang="en-US" sz="1100" dirty="0" smtClean="0">
                <a:solidFill>
                  <a:prstClr val="black"/>
                </a:solidFill>
              </a:rPr>
              <a:t>Attainment</a:t>
            </a:r>
          </a:p>
          <a:p>
            <a:pPr marL="1257300" lvl="2" indent="-342900">
              <a:lnSpc>
                <a:spcPct val="100000"/>
              </a:lnSpc>
              <a:spcBef>
                <a:spcPts val="0"/>
              </a:spcBef>
              <a:buFont typeface="+mj-lt"/>
              <a:buAutoNum type="romanLcPeriod"/>
            </a:pPr>
            <a:r>
              <a:rPr lang="en-US" sz="1100" dirty="0" smtClean="0">
                <a:solidFill>
                  <a:prstClr val="black"/>
                </a:solidFill>
              </a:rPr>
              <a:t>Occupations</a:t>
            </a:r>
          </a:p>
          <a:p>
            <a:pPr marL="914400" lvl="2" indent="0">
              <a:lnSpc>
                <a:spcPct val="100000"/>
              </a:lnSpc>
              <a:spcBef>
                <a:spcPts val="0"/>
              </a:spcBef>
              <a:buNone/>
            </a:pPr>
            <a:endParaRPr lang="en-US" sz="1700" dirty="0">
              <a:solidFill>
                <a:prstClr val="black"/>
              </a:solidFill>
            </a:endParaRPr>
          </a:p>
          <a:p>
            <a:pPr marL="0" lvl="0" indent="0">
              <a:lnSpc>
                <a:spcPct val="100000"/>
              </a:lnSpc>
              <a:spcBef>
                <a:spcPts val="0"/>
              </a:spcBef>
              <a:buNone/>
            </a:pPr>
            <a:r>
              <a:rPr lang="en-US" sz="1600" dirty="0">
                <a:solidFill>
                  <a:prstClr val="black"/>
                </a:solidFill>
              </a:rPr>
              <a:t>Part </a:t>
            </a:r>
            <a:r>
              <a:rPr lang="en-US" sz="1600" dirty="0" smtClean="0">
                <a:solidFill>
                  <a:prstClr val="black"/>
                </a:solidFill>
              </a:rPr>
              <a:t>II: </a:t>
            </a:r>
            <a:r>
              <a:rPr lang="en-US" sz="1600" b="1" dirty="0">
                <a:solidFill>
                  <a:prstClr val="black"/>
                </a:solidFill>
              </a:rPr>
              <a:t>Supply Gap </a:t>
            </a:r>
            <a:r>
              <a:rPr lang="en-US" sz="1600" b="1" dirty="0" smtClean="0">
                <a:solidFill>
                  <a:prstClr val="black"/>
                </a:solidFill>
              </a:rPr>
              <a:t>Analysis</a:t>
            </a:r>
          </a:p>
          <a:p>
            <a:pPr marL="1257300" lvl="2" indent="-342900">
              <a:lnSpc>
                <a:spcPct val="100000"/>
              </a:lnSpc>
              <a:spcBef>
                <a:spcPts val="0"/>
              </a:spcBef>
              <a:buFont typeface="+mj-lt"/>
              <a:buAutoNum type="romanLcPeriod"/>
            </a:pPr>
            <a:r>
              <a:rPr lang="en-US" sz="1200" dirty="0" smtClean="0">
                <a:solidFill>
                  <a:prstClr val="black"/>
                </a:solidFill>
              </a:rPr>
              <a:t>Regional Sub-BA Occupations</a:t>
            </a:r>
            <a:endParaRPr lang="en-US" sz="1200" dirty="0">
              <a:solidFill>
                <a:prstClr val="black"/>
              </a:solidFill>
            </a:endParaRPr>
          </a:p>
          <a:p>
            <a:pPr marL="1257300" lvl="2" indent="-342900">
              <a:lnSpc>
                <a:spcPct val="100000"/>
              </a:lnSpc>
              <a:spcBef>
                <a:spcPts val="0"/>
              </a:spcBef>
              <a:buFont typeface="+mj-lt"/>
              <a:buAutoNum type="romanLcPeriod"/>
            </a:pPr>
            <a:r>
              <a:rPr lang="en-US" sz="1200" dirty="0" smtClean="0">
                <a:solidFill>
                  <a:prstClr val="black"/>
                </a:solidFill>
              </a:rPr>
              <a:t>State BA+ Occupations</a:t>
            </a:r>
            <a:endParaRPr lang="en-US" sz="1600" b="1" dirty="0" smtClean="0">
              <a:solidFill>
                <a:prstClr val="black"/>
              </a:solidFill>
            </a:endParaRPr>
          </a:p>
          <a:p>
            <a:pPr marL="0" indent="0">
              <a:lnSpc>
                <a:spcPct val="100000"/>
              </a:lnSpc>
              <a:spcBef>
                <a:spcPts val="0"/>
              </a:spcBef>
              <a:buNone/>
            </a:pPr>
            <a:endParaRPr lang="en-US" sz="1700" b="1" dirty="0" smtClean="0">
              <a:solidFill>
                <a:prstClr val="black"/>
              </a:solidFill>
            </a:endParaRPr>
          </a:p>
          <a:p>
            <a:pPr marL="0" lvl="0" indent="0">
              <a:lnSpc>
                <a:spcPct val="100000"/>
              </a:lnSpc>
              <a:spcBef>
                <a:spcPts val="0"/>
              </a:spcBef>
              <a:buNone/>
            </a:pPr>
            <a:r>
              <a:rPr lang="en-US" sz="1600" dirty="0">
                <a:solidFill>
                  <a:prstClr val="black"/>
                </a:solidFill>
              </a:rPr>
              <a:t>Part </a:t>
            </a:r>
            <a:r>
              <a:rPr lang="en-US" sz="1600" dirty="0" smtClean="0">
                <a:solidFill>
                  <a:prstClr val="black"/>
                </a:solidFill>
              </a:rPr>
              <a:t>III: </a:t>
            </a:r>
            <a:r>
              <a:rPr lang="en-US" sz="1600" b="1" dirty="0">
                <a:solidFill>
                  <a:prstClr val="black"/>
                </a:solidFill>
              </a:rPr>
              <a:t>Workforce Supply </a:t>
            </a:r>
            <a:r>
              <a:rPr lang="en-US" sz="1600" b="1" dirty="0" smtClean="0">
                <a:solidFill>
                  <a:prstClr val="black"/>
                </a:solidFill>
              </a:rPr>
              <a:t>Analysis</a:t>
            </a:r>
          </a:p>
          <a:p>
            <a:pPr marL="457200" lvl="1" indent="0">
              <a:lnSpc>
                <a:spcPct val="100000"/>
              </a:lnSpc>
              <a:spcBef>
                <a:spcPts val="0"/>
              </a:spcBef>
              <a:buNone/>
            </a:pPr>
            <a:r>
              <a:rPr lang="en-US" sz="1400" dirty="0">
                <a:solidFill>
                  <a:prstClr val="black"/>
                </a:solidFill>
              </a:rPr>
              <a:t>A: </a:t>
            </a:r>
            <a:r>
              <a:rPr lang="en-US" sz="1400" dirty="0" smtClean="0">
                <a:solidFill>
                  <a:prstClr val="black"/>
                </a:solidFill>
              </a:rPr>
              <a:t>Apprenticeships</a:t>
            </a:r>
          </a:p>
          <a:p>
            <a:pPr marL="457200" lvl="1" indent="0">
              <a:lnSpc>
                <a:spcPct val="100000"/>
              </a:lnSpc>
              <a:spcBef>
                <a:spcPts val="0"/>
              </a:spcBef>
              <a:buNone/>
            </a:pPr>
            <a:r>
              <a:rPr lang="en-US" sz="1400" dirty="0" smtClean="0">
                <a:solidFill>
                  <a:prstClr val="black"/>
                </a:solidFill>
              </a:rPr>
              <a:t>B: </a:t>
            </a:r>
            <a:r>
              <a:rPr lang="en-US" sz="1400" dirty="0">
                <a:solidFill>
                  <a:prstClr val="black"/>
                </a:solidFill>
              </a:rPr>
              <a:t>Professional </a:t>
            </a:r>
            <a:r>
              <a:rPr lang="en-US" sz="1400" dirty="0" smtClean="0">
                <a:solidFill>
                  <a:prstClr val="black"/>
                </a:solidFill>
              </a:rPr>
              <a:t>Licensing</a:t>
            </a:r>
            <a:endParaRPr lang="en-US" sz="1600" b="1" dirty="0">
              <a:solidFill>
                <a:prstClr val="black"/>
              </a:solidFill>
            </a:endParaRPr>
          </a:p>
          <a:p>
            <a:pPr marL="0" lvl="0" indent="0">
              <a:lnSpc>
                <a:spcPct val="100000"/>
              </a:lnSpc>
              <a:spcBef>
                <a:spcPts val="0"/>
              </a:spcBef>
              <a:buNone/>
            </a:pPr>
            <a:endParaRPr lang="en-US" sz="1600" b="1" dirty="0">
              <a:solidFill>
                <a:prstClr val="black"/>
              </a:solidFill>
            </a:endParaRPr>
          </a:p>
          <a:p>
            <a:pPr marL="0" indent="0">
              <a:lnSpc>
                <a:spcPct val="100000"/>
              </a:lnSpc>
              <a:spcBef>
                <a:spcPts val="0"/>
              </a:spcBef>
              <a:buNone/>
            </a:pPr>
            <a:r>
              <a:rPr lang="en-US" sz="1600" dirty="0">
                <a:solidFill>
                  <a:prstClr val="black"/>
                </a:solidFill>
              </a:rPr>
              <a:t>Part </a:t>
            </a:r>
            <a:r>
              <a:rPr lang="en-US" sz="1600" dirty="0" smtClean="0">
                <a:solidFill>
                  <a:prstClr val="black"/>
                </a:solidFill>
              </a:rPr>
              <a:t>IV</a:t>
            </a:r>
            <a:r>
              <a:rPr lang="en-US" sz="1600" dirty="0">
                <a:solidFill>
                  <a:prstClr val="black"/>
                </a:solidFill>
              </a:rPr>
              <a:t>: </a:t>
            </a:r>
            <a:r>
              <a:rPr lang="en-US" sz="1600" b="1" dirty="0" smtClean="0">
                <a:solidFill>
                  <a:prstClr val="black"/>
                </a:solidFill>
              </a:rPr>
              <a:t>New Data Tools</a:t>
            </a:r>
          </a:p>
          <a:p>
            <a:pPr marL="0" lvl="0" indent="0">
              <a:lnSpc>
                <a:spcPct val="100000"/>
              </a:lnSpc>
              <a:spcBef>
                <a:spcPts val="0"/>
              </a:spcBef>
              <a:buNone/>
            </a:pPr>
            <a:endParaRPr lang="en-US" sz="1600" dirty="0">
              <a:solidFill>
                <a:prstClr val="black"/>
              </a:solidFill>
            </a:endParaRPr>
          </a:p>
          <a:p>
            <a:pPr marL="0" lvl="0" indent="0">
              <a:lnSpc>
                <a:spcPct val="100000"/>
              </a:lnSpc>
              <a:spcBef>
                <a:spcPts val="0"/>
              </a:spcBef>
              <a:buNone/>
            </a:pPr>
            <a:r>
              <a:rPr lang="en-US" sz="1400" dirty="0" smtClean="0">
                <a:solidFill>
                  <a:prstClr val="black"/>
                </a:solidFill>
              </a:rPr>
              <a:t>Appendix</a:t>
            </a:r>
          </a:p>
          <a:p>
            <a:pPr marL="457200" lvl="1" indent="0">
              <a:lnSpc>
                <a:spcPct val="100000"/>
              </a:lnSpc>
              <a:spcBef>
                <a:spcPts val="0"/>
              </a:spcBef>
              <a:buNone/>
            </a:pPr>
            <a:r>
              <a:rPr lang="en-US" sz="1300" dirty="0">
                <a:solidFill>
                  <a:prstClr val="black"/>
                </a:solidFill>
              </a:rPr>
              <a:t>A: </a:t>
            </a:r>
            <a:r>
              <a:rPr lang="en-US" sz="1300" dirty="0" smtClean="0">
                <a:solidFill>
                  <a:prstClr val="black"/>
                </a:solidFill>
              </a:rPr>
              <a:t>Regional Context</a:t>
            </a:r>
          </a:p>
          <a:p>
            <a:pPr marL="457200" lvl="1" indent="0">
              <a:lnSpc>
                <a:spcPct val="100000"/>
              </a:lnSpc>
              <a:spcBef>
                <a:spcPts val="0"/>
              </a:spcBef>
              <a:buNone/>
            </a:pPr>
            <a:r>
              <a:rPr lang="en-US" sz="1300" dirty="0" smtClean="0">
                <a:solidFill>
                  <a:prstClr val="black"/>
                </a:solidFill>
              </a:rPr>
              <a:t>B: Worker </a:t>
            </a:r>
            <a:r>
              <a:rPr lang="en-US" sz="1300" dirty="0">
                <a:solidFill>
                  <a:prstClr val="black"/>
                </a:solidFill>
              </a:rPr>
              <a:t>Characteristics</a:t>
            </a:r>
          </a:p>
          <a:p>
            <a:pPr marL="457200" lvl="1" indent="0">
              <a:lnSpc>
                <a:spcPct val="100000"/>
              </a:lnSpc>
              <a:spcBef>
                <a:spcPts val="0"/>
              </a:spcBef>
              <a:buNone/>
            </a:pPr>
            <a:r>
              <a:rPr lang="en-US" sz="1300" dirty="0" smtClean="0">
                <a:solidFill>
                  <a:prstClr val="black"/>
                </a:solidFill>
              </a:rPr>
              <a:t>C: Priority Industry Profiles</a:t>
            </a:r>
            <a:endParaRPr lang="en-US" sz="1300" dirty="0">
              <a:solidFill>
                <a:prstClr val="black"/>
              </a:solidFill>
            </a:endParaRPr>
          </a:p>
          <a:p>
            <a:pPr marL="457200" lvl="1" indent="0">
              <a:lnSpc>
                <a:spcPct val="100000"/>
              </a:lnSpc>
              <a:spcBef>
                <a:spcPts val="0"/>
              </a:spcBef>
              <a:buNone/>
            </a:pPr>
            <a:r>
              <a:rPr lang="en-US" sz="1300" dirty="0" smtClean="0">
                <a:solidFill>
                  <a:prstClr val="black"/>
                </a:solidFill>
              </a:rPr>
              <a:t>D: </a:t>
            </a:r>
            <a:r>
              <a:rPr lang="en-US" sz="1300" dirty="0">
                <a:solidFill>
                  <a:prstClr val="black"/>
                </a:solidFill>
              </a:rPr>
              <a:t>Critical Industry </a:t>
            </a:r>
            <a:r>
              <a:rPr lang="en-US" sz="1300" dirty="0" smtClean="0">
                <a:solidFill>
                  <a:prstClr val="black"/>
                </a:solidFill>
              </a:rPr>
              <a:t>Profiles</a:t>
            </a:r>
          </a:p>
          <a:p>
            <a:pPr marL="457200" lvl="1" indent="0">
              <a:lnSpc>
                <a:spcPct val="100000"/>
              </a:lnSpc>
              <a:spcBef>
                <a:spcPts val="0"/>
              </a:spcBef>
              <a:buNone/>
            </a:pPr>
            <a:r>
              <a:rPr lang="en-US" sz="1300" dirty="0" smtClean="0">
                <a:solidFill>
                  <a:prstClr val="black"/>
                </a:solidFill>
              </a:rPr>
              <a:t>E: </a:t>
            </a:r>
            <a:r>
              <a:rPr lang="en-US" sz="1300" dirty="0">
                <a:solidFill>
                  <a:prstClr val="black"/>
                </a:solidFill>
              </a:rPr>
              <a:t>Professional </a:t>
            </a:r>
            <a:r>
              <a:rPr lang="en-US" sz="1300" dirty="0" smtClean="0">
                <a:solidFill>
                  <a:prstClr val="black"/>
                </a:solidFill>
              </a:rPr>
              <a:t>Licensing</a:t>
            </a:r>
          </a:p>
          <a:p>
            <a:pPr marL="457200" lvl="1" indent="0">
              <a:lnSpc>
                <a:spcPct val="100000"/>
              </a:lnSpc>
              <a:spcBef>
                <a:spcPts val="0"/>
              </a:spcBef>
              <a:buNone/>
            </a:pPr>
            <a:endParaRPr lang="en-US" sz="1200" dirty="0" smtClean="0">
              <a:solidFill>
                <a:prstClr val="black"/>
              </a:solidFill>
            </a:endParaRPr>
          </a:p>
          <a:p>
            <a:pPr marL="0" lvl="0" indent="0">
              <a:lnSpc>
                <a:spcPct val="100000"/>
              </a:lnSpc>
              <a:spcBef>
                <a:spcPts val="0"/>
              </a:spcBef>
              <a:buNone/>
            </a:pPr>
            <a:r>
              <a:rPr lang="en-US" sz="1400" dirty="0" smtClean="0">
                <a:solidFill>
                  <a:prstClr val="black"/>
                </a:solidFill>
              </a:rPr>
              <a:t>Glossary</a:t>
            </a:r>
            <a:endParaRPr lang="en-US" sz="1400" dirty="0">
              <a:solidFill>
                <a:prstClr val="black"/>
              </a:solidFill>
            </a:endParaRPr>
          </a:p>
        </p:txBody>
      </p:sp>
      <p:sp>
        <p:nvSpPr>
          <p:cNvPr id="8" name="Rectangle 7"/>
          <p:cNvSpPr/>
          <p:nvPr/>
        </p:nvSpPr>
        <p:spPr>
          <a:xfrm>
            <a:off x="611030" y="240270"/>
            <a:ext cx="3042821"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Introduction to the Updated Data Package</a:t>
            </a:r>
            <a:endParaRPr lang="en-US" sz="1200" dirty="0"/>
          </a:p>
        </p:txBody>
      </p:sp>
    </p:spTree>
    <p:extLst>
      <p:ext uri="{BB962C8B-B14F-4D97-AF65-F5344CB8AC3E}">
        <p14:creationId xmlns:p14="http://schemas.microsoft.com/office/powerpoint/2010/main" val="24914033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latin typeface="Helvetica" panose="020B0604020202020204" pitchFamily="34" charset="0"/>
                <a:cs typeface="Helvetica" panose="020B0604020202020204" pitchFamily="34" charset="0"/>
              </a:rPr>
              <a:t>How do we calculate demand and supply?</a:t>
            </a:r>
          </a:p>
        </p:txBody>
      </p:sp>
      <p:sp>
        <p:nvSpPr>
          <p:cNvPr id="5" name="Content Placeholder 4"/>
          <p:cNvSpPr>
            <a:spLocks noGrp="1"/>
          </p:cNvSpPr>
          <p:nvPr>
            <p:ph sz="half" idx="1"/>
          </p:nvPr>
        </p:nvSpPr>
        <p:spPr>
          <a:xfrm>
            <a:off x="611028" y="1324231"/>
            <a:ext cx="5408772" cy="5000369"/>
          </a:xfrm>
          <a:ln>
            <a:solidFill>
              <a:schemeClr val="tx1"/>
            </a:solidFill>
          </a:ln>
        </p:spPr>
        <p:txBody>
          <a:bodyPr tIns="91440">
            <a:normAutofit fontScale="47500" lnSpcReduction="20000"/>
          </a:bodyPr>
          <a:lstStyle/>
          <a:p>
            <a:pPr marL="0" indent="0" algn="ctr">
              <a:buNone/>
            </a:pPr>
            <a:r>
              <a:rPr lang="en-US" sz="3200" b="1" dirty="0" smtClean="0"/>
              <a:t>Demand</a:t>
            </a:r>
            <a:endParaRPr lang="en-US" sz="3200" b="1" dirty="0"/>
          </a:p>
          <a:p>
            <a:pPr marL="0" indent="0">
              <a:buNone/>
            </a:pPr>
            <a:r>
              <a:rPr lang="en-US" dirty="0"/>
              <a:t>How many potential jobs exist for apprentices in a given occupation in our region?</a:t>
            </a:r>
          </a:p>
          <a:p>
            <a:pPr marL="0" indent="0" algn="ctr">
              <a:buNone/>
            </a:pPr>
            <a:endParaRPr lang="en-US" i="1" dirty="0" smtClean="0"/>
          </a:p>
          <a:p>
            <a:pPr marL="0" indent="0">
              <a:buNone/>
            </a:pPr>
            <a:r>
              <a:rPr lang="en-US" i="1" dirty="0" smtClean="0"/>
              <a:t>New Demand </a:t>
            </a:r>
            <a:r>
              <a:rPr lang="en-US" i="1" dirty="0"/>
              <a:t>M</a:t>
            </a:r>
            <a:r>
              <a:rPr lang="en-US" i="1" dirty="0" smtClean="0"/>
              <a:t>easure, or the average </a:t>
            </a:r>
            <a:r>
              <a:rPr lang="en-US" i="1" dirty="0"/>
              <a:t>of total number of jobs for each occupation across three data sets…</a:t>
            </a:r>
          </a:p>
          <a:p>
            <a:pPr marL="0" indent="0">
              <a:buNone/>
            </a:pPr>
            <a:endParaRPr lang="en-US" dirty="0" smtClean="0">
              <a:latin typeface="Helvetica" panose="020B0604020202020204" pitchFamily="34" charset="0"/>
              <a:cs typeface="Helvetica" panose="020B0604020202020204" pitchFamily="34" charset="0"/>
            </a:endParaRPr>
          </a:p>
          <a:p>
            <a:pPr lvl="1"/>
            <a:r>
              <a:rPr lang="en-US" dirty="0" smtClean="0">
                <a:latin typeface="Helvetica" panose="020B0604020202020204" pitchFamily="34" charset="0"/>
                <a:cs typeface="Helvetica" panose="020B0604020202020204" pitchFamily="34" charset="0"/>
              </a:rPr>
              <a:t>2020 projections from openings and replacement (OES)</a:t>
            </a:r>
          </a:p>
          <a:p>
            <a:pPr lvl="1"/>
            <a:r>
              <a:rPr lang="en-US" dirty="0" smtClean="0">
                <a:latin typeface="Helvetica" panose="020B0604020202020204" pitchFamily="34" charset="0"/>
                <a:cs typeface="Helvetica" panose="020B0604020202020204" pitchFamily="34" charset="0"/>
              </a:rPr>
              <a:t>2026 projections from openings and replacement (OES)</a:t>
            </a:r>
          </a:p>
          <a:p>
            <a:pPr lvl="1"/>
            <a:r>
              <a:rPr lang="en-US" b="1" i="1" dirty="0" smtClean="0">
                <a:latin typeface="Helvetica" panose="020B0604020202020204" pitchFamily="34" charset="0"/>
                <a:cs typeface="Helvetica" panose="020B0604020202020204" pitchFamily="34" charset="0"/>
              </a:rPr>
              <a:t>New data source: </a:t>
            </a:r>
            <a:r>
              <a:rPr lang="en-US" i="1" dirty="0" smtClean="0">
                <a:latin typeface="Helvetica" panose="020B0604020202020204" pitchFamily="34" charset="0"/>
                <a:cs typeface="Helvetica" panose="020B0604020202020204" pitchFamily="34" charset="0"/>
              </a:rPr>
              <a:t>Burning Glass 12-month job postings (2019)</a:t>
            </a:r>
          </a:p>
          <a:p>
            <a:pPr marL="0" indent="0">
              <a:buNone/>
            </a:pPr>
            <a:endParaRPr lang="en-US" dirty="0" smtClean="0">
              <a:latin typeface="Helvetica" panose="020B0604020202020204" pitchFamily="34" charset="0"/>
              <a:cs typeface="Helvetica" panose="020B0604020202020204" pitchFamily="34" charset="0"/>
            </a:endParaRPr>
          </a:p>
          <a:p>
            <a:pPr marL="0" indent="0">
              <a:buNone/>
            </a:pPr>
            <a:endParaRPr lang="en-US" sz="2300" dirty="0" smtClean="0"/>
          </a:p>
          <a:p>
            <a:pPr marL="0" indent="0">
              <a:buNone/>
            </a:pPr>
            <a:endParaRPr lang="en-US" sz="2300" dirty="0"/>
          </a:p>
          <a:p>
            <a:pPr marL="0" indent="0">
              <a:buNone/>
            </a:pPr>
            <a:endParaRPr lang="en-US" sz="2300" dirty="0" smtClean="0"/>
          </a:p>
          <a:p>
            <a:pPr marL="0" indent="0">
              <a:buNone/>
            </a:pPr>
            <a:endParaRPr lang="en-US" sz="2300" dirty="0"/>
          </a:p>
          <a:p>
            <a:pPr marL="0" indent="0">
              <a:buNone/>
            </a:pPr>
            <a:endParaRPr lang="en-US" sz="2300" dirty="0" smtClean="0"/>
          </a:p>
          <a:p>
            <a:pPr marL="0" indent="0">
              <a:buNone/>
            </a:pPr>
            <a:r>
              <a:rPr lang="en-US" sz="2300" dirty="0" smtClean="0"/>
              <a:t>NOTE TO DATA USERS: Beginning with this data package, Burning </a:t>
            </a:r>
            <a:r>
              <a:rPr lang="en-US" sz="2300" dirty="0"/>
              <a:t>Glass </a:t>
            </a:r>
            <a:r>
              <a:rPr lang="en-US" sz="2300" dirty="0" smtClean="0"/>
              <a:t>is used to measure advertised online postings, replacing </a:t>
            </a:r>
            <a:r>
              <a:rPr lang="en-US" sz="2300" dirty="0"/>
              <a:t>Help Wanted Online as the third component of indexed </a:t>
            </a:r>
            <a:r>
              <a:rPr lang="en-US" sz="2300" dirty="0" smtClean="0"/>
              <a:t>demand. </a:t>
            </a:r>
          </a:p>
          <a:p>
            <a:pPr marL="0" indent="0">
              <a:buNone/>
            </a:pPr>
            <a:r>
              <a:rPr lang="en-US" sz="2300" dirty="0" smtClean="0"/>
              <a:t>Note </a:t>
            </a:r>
            <a:r>
              <a:rPr lang="en-US" sz="2300" dirty="0"/>
              <a:t>that this substitution </a:t>
            </a:r>
            <a:r>
              <a:rPr lang="en-US" sz="2300" dirty="0" smtClean="0"/>
              <a:t>may be responsible for some of the variance between indexed demand as calculated in the original and updated data packages. </a:t>
            </a:r>
            <a:r>
              <a:rPr lang="en-US" sz="2300" dirty="0"/>
              <a:t>Direct value comparisons of the </a:t>
            </a:r>
            <a:r>
              <a:rPr lang="en-US" sz="2300" dirty="0" smtClean="0"/>
              <a:t>occupational demand </a:t>
            </a:r>
            <a:r>
              <a:rPr lang="en-US" sz="2300" dirty="0"/>
              <a:t>measures, STAR rankings, and supply gap ratios should be limited</a:t>
            </a:r>
            <a:r>
              <a:rPr lang="en-US" sz="2500" dirty="0" smtClean="0"/>
              <a:t>.</a:t>
            </a:r>
            <a:endParaRPr lang="en-US" sz="2500" dirty="0"/>
          </a:p>
        </p:txBody>
      </p:sp>
      <p:sp>
        <p:nvSpPr>
          <p:cNvPr id="6" name="Content Placeholder 5"/>
          <p:cNvSpPr>
            <a:spLocks noGrp="1"/>
          </p:cNvSpPr>
          <p:nvPr>
            <p:ph sz="half" idx="2"/>
          </p:nvPr>
        </p:nvSpPr>
        <p:spPr>
          <a:xfrm>
            <a:off x="6324600" y="2288964"/>
            <a:ext cx="5613426" cy="809595"/>
          </a:xfrm>
          <a:ln>
            <a:solidFill>
              <a:schemeClr val="tx1"/>
            </a:solidFill>
          </a:ln>
        </p:spPr>
        <p:txBody>
          <a:bodyPr tIns="91440">
            <a:normAutofit fontScale="47500" lnSpcReduction="20000"/>
          </a:bodyPr>
          <a:lstStyle/>
          <a:p>
            <a:pPr marL="0" indent="0">
              <a:buNone/>
            </a:pPr>
            <a:r>
              <a:rPr lang="en-US" i="1" dirty="0" smtClean="0"/>
              <a:t>Total </a:t>
            </a:r>
            <a:r>
              <a:rPr lang="en-US" i="1" dirty="0" smtClean="0">
                <a:latin typeface="Helvetica" panose="020B0604020202020204" pitchFamily="34" charset="0"/>
                <a:cs typeface="Helvetica" panose="020B0604020202020204" pitchFamily="34" charset="0"/>
              </a:rPr>
              <a:t>currently enrolled apprentices…</a:t>
            </a:r>
          </a:p>
          <a:p>
            <a:pPr marL="0" indent="0">
              <a:buNone/>
            </a:pPr>
            <a:endParaRPr lang="en-US" dirty="0" smtClean="0">
              <a:latin typeface="Helvetica" panose="020B0604020202020204" pitchFamily="34" charset="0"/>
              <a:cs typeface="Helvetica" panose="020B0604020202020204" pitchFamily="34" charset="0"/>
            </a:endParaRPr>
          </a:p>
          <a:p>
            <a:r>
              <a:rPr lang="en-US" sz="2300" dirty="0" smtClean="0">
                <a:latin typeface="Helvetica" panose="020B0604020202020204" pitchFamily="34" charset="0"/>
                <a:cs typeface="Helvetica" panose="020B0604020202020204" pitchFamily="34" charset="0"/>
              </a:rPr>
              <a:t>Division of Apprentice Standards, 2019</a:t>
            </a:r>
          </a:p>
          <a:p>
            <a:pPr marL="400050" lvl="1" indent="0">
              <a:buNone/>
            </a:pPr>
            <a:endParaRPr lang="en-US" dirty="0" smtClean="0"/>
          </a:p>
        </p:txBody>
      </p:sp>
      <p:sp>
        <p:nvSpPr>
          <p:cNvPr id="4" name="Rectangle 3"/>
          <p:cNvSpPr/>
          <p:nvPr/>
        </p:nvSpPr>
        <p:spPr>
          <a:xfrm>
            <a:off x="611029" y="240270"/>
            <a:ext cx="127470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Apprenticeships</a:t>
            </a:r>
            <a:endParaRPr lang="en-US" sz="1200" dirty="0">
              <a:latin typeface="Helvetica" panose="020B0604020202020204" pitchFamily="34" charset="0"/>
              <a:cs typeface="Helvetica" panose="020B0604020202020204" pitchFamily="34" charset="0"/>
            </a:endParaRPr>
          </a:p>
        </p:txBody>
      </p:sp>
      <p:sp>
        <p:nvSpPr>
          <p:cNvPr id="8" name="Slide Number Placeholder 7"/>
          <p:cNvSpPr>
            <a:spLocks noGrp="1"/>
          </p:cNvSpPr>
          <p:nvPr>
            <p:ph type="sldNum" sz="quarter" idx="12"/>
          </p:nvPr>
        </p:nvSpPr>
        <p:spPr/>
        <p:txBody>
          <a:bodyPr/>
          <a:lstStyle/>
          <a:p>
            <a:fld id="{103F95D0-111C-45BF-9CB9-32C5136DAE99}" type="slidenum">
              <a:rPr lang="en-US" smtClean="0"/>
              <a:t>30</a:t>
            </a:fld>
            <a:endParaRPr lang="en-US"/>
          </a:p>
        </p:txBody>
      </p:sp>
      <p:sp>
        <p:nvSpPr>
          <p:cNvPr id="9" name="Content Placeholder 5"/>
          <p:cNvSpPr txBox="1">
            <a:spLocks/>
          </p:cNvSpPr>
          <p:nvPr/>
        </p:nvSpPr>
        <p:spPr>
          <a:xfrm>
            <a:off x="6324600" y="1324231"/>
            <a:ext cx="5613426" cy="636353"/>
          </a:xfrm>
          <a:prstGeom prst="rect">
            <a:avLst/>
          </a:prstGeom>
          <a:ln>
            <a:solidFill>
              <a:schemeClr val="tx1"/>
            </a:solidFill>
          </a:ln>
        </p:spPr>
        <p:txBody>
          <a:bodyPr vert="horz" lIns="91440" tIns="9144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300" b="1" dirty="0" smtClean="0"/>
              <a:t>Supply</a:t>
            </a:r>
          </a:p>
          <a:p>
            <a:pPr marL="0" indent="0">
              <a:buFont typeface="Arial" panose="020B0604020202020204" pitchFamily="34" charset="0"/>
              <a:buNone/>
            </a:pPr>
            <a:r>
              <a:rPr lang="en-US" sz="1300" dirty="0" smtClean="0"/>
              <a:t>How many apprentices are qualified to work in these occupations?</a:t>
            </a:r>
            <a:endParaRPr lang="en-US" sz="1300" dirty="0"/>
          </a:p>
        </p:txBody>
      </p:sp>
      <mc:AlternateContent xmlns:mc="http://schemas.openxmlformats.org/markup-compatibility/2006" xmlns:a14="http://schemas.microsoft.com/office/drawing/2010/main">
        <mc:Choice Requires="a14">
          <p:sp>
            <p:nvSpPr>
              <p:cNvPr id="10" name="Content Placeholder 5"/>
              <p:cNvSpPr txBox="1">
                <a:spLocks/>
              </p:cNvSpPr>
              <p:nvPr/>
            </p:nvSpPr>
            <p:spPr>
              <a:xfrm>
                <a:off x="6324600" y="3260373"/>
                <a:ext cx="5613426" cy="2504580"/>
              </a:xfrm>
              <a:prstGeom prst="rect">
                <a:avLst/>
              </a:prstGeom>
              <a:ln>
                <a:solidFill>
                  <a:schemeClr val="tx1"/>
                </a:solidFill>
              </a:ln>
            </p:spPr>
            <p:txBody>
              <a:bodyPr vert="horz" lIns="91440" tIns="9144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300" i="1" dirty="0" smtClean="0"/>
                  <a:t>…minus the fraction of total occupation employment assumed to be made up of apprentices</a:t>
                </a:r>
              </a:p>
              <a:p>
                <a:pPr marL="0" indent="0">
                  <a:buFont typeface="Arial" panose="020B0604020202020204" pitchFamily="34" charset="0"/>
                  <a:buNone/>
                </a:pPr>
                <a:endParaRPr lang="en-US" sz="1200" dirty="0" smtClean="0"/>
              </a:p>
              <a:p>
                <a:r>
                  <a:rPr lang="en-US" sz="1100" dirty="0"/>
                  <a:t>Bureau of Labor Statistics short-term projections (OES) – 2018 employment </a:t>
                </a:r>
                <a:r>
                  <a:rPr lang="en-US" sz="1100" dirty="0" smtClean="0"/>
                  <a:t>base</a:t>
                </a:r>
              </a:p>
              <a:p>
                <a:pPr marL="400050" lvl="1" indent="0">
                  <a:buFont typeface="Arial" panose="020B0604020202020204" pitchFamily="34" charset="0"/>
                  <a:buNone/>
                </a:pPr>
                <a:endParaRPr lang="en-US" sz="1100" dirty="0" smtClean="0"/>
              </a:p>
              <a:p>
                <a:pPr marL="0" indent="-57150" algn="ctr">
                  <a:buNone/>
                </a:pPr>
                <a14:m>
                  <m:oMath xmlns:m="http://schemas.openxmlformats.org/officeDocument/2006/math">
                    <m:f>
                      <m:fPr>
                        <m:ctrlPr>
                          <a:rPr lang="en-US" sz="1200" i="1">
                            <a:latin typeface="Cambria Math" panose="02040503050406030204" pitchFamily="18" charset="0"/>
                          </a:rPr>
                        </m:ctrlPr>
                      </m:fPr>
                      <m:num>
                        <m:r>
                          <a:rPr lang="en-US" sz="1200" i="1">
                            <a:latin typeface="Cambria Math" panose="02040503050406030204" pitchFamily="18" charset="0"/>
                          </a:rPr>
                          <m:t>𝑇𝑜𝑡𝑎𝑙</m:t>
                        </m:r>
                        <m:r>
                          <a:rPr lang="en-US" sz="1200" i="1">
                            <a:latin typeface="Cambria Math" panose="02040503050406030204" pitchFamily="18" charset="0"/>
                          </a:rPr>
                          <m:t> </m:t>
                        </m:r>
                        <m:r>
                          <a:rPr lang="en-US" sz="1200" i="1">
                            <a:latin typeface="Cambria Math" panose="02040503050406030204" pitchFamily="18" charset="0"/>
                          </a:rPr>
                          <m:t>𝑁𝑢𝑚𝑏𝑒𝑟</m:t>
                        </m:r>
                        <m:r>
                          <a:rPr lang="en-US" sz="1200" i="1">
                            <a:latin typeface="Cambria Math" panose="02040503050406030204" pitchFamily="18" charset="0"/>
                          </a:rPr>
                          <m:t> </m:t>
                        </m:r>
                        <m:r>
                          <a:rPr lang="en-US" sz="1200" i="1">
                            <a:latin typeface="Cambria Math" panose="02040503050406030204" pitchFamily="18" charset="0"/>
                          </a:rPr>
                          <m:t>𝑜𝑓</m:t>
                        </m:r>
                        <m:r>
                          <a:rPr lang="en-US" sz="1200" i="1">
                            <a:latin typeface="Cambria Math" panose="02040503050406030204" pitchFamily="18" charset="0"/>
                          </a:rPr>
                          <m:t> </m:t>
                        </m:r>
                        <m:r>
                          <a:rPr lang="en-US" sz="1200" i="1">
                            <a:latin typeface="Cambria Math" panose="02040503050406030204" pitchFamily="18" charset="0"/>
                          </a:rPr>
                          <m:t>𝐴𝑝𝑝𝑟𝑒𝑛𝑡𝑖𝑐𝑒𝑠</m:t>
                        </m:r>
                      </m:num>
                      <m:den>
                        <m:r>
                          <a:rPr lang="en-US" sz="1200" i="1">
                            <a:latin typeface="Cambria Math" panose="02040503050406030204" pitchFamily="18" charset="0"/>
                          </a:rPr>
                          <m:t>𝑇𝑜𝑡𝑎𝑙</m:t>
                        </m:r>
                        <m:r>
                          <a:rPr lang="en-US" sz="1200" i="1">
                            <a:latin typeface="Cambria Math" panose="02040503050406030204" pitchFamily="18" charset="0"/>
                          </a:rPr>
                          <m:t> 2018 </m:t>
                        </m:r>
                        <m:r>
                          <a:rPr lang="en-US" sz="1200" i="1">
                            <a:latin typeface="Cambria Math" panose="02040503050406030204" pitchFamily="18" charset="0"/>
                          </a:rPr>
                          <m:t>𝐸𝑚𝑝𝑙𝑜𝑦𝑚𝑒𝑛𝑡</m:t>
                        </m:r>
                        <m:r>
                          <a:rPr lang="en-US" sz="1200" i="1">
                            <a:latin typeface="Cambria Math" panose="02040503050406030204" pitchFamily="18" charset="0"/>
                          </a:rPr>
                          <m:t> </m:t>
                        </m:r>
                        <m:r>
                          <a:rPr lang="en-US" sz="1200" i="1">
                            <a:latin typeface="Cambria Math" panose="02040503050406030204" pitchFamily="18" charset="0"/>
                          </a:rPr>
                          <m:t>𝑖𝑛</m:t>
                        </m:r>
                        <m:r>
                          <a:rPr lang="en-US" sz="1200" i="1">
                            <a:latin typeface="Cambria Math" panose="02040503050406030204" pitchFamily="18" charset="0"/>
                          </a:rPr>
                          <m:t> </m:t>
                        </m:r>
                        <m:r>
                          <a:rPr lang="en-US" sz="1200" i="1">
                            <a:latin typeface="Cambria Math" panose="02040503050406030204" pitchFamily="18" charset="0"/>
                          </a:rPr>
                          <m:t>𝐴𝑝𝑝𝑟𝑒𝑛𝑡𝑖𝑐𝑒</m:t>
                        </m:r>
                        <m:r>
                          <a:rPr lang="en-US" sz="1200" i="1">
                            <a:latin typeface="Cambria Math" panose="02040503050406030204" pitchFamily="18" charset="0"/>
                          </a:rPr>
                          <m:t> </m:t>
                        </m:r>
                        <m:r>
                          <a:rPr lang="en-US" sz="1200" i="1">
                            <a:latin typeface="Cambria Math" panose="02040503050406030204" pitchFamily="18" charset="0"/>
                          </a:rPr>
                          <m:t>𝑇𝑟𝑎𝑑𝑒𝑠</m:t>
                        </m:r>
                      </m:den>
                    </m:f>
                  </m:oMath>
                </a14:m>
                <a:r>
                  <a:rPr lang="en-US" sz="1200" dirty="0">
                    <a:solidFill>
                      <a:prstClr val="black"/>
                    </a:solidFill>
                    <a:latin typeface="Helvetica"/>
                    <a:ea typeface="Cambria Math" panose="02040503050406030204" pitchFamily="18" charset="0"/>
                    <a:cs typeface="+mn-cs"/>
                  </a:rPr>
                  <a:t> </a:t>
                </a:r>
                <a14:m>
                  <m:oMath xmlns:m="http://schemas.openxmlformats.org/officeDocument/2006/math">
                    <m:r>
                      <a:rPr lang="en-US" sz="1200" i="1">
                        <a:solidFill>
                          <a:prstClr val="black"/>
                        </a:solidFill>
                        <a:latin typeface="Cambria Math" panose="02040503050406030204" pitchFamily="18" charset="0"/>
                        <a:ea typeface="Cambria Math" panose="02040503050406030204" pitchFamily="18" charset="0"/>
                        <a:cs typeface="+mn-cs"/>
                      </a:rPr>
                      <m:t>×2018 </m:t>
                    </m:r>
                    <m:r>
                      <a:rPr lang="en-US" sz="1200" i="1">
                        <a:solidFill>
                          <a:prstClr val="black"/>
                        </a:solidFill>
                        <a:latin typeface="Cambria Math" panose="02040503050406030204" pitchFamily="18" charset="0"/>
                        <a:ea typeface="Cambria Math" panose="02040503050406030204" pitchFamily="18" charset="0"/>
                        <a:cs typeface="+mn-cs"/>
                      </a:rPr>
                      <m:t>𝑂𝑐𝑐𝑢𝑝𝑎𝑡𝑖𝑜𝑛</m:t>
                    </m:r>
                    <m:r>
                      <a:rPr lang="en-US" sz="1200" i="1">
                        <a:solidFill>
                          <a:prstClr val="black"/>
                        </a:solidFill>
                        <a:latin typeface="Cambria Math" panose="02040503050406030204" pitchFamily="18" charset="0"/>
                        <a:ea typeface="Cambria Math" panose="02040503050406030204" pitchFamily="18" charset="0"/>
                        <a:cs typeface="+mn-cs"/>
                      </a:rPr>
                      <m:t> </m:t>
                    </m:r>
                    <m:r>
                      <a:rPr lang="en-US" sz="1200" i="1">
                        <a:solidFill>
                          <a:prstClr val="black"/>
                        </a:solidFill>
                        <a:latin typeface="Cambria Math" panose="02040503050406030204" pitchFamily="18" charset="0"/>
                        <a:ea typeface="Cambria Math" panose="02040503050406030204" pitchFamily="18" charset="0"/>
                        <a:cs typeface="+mn-cs"/>
                      </a:rPr>
                      <m:t>𝐸𝑚𝑝𝑙𝑜𝑦𝑚𝑒𝑛𝑡</m:t>
                    </m:r>
                    <m:r>
                      <m:rPr>
                        <m:nor/>
                      </m:rPr>
                      <a:rPr lang="en-US" sz="1200" dirty="0">
                        <a:solidFill>
                          <a:prstClr val="black"/>
                        </a:solidFill>
                        <a:latin typeface="Helvetica"/>
                        <a:cs typeface="+mn-cs"/>
                      </a:rPr>
                      <m:t> </m:t>
                    </m:r>
                  </m:oMath>
                </a14:m>
                <a:endParaRPr lang="en-US" sz="1500" dirty="0"/>
              </a:p>
              <a:p>
                <a:pPr marL="400050" lvl="1" indent="0">
                  <a:buFont typeface="Arial" panose="020B0604020202020204" pitchFamily="34" charset="0"/>
                  <a:buNone/>
                </a:pPr>
                <a:endParaRPr lang="en-US" sz="1100" dirty="0" smtClean="0"/>
              </a:p>
              <a:p>
                <a:pPr marL="0" indent="-57150">
                  <a:buFont typeface="Arial" panose="020B0604020202020204" pitchFamily="34" charset="0"/>
                  <a:buNone/>
                </a:pPr>
                <a:r>
                  <a:rPr lang="en-US" sz="1200" dirty="0" smtClean="0"/>
                  <a:t>*All apprentice employment assumptions are statewide—methodology detailed in apprenticeships data tool.</a:t>
                </a:r>
              </a:p>
            </p:txBody>
          </p:sp>
        </mc:Choice>
        <mc:Fallback xmlns="">
          <p:sp>
            <p:nvSpPr>
              <p:cNvPr id="10" name="Content Placeholder 5"/>
              <p:cNvSpPr txBox="1">
                <a:spLocks noRot="1" noChangeAspect="1" noMove="1" noResize="1" noEditPoints="1" noAdjustHandles="1" noChangeArrowheads="1" noChangeShapeType="1" noTextEdit="1"/>
              </p:cNvSpPr>
              <p:nvPr/>
            </p:nvSpPr>
            <p:spPr>
              <a:xfrm>
                <a:off x="6324600" y="3260373"/>
                <a:ext cx="5613426" cy="2504580"/>
              </a:xfrm>
              <a:prstGeom prst="rect">
                <a:avLst/>
              </a:prstGeom>
              <a:blipFill>
                <a:blip r:embed="rId3"/>
                <a:stretch>
                  <a:fillRect l="-108" r="-325"/>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4800423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a:graphicFrameLocks/>
          </p:cNvGraphicFramePr>
          <p:nvPr>
            <p:extLst/>
          </p:nvPr>
        </p:nvGraphicFramePr>
        <p:xfrm>
          <a:off x="980578" y="2394285"/>
          <a:ext cx="10259568"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31</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a:solidFill>
                  <a:schemeClr val="accent1"/>
                </a:solidFill>
              </a:rPr>
              <a:t>State</a:t>
            </a:r>
            <a:r>
              <a:rPr lang="en-US" sz="3200" dirty="0"/>
              <a:t> </a:t>
            </a:r>
            <a:r>
              <a:rPr lang="en-US" sz="3200" dirty="0" smtClean="0"/>
              <a:t>Supply Gap Overview: Apprenticeships</a:t>
            </a:r>
            <a:endParaRPr lang="en-US" sz="3200" dirty="0">
              <a:latin typeface="Helvetica" panose="020B0604020202020204" pitchFamily="34" charset="0"/>
              <a:cs typeface="Helvetica" panose="020B0604020202020204" pitchFamily="34" charset="0"/>
            </a:endParaRPr>
          </a:p>
        </p:txBody>
      </p:sp>
      <p:sp>
        <p:nvSpPr>
          <p:cNvPr id="13" name="Rectangle 12"/>
          <p:cNvSpPr/>
          <p:nvPr/>
        </p:nvSpPr>
        <p:spPr>
          <a:xfrm>
            <a:off x="611029" y="240270"/>
            <a:ext cx="127470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Apprenticeships</a:t>
            </a:r>
            <a:endParaRPr lang="en-US" sz="1200" dirty="0"/>
          </a:p>
        </p:txBody>
      </p:sp>
      <p:grpSp>
        <p:nvGrpSpPr>
          <p:cNvPr id="25" name="Group 24"/>
          <p:cNvGrpSpPr/>
          <p:nvPr/>
        </p:nvGrpSpPr>
        <p:grpSpPr>
          <a:xfrm>
            <a:off x="10204084" y="2004420"/>
            <a:ext cx="1523519" cy="277544"/>
            <a:chOff x="10315575" y="1563617"/>
            <a:chExt cx="1523519" cy="277544"/>
          </a:xfrm>
        </p:grpSpPr>
        <p:grpSp>
          <p:nvGrpSpPr>
            <p:cNvPr id="11" name="Group 10"/>
            <p:cNvGrpSpPr/>
            <p:nvPr/>
          </p:nvGrpSpPr>
          <p:grpSpPr>
            <a:xfrm>
              <a:off x="10405016" y="1591296"/>
              <a:ext cx="1434078" cy="230832"/>
              <a:chOff x="9982200" y="1381682"/>
              <a:chExt cx="1434078" cy="230832"/>
            </a:xfrm>
          </p:grpSpPr>
          <p:sp>
            <p:nvSpPr>
              <p:cNvPr id="9" name="TextBox 8"/>
              <p:cNvSpPr txBox="1"/>
              <p:nvPr/>
            </p:nvSpPr>
            <p:spPr>
              <a:xfrm>
                <a:off x="10077450" y="1381682"/>
                <a:ext cx="1338828" cy="230832"/>
              </a:xfrm>
              <a:prstGeom prst="rect">
                <a:avLst/>
              </a:prstGeom>
              <a:noFill/>
            </p:spPr>
            <p:txBody>
              <a:bodyPr wrap="none" rtlCol="0">
                <a:spAutoFit/>
              </a:bodyPr>
              <a:lstStyle/>
              <a:p>
                <a:r>
                  <a:rPr lang="en-US" sz="900" i="1" dirty="0" smtClean="0"/>
                  <a:t>4- or 5-star occupation</a:t>
                </a:r>
                <a:endParaRPr lang="en-US" sz="900" i="1" dirty="0"/>
              </a:p>
            </p:txBody>
          </p:sp>
          <p:sp>
            <p:nvSpPr>
              <p:cNvPr id="10" name="Rectangle 9"/>
              <p:cNvSpPr/>
              <p:nvPr/>
            </p:nvSpPr>
            <p:spPr>
              <a:xfrm>
                <a:off x="9982200" y="1451378"/>
                <a:ext cx="95250" cy="9144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grpSp>
        <p:sp>
          <p:nvSpPr>
            <p:cNvPr id="15" name="Rectangle 14"/>
            <p:cNvSpPr/>
            <p:nvPr/>
          </p:nvSpPr>
          <p:spPr>
            <a:xfrm>
              <a:off x="10315575" y="1563617"/>
              <a:ext cx="1523519" cy="277544"/>
            </a:xfrm>
            <a:prstGeom prst="rect">
              <a:avLst/>
            </a:prstGeom>
            <a:noFill/>
            <a:ln w="952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sp>
        <p:nvSpPr>
          <p:cNvPr id="28" name="Rectangle 27"/>
          <p:cNvSpPr/>
          <p:nvPr/>
        </p:nvSpPr>
        <p:spPr>
          <a:xfrm>
            <a:off x="2766565" y="6148140"/>
            <a:ext cx="6557297"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 Source: Division of Apprentice Standards, 2019</a:t>
            </a:r>
            <a:endParaRPr lang="en-US" sz="900" dirty="0">
              <a:latin typeface="Helvetica" panose="020B0604020202020204" pitchFamily="34" charset="0"/>
              <a:cs typeface="Helvetica" panose="020B0604020202020204" pitchFamily="34" charset="0"/>
            </a:endParaRPr>
          </a:p>
        </p:txBody>
      </p:sp>
      <p:sp>
        <p:nvSpPr>
          <p:cNvPr id="21" name="Rectangle 20"/>
          <p:cNvSpPr/>
          <p:nvPr/>
        </p:nvSpPr>
        <p:spPr>
          <a:xfrm>
            <a:off x="611030" y="1423736"/>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Employer demand exceeds the supply of apprentices for a number </a:t>
            </a:r>
            <a:r>
              <a:rPr lang="en-US" sz="1400" dirty="0">
                <a:latin typeface="Helvetica" panose="020B0604020202020204" pitchFamily="34" charset="0"/>
                <a:cs typeface="Helvetica" panose="020B0604020202020204" pitchFamily="34" charset="0"/>
              </a:rPr>
              <a:t>of 4- and 5-star </a:t>
            </a:r>
            <a:r>
              <a:rPr lang="en-US" sz="1400" dirty="0" smtClean="0">
                <a:latin typeface="Helvetica" panose="020B0604020202020204" pitchFamily="34" charset="0"/>
                <a:cs typeface="Helvetica" panose="020B0604020202020204" pitchFamily="34" charset="0"/>
              </a:rPr>
              <a:t>occupations statewide. Of these, Police and Sheriff’s Patrol Officers, Firefighters, and Construction Laborers have the fewest apprentices per opening.</a:t>
            </a:r>
            <a:endParaRPr lang="en-US" sz="1400" dirty="0"/>
          </a:p>
        </p:txBody>
      </p:sp>
      <p:cxnSp>
        <p:nvCxnSpPr>
          <p:cNvPr id="3" name="Straight Connector 2"/>
          <p:cNvCxnSpPr>
            <a:endCxn id="7" idx="2"/>
          </p:cNvCxnSpPr>
          <p:nvPr/>
        </p:nvCxnSpPr>
        <p:spPr>
          <a:xfrm flipV="1">
            <a:off x="10013739" y="2919243"/>
            <a:ext cx="1202" cy="2560320"/>
          </a:xfrm>
          <a:prstGeom prst="line">
            <a:avLst/>
          </a:prstGeom>
          <a:ln w="12700">
            <a:solidFill>
              <a:schemeClr val="accent6"/>
            </a:solidFill>
            <a:prstDash val="dash"/>
            <a:headEnd type="arrow" w="med" len="med"/>
            <a:tailEnd type="none" w="med" len="med"/>
          </a:ln>
        </p:spPr>
        <p:style>
          <a:lnRef idx="1">
            <a:schemeClr val="accent6"/>
          </a:lnRef>
          <a:fillRef idx="0">
            <a:schemeClr val="accent6"/>
          </a:fillRef>
          <a:effectRef idx="0">
            <a:schemeClr val="accent6"/>
          </a:effectRef>
          <a:fontRef idx="minor">
            <a:schemeClr val="tx1"/>
          </a:fontRef>
        </p:style>
      </p:cxnSp>
      <p:sp>
        <p:nvSpPr>
          <p:cNvPr id="7" name="TextBox 6"/>
          <p:cNvSpPr txBox="1"/>
          <p:nvPr/>
        </p:nvSpPr>
        <p:spPr>
          <a:xfrm>
            <a:off x="9694901" y="2703799"/>
            <a:ext cx="640080" cy="215444"/>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800" dirty="0" smtClean="0"/>
              <a:t>Balanced</a:t>
            </a:r>
            <a:endParaRPr lang="en-US" sz="800" dirty="0"/>
          </a:p>
        </p:txBody>
      </p:sp>
    </p:spTree>
    <p:extLst>
      <p:ext uri="{BB962C8B-B14F-4D97-AF65-F5344CB8AC3E}">
        <p14:creationId xmlns:p14="http://schemas.microsoft.com/office/powerpoint/2010/main" val="34355628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179379380"/>
              </p:ext>
            </p:extLst>
          </p:nvPr>
        </p:nvGraphicFramePr>
        <p:xfrm>
          <a:off x="611030" y="2399693"/>
          <a:ext cx="10969943" cy="2928810"/>
        </p:xfrm>
        <a:graphic>
          <a:graphicData uri="http://schemas.openxmlformats.org/drawingml/2006/table">
            <a:tbl>
              <a:tblPr/>
              <a:tblGrid>
                <a:gridCol w="6138688">
                  <a:extLst>
                    <a:ext uri="{9D8B030D-6E8A-4147-A177-3AD203B41FA5}">
                      <a16:colId xmlns:a16="http://schemas.microsoft.com/office/drawing/2014/main" val="1152866112"/>
                    </a:ext>
                  </a:extLst>
                </a:gridCol>
                <a:gridCol w="1455821">
                  <a:extLst>
                    <a:ext uri="{9D8B030D-6E8A-4147-A177-3AD203B41FA5}">
                      <a16:colId xmlns:a16="http://schemas.microsoft.com/office/drawing/2014/main" val="927403410"/>
                    </a:ext>
                  </a:extLst>
                </a:gridCol>
                <a:gridCol w="1672389">
                  <a:extLst>
                    <a:ext uri="{9D8B030D-6E8A-4147-A177-3AD203B41FA5}">
                      <a16:colId xmlns:a16="http://schemas.microsoft.com/office/drawing/2014/main" val="1715695499"/>
                    </a:ext>
                  </a:extLst>
                </a:gridCol>
                <a:gridCol w="1703045">
                  <a:extLst>
                    <a:ext uri="{9D8B030D-6E8A-4147-A177-3AD203B41FA5}">
                      <a16:colId xmlns:a16="http://schemas.microsoft.com/office/drawing/2014/main" val="1680880927"/>
                    </a:ext>
                  </a:extLst>
                </a:gridCol>
              </a:tblGrid>
              <a:tr h="399756">
                <a:tc>
                  <a:txBody>
                    <a:bodyPr/>
                    <a:lstStyle/>
                    <a:p>
                      <a:pPr algn="ctr" fontAlgn="ctr"/>
                      <a:r>
                        <a:rPr lang="en-US" sz="1200" b="1" i="0" u="none" strike="noStrike" dirty="0">
                          <a:solidFill>
                            <a:srgbClr val="FFFFFF"/>
                          </a:solidFill>
                          <a:effectLst/>
                          <a:latin typeface="+mj-lt"/>
                        </a:rPr>
                        <a:t>Occupation Title</a:t>
                      </a:r>
                    </a:p>
                  </a:txBody>
                  <a:tcPr marL="9525" marR="9525" marT="9525"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tc>
                  <a:txBody>
                    <a:bodyPr/>
                    <a:lstStyle/>
                    <a:p>
                      <a:pPr algn="ctr" fontAlgn="ctr"/>
                      <a:r>
                        <a:rPr lang="en-US" sz="1200" b="1" i="0" u="none" strike="noStrike" dirty="0">
                          <a:solidFill>
                            <a:srgbClr val="FFFFFF"/>
                          </a:solidFill>
                          <a:effectLst/>
                          <a:latin typeface="+mj-lt"/>
                        </a:rPr>
                        <a:t>STAR Ranking</a:t>
                      </a:r>
                    </a:p>
                  </a:txBody>
                  <a:tcPr marL="9525" marR="9525" marT="9525"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tc>
                  <a:txBody>
                    <a:bodyPr/>
                    <a:lstStyle/>
                    <a:p>
                      <a:pPr algn="ctr" fontAlgn="ctr"/>
                      <a:r>
                        <a:rPr lang="en-US" sz="1200" b="1" i="0" u="none" strike="noStrike" dirty="0" smtClean="0">
                          <a:solidFill>
                            <a:srgbClr val="FFFFFF"/>
                          </a:solidFill>
                          <a:effectLst/>
                          <a:latin typeface="+mj-lt"/>
                        </a:rPr>
                        <a:t>Apprentices</a:t>
                      </a:r>
                      <a:endParaRPr lang="en-US" sz="1200" b="1" i="0" u="none" strike="noStrike" dirty="0">
                        <a:solidFill>
                          <a:srgbClr val="FFFFFF"/>
                        </a:solidFill>
                        <a:effectLst/>
                        <a:latin typeface="+mj-lt"/>
                      </a:endParaRPr>
                    </a:p>
                  </a:txBody>
                  <a:tcPr marL="9525" marR="9525" marT="9525"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tc>
                  <a:txBody>
                    <a:bodyPr/>
                    <a:lstStyle/>
                    <a:p>
                      <a:pPr algn="ctr" fontAlgn="ctr"/>
                      <a:r>
                        <a:rPr lang="en-US" sz="1200" b="1" i="0" u="none" strike="noStrike" dirty="0">
                          <a:solidFill>
                            <a:srgbClr val="FFFFFF"/>
                          </a:solidFill>
                          <a:effectLst/>
                          <a:latin typeface="+mj-lt"/>
                        </a:rPr>
                        <a:t>Demand</a:t>
                      </a:r>
                    </a:p>
                  </a:txBody>
                  <a:tcPr marL="9525" marR="9525" marT="9525"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extLst>
                  <a:ext uri="{0D108BD9-81ED-4DB2-BD59-A6C34878D82A}">
                    <a16:rowId xmlns:a16="http://schemas.microsoft.com/office/drawing/2014/main" val="2235203644"/>
                  </a:ext>
                </a:extLst>
              </a:tr>
              <a:tr h="229914">
                <a:tc>
                  <a:txBody>
                    <a:bodyPr/>
                    <a:lstStyle/>
                    <a:p>
                      <a:pPr algn="l" fontAlgn="ctr"/>
                      <a:r>
                        <a:rPr lang="en-US" sz="1100" b="0" i="0" u="none" strike="noStrike" dirty="0">
                          <a:solidFill>
                            <a:srgbClr val="000000"/>
                          </a:solidFill>
                          <a:effectLst/>
                          <a:latin typeface="+mn-lt"/>
                        </a:rPr>
                        <a:t>Electricians</a:t>
                      </a:r>
                    </a:p>
                  </a:txBody>
                  <a:tcPr marL="9525" marR="9525" marT="9525" marB="0" anchor="ctr">
                    <a:lnL>
                      <a:noFill/>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solidFill>
                      <a:srgbClr val="DDEBF7"/>
                    </a:solidFill>
                  </a:tcPr>
                </a:tc>
                <a:tc>
                  <a:txBody>
                    <a:bodyPr/>
                    <a:lstStyle/>
                    <a:p>
                      <a:pPr algn="ctr" fontAlgn="ctr"/>
                      <a:r>
                        <a:rPr lang="en-US" sz="1100" b="0" i="0" u="none" strike="noStrike">
                          <a:solidFill>
                            <a:srgbClr val="000000"/>
                          </a:solidFill>
                          <a:effectLst/>
                          <a:latin typeface="+mn-lt"/>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effectLst/>
                          <a:latin typeface="+mn-lt"/>
                        </a:rPr>
                        <a:t>620</a:t>
                      </a:r>
                    </a:p>
                  </a:txBody>
                  <a:tcPr marL="9525" marR="9525" marT="9525" marB="0" anchor="ctr">
                    <a:lnL w="6350" cap="flat" cmpd="sng" algn="ctr">
                      <a:solidFill>
                        <a:srgbClr val="000000"/>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effectLst/>
                          <a:latin typeface="+mn-lt"/>
                        </a:rPr>
                        <a:t>1,189</a:t>
                      </a:r>
                    </a:p>
                  </a:txBody>
                  <a:tcPr marL="9525" marR="9525" marT="9525" marB="0" anchor="ctr">
                    <a:lnL>
                      <a:noFill/>
                    </a:lnL>
                    <a:lnR>
                      <a:noFill/>
                    </a:lnR>
                    <a:lnT w="1905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364217172"/>
                  </a:ext>
                </a:extLst>
              </a:tr>
              <a:tr h="229914">
                <a:tc>
                  <a:txBody>
                    <a:bodyPr/>
                    <a:lstStyle/>
                    <a:p>
                      <a:pPr algn="l" fontAlgn="ctr"/>
                      <a:r>
                        <a:rPr lang="en-US" sz="1100" b="0" i="0" u="none" strike="noStrike" dirty="0">
                          <a:solidFill>
                            <a:srgbClr val="000000"/>
                          </a:solidFill>
                          <a:effectLst/>
                          <a:latin typeface="+mn-lt"/>
                        </a:rPr>
                        <a:t>Carpenters</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a:solidFill>
                            <a:srgbClr val="000000"/>
                          </a:solidFill>
                          <a:effectLst/>
                          <a:latin typeface="+mn-lt"/>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mn-lt"/>
                        </a:rPr>
                        <a:t>585</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100" b="0" i="0" u="none" strike="noStrike">
                          <a:solidFill>
                            <a:srgbClr val="000000"/>
                          </a:solidFill>
                          <a:effectLst/>
                          <a:latin typeface="+mn-lt"/>
                        </a:rPr>
                        <a:t>1,342</a:t>
                      </a:r>
                    </a:p>
                  </a:txBody>
                  <a:tcPr marL="9525" marR="9525" marT="9525" marB="0" anchor="ctr">
                    <a:lnL>
                      <a:noFill/>
                    </a:lnL>
                    <a:lnR>
                      <a:noFill/>
                    </a:lnR>
                    <a:lnT>
                      <a:noFill/>
                    </a:lnT>
                    <a:lnB>
                      <a:noFill/>
                    </a:lnB>
                  </a:tcPr>
                </a:tc>
                <a:extLst>
                  <a:ext uri="{0D108BD9-81ED-4DB2-BD59-A6C34878D82A}">
                    <a16:rowId xmlns:a16="http://schemas.microsoft.com/office/drawing/2014/main" val="3943766691"/>
                  </a:ext>
                </a:extLst>
              </a:tr>
              <a:tr h="229914">
                <a:tc>
                  <a:txBody>
                    <a:bodyPr/>
                    <a:lstStyle/>
                    <a:p>
                      <a:pPr algn="l" fontAlgn="ctr"/>
                      <a:r>
                        <a:rPr lang="en-US" sz="1100" b="0" i="0" u="none" strike="noStrike" dirty="0">
                          <a:solidFill>
                            <a:srgbClr val="000000"/>
                          </a:solidFill>
                          <a:effectLst/>
                          <a:latin typeface="+mn-lt"/>
                        </a:rPr>
                        <a:t>Plumbers, Pipefitters, and Steamfitters</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a:solidFill>
                            <a:srgbClr val="000000"/>
                          </a:solidFill>
                          <a:effectLst/>
                          <a:latin typeface="+mn-lt"/>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mn-lt"/>
                        </a:rPr>
                        <a:t>310</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100" b="0" i="0" u="none" strike="noStrike">
                          <a:solidFill>
                            <a:srgbClr val="000000"/>
                          </a:solidFill>
                          <a:effectLst/>
                          <a:latin typeface="+mn-lt"/>
                        </a:rPr>
                        <a:t>823</a:t>
                      </a:r>
                    </a:p>
                  </a:txBody>
                  <a:tcPr marL="9525" marR="9525" marT="9525" marB="0" anchor="ctr">
                    <a:lnL>
                      <a:noFill/>
                    </a:lnL>
                    <a:lnR>
                      <a:noFill/>
                    </a:lnR>
                    <a:lnT>
                      <a:noFill/>
                    </a:lnT>
                    <a:lnB>
                      <a:noFill/>
                    </a:lnB>
                  </a:tcPr>
                </a:tc>
                <a:extLst>
                  <a:ext uri="{0D108BD9-81ED-4DB2-BD59-A6C34878D82A}">
                    <a16:rowId xmlns:a16="http://schemas.microsoft.com/office/drawing/2014/main" val="2729581468"/>
                  </a:ext>
                </a:extLst>
              </a:tr>
              <a:tr h="229914">
                <a:tc>
                  <a:txBody>
                    <a:bodyPr/>
                    <a:lstStyle/>
                    <a:p>
                      <a:pPr algn="l" fontAlgn="ctr"/>
                      <a:r>
                        <a:rPr lang="en-US" sz="1100" b="0" i="0" u="none" strike="noStrike" dirty="0">
                          <a:solidFill>
                            <a:srgbClr val="000000"/>
                          </a:solidFill>
                          <a:effectLst/>
                          <a:latin typeface="+mn-lt"/>
                        </a:rPr>
                        <a:t>Construction Laborers</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dirty="0">
                          <a:solidFill>
                            <a:srgbClr val="000000"/>
                          </a:solidFill>
                          <a:effectLst/>
                          <a:latin typeface="+mn-lt"/>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mn-lt"/>
                        </a:rPr>
                        <a:t>293</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100" b="0" i="0" u="none" strike="noStrike">
                          <a:solidFill>
                            <a:srgbClr val="000000"/>
                          </a:solidFill>
                          <a:effectLst/>
                          <a:latin typeface="+mn-lt"/>
                        </a:rPr>
                        <a:t>1,557</a:t>
                      </a:r>
                    </a:p>
                  </a:txBody>
                  <a:tcPr marL="9525" marR="9525" marT="9525" marB="0" anchor="ctr">
                    <a:lnL>
                      <a:noFill/>
                    </a:lnL>
                    <a:lnR>
                      <a:noFill/>
                    </a:lnR>
                    <a:lnT>
                      <a:noFill/>
                    </a:lnT>
                    <a:lnB>
                      <a:noFill/>
                    </a:lnB>
                  </a:tcPr>
                </a:tc>
                <a:extLst>
                  <a:ext uri="{0D108BD9-81ED-4DB2-BD59-A6C34878D82A}">
                    <a16:rowId xmlns:a16="http://schemas.microsoft.com/office/drawing/2014/main" val="1772618307"/>
                  </a:ext>
                </a:extLst>
              </a:tr>
              <a:tr h="229914">
                <a:tc>
                  <a:txBody>
                    <a:bodyPr/>
                    <a:lstStyle/>
                    <a:p>
                      <a:pPr algn="l" fontAlgn="ctr"/>
                      <a:r>
                        <a:rPr lang="en-US" sz="1100" b="0" i="0" u="none" strike="noStrike" dirty="0">
                          <a:solidFill>
                            <a:srgbClr val="000000"/>
                          </a:solidFill>
                          <a:effectLst/>
                          <a:latin typeface="+mn-lt"/>
                        </a:rPr>
                        <a:t>Structural Iron and Steel Workers</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dirty="0">
                          <a:solidFill>
                            <a:srgbClr val="000000"/>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mn-lt"/>
                        </a:rPr>
                        <a:t>185</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100" b="0" i="0" u="none" strike="noStrike">
                          <a:solidFill>
                            <a:srgbClr val="000000"/>
                          </a:solidFill>
                          <a:effectLst/>
                          <a:latin typeface="+mn-lt"/>
                        </a:rPr>
                        <a:t>23</a:t>
                      </a:r>
                    </a:p>
                  </a:txBody>
                  <a:tcPr marL="9525" marR="9525" marT="9525" marB="0" anchor="ctr">
                    <a:lnL>
                      <a:noFill/>
                    </a:lnL>
                    <a:lnR>
                      <a:noFill/>
                    </a:lnR>
                    <a:lnT>
                      <a:noFill/>
                    </a:lnT>
                    <a:lnB>
                      <a:noFill/>
                    </a:lnB>
                  </a:tcPr>
                </a:tc>
                <a:extLst>
                  <a:ext uri="{0D108BD9-81ED-4DB2-BD59-A6C34878D82A}">
                    <a16:rowId xmlns:a16="http://schemas.microsoft.com/office/drawing/2014/main" val="2450177093"/>
                  </a:ext>
                </a:extLst>
              </a:tr>
              <a:tr h="229914">
                <a:tc>
                  <a:txBody>
                    <a:bodyPr/>
                    <a:lstStyle/>
                    <a:p>
                      <a:pPr algn="l" fontAlgn="ctr"/>
                      <a:r>
                        <a:rPr lang="en-US" sz="1100" b="0" i="0" u="none" strike="noStrike" dirty="0">
                          <a:solidFill>
                            <a:srgbClr val="000000"/>
                          </a:solidFill>
                          <a:effectLst/>
                          <a:latin typeface="+mn-lt"/>
                        </a:rPr>
                        <a:t>Heating, Air Conditioning, and Refrigeration Mechanics and Installers</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dirty="0">
                          <a:solidFill>
                            <a:srgbClr val="000000"/>
                          </a:solidFill>
                          <a:effectLst/>
                          <a:latin typeface="+mn-lt"/>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mn-lt"/>
                        </a:rPr>
                        <a:t>101</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100" b="0" i="0" u="none" strike="noStrike">
                          <a:solidFill>
                            <a:srgbClr val="000000"/>
                          </a:solidFill>
                          <a:effectLst/>
                          <a:latin typeface="+mn-lt"/>
                        </a:rPr>
                        <a:t>508</a:t>
                      </a:r>
                    </a:p>
                  </a:txBody>
                  <a:tcPr marL="9525" marR="9525" marT="9525" marB="0" anchor="ctr">
                    <a:lnL>
                      <a:noFill/>
                    </a:lnL>
                    <a:lnR>
                      <a:noFill/>
                    </a:lnR>
                    <a:lnT>
                      <a:noFill/>
                    </a:lnT>
                    <a:lnB>
                      <a:noFill/>
                    </a:lnB>
                  </a:tcPr>
                </a:tc>
                <a:extLst>
                  <a:ext uri="{0D108BD9-81ED-4DB2-BD59-A6C34878D82A}">
                    <a16:rowId xmlns:a16="http://schemas.microsoft.com/office/drawing/2014/main" val="2555964415"/>
                  </a:ext>
                </a:extLst>
              </a:tr>
              <a:tr h="229914">
                <a:tc>
                  <a:txBody>
                    <a:bodyPr/>
                    <a:lstStyle/>
                    <a:p>
                      <a:pPr algn="l" fontAlgn="ctr"/>
                      <a:r>
                        <a:rPr lang="en-US" sz="1100" b="0" i="0" u="none" strike="noStrike">
                          <a:solidFill>
                            <a:srgbClr val="000000"/>
                          </a:solidFill>
                          <a:effectLst/>
                          <a:latin typeface="+mn-lt"/>
                        </a:rPr>
                        <a:t>Sheet Metal Workers</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dirty="0">
                          <a:solidFill>
                            <a:srgbClr val="000000"/>
                          </a:solidFill>
                          <a:effectLst/>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mn-lt"/>
                        </a:rPr>
                        <a:t>100</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100" b="0" i="0" u="none" strike="noStrike">
                          <a:solidFill>
                            <a:srgbClr val="000000"/>
                          </a:solidFill>
                          <a:effectLst/>
                          <a:latin typeface="+mn-lt"/>
                        </a:rPr>
                        <a:t>69</a:t>
                      </a:r>
                    </a:p>
                  </a:txBody>
                  <a:tcPr marL="9525" marR="9525" marT="9525" marB="0" anchor="ctr">
                    <a:lnL>
                      <a:noFill/>
                    </a:lnL>
                    <a:lnR>
                      <a:noFill/>
                    </a:lnR>
                    <a:lnT>
                      <a:noFill/>
                    </a:lnT>
                    <a:lnB>
                      <a:noFill/>
                    </a:lnB>
                  </a:tcPr>
                </a:tc>
                <a:extLst>
                  <a:ext uri="{0D108BD9-81ED-4DB2-BD59-A6C34878D82A}">
                    <a16:rowId xmlns:a16="http://schemas.microsoft.com/office/drawing/2014/main" val="675951849"/>
                  </a:ext>
                </a:extLst>
              </a:tr>
              <a:tr h="229914">
                <a:tc>
                  <a:txBody>
                    <a:bodyPr/>
                    <a:lstStyle/>
                    <a:p>
                      <a:pPr algn="l" fontAlgn="ctr"/>
                      <a:r>
                        <a:rPr lang="en-US" sz="1100" b="0" i="0" u="none" strike="noStrike">
                          <a:solidFill>
                            <a:srgbClr val="000000"/>
                          </a:solidFill>
                          <a:effectLst/>
                          <a:latin typeface="+mn-lt"/>
                        </a:rPr>
                        <a:t>Elevator Installers and Repairers</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dirty="0">
                          <a:solidFill>
                            <a:srgbClr val="000000"/>
                          </a:solidFill>
                          <a:effectLst/>
                          <a:latin typeface="+mn-lt"/>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mn-lt"/>
                        </a:rPr>
                        <a:t>99</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100" b="0" i="0" u="none" strike="noStrike">
                          <a:solidFill>
                            <a:srgbClr val="000000"/>
                          </a:solidFill>
                          <a:effectLst/>
                          <a:latin typeface="+mn-lt"/>
                        </a:rPr>
                        <a:t>54</a:t>
                      </a:r>
                    </a:p>
                  </a:txBody>
                  <a:tcPr marL="9525" marR="9525" marT="9525" marB="0" anchor="ctr">
                    <a:lnL>
                      <a:noFill/>
                    </a:lnL>
                    <a:lnR>
                      <a:noFill/>
                    </a:lnR>
                    <a:lnT>
                      <a:noFill/>
                    </a:lnT>
                    <a:lnB>
                      <a:noFill/>
                    </a:lnB>
                  </a:tcPr>
                </a:tc>
                <a:extLst>
                  <a:ext uri="{0D108BD9-81ED-4DB2-BD59-A6C34878D82A}">
                    <a16:rowId xmlns:a16="http://schemas.microsoft.com/office/drawing/2014/main" val="252556397"/>
                  </a:ext>
                </a:extLst>
              </a:tr>
              <a:tr h="229914">
                <a:tc>
                  <a:txBody>
                    <a:bodyPr/>
                    <a:lstStyle/>
                    <a:p>
                      <a:pPr algn="l" fontAlgn="ctr"/>
                      <a:r>
                        <a:rPr lang="en-US" sz="1100" b="0" i="0" u="none" strike="noStrike">
                          <a:solidFill>
                            <a:srgbClr val="000000"/>
                          </a:solidFill>
                          <a:effectLst/>
                          <a:latin typeface="+mn-lt"/>
                        </a:rPr>
                        <a:t>Police and Sheriff's Patrol Officers</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a:solidFill>
                            <a:srgbClr val="000000"/>
                          </a:solidFill>
                          <a:effectLst/>
                          <a:latin typeface="+mn-lt"/>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mn-lt"/>
                        </a:rPr>
                        <a:t>60</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100" b="0" i="0" u="none" strike="noStrike">
                          <a:solidFill>
                            <a:srgbClr val="000000"/>
                          </a:solidFill>
                          <a:effectLst/>
                          <a:latin typeface="+mn-lt"/>
                        </a:rPr>
                        <a:t>821</a:t>
                      </a:r>
                    </a:p>
                  </a:txBody>
                  <a:tcPr marL="9525" marR="9525" marT="9525" marB="0" anchor="ctr">
                    <a:lnL>
                      <a:noFill/>
                    </a:lnL>
                    <a:lnR>
                      <a:noFill/>
                    </a:lnR>
                    <a:lnT>
                      <a:noFill/>
                    </a:lnT>
                    <a:lnB>
                      <a:noFill/>
                    </a:lnB>
                  </a:tcPr>
                </a:tc>
                <a:extLst>
                  <a:ext uri="{0D108BD9-81ED-4DB2-BD59-A6C34878D82A}">
                    <a16:rowId xmlns:a16="http://schemas.microsoft.com/office/drawing/2014/main" val="2256252478"/>
                  </a:ext>
                </a:extLst>
              </a:tr>
              <a:tr h="229914">
                <a:tc>
                  <a:txBody>
                    <a:bodyPr/>
                    <a:lstStyle/>
                    <a:p>
                      <a:pPr algn="l" fontAlgn="ctr"/>
                      <a:r>
                        <a:rPr lang="en-US" sz="1100" b="0" i="0" u="none" strike="noStrike">
                          <a:solidFill>
                            <a:srgbClr val="000000"/>
                          </a:solidFill>
                          <a:effectLst/>
                          <a:latin typeface="+mn-lt"/>
                        </a:rPr>
                        <a:t>Brickmasons and Blockmasons</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a:solidFill>
                            <a:srgbClr val="000000"/>
                          </a:solidFill>
                          <a:effectLst/>
                          <a:latin typeface="+mn-lt"/>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mn-lt"/>
                        </a:rPr>
                        <a:t>50</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100" b="0" i="0" u="none" strike="noStrike" dirty="0">
                          <a:solidFill>
                            <a:srgbClr val="000000"/>
                          </a:solidFill>
                          <a:effectLst/>
                          <a:latin typeface="+mn-lt"/>
                        </a:rPr>
                        <a:t>56</a:t>
                      </a:r>
                    </a:p>
                  </a:txBody>
                  <a:tcPr marL="9525" marR="9525" marT="9525" marB="0" anchor="ctr">
                    <a:lnL>
                      <a:noFill/>
                    </a:lnL>
                    <a:lnR>
                      <a:noFill/>
                    </a:lnR>
                    <a:lnT>
                      <a:noFill/>
                    </a:lnT>
                    <a:lnB>
                      <a:noFill/>
                    </a:lnB>
                  </a:tcPr>
                </a:tc>
                <a:extLst>
                  <a:ext uri="{0D108BD9-81ED-4DB2-BD59-A6C34878D82A}">
                    <a16:rowId xmlns:a16="http://schemas.microsoft.com/office/drawing/2014/main" val="642817097"/>
                  </a:ext>
                </a:extLst>
              </a:tr>
              <a:tr h="229914">
                <a:tc>
                  <a:txBody>
                    <a:bodyPr/>
                    <a:lstStyle/>
                    <a:p>
                      <a:pPr algn="l" fontAlgn="ctr"/>
                      <a:r>
                        <a:rPr lang="en-US" sz="1100" b="0" i="0" u="none" strike="noStrike" dirty="0">
                          <a:solidFill>
                            <a:srgbClr val="000000"/>
                          </a:solidFill>
                          <a:effectLst/>
                          <a:latin typeface="+mn-lt"/>
                        </a:rPr>
                        <a:t>Glaziers</a:t>
                      </a:r>
                    </a:p>
                  </a:txBody>
                  <a:tcPr marL="9525" marR="9525" marT="9525" marB="0" anchor="ctr">
                    <a:lnL>
                      <a:noFill/>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n-lt"/>
                        </a:rPr>
                        <a:t>49</a:t>
                      </a:r>
                    </a:p>
                  </a:txBody>
                  <a:tcPr marL="9525" marR="9525" marT="9525" marB="0" anchor="ctr">
                    <a:lnL w="635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n-lt"/>
                        </a:rPr>
                        <a:t>46</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5708339"/>
                  </a:ext>
                </a:extLst>
              </a:tr>
            </a:tbl>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32</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a:solidFill>
                  <a:srgbClr val="00B050"/>
                </a:solidFill>
              </a:rPr>
              <a:t>Regional </a:t>
            </a:r>
            <a:r>
              <a:rPr lang="en-US" sz="3200" dirty="0" smtClean="0"/>
              <a:t>Occupation Demand and Supply of Apprentices</a:t>
            </a:r>
            <a:endParaRPr lang="en-US" sz="3200" dirty="0">
              <a:latin typeface="Helvetica" panose="020B0604020202020204" pitchFamily="34" charset="0"/>
              <a:cs typeface="Helvetica" panose="020B0604020202020204" pitchFamily="34" charset="0"/>
            </a:endParaRPr>
          </a:p>
        </p:txBody>
      </p:sp>
      <p:sp>
        <p:nvSpPr>
          <p:cNvPr id="13" name="Rectangle 12"/>
          <p:cNvSpPr/>
          <p:nvPr/>
        </p:nvSpPr>
        <p:spPr>
          <a:xfrm>
            <a:off x="611029" y="240270"/>
            <a:ext cx="127470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Apprenticeships</a:t>
            </a:r>
            <a:endParaRPr lang="en-US" sz="1200" dirty="0"/>
          </a:p>
        </p:txBody>
      </p:sp>
      <p:sp>
        <p:nvSpPr>
          <p:cNvPr id="22" name="Rectangle 21"/>
          <p:cNvSpPr/>
          <p:nvPr/>
        </p:nvSpPr>
        <p:spPr>
          <a:xfrm>
            <a:off x="2766567" y="5460128"/>
            <a:ext cx="6557297"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 Source: Division of Apprentice Standards, 2019</a:t>
            </a:r>
            <a:endParaRPr lang="en-US" sz="900" dirty="0">
              <a:latin typeface="Helvetica" panose="020B0604020202020204" pitchFamily="34" charset="0"/>
              <a:cs typeface="Helvetica" panose="020B0604020202020204" pitchFamily="34" charset="0"/>
            </a:endParaRPr>
          </a:p>
        </p:txBody>
      </p:sp>
      <p:sp>
        <p:nvSpPr>
          <p:cNvPr id="11" name="Rectangle 10"/>
          <p:cNvSpPr/>
          <p:nvPr/>
        </p:nvSpPr>
        <p:spPr>
          <a:xfrm>
            <a:off x="611030" y="1423736"/>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In Greater Boston, the most popular occupations for apprentices (Electricians, Carpenters, Plumbers, Pipefitters, and Steamfitters, and Construction Laborers) are ranked 4+ stars, indicating high wages and strong projected employer demand.</a:t>
            </a:r>
            <a:endParaRPr lang="en-US" sz="1400" dirty="0"/>
          </a:p>
        </p:txBody>
      </p:sp>
    </p:spTree>
    <p:extLst>
      <p:ext uri="{BB962C8B-B14F-4D97-AF65-F5344CB8AC3E}">
        <p14:creationId xmlns:p14="http://schemas.microsoft.com/office/powerpoint/2010/main" val="15572311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III. B:	Professional Licensing</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33</a:t>
            </a:fld>
            <a:endParaRPr lang="en-US" dirty="0"/>
          </a:p>
        </p:txBody>
      </p:sp>
    </p:spTree>
    <p:extLst>
      <p:ext uri="{BB962C8B-B14F-4D97-AF65-F5344CB8AC3E}">
        <p14:creationId xmlns:p14="http://schemas.microsoft.com/office/powerpoint/2010/main" val="42733465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p:cNvGraphicFramePr>
            <a:graphicFrameLocks/>
          </p:cNvGraphicFramePr>
          <p:nvPr>
            <p:extLst>
              <p:ext uri="{D42A27DB-BD31-4B8C-83A1-F6EECF244321}">
                <p14:modId xmlns:p14="http://schemas.microsoft.com/office/powerpoint/2010/main" val="1513068209"/>
              </p:ext>
            </p:extLst>
          </p:nvPr>
        </p:nvGraphicFramePr>
        <p:xfrm>
          <a:off x="6514482" y="2337542"/>
          <a:ext cx="5074920" cy="33832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p:cNvGraphicFramePr>
            <a:graphicFrameLocks/>
          </p:cNvGraphicFramePr>
          <p:nvPr>
            <p:extLst>
              <p:ext uri="{D42A27DB-BD31-4B8C-83A1-F6EECF244321}">
                <p14:modId xmlns:p14="http://schemas.microsoft.com/office/powerpoint/2010/main" val="4197257737"/>
              </p:ext>
            </p:extLst>
          </p:nvPr>
        </p:nvGraphicFramePr>
        <p:xfrm>
          <a:off x="727794" y="2337573"/>
          <a:ext cx="5074920" cy="3383280"/>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34</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a:latin typeface="Helvetica" panose="020B0604020202020204" pitchFamily="34" charset="0"/>
                <a:cs typeface="Helvetica" panose="020B0604020202020204" pitchFamily="34" charset="0"/>
              </a:rPr>
              <a:t>Top </a:t>
            </a:r>
            <a:r>
              <a:rPr lang="en-US" sz="3200" dirty="0" smtClean="0"/>
              <a:t>15</a:t>
            </a:r>
            <a:r>
              <a:rPr lang="en-US" sz="3200" dirty="0" smtClean="0">
                <a:latin typeface="Helvetica" panose="020B0604020202020204" pitchFamily="34" charset="0"/>
                <a:cs typeface="Helvetica" panose="020B0604020202020204" pitchFamily="34" charset="0"/>
              </a:rPr>
              <a:t> Occupations by </a:t>
            </a:r>
            <a:r>
              <a:rPr lang="en-US" sz="3200" dirty="0" smtClean="0"/>
              <a:t>DPL Professional Licensing</a:t>
            </a:r>
            <a:endParaRPr lang="en-US" sz="3200" dirty="0">
              <a:latin typeface="Helvetica" panose="020B0604020202020204" pitchFamily="34" charset="0"/>
              <a:cs typeface="Helvetica" panose="020B0604020202020204" pitchFamily="34" charset="0"/>
            </a:endParaRPr>
          </a:p>
        </p:txBody>
      </p:sp>
      <p:sp>
        <p:nvSpPr>
          <p:cNvPr id="13" name="Rectangle 12"/>
          <p:cNvSpPr/>
          <p:nvPr/>
        </p:nvSpPr>
        <p:spPr>
          <a:xfrm>
            <a:off x="611029" y="240270"/>
            <a:ext cx="199926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Workforce Supply Analysis</a:t>
            </a:r>
            <a:endParaRPr lang="en-US" sz="1200" dirty="0"/>
          </a:p>
        </p:txBody>
      </p:sp>
      <p:sp>
        <p:nvSpPr>
          <p:cNvPr id="14" name="Rectangle 13"/>
          <p:cNvSpPr/>
          <p:nvPr/>
        </p:nvSpPr>
        <p:spPr>
          <a:xfrm>
            <a:off x="611030" y="1447800"/>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A majority of the top occupations in Greater Boston by number of Division of Professional Licensure licenses are 4- or 5-star occupations.</a:t>
            </a:r>
            <a:endParaRPr lang="en-US" sz="1400" dirty="0"/>
          </a:p>
        </p:txBody>
      </p:sp>
      <p:sp>
        <p:nvSpPr>
          <p:cNvPr id="16" name="Rectangle 15"/>
          <p:cNvSpPr/>
          <p:nvPr/>
        </p:nvSpPr>
        <p:spPr>
          <a:xfrm>
            <a:off x="727794" y="6338857"/>
            <a:ext cx="10240134" cy="400110"/>
          </a:xfrm>
          <a:prstGeom prst="rect">
            <a:avLst/>
          </a:prstGeom>
        </p:spPr>
        <p:txBody>
          <a:bodyPr wrap="square">
            <a:spAutoFit/>
          </a:bodyPr>
          <a:lstStyle/>
          <a:p>
            <a:r>
              <a:rPr lang="en-US" sz="1000" i="1" dirty="0" smtClean="0">
                <a:latin typeface="Helvetica" panose="020B0604020202020204" pitchFamily="34" charset="0"/>
                <a:cs typeface="Helvetica" panose="020B0604020202020204" pitchFamily="34" charset="0"/>
              </a:rPr>
              <a:t>This analysis is not inclusive of occupations licensed by agencies other than the Division of Professional Licensure. </a:t>
            </a:r>
          </a:p>
          <a:p>
            <a:r>
              <a:rPr lang="en-US" sz="1000" i="1" dirty="0" smtClean="0">
                <a:latin typeface="Helvetica" panose="020B0604020202020204" pitchFamily="34" charset="0"/>
                <a:cs typeface="Helvetica" panose="020B0604020202020204" pitchFamily="34" charset="0"/>
              </a:rPr>
              <a:t>Licenses must have been issued between 2000 and 2019, and not be expired as of 2019.</a:t>
            </a:r>
            <a:endParaRPr lang="en-US" sz="1000" i="1" dirty="0"/>
          </a:p>
        </p:txBody>
      </p:sp>
      <p:grpSp>
        <p:nvGrpSpPr>
          <p:cNvPr id="5" name="Group 4"/>
          <p:cNvGrpSpPr/>
          <p:nvPr/>
        </p:nvGrpSpPr>
        <p:grpSpPr>
          <a:xfrm>
            <a:off x="2003639" y="1814322"/>
            <a:ext cx="9723964" cy="4342589"/>
            <a:chOff x="2003639" y="1814322"/>
            <a:chExt cx="9723964" cy="4342589"/>
          </a:xfrm>
        </p:grpSpPr>
        <p:grpSp>
          <p:nvGrpSpPr>
            <p:cNvPr id="8" name="Group 7"/>
            <p:cNvGrpSpPr/>
            <p:nvPr/>
          </p:nvGrpSpPr>
          <p:grpSpPr>
            <a:xfrm>
              <a:off x="2003639" y="2015888"/>
              <a:ext cx="8305125" cy="4141023"/>
              <a:chOff x="2000830" y="1880319"/>
              <a:chExt cx="8305125" cy="4141023"/>
            </a:xfrm>
          </p:grpSpPr>
          <p:grpSp>
            <p:nvGrpSpPr>
              <p:cNvPr id="7" name="Group 6"/>
              <p:cNvGrpSpPr/>
              <p:nvPr/>
            </p:nvGrpSpPr>
            <p:grpSpPr>
              <a:xfrm>
                <a:off x="2000830" y="1885353"/>
                <a:ext cx="2532975" cy="4135989"/>
                <a:chOff x="2000830" y="1885353"/>
                <a:chExt cx="2532975" cy="4135989"/>
              </a:xfrm>
            </p:grpSpPr>
            <p:sp>
              <p:nvSpPr>
                <p:cNvPr id="18" name="Rectangle 17"/>
                <p:cNvSpPr/>
                <p:nvPr/>
              </p:nvSpPr>
              <p:spPr>
                <a:xfrm>
                  <a:off x="2649139" y="1885353"/>
                  <a:ext cx="1226619" cy="276999"/>
                </a:xfrm>
                <a:prstGeom prst="rect">
                  <a:avLst/>
                </a:prstGeom>
              </p:spPr>
              <p:txBody>
                <a:bodyPr wrap="none">
                  <a:spAutoFit/>
                </a:bodyPr>
                <a:lstStyle/>
                <a:p>
                  <a:pPr algn="ctr"/>
                  <a:r>
                    <a:rPr lang="en-US" sz="1200" dirty="0" smtClean="0">
                      <a:latin typeface="Helvetica" panose="020B0604020202020204" pitchFamily="34" charset="0"/>
                      <a:cs typeface="Helvetica" panose="020B0604020202020204" pitchFamily="34" charset="0"/>
                    </a:rPr>
                    <a:t>Greater Boston</a:t>
                  </a:r>
                  <a:endParaRPr lang="en-US" sz="1200" dirty="0">
                    <a:latin typeface="Helvetica" panose="020B0604020202020204" pitchFamily="34" charset="0"/>
                    <a:cs typeface="Helvetica" panose="020B0604020202020204" pitchFamily="34" charset="0"/>
                  </a:endParaRPr>
                </a:p>
              </p:txBody>
            </p:sp>
            <p:sp>
              <p:nvSpPr>
                <p:cNvPr id="20" name="Rectangle 19"/>
                <p:cNvSpPr/>
                <p:nvPr/>
              </p:nvSpPr>
              <p:spPr>
                <a:xfrm>
                  <a:off x="2000830" y="5652010"/>
                  <a:ext cx="2532975"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 Source: Division of Professional Licensure, 2000-2019</a:t>
                  </a:r>
                  <a:endParaRPr lang="en-US" sz="900" dirty="0">
                    <a:latin typeface="Helvetica" panose="020B0604020202020204" pitchFamily="34" charset="0"/>
                    <a:cs typeface="Helvetica" panose="020B0604020202020204" pitchFamily="34" charset="0"/>
                  </a:endParaRPr>
                </a:p>
              </p:txBody>
            </p:sp>
          </p:grpSp>
          <p:grpSp>
            <p:nvGrpSpPr>
              <p:cNvPr id="3" name="Group 2"/>
              <p:cNvGrpSpPr/>
              <p:nvPr/>
            </p:nvGrpSpPr>
            <p:grpSpPr>
              <a:xfrm>
                <a:off x="7792311" y="1880319"/>
                <a:ext cx="2513644" cy="4141021"/>
                <a:chOff x="7792311" y="1880319"/>
                <a:chExt cx="2513644" cy="4141021"/>
              </a:xfrm>
            </p:grpSpPr>
            <p:sp>
              <p:nvSpPr>
                <p:cNvPr id="19" name="Rectangle 18"/>
                <p:cNvSpPr/>
                <p:nvPr/>
              </p:nvSpPr>
              <p:spPr>
                <a:xfrm>
                  <a:off x="8774454" y="1880319"/>
                  <a:ext cx="543739"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State</a:t>
                  </a:r>
                  <a:endParaRPr lang="en-US" sz="1200" dirty="0">
                    <a:latin typeface="Helvetica" panose="020B0604020202020204" pitchFamily="34" charset="0"/>
                    <a:cs typeface="Helvetica" panose="020B0604020202020204" pitchFamily="34" charset="0"/>
                  </a:endParaRPr>
                </a:p>
              </p:txBody>
            </p:sp>
            <p:sp>
              <p:nvSpPr>
                <p:cNvPr id="21" name="Rectangle 20"/>
                <p:cNvSpPr/>
                <p:nvPr/>
              </p:nvSpPr>
              <p:spPr>
                <a:xfrm>
                  <a:off x="7792311" y="5652008"/>
                  <a:ext cx="2513644"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 Source: Division of Professional Licensure, 2000-2019</a:t>
                  </a:r>
                  <a:endParaRPr lang="en-US" sz="900" dirty="0">
                    <a:latin typeface="Helvetica" panose="020B0604020202020204" pitchFamily="34" charset="0"/>
                    <a:cs typeface="Helvetica" panose="020B0604020202020204" pitchFamily="34" charset="0"/>
                  </a:endParaRPr>
                </a:p>
              </p:txBody>
            </p:sp>
          </p:grpSp>
        </p:grpSp>
        <p:grpSp>
          <p:nvGrpSpPr>
            <p:cNvPr id="25" name="Group 24"/>
            <p:cNvGrpSpPr/>
            <p:nvPr/>
          </p:nvGrpSpPr>
          <p:grpSpPr>
            <a:xfrm>
              <a:off x="10204084" y="1814322"/>
              <a:ext cx="1523519" cy="277544"/>
              <a:chOff x="10315575" y="1563617"/>
              <a:chExt cx="1523519" cy="277544"/>
            </a:xfrm>
          </p:grpSpPr>
          <p:grpSp>
            <p:nvGrpSpPr>
              <p:cNvPr id="11" name="Group 10"/>
              <p:cNvGrpSpPr/>
              <p:nvPr/>
            </p:nvGrpSpPr>
            <p:grpSpPr>
              <a:xfrm>
                <a:off x="10405016" y="1591296"/>
                <a:ext cx="1434078" cy="230832"/>
                <a:chOff x="9982200" y="1381682"/>
                <a:chExt cx="1434078" cy="230832"/>
              </a:xfrm>
            </p:grpSpPr>
            <p:sp>
              <p:nvSpPr>
                <p:cNvPr id="9" name="TextBox 8"/>
                <p:cNvSpPr txBox="1"/>
                <p:nvPr/>
              </p:nvSpPr>
              <p:spPr>
                <a:xfrm>
                  <a:off x="10077450" y="1381682"/>
                  <a:ext cx="1338828" cy="230832"/>
                </a:xfrm>
                <a:prstGeom prst="rect">
                  <a:avLst/>
                </a:prstGeom>
                <a:noFill/>
              </p:spPr>
              <p:txBody>
                <a:bodyPr wrap="none" rtlCol="0">
                  <a:spAutoFit/>
                </a:bodyPr>
                <a:lstStyle/>
                <a:p>
                  <a:r>
                    <a:rPr lang="en-US" sz="900" i="1" dirty="0" smtClean="0"/>
                    <a:t>4- or 5-star occupation</a:t>
                  </a:r>
                  <a:endParaRPr lang="en-US" sz="900" i="1" dirty="0"/>
                </a:p>
              </p:txBody>
            </p:sp>
            <p:sp>
              <p:nvSpPr>
                <p:cNvPr id="10" name="Rectangle 9"/>
                <p:cNvSpPr/>
                <p:nvPr/>
              </p:nvSpPr>
              <p:spPr>
                <a:xfrm>
                  <a:off x="9982200" y="1451378"/>
                  <a:ext cx="95250" cy="9144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grpSp>
          <p:sp>
            <p:nvSpPr>
              <p:cNvPr id="15" name="Rectangle 14"/>
              <p:cNvSpPr/>
              <p:nvPr/>
            </p:nvSpPr>
            <p:spPr>
              <a:xfrm>
                <a:off x="10315575" y="1563617"/>
                <a:ext cx="1523519" cy="277544"/>
              </a:xfrm>
              <a:prstGeom prst="rect">
                <a:avLst/>
              </a:prstGeom>
              <a:noFill/>
              <a:ln w="952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grpSp>
    </p:spTree>
    <p:extLst>
      <p:ext uri="{BB962C8B-B14F-4D97-AF65-F5344CB8AC3E}">
        <p14:creationId xmlns:p14="http://schemas.microsoft.com/office/powerpoint/2010/main" val="31070239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1016915531"/>
              </p:ext>
            </p:extLst>
          </p:nvPr>
        </p:nvGraphicFramePr>
        <p:xfrm>
          <a:off x="1016014" y="2271740"/>
          <a:ext cx="10049256" cy="3511080"/>
        </p:xfrm>
        <a:graphic>
          <a:graphicData uri="http://schemas.openxmlformats.org/drawingml/2006/table">
            <a:tbl>
              <a:tblPr/>
              <a:tblGrid>
                <a:gridCol w="4251960">
                  <a:extLst>
                    <a:ext uri="{9D8B030D-6E8A-4147-A177-3AD203B41FA5}">
                      <a16:colId xmlns:a16="http://schemas.microsoft.com/office/drawing/2014/main" val="2723959688"/>
                    </a:ext>
                  </a:extLst>
                </a:gridCol>
                <a:gridCol w="1097280">
                  <a:extLst>
                    <a:ext uri="{9D8B030D-6E8A-4147-A177-3AD203B41FA5}">
                      <a16:colId xmlns:a16="http://schemas.microsoft.com/office/drawing/2014/main" val="2840759016"/>
                    </a:ext>
                  </a:extLst>
                </a:gridCol>
                <a:gridCol w="2350008">
                  <a:extLst>
                    <a:ext uri="{9D8B030D-6E8A-4147-A177-3AD203B41FA5}">
                      <a16:colId xmlns:a16="http://schemas.microsoft.com/office/drawing/2014/main" val="930765551"/>
                    </a:ext>
                  </a:extLst>
                </a:gridCol>
                <a:gridCol w="2350008">
                  <a:extLst>
                    <a:ext uri="{9D8B030D-6E8A-4147-A177-3AD203B41FA5}">
                      <a16:colId xmlns:a16="http://schemas.microsoft.com/office/drawing/2014/main" val="2389548226"/>
                    </a:ext>
                  </a:extLst>
                </a:gridCol>
              </a:tblGrid>
              <a:tr h="182880">
                <a:tc>
                  <a:txBody>
                    <a:bodyPr/>
                    <a:lstStyle/>
                    <a:p>
                      <a:pPr algn="ctr" fontAlgn="b"/>
                      <a:r>
                        <a:rPr lang="en-US" sz="1050" b="0" i="0" u="none" strike="noStrike" dirty="0">
                          <a:solidFill>
                            <a:srgbClr val="FFFFFF"/>
                          </a:solidFill>
                          <a:effectLst/>
                          <a:latin typeface="+mn-lt"/>
                        </a:rPr>
                        <a:t>DPL </a:t>
                      </a:r>
                      <a:r>
                        <a:rPr lang="en-US" sz="1050" b="0" i="0" u="none" strike="noStrike" dirty="0" smtClean="0">
                          <a:solidFill>
                            <a:srgbClr val="FFFFFF"/>
                          </a:solidFill>
                          <a:effectLst/>
                          <a:latin typeface="+mn-lt"/>
                        </a:rPr>
                        <a:t>Board / License </a:t>
                      </a:r>
                      <a:r>
                        <a:rPr lang="en-US" sz="1050" b="0" i="0" u="none" strike="noStrike" dirty="0">
                          <a:solidFill>
                            <a:srgbClr val="FFFFFF"/>
                          </a:solidFill>
                          <a:effectLst/>
                          <a:latin typeface="+mn-lt"/>
                        </a:rPr>
                        <a:t>Type</a:t>
                      </a:r>
                    </a:p>
                  </a:txBody>
                  <a:tcPr marL="6390" marR="6390" marT="6390" marB="0">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tc>
                  <a:txBody>
                    <a:bodyPr/>
                    <a:lstStyle/>
                    <a:p>
                      <a:pPr algn="ctr" fontAlgn="b"/>
                      <a:r>
                        <a:rPr lang="en-US" sz="1050" b="0" i="0" u="none" strike="noStrike" dirty="0">
                          <a:solidFill>
                            <a:srgbClr val="FFFFFF"/>
                          </a:solidFill>
                          <a:effectLst/>
                          <a:latin typeface="+mn-lt"/>
                        </a:rPr>
                        <a:t>STARS</a:t>
                      </a:r>
                    </a:p>
                  </a:txBody>
                  <a:tcPr marL="6390" marR="6390" marT="6390" marB="0">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tc>
                  <a:txBody>
                    <a:bodyPr/>
                    <a:lstStyle/>
                    <a:p>
                      <a:pPr algn="ctr" fontAlgn="b"/>
                      <a:r>
                        <a:rPr lang="en-US" sz="1050" b="0" i="0" u="none" strike="noStrike" dirty="0" smtClean="0">
                          <a:solidFill>
                            <a:srgbClr val="FFFFFF"/>
                          </a:solidFill>
                          <a:effectLst/>
                          <a:latin typeface="+mn-lt"/>
                        </a:rPr>
                        <a:t>Licenses</a:t>
                      </a:r>
                      <a:endParaRPr lang="en-US" sz="1050" b="0" i="0" u="none" strike="noStrike" dirty="0">
                        <a:solidFill>
                          <a:srgbClr val="FFFFFF"/>
                        </a:solidFill>
                        <a:effectLst/>
                        <a:latin typeface="+mn-lt"/>
                      </a:endParaRPr>
                    </a:p>
                  </a:txBody>
                  <a:tcPr marL="6390" marR="6390" marT="6390" marB="0">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tc>
                  <a:txBody>
                    <a:bodyPr/>
                    <a:lstStyle/>
                    <a:p>
                      <a:pPr algn="ctr" fontAlgn="b"/>
                      <a:r>
                        <a:rPr lang="en-US" sz="1050" b="0" i="0" u="none" strike="noStrike" dirty="0">
                          <a:solidFill>
                            <a:srgbClr val="FFFFFF"/>
                          </a:solidFill>
                          <a:effectLst/>
                          <a:latin typeface="+mn-lt"/>
                        </a:rPr>
                        <a:t>2018 Employment</a:t>
                      </a:r>
                    </a:p>
                  </a:txBody>
                  <a:tcPr marL="6390" marR="6390" marT="6390" marB="0">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extLst>
                  <a:ext uri="{0D108BD9-81ED-4DB2-BD59-A6C34878D82A}">
                    <a16:rowId xmlns:a16="http://schemas.microsoft.com/office/drawing/2014/main" val="178671208"/>
                  </a:ext>
                </a:extLst>
              </a:tr>
              <a:tr h="163002">
                <a:tc>
                  <a:txBody>
                    <a:bodyPr/>
                    <a:lstStyle/>
                    <a:p>
                      <a:pPr algn="l" fontAlgn="b"/>
                      <a:r>
                        <a:rPr lang="en-US" sz="1050" b="0" i="0" u="none" strike="noStrike" dirty="0" smtClean="0">
                          <a:solidFill>
                            <a:srgbClr val="000000"/>
                          </a:solidFill>
                          <a:effectLst/>
                          <a:latin typeface="+mn-lt"/>
                        </a:rPr>
                        <a:t>Allied Health</a:t>
                      </a:r>
                      <a:endParaRPr lang="en-US" sz="1050" b="0" i="0" u="none" strike="noStrike" dirty="0">
                        <a:solidFill>
                          <a:srgbClr val="000000"/>
                        </a:solidFill>
                        <a:effectLst/>
                        <a:latin typeface="+mn-lt"/>
                      </a:endParaRPr>
                    </a:p>
                  </a:txBody>
                  <a:tcPr marL="6390" marR="6390" marT="6390" marB="0" anchor="ctr">
                    <a:lnL>
                      <a:noFill/>
                    </a:lnL>
                    <a:lnR>
                      <a:noFill/>
                    </a:lnR>
                    <a:lnT w="19050" cap="flat" cmpd="sng" algn="ctr">
                      <a:solidFill>
                        <a:schemeClr val="tx1"/>
                      </a:solidFill>
                      <a:prstDash val="solid"/>
                      <a:round/>
                      <a:headEnd type="none" w="med" len="med"/>
                      <a:tailEnd type="none" w="med" len="med"/>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6390" marR="6390" marT="6390" marB="0" anchor="ctr">
                    <a:lnL>
                      <a:noFill/>
                    </a:lnL>
                    <a:lnR>
                      <a:noFill/>
                    </a:lnR>
                    <a:lnT w="19050" cap="flat" cmpd="sng" algn="ctr">
                      <a:solidFill>
                        <a:schemeClr val="tx1"/>
                      </a:solidFill>
                      <a:prstDash val="solid"/>
                      <a:round/>
                      <a:headEnd type="none" w="med" len="med"/>
                      <a:tailEnd type="none" w="med" len="med"/>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6390" marR="6390" marT="6390" marB="0" anchor="ctr">
                    <a:lnL>
                      <a:noFill/>
                    </a:lnL>
                    <a:lnR>
                      <a:noFill/>
                    </a:lnR>
                    <a:lnT w="19050" cap="flat" cmpd="sng" algn="ctr">
                      <a:solidFill>
                        <a:schemeClr val="tx1"/>
                      </a:solidFill>
                      <a:prstDash val="solid"/>
                      <a:round/>
                      <a:headEnd type="none" w="med" len="med"/>
                      <a:tailEnd type="none" w="med" len="med"/>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6390" marR="6390" marT="6390" marB="0" anchor="ctr">
                    <a:lnL>
                      <a:noFill/>
                    </a:lnL>
                    <a:lnR>
                      <a:noFill/>
                    </a:lnR>
                    <a:lnT w="19050" cap="flat" cmpd="sng" algn="ctr">
                      <a:solidFill>
                        <a:schemeClr val="tx1"/>
                      </a:solidFill>
                      <a:prstDash val="solid"/>
                      <a:round/>
                      <a:headEnd type="none" w="med" len="med"/>
                      <a:tailEnd type="none" w="med" len="med"/>
                    </a:lnT>
                    <a:lnB>
                      <a:noFill/>
                    </a:lnB>
                    <a:solidFill>
                      <a:srgbClr val="DDEBF7"/>
                    </a:solidFill>
                  </a:tcPr>
                </a:tc>
                <a:extLst>
                  <a:ext uri="{0D108BD9-81ED-4DB2-BD59-A6C34878D82A}">
                    <a16:rowId xmlns:a16="http://schemas.microsoft.com/office/drawing/2014/main" val="3329370524"/>
                  </a:ext>
                </a:extLst>
              </a:tr>
              <a:tr h="163002">
                <a:tc>
                  <a:txBody>
                    <a:bodyPr/>
                    <a:lstStyle/>
                    <a:p>
                      <a:pPr algn="l" fontAlgn="b"/>
                      <a:r>
                        <a:rPr lang="en-US" sz="1050" b="0" i="0" u="none" strike="noStrike" dirty="0" smtClean="0">
                          <a:solidFill>
                            <a:srgbClr val="000000"/>
                          </a:solidFill>
                          <a:effectLst/>
                          <a:latin typeface="+mn-lt"/>
                        </a:rPr>
                        <a:t>Educational Psychologist</a:t>
                      </a:r>
                      <a:endParaRPr lang="en-US" sz="1050" b="0" i="0" u="none" strike="noStrike" dirty="0">
                        <a:solidFill>
                          <a:srgbClr val="000000"/>
                        </a:solidFill>
                        <a:effectLst/>
                        <a:latin typeface="+mn-lt"/>
                      </a:endParaRPr>
                    </a:p>
                  </a:txBody>
                  <a:tcPr marL="57507" marR="6390" marT="639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mn-lt"/>
                        </a:rPr>
                        <a:t>4</a:t>
                      </a:r>
                    </a:p>
                  </a:txBody>
                  <a:tcPr marL="6390" marR="6390" marT="6390" marB="0" anchor="ctr">
                    <a:lnL>
                      <a:noFill/>
                    </a:lnL>
                    <a:lnR>
                      <a:noFill/>
                    </a:lnR>
                    <a:lnT>
                      <a:noFill/>
                    </a:lnT>
                    <a:lnB>
                      <a:noFill/>
                    </a:lnB>
                    <a:solidFill>
                      <a:srgbClr val="FFF2CC"/>
                    </a:solidFill>
                  </a:tcPr>
                </a:tc>
                <a:tc>
                  <a:txBody>
                    <a:bodyPr/>
                    <a:lstStyle/>
                    <a:p>
                      <a:pPr algn="ctr" fontAlgn="b"/>
                      <a:r>
                        <a:rPr lang="en-US" sz="1050" b="0" i="0" u="none" strike="noStrike" dirty="0">
                          <a:solidFill>
                            <a:srgbClr val="000000"/>
                          </a:solidFill>
                          <a:effectLst/>
                          <a:latin typeface="+mn-lt"/>
                        </a:rPr>
                        <a:t>1,717</a:t>
                      </a:r>
                    </a:p>
                  </a:txBody>
                  <a:tcPr marL="6390" marR="6390" marT="6390" marB="0" anchor="ctr">
                    <a:lnL>
                      <a:noFill/>
                    </a:lnL>
                    <a:lnR>
                      <a:noFill/>
                    </a:lnR>
                    <a:lnT>
                      <a:noFill/>
                    </a:lnT>
                    <a:lnB>
                      <a:noFill/>
                    </a:lnB>
                  </a:tcPr>
                </a:tc>
                <a:tc>
                  <a:txBody>
                    <a:bodyPr/>
                    <a:lstStyle/>
                    <a:p>
                      <a:pPr algn="ctr" fontAlgn="b"/>
                      <a:r>
                        <a:rPr lang="en-US" sz="1050" b="0" i="0" u="none" strike="noStrike" dirty="0">
                          <a:solidFill>
                            <a:srgbClr val="000000"/>
                          </a:solidFill>
                          <a:effectLst/>
                          <a:latin typeface="+mn-lt"/>
                        </a:rPr>
                        <a:t>2,032</a:t>
                      </a:r>
                    </a:p>
                  </a:txBody>
                  <a:tcPr marL="6390" marR="6390" marT="6390" marB="0" anchor="ctr">
                    <a:lnL>
                      <a:noFill/>
                    </a:lnL>
                    <a:lnR>
                      <a:noFill/>
                    </a:lnR>
                    <a:lnT>
                      <a:noFill/>
                    </a:lnT>
                    <a:lnB>
                      <a:noFill/>
                    </a:lnB>
                  </a:tcPr>
                </a:tc>
                <a:extLst>
                  <a:ext uri="{0D108BD9-81ED-4DB2-BD59-A6C34878D82A}">
                    <a16:rowId xmlns:a16="http://schemas.microsoft.com/office/drawing/2014/main" val="2585461273"/>
                  </a:ext>
                </a:extLst>
              </a:tr>
              <a:tr h="163002">
                <a:tc>
                  <a:txBody>
                    <a:bodyPr/>
                    <a:lstStyle/>
                    <a:p>
                      <a:pPr algn="l" fontAlgn="b"/>
                      <a:r>
                        <a:rPr lang="en-US" sz="1050" b="0" i="0" u="none" strike="noStrike" dirty="0" smtClean="0">
                          <a:solidFill>
                            <a:srgbClr val="000000"/>
                          </a:solidFill>
                          <a:effectLst/>
                          <a:latin typeface="+mn-lt"/>
                        </a:rPr>
                        <a:t>Mental Health Counselor</a:t>
                      </a:r>
                      <a:endParaRPr lang="en-US" sz="1050" b="0" i="0" u="none" strike="noStrike" dirty="0">
                        <a:solidFill>
                          <a:srgbClr val="000000"/>
                        </a:solidFill>
                        <a:effectLst/>
                        <a:latin typeface="+mn-lt"/>
                      </a:endParaRPr>
                    </a:p>
                  </a:txBody>
                  <a:tcPr marL="57507" marR="6390" marT="639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mn-lt"/>
                        </a:rPr>
                        <a:t>3</a:t>
                      </a:r>
                    </a:p>
                  </a:txBody>
                  <a:tcPr marL="6390" marR="6390" marT="6390" marB="0" anchor="ctr">
                    <a:lnL>
                      <a:noFill/>
                    </a:lnL>
                    <a:lnR>
                      <a:noFill/>
                    </a:lnR>
                    <a:lnT>
                      <a:noFill/>
                    </a:lnT>
                    <a:lnB>
                      <a:noFill/>
                    </a:lnB>
                    <a:solidFill>
                      <a:srgbClr val="FFF2CC"/>
                    </a:solidFill>
                  </a:tcPr>
                </a:tc>
                <a:tc>
                  <a:txBody>
                    <a:bodyPr/>
                    <a:lstStyle/>
                    <a:p>
                      <a:pPr algn="ctr" fontAlgn="b"/>
                      <a:r>
                        <a:rPr lang="en-US" sz="1050" b="0" i="0" u="none" strike="noStrike">
                          <a:solidFill>
                            <a:srgbClr val="000000"/>
                          </a:solidFill>
                          <a:effectLst/>
                          <a:latin typeface="+mn-lt"/>
                        </a:rPr>
                        <a:t>1,746</a:t>
                      </a:r>
                    </a:p>
                  </a:txBody>
                  <a:tcPr marL="6390" marR="6390" marT="6390" marB="0" anchor="ctr">
                    <a:lnL>
                      <a:noFill/>
                    </a:lnL>
                    <a:lnR>
                      <a:noFill/>
                    </a:lnR>
                    <a:lnT>
                      <a:noFill/>
                    </a:lnT>
                    <a:lnB>
                      <a:noFill/>
                    </a:lnB>
                  </a:tcPr>
                </a:tc>
                <a:tc>
                  <a:txBody>
                    <a:bodyPr/>
                    <a:lstStyle/>
                    <a:p>
                      <a:pPr algn="ctr" fontAlgn="b"/>
                      <a:r>
                        <a:rPr lang="en-US" sz="1050" b="0" i="0" u="none" strike="noStrike">
                          <a:solidFill>
                            <a:srgbClr val="000000"/>
                          </a:solidFill>
                          <a:effectLst/>
                          <a:latin typeface="+mn-lt"/>
                        </a:rPr>
                        <a:t>2,117</a:t>
                      </a:r>
                    </a:p>
                  </a:txBody>
                  <a:tcPr marL="6390" marR="6390" marT="6390" marB="0" anchor="ctr">
                    <a:lnL>
                      <a:noFill/>
                    </a:lnL>
                    <a:lnR>
                      <a:noFill/>
                    </a:lnR>
                    <a:lnT>
                      <a:noFill/>
                    </a:lnT>
                    <a:lnB>
                      <a:noFill/>
                    </a:lnB>
                  </a:tcPr>
                </a:tc>
                <a:extLst>
                  <a:ext uri="{0D108BD9-81ED-4DB2-BD59-A6C34878D82A}">
                    <a16:rowId xmlns:a16="http://schemas.microsoft.com/office/drawing/2014/main" val="719044651"/>
                  </a:ext>
                </a:extLst>
              </a:tr>
              <a:tr h="163002">
                <a:tc>
                  <a:txBody>
                    <a:bodyPr/>
                    <a:lstStyle/>
                    <a:p>
                      <a:pPr algn="l" fontAlgn="b"/>
                      <a:r>
                        <a:rPr lang="en-US" sz="1050" b="0" i="0" u="none" strike="noStrike" dirty="0" smtClean="0">
                          <a:solidFill>
                            <a:srgbClr val="000000"/>
                          </a:solidFill>
                          <a:effectLst/>
                          <a:latin typeface="+mn-lt"/>
                        </a:rPr>
                        <a:t>Applied Behavior Analyst</a:t>
                      </a:r>
                      <a:endParaRPr lang="en-US" sz="1050" b="0" i="0" u="none" strike="noStrike" dirty="0">
                        <a:solidFill>
                          <a:srgbClr val="000000"/>
                        </a:solidFill>
                        <a:effectLst/>
                        <a:latin typeface="+mn-lt"/>
                      </a:endParaRPr>
                    </a:p>
                  </a:txBody>
                  <a:tcPr marL="57507" marR="6390" marT="6390" marB="0" anchor="ctr">
                    <a:lnL>
                      <a:noFill/>
                    </a:lnL>
                    <a:lnR>
                      <a:noFill/>
                    </a:lnR>
                    <a:lnT>
                      <a:noFill/>
                    </a:lnT>
                    <a:lnB>
                      <a:noFill/>
                    </a:lnB>
                  </a:tcPr>
                </a:tc>
                <a:tc>
                  <a:txBody>
                    <a:bodyPr/>
                    <a:lstStyle/>
                    <a:p>
                      <a:pPr algn="ctr" fontAlgn="ctr"/>
                      <a:r>
                        <a:rPr lang="en-US" sz="1050" b="0" i="0" u="none" strike="noStrike">
                          <a:solidFill>
                            <a:srgbClr val="000000"/>
                          </a:solidFill>
                          <a:effectLst/>
                          <a:latin typeface="+mn-lt"/>
                        </a:rPr>
                        <a:t>4</a:t>
                      </a:r>
                    </a:p>
                  </a:txBody>
                  <a:tcPr marL="6390" marR="6390" marT="6390" marB="0" anchor="ctr">
                    <a:lnL>
                      <a:noFill/>
                    </a:lnL>
                    <a:lnR>
                      <a:noFill/>
                    </a:lnR>
                    <a:lnT>
                      <a:noFill/>
                    </a:lnT>
                    <a:lnB>
                      <a:noFill/>
                    </a:lnB>
                    <a:solidFill>
                      <a:srgbClr val="FFF2CC"/>
                    </a:solidFill>
                  </a:tcPr>
                </a:tc>
                <a:tc>
                  <a:txBody>
                    <a:bodyPr/>
                    <a:lstStyle/>
                    <a:p>
                      <a:pPr algn="ctr" fontAlgn="b"/>
                      <a:r>
                        <a:rPr lang="en-US" sz="1050" b="0" i="0" u="none" strike="noStrike">
                          <a:solidFill>
                            <a:srgbClr val="000000"/>
                          </a:solidFill>
                          <a:effectLst/>
                          <a:latin typeface="+mn-lt"/>
                        </a:rPr>
                        <a:t>828</a:t>
                      </a:r>
                    </a:p>
                  </a:txBody>
                  <a:tcPr marL="6390" marR="6390" marT="6390" marB="0" anchor="ctr">
                    <a:lnL>
                      <a:noFill/>
                    </a:lnL>
                    <a:lnR>
                      <a:noFill/>
                    </a:lnR>
                    <a:lnT>
                      <a:noFill/>
                    </a:lnT>
                    <a:lnB>
                      <a:noFill/>
                    </a:lnB>
                  </a:tcPr>
                </a:tc>
                <a:tc>
                  <a:txBody>
                    <a:bodyPr/>
                    <a:lstStyle/>
                    <a:p>
                      <a:pPr algn="ctr" fontAlgn="b"/>
                      <a:r>
                        <a:rPr lang="en-US" sz="1050" b="0" i="0" u="none" strike="noStrike">
                          <a:solidFill>
                            <a:srgbClr val="000000"/>
                          </a:solidFill>
                          <a:effectLst/>
                          <a:latin typeface="+mn-lt"/>
                        </a:rPr>
                        <a:t>1,404</a:t>
                      </a:r>
                    </a:p>
                  </a:txBody>
                  <a:tcPr marL="6390" marR="6390" marT="6390" marB="0" anchor="ctr">
                    <a:lnL>
                      <a:noFill/>
                    </a:lnL>
                    <a:lnR>
                      <a:noFill/>
                    </a:lnR>
                    <a:lnT>
                      <a:noFill/>
                    </a:lnT>
                    <a:lnB>
                      <a:noFill/>
                    </a:lnB>
                  </a:tcPr>
                </a:tc>
                <a:extLst>
                  <a:ext uri="{0D108BD9-81ED-4DB2-BD59-A6C34878D82A}">
                    <a16:rowId xmlns:a16="http://schemas.microsoft.com/office/drawing/2014/main" val="3400914955"/>
                  </a:ext>
                </a:extLst>
              </a:tr>
              <a:tr h="163002">
                <a:tc>
                  <a:txBody>
                    <a:bodyPr/>
                    <a:lstStyle/>
                    <a:p>
                      <a:pPr algn="l" fontAlgn="b"/>
                      <a:r>
                        <a:rPr lang="en-US" sz="1050" b="0" i="0" u="none" strike="noStrike" dirty="0" smtClean="0">
                          <a:solidFill>
                            <a:srgbClr val="000000"/>
                          </a:solidFill>
                          <a:effectLst/>
                          <a:latin typeface="+mn-lt"/>
                        </a:rPr>
                        <a:t>Occupational Therapist</a:t>
                      </a:r>
                      <a:endParaRPr lang="en-US" sz="1050" b="0" i="0" u="none" strike="noStrike" dirty="0">
                        <a:solidFill>
                          <a:srgbClr val="000000"/>
                        </a:solidFill>
                        <a:effectLst/>
                        <a:latin typeface="+mn-lt"/>
                      </a:endParaRPr>
                    </a:p>
                  </a:txBody>
                  <a:tcPr marL="57507" marR="6390" marT="639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mn-lt"/>
                        </a:rPr>
                        <a:t>5</a:t>
                      </a:r>
                    </a:p>
                  </a:txBody>
                  <a:tcPr marL="6390" marR="6390" marT="6390" marB="0" anchor="ctr">
                    <a:lnL>
                      <a:noFill/>
                    </a:lnL>
                    <a:lnR>
                      <a:noFill/>
                    </a:lnR>
                    <a:lnT>
                      <a:noFill/>
                    </a:lnT>
                    <a:lnB>
                      <a:noFill/>
                    </a:lnB>
                    <a:solidFill>
                      <a:srgbClr val="FFF2CC"/>
                    </a:solidFill>
                  </a:tcPr>
                </a:tc>
                <a:tc>
                  <a:txBody>
                    <a:bodyPr/>
                    <a:lstStyle/>
                    <a:p>
                      <a:pPr algn="ctr" fontAlgn="b"/>
                      <a:r>
                        <a:rPr lang="en-US" sz="1050" b="0" i="0" u="none" strike="noStrike">
                          <a:solidFill>
                            <a:srgbClr val="000000"/>
                          </a:solidFill>
                          <a:effectLst/>
                          <a:latin typeface="+mn-lt"/>
                        </a:rPr>
                        <a:t>1,114</a:t>
                      </a:r>
                    </a:p>
                  </a:txBody>
                  <a:tcPr marL="6390" marR="6390" marT="6390" marB="0" anchor="ctr">
                    <a:lnL>
                      <a:noFill/>
                    </a:lnL>
                    <a:lnR>
                      <a:noFill/>
                    </a:lnR>
                    <a:lnT>
                      <a:noFill/>
                    </a:lnT>
                    <a:lnB>
                      <a:noFill/>
                    </a:lnB>
                  </a:tcPr>
                </a:tc>
                <a:tc>
                  <a:txBody>
                    <a:bodyPr/>
                    <a:lstStyle/>
                    <a:p>
                      <a:pPr algn="ctr" fontAlgn="b"/>
                      <a:r>
                        <a:rPr lang="en-US" sz="1050" b="0" i="0" u="none" strike="noStrike">
                          <a:solidFill>
                            <a:srgbClr val="000000"/>
                          </a:solidFill>
                          <a:effectLst/>
                          <a:latin typeface="+mn-lt"/>
                        </a:rPr>
                        <a:t>1,972</a:t>
                      </a:r>
                    </a:p>
                  </a:txBody>
                  <a:tcPr marL="6390" marR="6390" marT="6390" marB="0" anchor="ctr">
                    <a:lnL>
                      <a:noFill/>
                    </a:lnL>
                    <a:lnR>
                      <a:noFill/>
                    </a:lnR>
                    <a:lnT>
                      <a:noFill/>
                    </a:lnT>
                    <a:lnB>
                      <a:noFill/>
                    </a:lnB>
                  </a:tcPr>
                </a:tc>
                <a:extLst>
                  <a:ext uri="{0D108BD9-81ED-4DB2-BD59-A6C34878D82A}">
                    <a16:rowId xmlns:a16="http://schemas.microsoft.com/office/drawing/2014/main" val="1354839909"/>
                  </a:ext>
                </a:extLst>
              </a:tr>
              <a:tr h="163002">
                <a:tc>
                  <a:txBody>
                    <a:bodyPr/>
                    <a:lstStyle/>
                    <a:p>
                      <a:pPr algn="l" fontAlgn="b"/>
                      <a:r>
                        <a:rPr lang="en-US" sz="1050" b="0" i="0" u="none" strike="noStrike" dirty="0" smtClean="0">
                          <a:solidFill>
                            <a:srgbClr val="000000"/>
                          </a:solidFill>
                          <a:effectLst/>
                          <a:latin typeface="+mn-lt"/>
                        </a:rPr>
                        <a:t>Physical Therapist</a:t>
                      </a:r>
                      <a:endParaRPr lang="en-US" sz="1050" b="0" i="0" u="none" strike="noStrike" dirty="0">
                        <a:solidFill>
                          <a:srgbClr val="000000"/>
                        </a:solidFill>
                        <a:effectLst/>
                        <a:latin typeface="+mn-lt"/>
                      </a:endParaRPr>
                    </a:p>
                  </a:txBody>
                  <a:tcPr marL="57507" marR="6390" marT="639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mn-lt"/>
                        </a:rPr>
                        <a:t>5</a:t>
                      </a:r>
                    </a:p>
                  </a:txBody>
                  <a:tcPr marL="6390" marR="6390" marT="6390" marB="0" anchor="ctr">
                    <a:lnL>
                      <a:noFill/>
                    </a:lnL>
                    <a:lnR>
                      <a:noFill/>
                    </a:lnR>
                    <a:lnT>
                      <a:noFill/>
                    </a:lnT>
                    <a:lnB>
                      <a:noFill/>
                    </a:lnB>
                    <a:solidFill>
                      <a:srgbClr val="FFF2CC"/>
                    </a:solidFill>
                  </a:tcPr>
                </a:tc>
                <a:tc>
                  <a:txBody>
                    <a:bodyPr/>
                    <a:lstStyle/>
                    <a:p>
                      <a:pPr algn="ctr" fontAlgn="b"/>
                      <a:r>
                        <a:rPr lang="en-US" sz="1050" b="0" i="0" u="none" strike="noStrike">
                          <a:solidFill>
                            <a:srgbClr val="000000"/>
                          </a:solidFill>
                          <a:effectLst/>
                          <a:latin typeface="+mn-lt"/>
                        </a:rPr>
                        <a:t>1,985</a:t>
                      </a:r>
                    </a:p>
                  </a:txBody>
                  <a:tcPr marL="6390" marR="6390" marT="6390" marB="0" anchor="ctr">
                    <a:lnL>
                      <a:noFill/>
                    </a:lnL>
                    <a:lnR>
                      <a:noFill/>
                    </a:lnR>
                    <a:lnT>
                      <a:noFill/>
                    </a:lnT>
                    <a:lnB>
                      <a:noFill/>
                    </a:lnB>
                  </a:tcPr>
                </a:tc>
                <a:tc>
                  <a:txBody>
                    <a:bodyPr/>
                    <a:lstStyle/>
                    <a:p>
                      <a:pPr algn="ctr" fontAlgn="b"/>
                      <a:r>
                        <a:rPr lang="en-US" sz="1050" b="0" i="0" u="none" strike="noStrike">
                          <a:solidFill>
                            <a:srgbClr val="000000"/>
                          </a:solidFill>
                          <a:effectLst/>
                          <a:latin typeface="+mn-lt"/>
                        </a:rPr>
                        <a:t>3,850</a:t>
                      </a:r>
                    </a:p>
                  </a:txBody>
                  <a:tcPr marL="6390" marR="6390" marT="6390" marB="0" anchor="ctr">
                    <a:lnL>
                      <a:noFill/>
                    </a:lnL>
                    <a:lnR>
                      <a:noFill/>
                    </a:lnR>
                    <a:lnT>
                      <a:noFill/>
                    </a:lnT>
                    <a:lnB>
                      <a:noFill/>
                    </a:lnB>
                  </a:tcPr>
                </a:tc>
                <a:extLst>
                  <a:ext uri="{0D108BD9-81ED-4DB2-BD59-A6C34878D82A}">
                    <a16:rowId xmlns:a16="http://schemas.microsoft.com/office/drawing/2014/main" val="1723910769"/>
                  </a:ext>
                </a:extLst>
              </a:tr>
              <a:tr h="163002">
                <a:tc>
                  <a:txBody>
                    <a:bodyPr/>
                    <a:lstStyle/>
                    <a:p>
                      <a:pPr algn="l" fontAlgn="b"/>
                      <a:r>
                        <a:rPr lang="en-US" sz="1050" b="0" i="0" u="none" strike="noStrike" dirty="0" smtClean="0">
                          <a:solidFill>
                            <a:srgbClr val="000000"/>
                          </a:solidFill>
                          <a:effectLst/>
                          <a:latin typeface="+mn-lt"/>
                        </a:rPr>
                        <a:t>Cosmetology</a:t>
                      </a:r>
                      <a:endParaRPr lang="en-US" sz="1050" b="0" i="0" u="none" strike="noStrike" dirty="0">
                        <a:solidFill>
                          <a:srgbClr val="000000"/>
                        </a:solidFill>
                        <a:effectLst/>
                        <a:latin typeface="+mn-lt"/>
                      </a:endParaRPr>
                    </a:p>
                  </a:txBody>
                  <a:tcPr marL="6390" marR="6390" marT="6390"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6390" marR="6390" marT="6390" marB="0" anchor="ctr">
                    <a:lnL>
                      <a:noFill/>
                    </a:lnL>
                    <a:lnR>
                      <a:noFill/>
                    </a:lnR>
                    <a:lnT>
                      <a:noFill/>
                    </a:lnT>
                    <a:lnB>
                      <a:noFill/>
                    </a:lnB>
                    <a:solidFill>
                      <a:srgbClr val="DDEBF7"/>
                    </a:solidFill>
                  </a:tcPr>
                </a:tc>
                <a:tc>
                  <a:txBody>
                    <a:bodyPr/>
                    <a:lstStyle/>
                    <a:p>
                      <a:pPr algn="ctr" fontAlgn="b"/>
                      <a:endParaRPr lang="en-US" sz="1050" b="0" i="0" u="none" strike="noStrike">
                        <a:solidFill>
                          <a:srgbClr val="000000"/>
                        </a:solidFill>
                        <a:effectLst/>
                        <a:latin typeface="+mn-lt"/>
                      </a:endParaRPr>
                    </a:p>
                  </a:txBody>
                  <a:tcPr marL="6390" marR="6390" marT="6390" marB="0" anchor="ctr">
                    <a:lnL>
                      <a:noFill/>
                    </a:lnL>
                    <a:lnR>
                      <a:noFill/>
                    </a:lnR>
                    <a:lnT>
                      <a:noFill/>
                    </a:lnT>
                    <a:lnB>
                      <a:noFill/>
                    </a:lnB>
                    <a:solidFill>
                      <a:srgbClr val="DDEBF7"/>
                    </a:solidFill>
                  </a:tcPr>
                </a:tc>
                <a:tc>
                  <a:txBody>
                    <a:bodyPr/>
                    <a:lstStyle/>
                    <a:p>
                      <a:pPr algn="ctr" fontAlgn="b"/>
                      <a:endParaRPr lang="en-US" sz="1050" b="0" i="0" u="none" strike="noStrike">
                        <a:solidFill>
                          <a:srgbClr val="000000"/>
                        </a:solidFill>
                        <a:effectLst/>
                        <a:latin typeface="+mn-lt"/>
                      </a:endParaRPr>
                    </a:p>
                  </a:txBody>
                  <a:tcPr marL="6390" marR="6390" marT="6390" marB="0" anchor="ctr">
                    <a:lnL>
                      <a:noFill/>
                    </a:lnL>
                    <a:lnR>
                      <a:noFill/>
                    </a:lnR>
                    <a:lnT>
                      <a:noFill/>
                    </a:lnT>
                    <a:lnB>
                      <a:noFill/>
                    </a:lnB>
                    <a:solidFill>
                      <a:srgbClr val="DDEBF7"/>
                    </a:solidFill>
                  </a:tcPr>
                </a:tc>
                <a:extLst>
                  <a:ext uri="{0D108BD9-81ED-4DB2-BD59-A6C34878D82A}">
                    <a16:rowId xmlns:a16="http://schemas.microsoft.com/office/drawing/2014/main" val="3274326838"/>
                  </a:ext>
                </a:extLst>
              </a:tr>
              <a:tr h="163002">
                <a:tc>
                  <a:txBody>
                    <a:bodyPr/>
                    <a:lstStyle/>
                    <a:p>
                      <a:pPr algn="l" fontAlgn="b"/>
                      <a:r>
                        <a:rPr lang="en-US" sz="1050" b="0" i="0" u="none" strike="noStrike" dirty="0" smtClean="0">
                          <a:solidFill>
                            <a:srgbClr val="000000"/>
                          </a:solidFill>
                          <a:effectLst/>
                          <a:latin typeface="+mn-lt"/>
                        </a:rPr>
                        <a:t>Cosmetologist (Hairdresser)</a:t>
                      </a:r>
                      <a:endParaRPr lang="en-US" sz="1050" b="0" i="0" u="none" strike="noStrike" dirty="0">
                        <a:solidFill>
                          <a:srgbClr val="000000"/>
                        </a:solidFill>
                        <a:effectLst/>
                        <a:latin typeface="+mn-lt"/>
                      </a:endParaRPr>
                    </a:p>
                  </a:txBody>
                  <a:tcPr marL="57507" marR="6390" marT="639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mn-lt"/>
                        </a:rPr>
                        <a:t>4</a:t>
                      </a:r>
                    </a:p>
                  </a:txBody>
                  <a:tcPr marL="6390" marR="6390" marT="6390" marB="0" anchor="ctr">
                    <a:lnL>
                      <a:noFill/>
                    </a:lnL>
                    <a:lnR>
                      <a:noFill/>
                    </a:lnR>
                    <a:lnT>
                      <a:noFill/>
                    </a:lnT>
                    <a:lnB>
                      <a:noFill/>
                    </a:lnB>
                    <a:solidFill>
                      <a:srgbClr val="FFF2CC"/>
                    </a:solidFill>
                  </a:tcPr>
                </a:tc>
                <a:tc>
                  <a:txBody>
                    <a:bodyPr/>
                    <a:lstStyle/>
                    <a:p>
                      <a:pPr algn="ctr" fontAlgn="b"/>
                      <a:r>
                        <a:rPr lang="en-US" sz="1050" b="0" i="0" u="none" strike="noStrike">
                          <a:solidFill>
                            <a:srgbClr val="000000"/>
                          </a:solidFill>
                          <a:effectLst/>
                          <a:latin typeface="+mn-lt"/>
                        </a:rPr>
                        <a:t>6,408</a:t>
                      </a:r>
                    </a:p>
                  </a:txBody>
                  <a:tcPr marL="6390" marR="6390" marT="6390" marB="0" anchor="ctr">
                    <a:lnL>
                      <a:noFill/>
                    </a:lnL>
                    <a:lnR>
                      <a:noFill/>
                    </a:lnR>
                    <a:lnT>
                      <a:noFill/>
                    </a:lnT>
                    <a:lnB>
                      <a:noFill/>
                    </a:lnB>
                  </a:tcPr>
                </a:tc>
                <a:tc>
                  <a:txBody>
                    <a:bodyPr/>
                    <a:lstStyle/>
                    <a:p>
                      <a:pPr algn="ctr" fontAlgn="b"/>
                      <a:r>
                        <a:rPr lang="en-US" sz="1050" b="0" i="0" u="none" strike="noStrike">
                          <a:solidFill>
                            <a:srgbClr val="000000"/>
                          </a:solidFill>
                          <a:effectLst/>
                          <a:latin typeface="+mn-lt"/>
                        </a:rPr>
                        <a:t>8,705</a:t>
                      </a:r>
                    </a:p>
                  </a:txBody>
                  <a:tcPr marL="6390" marR="6390" marT="6390" marB="0" anchor="ctr">
                    <a:lnL>
                      <a:noFill/>
                    </a:lnL>
                    <a:lnR>
                      <a:noFill/>
                    </a:lnR>
                    <a:lnT>
                      <a:noFill/>
                    </a:lnT>
                    <a:lnB>
                      <a:noFill/>
                    </a:lnB>
                  </a:tcPr>
                </a:tc>
                <a:extLst>
                  <a:ext uri="{0D108BD9-81ED-4DB2-BD59-A6C34878D82A}">
                    <a16:rowId xmlns:a16="http://schemas.microsoft.com/office/drawing/2014/main" val="1117403316"/>
                  </a:ext>
                </a:extLst>
              </a:tr>
              <a:tr h="163002">
                <a:tc>
                  <a:txBody>
                    <a:bodyPr/>
                    <a:lstStyle/>
                    <a:p>
                      <a:pPr algn="l" fontAlgn="b"/>
                      <a:r>
                        <a:rPr lang="en-US" sz="1050" b="0" i="0" u="none" strike="noStrike" dirty="0" smtClean="0">
                          <a:solidFill>
                            <a:srgbClr val="000000"/>
                          </a:solidFill>
                          <a:effectLst/>
                          <a:latin typeface="+mn-lt"/>
                        </a:rPr>
                        <a:t>Electricians</a:t>
                      </a:r>
                      <a:endParaRPr lang="en-US" sz="1050" b="0" i="0" u="none" strike="noStrike" dirty="0">
                        <a:solidFill>
                          <a:srgbClr val="000000"/>
                        </a:solidFill>
                        <a:effectLst/>
                        <a:latin typeface="+mn-lt"/>
                      </a:endParaRPr>
                    </a:p>
                  </a:txBody>
                  <a:tcPr marL="6390" marR="6390" marT="6390"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6390" marR="6390" marT="6390" marB="0" anchor="ctr">
                    <a:lnL>
                      <a:noFill/>
                    </a:lnL>
                    <a:lnR>
                      <a:noFill/>
                    </a:lnR>
                    <a:lnT>
                      <a:noFill/>
                    </a:lnT>
                    <a:lnB>
                      <a:noFill/>
                    </a:lnB>
                    <a:solidFill>
                      <a:srgbClr val="DDEBF7"/>
                    </a:solidFill>
                  </a:tcPr>
                </a:tc>
                <a:tc>
                  <a:txBody>
                    <a:bodyPr/>
                    <a:lstStyle/>
                    <a:p>
                      <a:pPr algn="ctr" fontAlgn="b"/>
                      <a:endParaRPr lang="en-US" sz="1050" b="0" i="0" u="none" strike="noStrike">
                        <a:solidFill>
                          <a:srgbClr val="000000"/>
                        </a:solidFill>
                        <a:effectLst/>
                        <a:latin typeface="+mn-lt"/>
                      </a:endParaRPr>
                    </a:p>
                  </a:txBody>
                  <a:tcPr marL="6390" marR="6390" marT="6390" marB="0" anchor="ctr">
                    <a:lnL>
                      <a:noFill/>
                    </a:lnL>
                    <a:lnR>
                      <a:noFill/>
                    </a:lnR>
                    <a:lnT>
                      <a:noFill/>
                    </a:lnT>
                    <a:lnB>
                      <a:noFill/>
                    </a:lnB>
                    <a:solidFill>
                      <a:srgbClr val="DDEBF7"/>
                    </a:solidFill>
                  </a:tcPr>
                </a:tc>
                <a:tc>
                  <a:txBody>
                    <a:bodyPr/>
                    <a:lstStyle/>
                    <a:p>
                      <a:pPr algn="ctr" fontAlgn="b"/>
                      <a:endParaRPr lang="en-US" sz="1050" b="0" i="0" u="none" strike="noStrike">
                        <a:solidFill>
                          <a:srgbClr val="000000"/>
                        </a:solidFill>
                        <a:effectLst/>
                        <a:latin typeface="+mn-lt"/>
                      </a:endParaRPr>
                    </a:p>
                  </a:txBody>
                  <a:tcPr marL="6390" marR="6390" marT="6390" marB="0" anchor="ctr">
                    <a:lnL>
                      <a:noFill/>
                    </a:lnL>
                    <a:lnR>
                      <a:noFill/>
                    </a:lnR>
                    <a:lnT>
                      <a:noFill/>
                    </a:lnT>
                    <a:lnB>
                      <a:noFill/>
                    </a:lnB>
                    <a:solidFill>
                      <a:srgbClr val="DDEBF7"/>
                    </a:solidFill>
                  </a:tcPr>
                </a:tc>
                <a:extLst>
                  <a:ext uri="{0D108BD9-81ED-4DB2-BD59-A6C34878D82A}">
                    <a16:rowId xmlns:a16="http://schemas.microsoft.com/office/drawing/2014/main" val="2168606070"/>
                  </a:ext>
                </a:extLst>
              </a:tr>
              <a:tr h="163002">
                <a:tc>
                  <a:txBody>
                    <a:bodyPr/>
                    <a:lstStyle/>
                    <a:p>
                      <a:pPr algn="l" fontAlgn="b"/>
                      <a:r>
                        <a:rPr lang="en-US" sz="1050" b="0" i="0" u="none" strike="noStrike" dirty="0" smtClean="0">
                          <a:solidFill>
                            <a:srgbClr val="000000"/>
                          </a:solidFill>
                          <a:effectLst/>
                          <a:latin typeface="+mn-lt"/>
                        </a:rPr>
                        <a:t>Electrician</a:t>
                      </a:r>
                      <a:endParaRPr lang="en-US" sz="1050" b="0" i="0" u="none" strike="noStrike" dirty="0">
                        <a:solidFill>
                          <a:srgbClr val="000000"/>
                        </a:solidFill>
                        <a:effectLst/>
                        <a:latin typeface="+mn-lt"/>
                      </a:endParaRPr>
                    </a:p>
                  </a:txBody>
                  <a:tcPr marL="57507" marR="6390" marT="639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mn-lt"/>
                        </a:rPr>
                        <a:t>4</a:t>
                      </a:r>
                    </a:p>
                  </a:txBody>
                  <a:tcPr marL="6390" marR="6390" marT="6390" marB="0" anchor="ctr">
                    <a:lnL>
                      <a:noFill/>
                    </a:lnL>
                    <a:lnR>
                      <a:noFill/>
                    </a:lnR>
                    <a:lnT>
                      <a:noFill/>
                    </a:lnT>
                    <a:lnB>
                      <a:noFill/>
                    </a:lnB>
                    <a:solidFill>
                      <a:srgbClr val="FFF2CC"/>
                    </a:solidFill>
                  </a:tcPr>
                </a:tc>
                <a:tc>
                  <a:txBody>
                    <a:bodyPr/>
                    <a:lstStyle/>
                    <a:p>
                      <a:pPr algn="ctr" fontAlgn="b"/>
                      <a:r>
                        <a:rPr lang="en-US" sz="1050" b="0" i="0" u="none" strike="noStrike" dirty="0">
                          <a:solidFill>
                            <a:srgbClr val="000000"/>
                          </a:solidFill>
                          <a:effectLst/>
                          <a:latin typeface="+mn-lt"/>
                        </a:rPr>
                        <a:t>3,033</a:t>
                      </a:r>
                    </a:p>
                  </a:txBody>
                  <a:tcPr marL="6390" marR="6390" marT="6390" marB="0" anchor="ctr">
                    <a:lnL>
                      <a:noFill/>
                    </a:lnL>
                    <a:lnR>
                      <a:noFill/>
                    </a:lnR>
                    <a:lnT>
                      <a:noFill/>
                    </a:lnT>
                    <a:lnB>
                      <a:noFill/>
                    </a:lnB>
                  </a:tcPr>
                </a:tc>
                <a:tc>
                  <a:txBody>
                    <a:bodyPr/>
                    <a:lstStyle/>
                    <a:p>
                      <a:pPr algn="ctr" fontAlgn="b"/>
                      <a:r>
                        <a:rPr lang="en-US" sz="1050" b="0" i="0" u="none" strike="noStrike">
                          <a:solidFill>
                            <a:srgbClr val="000000"/>
                          </a:solidFill>
                          <a:effectLst/>
                          <a:latin typeface="+mn-lt"/>
                        </a:rPr>
                        <a:t>7,823</a:t>
                      </a:r>
                    </a:p>
                  </a:txBody>
                  <a:tcPr marL="6390" marR="6390" marT="6390" marB="0" anchor="ctr">
                    <a:lnL>
                      <a:noFill/>
                    </a:lnL>
                    <a:lnR>
                      <a:noFill/>
                    </a:lnR>
                    <a:lnT>
                      <a:noFill/>
                    </a:lnT>
                    <a:lnB>
                      <a:noFill/>
                    </a:lnB>
                  </a:tcPr>
                </a:tc>
                <a:extLst>
                  <a:ext uri="{0D108BD9-81ED-4DB2-BD59-A6C34878D82A}">
                    <a16:rowId xmlns:a16="http://schemas.microsoft.com/office/drawing/2014/main" val="3461331485"/>
                  </a:ext>
                </a:extLst>
              </a:tr>
              <a:tr h="163002">
                <a:tc>
                  <a:txBody>
                    <a:bodyPr/>
                    <a:lstStyle/>
                    <a:p>
                      <a:pPr algn="l" fontAlgn="b"/>
                      <a:r>
                        <a:rPr lang="en-US" sz="1050" b="0" i="0" u="none" strike="noStrike" dirty="0" smtClean="0">
                          <a:solidFill>
                            <a:srgbClr val="000000"/>
                          </a:solidFill>
                          <a:effectLst/>
                          <a:latin typeface="+mn-lt"/>
                        </a:rPr>
                        <a:t>Engineers And Land Surveyors</a:t>
                      </a:r>
                      <a:endParaRPr lang="en-US" sz="1050" b="0" i="0" u="none" strike="noStrike" dirty="0">
                        <a:solidFill>
                          <a:srgbClr val="000000"/>
                        </a:solidFill>
                        <a:effectLst/>
                        <a:latin typeface="+mn-lt"/>
                      </a:endParaRPr>
                    </a:p>
                  </a:txBody>
                  <a:tcPr marL="6390" marR="6390" marT="6390" marB="0" anchor="ctr">
                    <a:lnL>
                      <a:noFill/>
                    </a:lnL>
                    <a:lnR>
                      <a:noFill/>
                    </a:lnR>
                    <a:lnT>
                      <a:noFill/>
                    </a:lnT>
                    <a:lnB>
                      <a:noFill/>
                    </a:lnB>
                    <a:solidFill>
                      <a:srgbClr val="DDEBF7"/>
                    </a:solidFill>
                  </a:tcPr>
                </a:tc>
                <a:tc>
                  <a:txBody>
                    <a:bodyPr/>
                    <a:lstStyle/>
                    <a:p>
                      <a:pPr algn="ctr" fontAlgn="ctr"/>
                      <a:endParaRPr lang="en-US" sz="1050" b="0" i="0" u="none" strike="noStrike">
                        <a:solidFill>
                          <a:srgbClr val="000000"/>
                        </a:solidFill>
                        <a:effectLst/>
                        <a:latin typeface="+mn-lt"/>
                      </a:endParaRPr>
                    </a:p>
                  </a:txBody>
                  <a:tcPr marL="6390" marR="6390" marT="6390"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6390" marR="6390" marT="6390" marB="0" anchor="ctr">
                    <a:lnL>
                      <a:noFill/>
                    </a:lnL>
                    <a:lnR>
                      <a:noFill/>
                    </a:lnR>
                    <a:lnT>
                      <a:noFill/>
                    </a:lnT>
                    <a:lnB>
                      <a:noFill/>
                    </a:lnB>
                    <a:solidFill>
                      <a:srgbClr val="DDEBF7"/>
                    </a:solidFill>
                  </a:tcPr>
                </a:tc>
                <a:tc>
                  <a:txBody>
                    <a:bodyPr/>
                    <a:lstStyle/>
                    <a:p>
                      <a:pPr algn="ctr" fontAlgn="b"/>
                      <a:endParaRPr lang="en-US" sz="1050" b="0" i="0" u="none" strike="noStrike">
                        <a:solidFill>
                          <a:srgbClr val="000000"/>
                        </a:solidFill>
                        <a:effectLst/>
                        <a:latin typeface="+mn-lt"/>
                      </a:endParaRPr>
                    </a:p>
                  </a:txBody>
                  <a:tcPr marL="6390" marR="6390" marT="6390" marB="0" anchor="ctr">
                    <a:lnL>
                      <a:noFill/>
                    </a:lnL>
                    <a:lnR>
                      <a:noFill/>
                    </a:lnR>
                    <a:lnT>
                      <a:noFill/>
                    </a:lnT>
                    <a:lnB>
                      <a:noFill/>
                    </a:lnB>
                    <a:solidFill>
                      <a:srgbClr val="DDEBF7"/>
                    </a:solidFill>
                  </a:tcPr>
                </a:tc>
                <a:extLst>
                  <a:ext uri="{0D108BD9-81ED-4DB2-BD59-A6C34878D82A}">
                    <a16:rowId xmlns:a16="http://schemas.microsoft.com/office/drawing/2014/main" val="2844642510"/>
                  </a:ext>
                </a:extLst>
              </a:tr>
              <a:tr h="163002">
                <a:tc>
                  <a:txBody>
                    <a:bodyPr/>
                    <a:lstStyle/>
                    <a:p>
                      <a:pPr algn="l" fontAlgn="b"/>
                      <a:r>
                        <a:rPr lang="en-US" sz="1050" b="0" i="0" u="none" strike="noStrike" dirty="0" smtClean="0">
                          <a:solidFill>
                            <a:srgbClr val="000000"/>
                          </a:solidFill>
                          <a:effectLst/>
                          <a:latin typeface="+mn-lt"/>
                        </a:rPr>
                        <a:t>Engineer</a:t>
                      </a:r>
                      <a:endParaRPr lang="en-US" sz="1050" b="0" i="0" u="none" strike="noStrike" dirty="0">
                        <a:solidFill>
                          <a:srgbClr val="000000"/>
                        </a:solidFill>
                        <a:effectLst/>
                        <a:latin typeface="+mn-lt"/>
                      </a:endParaRPr>
                    </a:p>
                  </a:txBody>
                  <a:tcPr marL="57507" marR="6390" marT="6390" marB="0" anchor="ctr">
                    <a:lnL>
                      <a:noFill/>
                    </a:lnL>
                    <a:lnR>
                      <a:noFill/>
                    </a:lnR>
                    <a:lnT>
                      <a:noFill/>
                    </a:lnT>
                    <a:lnB>
                      <a:noFill/>
                    </a:lnB>
                  </a:tcPr>
                </a:tc>
                <a:tc>
                  <a:txBody>
                    <a:bodyPr/>
                    <a:lstStyle/>
                    <a:p>
                      <a:pPr algn="ctr" fontAlgn="ctr"/>
                      <a:r>
                        <a:rPr lang="en-US" sz="1050" b="0" i="0" u="none" strike="noStrike">
                          <a:solidFill>
                            <a:srgbClr val="000000"/>
                          </a:solidFill>
                          <a:effectLst/>
                          <a:latin typeface="+mn-lt"/>
                        </a:rPr>
                        <a:t>4</a:t>
                      </a:r>
                    </a:p>
                  </a:txBody>
                  <a:tcPr marL="6390" marR="6390" marT="6390" marB="0" anchor="ctr">
                    <a:lnL>
                      <a:noFill/>
                    </a:lnL>
                    <a:lnR>
                      <a:noFill/>
                    </a:lnR>
                    <a:lnT>
                      <a:noFill/>
                    </a:lnT>
                    <a:lnB>
                      <a:noFill/>
                    </a:lnB>
                    <a:solidFill>
                      <a:srgbClr val="FFF2CC"/>
                    </a:solidFill>
                  </a:tcPr>
                </a:tc>
                <a:tc>
                  <a:txBody>
                    <a:bodyPr/>
                    <a:lstStyle/>
                    <a:p>
                      <a:pPr algn="ctr" fontAlgn="b"/>
                      <a:r>
                        <a:rPr lang="en-US" sz="1050" b="0" i="0" u="none" strike="noStrike">
                          <a:solidFill>
                            <a:srgbClr val="000000"/>
                          </a:solidFill>
                          <a:effectLst/>
                          <a:latin typeface="+mn-lt"/>
                        </a:rPr>
                        <a:t>3,868</a:t>
                      </a:r>
                    </a:p>
                  </a:txBody>
                  <a:tcPr marL="6390" marR="6390" marT="6390" marB="0" anchor="ctr">
                    <a:lnL>
                      <a:noFill/>
                    </a:lnL>
                    <a:lnR>
                      <a:noFill/>
                    </a:lnR>
                    <a:lnT>
                      <a:noFill/>
                    </a:lnT>
                    <a:lnB>
                      <a:noFill/>
                    </a:lnB>
                  </a:tcPr>
                </a:tc>
                <a:tc>
                  <a:txBody>
                    <a:bodyPr/>
                    <a:lstStyle/>
                    <a:p>
                      <a:pPr algn="ctr" fontAlgn="b"/>
                      <a:r>
                        <a:rPr lang="en-US" sz="1050" b="0" i="0" u="none" strike="noStrike">
                          <a:solidFill>
                            <a:srgbClr val="000000"/>
                          </a:solidFill>
                          <a:effectLst/>
                          <a:latin typeface="+mn-lt"/>
                        </a:rPr>
                        <a:t>27,230</a:t>
                      </a:r>
                    </a:p>
                  </a:txBody>
                  <a:tcPr marL="6390" marR="6390" marT="6390" marB="0" anchor="ctr">
                    <a:lnL>
                      <a:noFill/>
                    </a:lnL>
                    <a:lnR>
                      <a:noFill/>
                    </a:lnR>
                    <a:lnT>
                      <a:noFill/>
                    </a:lnT>
                    <a:lnB>
                      <a:noFill/>
                    </a:lnB>
                  </a:tcPr>
                </a:tc>
                <a:extLst>
                  <a:ext uri="{0D108BD9-81ED-4DB2-BD59-A6C34878D82A}">
                    <a16:rowId xmlns:a16="http://schemas.microsoft.com/office/drawing/2014/main" val="1479209839"/>
                  </a:ext>
                </a:extLst>
              </a:tr>
              <a:tr h="163002">
                <a:tc>
                  <a:txBody>
                    <a:bodyPr/>
                    <a:lstStyle/>
                    <a:p>
                      <a:pPr algn="l" fontAlgn="b"/>
                      <a:r>
                        <a:rPr lang="en-US" sz="1050" b="0" i="0" u="none" strike="noStrike" dirty="0" smtClean="0">
                          <a:solidFill>
                            <a:srgbClr val="000000"/>
                          </a:solidFill>
                          <a:effectLst/>
                          <a:latin typeface="+mn-lt"/>
                        </a:rPr>
                        <a:t>Gas Fitters</a:t>
                      </a:r>
                      <a:endParaRPr lang="en-US" sz="1050" b="0" i="0" u="none" strike="noStrike" dirty="0">
                        <a:solidFill>
                          <a:srgbClr val="000000"/>
                        </a:solidFill>
                        <a:effectLst/>
                        <a:latin typeface="+mn-lt"/>
                      </a:endParaRPr>
                    </a:p>
                  </a:txBody>
                  <a:tcPr marL="6390" marR="6390" marT="6390"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6390" marR="6390" marT="6390"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6390" marR="6390" marT="6390" marB="0" anchor="ctr">
                    <a:lnL>
                      <a:noFill/>
                    </a:lnL>
                    <a:lnR>
                      <a:noFill/>
                    </a:lnR>
                    <a:lnT>
                      <a:noFill/>
                    </a:lnT>
                    <a:lnB>
                      <a:noFill/>
                    </a:lnB>
                    <a:solidFill>
                      <a:srgbClr val="DDEBF7"/>
                    </a:solidFill>
                  </a:tcPr>
                </a:tc>
                <a:tc>
                  <a:txBody>
                    <a:bodyPr/>
                    <a:lstStyle/>
                    <a:p>
                      <a:pPr algn="ctr" fontAlgn="b"/>
                      <a:endParaRPr lang="en-US" sz="1050" b="0" i="0" u="none" strike="noStrike">
                        <a:solidFill>
                          <a:srgbClr val="000000"/>
                        </a:solidFill>
                        <a:effectLst/>
                        <a:latin typeface="+mn-lt"/>
                      </a:endParaRPr>
                    </a:p>
                  </a:txBody>
                  <a:tcPr marL="6390" marR="6390" marT="6390" marB="0" anchor="ctr">
                    <a:lnL>
                      <a:noFill/>
                    </a:lnL>
                    <a:lnR>
                      <a:noFill/>
                    </a:lnR>
                    <a:lnT>
                      <a:noFill/>
                    </a:lnT>
                    <a:lnB>
                      <a:noFill/>
                    </a:lnB>
                    <a:solidFill>
                      <a:srgbClr val="DDEBF7"/>
                    </a:solidFill>
                  </a:tcPr>
                </a:tc>
                <a:extLst>
                  <a:ext uri="{0D108BD9-81ED-4DB2-BD59-A6C34878D82A}">
                    <a16:rowId xmlns:a16="http://schemas.microsoft.com/office/drawing/2014/main" val="1030583510"/>
                  </a:ext>
                </a:extLst>
              </a:tr>
              <a:tr h="163002">
                <a:tc>
                  <a:txBody>
                    <a:bodyPr/>
                    <a:lstStyle/>
                    <a:p>
                      <a:pPr algn="l" fontAlgn="b"/>
                      <a:r>
                        <a:rPr lang="en-US" sz="1050" b="0" i="0" u="none" strike="noStrike" dirty="0" smtClean="0">
                          <a:solidFill>
                            <a:srgbClr val="000000"/>
                          </a:solidFill>
                          <a:effectLst/>
                          <a:latin typeface="+mn-lt"/>
                        </a:rPr>
                        <a:t>Gas Fitter</a:t>
                      </a:r>
                      <a:endParaRPr lang="en-US" sz="1050" b="0" i="0" u="none" strike="noStrike" dirty="0">
                        <a:solidFill>
                          <a:srgbClr val="000000"/>
                        </a:solidFill>
                        <a:effectLst/>
                        <a:latin typeface="+mn-lt"/>
                      </a:endParaRPr>
                    </a:p>
                  </a:txBody>
                  <a:tcPr marL="57507" marR="6390" marT="6390" marB="0" anchor="ctr">
                    <a:lnL>
                      <a:noFill/>
                    </a:lnL>
                    <a:lnR>
                      <a:noFill/>
                    </a:lnR>
                    <a:lnT>
                      <a:noFill/>
                    </a:lnT>
                    <a:lnB>
                      <a:noFill/>
                    </a:lnB>
                  </a:tcPr>
                </a:tc>
                <a:tc>
                  <a:txBody>
                    <a:bodyPr/>
                    <a:lstStyle/>
                    <a:p>
                      <a:pPr algn="ctr" fontAlgn="ctr"/>
                      <a:r>
                        <a:rPr lang="en-US" sz="1050" b="0" i="0" u="none" strike="noStrike">
                          <a:solidFill>
                            <a:srgbClr val="000000"/>
                          </a:solidFill>
                          <a:effectLst/>
                          <a:latin typeface="+mn-lt"/>
                        </a:rPr>
                        <a:t>4</a:t>
                      </a:r>
                    </a:p>
                  </a:txBody>
                  <a:tcPr marL="6390" marR="6390" marT="6390" marB="0" anchor="ctr">
                    <a:lnL>
                      <a:noFill/>
                    </a:lnL>
                    <a:lnR>
                      <a:noFill/>
                    </a:lnR>
                    <a:lnT>
                      <a:noFill/>
                    </a:lnT>
                    <a:lnB>
                      <a:noFill/>
                    </a:lnB>
                    <a:solidFill>
                      <a:srgbClr val="FFF2CC"/>
                    </a:solidFill>
                  </a:tcPr>
                </a:tc>
                <a:tc>
                  <a:txBody>
                    <a:bodyPr/>
                    <a:lstStyle/>
                    <a:p>
                      <a:pPr algn="ctr" fontAlgn="b"/>
                      <a:r>
                        <a:rPr lang="en-US" sz="1050" b="0" i="0" u="none" strike="noStrike" dirty="0">
                          <a:solidFill>
                            <a:srgbClr val="000000"/>
                          </a:solidFill>
                          <a:effectLst/>
                          <a:latin typeface="+mn-lt"/>
                        </a:rPr>
                        <a:t>2,867</a:t>
                      </a:r>
                    </a:p>
                  </a:txBody>
                  <a:tcPr marL="6390" marR="6390" marT="6390" marB="0" anchor="ctr">
                    <a:lnL>
                      <a:noFill/>
                    </a:lnL>
                    <a:lnR>
                      <a:noFill/>
                    </a:lnR>
                    <a:lnT>
                      <a:noFill/>
                    </a:lnT>
                    <a:lnB>
                      <a:noFill/>
                    </a:lnB>
                  </a:tcPr>
                </a:tc>
                <a:tc>
                  <a:txBody>
                    <a:bodyPr/>
                    <a:lstStyle/>
                    <a:p>
                      <a:pPr algn="ctr" fontAlgn="b"/>
                      <a:r>
                        <a:rPr lang="en-US" sz="1050" b="0" i="0" u="none" strike="noStrike" dirty="0">
                          <a:solidFill>
                            <a:srgbClr val="000000"/>
                          </a:solidFill>
                          <a:effectLst/>
                          <a:latin typeface="+mn-lt"/>
                        </a:rPr>
                        <a:t>5,378</a:t>
                      </a:r>
                    </a:p>
                  </a:txBody>
                  <a:tcPr marL="6390" marR="6390" marT="6390" marB="0" anchor="ctr">
                    <a:lnL>
                      <a:noFill/>
                    </a:lnL>
                    <a:lnR>
                      <a:noFill/>
                    </a:lnR>
                    <a:lnT>
                      <a:noFill/>
                    </a:lnT>
                    <a:lnB>
                      <a:noFill/>
                    </a:lnB>
                  </a:tcPr>
                </a:tc>
                <a:extLst>
                  <a:ext uri="{0D108BD9-81ED-4DB2-BD59-A6C34878D82A}">
                    <a16:rowId xmlns:a16="http://schemas.microsoft.com/office/drawing/2014/main" val="2610784173"/>
                  </a:ext>
                </a:extLst>
              </a:tr>
              <a:tr h="163002">
                <a:tc>
                  <a:txBody>
                    <a:bodyPr/>
                    <a:lstStyle/>
                    <a:p>
                      <a:pPr algn="l" fontAlgn="b"/>
                      <a:r>
                        <a:rPr lang="en-US" sz="1050" b="0" i="0" u="none" strike="noStrike" dirty="0" smtClean="0">
                          <a:solidFill>
                            <a:srgbClr val="000000"/>
                          </a:solidFill>
                          <a:effectLst/>
                          <a:latin typeface="+mn-lt"/>
                        </a:rPr>
                        <a:t>Public Accountancy</a:t>
                      </a:r>
                      <a:endParaRPr lang="en-US" sz="1050" b="0" i="0" u="none" strike="noStrike" dirty="0">
                        <a:solidFill>
                          <a:srgbClr val="000000"/>
                        </a:solidFill>
                        <a:effectLst/>
                        <a:latin typeface="+mn-lt"/>
                      </a:endParaRPr>
                    </a:p>
                  </a:txBody>
                  <a:tcPr marL="6390" marR="6390" marT="6390"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6390" marR="6390" marT="6390" marB="0" anchor="ctr">
                    <a:lnL>
                      <a:noFill/>
                    </a:lnL>
                    <a:lnR>
                      <a:noFill/>
                    </a:lnR>
                    <a:lnT>
                      <a:noFill/>
                    </a:lnT>
                    <a:lnB>
                      <a:noFill/>
                    </a:lnB>
                    <a:solidFill>
                      <a:srgbClr val="DDEBF7"/>
                    </a:solidFill>
                  </a:tcPr>
                </a:tc>
                <a:tc>
                  <a:txBody>
                    <a:bodyPr/>
                    <a:lstStyle/>
                    <a:p>
                      <a:pPr algn="ctr" fontAlgn="b"/>
                      <a:endParaRPr lang="en-US" sz="1050" b="0" i="0" u="none" strike="noStrike">
                        <a:solidFill>
                          <a:srgbClr val="000000"/>
                        </a:solidFill>
                        <a:effectLst/>
                        <a:latin typeface="+mn-lt"/>
                      </a:endParaRPr>
                    </a:p>
                  </a:txBody>
                  <a:tcPr marL="6390" marR="6390" marT="6390"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6390" marR="6390" marT="6390" marB="0" anchor="ctr">
                    <a:lnL>
                      <a:noFill/>
                    </a:lnL>
                    <a:lnR>
                      <a:noFill/>
                    </a:lnR>
                    <a:lnT>
                      <a:noFill/>
                    </a:lnT>
                    <a:lnB>
                      <a:noFill/>
                    </a:lnB>
                    <a:solidFill>
                      <a:srgbClr val="DDEBF7"/>
                    </a:solidFill>
                  </a:tcPr>
                </a:tc>
                <a:extLst>
                  <a:ext uri="{0D108BD9-81ED-4DB2-BD59-A6C34878D82A}">
                    <a16:rowId xmlns:a16="http://schemas.microsoft.com/office/drawing/2014/main" val="1723455143"/>
                  </a:ext>
                </a:extLst>
              </a:tr>
              <a:tr h="163002">
                <a:tc>
                  <a:txBody>
                    <a:bodyPr/>
                    <a:lstStyle/>
                    <a:p>
                      <a:pPr algn="l" fontAlgn="b"/>
                      <a:r>
                        <a:rPr lang="en-US" sz="1050" b="0" i="0" u="none" strike="noStrike" dirty="0" smtClean="0">
                          <a:solidFill>
                            <a:srgbClr val="000000"/>
                          </a:solidFill>
                          <a:effectLst/>
                          <a:latin typeface="+mn-lt"/>
                        </a:rPr>
                        <a:t>Certified Public Accountant</a:t>
                      </a:r>
                      <a:endParaRPr lang="en-US" sz="1050" b="0" i="0" u="none" strike="noStrike" dirty="0">
                        <a:solidFill>
                          <a:srgbClr val="000000"/>
                        </a:solidFill>
                        <a:effectLst/>
                        <a:latin typeface="+mn-lt"/>
                      </a:endParaRPr>
                    </a:p>
                  </a:txBody>
                  <a:tcPr marL="57507" marR="6390" marT="6390" marB="0" anchor="ctr">
                    <a:lnL>
                      <a:noFill/>
                    </a:lnL>
                    <a:lnR>
                      <a:noFill/>
                    </a:lnR>
                    <a:lnT>
                      <a:noFill/>
                    </a:lnT>
                    <a:lnB>
                      <a:noFill/>
                    </a:lnB>
                  </a:tcPr>
                </a:tc>
                <a:tc>
                  <a:txBody>
                    <a:bodyPr/>
                    <a:lstStyle/>
                    <a:p>
                      <a:pPr algn="ctr" fontAlgn="ctr"/>
                      <a:r>
                        <a:rPr lang="en-US" sz="1050" b="0" i="0" u="none" strike="noStrike">
                          <a:solidFill>
                            <a:srgbClr val="000000"/>
                          </a:solidFill>
                          <a:effectLst/>
                          <a:latin typeface="+mn-lt"/>
                        </a:rPr>
                        <a:t>5</a:t>
                      </a:r>
                    </a:p>
                  </a:txBody>
                  <a:tcPr marL="6390" marR="6390" marT="6390" marB="0" anchor="ctr">
                    <a:lnL>
                      <a:noFill/>
                    </a:lnL>
                    <a:lnR>
                      <a:noFill/>
                    </a:lnR>
                    <a:lnT>
                      <a:noFill/>
                    </a:lnT>
                    <a:lnB>
                      <a:noFill/>
                    </a:lnB>
                    <a:solidFill>
                      <a:srgbClr val="FFF2CC"/>
                    </a:solidFill>
                  </a:tcPr>
                </a:tc>
                <a:tc>
                  <a:txBody>
                    <a:bodyPr/>
                    <a:lstStyle/>
                    <a:p>
                      <a:pPr algn="ctr" fontAlgn="b"/>
                      <a:r>
                        <a:rPr lang="en-US" sz="1050" b="0" i="0" u="none" strike="noStrike">
                          <a:solidFill>
                            <a:srgbClr val="000000"/>
                          </a:solidFill>
                          <a:effectLst/>
                          <a:latin typeface="+mn-lt"/>
                        </a:rPr>
                        <a:t>5,773</a:t>
                      </a:r>
                    </a:p>
                  </a:txBody>
                  <a:tcPr marL="6390" marR="6390" marT="6390" marB="0" anchor="ctr">
                    <a:lnL>
                      <a:noFill/>
                    </a:lnL>
                    <a:lnR>
                      <a:noFill/>
                    </a:lnR>
                    <a:lnT>
                      <a:noFill/>
                    </a:lnT>
                    <a:lnB>
                      <a:noFill/>
                    </a:lnB>
                  </a:tcPr>
                </a:tc>
                <a:tc>
                  <a:txBody>
                    <a:bodyPr/>
                    <a:lstStyle/>
                    <a:p>
                      <a:pPr algn="ctr" fontAlgn="b"/>
                      <a:r>
                        <a:rPr lang="en-US" sz="1050" b="0" i="0" u="none" strike="noStrike" dirty="0">
                          <a:solidFill>
                            <a:srgbClr val="000000"/>
                          </a:solidFill>
                          <a:effectLst/>
                          <a:latin typeface="+mn-lt"/>
                        </a:rPr>
                        <a:t>25,080</a:t>
                      </a:r>
                    </a:p>
                  </a:txBody>
                  <a:tcPr marL="6390" marR="6390" marT="6390" marB="0" anchor="ctr">
                    <a:lnL>
                      <a:noFill/>
                    </a:lnL>
                    <a:lnR>
                      <a:noFill/>
                    </a:lnR>
                    <a:lnT>
                      <a:noFill/>
                    </a:lnT>
                    <a:lnB>
                      <a:noFill/>
                    </a:lnB>
                  </a:tcPr>
                </a:tc>
                <a:extLst>
                  <a:ext uri="{0D108BD9-81ED-4DB2-BD59-A6C34878D82A}">
                    <a16:rowId xmlns:a16="http://schemas.microsoft.com/office/drawing/2014/main" val="4274983155"/>
                  </a:ext>
                </a:extLst>
              </a:tr>
              <a:tr h="163002">
                <a:tc>
                  <a:txBody>
                    <a:bodyPr/>
                    <a:lstStyle/>
                    <a:p>
                      <a:pPr algn="l" fontAlgn="b"/>
                      <a:r>
                        <a:rPr lang="en-US" sz="1050" b="0" i="0" u="none" strike="noStrike" dirty="0" smtClean="0">
                          <a:solidFill>
                            <a:srgbClr val="000000"/>
                          </a:solidFill>
                          <a:effectLst/>
                          <a:latin typeface="+mn-lt"/>
                        </a:rPr>
                        <a:t>Real Estate</a:t>
                      </a:r>
                      <a:endParaRPr lang="en-US" sz="1050" b="0" i="0" u="none" strike="noStrike" dirty="0">
                        <a:solidFill>
                          <a:srgbClr val="000000"/>
                        </a:solidFill>
                        <a:effectLst/>
                        <a:latin typeface="+mn-lt"/>
                      </a:endParaRPr>
                    </a:p>
                  </a:txBody>
                  <a:tcPr marL="6390" marR="6390" marT="6390"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6390" marR="6390" marT="6390" marB="0" anchor="ctr">
                    <a:lnL>
                      <a:noFill/>
                    </a:lnL>
                    <a:lnR>
                      <a:noFill/>
                    </a:lnR>
                    <a:lnT>
                      <a:noFill/>
                    </a:lnT>
                    <a:lnB>
                      <a:noFill/>
                    </a:lnB>
                    <a:solidFill>
                      <a:srgbClr val="DDEBF7"/>
                    </a:solidFill>
                  </a:tcPr>
                </a:tc>
                <a:tc>
                  <a:txBody>
                    <a:bodyPr/>
                    <a:lstStyle/>
                    <a:p>
                      <a:pPr algn="ctr" fontAlgn="b"/>
                      <a:endParaRPr lang="en-US" sz="1050" b="0" i="0" u="none" strike="noStrike">
                        <a:solidFill>
                          <a:srgbClr val="000000"/>
                        </a:solidFill>
                        <a:effectLst/>
                        <a:latin typeface="+mn-lt"/>
                      </a:endParaRPr>
                    </a:p>
                  </a:txBody>
                  <a:tcPr marL="6390" marR="6390" marT="6390"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6390" marR="6390" marT="6390" marB="0" anchor="ctr">
                    <a:lnL>
                      <a:noFill/>
                    </a:lnL>
                    <a:lnR>
                      <a:noFill/>
                    </a:lnR>
                    <a:lnT>
                      <a:noFill/>
                    </a:lnT>
                    <a:lnB>
                      <a:noFill/>
                    </a:lnB>
                    <a:solidFill>
                      <a:srgbClr val="DDEBF7"/>
                    </a:solidFill>
                  </a:tcPr>
                </a:tc>
                <a:extLst>
                  <a:ext uri="{0D108BD9-81ED-4DB2-BD59-A6C34878D82A}">
                    <a16:rowId xmlns:a16="http://schemas.microsoft.com/office/drawing/2014/main" val="4013832301"/>
                  </a:ext>
                </a:extLst>
              </a:tr>
              <a:tr h="163002">
                <a:tc>
                  <a:txBody>
                    <a:bodyPr/>
                    <a:lstStyle/>
                    <a:p>
                      <a:pPr algn="l" fontAlgn="b"/>
                      <a:r>
                        <a:rPr lang="en-US" sz="1050" b="0" i="0" u="none" strike="noStrike" dirty="0" smtClean="0">
                          <a:solidFill>
                            <a:srgbClr val="000000"/>
                          </a:solidFill>
                          <a:effectLst/>
                          <a:latin typeface="+mn-lt"/>
                        </a:rPr>
                        <a:t>Real Estate Salesperson</a:t>
                      </a:r>
                      <a:endParaRPr lang="en-US" sz="1050" b="0" i="0" u="none" strike="noStrike" dirty="0">
                        <a:solidFill>
                          <a:srgbClr val="000000"/>
                        </a:solidFill>
                        <a:effectLst/>
                        <a:latin typeface="+mn-lt"/>
                      </a:endParaRPr>
                    </a:p>
                  </a:txBody>
                  <a:tcPr marL="57507" marR="6390" marT="6390"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mn-lt"/>
                        </a:rPr>
                        <a:t>4</a:t>
                      </a:r>
                    </a:p>
                  </a:txBody>
                  <a:tcPr marL="6390" marR="6390" marT="6390" marB="0" anchor="ctr">
                    <a:lnL>
                      <a:noFill/>
                    </a:lnL>
                    <a:lnR>
                      <a:noFill/>
                    </a:lnR>
                    <a:lnT>
                      <a:noFill/>
                    </a:lnT>
                    <a:lnB>
                      <a:noFill/>
                    </a:lnB>
                    <a:solidFill>
                      <a:srgbClr val="FFF2CC"/>
                    </a:solidFill>
                  </a:tcPr>
                </a:tc>
                <a:tc>
                  <a:txBody>
                    <a:bodyPr/>
                    <a:lstStyle/>
                    <a:p>
                      <a:pPr algn="ctr" fontAlgn="b"/>
                      <a:r>
                        <a:rPr lang="en-US" sz="1050" b="0" i="0" u="none" strike="noStrike">
                          <a:solidFill>
                            <a:srgbClr val="000000"/>
                          </a:solidFill>
                          <a:effectLst/>
                          <a:latin typeface="+mn-lt"/>
                        </a:rPr>
                        <a:t>14,629</a:t>
                      </a:r>
                    </a:p>
                  </a:txBody>
                  <a:tcPr marL="6390" marR="6390" marT="6390" marB="0" anchor="ctr">
                    <a:lnL>
                      <a:noFill/>
                    </a:lnL>
                    <a:lnR>
                      <a:noFill/>
                    </a:lnR>
                    <a:lnT>
                      <a:noFill/>
                    </a:lnT>
                    <a:lnB>
                      <a:noFill/>
                    </a:lnB>
                  </a:tcPr>
                </a:tc>
                <a:tc>
                  <a:txBody>
                    <a:bodyPr/>
                    <a:lstStyle/>
                    <a:p>
                      <a:pPr algn="ctr" fontAlgn="b"/>
                      <a:r>
                        <a:rPr lang="en-US" sz="1050" b="0" i="0" u="none" strike="noStrike" dirty="0">
                          <a:solidFill>
                            <a:srgbClr val="000000"/>
                          </a:solidFill>
                          <a:effectLst/>
                          <a:latin typeface="+mn-lt"/>
                        </a:rPr>
                        <a:t>2,426</a:t>
                      </a:r>
                    </a:p>
                  </a:txBody>
                  <a:tcPr marL="6390" marR="6390" marT="6390" marB="0" anchor="ctr">
                    <a:lnL>
                      <a:noFill/>
                    </a:lnL>
                    <a:lnR>
                      <a:noFill/>
                    </a:lnR>
                    <a:lnT>
                      <a:noFill/>
                    </a:lnT>
                    <a:lnB>
                      <a:noFill/>
                    </a:lnB>
                  </a:tcPr>
                </a:tc>
                <a:extLst>
                  <a:ext uri="{0D108BD9-81ED-4DB2-BD59-A6C34878D82A}">
                    <a16:rowId xmlns:a16="http://schemas.microsoft.com/office/drawing/2014/main" val="3797849193"/>
                  </a:ext>
                </a:extLst>
              </a:tr>
              <a:tr h="163002">
                <a:tc>
                  <a:txBody>
                    <a:bodyPr/>
                    <a:lstStyle/>
                    <a:p>
                      <a:pPr algn="l" fontAlgn="b"/>
                      <a:r>
                        <a:rPr lang="en-US" sz="1050" b="0" i="0" u="none" strike="noStrike" dirty="0" smtClean="0">
                          <a:solidFill>
                            <a:srgbClr val="000000"/>
                          </a:solidFill>
                          <a:effectLst/>
                          <a:latin typeface="+mn-lt"/>
                        </a:rPr>
                        <a:t>Social Workers</a:t>
                      </a:r>
                      <a:endParaRPr lang="en-US" sz="1050" b="0" i="0" u="none" strike="noStrike" dirty="0">
                        <a:solidFill>
                          <a:srgbClr val="000000"/>
                        </a:solidFill>
                        <a:effectLst/>
                        <a:latin typeface="+mn-lt"/>
                      </a:endParaRPr>
                    </a:p>
                  </a:txBody>
                  <a:tcPr marL="6390" marR="6390" marT="6390"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6390" marR="6390" marT="6390" marB="0" anchor="ctr">
                    <a:lnL>
                      <a:noFill/>
                    </a:lnL>
                    <a:lnR>
                      <a:noFill/>
                    </a:lnR>
                    <a:lnT>
                      <a:noFill/>
                    </a:lnT>
                    <a:lnB>
                      <a:noFill/>
                    </a:lnB>
                    <a:solidFill>
                      <a:srgbClr val="DDEBF7"/>
                    </a:solidFill>
                  </a:tcPr>
                </a:tc>
                <a:tc>
                  <a:txBody>
                    <a:bodyPr/>
                    <a:lstStyle/>
                    <a:p>
                      <a:pPr algn="ctr" fontAlgn="b"/>
                      <a:endParaRPr lang="en-US" sz="1050" b="0" i="0" u="none" strike="noStrike">
                        <a:solidFill>
                          <a:srgbClr val="000000"/>
                        </a:solidFill>
                        <a:effectLst/>
                        <a:latin typeface="+mn-lt"/>
                      </a:endParaRPr>
                    </a:p>
                  </a:txBody>
                  <a:tcPr marL="6390" marR="6390" marT="6390"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6390" marR="6390" marT="6390" marB="0" anchor="ctr">
                    <a:lnL>
                      <a:noFill/>
                    </a:lnL>
                    <a:lnR>
                      <a:noFill/>
                    </a:lnR>
                    <a:lnT>
                      <a:noFill/>
                    </a:lnT>
                    <a:lnB>
                      <a:noFill/>
                    </a:lnB>
                    <a:solidFill>
                      <a:srgbClr val="DDEBF7"/>
                    </a:solidFill>
                  </a:tcPr>
                </a:tc>
                <a:extLst>
                  <a:ext uri="{0D108BD9-81ED-4DB2-BD59-A6C34878D82A}">
                    <a16:rowId xmlns:a16="http://schemas.microsoft.com/office/drawing/2014/main" val="4045157670"/>
                  </a:ext>
                </a:extLst>
              </a:tr>
              <a:tr h="163002">
                <a:tc>
                  <a:txBody>
                    <a:bodyPr/>
                    <a:lstStyle/>
                    <a:p>
                      <a:pPr algn="l" fontAlgn="b"/>
                      <a:r>
                        <a:rPr lang="en-US" sz="1050" b="0" i="0" u="none" strike="noStrike" dirty="0" smtClean="0">
                          <a:solidFill>
                            <a:srgbClr val="000000"/>
                          </a:solidFill>
                          <a:effectLst/>
                          <a:latin typeface="+mn-lt"/>
                        </a:rPr>
                        <a:t>Social Worker, Licensed</a:t>
                      </a:r>
                      <a:endParaRPr lang="en-US" sz="1050" b="0" i="0" u="none" strike="noStrike" dirty="0">
                        <a:solidFill>
                          <a:srgbClr val="000000"/>
                        </a:solidFill>
                        <a:effectLst/>
                        <a:latin typeface="+mn-lt"/>
                      </a:endParaRPr>
                    </a:p>
                  </a:txBody>
                  <a:tcPr marL="57507" marR="6390" marT="6390"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mn-lt"/>
                        </a:rPr>
                        <a:t>4</a:t>
                      </a:r>
                    </a:p>
                  </a:txBody>
                  <a:tcPr marL="6390" marR="6390" marT="6390" marB="0" anchor="ctr">
                    <a:lnL>
                      <a:noFill/>
                    </a:lnL>
                    <a:lnR>
                      <a:noFill/>
                    </a:lnR>
                    <a:lnT>
                      <a:noFill/>
                    </a:lnT>
                    <a:lnB w="19050" cap="flat" cmpd="sng" algn="ctr">
                      <a:solidFill>
                        <a:schemeClr val="tx1"/>
                      </a:solidFill>
                      <a:prstDash val="solid"/>
                      <a:round/>
                      <a:headEnd type="none" w="med" len="med"/>
                      <a:tailEnd type="none" w="med" len="med"/>
                    </a:lnB>
                    <a:solidFill>
                      <a:srgbClr val="FFF2CC"/>
                    </a:solidFill>
                  </a:tcPr>
                </a:tc>
                <a:tc>
                  <a:txBody>
                    <a:bodyPr/>
                    <a:lstStyle/>
                    <a:p>
                      <a:pPr algn="ctr" fontAlgn="b"/>
                      <a:r>
                        <a:rPr lang="en-US" sz="1050" b="0" i="0" u="none" strike="noStrike">
                          <a:solidFill>
                            <a:srgbClr val="000000"/>
                          </a:solidFill>
                          <a:effectLst/>
                          <a:latin typeface="+mn-lt"/>
                        </a:rPr>
                        <a:t>5,979</a:t>
                      </a:r>
                    </a:p>
                  </a:txBody>
                  <a:tcPr marL="6390" marR="6390" marT="6390"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mn-lt"/>
                        </a:rPr>
                        <a:t>15,971</a:t>
                      </a:r>
                    </a:p>
                  </a:txBody>
                  <a:tcPr marL="6390" marR="6390" marT="6390" marB="0" anchor="ctr">
                    <a:lnL>
                      <a:noFill/>
                    </a:lnL>
                    <a:lnR>
                      <a:noFill/>
                    </a:lnR>
                    <a:lnT>
                      <a:noFill/>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0636323"/>
                  </a:ext>
                </a:extLst>
              </a:tr>
            </a:tbl>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35</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a:solidFill>
                  <a:srgbClr val="00B050"/>
                </a:solidFill>
              </a:rPr>
              <a:t>Regional </a:t>
            </a:r>
            <a:r>
              <a:rPr lang="en-US" sz="3200" dirty="0" smtClean="0"/>
              <a:t>Occupation Demand and DPL Licensing</a:t>
            </a:r>
            <a:endParaRPr lang="en-US" sz="3200" dirty="0">
              <a:latin typeface="Helvetica" panose="020B0604020202020204" pitchFamily="34" charset="0"/>
              <a:cs typeface="Helvetica" panose="020B0604020202020204" pitchFamily="34" charset="0"/>
            </a:endParaRPr>
          </a:p>
        </p:txBody>
      </p:sp>
      <p:sp>
        <p:nvSpPr>
          <p:cNvPr id="13" name="Rectangle 12"/>
          <p:cNvSpPr/>
          <p:nvPr/>
        </p:nvSpPr>
        <p:spPr>
          <a:xfrm>
            <a:off x="611029" y="240270"/>
            <a:ext cx="171713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Professional Licensing</a:t>
            </a:r>
            <a:endParaRPr lang="en-US" sz="1200" dirty="0"/>
          </a:p>
        </p:txBody>
      </p:sp>
      <p:sp>
        <p:nvSpPr>
          <p:cNvPr id="22" name="Rectangle 21"/>
          <p:cNvSpPr/>
          <p:nvPr/>
        </p:nvSpPr>
        <p:spPr>
          <a:xfrm>
            <a:off x="2817352" y="5843813"/>
            <a:ext cx="6557297"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 Source: Division of Professional Licensure, 2000-2019; </a:t>
            </a:r>
          </a:p>
          <a:p>
            <a:pPr algn="ctr"/>
            <a:r>
              <a:rPr lang="en-US" sz="900" dirty="0" smtClean="0">
                <a:latin typeface="Helvetica" panose="020B0604020202020204" pitchFamily="34" charset="0"/>
                <a:cs typeface="Helvetica" panose="020B0604020202020204" pitchFamily="34" charset="0"/>
              </a:rPr>
              <a:t>Bureau </a:t>
            </a:r>
            <a:r>
              <a:rPr lang="en-US" sz="900" dirty="0">
                <a:latin typeface="Helvetica" panose="020B0604020202020204" pitchFamily="34" charset="0"/>
                <a:cs typeface="Helvetica" panose="020B0604020202020204" pitchFamily="34" charset="0"/>
              </a:rPr>
              <a:t>of Labor Statistics, Occupational Employment Statistics, 2020 Projections</a:t>
            </a:r>
          </a:p>
        </p:txBody>
      </p:sp>
      <p:sp>
        <p:nvSpPr>
          <p:cNvPr id="14" name="Rectangle 13"/>
          <p:cNvSpPr/>
          <p:nvPr/>
        </p:nvSpPr>
        <p:spPr>
          <a:xfrm>
            <a:off x="523797" y="6342229"/>
            <a:ext cx="10449003" cy="400110"/>
          </a:xfrm>
          <a:prstGeom prst="rect">
            <a:avLst/>
          </a:prstGeom>
        </p:spPr>
        <p:txBody>
          <a:bodyPr wrap="square">
            <a:spAutoFit/>
          </a:bodyPr>
          <a:lstStyle/>
          <a:p>
            <a:r>
              <a:rPr lang="en-US" sz="1000" i="1" dirty="0" smtClean="0">
                <a:latin typeface="Helvetica" panose="020B0604020202020204" pitchFamily="34" charset="0"/>
                <a:cs typeface="Helvetica" panose="020B0604020202020204" pitchFamily="34" charset="0"/>
              </a:rPr>
              <a:t>Selected occupations </a:t>
            </a:r>
            <a:r>
              <a:rPr lang="en-US" sz="1000" i="1" dirty="0">
                <a:latin typeface="Helvetica" panose="020B0604020202020204" pitchFamily="34" charset="0"/>
                <a:cs typeface="Helvetica" panose="020B0604020202020204" pitchFamily="34" charset="0"/>
              </a:rPr>
              <a:t>ranked 3+ stars only. Not inclusive of occupations licensed by agencies other than the Division of Professional Licensure</a:t>
            </a:r>
            <a:r>
              <a:rPr lang="en-US" sz="1000" i="1" dirty="0" smtClean="0">
                <a:latin typeface="Helvetica" panose="020B0604020202020204" pitchFamily="34" charset="0"/>
                <a:cs typeface="Helvetica" panose="020B0604020202020204" pitchFamily="34" charset="0"/>
              </a:rPr>
              <a:t>. </a:t>
            </a:r>
            <a:endParaRPr lang="en-US" sz="1000" i="1" dirty="0">
              <a:latin typeface="Helvetica" panose="020B0604020202020204" pitchFamily="34" charset="0"/>
              <a:cs typeface="Helvetica" panose="020B0604020202020204" pitchFamily="34" charset="0"/>
            </a:endParaRPr>
          </a:p>
          <a:p>
            <a:r>
              <a:rPr lang="en-US" sz="1000" i="1" dirty="0">
                <a:latin typeface="Helvetica" panose="020B0604020202020204" pitchFamily="34" charset="0"/>
                <a:cs typeface="Helvetica" panose="020B0604020202020204" pitchFamily="34" charset="0"/>
              </a:rPr>
              <a:t>Licenses must have been issued between 2000 and 2019, and not be expired as of 2019</a:t>
            </a:r>
            <a:r>
              <a:rPr lang="en-US" sz="1000" i="1" dirty="0" smtClean="0">
                <a:latin typeface="Helvetica" panose="020B0604020202020204" pitchFamily="34" charset="0"/>
                <a:cs typeface="Helvetica" panose="020B0604020202020204" pitchFamily="34" charset="0"/>
              </a:rPr>
              <a:t>. See Appendix for additional detail.</a:t>
            </a:r>
            <a:endParaRPr lang="en-US" sz="1000" i="1" dirty="0"/>
          </a:p>
        </p:txBody>
      </p:sp>
      <p:sp>
        <p:nvSpPr>
          <p:cNvPr id="9" name="Rectangle 8"/>
          <p:cNvSpPr/>
          <p:nvPr/>
        </p:nvSpPr>
        <p:spPr>
          <a:xfrm>
            <a:off x="611030" y="1423736"/>
            <a:ext cx="10868369" cy="738664"/>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Comparing the number of license holders with total occupational employment offers another indicator of skill shortages or surpluses in occupational labor markets. While the number of professional licenses greatly exceeds total employment for some occupations, such as Cosmetologists, for others, such as </a:t>
            </a:r>
            <a:r>
              <a:rPr lang="en-US" sz="1400" dirty="0" smtClean="0">
                <a:latin typeface="Helvetica" panose="020B0604020202020204" pitchFamily="34" charset="0"/>
                <a:cs typeface="Helvetica" panose="020B0604020202020204" pitchFamily="34" charset="0"/>
              </a:rPr>
              <a:t>Mental Health Counselors, </a:t>
            </a:r>
            <a:r>
              <a:rPr lang="en-US" sz="1400" dirty="0">
                <a:latin typeface="Helvetica" panose="020B0604020202020204" pitchFamily="34" charset="0"/>
                <a:cs typeface="Helvetica" panose="020B0604020202020204" pitchFamily="34" charset="0"/>
              </a:rPr>
              <a:t>the number of jobs </a:t>
            </a:r>
            <a:r>
              <a:rPr lang="en-US" sz="1400" dirty="0" smtClean="0">
                <a:latin typeface="Helvetica" panose="020B0604020202020204" pitchFamily="34" charset="0"/>
                <a:cs typeface="Helvetica" panose="020B0604020202020204" pitchFamily="34" charset="0"/>
              </a:rPr>
              <a:t>(2,117) </a:t>
            </a:r>
            <a:r>
              <a:rPr lang="en-US" sz="1400" dirty="0">
                <a:latin typeface="Helvetica" panose="020B0604020202020204" pitchFamily="34" charset="0"/>
                <a:cs typeface="Helvetica" panose="020B0604020202020204" pitchFamily="34" charset="0"/>
              </a:rPr>
              <a:t>outstrips the supply of licenses </a:t>
            </a:r>
            <a:r>
              <a:rPr lang="en-US" sz="1400" dirty="0" smtClean="0">
                <a:latin typeface="Helvetica" panose="020B0604020202020204" pitchFamily="34" charset="0"/>
                <a:cs typeface="Helvetica" panose="020B0604020202020204" pitchFamily="34" charset="0"/>
              </a:rPr>
              <a:t>(1,746).</a:t>
            </a:r>
            <a:endParaRPr lang="en-US" sz="1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0623805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t>Part IV: New Data Tools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36</a:t>
            </a:fld>
            <a:endParaRPr lang="en-US" dirty="0"/>
          </a:p>
        </p:txBody>
      </p:sp>
    </p:spTree>
    <p:extLst>
      <p:ext uri="{BB962C8B-B14F-4D97-AF65-F5344CB8AC3E}">
        <p14:creationId xmlns:p14="http://schemas.microsoft.com/office/powerpoint/2010/main" val="13479534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30" y="609600"/>
            <a:ext cx="10969943" cy="808038"/>
          </a:xfrm>
        </p:spPr>
        <p:txBody>
          <a:bodyPr>
            <a:normAutofit/>
          </a:bodyPr>
          <a:lstStyle/>
          <a:p>
            <a:pPr algn="l"/>
            <a:r>
              <a:rPr lang="en-US" sz="3200" dirty="0" smtClean="0"/>
              <a:t>Dynamic Data Tools</a:t>
            </a:r>
            <a:endParaRPr lang="en-US" sz="3200" dirty="0"/>
          </a:p>
        </p:txBody>
      </p:sp>
      <p:sp>
        <p:nvSpPr>
          <p:cNvPr id="3" name="Content Placeholder 2"/>
          <p:cNvSpPr>
            <a:spLocks noGrp="1"/>
          </p:cNvSpPr>
          <p:nvPr>
            <p:ph idx="1"/>
          </p:nvPr>
        </p:nvSpPr>
        <p:spPr/>
        <p:txBody>
          <a:bodyPr>
            <a:normAutofit lnSpcReduction="10000"/>
          </a:bodyPr>
          <a:lstStyle/>
          <a:p>
            <a:pPr marL="0" indent="0">
              <a:buNone/>
            </a:pPr>
            <a:r>
              <a:rPr lang="en-US" sz="2000" dirty="0" smtClean="0"/>
              <a:t>As an extension of the data package update</a:t>
            </a:r>
            <a:r>
              <a:rPr lang="en-US" sz="2000" dirty="0"/>
              <a:t>, </a:t>
            </a:r>
            <a:r>
              <a:rPr lang="en-US" sz="2000" dirty="0" smtClean="0"/>
              <a:t>a set of new </a:t>
            </a:r>
            <a:r>
              <a:rPr lang="en-US" sz="2000" dirty="0" smtClean="0">
                <a:hlinkClick r:id="rId3"/>
              </a:rPr>
              <a:t>dynamic data tools</a:t>
            </a:r>
            <a:r>
              <a:rPr lang="en-US" sz="2000" dirty="0" smtClean="0"/>
              <a:t> have been developed to support regional planning work. </a:t>
            </a:r>
          </a:p>
          <a:p>
            <a:pPr marL="0" indent="0">
              <a:buNone/>
            </a:pPr>
            <a:endParaRPr lang="en-US" sz="2000" dirty="0"/>
          </a:p>
          <a:p>
            <a:pPr marL="0" indent="0">
              <a:buNone/>
            </a:pPr>
            <a:r>
              <a:rPr lang="en-US" sz="2000" dirty="0" smtClean="0"/>
              <a:t>These tools are intended to act as a resource </a:t>
            </a:r>
            <a:r>
              <a:rPr lang="en-US" sz="2000" dirty="0"/>
              <a:t>for your teams to compare data across regions and generate insights </a:t>
            </a:r>
            <a:r>
              <a:rPr lang="en-US" sz="2000" dirty="0" smtClean="0"/>
              <a:t>beyond the analysis in this data package, with respect to five different areas:</a:t>
            </a:r>
          </a:p>
          <a:p>
            <a:pPr marL="0" indent="0">
              <a:buNone/>
            </a:pPr>
            <a:endParaRPr lang="en-US" sz="2000" dirty="0">
              <a:latin typeface="Helvetica" panose="020B0604020202020204" pitchFamily="34" charset="0"/>
              <a:cs typeface="Helvetica" panose="020B0604020202020204" pitchFamily="34" charset="0"/>
            </a:endParaRPr>
          </a:p>
          <a:p>
            <a:pPr marL="457200" indent="-457200">
              <a:buAutoNum type="arabicPeriod"/>
            </a:pPr>
            <a:r>
              <a:rPr lang="en-US" sz="2000" dirty="0" smtClean="0"/>
              <a:t>Licensure </a:t>
            </a:r>
          </a:p>
          <a:p>
            <a:pPr marL="457200" indent="-457200">
              <a:buAutoNum type="arabicPeriod"/>
            </a:pPr>
            <a:r>
              <a:rPr lang="en-US" sz="2000" dirty="0" smtClean="0"/>
              <a:t>Apprenticeships</a:t>
            </a:r>
          </a:p>
          <a:p>
            <a:pPr marL="457200" indent="-457200">
              <a:buAutoNum type="arabicPeriod"/>
            </a:pPr>
            <a:r>
              <a:rPr lang="en-US" sz="2000" dirty="0" smtClean="0"/>
              <a:t>Regional Sector Makeup</a:t>
            </a:r>
          </a:p>
          <a:p>
            <a:pPr marL="514350" indent="-514350">
              <a:buAutoNum type="arabicPeriod"/>
            </a:pPr>
            <a:r>
              <a:rPr lang="en-US" sz="2000" dirty="0" smtClean="0">
                <a:latin typeface="Helvetica" panose="020B0604020202020204" pitchFamily="34" charset="0"/>
                <a:cs typeface="Helvetica" panose="020B0604020202020204" pitchFamily="34" charset="0"/>
              </a:rPr>
              <a:t>Educational Attainment and Employment</a:t>
            </a:r>
          </a:p>
          <a:p>
            <a:pPr marL="514350" indent="-514350">
              <a:buAutoNum type="arabicPeriod"/>
            </a:pPr>
            <a:r>
              <a:rPr lang="en-US" sz="2000" dirty="0" smtClean="0"/>
              <a:t>Worker Characteristics</a:t>
            </a:r>
          </a:p>
          <a:p>
            <a:pPr marL="514350" indent="-514350">
              <a:buAutoNum type="arabicPeriod"/>
            </a:pPr>
            <a:endParaRPr lang="en-US" dirty="0" smtClean="0">
              <a:latin typeface="Helvetica" panose="020B0604020202020204" pitchFamily="34" charset="0"/>
              <a:cs typeface="Helvetica" panose="020B0604020202020204" pitchFamily="34" charset="0"/>
            </a:endParaRPr>
          </a:p>
          <a:p>
            <a:endParaRPr lang="en-US" dirty="0">
              <a:latin typeface="Helvetica" panose="020B0604020202020204" pitchFamily="34" charset="0"/>
              <a:cs typeface="Helvetica" panose="020B0604020202020204" pitchFamily="34" charset="0"/>
            </a:endParaRPr>
          </a:p>
        </p:txBody>
      </p:sp>
      <p:sp>
        <p:nvSpPr>
          <p:cNvPr id="4" name="Rectangle 3"/>
          <p:cNvSpPr/>
          <p:nvPr/>
        </p:nvSpPr>
        <p:spPr>
          <a:xfrm>
            <a:off x="611030" y="240270"/>
            <a:ext cx="125649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New Data Tools</a:t>
            </a:r>
            <a:endParaRPr lang="en-US" sz="1200" dirty="0"/>
          </a:p>
        </p:txBody>
      </p:sp>
      <p:sp>
        <p:nvSpPr>
          <p:cNvPr id="6" name="Slide Number Placeholder 5"/>
          <p:cNvSpPr>
            <a:spLocks noGrp="1"/>
          </p:cNvSpPr>
          <p:nvPr>
            <p:ph type="sldNum" sz="quarter" idx="12"/>
          </p:nvPr>
        </p:nvSpPr>
        <p:spPr/>
        <p:txBody>
          <a:bodyPr/>
          <a:lstStyle/>
          <a:p>
            <a:fld id="{103F95D0-111C-45BF-9CB9-32C5136DAE99}" type="slidenum">
              <a:rPr lang="en-US" smtClean="0"/>
              <a:t>37</a:t>
            </a:fld>
            <a:endParaRPr lang="en-US"/>
          </a:p>
        </p:txBody>
      </p:sp>
    </p:spTree>
    <p:extLst>
      <p:ext uri="{BB962C8B-B14F-4D97-AF65-F5344CB8AC3E}">
        <p14:creationId xmlns:p14="http://schemas.microsoft.com/office/powerpoint/2010/main" val="4929539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38</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smtClean="0">
                <a:latin typeface="Helvetica" panose="020B0604020202020204" pitchFamily="34" charset="0"/>
                <a:cs typeface="Helvetica" panose="020B0604020202020204" pitchFamily="34" charset="0"/>
              </a:rPr>
              <a:t>Education Program Supply</a:t>
            </a:r>
            <a:endParaRPr lang="en-US" sz="3200" dirty="0">
              <a:latin typeface="Helvetica" panose="020B0604020202020204" pitchFamily="34" charset="0"/>
              <a:cs typeface="Helvetica" panose="020B0604020202020204" pitchFamily="34" charset="0"/>
            </a:endParaRPr>
          </a:p>
        </p:txBody>
      </p:sp>
      <p:sp>
        <p:nvSpPr>
          <p:cNvPr id="13" name="Rectangle 12"/>
          <p:cNvSpPr/>
          <p:nvPr/>
        </p:nvSpPr>
        <p:spPr>
          <a:xfrm>
            <a:off x="611029" y="240270"/>
            <a:ext cx="125649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New Data Tools</a:t>
            </a:r>
            <a:endParaRPr lang="en-US" sz="1200" dirty="0"/>
          </a:p>
        </p:txBody>
      </p:sp>
      <p:grpSp>
        <p:nvGrpSpPr>
          <p:cNvPr id="7" name="Group 6"/>
          <p:cNvGrpSpPr/>
          <p:nvPr/>
        </p:nvGrpSpPr>
        <p:grpSpPr>
          <a:xfrm>
            <a:off x="864963" y="5851168"/>
            <a:ext cx="10462075" cy="654844"/>
            <a:chOff x="864963" y="5851168"/>
            <a:chExt cx="10462075" cy="654844"/>
          </a:xfrm>
        </p:grpSpPr>
        <p:sp>
          <p:nvSpPr>
            <p:cNvPr id="16" name="Rectangle 15"/>
            <p:cNvSpPr/>
            <p:nvPr/>
          </p:nvSpPr>
          <p:spPr>
            <a:xfrm>
              <a:off x="864963" y="6275180"/>
              <a:ext cx="10462075" cy="230832"/>
            </a:xfrm>
            <a:prstGeom prst="rect">
              <a:avLst/>
            </a:prstGeom>
          </p:spPr>
          <p:txBody>
            <a:bodyPr wrap="square">
              <a:spAutoFit/>
            </a:bodyPr>
            <a:lstStyle/>
            <a:p>
              <a:pPr algn="ctr"/>
              <a:r>
                <a:rPr lang="en-US" sz="900" dirty="0" smtClean="0">
                  <a:cs typeface="Helvetica" panose="020B0604020202020204" pitchFamily="34" charset="0"/>
                </a:rPr>
                <a:t> Source: Department of Higher Education, 2019</a:t>
              </a:r>
              <a:endParaRPr lang="en-US" sz="900" dirty="0">
                <a:cs typeface="Helvetica" panose="020B0604020202020204" pitchFamily="34" charset="0"/>
              </a:endParaRPr>
            </a:p>
          </p:txBody>
        </p:sp>
        <p:sp>
          <p:nvSpPr>
            <p:cNvPr id="18" name="TextBox 17"/>
            <p:cNvSpPr txBox="1"/>
            <p:nvPr/>
          </p:nvSpPr>
          <p:spPr>
            <a:xfrm>
              <a:off x="2036683" y="5851168"/>
              <a:ext cx="8118633"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Online Tool: </a:t>
              </a:r>
              <a:r>
                <a:rPr lang="en-US" dirty="0">
                  <a:hlinkClick r:id="rId3"/>
                </a:rPr>
                <a:t>http://massconnecting.org/pathwaymapping/default.asp#mapping</a:t>
              </a:r>
              <a:endParaRPr lang="en-US" dirty="0"/>
            </a:p>
          </p:txBody>
        </p:sp>
      </p:grpSp>
      <p:grpSp>
        <p:nvGrpSpPr>
          <p:cNvPr id="10" name="Group 9"/>
          <p:cNvGrpSpPr/>
          <p:nvPr/>
        </p:nvGrpSpPr>
        <p:grpSpPr>
          <a:xfrm>
            <a:off x="1234888" y="1419113"/>
            <a:ext cx="9722224" cy="4377375"/>
            <a:chOff x="739588" y="1434615"/>
            <a:chExt cx="9722224" cy="4377375"/>
          </a:xfrm>
        </p:grpSpPr>
        <p:pic>
          <p:nvPicPr>
            <p:cNvPr id="8" name="Picture 7"/>
            <p:cNvPicPr>
              <a:picLocks noChangeAspect="1"/>
            </p:cNvPicPr>
            <p:nvPr/>
          </p:nvPicPr>
          <p:blipFill rotWithShape="1">
            <a:blip r:embed="rId4"/>
            <a:srcRect l="1036" t="43267" r="54930" b="14101"/>
            <a:stretch/>
          </p:blipFill>
          <p:spPr>
            <a:xfrm>
              <a:off x="739588" y="1434615"/>
              <a:ext cx="7228779" cy="4374169"/>
            </a:xfrm>
            <a:prstGeom prst="rect">
              <a:avLst/>
            </a:prstGeom>
            <a:ln>
              <a:solidFill>
                <a:schemeClr val="tx1"/>
              </a:solidFill>
            </a:ln>
          </p:spPr>
        </p:pic>
        <p:pic>
          <p:nvPicPr>
            <p:cNvPr id="9" name="Picture 8"/>
            <p:cNvPicPr>
              <a:picLocks noChangeAspect="1"/>
            </p:cNvPicPr>
            <p:nvPr/>
          </p:nvPicPr>
          <p:blipFill rotWithShape="1">
            <a:blip r:embed="rId5"/>
            <a:srcRect l="45854" t="28084" r="36331" b="9798"/>
            <a:stretch/>
          </p:blipFill>
          <p:spPr>
            <a:xfrm>
              <a:off x="7968367" y="1434615"/>
              <a:ext cx="2493445" cy="4377375"/>
            </a:xfrm>
            <a:prstGeom prst="rect">
              <a:avLst/>
            </a:prstGeom>
            <a:ln>
              <a:solidFill>
                <a:schemeClr val="tx1"/>
              </a:solidFill>
            </a:ln>
          </p:spPr>
        </p:pic>
      </p:grpSp>
    </p:spTree>
    <p:extLst>
      <p:ext uri="{BB962C8B-B14F-4D97-AF65-F5344CB8AC3E}">
        <p14:creationId xmlns:p14="http://schemas.microsoft.com/office/powerpoint/2010/main" val="5310489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30" y="609600"/>
            <a:ext cx="10969943" cy="808038"/>
          </a:xfrm>
        </p:spPr>
        <p:txBody>
          <a:bodyPr>
            <a:normAutofit/>
          </a:bodyPr>
          <a:lstStyle/>
          <a:p>
            <a:pPr algn="l"/>
            <a:r>
              <a:rPr lang="en-US" sz="3200" dirty="0" smtClean="0"/>
              <a:t>Discussion Questions</a:t>
            </a:r>
            <a:endParaRPr lang="en-US" sz="3200"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000" dirty="0" smtClean="0"/>
              <a:t>How </a:t>
            </a:r>
            <a:r>
              <a:rPr lang="en-US" sz="2000" dirty="0"/>
              <a:t>does this data inform your ongoing work to support regional priority industry and occupations?</a:t>
            </a:r>
          </a:p>
          <a:p>
            <a:pPr>
              <a:buFont typeface="Wingdings" panose="05000000000000000000" pitchFamily="2" charset="2"/>
              <a:buChar char="§"/>
            </a:pPr>
            <a:r>
              <a:rPr lang="en-US" sz="2000" dirty="0" smtClean="0"/>
              <a:t>How </a:t>
            </a:r>
            <a:r>
              <a:rPr lang="en-US" sz="2000" dirty="0"/>
              <a:t>can you act on this data to accelerate your blueprint priorities?</a:t>
            </a:r>
          </a:p>
          <a:p>
            <a:pPr>
              <a:buFont typeface="Wingdings" panose="05000000000000000000" pitchFamily="2" charset="2"/>
              <a:buChar char="§"/>
            </a:pPr>
            <a:r>
              <a:rPr lang="en-US" sz="2000" dirty="0" smtClean="0"/>
              <a:t>This </a:t>
            </a:r>
            <a:r>
              <a:rPr lang="en-US" sz="2000" dirty="0"/>
              <a:t>year, we’re asking regional teams to develop an “update” to their blueprints. With this data in mind, what might be important to include in your update?</a:t>
            </a:r>
          </a:p>
        </p:txBody>
      </p:sp>
      <p:sp>
        <p:nvSpPr>
          <p:cNvPr id="4" name="Rectangle 3"/>
          <p:cNvSpPr/>
          <p:nvPr/>
        </p:nvSpPr>
        <p:spPr>
          <a:xfrm>
            <a:off x="611030" y="240270"/>
            <a:ext cx="92525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Discussion</a:t>
            </a:r>
            <a:endParaRPr lang="en-US" sz="1200" dirty="0"/>
          </a:p>
        </p:txBody>
      </p:sp>
      <p:sp>
        <p:nvSpPr>
          <p:cNvPr id="6" name="Slide Number Placeholder 5"/>
          <p:cNvSpPr>
            <a:spLocks noGrp="1"/>
          </p:cNvSpPr>
          <p:nvPr>
            <p:ph type="sldNum" sz="quarter" idx="12"/>
          </p:nvPr>
        </p:nvSpPr>
        <p:spPr/>
        <p:txBody>
          <a:bodyPr/>
          <a:lstStyle/>
          <a:p>
            <a:fld id="{103F95D0-111C-45BF-9CB9-32C5136DAE99}" type="slidenum">
              <a:rPr lang="en-US" smtClean="0"/>
              <a:t>39</a:t>
            </a:fld>
            <a:endParaRPr lang="en-US"/>
          </a:p>
        </p:txBody>
      </p:sp>
    </p:spTree>
    <p:extLst>
      <p:ext uri="{BB962C8B-B14F-4D97-AF65-F5344CB8AC3E}">
        <p14:creationId xmlns:p14="http://schemas.microsoft.com/office/powerpoint/2010/main" val="16120248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Part I:</a:t>
            </a:r>
            <a:r>
              <a:rPr lang="en-US" sz="5400" dirty="0">
                <a:latin typeface="Helvetica" panose="020B0604020202020204" pitchFamily="34" charset="0"/>
                <a:cs typeface="Helvetica" panose="020B0604020202020204" pitchFamily="34" charset="0"/>
              </a:rPr>
              <a:t>	</a:t>
            </a:r>
            <a:r>
              <a:rPr lang="en-US" sz="5400" dirty="0" smtClean="0">
                <a:latin typeface="Helvetica" panose="020B0604020202020204" pitchFamily="34" charset="0"/>
                <a:cs typeface="Helvetica" panose="020B0604020202020204" pitchFamily="34" charset="0"/>
              </a:rPr>
              <a:t>Regional Industry Overview and Profiles</a:t>
            </a:r>
            <a:endParaRPr lang="en-US" sz="5400" dirty="0"/>
          </a:p>
        </p:txBody>
      </p:sp>
      <p:sp>
        <p:nvSpPr>
          <p:cNvPr id="3" name="Content Placeholder 2"/>
          <p:cNvSpPr>
            <a:spLocks noGrp="1"/>
          </p:cNvSpPr>
          <p:nvPr>
            <p:ph type="subTitle" idx="1"/>
          </p:nvPr>
        </p:nvSpPr>
        <p:spPr/>
        <p:txBody>
          <a:bodyPr/>
          <a:lstStyle/>
          <a:p>
            <a:r>
              <a:rPr lang="en-US" dirty="0" smtClean="0">
                <a:latin typeface="Helvetica" panose="020B0604020202020204" pitchFamily="34" charset="0"/>
                <a:cs typeface="Helvetica" panose="020B0604020202020204" pitchFamily="34" charset="0"/>
              </a:rPr>
              <a:t>Who are the employers in our region?</a:t>
            </a:r>
            <a:endParaRPr lang="en-US"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103F95D0-111C-45BF-9CB9-32C5136DAE99}" type="slidenum">
              <a:rPr lang="en-US" smtClean="0"/>
              <a:t>4</a:t>
            </a:fld>
            <a:endParaRPr lang="en-US"/>
          </a:p>
        </p:txBody>
      </p:sp>
    </p:spTree>
    <p:extLst>
      <p:ext uri="{BB962C8B-B14F-4D97-AF65-F5344CB8AC3E}">
        <p14:creationId xmlns:p14="http://schemas.microsoft.com/office/powerpoint/2010/main" val="38881003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Appendix: Regional Context</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40</a:t>
            </a:fld>
            <a:endParaRPr lang="en-US"/>
          </a:p>
        </p:txBody>
      </p:sp>
    </p:spTree>
    <p:extLst>
      <p:ext uri="{BB962C8B-B14F-4D97-AF65-F5344CB8AC3E}">
        <p14:creationId xmlns:p14="http://schemas.microsoft.com/office/powerpoint/2010/main" val="21773344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1934214628"/>
              </p:ext>
            </p:extLst>
          </p:nvPr>
        </p:nvGraphicFramePr>
        <p:xfrm>
          <a:off x="608173" y="2360143"/>
          <a:ext cx="109728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778042" y="6423496"/>
            <a:ext cx="10971373" cy="230832"/>
          </a:xfrm>
          <a:prstGeom prst="rect">
            <a:avLst/>
          </a:prstGeom>
        </p:spPr>
        <p:txBody>
          <a:bodyPr wrap="square" anchor="ctr">
            <a:spAutoFit/>
          </a:bodyPr>
          <a:lstStyle/>
          <a:p>
            <a:r>
              <a:rPr lang="en-US" sz="900" dirty="0" smtClean="0">
                <a:latin typeface="Helvetica" panose="020B0604020202020204" pitchFamily="34" charset="0"/>
                <a:cs typeface="Helvetica" panose="020B0604020202020204" pitchFamily="34" charset="0"/>
              </a:rPr>
              <a:t> Source: Bureau of Labor Statistics, 2016-2019 Seasonally Unadjusted Data</a:t>
            </a:r>
            <a:endParaRPr lang="en-US" sz="900"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103F95D0-111C-45BF-9CB9-32C5136DAE99}" type="slidenum">
              <a:rPr lang="en-US" smtClean="0"/>
              <a:t>41</a:t>
            </a:fld>
            <a:endParaRPr lang="en-US" dirty="0"/>
          </a:p>
        </p:txBody>
      </p:sp>
      <p:sp>
        <p:nvSpPr>
          <p:cNvPr id="15"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Unemployment Rate</a:t>
            </a:r>
            <a:endParaRPr lang="en-US" sz="3200" dirty="0">
              <a:latin typeface="Helvetica" panose="020B0604020202020204" pitchFamily="34" charset="0"/>
              <a:cs typeface="Helvetica" panose="020B0604020202020204" pitchFamily="34" charset="0"/>
            </a:endParaRPr>
          </a:p>
        </p:txBody>
      </p:sp>
      <p:sp>
        <p:nvSpPr>
          <p:cNvPr id="16" name="Rectangle 15"/>
          <p:cNvSpPr/>
          <p:nvPr/>
        </p:nvSpPr>
        <p:spPr>
          <a:xfrm>
            <a:off x="611029" y="240270"/>
            <a:ext cx="135966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Regional Context</a:t>
            </a:r>
            <a:endParaRPr lang="en-US" sz="1200" dirty="0"/>
          </a:p>
        </p:txBody>
      </p:sp>
      <p:sp>
        <p:nvSpPr>
          <p:cNvPr id="17" name="Rectangle 16"/>
          <p:cNvSpPr/>
          <p:nvPr/>
        </p:nvSpPr>
        <p:spPr>
          <a:xfrm>
            <a:off x="611030" y="1447800"/>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Greater Boston’s unemployment rate historically tracks with the state average, though about half a percentage point lower.</a:t>
            </a:r>
          </a:p>
        </p:txBody>
      </p:sp>
    </p:spTree>
    <p:extLst>
      <p:ext uri="{BB962C8B-B14F-4D97-AF65-F5344CB8AC3E}">
        <p14:creationId xmlns:p14="http://schemas.microsoft.com/office/powerpoint/2010/main" val="30004009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1614104338"/>
              </p:ext>
            </p:extLst>
          </p:nvPr>
        </p:nvGraphicFramePr>
        <p:xfrm>
          <a:off x="615845" y="2365789"/>
          <a:ext cx="109728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42</a:t>
            </a:fld>
            <a:endParaRPr lang="en-US" dirty="0"/>
          </a:p>
        </p:txBody>
      </p:sp>
      <p:sp>
        <p:nvSpPr>
          <p:cNvPr id="16"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Unemployed v. Employed in Labor Force</a:t>
            </a:r>
            <a:endParaRPr lang="en-US" sz="3200" dirty="0">
              <a:latin typeface="Helvetica" panose="020B0604020202020204" pitchFamily="34" charset="0"/>
              <a:cs typeface="Helvetica" panose="020B0604020202020204" pitchFamily="34" charset="0"/>
            </a:endParaRPr>
          </a:p>
        </p:txBody>
      </p:sp>
      <p:sp>
        <p:nvSpPr>
          <p:cNvPr id="18" name="Rectangle 17"/>
          <p:cNvSpPr/>
          <p:nvPr/>
        </p:nvSpPr>
        <p:spPr>
          <a:xfrm>
            <a:off x="611029" y="240270"/>
            <a:ext cx="135966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Regional Context</a:t>
            </a:r>
            <a:endParaRPr lang="en-US" sz="1200" dirty="0"/>
          </a:p>
        </p:txBody>
      </p:sp>
      <p:sp>
        <p:nvSpPr>
          <p:cNvPr id="19" name="Rectangle 18"/>
          <p:cNvSpPr/>
          <p:nvPr/>
        </p:nvSpPr>
        <p:spPr>
          <a:xfrm>
            <a:off x="611030" y="1447800"/>
            <a:ext cx="10868369" cy="738664"/>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There are fewer unemployed workers in Greater Boston as of May 2019 than the prior year. The overall labor force has also increased by more than 19,000, as some people who previously were no longer looking for work have returned to the labor market and are having success finding employment.</a:t>
            </a:r>
          </a:p>
        </p:txBody>
      </p:sp>
      <p:sp>
        <p:nvSpPr>
          <p:cNvPr id="11" name="Rectangle 10"/>
          <p:cNvSpPr/>
          <p:nvPr/>
        </p:nvSpPr>
        <p:spPr>
          <a:xfrm>
            <a:off x="778042" y="6423496"/>
            <a:ext cx="10971373" cy="230832"/>
          </a:xfrm>
          <a:prstGeom prst="rect">
            <a:avLst/>
          </a:prstGeom>
        </p:spPr>
        <p:txBody>
          <a:bodyPr wrap="square" anchor="ctr">
            <a:spAutoFit/>
          </a:bodyPr>
          <a:lstStyle/>
          <a:p>
            <a:r>
              <a:rPr lang="en-US" sz="900" dirty="0" smtClean="0">
                <a:latin typeface="Helvetica" panose="020B0604020202020204" pitchFamily="34" charset="0"/>
                <a:cs typeface="Helvetica" panose="020B0604020202020204" pitchFamily="34" charset="0"/>
              </a:rPr>
              <a:t> Source: Bureau of Labor Statistics, 2016-2019 Seasonally Unadjusted Data</a:t>
            </a:r>
            <a:endParaRPr lang="en-US" sz="9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9800492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nvPr>
        </p:nvGraphicFramePr>
        <p:xfrm>
          <a:off x="608173" y="2365789"/>
          <a:ext cx="109728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43</a:t>
            </a:fld>
            <a:endParaRPr lang="en-US" dirty="0"/>
          </a:p>
        </p:txBody>
      </p:sp>
      <p:sp>
        <p:nvSpPr>
          <p:cNvPr id="16"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Median Annual Wage</a:t>
            </a:r>
            <a:endParaRPr lang="en-US" sz="3200" dirty="0">
              <a:latin typeface="Helvetica" panose="020B0604020202020204" pitchFamily="34" charset="0"/>
              <a:cs typeface="Helvetica" panose="020B0604020202020204" pitchFamily="34" charset="0"/>
            </a:endParaRPr>
          </a:p>
        </p:txBody>
      </p:sp>
      <p:sp>
        <p:nvSpPr>
          <p:cNvPr id="18" name="Rectangle 17"/>
          <p:cNvSpPr/>
          <p:nvPr/>
        </p:nvSpPr>
        <p:spPr>
          <a:xfrm>
            <a:off x="611029" y="240270"/>
            <a:ext cx="135966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Regional Context</a:t>
            </a:r>
            <a:endParaRPr lang="en-US" sz="1200" dirty="0"/>
          </a:p>
        </p:txBody>
      </p:sp>
      <p:sp>
        <p:nvSpPr>
          <p:cNvPr id="19" name="Rectangle 18"/>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Greater Boston’s median annual wage has increased since 2015 and is the highest of any region in the State; exceeding the overall state average by about $8K. </a:t>
            </a:r>
          </a:p>
        </p:txBody>
      </p:sp>
      <p:sp>
        <p:nvSpPr>
          <p:cNvPr id="11" name="Rectangle 10"/>
          <p:cNvSpPr/>
          <p:nvPr/>
        </p:nvSpPr>
        <p:spPr>
          <a:xfrm>
            <a:off x="778042" y="6423496"/>
            <a:ext cx="10971373" cy="230832"/>
          </a:xfrm>
          <a:prstGeom prst="rect">
            <a:avLst/>
          </a:prstGeom>
        </p:spPr>
        <p:txBody>
          <a:bodyPr wrap="square" anchor="ctr">
            <a:spAutoFit/>
          </a:bodyPr>
          <a:lstStyle/>
          <a:p>
            <a:r>
              <a:rPr lang="en-US" sz="900" dirty="0" smtClean="0">
                <a:latin typeface="Helvetica" panose="020B0604020202020204" pitchFamily="34" charset="0"/>
                <a:cs typeface="Helvetica" panose="020B0604020202020204" pitchFamily="34" charset="0"/>
              </a:rPr>
              <a:t> Source: </a:t>
            </a:r>
            <a:r>
              <a:rPr lang="en-US" sz="900" dirty="0">
                <a:latin typeface="Helvetica" panose="020B0604020202020204" pitchFamily="34" charset="0"/>
                <a:cs typeface="Helvetica" panose="020B0604020202020204" pitchFamily="34" charset="0"/>
              </a:rPr>
              <a:t>DUA/Occupational Employment Statistics, </a:t>
            </a:r>
            <a:r>
              <a:rPr lang="en-US" sz="900" dirty="0" smtClean="0">
                <a:latin typeface="Helvetica" panose="020B0604020202020204" pitchFamily="34" charset="0"/>
                <a:cs typeface="Helvetica" panose="020B0604020202020204" pitchFamily="34" charset="0"/>
              </a:rPr>
              <a:t>2018 Wages</a:t>
            </a:r>
            <a:endParaRPr lang="en-US" sz="9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6128663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p:cNvGraphicFramePr>
            <a:graphicFrameLocks/>
          </p:cNvGraphicFramePr>
          <p:nvPr>
            <p:extLst>
              <p:ext uri="{D42A27DB-BD31-4B8C-83A1-F6EECF244321}">
                <p14:modId xmlns:p14="http://schemas.microsoft.com/office/powerpoint/2010/main" val="27919024"/>
              </p:ext>
            </p:extLst>
          </p:nvPr>
        </p:nvGraphicFramePr>
        <p:xfrm>
          <a:off x="6643927" y="2806587"/>
          <a:ext cx="484632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p:cNvGraphicFramePr>
            <a:graphicFrameLocks/>
          </p:cNvGraphicFramePr>
          <p:nvPr>
            <p:extLst>
              <p:ext uri="{D42A27DB-BD31-4B8C-83A1-F6EECF244321}">
                <p14:modId xmlns:p14="http://schemas.microsoft.com/office/powerpoint/2010/main" val="3450300753"/>
              </p:ext>
            </p:extLst>
          </p:nvPr>
        </p:nvGraphicFramePr>
        <p:xfrm>
          <a:off x="700331" y="2806587"/>
          <a:ext cx="4846320" cy="2926080"/>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latin typeface="Helvetica" panose="020B0604020202020204" pitchFamily="34" charset="0"/>
                <a:cs typeface="Helvetica" panose="020B0604020202020204" pitchFamily="34" charset="0"/>
              </a:rPr>
              <a:t>44</a:t>
            </a:fld>
            <a:endParaRPr lang="en-US" dirty="0">
              <a:latin typeface="Helvetica" panose="020B0604020202020204" pitchFamily="34" charset="0"/>
              <a:cs typeface="Helvetica" panose="020B0604020202020204" pitchFamily="34" charset="0"/>
            </a:endParaRPr>
          </a:p>
        </p:txBody>
      </p:sp>
      <p:sp>
        <p:nvSpPr>
          <p:cNvPr id="18"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Educational Requirements for Employment</a:t>
            </a:r>
            <a:endParaRPr lang="en-US" sz="3200" dirty="0">
              <a:latin typeface="Helvetica" panose="020B0604020202020204" pitchFamily="34" charset="0"/>
              <a:cs typeface="Helvetica" panose="020B0604020202020204" pitchFamily="34" charset="0"/>
            </a:endParaRPr>
          </a:p>
        </p:txBody>
      </p:sp>
      <p:sp>
        <p:nvSpPr>
          <p:cNvPr id="19" name="Rectangle 18"/>
          <p:cNvSpPr/>
          <p:nvPr/>
        </p:nvSpPr>
        <p:spPr>
          <a:xfrm>
            <a:off x="611029" y="240270"/>
            <a:ext cx="135966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Regional Context</a:t>
            </a:r>
            <a:endParaRPr lang="en-US" sz="1200" dirty="0">
              <a:latin typeface="Helvetica" panose="020B0604020202020204" pitchFamily="34" charset="0"/>
              <a:cs typeface="Helvetica" panose="020B0604020202020204" pitchFamily="34" charset="0"/>
            </a:endParaRPr>
          </a:p>
        </p:txBody>
      </p:sp>
      <p:sp>
        <p:nvSpPr>
          <p:cNvPr id="21" name="Rectangle 20"/>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Greater Boston is projected to have similar shares of jobs that require BA+; AS, Cert. or Some College, and HS or Below in 2026 as in 2016. </a:t>
            </a:r>
          </a:p>
        </p:txBody>
      </p:sp>
      <p:sp>
        <p:nvSpPr>
          <p:cNvPr id="16" name="TextBox 15"/>
          <p:cNvSpPr txBox="1"/>
          <p:nvPr/>
        </p:nvSpPr>
        <p:spPr>
          <a:xfrm>
            <a:off x="6801037" y="2442697"/>
            <a:ext cx="4572000" cy="27699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a:r>
              <a:rPr lang="en-US" sz="1200" dirty="0" smtClean="0">
                <a:latin typeface="Helvetica" panose="020B0604020202020204" pitchFamily="34" charset="0"/>
                <a:cs typeface="Helvetica" panose="020B0604020202020204" pitchFamily="34" charset="0"/>
              </a:rPr>
              <a:t>2026 Projected Employment</a:t>
            </a:r>
            <a:endParaRPr lang="en-US" sz="1200" dirty="0">
              <a:latin typeface="Helvetica" panose="020B0604020202020204" pitchFamily="34" charset="0"/>
              <a:cs typeface="Helvetica" panose="020B0604020202020204" pitchFamily="34" charset="0"/>
            </a:endParaRPr>
          </a:p>
        </p:txBody>
      </p:sp>
      <p:sp>
        <p:nvSpPr>
          <p:cNvPr id="12" name="TextBox 11"/>
          <p:cNvSpPr txBox="1"/>
          <p:nvPr/>
        </p:nvSpPr>
        <p:spPr>
          <a:xfrm>
            <a:off x="882501" y="2440010"/>
            <a:ext cx="4572000" cy="27699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a:r>
              <a:rPr lang="en-US" sz="1200" dirty="0" smtClean="0">
                <a:latin typeface="Helvetica" panose="020B0604020202020204" pitchFamily="34" charset="0"/>
                <a:cs typeface="Helvetica" panose="020B0604020202020204" pitchFamily="34" charset="0"/>
              </a:rPr>
              <a:t>2016 Employment</a:t>
            </a:r>
            <a:endParaRPr lang="en-US" sz="1200" dirty="0">
              <a:latin typeface="Helvetica" panose="020B0604020202020204" pitchFamily="34" charset="0"/>
              <a:cs typeface="Helvetica" panose="020B0604020202020204" pitchFamily="34" charset="0"/>
            </a:endParaRPr>
          </a:p>
        </p:txBody>
      </p:sp>
      <p:sp>
        <p:nvSpPr>
          <p:cNvPr id="20" name="Rectangle 19"/>
          <p:cNvSpPr/>
          <p:nvPr/>
        </p:nvSpPr>
        <p:spPr>
          <a:xfrm>
            <a:off x="778042" y="6423496"/>
            <a:ext cx="10971373" cy="230832"/>
          </a:xfrm>
          <a:prstGeom prst="rect">
            <a:avLst/>
          </a:prstGeom>
        </p:spPr>
        <p:txBody>
          <a:bodyPr wrap="square" anchor="ctr">
            <a:spAutoFit/>
          </a:bodyPr>
          <a:lstStyle/>
          <a:p>
            <a:r>
              <a:rPr lang="en-US" sz="900" dirty="0" smtClean="0">
                <a:latin typeface="Helvetica" panose="020B0604020202020204" pitchFamily="34" charset="0"/>
                <a:cs typeface="Helvetica" panose="020B0604020202020204" pitchFamily="34" charset="0"/>
              </a:rPr>
              <a:t> Source: Bureau of Labor Statistics, </a:t>
            </a:r>
            <a:r>
              <a:rPr lang="en-US" sz="900" dirty="0">
                <a:latin typeface="Helvetica" panose="020B0604020202020204" pitchFamily="34" charset="0"/>
                <a:cs typeface="Helvetica" panose="020B0604020202020204" pitchFamily="34" charset="0"/>
              </a:rPr>
              <a:t>Occupational Employment Statistics, </a:t>
            </a:r>
            <a:r>
              <a:rPr lang="en-US" sz="900" dirty="0" smtClean="0">
                <a:latin typeface="Helvetica" panose="020B0604020202020204" pitchFamily="34" charset="0"/>
                <a:cs typeface="Helvetica" panose="020B0604020202020204" pitchFamily="34" charset="0"/>
              </a:rPr>
              <a:t>2026 Projections</a:t>
            </a:r>
            <a:endParaRPr lang="en-US" sz="900" dirty="0">
              <a:latin typeface="Helvetica" panose="020B0604020202020204" pitchFamily="34" charset="0"/>
              <a:cs typeface="Helvetica" panose="020B0604020202020204" pitchFamily="34" charset="0"/>
            </a:endParaRPr>
          </a:p>
        </p:txBody>
      </p:sp>
      <p:sp>
        <p:nvSpPr>
          <p:cNvPr id="11" name="TextBox 10"/>
          <p:cNvSpPr txBox="1"/>
          <p:nvPr/>
        </p:nvSpPr>
        <p:spPr>
          <a:xfrm>
            <a:off x="3900021" y="5167098"/>
            <a:ext cx="1554480" cy="400110"/>
          </a:xfrm>
          <a:prstGeom prst="rect">
            <a:avLst/>
          </a:prstGeom>
          <a:noFill/>
          <a:ln>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a:r>
              <a:rPr lang="en-US" sz="1000" dirty="0" smtClean="0">
                <a:latin typeface="Helvetica" panose="020B0604020202020204" pitchFamily="34" charset="0"/>
                <a:cs typeface="Helvetica" panose="020B0604020202020204" pitchFamily="34" charset="0"/>
              </a:rPr>
              <a:t>Total Employment: </a:t>
            </a:r>
            <a:r>
              <a:rPr lang="en-US" sz="1000" b="1" dirty="0" smtClean="0">
                <a:latin typeface="Helvetica" panose="020B0604020202020204" pitchFamily="34" charset="0"/>
                <a:cs typeface="Helvetica" panose="020B0604020202020204" pitchFamily="34" charset="0"/>
              </a:rPr>
              <a:t>1,596,236</a:t>
            </a:r>
            <a:endParaRPr lang="en-US" sz="1000" b="1" dirty="0">
              <a:latin typeface="Helvetica" panose="020B0604020202020204" pitchFamily="34" charset="0"/>
              <a:cs typeface="Helvetica" panose="020B0604020202020204" pitchFamily="34" charset="0"/>
            </a:endParaRPr>
          </a:p>
        </p:txBody>
      </p:sp>
      <p:sp>
        <p:nvSpPr>
          <p:cNvPr id="13" name="TextBox 12"/>
          <p:cNvSpPr txBox="1"/>
          <p:nvPr/>
        </p:nvSpPr>
        <p:spPr>
          <a:xfrm>
            <a:off x="9818557" y="5167098"/>
            <a:ext cx="1554480" cy="400110"/>
          </a:xfrm>
          <a:prstGeom prst="rect">
            <a:avLst/>
          </a:prstGeom>
          <a:noFill/>
          <a:ln>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a:r>
              <a:rPr lang="en-US" sz="1000" dirty="0" smtClean="0">
                <a:latin typeface="Helvetica" panose="020B0604020202020204" pitchFamily="34" charset="0"/>
                <a:cs typeface="Helvetica" panose="020B0604020202020204" pitchFamily="34" charset="0"/>
              </a:rPr>
              <a:t>Total Projected Employment: </a:t>
            </a:r>
            <a:r>
              <a:rPr lang="en-US" sz="1000" b="1" dirty="0" smtClean="0">
                <a:latin typeface="Helvetica" panose="020B0604020202020204" pitchFamily="34" charset="0"/>
                <a:cs typeface="Helvetica" panose="020B0604020202020204" pitchFamily="34" charset="0"/>
              </a:rPr>
              <a:t>1,742,751</a:t>
            </a:r>
            <a:endParaRPr lang="en-US" sz="10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0732559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Appendix:</a:t>
            </a:r>
            <a:r>
              <a:rPr lang="en-US" sz="5400" dirty="0">
                <a:latin typeface="Helvetica" panose="020B0604020202020204" pitchFamily="34" charset="0"/>
                <a:cs typeface="Helvetica" panose="020B0604020202020204" pitchFamily="34" charset="0"/>
              </a:rPr>
              <a:t>	</a:t>
            </a:r>
            <a:r>
              <a:rPr lang="en-US" sz="5400" dirty="0" smtClean="0">
                <a:latin typeface="Helvetica" panose="020B0604020202020204" pitchFamily="34" charset="0"/>
                <a:cs typeface="Helvetica" panose="020B0604020202020204" pitchFamily="34" charset="0"/>
              </a:rPr>
              <a:t>Worker Characteristics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45</a:t>
            </a:fld>
            <a:endParaRPr lang="en-US"/>
          </a:p>
        </p:txBody>
      </p:sp>
    </p:spTree>
    <p:extLst>
      <p:ext uri="{BB962C8B-B14F-4D97-AF65-F5344CB8AC3E}">
        <p14:creationId xmlns:p14="http://schemas.microsoft.com/office/powerpoint/2010/main" val="33121989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noChangeAspect="1"/>
          </p:cNvGraphicFramePr>
          <p:nvPr>
            <p:extLst>
              <p:ext uri="{D42A27DB-BD31-4B8C-83A1-F6EECF244321}">
                <p14:modId xmlns:p14="http://schemas.microsoft.com/office/powerpoint/2010/main" val="1512929688"/>
              </p:ext>
            </p:extLst>
          </p:nvPr>
        </p:nvGraphicFramePr>
        <p:xfrm>
          <a:off x="710184" y="1509969"/>
          <a:ext cx="10771632"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46</a:t>
            </a:fld>
            <a:endParaRPr lang="en-US"/>
          </a:p>
        </p:txBody>
      </p:sp>
      <p:sp>
        <p:nvSpPr>
          <p:cNvPr id="8" name="Rectangle 7"/>
          <p:cNvSpPr/>
          <p:nvPr/>
        </p:nvSpPr>
        <p:spPr>
          <a:xfrm>
            <a:off x="710184" y="6141393"/>
            <a:ext cx="10771632"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sp>
        <p:nvSpPr>
          <p:cNvPr id="12" name="Title 1"/>
          <p:cNvSpPr txBox="1">
            <a:spLocks/>
          </p:cNvSpPr>
          <p:nvPr/>
        </p:nvSpPr>
        <p:spPr>
          <a:xfrm>
            <a:off x="611030" y="609600"/>
            <a:ext cx="10969943" cy="808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latin typeface="Helvetica" panose="020B0604020202020204" pitchFamily="34" charset="0"/>
                <a:cs typeface="Helvetica" panose="020B0604020202020204" pitchFamily="34" charset="0"/>
              </a:rPr>
              <a:t>Priority and Critical Industries by Age</a:t>
            </a:r>
            <a:endParaRPr lang="en-US" sz="3200" dirty="0">
              <a:latin typeface="Helvetica" panose="020B0604020202020204" pitchFamily="34" charset="0"/>
              <a:cs typeface="Helvetica" panose="020B0604020202020204" pitchFamily="34" charset="0"/>
            </a:endParaRPr>
          </a:p>
        </p:txBody>
      </p:sp>
      <p:sp>
        <p:nvSpPr>
          <p:cNvPr id="7" name="Rectangle 6"/>
          <p:cNvSpPr/>
          <p:nvPr/>
        </p:nvSpPr>
        <p:spPr>
          <a:xfrm>
            <a:off x="611029" y="240270"/>
            <a:ext cx="2459776"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Appendix: </a:t>
            </a:r>
            <a:r>
              <a:rPr lang="en-US" sz="1200" dirty="0" smtClean="0">
                <a:latin typeface="Helvetica" panose="020B0604020202020204" pitchFamily="34" charset="0"/>
                <a:cs typeface="Helvetica" panose="020B0604020202020204" pitchFamily="34" charset="0"/>
              </a:rPr>
              <a:t>Worker Characteristics</a:t>
            </a:r>
            <a:endParaRPr lang="en-US" sz="1200" dirty="0"/>
          </a:p>
        </p:txBody>
      </p:sp>
    </p:spTree>
    <p:extLst>
      <p:ext uri="{BB962C8B-B14F-4D97-AF65-F5344CB8AC3E}">
        <p14:creationId xmlns:p14="http://schemas.microsoft.com/office/powerpoint/2010/main" val="18117121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739948990"/>
              </p:ext>
            </p:extLst>
          </p:nvPr>
        </p:nvGraphicFramePr>
        <p:xfrm>
          <a:off x="710184" y="1509969"/>
          <a:ext cx="10771632"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47</a:t>
            </a:fld>
            <a:endParaRPr lang="en-US"/>
          </a:p>
        </p:txBody>
      </p:sp>
      <p:sp>
        <p:nvSpPr>
          <p:cNvPr id="10" name="Rectangle 9"/>
          <p:cNvSpPr/>
          <p:nvPr/>
        </p:nvSpPr>
        <p:spPr>
          <a:xfrm>
            <a:off x="710184" y="6141393"/>
            <a:ext cx="10771632"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sp>
        <p:nvSpPr>
          <p:cNvPr id="12" name="Title 1"/>
          <p:cNvSpPr txBox="1">
            <a:spLocks/>
          </p:cNvSpPr>
          <p:nvPr/>
        </p:nvSpPr>
        <p:spPr>
          <a:xfrm>
            <a:off x="611030" y="609600"/>
            <a:ext cx="10969943" cy="808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cs typeface="Helvetica" panose="020B0604020202020204" pitchFamily="34" charset="0"/>
              </a:rPr>
              <a:t>Priority and Critical Industries </a:t>
            </a:r>
            <a:r>
              <a:rPr lang="en-US" sz="3200" dirty="0" smtClean="0">
                <a:latin typeface="Helvetica" panose="020B0604020202020204" pitchFamily="34" charset="0"/>
                <a:cs typeface="Helvetica" panose="020B0604020202020204" pitchFamily="34" charset="0"/>
              </a:rPr>
              <a:t>by Gender</a:t>
            </a:r>
            <a:endParaRPr lang="en-US" sz="3200" dirty="0">
              <a:latin typeface="Helvetica" panose="020B0604020202020204" pitchFamily="34" charset="0"/>
              <a:cs typeface="Helvetica" panose="020B0604020202020204" pitchFamily="34" charset="0"/>
            </a:endParaRPr>
          </a:p>
        </p:txBody>
      </p:sp>
      <p:sp>
        <p:nvSpPr>
          <p:cNvPr id="7" name="Rectangle 6"/>
          <p:cNvSpPr/>
          <p:nvPr/>
        </p:nvSpPr>
        <p:spPr>
          <a:xfrm>
            <a:off x="611029" y="240270"/>
            <a:ext cx="2459776"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Appendix: </a:t>
            </a:r>
            <a:r>
              <a:rPr lang="en-US" sz="1200" dirty="0" smtClean="0">
                <a:latin typeface="Helvetica" panose="020B0604020202020204" pitchFamily="34" charset="0"/>
                <a:cs typeface="Helvetica" panose="020B0604020202020204" pitchFamily="34" charset="0"/>
              </a:rPr>
              <a:t>Worker Characteristics</a:t>
            </a:r>
            <a:endParaRPr lang="en-US" sz="1200" dirty="0"/>
          </a:p>
        </p:txBody>
      </p:sp>
    </p:spTree>
    <p:extLst>
      <p:ext uri="{BB962C8B-B14F-4D97-AF65-F5344CB8AC3E}">
        <p14:creationId xmlns:p14="http://schemas.microsoft.com/office/powerpoint/2010/main" val="33971244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noChangeAspect="1"/>
          </p:cNvGraphicFramePr>
          <p:nvPr>
            <p:extLst>
              <p:ext uri="{D42A27DB-BD31-4B8C-83A1-F6EECF244321}">
                <p14:modId xmlns:p14="http://schemas.microsoft.com/office/powerpoint/2010/main" val="2350693119"/>
              </p:ext>
            </p:extLst>
          </p:nvPr>
        </p:nvGraphicFramePr>
        <p:xfrm>
          <a:off x="710184" y="1509969"/>
          <a:ext cx="10771632"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48</a:t>
            </a:fld>
            <a:endParaRPr lang="en-US"/>
          </a:p>
        </p:txBody>
      </p:sp>
      <p:sp>
        <p:nvSpPr>
          <p:cNvPr id="9" name="Rectangle 8"/>
          <p:cNvSpPr/>
          <p:nvPr/>
        </p:nvSpPr>
        <p:spPr>
          <a:xfrm>
            <a:off x="710184" y="6141393"/>
            <a:ext cx="10771632"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sp>
        <p:nvSpPr>
          <p:cNvPr id="11" name="Title 1"/>
          <p:cNvSpPr txBox="1">
            <a:spLocks/>
          </p:cNvSpPr>
          <p:nvPr/>
        </p:nvSpPr>
        <p:spPr>
          <a:xfrm>
            <a:off x="611030" y="609600"/>
            <a:ext cx="10969943" cy="808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cs typeface="Helvetica" panose="020B0604020202020204" pitchFamily="34" charset="0"/>
              </a:rPr>
              <a:t>Priority and Critical Industries </a:t>
            </a:r>
            <a:r>
              <a:rPr lang="en-US" sz="3200" dirty="0" smtClean="0">
                <a:latin typeface="Helvetica" panose="020B0604020202020204" pitchFamily="34" charset="0"/>
                <a:cs typeface="Helvetica" panose="020B0604020202020204" pitchFamily="34" charset="0"/>
              </a:rPr>
              <a:t>by Educational Attainment</a:t>
            </a:r>
          </a:p>
        </p:txBody>
      </p:sp>
      <p:sp>
        <p:nvSpPr>
          <p:cNvPr id="7" name="Rectangle 6"/>
          <p:cNvSpPr/>
          <p:nvPr/>
        </p:nvSpPr>
        <p:spPr>
          <a:xfrm>
            <a:off x="611029" y="240270"/>
            <a:ext cx="2459776"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Appendix: </a:t>
            </a:r>
            <a:r>
              <a:rPr lang="en-US" sz="1200" dirty="0" smtClean="0">
                <a:latin typeface="Helvetica" panose="020B0604020202020204" pitchFamily="34" charset="0"/>
                <a:cs typeface="Helvetica" panose="020B0604020202020204" pitchFamily="34" charset="0"/>
              </a:rPr>
              <a:t>Worker Characteristics</a:t>
            </a:r>
            <a:endParaRPr lang="en-US" sz="1200" dirty="0"/>
          </a:p>
        </p:txBody>
      </p:sp>
    </p:spTree>
    <p:extLst>
      <p:ext uri="{BB962C8B-B14F-4D97-AF65-F5344CB8AC3E}">
        <p14:creationId xmlns:p14="http://schemas.microsoft.com/office/powerpoint/2010/main" val="24897475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noChangeAspect="1"/>
          </p:cNvGraphicFramePr>
          <p:nvPr>
            <p:extLst>
              <p:ext uri="{D42A27DB-BD31-4B8C-83A1-F6EECF244321}">
                <p14:modId xmlns:p14="http://schemas.microsoft.com/office/powerpoint/2010/main" val="3740478231"/>
              </p:ext>
            </p:extLst>
          </p:nvPr>
        </p:nvGraphicFramePr>
        <p:xfrm>
          <a:off x="710184" y="1509969"/>
          <a:ext cx="10771632"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49</a:t>
            </a:fld>
            <a:endParaRPr lang="en-US"/>
          </a:p>
        </p:txBody>
      </p:sp>
      <p:sp>
        <p:nvSpPr>
          <p:cNvPr id="8" name="Rectangle 7"/>
          <p:cNvSpPr/>
          <p:nvPr/>
        </p:nvSpPr>
        <p:spPr>
          <a:xfrm>
            <a:off x="710184" y="6141393"/>
            <a:ext cx="10771632"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sp>
        <p:nvSpPr>
          <p:cNvPr id="10" name="Title 1"/>
          <p:cNvSpPr txBox="1">
            <a:spLocks/>
          </p:cNvSpPr>
          <p:nvPr/>
        </p:nvSpPr>
        <p:spPr>
          <a:xfrm>
            <a:off x="611030" y="609600"/>
            <a:ext cx="10969943" cy="808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cs typeface="Helvetica" panose="020B0604020202020204" pitchFamily="34" charset="0"/>
              </a:rPr>
              <a:t>Priority and Critical Industries </a:t>
            </a:r>
            <a:r>
              <a:rPr lang="en-US" sz="3200" dirty="0" smtClean="0">
                <a:latin typeface="Helvetica" panose="020B0604020202020204" pitchFamily="34" charset="0"/>
                <a:cs typeface="Helvetica" panose="020B0604020202020204" pitchFamily="34" charset="0"/>
              </a:rPr>
              <a:t>by Race</a:t>
            </a:r>
            <a:endParaRPr lang="en-US" sz="3200" dirty="0">
              <a:latin typeface="Helvetica" panose="020B0604020202020204" pitchFamily="34" charset="0"/>
              <a:cs typeface="Helvetica" panose="020B0604020202020204" pitchFamily="34" charset="0"/>
            </a:endParaRPr>
          </a:p>
        </p:txBody>
      </p:sp>
      <p:sp>
        <p:nvSpPr>
          <p:cNvPr id="7" name="Rectangle 6"/>
          <p:cNvSpPr/>
          <p:nvPr/>
        </p:nvSpPr>
        <p:spPr>
          <a:xfrm>
            <a:off x="611029" y="240270"/>
            <a:ext cx="2459776"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Appendix: </a:t>
            </a:r>
            <a:r>
              <a:rPr lang="en-US" sz="1200" dirty="0" smtClean="0">
                <a:latin typeface="Helvetica" panose="020B0604020202020204" pitchFamily="34" charset="0"/>
                <a:cs typeface="Helvetica" panose="020B0604020202020204" pitchFamily="34" charset="0"/>
              </a:rPr>
              <a:t>Worker Characteristics</a:t>
            </a:r>
            <a:endParaRPr lang="en-US" sz="1200" dirty="0"/>
          </a:p>
        </p:txBody>
      </p:sp>
    </p:spTree>
    <p:extLst>
      <p:ext uri="{BB962C8B-B14F-4D97-AF65-F5344CB8AC3E}">
        <p14:creationId xmlns:p14="http://schemas.microsoft.com/office/powerpoint/2010/main" val="424555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panose="020B0604020202020204" pitchFamily="34" charset="0"/>
                <a:cs typeface="Helvetica" panose="020B0604020202020204" pitchFamily="34" charset="0"/>
              </a:rPr>
              <a:t>Terminology</a:t>
            </a:r>
            <a:endParaRPr lang="en-US" dirty="0">
              <a:latin typeface="Helvetica" panose="020B0604020202020204" pitchFamily="34" charset="0"/>
              <a:cs typeface="Helvetica"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103228393"/>
              </p:ext>
            </p:extLst>
          </p:nvPr>
        </p:nvGraphicFramePr>
        <p:xfrm>
          <a:off x="838200" y="1786466"/>
          <a:ext cx="10515600" cy="1036320"/>
        </p:xfrm>
        <a:graphic>
          <a:graphicData uri="http://schemas.openxmlformats.org/drawingml/2006/table">
            <a:tbl>
              <a:tblPr bandRow="1">
                <a:tableStyleId>{C083E6E3-FA7D-4D7B-A595-EF9225AFEA82}</a:tableStyleId>
              </a:tblPr>
              <a:tblGrid>
                <a:gridCol w="4200525">
                  <a:extLst>
                    <a:ext uri="{9D8B030D-6E8A-4147-A177-3AD203B41FA5}">
                      <a16:colId xmlns:a16="http://schemas.microsoft.com/office/drawing/2014/main" val="2337087966"/>
                    </a:ext>
                  </a:extLst>
                </a:gridCol>
                <a:gridCol w="6315075">
                  <a:extLst>
                    <a:ext uri="{9D8B030D-6E8A-4147-A177-3AD203B41FA5}">
                      <a16:colId xmlns:a16="http://schemas.microsoft.com/office/drawing/2014/main" val="1368449239"/>
                    </a:ext>
                  </a:extLst>
                </a:gridCol>
              </a:tblGrid>
              <a:tr h="370840">
                <a:tc>
                  <a:txBody>
                    <a:bodyPr/>
                    <a:lstStyle/>
                    <a:p>
                      <a:r>
                        <a:rPr lang="en-US" sz="1400" i="0" dirty="0" smtClean="0">
                          <a:latin typeface="Helvetica" panose="020B0604020202020204" pitchFamily="34" charset="0"/>
                          <a:cs typeface="Helvetica" panose="020B0604020202020204" pitchFamily="34" charset="0"/>
                        </a:rPr>
                        <a:t>Industry Sector</a:t>
                      </a:r>
                      <a:endParaRPr lang="en-US" sz="1400" i="0" dirty="0">
                        <a:latin typeface="Helvetica" panose="020B0604020202020204" pitchFamily="34" charset="0"/>
                        <a:cs typeface="Helvetica" panose="020B0604020202020204" pitchFamily="34" charset="0"/>
                      </a:endParaRPr>
                    </a:p>
                  </a:txBody>
                  <a:tcPr/>
                </a:tc>
                <a:tc>
                  <a:txBody>
                    <a:bodyPr/>
                    <a:lstStyle/>
                    <a:p>
                      <a:r>
                        <a:rPr lang="en-US" sz="1400" dirty="0" smtClean="0">
                          <a:latin typeface="Helvetica" panose="020B0604020202020204" pitchFamily="34" charset="0"/>
                          <a:cs typeface="Helvetica" panose="020B0604020202020204" pitchFamily="34" charset="0"/>
                        </a:rPr>
                        <a:t>Sectors that represent general categories of economic activities, 2 digit NAICS</a:t>
                      </a:r>
                      <a:endParaRPr lang="en-US" sz="14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27117320"/>
                  </a:ext>
                </a:extLst>
              </a:tr>
              <a:tr h="370840">
                <a:tc>
                  <a:txBody>
                    <a:bodyPr/>
                    <a:lstStyle/>
                    <a:p>
                      <a:r>
                        <a:rPr lang="en-US" sz="1400" i="0" dirty="0" smtClean="0">
                          <a:latin typeface="Helvetica" panose="020B0604020202020204" pitchFamily="34" charset="0"/>
                          <a:cs typeface="Helvetica" panose="020B0604020202020204" pitchFamily="34" charset="0"/>
                        </a:rPr>
                        <a:t>Industry Group</a:t>
                      </a:r>
                      <a:endParaRPr lang="en-US" sz="1400" i="0" dirty="0">
                        <a:latin typeface="Helvetica" panose="020B0604020202020204" pitchFamily="34" charset="0"/>
                        <a:cs typeface="Helvetica" panose="020B0604020202020204" pitchFamily="34" charset="0"/>
                      </a:endParaRPr>
                    </a:p>
                  </a:txBody>
                  <a:tcPr/>
                </a:tc>
                <a:tc>
                  <a:txBody>
                    <a:bodyPr/>
                    <a:lstStyle/>
                    <a:p>
                      <a:r>
                        <a:rPr lang="en-US" sz="1400" dirty="0" smtClean="0">
                          <a:latin typeface="Helvetica" panose="020B0604020202020204" pitchFamily="34" charset="0"/>
                          <a:cs typeface="Helvetica" panose="020B0604020202020204" pitchFamily="34" charset="0"/>
                        </a:rPr>
                        <a:t>More detailed production-oriented combinations of establishments with similar customers and services, 4 digit NAICS</a:t>
                      </a:r>
                      <a:endParaRPr lang="en-US" sz="14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1677058324"/>
                  </a:ext>
                </a:extLst>
              </a:tr>
            </a:tbl>
          </a:graphicData>
        </a:graphic>
      </p:graphicFrame>
    </p:spTree>
    <p:extLst>
      <p:ext uri="{BB962C8B-B14F-4D97-AF65-F5344CB8AC3E}">
        <p14:creationId xmlns:p14="http://schemas.microsoft.com/office/powerpoint/2010/main" val="41423583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noChangeAspect="1"/>
          </p:cNvGraphicFramePr>
          <p:nvPr>
            <p:extLst>
              <p:ext uri="{D42A27DB-BD31-4B8C-83A1-F6EECF244321}">
                <p14:modId xmlns:p14="http://schemas.microsoft.com/office/powerpoint/2010/main" val="2408023336"/>
              </p:ext>
            </p:extLst>
          </p:nvPr>
        </p:nvGraphicFramePr>
        <p:xfrm>
          <a:off x="710184" y="1509969"/>
          <a:ext cx="10771632"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50</a:t>
            </a:fld>
            <a:endParaRPr lang="en-US"/>
          </a:p>
        </p:txBody>
      </p:sp>
      <p:sp>
        <p:nvSpPr>
          <p:cNvPr id="10" name="Rectangle 9"/>
          <p:cNvSpPr/>
          <p:nvPr/>
        </p:nvSpPr>
        <p:spPr>
          <a:xfrm>
            <a:off x="710184" y="6141393"/>
            <a:ext cx="10771632"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sp>
        <p:nvSpPr>
          <p:cNvPr id="12" name="Title 1"/>
          <p:cNvSpPr txBox="1">
            <a:spLocks/>
          </p:cNvSpPr>
          <p:nvPr/>
        </p:nvSpPr>
        <p:spPr>
          <a:xfrm>
            <a:off x="611030" y="609600"/>
            <a:ext cx="10969943" cy="808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latin typeface="Helvetica" panose="020B0604020202020204" pitchFamily="34" charset="0"/>
                <a:cs typeface="Helvetica" panose="020B0604020202020204" pitchFamily="34" charset="0"/>
              </a:rPr>
              <a:t>Regional Priority Industries by Ethnicity</a:t>
            </a:r>
            <a:endParaRPr lang="en-US" sz="3200" dirty="0">
              <a:latin typeface="Helvetica" panose="020B0604020202020204" pitchFamily="34" charset="0"/>
              <a:cs typeface="Helvetica" panose="020B0604020202020204" pitchFamily="34" charset="0"/>
            </a:endParaRPr>
          </a:p>
        </p:txBody>
      </p:sp>
      <p:sp>
        <p:nvSpPr>
          <p:cNvPr id="7" name="Rectangle 6"/>
          <p:cNvSpPr/>
          <p:nvPr/>
        </p:nvSpPr>
        <p:spPr>
          <a:xfrm>
            <a:off x="611029" y="240270"/>
            <a:ext cx="2459776"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Appendix: </a:t>
            </a:r>
            <a:r>
              <a:rPr lang="en-US" sz="1200" dirty="0" smtClean="0">
                <a:latin typeface="Helvetica" panose="020B0604020202020204" pitchFamily="34" charset="0"/>
                <a:cs typeface="Helvetica" panose="020B0604020202020204" pitchFamily="34" charset="0"/>
              </a:rPr>
              <a:t>Worker Characteristics</a:t>
            </a:r>
            <a:endParaRPr lang="en-US" sz="1200" dirty="0"/>
          </a:p>
        </p:txBody>
      </p:sp>
    </p:spTree>
    <p:extLst>
      <p:ext uri="{BB962C8B-B14F-4D97-AF65-F5344CB8AC3E}">
        <p14:creationId xmlns:p14="http://schemas.microsoft.com/office/powerpoint/2010/main" val="20842678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Appendix:</a:t>
            </a:r>
            <a:r>
              <a:rPr lang="en-US" sz="5400" dirty="0">
                <a:latin typeface="Helvetica" panose="020B0604020202020204" pitchFamily="34" charset="0"/>
                <a:cs typeface="Helvetica" panose="020B0604020202020204" pitchFamily="34" charset="0"/>
              </a:rPr>
              <a:t>	</a:t>
            </a:r>
            <a:r>
              <a:rPr lang="en-US" sz="5400" dirty="0" smtClean="0">
                <a:latin typeface="Helvetica" panose="020B0604020202020204" pitchFamily="34" charset="0"/>
                <a:cs typeface="Helvetica" panose="020B0604020202020204" pitchFamily="34" charset="0"/>
              </a:rPr>
              <a:t>Priority Industry Profiles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51</a:t>
            </a:fld>
            <a:endParaRPr lang="en-US"/>
          </a:p>
        </p:txBody>
      </p:sp>
    </p:spTree>
    <p:extLst>
      <p:ext uri="{BB962C8B-B14F-4D97-AF65-F5344CB8AC3E}">
        <p14:creationId xmlns:p14="http://schemas.microsoft.com/office/powerpoint/2010/main" val="3531298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Healthcare and Social Assistance</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52</a:t>
            </a:fld>
            <a:endParaRPr lang="en-US" dirty="0"/>
          </a:p>
        </p:txBody>
      </p:sp>
    </p:spTree>
    <p:extLst>
      <p:ext uri="{BB962C8B-B14F-4D97-AF65-F5344CB8AC3E}">
        <p14:creationId xmlns:p14="http://schemas.microsoft.com/office/powerpoint/2010/main" val="3114045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53</a:t>
            </a:fld>
            <a:endParaRPr lang="en-US"/>
          </a:p>
        </p:txBody>
      </p:sp>
      <p:grpSp>
        <p:nvGrpSpPr>
          <p:cNvPr id="5" name="Group 4"/>
          <p:cNvGrpSpPr/>
          <p:nvPr/>
        </p:nvGrpSpPr>
        <p:grpSpPr>
          <a:xfrm>
            <a:off x="1477682" y="2429032"/>
            <a:ext cx="3512582" cy="3767298"/>
            <a:chOff x="1477682" y="2429032"/>
            <a:chExt cx="3512582" cy="3767298"/>
          </a:xfrm>
        </p:grpSpPr>
        <p:graphicFrame>
          <p:nvGraphicFramePr>
            <p:cNvPr id="21" name="Chart 20"/>
            <p:cNvGraphicFramePr>
              <a:graphicFrameLocks/>
            </p:cNvGraphicFramePr>
            <p:nvPr>
              <p:extLst/>
            </p:nvPr>
          </p:nvGraphicFramePr>
          <p:xfrm>
            <a:off x="1496613" y="2795577"/>
            <a:ext cx="3474720" cy="292608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p:cNvGrpSpPr/>
            <p:nvPr/>
          </p:nvGrpSpPr>
          <p:grpSpPr>
            <a:xfrm>
              <a:off x="1477682"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sp>
        <p:nvSpPr>
          <p:cNvPr id="14" name="Title 1"/>
          <p:cNvSpPr>
            <a:spLocks noGrp="1"/>
          </p:cNvSpPr>
          <p:nvPr>
            <p:ph type="title"/>
          </p:nvPr>
        </p:nvSpPr>
        <p:spPr>
          <a:xfrm>
            <a:off x="611030" y="609600"/>
            <a:ext cx="10969943" cy="808038"/>
          </a:xfrm>
        </p:spPr>
        <p:txBody>
          <a:bodyPr>
            <a:normAutofit/>
          </a:bodyPr>
          <a:lstStyle/>
          <a:p>
            <a:pPr algn="l"/>
            <a:r>
              <a:rPr lang="en-US" sz="3200" dirty="0">
                <a:latin typeface="Helvetica" panose="020B0604020202020204" pitchFamily="34" charset="0"/>
                <a:cs typeface="Helvetica" panose="020B0604020202020204" pitchFamily="34" charset="0"/>
              </a:rPr>
              <a:t>Healthcare and Social Assistance by </a:t>
            </a:r>
            <a:r>
              <a:rPr lang="en-US" sz="3200" dirty="0" smtClean="0">
                <a:latin typeface="Helvetica" panose="020B0604020202020204" pitchFamily="34" charset="0"/>
                <a:cs typeface="Helvetica" panose="020B0604020202020204" pitchFamily="34" charset="0"/>
              </a:rPr>
              <a:t>Gender</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3851888"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Healthcare and Social Assistance</a:t>
            </a:r>
            <a:endParaRPr lang="en-US" sz="1200" dirty="0"/>
          </a:p>
        </p:txBody>
      </p:sp>
      <p:grpSp>
        <p:nvGrpSpPr>
          <p:cNvPr id="6" name="Group 5"/>
          <p:cNvGrpSpPr/>
          <p:nvPr/>
        </p:nvGrpSpPr>
        <p:grpSpPr>
          <a:xfrm>
            <a:off x="4990264" y="2427883"/>
            <a:ext cx="6590709" cy="3768447"/>
            <a:chOff x="4990264" y="2427883"/>
            <a:chExt cx="6590709" cy="3768447"/>
          </a:xfrm>
        </p:grpSpPr>
        <p:graphicFrame>
          <p:nvGraphicFramePr>
            <p:cNvPr id="22" name="Chart 21"/>
            <p:cNvGraphicFramePr>
              <a:graphicFrameLocks/>
            </p:cNvGraphicFramePr>
            <p:nvPr>
              <p:extLst/>
            </p:nvPr>
          </p:nvGraphicFramePr>
          <p:xfrm>
            <a:off x="6182498" y="2795577"/>
            <a:ext cx="4206240" cy="2926080"/>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sp>
        <p:nvSpPr>
          <p:cNvPr id="19" name="Rectangle 18"/>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There are far more women than men working in Healthcare and Social Assistance, overall. This reflects the mix of occupations in the sector.</a:t>
            </a:r>
          </a:p>
        </p:txBody>
      </p:sp>
      <p:sp>
        <p:nvSpPr>
          <p:cNvPr id="17" name="Rectangle 16"/>
          <p:cNvSpPr/>
          <p:nvPr/>
        </p:nvSpPr>
        <p:spPr>
          <a:xfrm>
            <a:off x="732666" y="6410357"/>
            <a:ext cx="10868369"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*Absolute </a:t>
            </a:r>
            <a:r>
              <a:rPr lang="en-US" sz="1100" i="1" dirty="0">
                <a:latin typeface="Helvetica" panose="020B0604020202020204" pitchFamily="34" charset="0"/>
                <a:cs typeface="Helvetica" panose="020B0604020202020204" pitchFamily="34" charset="0"/>
              </a:rPr>
              <a:t>value change is shown on the vertical axis. Labels indicate the percent </a:t>
            </a:r>
            <a:r>
              <a:rPr lang="en-US" sz="1100" i="1" dirty="0" smtClean="0">
                <a:latin typeface="Helvetica" panose="020B0604020202020204" pitchFamily="34" charset="0"/>
                <a:cs typeface="Helvetica" panose="020B0604020202020204" pitchFamily="34" charset="0"/>
              </a:rPr>
              <a:t>change in employment </a:t>
            </a:r>
            <a:r>
              <a:rPr lang="en-US" sz="1100" i="1" dirty="0">
                <a:latin typeface="Helvetica" panose="020B0604020202020204" pitchFamily="34" charset="0"/>
                <a:cs typeface="Helvetica" panose="020B0604020202020204" pitchFamily="34" charset="0"/>
              </a:rPr>
              <a:t>for </a:t>
            </a:r>
            <a:r>
              <a:rPr lang="en-US" sz="1100" i="1" dirty="0" smtClean="0">
                <a:latin typeface="Helvetica" panose="020B0604020202020204" pitchFamily="34" charset="0"/>
                <a:cs typeface="Helvetica" panose="020B0604020202020204" pitchFamily="34" charset="0"/>
              </a:rPr>
              <a:t>gender.</a:t>
            </a:r>
            <a:endParaRPr lang="en-US" sz="1100" i="1" dirty="0"/>
          </a:p>
        </p:txBody>
      </p:sp>
    </p:spTree>
    <p:extLst>
      <p:ext uri="{BB962C8B-B14F-4D97-AF65-F5344CB8AC3E}">
        <p14:creationId xmlns:p14="http://schemas.microsoft.com/office/powerpoint/2010/main" val="22467306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54</a:t>
            </a:fld>
            <a:endParaRPr lang="en-US"/>
          </a:p>
        </p:txBody>
      </p:sp>
      <p:grpSp>
        <p:nvGrpSpPr>
          <p:cNvPr id="2" name="Group 1"/>
          <p:cNvGrpSpPr/>
          <p:nvPr/>
        </p:nvGrpSpPr>
        <p:grpSpPr>
          <a:xfrm>
            <a:off x="611029" y="2429032"/>
            <a:ext cx="3512582" cy="3767298"/>
            <a:chOff x="611029" y="2429032"/>
            <a:chExt cx="3512582" cy="3767298"/>
          </a:xfrm>
        </p:grpSpPr>
        <p:graphicFrame>
          <p:nvGraphicFramePr>
            <p:cNvPr id="27" name="Chart 26"/>
            <p:cNvGraphicFramePr>
              <a:graphicFrameLocks noChangeAspect="1"/>
            </p:cNvGraphicFramePr>
            <p:nvPr>
              <p:extLst/>
            </p:nvPr>
          </p:nvGraphicFramePr>
          <p:xfrm>
            <a:off x="648891" y="2800459"/>
            <a:ext cx="3474720" cy="292608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p:cNvGrpSpPr/>
            <p:nvPr/>
          </p:nvGrpSpPr>
          <p:grpSpPr>
            <a:xfrm>
              <a:off x="611029"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sp>
        <p:nvSpPr>
          <p:cNvPr id="14" name="Title 1"/>
          <p:cNvSpPr>
            <a:spLocks noGrp="1"/>
          </p:cNvSpPr>
          <p:nvPr>
            <p:ph type="title"/>
          </p:nvPr>
        </p:nvSpPr>
        <p:spPr>
          <a:xfrm>
            <a:off x="611030" y="609600"/>
            <a:ext cx="10969943" cy="808038"/>
          </a:xfrm>
        </p:spPr>
        <p:txBody>
          <a:bodyPr>
            <a:normAutofit/>
          </a:bodyPr>
          <a:lstStyle/>
          <a:p>
            <a:pPr algn="l"/>
            <a:r>
              <a:rPr lang="en-US" sz="3200" dirty="0">
                <a:latin typeface="Helvetica" panose="020B0604020202020204" pitchFamily="34" charset="0"/>
                <a:cs typeface="Helvetica" panose="020B0604020202020204" pitchFamily="34" charset="0"/>
              </a:rPr>
              <a:t>Healthcare and Social Assistance by </a:t>
            </a:r>
            <a:r>
              <a:rPr lang="en-US" sz="3200" dirty="0" smtClean="0">
                <a:latin typeface="Helvetica" panose="020B0604020202020204" pitchFamily="34" charset="0"/>
                <a:cs typeface="Helvetica" panose="020B0604020202020204" pitchFamily="34" charset="0"/>
              </a:rPr>
              <a:t>Race/Ethnicity</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3851888"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Healthcare and Social Assistance</a:t>
            </a:r>
            <a:endParaRPr lang="en-US" sz="1200" dirty="0"/>
          </a:p>
        </p:txBody>
      </p:sp>
      <p:grpSp>
        <p:nvGrpSpPr>
          <p:cNvPr id="5" name="Group 4"/>
          <p:cNvGrpSpPr/>
          <p:nvPr/>
        </p:nvGrpSpPr>
        <p:grpSpPr>
          <a:xfrm>
            <a:off x="4898801" y="2427883"/>
            <a:ext cx="6797676" cy="3768447"/>
            <a:chOff x="4898801" y="2427883"/>
            <a:chExt cx="6797676" cy="3768447"/>
          </a:xfrm>
        </p:grpSpPr>
        <p:graphicFrame>
          <p:nvGraphicFramePr>
            <p:cNvPr id="26" name="Chart 25"/>
            <p:cNvGraphicFramePr>
              <a:graphicFrameLocks noChangeAspect="1"/>
            </p:cNvGraphicFramePr>
            <p:nvPr>
              <p:extLst/>
            </p:nvPr>
          </p:nvGraphicFramePr>
          <p:xfrm>
            <a:off x="9232070" y="2800459"/>
            <a:ext cx="2464407" cy="29260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p:cNvGraphicFramePr>
              <a:graphicFrameLocks noChangeAspect="1"/>
            </p:cNvGraphicFramePr>
            <p:nvPr>
              <p:extLst/>
            </p:nvPr>
          </p:nvGraphicFramePr>
          <p:xfrm>
            <a:off x="4898801" y="2800459"/>
            <a:ext cx="4206240" cy="2926080"/>
          </p:xfrm>
          <a:graphic>
            <a:graphicData uri="http://schemas.openxmlformats.org/drawingml/2006/chart">
              <c:chart xmlns:c="http://schemas.openxmlformats.org/drawingml/2006/chart" xmlns:r="http://schemas.openxmlformats.org/officeDocument/2006/relationships" r:id="rId5"/>
            </a:graphicData>
          </a:graphic>
        </p:graphicFrame>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sp>
        <p:nvSpPr>
          <p:cNvPr id="25" name="Rectangle 24"/>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While nearly 70% of workers in the Healthcare and Social Assistance sector are white in Greater Boston, since 2015, growth in employment has been increasing for Black or African American, Asian, and Hispanic or Latino populations.</a:t>
            </a:r>
          </a:p>
        </p:txBody>
      </p:sp>
      <p:sp>
        <p:nvSpPr>
          <p:cNvPr id="17" name="Rectangle 16"/>
          <p:cNvSpPr/>
          <p:nvPr/>
        </p:nvSpPr>
        <p:spPr>
          <a:xfrm>
            <a:off x="732666" y="6410357"/>
            <a:ext cx="10868369"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*Absolute </a:t>
            </a:r>
            <a:r>
              <a:rPr lang="en-US" sz="1100" i="1" dirty="0">
                <a:latin typeface="Helvetica" panose="020B0604020202020204" pitchFamily="34" charset="0"/>
                <a:cs typeface="Helvetica" panose="020B0604020202020204" pitchFamily="34" charset="0"/>
              </a:rPr>
              <a:t>value change is shown on the vertical axis. Labels indicate the percent </a:t>
            </a:r>
            <a:r>
              <a:rPr lang="en-US" sz="1100" i="1" dirty="0" smtClean="0">
                <a:latin typeface="Helvetica" panose="020B0604020202020204" pitchFamily="34" charset="0"/>
                <a:cs typeface="Helvetica" panose="020B0604020202020204" pitchFamily="34" charset="0"/>
              </a:rPr>
              <a:t>change in employment </a:t>
            </a:r>
            <a:r>
              <a:rPr lang="en-US" sz="1100" i="1" dirty="0">
                <a:latin typeface="Helvetica" panose="020B0604020202020204" pitchFamily="34" charset="0"/>
                <a:cs typeface="Helvetica" panose="020B0604020202020204" pitchFamily="34" charset="0"/>
              </a:rPr>
              <a:t>for each racial/ethnic category</a:t>
            </a:r>
            <a:r>
              <a:rPr lang="en-US" sz="1100" i="1" dirty="0" smtClean="0">
                <a:latin typeface="Helvetica" panose="020B0604020202020204" pitchFamily="34" charset="0"/>
                <a:cs typeface="Helvetica" panose="020B0604020202020204" pitchFamily="34" charset="0"/>
              </a:rPr>
              <a:t>.</a:t>
            </a:r>
            <a:endParaRPr lang="en-US" sz="1100" i="1" dirty="0"/>
          </a:p>
        </p:txBody>
      </p:sp>
    </p:spTree>
    <p:extLst>
      <p:ext uri="{BB962C8B-B14F-4D97-AF65-F5344CB8AC3E}">
        <p14:creationId xmlns:p14="http://schemas.microsoft.com/office/powerpoint/2010/main" val="13102920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Professional and Technical Services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55</a:t>
            </a:fld>
            <a:endParaRPr lang="en-US" dirty="0"/>
          </a:p>
        </p:txBody>
      </p:sp>
    </p:spTree>
    <p:extLst>
      <p:ext uri="{BB962C8B-B14F-4D97-AF65-F5344CB8AC3E}">
        <p14:creationId xmlns:p14="http://schemas.microsoft.com/office/powerpoint/2010/main" val="40595051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56</a:t>
            </a:fld>
            <a:endParaRPr lang="en-US"/>
          </a:p>
        </p:txBody>
      </p:sp>
      <p:grpSp>
        <p:nvGrpSpPr>
          <p:cNvPr id="2" name="Group 1"/>
          <p:cNvGrpSpPr/>
          <p:nvPr/>
        </p:nvGrpSpPr>
        <p:grpSpPr>
          <a:xfrm>
            <a:off x="1477682" y="2429032"/>
            <a:ext cx="3512582" cy="3767298"/>
            <a:chOff x="1477682" y="2429032"/>
            <a:chExt cx="3512582" cy="3767298"/>
          </a:xfrm>
        </p:grpSpPr>
        <p:graphicFrame>
          <p:nvGraphicFramePr>
            <p:cNvPr id="21" name="Chart 20"/>
            <p:cNvGraphicFramePr>
              <a:graphicFrameLocks/>
            </p:cNvGraphicFramePr>
            <p:nvPr>
              <p:extLst/>
            </p:nvPr>
          </p:nvGraphicFramePr>
          <p:xfrm>
            <a:off x="1492003" y="2795577"/>
            <a:ext cx="3474720" cy="292608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p:cNvGrpSpPr/>
            <p:nvPr/>
          </p:nvGrpSpPr>
          <p:grpSpPr>
            <a:xfrm>
              <a:off x="1477682"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sp>
        <p:nvSpPr>
          <p:cNvPr id="14" name="Title 1"/>
          <p:cNvSpPr>
            <a:spLocks noGrp="1"/>
          </p:cNvSpPr>
          <p:nvPr>
            <p:ph type="title"/>
          </p:nvPr>
        </p:nvSpPr>
        <p:spPr>
          <a:xfrm>
            <a:off x="611030" y="609600"/>
            <a:ext cx="10969943" cy="808038"/>
          </a:xfrm>
        </p:spPr>
        <p:txBody>
          <a:bodyPr>
            <a:normAutofit/>
          </a:bodyPr>
          <a:lstStyle/>
          <a:p>
            <a:r>
              <a:rPr lang="en-US" sz="3200" dirty="0"/>
              <a:t>Professional and Technical Services by </a:t>
            </a:r>
            <a:r>
              <a:rPr lang="en-US" sz="3200" dirty="0" smtClean="0"/>
              <a:t>Gender</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4028090"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Professional and Technical Services</a:t>
            </a:r>
            <a:endParaRPr lang="en-US" sz="1200" dirty="0"/>
          </a:p>
        </p:txBody>
      </p:sp>
      <p:grpSp>
        <p:nvGrpSpPr>
          <p:cNvPr id="5" name="Group 4"/>
          <p:cNvGrpSpPr/>
          <p:nvPr/>
        </p:nvGrpSpPr>
        <p:grpSpPr>
          <a:xfrm>
            <a:off x="4990264" y="2427883"/>
            <a:ext cx="6590709" cy="3768447"/>
            <a:chOff x="4990264" y="2427883"/>
            <a:chExt cx="6590709" cy="3768447"/>
          </a:xfrm>
        </p:grpSpPr>
        <p:graphicFrame>
          <p:nvGraphicFramePr>
            <p:cNvPr id="23" name="Chart 22"/>
            <p:cNvGraphicFramePr>
              <a:graphicFrameLocks/>
            </p:cNvGraphicFramePr>
            <p:nvPr>
              <p:extLst/>
            </p:nvPr>
          </p:nvGraphicFramePr>
          <p:xfrm>
            <a:off x="6182498" y="2795577"/>
            <a:ext cx="4206240" cy="2926080"/>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sp>
        <p:nvSpPr>
          <p:cNvPr id="19" name="Rectangle 18"/>
          <p:cNvSpPr/>
          <p:nvPr/>
        </p:nvSpPr>
        <p:spPr>
          <a:xfrm>
            <a:off x="611030" y="1447800"/>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More than half of workers in the Professional and Technical Services sector are male in Greater Boston. </a:t>
            </a:r>
          </a:p>
        </p:txBody>
      </p:sp>
      <p:sp>
        <p:nvSpPr>
          <p:cNvPr id="17" name="Rectangle 16"/>
          <p:cNvSpPr/>
          <p:nvPr/>
        </p:nvSpPr>
        <p:spPr>
          <a:xfrm>
            <a:off x="732666" y="6410357"/>
            <a:ext cx="10868369"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*Absolute </a:t>
            </a:r>
            <a:r>
              <a:rPr lang="en-US" sz="1100" i="1" dirty="0">
                <a:latin typeface="Helvetica" panose="020B0604020202020204" pitchFamily="34" charset="0"/>
                <a:cs typeface="Helvetica" panose="020B0604020202020204" pitchFamily="34" charset="0"/>
              </a:rPr>
              <a:t>value change is shown on the vertical axis. Labels indicate the percent </a:t>
            </a:r>
            <a:r>
              <a:rPr lang="en-US" sz="1100" i="1" dirty="0" smtClean="0">
                <a:latin typeface="Helvetica" panose="020B0604020202020204" pitchFamily="34" charset="0"/>
                <a:cs typeface="Helvetica" panose="020B0604020202020204" pitchFamily="34" charset="0"/>
              </a:rPr>
              <a:t>change in employment </a:t>
            </a:r>
            <a:r>
              <a:rPr lang="en-US" sz="1100" i="1" dirty="0">
                <a:latin typeface="Helvetica" panose="020B0604020202020204" pitchFamily="34" charset="0"/>
                <a:cs typeface="Helvetica" panose="020B0604020202020204" pitchFamily="34" charset="0"/>
              </a:rPr>
              <a:t>for </a:t>
            </a:r>
            <a:r>
              <a:rPr lang="en-US" sz="1100" i="1" dirty="0" smtClean="0">
                <a:latin typeface="Helvetica" panose="020B0604020202020204" pitchFamily="34" charset="0"/>
                <a:cs typeface="Helvetica" panose="020B0604020202020204" pitchFamily="34" charset="0"/>
              </a:rPr>
              <a:t>gender.</a:t>
            </a:r>
            <a:endParaRPr lang="en-US" sz="1100" i="1" dirty="0"/>
          </a:p>
        </p:txBody>
      </p:sp>
    </p:spTree>
    <p:extLst>
      <p:ext uri="{BB962C8B-B14F-4D97-AF65-F5344CB8AC3E}">
        <p14:creationId xmlns:p14="http://schemas.microsoft.com/office/powerpoint/2010/main" val="21690910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57</a:t>
            </a:fld>
            <a:endParaRPr lang="en-US"/>
          </a:p>
        </p:txBody>
      </p:sp>
      <p:grpSp>
        <p:nvGrpSpPr>
          <p:cNvPr id="2" name="Group 1"/>
          <p:cNvGrpSpPr/>
          <p:nvPr/>
        </p:nvGrpSpPr>
        <p:grpSpPr>
          <a:xfrm>
            <a:off x="611029" y="2427883"/>
            <a:ext cx="3512582" cy="3768447"/>
            <a:chOff x="611029" y="2427883"/>
            <a:chExt cx="3512582" cy="3768447"/>
          </a:xfrm>
        </p:grpSpPr>
        <p:graphicFrame>
          <p:nvGraphicFramePr>
            <p:cNvPr id="28" name="Chart 27"/>
            <p:cNvGraphicFramePr>
              <a:graphicFrameLocks noChangeAspect="1"/>
            </p:cNvGraphicFramePr>
            <p:nvPr>
              <p:extLst/>
            </p:nvPr>
          </p:nvGraphicFramePr>
          <p:xfrm>
            <a:off x="629960" y="2787355"/>
            <a:ext cx="3474720" cy="2926080"/>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p:cNvGrpSpPr/>
            <p:nvPr/>
          </p:nvGrpSpPr>
          <p:grpSpPr>
            <a:xfrm>
              <a:off x="611029" y="2427883"/>
              <a:ext cx="3512582" cy="3768447"/>
              <a:chOff x="611029" y="2427883"/>
              <a:chExt cx="3512582" cy="3768447"/>
            </a:xfrm>
          </p:grpSpPr>
          <p:sp>
            <p:nvSpPr>
              <p:cNvPr id="16" name="Rectangle 15"/>
              <p:cNvSpPr/>
              <p:nvPr/>
            </p:nvSpPr>
            <p:spPr>
              <a:xfrm>
                <a:off x="1216204" y="2427883"/>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sp>
        <p:nvSpPr>
          <p:cNvPr id="14"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Professional and Technical Services by Race/Ethnicity</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4028090"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Professional and Technical Services</a:t>
            </a:r>
            <a:endParaRPr lang="en-US" sz="1200" dirty="0"/>
          </a:p>
        </p:txBody>
      </p:sp>
      <p:grpSp>
        <p:nvGrpSpPr>
          <p:cNvPr id="5" name="Group 4"/>
          <p:cNvGrpSpPr/>
          <p:nvPr/>
        </p:nvGrpSpPr>
        <p:grpSpPr>
          <a:xfrm>
            <a:off x="4886780" y="2427883"/>
            <a:ext cx="6797676" cy="3768447"/>
            <a:chOff x="4886780" y="2427883"/>
            <a:chExt cx="6797676" cy="3768447"/>
          </a:xfrm>
        </p:grpSpPr>
        <p:graphicFrame>
          <p:nvGraphicFramePr>
            <p:cNvPr id="27" name="Chart 26"/>
            <p:cNvGraphicFramePr>
              <a:graphicFrameLocks noChangeAspect="1"/>
            </p:cNvGraphicFramePr>
            <p:nvPr>
              <p:extLst/>
            </p:nvPr>
          </p:nvGraphicFramePr>
          <p:xfrm>
            <a:off x="9220049" y="2787355"/>
            <a:ext cx="2464407" cy="29260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p:cNvGraphicFramePr>
              <a:graphicFrameLocks noChangeAspect="1"/>
            </p:cNvGraphicFramePr>
            <p:nvPr>
              <p:extLst/>
            </p:nvPr>
          </p:nvGraphicFramePr>
          <p:xfrm>
            <a:off x="4886780" y="2787355"/>
            <a:ext cx="4206240" cy="2926080"/>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Group 2"/>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sp>
        <p:nvSpPr>
          <p:cNvPr id="26" name="Rectangle 25"/>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Nearly 80 percent of workers in the Professional and Technical Services Sector in Greater Boston are white. The numbers of Asian workers are growing, followed by much smaller numbers of Black or African American and Hispanic or Latino workers.</a:t>
            </a:r>
          </a:p>
        </p:txBody>
      </p:sp>
      <p:sp>
        <p:nvSpPr>
          <p:cNvPr id="17" name="Rectangle 16"/>
          <p:cNvSpPr/>
          <p:nvPr/>
        </p:nvSpPr>
        <p:spPr>
          <a:xfrm>
            <a:off x="732666" y="6410357"/>
            <a:ext cx="10868369"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*Absolute </a:t>
            </a:r>
            <a:r>
              <a:rPr lang="en-US" sz="1100" i="1" dirty="0">
                <a:latin typeface="Helvetica" panose="020B0604020202020204" pitchFamily="34" charset="0"/>
                <a:cs typeface="Helvetica" panose="020B0604020202020204" pitchFamily="34" charset="0"/>
              </a:rPr>
              <a:t>value change is shown on the vertical axis. Labels indicate the percent </a:t>
            </a:r>
            <a:r>
              <a:rPr lang="en-US" sz="1100" i="1" dirty="0" smtClean="0">
                <a:latin typeface="Helvetica" panose="020B0604020202020204" pitchFamily="34" charset="0"/>
                <a:cs typeface="Helvetica" panose="020B0604020202020204" pitchFamily="34" charset="0"/>
              </a:rPr>
              <a:t>change in employment </a:t>
            </a:r>
            <a:r>
              <a:rPr lang="en-US" sz="1100" i="1" dirty="0">
                <a:latin typeface="Helvetica" panose="020B0604020202020204" pitchFamily="34" charset="0"/>
                <a:cs typeface="Helvetica" panose="020B0604020202020204" pitchFamily="34" charset="0"/>
              </a:rPr>
              <a:t>for each racial/ethnic category</a:t>
            </a:r>
            <a:r>
              <a:rPr lang="en-US" sz="1100" i="1" dirty="0" smtClean="0">
                <a:latin typeface="Helvetica" panose="020B0604020202020204" pitchFamily="34" charset="0"/>
                <a:cs typeface="Helvetica" panose="020B0604020202020204" pitchFamily="34" charset="0"/>
              </a:rPr>
              <a:t>.</a:t>
            </a:r>
            <a:endParaRPr lang="en-US" sz="1100" i="1" dirty="0"/>
          </a:p>
        </p:txBody>
      </p:sp>
    </p:spTree>
    <p:extLst>
      <p:ext uri="{BB962C8B-B14F-4D97-AF65-F5344CB8AC3E}">
        <p14:creationId xmlns:p14="http://schemas.microsoft.com/office/powerpoint/2010/main" val="39396519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t>Occupations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58</a:t>
            </a:fld>
            <a:endParaRPr lang="en-US" dirty="0"/>
          </a:p>
        </p:txBody>
      </p:sp>
    </p:spTree>
    <p:extLst>
      <p:ext uri="{BB962C8B-B14F-4D97-AF65-F5344CB8AC3E}">
        <p14:creationId xmlns:p14="http://schemas.microsoft.com/office/powerpoint/2010/main" val="37162619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59</a:t>
            </a:fld>
            <a:endParaRPr lang="en-US" dirty="0"/>
          </a:p>
        </p:txBody>
      </p:sp>
      <p:sp>
        <p:nvSpPr>
          <p:cNvPr id="10" name="Title 1"/>
          <p:cNvSpPr>
            <a:spLocks noGrp="1"/>
          </p:cNvSpPr>
          <p:nvPr>
            <p:ph type="title"/>
          </p:nvPr>
        </p:nvSpPr>
        <p:spPr>
          <a:xfrm>
            <a:off x="611030" y="609600"/>
            <a:ext cx="10969943" cy="808038"/>
          </a:xfrm>
        </p:spPr>
        <p:txBody>
          <a:bodyPr>
            <a:normAutofit fontScale="90000"/>
          </a:bodyPr>
          <a:lstStyle/>
          <a:p>
            <a:r>
              <a:rPr lang="en-US" sz="3200" dirty="0" smtClean="0"/>
              <a:t>BA+ </a:t>
            </a:r>
            <a:r>
              <a:rPr lang="en-US" sz="3200" dirty="0" smtClean="0">
                <a:latin typeface="Helvetica" panose="020B0604020202020204" pitchFamily="34" charset="0"/>
                <a:cs typeface="Helvetica" panose="020B0604020202020204" pitchFamily="34" charset="0"/>
              </a:rPr>
              <a:t>Occupations Associated with </a:t>
            </a:r>
            <a:r>
              <a:rPr lang="en-US" sz="3200" dirty="0" smtClean="0"/>
              <a:t>Priority Industries, 4-Stars</a:t>
            </a:r>
            <a:endParaRPr lang="en-US" sz="3200" dirty="0">
              <a:latin typeface="Helvetica" panose="020B0604020202020204" pitchFamily="34" charset="0"/>
              <a:cs typeface="Helvetica" panose="020B0604020202020204" pitchFamily="34" charset="0"/>
            </a:endParaRPr>
          </a:p>
        </p:txBody>
      </p:sp>
      <p:sp>
        <p:nvSpPr>
          <p:cNvPr id="12" name="Rectangle 11"/>
          <p:cNvSpPr/>
          <p:nvPr/>
        </p:nvSpPr>
        <p:spPr>
          <a:xfrm>
            <a:off x="611029" y="240270"/>
            <a:ext cx="274626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Priority Industry Profiles: Occupations</a:t>
            </a:r>
            <a:endParaRPr lang="en-US" sz="1200" dirty="0"/>
          </a:p>
        </p:txBody>
      </p:sp>
      <p:sp>
        <p:nvSpPr>
          <p:cNvPr id="14" name="Rectangle 13"/>
          <p:cNvSpPr/>
          <p:nvPr/>
        </p:nvSpPr>
        <p:spPr>
          <a:xfrm>
            <a:off x="610211" y="6492473"/>
            <a:ext cx="10969944"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 Source: </a:t>
            </a:r>
            <a:r>
              <a:rPr lang="en-US" sz="900" dirty="0" smtClean="0">
                <a:latin typeface="Helvetica" panose="020B0604020202020204" pitchFamily="34" charset="0"/>
                <a:cs typeface="Helvetica" panose="020B0604020202020204" pitchFamily="34" charset="0"/>
              </a:rPr>
              <a:t>BLS, </a:t>
            </a:r>
            <a:r>
              <a:rPr lang="en-US" sz="900" dirty="0">
                <a:latin typeface="Helvetica" panose="020B0604020202020204" pitchFamily="34" charset="0"/>
                <a:cs typeface="Helvetica" panose="020B0604020202020204" pitchFamily="34" charset="0"/>
              </a:rPr>
              <a:t>Occupational Employment Statistics, 2020 Projections and 2026 Projections; Burning Glass, 2019; </a:t>
            </a:r>
            <a:r>
              <a:rPr lang="en-US" sz="900" dirty="0" smtClean="0">
                <a:latin typeface="Helvetica" panose="020B0604020202020204" pitchFamily="34" charset="0"/>
                <a:cs typeface="Helvetica" panose="020B0604020202020204" pitchFamily="34" charset="0"/>
              </a:rPr>
              <a:t>DUA/BLS </a:t>
            </a:r>
            <a:r>
              <a:rPr lang="en-US" sz="900" dirty="0">
                <a:latin typeface="Helvetica" panose="020B0604020202020204" pitchFamily="34" charset="0"/>
                <a:cs typeface="Helvetica" panose="020B0604020202020204" pitchFamily="34" charset="0"/>
              </a:rPr>
              <a:t>Occupational Employment and </a:t>
            </a:r>
            <a:r>
              <a:rPr lang="en-US" sz="900" dirty="0" smtClean="0">
                <a:latin typeface="Helvetica" panose="020B0604020202020204" pitchFamily="34" charset="0"/>
                <a:cs typeface="Helvetica" panose="020B0604020202020204" pitchFamily="34" charset="0"/>
              </a:rPr>
              <a:t>Wages Staffing </a:t>
            </a:r>
            <a:r>
              <a:rPr lang="en-US" sz="900" dirty="0">
                <a:latin typeface="Helvetica" panose="020B0604020202020204" pitchFamily="34" charset="0"/>
                <a:cs typeface="Helvetica" panose="020B0604020202020204" pitchFamily="34" charset="0"/>
              </a:rPr>
              <a:t>Pattern </a:t>
            </a:r>
            <a:r>
              <a:rPr lang="en-US" sz="900" dirty="0" smtClean="0">
                <a:latin typeface="Helvetica" panose="020B0604020202020204" pitchFamily="34" charset="0"/>
                <a:cs typeface="Helvetica" panose="020B0604020202020204" pitchFamily="34" charset="0"/>
              </a:rPr>
              <a:t>Data, 2019</a:t>
            </a:r>
            <a:endParaRPr lang="en-US" sz="900" dirty="0">
              <a:latin typeface="Helvetica" panose="020B0604020202020204" pitchFamily="34" charset="0"/>
              <a:cs typeface="Helvetica" panose="020B0604020202020204" pitchFamily="34" charset="0"/>
            </a:endParaRPr>
          </a:p>
        </p:txBody>
      </p:sp>
      <p:sp>
        <p:nvSpPr>
          <p:cNvPr id="16" name="Rectangle 15"/>
          <p:cNvSpPr/>
          <p:nvPr/>
        </p:nvSpPr>
        <p:spPr>
          <a:xfrm>
            <a:off x="610211" y="6202650"/>
            <a:ext cx="10926061" cy="253916"/>
          </a:xfrm>
          <a:prstGeom prst="rect">
            <a:avLst/>
          </a:prstGeom>
        </p:spPr>
        <p:txBody>
          <a:bodyPr wrap="square">
            <a:spAutoFit/>
          </a:bodyPr>
          <a:lstStyle/>
          <a:p>
            <a:r>
              <a:rPr lang="en-US" sz="1050" i="1" dirty="0" smtClean="0">
                <a:latin typeface="Helvetica" panose="020B0604020202020204" pitchFamily="34" charset="0"/>
                <a:cs typeface="Helvetica" panose="020B0604020202020204" pitchFamily="34" charset="0"/>
              </a:rPr>
              <a:t>All occupations listed are 4-star occupations </a:t>
            </a:r>
            <a:r>
              <a:rPr lang="en-US" sz="1050" i="1" dirty="0">
                <a:latin typeface="Helvetica" panose="020B0604020202020204" pitchFamily="34" charset="0"/>
                <a:cs typeface="Helvetica" panose="020B0604020202020204" pitchFamily="34" charset="0"/>
              </a:rPr>
              <a:t>requiring a </a:t>
            </a:r>
            <a:r>
              <a:rPr lang="en-US" sz="1050" i="1" dirty="0" smtClean="0">
                <a:latin typeface="Helvetica" panose="020B0604020202020204" pitchFamily="34" charset="0"/>
                <a:cs typeface="Helvetica" panose="020B0604020202020204" pitchFamily="34" charset="0"/>
              </a:rPr>
              <a:t>Bachelor’s degree or higher. Top 30 occupations by industry employment only.</a:t>
            </a:r>
          </a:p>
        </p:txBody>
      </p:sp>
      <p:graphicFrame>
        <p:nvGraphicFramePr>
          <p:cNvPr id="3" name="Table 2"/>
          <p:cNvGraphicFramePr>
            <a:graphicFrameLocks noGrp="1"/>
          </p:cNvGraphicFramePr>
          <p:nvPr>
            <p:extLst/>
          </p:nvPr>
        </p:nvGraphicFramePr>
        <p:xfrm>
          <a:off x="654912" y="1407878"/>
          <a:ext cx="10881360" cy="4713112"/>
        </p:xfrm>
        <a:graphic>
          <a:graphicData uri="http://schemas.openxmlformats.org/drawingml/2006/table">
            <a:tbl>
              <a:tblPr/>
              <a:tblGrid>
                <a:gridCol w="1371600">
                  <a:extLst>
                    <a:ext uri="{9D8B030D-6E8A-4147-A177-3AD203B41FA5}">
                      <a16:colId xmlns:a16="http://schemas.microsoft.com/office/drawing/2014/main" val="1617532204"/>
                    </a:ext>
                  </a:extLst>
                </a:gridCol>
                <a:gridCol w="1097280">
                  <a:extLst>
                    <a:ext uri="{9D8B030D-6E8A-4147-A177-3AD203B41FA5}">
                      <a16:colId xmlns:a16="http://schemas.microsoft.com/office/drawing/2014/main" val="2470977707"/>
                    </a:ext>
                  </a:extLst>
                </a:gridCol>
                <a:gridCol w="3291840">
                  <a:extLst>
                    <a:ext uri="{9D8B030D-6E8A-4147-A177-3AD203B41FA5}">
                      <a16:colId xmlns:a16="http://schemas.microsoft.com/office/drawing/2014/main" val="2335969719"/>
                    </a:ext>
                  </a:extLst>
                </a:gridCol>
                <a:gridCol w="1920240">
                  <a:extLst>
                    <a:ext uri="{9D8B030D-6E8A-4147-A177-3AD203B41FA5}">
                      <a16:colId xmlns:a16="http://schemas.microsoft.com/office/drawing/2014/main" val="399755823"/>
                    </a:ext>
                  </a:extLst>
                </a:gridCol>
                <a:gridCol w="1097280">
                  <a:extLst>
                    <a:ext uri="{9D8B030D-6E8A-4147-A177-3AD203B41FA5}">
                      <a16:colId xmlns:a16="http://schemas.microsoft.com/office/drawing/2014/main" val="3984350948"/>
                    </a:ext>
                  </a:extLst>
                </a:gridCol>
                <a:gridCol w="640080">
                  <a:extLst>
                    <a:ext uri="{9D8B030D-6E8A-4147-A177-3AD203B41FA5}">
                      <a16:colId xmlns:a16="http://schemas.microsoft.com/office/drawing/2014/main" val="1793647457"/>
                    </a:ext>
                  </a:extLst>
                </a:gridCol>
                <a:gridCol w="1463040">
                  <a:extLst>
                    <a:ext uri="{9D8B030D-6E8A-4147-A177-3AD203B41FA5}">
                      <a16:colId xmlns:a16="http://schemas.microsoft.com/office/drawing/2014/main" val="2950086236"/>
                    </a:ext>
                  </a:extLst>
                </a:gridCol>
              </a:tblGrid>
              <a:tr h="182880">
                <a:tc>
                  <a:txBody>
                    <a:bodyPr/>
                    <a:lstStyle/>
                    <a:p>
                      <a:pPr algn="l" fontAlgn="b"/>
                      <a:endParaRPr lang="en-US" sz="900" b="0" i="0" u="none" strike="noStrike">
                        <a:solidFill>
                          <a:srgbClr val="000000"/>
                        </a:solidFill>
                        <a:effectLst/>
                        <a:latin typeface="+mn-lt"/>
                      </a:endParaRPr>
                    </a:p>
                  </a:txBody>
                  <a:tcPr marL="4552" marR="4552" marT="455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n-lt"/>
                      </a:endParaRPr>
                    </a:p>
                  </a:txBody>
                  <a:tcPr marL="4552" marR="4552" marT="455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mn-lt"/>
                      </a:endParaRPr>
                    </a:p>
                  </a:txBody>
                  <a:tcPr marL="4552" marR="4552" marT="4552"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b"/>
                      <a:r>
                        <a:rPr lang="en-US" sz="900" b="1" i="0" u="none" strike="noStrike" dirty="0">
                          <a:solidFill>
                            <a:srgbClr val="FA7D00"/>
                          </a:solidFill>
                          <a:effectLst/>
                          <a:latin typeface="+mn-lt"/>
                        </a:rPr>
                        <a:t>Industry-Specific, Statewide</a:t>
                      </a:r>
                    </a:p>
                  </a:txBody>
                  <a:tcPr marL="4552" marR="4552" marT="45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b"/>
                      <a:r>
                        <a:rPr lang="en-US" sz="900" b="1" i="0" u="none" strike="noStrike" dirty="0">
                          <a:solidFill>
                            <a:srgbClr val="FA7D00"/>
                          </a:solidFill>
                          <a:effectLst/>
                          <a:latin typeface="+mn-lt"/>
                        </a:rPr>
                        <a:t>All Industries, Regional</a:t>
                      </a:r>
                    </a:p>
                  </a:txBody>
                  <a:tcPr marL="4552" marR="4552" marT="45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1250414406"/>
                  </a:ext>
                </a:extLst>
              </a:tr>
              <a:tr h="182064">
                <a:tc>
                  <a:txBody>
                    <a:bodyPr/>
                    <a:lstStyle/>
                    <a:p>
                      <a:pPr algn="ctr" fontAlgn="ctr"/>
                      <a:r>
                        <a:rPr lang="en-US" sz="900" b="1" i="0" u="none" strike="noStrike" dirty="0">
                          <a:solidFill>
                            <a:srgbClr val="FFFFFF"/>
                          </a:solidFill>
                          <a:effectLst/>
                          <a:latin typeface="+mn-lt"/>
                        </a:rPr>
                        <a:t>Industry</a:t>
                      </a:r>
                    </a:p>
                  </a:txBody>
                  <a:tcPr marL="4552" marR="4552" marT="45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SOC Code</a:t>
                      </a:r>
                    </a:p>
                  </a:txBody>
                  <a:tcPr marL="4552" marR="4552" marT="45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Occupation Title</a:t>
                      </a:r>
                    </a:p>
                  </a:txBody>
                  <a:tcPr marL="4552" marR="4552" marT="45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Educational Requirement</a:t>
                      </a:r>
                    </a:p>
                  </a:txBody>
                  <a:tcPr marL="4552" marR="4552" marT="45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2018 Industry Employment</a:t>
                      </a:r>
                    </a:p>
                  </a:txBody>
                  <a:tcPr marL="4552" marR="4552" marT="45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STAR</a:t>
                      </a:r>
                    </a:p>
                  </a:txBody>
                  <a:tcPr marL="4552" marR="4552" marT="45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Median Annual Wage</a:t>
                      </a:r>
                    </a:p>
                  </a:txBody>
                  <a:tcPr marL="4552" marR="4552" marT="45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2590369193"/>
                  </a:ext>
                </a:extLst>
              </a:tr>
              <a:tr h="135638">
                <a:tc rowSpan="30">
                  <a:txBody>
                    <a:bodyPr/>
                    <a:lstStyle/>
                    <a:p>
                      <a:pPr algn="ctr"/>
                      <a:r>
                        <a:rPr lang="en-US" sz="900" dirty="0" smtClean="0">
                          <a:latin typeface="+mn-lt"/>
                        </a:rPr>
                        <a:t>Health</a:t>
                      </a:r>
                      <a:r>
                        <a:rPr lang="en-US" sz="900" baseline="0" dirty="0" smtClean="0">
                          <a:latin typeface="+mn-lt"/>
                        </a:rPr>
                        <a:t> Care and Social Assistance</a:t>
                      </a:r>
                      <a:endParaRPr lang="en-US" sz="900" dirty="0">
                        <a:latin typeface="+mn-lt"/>
                      </a:endParaRPr>
                    </a:p>
                  </a:txBody>
                  <a:tcPr marL="4552" marR="4552" marT="4552" marB="0" anchor="ctr">
                    <a:lnL>
                      <a:noFill/>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900" b="0" i="0" u="none" strike="noStrike">
                          <a:solidFill>
                            <a:srgbClr val="000000"/>
                          </a:solidFill>
                          <a:effectLst/>
                          <a:latin typeface="+mn-lt"/>
                        </a:rPr>
                        <a:t>29-1021</a:t>
                      </a:r>
                    </a:p>
                  </a:txBody>
                  <a:tcPr marL="4552" marR="4552" marT="4552" marB="0" anchor="ctr">
                    <a:lnL w="190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900" b="0" i="0" u="none" strike="noStrike" dirty="0">
                          <a:solidFill>
                            <a:srgbClr val="000000"/>
                          </a:solidFill>
                          <a:effectLst/>
                          <a:latin typeface="+mn-lt"/>
                        </a:rPr>
                        <a:t>Dentists, General</a:t>
                      </a:r>
                    </a:p>
                  </a:txBody>
                  <a:tcPr marL="4552" marR="4552" marT="455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solidFill>
                            <a:srgbClr val="FFFFFF"/>
                          </a:solidFill>
                          <a:effectLst/>
                          <a:latin typeface="+mn-lt"/>
                        </a:rPr>
                        <a:t>Doctoral or professional degree</a:t>
                      </a:r>
                    </a:p>
                  </a:txBody>
                  <a:tcPr marL="4552" marR="4552" marT="4552" marB="0" anchor="ctr">
                    <a:lnL>
                      <a:noFill/>
                    </a:lnL>
                    <a:lnR>
                      <a:noFill/>
                    </a:lnR>
                    <a:lnT w="12700" cap="flat" cmpd="sng" algn="ctr">
                      <a:solidFill>
                        <a:srgbClr val="000000"/>
                      </a:solidFill>
                      <a:prstDash val="solid"/>
                      <a:round/>
                      <a:headEnd type="none" w="med" len="med"/>
                      <a:tailEnd type="none" w="med" len="med"/>
                    </a:lnT>
                    <a:lnB>
                      <a:noFill/>
                    </a:lnB>
                    <a:solidFill>
                      <a:srgbClr val="A5A5A5"/>
                    </a:solidFill>
                  </a:tcPr>
                </a:tc>
                <a:tc>
                  <a:txBody>
                    <a:bodyPr/>
                    <a:lstStyle/>
                    <a:p>
                      <a:pPr algn="ctr" fontAlgn="b"/>
                      <a:r>
                        <a:rPr lang="en-US" sz="900" b="0" i="0" u="none" strike="noStrike">
                          <a:solidFill>
                            <a:srgbClr val="000000"/>
                          </a:solidFill>
                          <a:effectLst/>
                          <a:latin typeface="+mn-lt"/>
                        </a:rPr>
                        <a:t>3,140</a:t>
                      </a:r>
                    </a:p>
                  </a:txBody>
                  <a:tcPr marL="4552" marR="4552" marT="4552"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900" b="1" i="0" u="none" strike="noStrike">
                          <a:solidFill>
                            <a:srgbClr val="000000"/>
                          </a:solidFill>
                          <a:effectLst/>
                          <a:latin typeface="+mn-lt"/>
                        </a:rPr>
                        <a:t>4</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US" sz="900" b="0" i="0" u="none" strike="noStrike">
                          <a:solidFill>
                            <a:srgbClr val="000000"/>
                          </a:solidFill>
                          <a:effectLst/>
                          <a:latin typeface="+mn-lt"/>
                        </a:rPr>
                        <a:t>$176,218</a:t>
                      </a:r>
                    </a:p>
                  </a:txBody>
                  <a:tcPr marL="4552" marR="4552" marT="4552"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12506706"/>
                  </a:ext>
                </a:extLst>
              </a:tr>
              <a:tr h="135638">
                <a:tc vMerge="1">
                  <a:txBody>
                    <a:bodyPr/>
                    <a:lstStyle/>
                    <a:p>
                      <a:endParaRPr lang="en-US"/>
                    </a:p>
                  </a:txBody>
                  <a:tcPr marL="4552" marR="4552" marT="4552" marB="0" anchor="b">
                    <a:lnL>
                      <a:noFill/>
                    </a:lnL>
                    <a:lnR>
                      <a:noFill/>
                    </a:lnR>
                    <a:lnT>
                      <a:noFill/>
                    </a:lnT>
                    <a:lnB>
                      <a:noFill/>
                    </a:lnB>
                  </a:tcPr>
                </a:tc>
                <a:tc>
                  <a:txBody>
                    <a:bodyPr/>
                    <a:lstStyle/>
                    <a:p>
                      <a:pPr algn="ctr" fontAlgn="b"/>
                      <a:r>
                        <a:rPr lang="en-US" sz="900" b="0" i="0" u="none" strike="noStrike">
                          <a:solidFill>
                            <a:srgbClr val="000000"/>
                          </a:solidFill>
                          <a:effectLst/>
                          <a:latin typeface="+mn-lt"/>
                        </a:rPr>
                        <a:t>29-1063</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Internists, General</a:t>
                      </a:r>
                    </a:p>
                  </a:txBody>
                  <a:tcPr marL="4552" marR="4552" marT="4552" marB="0" anchor="ctr">
                    <a:lnL>
                      <a:noFill/>
                    </a:lnL>
                    <a:lnR>
                      <a:noFill/>
                    </a:lnR>
                    <a:lnT>
                      <a:noFill/>
                    </a:lnT>
                    <a:lnB>
                      <a:noFill/>
                    </a:lnB>
                  </a:tcPr>
                </a:tc>
                <a:tc>
                  <a:txBody>
                    <a:bodyPr/>
                    <a:lstStyle/>
                    <a:p>
                      <a:pPr algn="ctr" fontAlgn="b"/>
                      <a:r>
                        <a:rPr lang="en-US" sz="900" b="0" i="0" u="none" strike="noStrike">
                          <a:solidFill>
                            <a:srgbClr val="FFFFFF"/>
                          </a:solidFill>
                          <a:effectLst/>
                          <a:latin typeface="+mn-lt"/>
                        </a:rPr>
                        <a:t>Doctoral or professional degree</a:t>
                      </a:r>
                    </a:p>
                  </a:txBody>
                  <a:tcPr marL="4552" marR="4552" marT="4552" marB="0" anchor="ctr">
                    <a:lnL>
                      <a:noFill/>
                    </a:lnL>
                    <a:lnR>
                      <a:noFill/>
                    </a:lnR>
                    <a:lnT>
                      <a:noFill/>
                    </a:lnT>
                    <a:lnB>
                      <a:noFill/>
                    </a:lnB>
                    <a:solidFill>
                      <a:srgbClr val="A5A5A5"/>
                    </a:solidFill>
                  </a:tcPr>
                </a:tc>
                <a:tc>
                  <a:txBody>
                    <a:bodyPr/>
                    <a:lstStyle/>
                    <a:p>
                      <a:pPr algn="ctr" fontAlgn="b"/>
                      <a:r>
                        <a:rPr lang="en-US" sz="900" b="0" i="0" u="none" strike="noStrike">
                          <a:solidFill>
                            <a:srgbClr val="000000"/>
                          </a:solidFill>
                          <a:effectLst/>
                          <a:latin typeface="+mn-lt"/>
                        </a:rPr>
                        <a:t>2,570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dirty="0" smtClean="0">
                          <a:solidFill>
                            <a:srgbClr val="000000"/>
                          </a:solidFill>
                          <a:effectLst/>
                          <a:latin typeface="+mn-lt"/>
                        </a:rPr>
                        <a:t>N/A</a:t>
                      </a:r>
                      <a:endParaRPr lang="en-US" sz="900" b="0" i="0" u="none" strike="noStrike" dirty="0">
                        <a:solidFill>
                          <a:srgbClr val="000000"/>
                        </a:solidFill>
                        <a:effectLst/>
                        <a:latin typeface="+mn-lt"/>
                      </a:endParaRP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11709674"/>
                  </a:ext>
                </a:extLst>
              </a:tr>
              <a:tr h="135638">
                <a:tc vMerge="1">
                  <a:txBody>
                    <a:bodyPr/>
                    <a:lstStyle/>
                    <a:p>
                      <a:endParaRPr lang="en-US"/>
                    </a:p>
                  </a:txBody>
                  <a:tcPr marL="4552" marR="4552" marT="4552" marB="0" anchor="b">
                    <a:lnL>
                      <a:noFill/>
                    </a:lnL>
                    <a:lnR>
                      <a:noFill/>
                    </a:lnR>
                    <a:lnT>
                      <a:noFill/>
                    </a:lnT>
                    <a:lnB>
                      <a:noFill/>
                    </a:lnB>
                  </a:tcPr>
                </a:tc>
                <a:tc>
                  <a:txBody>
                    <a:bodyPr/>
                    <a:lstStyle/>
                    <a:p>
                      <a:pPr algn="ctr" fontAlgn="b"/>
                      <a:r>
                        <a:rPr lang="en-US" sz="900" b="0" i="0" u="none" strike="noStrike">
                          <a:solidFill>
                            <a:srgbClr val="000000"/>
                          </a:solidFill>
                          <a:effectLst/>
                          <a:latin typeface="+mn-lt"/>
                        </a:rPr>
                        <a:t>19-3031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Clinical, Counseling, and School Psychologists</a:t>
                      </a:r>
                    </a:p>
                  </a:txBody>
                  <a:tcPr marL="4552" marR="4552" marT="4552" marB="0" anchor="ctr">
                    <a:lnL>
                      <a:noFill/>
                    </a:lnL>
                    <a:lnR>
                      <a:noFill/>
                    </a:lnR>
                    <a:lnT>
                      <a:noFill/>
                    </a:lnT>
                    <a:lnB>
                      <a:noFill/>
                    </a:lnB>
                  </a:tcPr>
                </a:tc>
                <a:tc>
                  <a:txBody>
                    <a:bodyPr/>
                    <a:lstStyle/>
                    <a:p>
                      <a:pPr algn="ctr" fontAlgn="b"/>
                      <a:r>
                        <a:rPr lang="en-US" sz="900" b="0" i="0" u="none" strike="noStrike">
                          <a:solidFill>
                            <a:srgbClr val="FFFFFF"/>
                          </a:solidFill>
                          <a:effectLst/>
                          <a:latin typeface="+mn-lt"/>
                        </a:rPr>
                        <a:t>Doctoral or professional degree</a:t>
                      </a:r>
                    </a:p>
                  </a:txBody>
                  <a:tcPr marL="4552" marR="4552" marT="4552" marB="0" anchor="ctr">
                    <a:lnL>
                      <a:noFill/>
                    </a:lnL>
                    <a:lnR>
                      <a:noFill/>
                    </a:lnR>
                    <a:lnT>
                      <a:noFill/>
                    </a:lnT>
                    <a:lnB>
                      <a:noFill/>
                    </a:lnB>
                    <a:solidFill>
                      <a:srgbClr val="A5A5A5"/>
                    </a:solidFill>
                  </a:tcPr>
                </a:tc>
                <a:tc>
                  <a:txBody>
                    <a:bodyPr/>
                    <a:lstStyle/>
                    <a:p>
                      <a:pPr algn="ctr" fontAlgn="b"/>
                      <a:r>
                        <a:rPr lang="en-US" sz="900" b="0" i="0" u="none" strike="noStrike">
                          <a:solidFill>
                            <a:srgbClr val="000000"/>
                          </a:solidFill>
                          <a:effectLst/>
                          <a:latin typeface="+mn-lt"/>
                        </a:rPr>
                        <a:t>1,930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$84,462</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0744754"/>
                  </a:ext>
                </a:extLst>
              </a:tr>
              <a:tr h="135638">
                <a:tc vMerge="1">
                  <a:txBody>
                    <a:bodyPr/>
                    <a:lstStyle/>
                    <a:p>
                      <a:endParaRPr lang="en-US"/>
                    </a:p>
                  </a:txBody>
                  <a:tcPr marL="4552" marR="4552" marT="4552" marB="0" anchor="b">
                    <a:lnL>
                      <a:noFill/>
                    </a:lnL>
                    <a:lnR>
                      <a:noFill/>
                    </a:lnR>
                    <a:lnT>
                      <a:noFill/>
                    </a:lnT>
                    <a:lnB>
                      <a:noFill/>
                    </a:lnB>
                  </a:tcPr>
                </a:tc>
                <a:tc>
                  <a:txBody>
                    <a:bodyPr/>
                    <a:lstStyle/>
                    <a:p>
                      <a:pPr algn="ctr" fontAlgn="b"/>
                      <a:r>
                        <a:rPr lang="en-US" sz="900" b="0" i="0" u="none" strike="noStrike">
                          <a:solidFill>
                            <a:srgbClr val="000000"/>
                          </a:solidFill>
                          <a:effectLst/>
                          <a:latin typeface="+mn-lt"/>
                        </a:rPr>
                        <a:t>29-1065</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Pediatricians, General</a:t>
                      </a:r>
                    </a:p>
                  </a:txBody>
                  <a:tcPr marL="4552" marR="4552" marT="4552" marB="0" anchor="ctr">
                    <a:lnL>
                      <a:noFill/>
                    </a:lnL>
                    <a:lnR>
                      <a:noFill/>
                    </a:lnR>
                    <a:lnT>
                      <a:noFill/>
                    </a:lnT>
                    <a:lnB>
                      <a:noFill/>
                    </a:lnB>
                  </a:tcPr>
                </a:tc>
                <a:tc>
                  <a:txBody>
                    <a:bodyPr/>
                    <a:lstStyle/>
                    <a:p>
                      <a:pPr algn="ctr" fontAlgn="b"/>
                      <a:r>
                        <a:rPr lang="en-US" sz="900" b="0" i="0" u="none" strike="noStrike">
                          <a:solidFill>
                            <a:srgbClr val="FFFFFF"/>
                          </a:solidFill>
                          <a:effectLst/>
                          <a:latin typeface="+mn-lt"/>
                        </a:rPr>
                        <a:t>Doctoral or professional degree</a:t>
                      </a:r>
                    </a:p>
                  </a:txBody>
                  <a:tcPr marL="4552" marR="4552" marT="4552" marB="0" anchor="ctr">
                    <a:lnL>
                      <a:noFill/>
                    </a:lnL>
                    <a:lnR>
                      <a:noFill/>
                    </a:lnR>
                    <a:lnT>
                      <a:noFill/>
                    </a:lnT>
                    <a:lnB>
                      <a:noFill/>
                    </a:lnB>
                    <a:solidFill>
                      <a:srgbClr val="A5A5A5"/>
                    </a:solidFill>
                  </a:tcPr>
                </a:tc>
                <a:tc>
                  <a:txBody>
                    <a:bodyPr/>
                    <a:lstStyle/>
                    <a:p>
                      <a:pPr algn="ctr" fontAlgn="b"/>
                      <a:r>
                        <a:rPr lang="en-US" sz="900" b="0" i="0" u="none" strike="noStrike">
                          <a:solidFill>
                            <a:srgbClr val="000000"/>
                          </a:solidFill>
                          <a:effectLst/>
                          <a:latin typeface="+mn-lt"/>
                        </a:rPr>
                        <a:t>1,550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$166,935</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56932851"/>
                  </a:ext>
                </a:extLst>
              </a:tr>
              <a:tr h="135638">
                <a:tc vMerge="1">
                  <a:txBody>
                    <a:bodyPr/>
                    <a:lstStyle/>
                    <a:p>
                      <a:endParaRPr lang="en-US" dirty="0"/>
                    </a:p>
                  </a:txBody>
                  <a:tcPr marL="4552" marR="4552" marT="4552" marB="0" anchor="b">
                    <a:lnL>
                      <a:noFill/>
                    </a:lnL>
                    <a:lnR>
                      <a:noFill/>
                    </a:lnR>
                    <a:lnT>
                      <a:noFill/>
                    </a:lnT>
                    <a:lnB>
                      <a:noFill/>
                    </a:lnB>
                  </a:tcPr>
                </a:tc>
                <a:tc>
                  <a:txBody>
                    <a:bodyPr/>
                    <a:lstStyle/>
                    <a:p>
                      <a:pPr algn="ctr" fontAlgn="b"/>
                      <a:r>
                        <a:rPr lang="en-US" sz="900" b="0" i="0" u="none" strike="noStrike">
                          <a:solidFill>
                            <a:srgbClr val="000000"/>
                          </a:solidFill>
                          <a:effectLst/>
                          <a:latin typeface="+mn-lt"/>
                        </a:rPr>
                        <a:t>29-1066</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Psychiatrists</a:t>
                      </a:r>
                    </a:p>
                  </a:txBody>
                  <a:tcPr marL="4552" marR="4552" marT="4552" marB="0" anchor="ctr">
                    <a:lnL>
                      <a:noFill/>
                    </a:lnL>
                    <a:lnR>
                      <a:noFill/>
                    </a:lnR>
                    <a:lnT>
                      <a:noFill/>
                    </a:lnT>
                    <a:lnB>
                      <a:noFill/>
                    </a:lnB>
                  </a:tcPr>
                </a:tc>
                <a:tc>
                  <a:txBody>
                    <a:bodyPr/>
                    <a:lstStyle/>
                    <a:p>
                      <a:pPr algn="ctr" fontAlgn="b"/>
                      <a:r>
                        <a:rPr lang="en-US" sz="900" b="0" i="0" u="none" strike="noStrike">
                          <a:solidFill>
                            <a:srgbClr val="FFFFFF"/>
                          </a:solidFill>
                          <a:effectLst/>
                          <a:latin typeface="+mn-lt"/>
                        </a:rPr>
                        <a:t>Doctoral or professional degree</a:t>
                      </a:r>
                    </a:p>
                  </a:txBody>
                  <a:tcPr marL="4552" marR="4552" marT="4552" marB="0" anchor="ctr">
                    <a:lnL>
                      <a:noFill/>
                    </a:lnL>
                    <a:lnR>
                      <a:noFill/>
                    </a:lnR>
                    <a:lnT>
                      <a:noFill/>
                    </a:lnT>
                    <a:lnB>
                      <a:noFill/>
                    </a:lnB>
                    <a:solidFill>
                      <a:srgbClr val="A5A5A5"/>
                    </a:solidFill>
                  </a:tcPr>
                </a:tc>
                <a:tc>
                  <a:txBody>
                    <a:bodyPr/>
                    <a:lstStyle/>
                    <a:p>
                      <a:pPr algn="ctr" fontAlgn="b"/>
                      <a:r>
                        <a:rPr lang="en-US" sz="900" b="0" i="0" u="none" strike="noStrike">
                          <a:solidFill>
                            <a:srgbClr val="000000"/>
                          </a:solidFill>
                          <a:effectLst/>
                          <a:latin typeface="+mn-lt"/>
                        </a:rPr>
                        <a:t>830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$181,604</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13139394"/>
                  </a:ext>
                </a:extLst>
              </a:tr>
              <a:tr h="135638">
                <a:tc vMerge="1">
                  <a:txBody>
                    <a:bodyPr/>
                    <a:lstStyle/>
                    <a:p>
                      <a:endParaRPr lang="en-US" dirty="0"/>
                    </a:p>
                  </a:txBody>
                  <a:tcPr marL="4552" marR="4552" marT="4552" marB="0" anchor="b">
                    <a:lnL>
                      <a:noFill/>
                    </a:lnL>
                    <a:lnR>
                      <a:noFill/>
                    </a:lnR>
                    <a:lnT>
                      <a:noFill/>
                    </a:lnT>
                    <a:lnB>
                      <a:noFill/>
                    </a:lnB>
                  </a:tcPr>
                </a:tc>
                <a:tc>
                  <a:txBody>
                    <a:bodyPr/>
                    <a:lstStyle/>
                    <a:p>
                      <a:pPr algn="ctr" fontAlgn="b"/>
                      <a:r>
                        <a:rPr lang="en-US" sz="900" b="0" i="0" u="none" strike="noStrike">
                          <a:solidFill>
                            <a:srgbClr val="000000"/>
                          </a:solidFill>
                          <a:effectLst/>
                          <a:latin typeface="+mn-lt"/>
                        </a:rPr>
                        <a:t>21-1022</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Healthcare Social Workers</a:t>
                      </a:r>
                    </a:p>
                  </a:txBody>
                  <a:tcPr marL="4552" marR="4552" marT="4552" marB="0" anchor="ctr">
                    <a:lnL>
                      <a:noFill/>
                    </a:lnL>
                    <a:lnR>
                      <a:noFill/>
                    </a:lnR>
                    <a:lnT>
                      <a:noFill/>
                    </a:lnT>
                    <a:lnB>
                      <a:noFill/>
                    </a:lnB>
                  </a:tcPr>
                </a:tc>
                <a:tc>
                  <a:txBody>
                    <a:bodyPr/>
                    <a:lstStyle/>
                    <a:p>
                      <a:pPr algn="ctr" fontAlgn="b"/>
                      <a:r>
                        <a:rPr lang="en-US" sz="900" b="0" i="0" u="none" strike="noStrike" dirty="0">
                          <a:solidFill>
                            <a:schemeClr val="bg1"/>
                          </a:solidFill>
                          <a:effectLst/>
                          <a:latin typeface="+mn-lt"/>
                        </a:rPr>
                        <a:t>Master's degree</a:t>
                      </a:r>
                    </a:p>
                  </a:txBody>
                  <a:tcPr marL="4552" marR="4552" marT="4552" marB="0" anchor="ctr">
                    <a:lnL>
                      <a:noFill/>
                    </a:lnL>
                    <a:lnR>
                      <a:noFill/>
                    </a:lnR>
                    <a:lnT>
                      <a:noFill/>
                    </a:lnT>
                    <a:lnB>
                      <a:noFill/>
                    </a:lnB>
                    <a:solidFill>
                      <a:srgbClr val="4472C4"/>
                    </a:solidFill>
                  </a:tcPr>
                </a:tc>
                <a:tc>
                  <a:txBody>
                    <a:bodyPr/>
                    <a:lstStyle/>
                    <a:p>
                      <a:pPr algn="ctr" fontAlgn="b"/>
                      <a:r>
                        <a:rPr lang="en-US" sz="900" b="0" i="0" u="none" strike="noStrike">
                          <a:solidFill>
                            <a:srgbClr val="000000"/>
                          </a:solidFill>
                          <a:effectLst/>
                          <a:latin typeface="+mn-lt"/>
                        </a:rPr>
                        <a:t>5,340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$62,797</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87598239"/>
                  </a:ext>
                </a:extLst>
              </a:tr>
              <a:tr h="135638">
                <a:tc vMerge="1">
                  <a:txBody>
                    <a:bodyPr/>
                    <a:lstStyle/>
                    <a:p>
                      <a:endParaRPr lang="en-US" dirty="0"/>
                    </a:p>
                  </a:txBody>
                  <a:tcPr marL="4552" marR="4552" marT="4552" marB="0" anchor="b">
                    <a:lnL>
                      <a:noFill/>
                    </a:lnL>
                    <a:lnR>
                      <a:noFill/>
                    </a:lnR>
                    <a:lnT>
                      <a:noFill/>
                    </a:lnT>
                    <a:lnB>
                      <a:noFill/>
                    </a:lnB>
                  </a:tcPr>
                </a:tc>
                <a:tc>
                  <a:txBody>
                    <a:bodyPr/>
                    <a:lstStyle/>
                    <a:p>
                      <a:pPr algn="ctr" fontAlgn="b"/>
                      <a:r>
                        <a:rPr lang="en-US" sz="900" b="0" i="0" u="none" strike="noStrike">
                          <a:solidFill>
                            <a:srgbClr val="000000"/>
                          </a:solidFill>
                          <a:effectLst/>
                          <a:latin typeface="+mn-lt"/>
                        </a:rPr>
                        <a:t>29-1127</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Speech-Language Pathologists</a:t>
                      </a:r>
                    </a:p>
                  </a:txBody>
                  <a:tcPr marL="4552" marR="4552" marT="4552" marB="0" anchor="ctr">
                    <a:lnL>
                      <a:noFill/>
                    </a:lnL>
                    <a:lnR>
                      <a:noFill/>
                    </a:lnR>
                    <a:lnT>
                      <a:noFill/>
                    </a:lnT>
                    <a:lnB>
                      <a:noFill/>
                    </a:lnB>
                  </a:tcPr>
                </a:tc>
                <a:tc>
                  <a:txBody>
                    <a:bodyPr/>
                    <a:lstStyle/>
                    <a:p>
                      <a:pPr algn="ctr" fontAlgn="b"/>
                      <a:r>
                        <a:rPr lang="en-US" sz="900" b="0" i="0" u="none" strike="noStrike" dirty="0">
                          <a:solidFill>
                            <a:schemeClr val="bg1"/>
                          </a:solidFill>
                          <a:effectLst/>
                          <a:latin typeface="+mn-lt"/>
                        </a:rPr>
                        <a:t>Master's degree</a:t>
                      </a:r>
                    </a:p>
                  </a:txBody>
                  <a:tcPr marL="4552" marR="4552" marT="4552" marB="0" anchor="ctr">
                    <a:lnL>
                      <a:noFill/>
                    </a:lnL>
                    <a:lnR>
                      <a:noFill/>
                    </a:lnR>
                    <a:lnT>
                      <a:noFill/>
                    </a:lnT>
                    <a:lnB>
                      <a:noFill/>
                    </a:lnB>
                    <a:solidFill>
                      <a:srgbClr val="4472C4"/>
                    </a:solidFill>
                  </a:tcPr>
                </a:tc>
                <a:tc>
                  <a:txBody>
                    <a:bodyPr/>
                    <a:lstStyle/>
                    <a:p>
                      <a:pPr algn="ctr" fontAlgn="b"/>
                      <a:r>
                        <a:rPr lang="en-US" sz="900" b="0" i="0" u="none" strike="noStrike">
                          <a:solidFill>
                            <a:srgbClr val="000000"/>
                          </a:solidFill>
                          <a:effectLst/>
                          <a:latin typeface="+mn-lt"/>
                        </a:rPr>
                        <a:t>2,120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$85,341</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21281915"/>
                  </a:ext>
                </a:extLst>
              </a:tr>
              <a:tr h="135638">
                <a:tc vMerge="1">
                  <a:txBody>
                    <a:bodyPr/>
                    <a:lstStyle/>
                    <a:p>
                      <a:endParaRPr lang="en-US"/>
                    </a:p>
                  </a:txBody>
                  <a:tcPr marL="4552" marR="4552" marT="4552" marB="0" anchor="b">
                    <a:lnL>
                      <a:noFill/>
                    </a:lnL>
                    <a:lnR>
                      <a:noFill/>
                    </a:lnR>
                    <a:lnT>
                      <a:noFill/>
                    </a:lnT>
                    <a:lnB>
                      <a:noFill/>
                    </a:lnB>
                  </a:tcPr>
                </a:tc>
                <a:tc>
                  <a:txBody>
                    <a:bodyPr/>
                    <a:lstStyle/>
                    <a:p>
                      <a:pPr algn="ctr" fontAlgn="b"/>
                      <a:r>
                        <a:rPr lang="en-US" sz="900" b="0" i="0" u="none" strike="noStrike">
                          <a:solidFill>
                            <a:srgbClr val="000000"/>
                          </a:solidFill>
                          <a:effectLst/>
                          <a:latin typeface="+mn-lt"/>
                        </a:rPr>
                        <a:t>21-1012</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Educational, Guidance, School, and Vocational Counselors</a:t>
                      </a:r>
                    </a:p>
                  </a:txBody>
                  <a:tcPr marL="4552" marR="4552" marT="4552" marB="0" anchor="ctr">
                    <a:lnL>
                      <a:noFill/>
                    </a:lnL>
                    <a:lnR>
                      <a:noFill/>
                    </a:lnR>
                    <a:lnT>
                      <a:noFill/>
                    </a:lnT>
                    <a:lnB>
                      <a:noFill/>
                    </a:lnB>
                  </a:tcPr>
                </a:tc>
                <a:tc>
                  <a:txBody>
                    <a:bodyPr/>
                    <a:lstStyle/>
                    <a:p>
                      <a:pPr algn="ctr" fontAlgn="b"/>
                      <a:r>
                        <a:rPr lang="en-US" sz="900" b="0" i="0" u="none" strike="noStrike">
                          <a:solidFill>
                            <a:schemeClr val="bg1"/>
                          </a:solidFill>
                          <a:effectLst/>
                          <a:latin typeface="+mn-lt"/>
                        </a:rPr>
                        <a:t>Master's degree</a:t>
                      </a:r>
                    </a:p>
                  </a:txBody>
                  <a:tcPr marL="4552" marR="4552" marT="4552" marB="0" anchor="ctr">
                    <a:lnL>
                      <a:noFill/>
                    </a:lnL>
                    <a:lnR>
                      <a:noFill/>
                    </a:lnR>
                    <a:lnT>
                      <a:noFill/>
                    </a:lnT>
                    <a:lnB>
                      <a:noFill/>
                    </a:lnB>
                    <a:solidFill>
                      <a:srgbClr val="4472C4"/>
                    </a:solidFill>
                  </a:tcPr>
                </a:tc>
                <a:tc>
                  <a:txBody>
                    <a:bodyPr/>
                    <a:lstStyle/>
                    <a:p>
                      <a:pPr algn="ctr" fontAlgn="b"/>
                      <a:r>
                        <a:rPr lang="en-US" sz="900" b="0" i="0" u="none" strike="noStrike">
                          <a:solidFill>
                            <a:srgbClr val="000000"/>
                          </a:solidFill>
                          <a:effectLst/>
                          <a:latin typeface="+mn-lt"/>
                        </a:rPr>
                        <a:t>940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$67,778</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977804"/>
                  </a:ext>
                </a:extLst>
              </a:tr>
              <a:tr h="135638">
                <a:tc vMerge="1">
                  <a:txBody>
                    <a:bodyPr/>
                    <a:lstStyle/>
                    <a:p>
                      <a:endParaRPr lang="en-US"/>
                    </a:p>
                  </a:txBody>
                  <a:tcPr marL="4552" marR="4552" marT="4552" marB="0" anchor="b">
                    <a:lnL>
                      <a:noFill/>
                    </a:lnL>
                    <a:lnR>
                      <a:noFill/>
                    </a:lnR>
                    <a:lnT>
                      <a:noFill/>
                    </a:lnT>
                    <a:lnB>
                      <a:noFill/>
                    </a:lnB>
                  </a:tcPr>
                </a:tc>
                <a:tc>
                  <a:txBody>
                    <a:bodyPr/>
                    <a:lstStyle/>
                    <a:p>
                      <a:pPr algn="ctr" fontAlgn="b"/>
                      <a:r>
                        <a:rPr lang="en-US" sz="900" b="0" i="0" u="none" strike="noStrike">
                          <a:solidFill>
                            <a:srgbClr val="000000"/>
                          </a:solidFill>
                          <a:effectLst/>
                          <a:latin typeface="+mn-lt"/>
                        </a:rPr>
                        <a:t>29-1151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Nurse Anesthetists</a:t>
                      </a:r>
                    </a:p>
                  </a:txBody>
                  <a:tcPr marL="4552" marR="4552" marT="4552" marB="0" anchor="ctr">
                    <a:lnL>
                      <a:noFill/>
                    </a:lnL>
                    <a:lnR>
                      <a:noFill/>
                    </a:lnR>
                    <a:lnT>
                      <a:noFill/>
                    </a:lnT>
                    <a:lnB>
                      <a:noFill/>
                    </a:lnB>
                  </a:tcPr>
                </a:tc>
                <a:tc>
                  <a:txBody>
                    <a:bodyPr/>
                    <a:lstStyle/>
                    <a:p>
                      <a:pPr algn="ctr" fontAlgn="b"/>
                      <a:r>
                        <a:rPr lang="en-US" sz="900" b="0" i="0" u="none" strike="noStrike" dirty="0">
                          <a:solidFill>
                            <a:schemeClr val="bg1"/>
                          </a:solidFill>
                          <a:effectLst/>
                          <a:latin typeface="+mn-lt"/>
                        </a:rPr>
                        <a:t>Master's degree</a:t>
                      </a:r>
                    </a:p>
                  </a:txBody>
                  <a:tcPr marL="4552" marR="4552" marT="4552" marB="0" anchor="ctr">
                    <a:lnL>
                      <a:noFill/>
                    </a:lnL>
                    <a:lnR>
                      <a:noFill/>
                    </a:lnR>
                    <a:lnT>
                      <a:noFill/>
                    </a:lnT>
                    <a:lnB>
                      <a:noFill/>
                    </a:lnB>
                    <a:solidFill>
                      <a:srgbClr val="4472C4"/>
                    </a:solidFill>
                  </a:tcPr>
                </a:tc>
                <a:tc>
                  <a:txBody>
                    <a:bodyPr/>
                    <a:lstStyle/>
                    <a:p>
                      <a:pPr algn="ctr" fontAlgn="b"/>
                      <a:r>
                        <a:rPr lang="en-US" sz="900" b="0" i="0" u="none" strike="noStrike">
                          <a:solidFill>
                            <a:srgbClr val="000000"/>
                          </a:solidFill>
                          <a:effectLst/>
                          <a:latin typeface="+mn-lt"/>
                        </a:rPr>
                        <a:t>810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$188,181</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79491146"/>
                  </a:ext>
                </a:extLst>
              </a:tr>
              <a:tr h="135638">
                <a:tc vMerge="1">
                  <a:txBody>
                    <a:bodyPr/>
                    <a:lstStyle/>
                    <a:p>
                      <a:endParaRPr lang="en-US"/>
                    </a:p>
                  </a:txBody>
                  <a:tcPr marL="4552" marR="4552" marT="4552" marB="0" anchor="b">
                    <a:lnL>
                      <a:noFill/>
                    </a:lnL>
                    <a:lnR>
                      <a:noFill/>
                    </a:lnR>
                    <a:lnT>
                      <a:noFill/>
                    </a:lnT>
                    <a:lnB>
                      <a:noFill/>
                    </a:lnB>
                  </a:tcPr>
                </a:tc>
                <a:tc>
                  <a:txBody>
                    <a:bodyPr/>
                    <a:lstStyle/>
                    <a:p>
                      <a:pPr algn="ctr" fontAlgn="b"/>
                      <a:r>
                        <a:rPr lang="en-US" sz="900" b="0" i="0" u="none" strike="noStrike">
                          <a:solidFill>
                            <a:srgbClr val="000000"/>
                          </a:solidFill>
                          <a:effectLst/>
                          <a:latin typeface="+mn-lt"/>
                        </a:rPr>
                        <a:t>25-9031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Instructional Coordinators</a:t>
                      </a:r>
                    </a:p>
                  </a:txBody>
                  <a:tcPr marL="4552" marR="4552" marT="4552" marB="0" anchor="ctr">
                    <a:lnL>
                      <a:noFill/>
                    </a:lnL>
                    <a:lnR>
                      <a:noFill/>
                    </a:lnR>
                    <a:lnT>
                      <a:noFill/>
                    </a:lnT>
                    <a:lnB>
                      <a:noFill/>
                    </a:lnB>
                  </a:tcPr>
                </a:tc>
                <a:tc>
                  <a:txBody>
                    <a:bodyPr/>
                    <a:lstStyle/>
                    <a:p>
                      <a:pPr algn="ctr" fontAlgn="b"/>
                      <a:r>
                        <a:rPr lang="en-US" sz="900" b="0" i="0" u="none" strike="noStrike" dirty="0">
                          <a:solidFill>
                            <a:schemeClr val="bg1"/>
                          </a:solidFill>
                          <a:effectLst/>
                          <a:latin typeface="+mn-lt"/>
                        </a:rPr>
                        <a:t>Master's degree</a:t>
                      </a:r>
                    </a:p>
                  </a:txBody>
                  <a:tcPr marL="4552" marR="4552" marT="4552" marB="0" anchor="ctr">
                    <a:lnL>
                      <a:noFill/>
                    </a:lnL>
                    <a:lnR>
                      <a:noFill/>
                    </a:lnR>
                    <a:lnT>
                      <a:noFill/>
                    </a:lnT>
                    <a:lnB>
                      <a:noFill/>
                    </a:lnB>
                    <a:solidFill>
                      <a:srgbClr val="4472C4"/>
                    </a:solidFill>
                  </a:tcPr>
                </a:tc>
                <a:tc>
                  <a:txBody>
                    <a:bodyPr/>
                    <a:lstStyle/>
                    <a:p>
                      <a:pPr algn="ctr" fontAlgn="b"/>
                      <a:r>
                        <a:rPr lang="en-US" sz="900" b="0" i="0" u="none" strike="noStrike">
                          <a:solidFill>
                            <a:srgbClr val="000000"/>
                          </a:solidFill>
                          <a:effectLst/>
                          <a:latin typeface="+mn-lt"/>
                        </a:rPr>
                        <a:t>430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$78,388</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74651268"/>
                  </a:ext>
                </a:extLst>
              </a:tr>
              <a:tr h="135638">
                <a:tc vMerge="1">
                  <a:txBody>
                    <a:bodyPr/>
                    <a:lstStyle/>
                    <a:p>
                      <a:endParaRPr lang="en-US"/>
                    </a:p>
                  </a:txBody>
                  <a:tcPr marL="4552" marR="4552" marT="4552" marB="0" anchor="b">
                    <a:lnL>
                      <a:noFill/>
                    </a:lnL>
                    <a:lnR>
                      <a:noFill/>
                    </a:lnR>
                    <a:lnT>
                      <a:noFill/>
                    </a:lnT>
                    <a:lnB>
                      <a:noFill/>
                    </a:lnB>
                  </a:tcPr>
                </a:tc>
                <a:tc>
                  <a:txBody>
                    <a:bodyPr/>
                    <a:lstStyle/>
                    <a:p>
                      <a:pPr algn="ctr" fontAlgn="b"/>
                      <a:r>
                        <a:rPr lang="en-US" sz="900" b="0" i="0" u="none" strike="noStrike">
                          <a:solidFill>
                            <a:srgbClr val="000000"/>
                          </a:solidFill>
                          <a:effectLst/>
                          <a:latin typeface="+mn-lt"/>
                        </a:rPr>
                        <a:t>25-4021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Librarians</a:t>
                      </a:r>
                    </a:p>
                  </a:txBody>
                  <a:tcPr marL="4552" marR="4552" marT="4552" marB="0" anchor="ctr">
                    <a:lnL>
                      <a:noFill/>
                    </a:lnL>
                    <a:lnR>
                      <a:noFill/>
                    </a:lnR>
                    <a:lnT>
                      <a:noFill/>
                    </a:lnT>
                    <a:lnB>
                      <a:noFill/>
                    </a:lnB>
                  </a:tcPr>
                </a:tc>
                <a:tc>
                  <a:txBody>
                    <a:bodyPr/>
                    <a:lstStyle/>
                    <a:p>
                      <a:pPr algn="ctr" fontAlgn="b"/>
                      <a:r>
                        <a:rPr lang="en-US" sz="900" b="0" i="0" u="none" strike="noStrike" dirty="0">
                          <a:solidFill>
                            <a:schemeClr val="bg1"/>
                          </a:solidFill>
                          <a:effectLst/>
                          <a:latin typeface="+mn-lt"/>
                        </a:rPr>
                        <a:t>Master's degree</a:t>
                      </a:r>
                    </a:p>
                  </a:txBody>
                  <a:tcPr marL="4552" marR="4552" marT="4552" marB="0" anchor="ctr">
                    <a:lnL>
                      <a:noFill/>
                    </a:lnL>
                    <a:lnR>
                      <a:noFill/>
                    </a:lnR>
                    <a:lnT>
                      <a:noFill/>
                    </a:lnT>
                    <a:lnB>
                      <a:noFill/>
                    </a:lnB>
                    <a:solidFill>
                      <a:srgbClr val="4472C4"/>
                    </a:solidFill>
                  </a:tcPr>
                </a:tc>
                <a:tc>
                  <a:txBody>
                    <a:bodyPr/>
                    <a:lstStyle/>
                    <a:p>
                      <a:pPr algn="ctr" fontAlgn="b"/>
                      <a:r>
                        <a:rPr lang="en-US" sz="900" b="0" i="0" u="none" strike="noStrike">
                          <a:solidFill>
                            <a:srgbClr val="000000"/>
                          </a:solidFill>
                          <a:effectLst/>
                          <a:latin typeface="+mn-lt"/>
                        </a:rPr>
                        <a:t>50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$74,322</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41345476"/>
                  </a:ext>
                </a:extLst>
              </a:tr>
              <a:tr h="135638">
                <a:tc vMerge="1">
                  <a:txBody>
                    <a:bodyPr/>
                    <a:lstStyle/>
                    <a:p>
                      <a:endParaRPr lang="en-US"/>
                    </a:p>
                  </a:txBody>
                  <a:tcPr marL="4552" marR="4552" marT="4552" marB="0" anchor="b">
                    <a:lnL>
                      <a:noFill/>
                    </a:lnL>
                    <a:lnR>
                      <a:noFill/>
                    </a:lnR>
                    <a:lnT>
                      <a:noFill/>
                    </a:lnT>
                    <a:lnB>
                      <a:noFill/>
                    </a:lnB>
                  </a:tcPr>
                </a:tc>
                <a:tc>
                  <a:txBody>
                    <a:bodyPr/>
                    <a:lstStyle/>
                    <a:p>
                      <a:pPr algn="ctr" fontAlgn="b"/>
                      <a:r>
                        <a:rPr lang="en-US" sz="900" b="0" i="0" u="none" strike="noStrike">
                          <a:solidFill>
                            <a:srgbClr val="000000"/>
                          </a:solidFill>
                          <a:effectLst/>
                          <a:latin typeface="+mn-lt"/>
                        </a:rPr>
                        <a:t>21-1021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Child, Family, and School Social Workers</a:t>
                      </a:r>
                    </a:p>
                  </a:txBody>
                  <a:tcPr marL="4552" marR="4552" marT="4552" marB="0" anchor="ctr">
                    <a:lnL>
                      <a:noFill/>
                    </a:lnL>
                    <a:lnR>
                      <a:noFill/>
                    </a:lnR>
                    <a:lnT>
                      <a:noFill/>
                    </a:lnT>
                    <a:lnB>
                      <a:noFill/>
                    </a:lnB>
                  </a:tcPr>
                </a:tc>
                <a:tc>
                  <a:txBody>
                    <a:bodyPr/>
                    <a:lstStyle/>
                    <a:p>
                      <a:pPr algn="ctr" fontAlgn="b"/>
                      <a:r>
                        <a:rPr lang="en-US" sz="900" b="0" i="0" u="none" strike="noStrike">
                          <a:solidFill>
                            <a:srgbClr val="FFFFFF"/>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mn-lt"/>
                        </a:rPr>
                        <a:t>4,860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$54,332</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13468996"/>
                  </a:ext>
                </a:extLst>
              </a:tr>
              <a:tr h="135638">
                <a:tc vMerge="1">
                  <a:txBody>
                    <a:bodyPr/>
                    <a:lstStyle/>
                    <a:p>
                      <a:endParaRPr lang="en-US"/>
                    </a:p>
                  </a:txBody>
                  <a:tcPr marL="4552" marR="4552" marT="4552" marB="0" anchor="b">
                    <a:lnL>
                      <a:noFill/>
                    </a:lnL>
                    <a:lnR>
                      <a:noFill/>
                    </a:lnR>
                    <a:lnT>
                      <a:noFill/>
                    </a:lnT>
                    <a:lnB>
                      <a:noFill/>
                    </a:lnB>
                  </a:tcPr>
                </a:tc>
                <a:tc>
                  <a:txBody>
                    <a:bodyPr/>
                    <a:lstStyle/>
                    <a:p>
                      <a:pPr algn="ctr" fontAlgn="b"/>
                      <a:r>
                        <a:rPr lang="en-US" sz="900" b="0" i="0" u="none" strike="noStrike">
                          <a:solidFill>
                            <a:srgbClr val="000000"/>
                          </a:solidFill>
                          <a:effectLst/>
                          <a:latin typeface="+mn-lt"/>
                        </a:rPr>
                        <a:t>11-9151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Social and Community Service Managers</a:t>
                      </a:r>
                    </a:p>
                  </a:txBody>
                  <a:tcPr marL="4552" marR="4552" marT="4552" marB="0" anchor="ctr">
                    <a:lnL>
                      <a:noFill/>
                    </a:lnL>
                    <a:lnR>
                      <a:noFill/>
                    </a:lnR>
                    <a:lnT>
                      <a:noFill/>
                    </a:lnT>
                    <a:lnB>
                      <a:noFill/>
                    </a:lnB>
                  </a:tcPr>
                </a:tc>
                <a:tc>
                  <a:txBody>
                    <a:bodyPr/>
                    <a:lstStyle/>
                    <a:p>
                      <a:pPr algn="ctr" fontAlgn="b"/>
                      <a:r>
                        <a:rPr lang="en-US" sz="900" b="0" i="0" u="none" strike="noStrike">
                          <a:solidFill>
                            <a:srgbClr val="FFFFFF"/>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mn-lt"/>
                        </a:rPr>
                        <a:t>4,810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$72,231</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805662"/>
                  </a:ext>
                </a:extLst>
              </a:tr>
              <a:tr h="135638">
                <a:tc vMerge="1">
                  <a:txBody>
                    <a:bodyPr/>
                    <a:lstStyle/>
                    <a:p>
                      <a:endParaRPr lang="en-US"/>
                    </a:p>
                  </a:txBody>
                  <a:tcPr marL="4552" marR="4552" marT="4552" marB="0" anchor="b">
                    <a:lnL>
                      <a:noFill/>
                    </a:lnL>
                    <a:lnR>
                      <a:noFill/>
                    </a:lnR>
                    <a:lnT>
                      <a:noFill/>
                    </a:lnT>
                    <a:lnB>
                      <a:noFill/>
                    </a:lnB>
                  </a:tcPr>
                </a:tc>
                <a:tc>
                  <a:txBody>
                    <a:bodyPr/>
                    <a:lstStyle/>
                    <a:p>
                      <a:pPr algn="ctr" fontAlgn="b"/>
                      <a:r>
                        <a:rPr lang="en-US" sz="900" b="0" i="0" u="none" strike="noStrike">
                          <a:solidFill>
                            <a:srgbClr val="000000"/>
                          </a:solidFill>
                          <a:effectLst/>
                          <a:latin typeface="+mn-lt"/>
                        </a:rPr>
                        <a:t>21-1011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Substance Abuse and Behavioral Disorder Counselors</a:t>
                      </a:r>
                    </a:p>
                  </a:txBody>
                  <a:tcPr marL="4552" marR="4552" marT="4552" marB="0" anchor="ctr">
                    <a:lnL>
                      <a:noFill/>
                    </a:lnL>
                    <a:lnR>
                      <a:noFill/>
                    </a:lnR>
                    <a:lnT>
                      <a:noFill/>
                    </a:lnT>
                    <a:lnB>
                      <a:noFill/>
                    </a:lnB>
                  </a:tcPr>
                </a:tc>
                <a:tc>
                  <a:txBody>
                    <a:bodyPr/>
                    <a:lstStyle/>
                    <a:p>
                      <a:pPr algn="ctr" fontAlgn="b"/>
                      <a:r>
                        <a:rPr lang="en-US" sz="900" b="0" i="0" u="none" strike="noStrike">
                          <a:solidFill>
                            <a:srgbClr val="FFFFFF"/>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mn-lt"/>
                        </a:rPr>
                        <a:t>2,720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$59,428</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73211197"/>
                  </a:ext>
                </a:extLst>
              </a:tr>
              <a:tr h="135638">
                <a:tc vMerge="1">
                  <a:txBody>
                    <a:bodyPr/>
                    <a:lstStyle/>
                    <a:p>
                      <a:endParaRPr lang="en-US"/>
                    </a:p>
                  </a:txBody>
                  <a:tcPr marL="4552" marR="4552" marT="4552" marB="0" anchor="b">
                    <a:lnL>
                      <a:noFill/>
                    </a:lnL>
                    <a:lnR>
                      <a:noFill/>
                    </a:lnR>
                    <a:lnT>
                      <a:noFill/>
                    </a:lnT>
                    <a:lnB>
                      <a:noFill/>
                    </a:lnB>
                  </a:tcPr>
                </a:tc>
                <a:tc>
                  <a:txBody>
                    <a:bodyPr/>
                    <a:lstStyle/>
                    <a:p>
                      <a:pPr algn="ctr" fontAlgn="b"/>
                      <a:r>
                        <a:rPr lang="en-US" sz="900" b="0" i="0" u="none" strike="noStrike">
                          <a:solidFill>
                            <a:srgbClr val="000000"/>
                          </a:solidFill>
                          <a:effectLst/>
                          <a:latin typeface="+mn-lt"/>
                        </a:rPr>
                        <a:t>29-2011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Medical and Clinical Laboratory Technologists</a:t>
                      </a:r>
                    </a:p>
                  </a:txBody>
                  <a:tcPr marL="4552" marR="4552" marT="4552" marB="0" anchor="ctr">
                    <a:lnL>
                      <a:noFill/>
                    </a:lnL>
                    <a:lnR>
                      <a:noFill/>
                    </a:lnR>
                    <a:lnT>
                      <a:noFill/>
                    </a:lnT>
                    <a:lnB>
                      <a:noFill/>
                    </a:lnB>
                  </a:tcPr>
                </a:tc>
                <a:tc>
                  <a:txBody>
                    <a:bodyPr/>
                    <a:lstStyle/>
                    <a:p>
                      <a:pPr algn="ctr" fontAlgn="b"/>
                      <a:r>
                        <a:rPr lang="en-US" sz="900" b="0" i="0" u="none" strike="noStrike">
                          <a:solidFill>
                            <a:srgbClr val="FFFFFF"/>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mn-lt"/>
                        </a:rPr>
                        <a:t>2,380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$74,389</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65245585"/>
                  </a:ext>
                </a:extLst>
              </a:tr>
              <a:tr h="135638">
                <a:tc vMerge="1">
                  <a:txBody>
                    <a:bodyPr/>
                    <a:lstStyle/>
                    <a:p>
                      <a:endParaRPr lang="en-US"/>
                    </a:p>
                  </a:txBody>
                  <a:tcPr marL="4552" marR="4552" marT="4552" marB="0" anchor="b">
                    <a:lnL>
                      <a:noFill/>
                    </a:lnL>
                    <a:lnR>
                      <a:noFill/>
                    </a:lnR>
                    <a:lnT>
                      <a:noFill/>
                    </a:lnT>
                    <a:lnB>
                      <a:noFill/>
                    </a:lnB>
                  </a:tcPr>
                </a:tc>
                <a:tc>
                  <a:txBody>
                    <a:bodyPr/>
                    <a:lstStyle/>
                    <a:p>
                      <a:pPr algn="ctr" fontAlgn="b"/>
                      <a:r>
                        <a:rPr lang="en-US" sz="900" b="0" i="0" u="none" strike="noStrike">
                          <a:solidFill>
                            <a:srgbClr val="000000"/>
                          </a:solidFill>
                          <a:effectLst/>
                          <a:latin typeface="+mn-lt"/>
                        </a:rPr>
                        <a:t>13-1151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Training and Development Specialists</a:t>
                      </a:r>
                    </a:p>
                  </a:txBody>
                  <a:tcPr marL="4552" marR="4552" marT="4552" marB="0" anchor="ctr">
                    <a:lnL>
                      <a:noFill/>
                    </a:lnL>
                    <a:lnR>
                      <a:noFill/>
                    </a:lnR>
                    <a:lnT>
                      <a:noFill/>
                    </a:lnT>
                    <a:lnB>
                      <a:noFill/>
                    </a:lnB>
                  </a:tcPr>
                </a:tc>
                <a:tc>
                  <a:txBody>
                    <a:bodyPr/>
                    <a:lstStyle/>
                    <a:p>
                      <a:pPr algn="ctr" fontAlgn="b"/>
                      <a:r>
                        <a:rPr lang="en-US" sz="900" b="0" i="0" u="none" strike="noStrike">
                          <a:solidFill>
                            <a:srgbClr val="FFFFFF"/>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mn-lt"/>
                        </a:rPr>
                        <a:t>1,680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$71,702</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25712885"/>
                  </a:ext>
                </a:extLst>
              </a:tr>
              <a:tr h="135638">
                <a:tc vMerge="1">
                  <a:txBody>
                    <a:bodyPr/>
                    <a:lstStyle/>
                    <a:p>
                      <a:endParaRPr lang="en-US"/>
                    </a:p>
                  </a:txBody>
                  <a:tcPr marL="4552" marR="4552" marT="4552" marB="0" anchor="b">
                    <a:lnL>
                      <a:noFill/>
                    </a:lnL>
                    <a:lnR>
                      <a:noFill/>
                    </a:lnR>
                    <a:lnT>
                      <a:noFill/>
                    </a:lnT>
                    <a:lnB>
                      <a:noFill/>
                    </a:lnB>
                  </a:tcPr>
                </a:tc>
                <a:tc>
                  <a:txBody>
                    <a:bodyPr/>
                    <a:lstStyle/>
                    <a:p>
                      <a:pPr algn="ctr" fontAlgn="b"/>
                      <a:r>
                        <a:rPr lang="en-US" sz="900" b="0" i="0" u="none" strike="noStrike">
                          <a:solidFill>
                            <a:srgbClr val="000000"/>
                          </a:solidFill>
                          <a:effectLst/>
                          <a:latin typeface="+mn-lt"/>
                        </a:rPr>
                        <a:t>19-4021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Biological Technicians</a:t>
                      </a:r>
                    </a:p>
                  </a:txBody>
                  <a:tcPr marL="4552" marR="4552" marT="4552" marB="0" anchor="ctr">
                    <a:lnL>
                      <a:noFill/>
                    </a:lnL>
                    <a:lnR>
                      <a:noFill/>
                    </a:lnR>
                    <a:lnT>
                      <a:noFill/>
                    </a:lnT>
                    <a:lnB>
                      <a:noFill/>
                    </a:lnB>
                  </a:tcPr>
                </a:tc>
                <a:tc>
                  <a:txBody>
                    <a:bodyPr/>
                    <a:lstStyle/>
                    <a:p>
                      <a:pPr algn="ctr" fontAlgn="b"/>
                      <a:r>
                        <a:rPr lang="en-US" sz="900" b="0" i="0" u="none" strike="noStrike">
                          <a:solidFill>
                            <a:srgbClr val="FFFFFF"/>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mn-lt"/>
                        </a:rPr>
                        <a:t>1,630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$52,472</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7942705"/>
                  </a:ext>
                </a:extLst>
              </a:tr>
              <a:tr h="135638">
                <a:tc vMerge="1">
                  <a:txBody>
                    <a:bodyPr/>
                    <a:lstStyle/>
                    <a:p>
                      <a:endParaRPr lang="en-US" dirty="0"/>
                    </a:p>
                  </a:txBody>
                  <a:tcPr marL="4552" marR="4552" marT="4552" marB="0" anchor="b">
                    <a:lnL>
                      <a:noFill/>
                    </a:lnL>
                    <a:lnR>
                      <a:noFill/>
                    </a:lnR>
                    <a:lnT>
                      <a:noFill/>
                    </a:lnT>
                    <a:lnB>
                      <a:noFill/>
                    </a:lnB>
                  </a:tcPr>
                </a:tc>
                <a:tc>
                  <a:txBody>
                    <a:bodyPr/>
                    <a:lstStyle/>
                    <a:p>
                      <a:pPr algn="ctr" fontAlgn="b"/>
                      <a:r>
                        <a:rPr lang="en-US" sz="900" b="0" i="0" u="none" strike="noStrike">
                          <a:solidFill>
                            <a:srgbClr val="000000"/>
                          </a:solidFill>
                          <a:effectLst/>
                          <a:latin typeface="+mn-lt"/>
                        </a:rPr>
                        <a:t>29-1031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Dietitians and Nutritionists</a:t>
                      </a:r>
                    </a:p>
                  </a:txBody>
                  <a:tcPr marL="4552" marR="4552" marT="4552" marB="0" anchor="ctr">
                    <a:lnL>
                      <a:noFill/>
                    </a:lnL>
                    <a:lnR>
                      <a:noFill/>
                    </a:lnR>
                    <a:lnT>
                      <a:noFill/>
                    </a:lnT>
                    <a:lnB>
                      <a:noFill/>
                    </a:lnB>
                  </a:tcPr>
                </a:tc>
                <a:tc>
                  <a:txBody>
                    <a:bodyPr/>
                    <a:lstStyle/>
                    <a:p>
                      <a:pPr algn="ctr" fontAlgn="b"/>
                      <a:r>
                        <a:rPr lang="en-US" sz="900" b="0" i="0" u="none" strike="noStrike">
                          <a:solidFill>
                            <a:srgbClr val="FFFFFF"/>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mn-lt"/>
                        </a:rPr>
                        <a:t>1,620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$66,157</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36151270"/>
                  </a:ext>
                </a:extLst>
              </a:tr>
              <a:tr h="135638">
                <a:tc vMerge="1">
                  <a:txBody>
                    <a:bodyPr/>
                    <a:lstStyle/>
                    <a:p>
                      <a:endParaRPr lang="en-US" dirty="0"/>
                    </a:p>
                  </a:txBody>
                  <a:tcPr marL="4552" marR="4552" marT="4552" marB="0" anchor="b">
                    <a:lnL>
                      <a:noFill/>
                    </a:lnL>
                    <a:lnR>
                      <a:noFill/>
                    </a:lnR>
                    <a:lnT>
                      <a:noFill/>
                    </a:lnT>
                    <a:lnB>
                      <a:noFill/>
                    </a:lnB>
                  </a:tcPr>
                </a:tc>
                <a:tc>
                  <a:txBody>
                    <a:bodyPr/>
                    <a:lstStyle/>
                    <a:p>
                      <a:pPr algn="ctr" fontAlgn="b"/>
                      <a:r>
                        <a:rPr lang="en-US" sz="900" b="0" i="0" u="none" strike="noStrike">
                          <a:solidFill>
                            <a:srgbClr val="000000"/>
                          </a:solidFill>
                          <a:effectLst/>
                          <a:latin typeface="+mn-lt"/>
                        </a:rPr>
                        <a:t>27-3091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Interpreters and Translators</a:t>
                      </a:r>
                    </a:p>
                  </a:txBody>
                  <a:tcPr marL="4552" marR="4552" marT="4552" marB="0" anchor="ctr">
                    <a:lnL>
                      <a:noFill/>
                    </a:lnL>
                    <a:lnR>
                      <a:noFill/>
                    </a:lnR>
                    <a:lnT>
                      <a:noFill/>
                    </a:lnT>
                    <a:lnB>
                      <a:noFill/>
                    </a:lnB>
                  </a:tcPr>
                </a:tc>
                <a:tc>
                  <a:txBody>
                    <a:bodyPr/>
                    <a:lstStyle/>
                    <a:p>
                      <a:pPr algn="ctr" fontAlgn="b"/>
                      <a:r>
                        <a:rPr lang="en-US" sz="900" b="0" i="0" u="none" strike="noStrike">
                          <a:solidFill>
                            <a:srgbClr val="FFFFFF"/>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mn-lt"/>
                        </a:rPr>
                        <a:t>1,330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$57,901</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48326108"/>
                  </a:ext>
                </a:extLst>
              </a:tr>
              <a:tr h="135638">
                <a:tc vMerge="1">
                  <a:txBody>
                    <a:bodyPr/>
                    <a:lstStyle/>
                    <a:p>
                      <a:endParaRPr lang="en-US"/>
                    </a:p>
                  </a:txBody>
                  <a:tcPr marL="4552" marR="4552" marT="4552" marB="0" anchor="b">
                    <a:lnL>
                      <a:noFill/>
                    </a:lnL>
                    <a:lnR>
                      <a:noFill/>
                    </a:lnR>
                    <a:lnT>
                      <a:noFill/>
                    </a:lnT>
                    <a:lnB>
                      <a:noFill/>
                    </a:lnB>
                  </a:tcPr>
                </a:tc>
                <a:tc>
                  <a:txBody>
                    <a:bodyPr/>
                    <a:lstStyle/>
                    <a:p>
                      <a:pPr algn="ctr" fontAlgn="b"/>
                      <a:r>
                        <a:rPr lang="en-US" sz="900" b="0" i="0" u="none" strike="noStrike">
                          <a:solidFill>
                            <a:srgbClr val="000000"/>
                          </a:solidFill>
                          <a:effectLst/>
                          <a:latin typeface="+mn-lt"/>
                        </a:rPr>
                        <a:t>13-1131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Fundraisers</a:t>
                      </a:r>
                    </a:p>
                  </a:txBody>
                  <a:tcPr marL="4552" marR="4552" marT="4552" marB="0" anchor="ctr">
                    <a:lnL>
                      <a:noFill/>
                    </a:lnL>
                    <a:lnR>
                      <a:noFill/>
                    </a:lnR>
                    <a:lnT>
                      <a:noFill/>
                    </a:lnT>
                    <a:lnB>
                      <a:noFill/>
                    </a:lnB>
                  </a:tcPr>
                </a:tc>
                <a:tc>
                  <a:txBody>
                    <a:bodyPr/>
                    <a:lstStyle/>
                    <a:p>
                      <a:pPr algn="ctr" fontAlgn="b"/>
                      <a:r>
                        <a:rPr lang="en-US" sz="900" b="0" i="0" u="none" strike="noStrike">
                          <a:solidFill>
                            <a:srgbClr val="FFFFFF"/>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mn-lt"/>
                        </a:rPr>
                        <a:t>790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$61,796</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29360451"/>
                  </a:ext>
                </a:extLst>
              </a:tr>
              <a:tr h="135638">
                <a:tc vMerge="1">
                  <a:txBody>
                    <a:bodyPr/>
                    <a:lstStyle/>
                    <a:p>
                      <a:endParaRPr lang="en-US" dirty="0"/>
                    </a:p>
                  </a:txBody>
                  <a:tcPr marL="4552" marR="4552" marT="4552" marB="0" anchor="b">
                    <a:lnL>
                      <a:noFill/>
                    </a:lnL>
                    <a:lnR>
                      <a:noFill/>
                    </a:lnR>
                    <a:lnT>
                      <a:noFill/>
                    </a:lnT>
                    <a:lnB>
                      <a:noFill/>
                    </a:lnB>
                  </a:tcPr>
                </a:tc>
                <a:tc>
                  <a:txBody>
                    <a:bodyPr/>
                    <a:lstStyle/>
                    <a:p>
                      <a:pPr algn="ctr" fontAlgn="b"/>
                      <a:r>
                        <a:rPr lang="en-US" sz="900" b="0" i="0" u="none" strike="noStrike">
                          <a:solidFill>
                            <a:srgbClr val="000000"/>
                          </a:solidFill>
                          <a:effectLst/>
                          <a:latin typeface="+mn-lt"/>
                        </a:rPr>
                        <a:t>27-3031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Public Relations Specialists</a:t>
                      </a:r>
                    </a:p>
                  </a:txBody>
                  <a:tcPr marL="4552" marR="4552" marT="4552" marB="0" anchor="ctr">
                    <a:lnL>
                      <a:noFill/>
                    </a:lnL>
                    <a:lnR>
                      <a:noFill/>
                    </a:lnR>
                    <a:lnT>
                      <a:noFill/>
                    </a:lnT>
                    <a:lnB>
                      <a:noFill/>
                    </a:lnB>
                  </a:tcPr>
                </a:tc>
                <a:tc>
                  <a:txBody>
                    <a:bodyPr/>
                    <a:lstStyle/>
                    <a:p>
                      <a:pPr algn="ctr" fontAlgn="b"/>
                      <a:r>
                        <a:rPr lang="en-US" sz="900" b="0" i="0" u="none" strike="noStrike">
                          <a:solidFill>
                            <a:srgbClr val="FFFFFF"/>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mn-lt"/>
                        </a:rPr>
                        <a:t>610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$65,254</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08102905"/>
                  </a:ext>
                </a:extLst>
              </a:tr>
              <a:tr h="135638">
                <a:tc vMerge="1">
                  <a:txBody>
                    <a:bodyPr/>
                    <a:lstStyle/>
                    <a:p>
                      <a:endParaRPr lang="en-US" dirty="0"/>
                    </a:p>
                  </a:txBody>
                  <a:tcPr marL="4552" marR="4552" marT="4552" marB="0" anchor="b">
                    <a:lnL>
                      <a:noFill/>
                    </a:lnL>
                    <a:lnR>
                      <a:noFill/>
                    </a:lnR>
                    <a:lnT>
                      <a:noFill/>
                    </a:lnT>
                    <a:lnB>
                      <a:noFill/>
                    </a:lnB>
                  </a:tcPr>
                </a:tc>
                <a:tc>
                  <a:txBody>
                    <a:bodyPr/>
                    <a:lstStyle/>
                    <a:p>
                      <a:pPr algn="ctr" fontAlgn="b"/>
                      <a:r>
                        <a:rPr lang="en-US" sz="900" b="0" i="0" u="none" strike="noStrike">
                          <a:solidFill>
                            <a:srgbClr val="000000"/>
                          </a:solidFill>
                          <a:effectLst/>
                          <a:latin typeface="+mn-lt"/>
                        </a:rPr>
                        <a:t>13-1141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Compensation, Benefits, and Job Analysis Specialists</a:t>
                      </a:r>
                    </a:p>
                  </a:txBody>
                  <a:tcPr marL="4552" marR="4552" marT="4552" marB="0" anchor="ctr">
                    <a:lnL>
                      <a:noFill/>
                    </a:lnL>
                    <a:lnR>
                      <a:noFill/>
                    </a:lnR>
                    <a:lnT>
                      <a:noFill/>
                    </a:lnT>
                    <a:lnB>
                      <a:noFill/>
                    </a:lnB>
                  </a:tcPr>
                </a:tc>
                <a:tc>
                  <a:txBody>
                    <a:bodyPr/>
                    <a:lstStyle/>
                    <a:p>
                      <a:pPr algn="ctr" fontAlgn="b"/>
                      <a:r>
                        <a:rPr lang="en-US" sz="900" b="0" i="0" u="none" strike="noStrike">
                          <a:solidFill>
                            <a:srgbClr val="FFFFFF"/>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mn-lt"/>
                        </a:rPr>
                        <a:t>180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$73,656</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96972813"/>
                  </a:ext>
                </a:extLst>
              </a:tr>
              <a:tr h="135638">
                <a:tc vMerge="1">
                  <a:txBody>
                    <a:bodyPr/>
                    <a:lstStyle/>
                    <a:p>
                      <a:endParaRPr lang="en-US" dirty="0"/>
                    </a:p>
                  </a:txBody>
                  <a:tcPr marL="4552" marR="4552" marT="4552" marB="0" anchor="b">
                    <a:lnL>
                      <a:noFill/>
                    </a:lnL>
                    <a:lnR>
                      <a:noFill/>
                    </a:lnR>
                    <a:lnT>
                      <a:noFill/>
                    </a:lnT>
                    <a:lnB>
                      <a:noFill/>
                    </a:lnB>
                  </a:tcPr>
                </a:tc>
                <a:tc>
                  <a:txBody>
                    <a:bodyPr/>
                    <a:lstStyle/>
                    <a:p>
                      <a:pPr algn="ctr" fontAlgn="b"/>
                      <a:r>
                        <a:rPr lang="en-US" sz="900" b="0" i="0" u="none" strike="noStrike">
                          <a:solidFill>
                            <a:srgbClr val="000000"/>
                          </a:solidFill>
                          <a:effectLst/>
                          <a:latin typeface="+mn-lt"/>
                        </a:rPr>
                        <a:t>11-3131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Training and Development Managers</a:t>
                      </a:r>
                    </a:p>
                  </a:txBody>
                  <a:tcPr marL="4552" marR="4552" marT="4552" marB="0" anchor="ctr">
                    <a:lnL>
                      <a:noFill/>
                    </a:lnL>
                    <a:lnR>
                      <a:noFill/>
                    </a:lnR>
                    <a:lnT>
                      <a:noFill/>
                    </a:lnT>
                    <a:lnB>
                      <a:noFill/>
                    </a:lnB>
                  </a:tcPr>
                </a:tc>
                <a:tc>
                  <a:txBody>
                    <a:bodyPr/>
                    <a:lstStyle/>
                    <a:p>
                      <a:pPr algn="ctr" fontAlgn="b"/>
                      <a:r>
                        <a:rPr lang="en-US" sz="900" b="0" i="0" u="none" strike="noStrike">
                          <a:solidFill>
                            <a:srgbClr val="FFFFFF"/>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mn-lt"/>
                        </a:rPr>
                        <a:t>160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$124,418</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06796333"/>
                  </a:ext>
                </a:extLst>
              </a:tr>
              <a:tr h="135638">
                <a:tc vMerge="1">
                  <a:txBody>
                    <a:bodyPr/>
                    <a:lstStyle/>
                    <a:p>
                      <a:endParaRPr lang="en-US" dirty="0"/>
                    </a:p>
                  </a:txBody>
                  <a:tcPr marL="4552" marR="4552" marT="4552" marB="0" anchor="b">
                    <a:lnL>
                      <a:noFill/>
                    </a:lnL>
                    <a:lnR>
                      <a:noFill/>
                    </a:lnR>
                    <a:lnT>
                      <a:noFill/>
                    </a:lnT>
                    <a:lnB>
                      <a:noFill/>
                    </a:lnB>
                  </a:tcPr>
                </a:tc>
                <a:tc>
                  <a:txBody>
                    <a:bodyPr/>
                    <a:lstStyle/>
                    <a:p>
                      <a:pPr algn="ctr" fontAlgn="b"/>
                      <a:r>
                        <a:rPr lang="en-US" sz="900" b="0" i="0" u="none" strike="noStrike">
                          <a:solidFill>
                            <a:srgbClr val="000000"/>
                          </a:solidFill>
                          <a:effectLst/>
                          <a:latin typeface="+mn-lt"/>
                        </a:rPr>
                        <a:t>15-1131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Computer Programmers</a:t>
                      </a:r>
                    </a:p>
                  </a:txBody>
                  <a:tcPr marL="4552" marR="4552" marT="4552" marB="0" anchor="ctr">
                    <a:lnL>
                      <a:noFill/>
                    </a:lnL>
                    <a:lnR>
                      <a:noFill/>
                    </a:lnR>
                    <a:lnT>
                      <a:noFill/>
                    </a:lnT>
                    <a:lnB>
                      <a:noFill/>
                    </a:lnB>
                  </a:tcPr>
                </a:tc>
                <a:tc>
                  <a:txBody>
                    <a:bodyPr/>
                    <a:lstStyle/>
                    <a:p>
                      <a:pPr algn="ctr" fontAlgn="b"/>
                      <a:r>
                        <a:rPr lang="en-US" sz="900" b="0" i="0" u="none" strike="noStrike">
                          <a:solidFill>
                            <a:srgbClr val="FFFFFF"/>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mn-lt"/>
                        </a:rPr>
                        <a:t>150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$93,601</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76362301"/>
                  </a:ext>
                </a:extLst>
              </a:tr>
              <a:tr h="135638">
                <a:tc vMerge="1">
                  <a:txBody>
                    <a:bodyPr/>
                    <a:lstStyle/>
                    <a:p>
                      <a:endParaRPr lang="en-US" dirty="0"/>
                    </a:p>
                  </a:txBody>
                  <a:tcPr marL="4552" marR="4552" marT="4552" marB="0" anchor="b">
                    <a:lnL>
                      <a:noFill/>
                    </a:lnL>
                    <a:lnR>
                      <a:noFill/>
                    </a:lnR>
                    <a:lnT>
                      <a:noFill/>
                    </a:lnT>
                    <a:lnB>
                      <a:noFill/>
                    </a:lnB>
                  </a:tcPr>
                </a:tc>
                <a:tc>
                  <a:txBody>
                    <a:bodyPr/>
                    <a:lstStyle/>
                    <a:p>
                      <a:pPr algn="ctr" fontAlgn="b"/>
                      <a:r>
                        <a:rPr lang="en-US" sz="900" b="0" i="0" u="none" strike="noStrike" dirty="0">
                          <a:solidFill>
                            <a:srgbClr val="000000"/>
                          </a:solidFill>
                          <a:effectLst/>
                          <a:latin typeface="+mn-lt"/>
                        </a:rPr>
                        <a:t>13-1023</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Purchasing Agents, Except Wholesale, Retail, and </a:t>
                      </a:r>
                      <a:r>
                        <a:rPr lang="en-US" sz="900" b="0" i="0" u="none" strike="noStrike" dirty="0" smtClean="0">
                          <a:solidFill>
                            <a:srgbClr val="000000"/>
                          </a:solidFill>
                          <a:effectLst/>
                          <a:latin typeface="+mn-lt"/>
                        </a:rPr>
                        <a:t>Farm</a:t>
                      </a:r>
                      <a:endParaRPr lang="en-US" sz="900" b="0" i="0" u="none" strike="noStrike" dirty="0">
                        <a:solidFill>
                          <a:srgbClr val="000000"/>
                        </a:solidFill>
                        <a:effectLst/>
                        <a:latin typeface="+mn-lt"/>
                      </a:endParaRPr>
                    </a:p>
                  </a:txBody>
                  <a:tcPr marL="4552" marR="4552" marT="4552" marB="0" anchor="ctr">
                    <a:lnL>
                      <a:noFill/>
                    </a:lnL>
                    <a:lnR>
                      <a:noFill/>
                    </a:lnR>
                    <a:lnT>
                      <a:noFill/>
                    </a:lnT>
                    <a:lnB>
                      <a:noFill/>
                    </a:lnB>
                  </a:tcPr>
                </a:tc>
                <a:tc>
                  <a:txBody>
                    <a:bodyPr/>
                    <a:lstStyle/>
                    <a:p>
                      <a:pPr algn="ctr" fontAlgn="b"/>
                      <a:r>
                        <a:rPr lang="en-US" sz="900" b="0" i="0" u="none" strike="noStrike">
                          <a:solidFill>
                            <a:srgbClr val="FFFFFF"/>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mn-lt"/>
                        </a:rPr>
                        <a:t>120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$79,358</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70124246"/>
                  </a:ext>
                </a:extLst>
              </a:tr>
              <a:tr h="135638">
                <a:tc vMerge="1">
                  <a:txBody>
                    <a:bodyPr/>
                    <a:lstStyle/>
                    <a:p>
                      <a:endParaRPr lang="en-US"/>
                    </a:p>
                  </a:txBody>
                  <a:tcPr marL="4552" marR="4552" marT="4552" marB="0" anchor="b">
                    <a:lnL>
                      <a:noFill/>
                    </a:lnL>
                    <a:lnR>
                      <a:noFill/>
                    </a:lnR>
                    <a:lnT>
                      <a:noFill/>
                    </a:lnT>
                    <a:lnB>
                      <a:noFill/>
                    </a:lnB>
                  </a:tcPr>
                </a:tc>
                <a:tc>
                  <a:txBody>
                    <a:bodyPr/>
                    <a:lstStyle/>
                    <a:p>
                      <a:pPr algn="ctr" fontAlgn="b"/>
                      <a:r>
                        <a:rPr lang="en-US" sz="900" b="0" i="0" u="none" strike="noStrike" dirty="0">
                          <a:solidFill>
                            <a:srgbClr val="000000"/>
                          </a:solidFill>
                          <a:effectLst/>
                          <a:latin typeface="+mn-lt"/>
                        </a:rPr>
                        <a:t>13-1121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Meeting, Convention, and Event Planners</a:t>
                      </a:r>
                    </a:p>
                  </a:txBody>
                  <a:tcPr marL="4552" marR="4552" marT="4552" marB="0" anchor="ctr">
                    <a:lnL>
                      <a:noFill/>
                    </a:lnL>
                    <a:lnR>
                      <a:noFill/>
                    </a:lnR>
                    <a:lnT>
                      <a:noFill/>
                    </a:lnT>
                    <a:lnB>
                      <a:noFill/>
                    </a:lnB>
                  </a:tcPr>
                </a:tc>
                <a:tc>
                  <a:txBody>
                    <a:bodyPr/>
                    <a:lstStyle/>
                    <a:p>
                      <a:pPr algn="ctr" fontAlgn="b"/>
                      <a:r>
                        <a:rPr lang="en-US" sz="900" b="0" i="0" u="none" strike="noStrike">
                          <a:solidFill>
                            <a:srgbClr val="FFFFFF"/>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mn-lt"/>
                        </a:rPr>
                        <a:t>110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$55,006</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5937731"/>
                  </a:ext>
                </a:extLst>
              </a:tr>
              <a:tr h="135638">
                <a:tc vMerge="1">
                  <a:txBody>
                    <a:bodyPr/>
                    <a:lstStyle/>
                    <a:p>
                      <a:endParaRPr lang="en-US"/>
                    </a:p>
                  </a:txBody>
                  <a:tcPr marL="4552" marR="4552" marT="4552" marB="0" anchor="b">
                    <a:lnL>
                      <a:noFill/>
                    </a:lnL>
                    <a:lnR>
                      <a:noFill/>
                    </a:lnR>
                    <a:lnT>
                      <a:noFill/>
                    </a:lnT>
                    <a:lnB>
                      <a:noFill/>
                    </a:lnB>
                  </a:tcPr>
                </a:tc>
                <a:tc>
                  <a:txBody>
                    <a:bodyPr/>
                    <a:lstStyle/>
                    <a:p>
                      <a:pPr algn="ctr" fontAlgn="b"/>
                      <a:r>
                        <a:rPr lang="en-US" sz="900" b="0" i="0" u="none" strike="noStrike" dirty="0">
                          <a:solidFill>
                            <a:srgbClr val="000000"/>
                          </a:solidFill>
                          <a:effectLst/>
                          <a:latin typeface="+mn-lt"/>
                        </a:rPr>
                        <a:t>29-9011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Occupational Health and Safety Specialists</a:t>
                      </a:r>
                    </a:p>
                  </a:txBody>
                  <a:tcPr marL="4552" marR="4552" marT="4552" marB="0" anchor="ctr">
                    <a:lnL>
                      <a:noFill/>
                    </a:lnL>
                    <a:lnR>
                      <a:noFill/>
                    </a:lnR>
                    <a:lnT>
                      <a:noFill/>
                    </a:lnT>
                    <a:lnB>
                      <a:noFill/>
                    </a:lnB>
                  </a:tcPr>
                </a:tc>
                <a:tc>
                  <a:txBody>
                    <a:bodyPr/>
                    <a:lstStyle/>
                    <a:p>
                      <a:pPr algn="ctr" fontAlgn="b"/>
                      <a:r>
                        <a:rPr lang="en-US" sz="900" b="0" i="0" u="none" strike="noStrike">
                          <a:solidFill>
                            <a:srgbClr val="FFFFFF"/>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mn-lt"/>
                        </a:rPr>
                        <a:t>100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$89,187</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75130495"/>
                  </a:ext>
                </a:extLst>
              </a:tr>
              <a:tr h="135638">
                <a:tc vMerge="1">
                  <a:txBody>
                    <a:bodyPr/>
                    <a:lstStyle/>
                    <a:p>
                      <a:endParaRPr lang="en-US"/>
                    </a:p>
                  </a:txBody>
                  <a:tcPr marL="4552" marR="4552" marT="4552" marB="0" anchor="b">
                    <a:lnL>
                      <a:noFill/>
                    </a:lnL>
                    <a:lnR>
                      <a:noFill/>
                    </a:lnR>
                    <a:lnT>
                      <a:noFill/>
                    </a:lnT>
                    <a:lnB>
                      <a:noFill/>
                    </a:lnB>
                  </a:tcPr>
                </a:tc>
                <a:tc>
                  <a:txBody>
                    <a:bodyPr/>
                    <a:lstStyle/>
                    <a:p>
                      <a:pPr algn="ctr" fontAlgn="b"/>
                      <a:r>
                        <a:rPr lang="en-US" sz="900" b="0" i="0" u="none" strike="noStrike">
                          <a:solidFill>
                            <a:srgbClr val="000000"/>
                          </a:solidFill>
                          <a:effectLst/>
                          <a:latin typeface="+mn-lt"/>
                        </a:rPr>
                        <a:t>25-2052</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Special Education Teachers, Kindergarten and </a:t>
                      </a:r>
                      <a:r>
                        <a:rPr lang="en-US" sz="900" b="0" i="0" u="none" strike="noStrike" dirty="0" smtClean="0">
                          <a:solidFill>
                            <a:srgbClr val="000000"/>
                          </a:solidFill>
                          <a:effectLst/>
                          <a:latin typeface="+mn-lt"/>
                        </a:rPr>
                        <a:t>Elementary</a:t>
                      </a:r>
                      <a:endParaRPr lang="en-US" sz="900" b="0" i="0" u="none" strike="noStrike" dirty="0">
                        <a:solidFill>
                          <a:srgbClr val="000000"/>
                        </a:solidFill>
                        <a:effectLst/>
                        <a:latin typeface="+mn-lt"/>
                      </a:endParaRPr>
                    </a:p>
                  </a:txBody>
                  <a:tcPr marL="4552" marR="4552" marT="4552" marB="0" anchor="ctr">
                    <a:lnL>
                      <a:noFill/>
                    </a:lnL>
                    <a:lnR>
                      <a:noFill/>
                    </a:lnR>
                    <a:lnT>
                      <a:noFill/>
                    </a:lnT>
                    <a:lnB>
                      <a:noFill/>
                    </a:lnB>
                  </a:tcPr>
                </a:tc>
                <a:tc>
                  <a:txBody>
                    <a:bodyPr/>
                    <a:lstStyle/>
                    <a:p>
                      <a:pPr algn="ctr" fontAlgn="b"/>
                      <a:r>
                        <a:rPr lang="en-US" sz="900" b="0" i="0" u="none" strike="noStrike">
                          <a:solidFill>
                            <a:srgbClr val="FFFFFF"/>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mn-lt"/>
                        </a:rPr>
                        <a:t>80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$70,881</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73744623"/>
                  </a:ext>
                </a:extLst>
              </a:tr>
              <a:tr h="135638">
                <a:tc vMerge="1">
                  <a:txBody>
                    <a:bodyPr/>
                    <a:lstStyle/>
                    <a:p>
                      <a:endParaRPr lang="en-US"/>
                    </a:p>
                  </a:txBody>
                  <a:tcPr marL="4552" marR="4552" marT="4552" marB="0" anchor="b">
                    <a:lnL>
                      <a:noFill/>
                    </a:lnL>
                    <a:lnR>
                      <a:noFill/>
                    </a:lnR>
                    <a:lnT>
                      <a:noFill/>
                    </a:lnT>
                    <a:lnB>
                      <a:noFill/>
                    </a:lnB>
                  </a:tcPr>
                </a:tc>
                <a:tc>
                  <a:txBody>
                    <a:bodyPr/>
                    <a:lstStyle/>
                    <a:p>
                      <a:pPr algn="ctr" fontAlgn="b"/>
                      <a:r>
                        <a:rPr lang="en-US" sz="900" b="0" i="0" u="none" strike="noStrike" dirty="0">
                          <a:solidFill>
                            <a:srgbClr val="000000"/>
                          </a:solidFill>
                          <a:effectLst/>
                          <a:latin typeface="+mn-lt"/>
                        </a:rPr>
                        <a:t>11-3111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Compensation and Benefits Managers</a:t>
                      </a:r>
                    </a:p>
                  </a:txBody>
                  <a:tcPr marL="4552" marR="4552" marT="4552" marB="0" anchor="ctr">
                    <a:lnL>
                      <a:noFill/>
                    </a:lnL>
                    <a:lnR>
                      <a:noFill/>
                    </a:lnR>
                    <a:lnT>
                      <a:noFill/>
                    </a:lnT>
                    <a:lnB>
                      <a:noFill/>
                    </a:lnB>
                  </a:tcPr>
                </a:tc>
                <a:tc>
                  <a:txBody>
                    <a:bodyPr/>
                    <a:lstStyle/>
                    <a:p>
                      <a:pPr algn="ctr" fontAlgn="b"/>
                      <a:r>
                        <a:rPr lang="en-US" sz="900" b="0" i="0" u="none" strike="noStrike">
                          <a:solidFill>
                            <a:srgbClr val="FFFFFF"/>
                          </a:solidFill>
                          <a:effectLst/>
                          <a:latin typeface="+mn-lt"/>
                        </a:rPr>
                        <a:t>Bachelor's degree</a:t>
                      </a:r>
                    </a:p>
                  </a:txBody>
                  <a:tcPr marL="4552" marR="4552" marT="4552"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mn-lt"/>
                        </a:rPr>
                        <a:t>80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$123,206</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67930277"/>
                  </a:ext>
                </a:extLst>
              </a:tr>
              <a:tr h="135638">
                <a:tc vMerge="1">
                  <a:txBody>
                    <a:bodyPr/>
                    <a:lstStyle/>
                    <a:p>
                      <a:endParaRPr lang="en-US" dirty="0"/>
                    </a:p>
                  </a:txBody>
                  <a:tcPr marL="4552" marR="4552" marT="4552" marB="0" anchor="b">
                    <a:lnL>
                      <a:noFill/>
                    </a:lnL>
                    <a:lnR>
                      <a:noFill/>
                    </a:lnR>
                    <a:lnT>
                      <a:noFill/>
                    </a:lnT>
                    <a:lnB>
                      <a:noFill/>
                    </a:lnB>
                  </a:tcPr>
                </a:tc>
                <a:tc>
                  <a:txBody>
                    <a:bodyPr/>
                    <a:lstStyle/>
                    <a:p>
                      <a:pPr algn="ctr" fontAlgn="b"/>
                      <a:r>
                        <a:rPr lang="en-US" sz="900" b="0" i="0" u="none" strike="noStrike" dirty="0">
                          <a:solidFill>
                            <a:srgbClr val="000000"/>
                          </a:solidFill>
                          <a:effectLst/>
                          <a:latin typeface="+mn-lt"/>
                        </a:rPr>
                        <a:t>11-3061</a:t>
                      </a:r>
                    </a:p>
                  </a:txBody>
                  <a:tcPr marL="4552" marR="4552" marT="4552" marB="0" anchor="ctr">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mn-lt"/>
                        </a:rPr>
                        <a:t>Purchasing Managers</a:t>
                      </a:r>
                    </a:p>
                  </a:txBody>
                  <a:tcPr marL="4552" marR="4552" marT="4552"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FFFFFF"/>
                          </a:solidFill>
                          <a:effectLst/>
                          <a:latin typeface="+mn-lt"/>
                        </a:rPr>
                        <a:t>Bachelor's degree</a:t>
                      </a:r>
                    </a:p>
                  </a:txBody>
                  <a:tcPr marL="4552" marR="4552" marT="4552" marB="0" anchor="ctr">
                    <a:lnL>
                      <a:noFill/>
                    </a:lnL>
                    <a:lnR>
                      <a:noFill/>
                    </a:lnR>
                    <a:lnT>
                      <a:noFill/>
                    </a:lnT>
                    <a:lnB w="19050" cap="flat" cmpd="sng" algn="ctr">
                      <a:solidFill>
                        <a:schemeClr val="tx1"/>
                      </a:solidFill>
                      <a:prstDash val="solid"/>
                      <a:round/>
                      <a:headEnd type="none" w="med" len="med"/>
                      <a:tailEnd type="none" w="med" len="med"/>
                    </a:lnB>
                    <a:solidFill>
                      <a:srgbClr val="5B9BD5"/>
                    </a:solidFill>
                  </a:tcPr>
                </a:tc>
                <a:tc>
                  <a:txBody>
                    <a:bodyPr/>
                    <a:lstStyle/>
                    <a:p>
                      <a:pPr algn="ctr" fontAlgn="b"/>
                      <a:r>
                        <a:rPr lang="en-US" sz="900" b="0" i="0" u="none" strike="noStrike">
                          <a:solidFill>
                            <a:srgbClr val="000000"/>
                          </a:solidFill>
                          <a:effectLst/>
                          <a:latin typeface="+mn-lt"/>
                        </a:rPr>
                        <a:t>60</a:t>
                      </a:r>
                    </a:p>
                  </a:txBody>
                  <a:tcPr marL="4552" marR="4552" marT="4552" marB="0" anchor="ctr">
                    <a:lnL>
                      <a:noFill/>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mn-lt"/>
                        </a:rPr>
                        <a:t>4</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solidFill>
                      <a:srgbClr val="DDEBF7"/>
                    </a:solidFill>
                  </a:tcPr>
                </a:tc>
                <a:tc>
                  <a:txBody>
                    <a:bodyPr/>
                    <a:lstStyle/>
                    <a:p>
                      <a:pPr algn="ctr" fontAlgn="b"/>
                      <a:r>
                        <a:rPr lang="en-US" sz="900" b="0" i="0" u="none" strike="noStrike" dirty="0">
                          <a:solidFill>
                            <a:srgbClr val="000000"/>
                          </a:solidFill>
                          <a:effectLst/>
                          <a:latin typeface="+mn-lt"/>
                        </a:rPr>
                        <a:t>$130,009</a:t>
                      </a:r>
                    </a:p>
                  </a:txBody>
                  <a:tcPr marL="4552" marR="4552" marT="4552" marB="0" anchor="ctr">
                    <a:lnL w="6350" cap="flat" cmpd="sng" algn="ctr">
                      <a:solidFill>
                        <a:srgbClr val="000000"/>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3396890"/>
                  </a:ext>
                </a:extLst>
              </a:tr>
            </a:tbl>
          </a:graphicData>
        </a:graphic>
      </p:graphicFrame>
    </p:spTree>
    <p:extLst>
      <p:ext uri="{BB962C8B-B14F-4D97-AF65-F5344CB8AC3E}">
        <p14:creationId xmlns:p14="http://schemas.microsoft.com/office/powerpoint/2010/main" val="23255744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I.A:</a:t>
            </a:r>
            <a:r>
              <a:rPr lang="en-US" sz="5400" dirty="0">
                <a:latin typeface="Helvetica" panose="020B0604020202020204" pitchFamily="34" charset="0"/>
                <a:cs typeface="Helvetica" panose="020B0604020202020204" pitchFamily="34" charset="0"/>
              </a:rPr>
              <a:t>	</a:t>
            </a:r>
            <a:r>
              <a:rPr lang="en-US" sz="5400" dirty="0" smtClean="0">
                <a:latin typeface="Helvetica" panose="020B0604020202020204" pitchFamily="34" charset="0"/>
                <a:cs typeface="Helvetica" panose="020B0604020202020204" pitchFamily="34" charset="0"/>
              </a:rPr>
              <a:t>Regional Industry Overview</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6</a:t>
            </a:fld>
            <a:endParaRPr lang="en-US"/>
          </a:p>
        </p:txBody>
      </p:sp>
    </p:spTree>
    <p:extLst>
      <p:ext uri="{BB962C8B-B14F-4D97-AF65-F5344CB8AC3E}">
        <p14:creationId xmlns:p14="http://schemas.microsoft.com/office/powerpoint/2010/main" val="30741943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60</a:t>
            </a:fld>
            <a:endParaRPr lang="en-US" dirty="0"/>
          </a:p>
        </p:txBody>
      </p:sp>
      <p:sp>
        <p:nvSpPr>
          <p:cNvPr id="10" name="Title 1"/>
          <p:cNvSpPr>
            <a:spLocks noGrp="1"/>
          </p:cNvSpPr>
          <p:nvPr>
            <p:ph type="title"/>
          </p:nvPr>
        </p:nvSpPr>
        <p:spPr>
          <a:xfrm>
            <a:off x="611030" y="609600"/>
            <a:ext cx="10969943" cy="808038"/>
          </a:xfrm>
        </p:spPr>
        <p:txBody>
          <a:bodyPr>
            <a:normAutofit fontScale="90000"/>
          </a:bodyPr>
          <a:lstStyle/>
          <a:p>
            <a:r>
              <a:rPr lang="en-US" sz="3200" dirty="0" smtClean="0">
                <a:latin typeface="Helvetica" panose="020B0604020202020204" pitchFamily="34" charset="0"/>
                <a:cs typeface="Helvetica" panose="020B0604020202020204" pitchFamily="34" charset="0"/>
              </a:rPr>
              <a:t>BA+ Occupations Associated with </a:t>
            </a:r>
            <a:r>
              <a:rPr lang="en-US" sz="3200" dirty="0" smtClean="0"/>
              <a:t>Priority Industries, 4-Stars</a:t>
            </a:r>
            <a:endParaRPr lang="en-US" sz="3200" dirty="0">
              <a:latin typeface="Helvetica" panose="020B0604020202020204" pitchFamily="34" charset="0"/>
              <a:cs typeface="Helvetica" panose="020B0604020202020204" pitchFamily="34" charset="0"/>
            </a:endParaRPr>
          </a:p>
        </p:txBody>
      </p:sp>
      <p:sp>
        <p:nvSpPr>
          <p:cNvPr id="12" name="Rectangle 11"/>
          <p:cNvSpPr/>
          <p:nvPr/>
        </p:nvSpPr>
        <p:spPr>
          <a:xfrm>
            <a:off x="611029" y="240270"/>
            <a:ext cx="274626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Priority Industry Profiles: Occupations</a:t>
            </a:r>
            <a:endParaRPr lang="en-US" sz="1200" dirty="0"/>
          </a:p>
        </p:txBody>
      </p:sp>
      <p:sp>
        <p:nvSpPr>
          <p:cNvPr id="14" name="Rectangle 13"/>
          <p:cNvSpPr/>
          <p:nvPr/>
        </p:nvSpPr>
        <p:spPr>
          <a:xfrm>
            <a:off x="610211" y="6492473"/>
            <a:ext cx="10969944"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 Source: </a:t>
            </a:r>
            <a:r>
              <a:rPr lang="en-US" sz="900" dirty="0" smtClean="0">
                <a:latin typeface="Helvetica" panose="020B0604020202020204" pitchFamily="34" charset="0"/>
                <a:cs typeface="Helvetica" panose="020B0604020202020204" pitchFamily="34" charset="0"/>
              </a:rPr>
              <a:t>BLS, </a:t>
            </a:r>
            <a:r>
              <a:rPr lang="en-US" sz="900" dirty="0">
                <a:latin typeface="Helvetica" panose="020B0604020202020204" pitchFamily="34" charset="0"/>
                <a:cs typeface="Helvetica" panose="020B0604020202020204" pitchFamily="34" charset="0"/>
              </a:rPr>
              <a:t>Occupational Employment Statistics, 2020 Projections and 2026 Projections; Burning Glass, 2019; </a:t>
            </a:r>
            <a:r>
              <a:rPr lang="en-US" sz="900" dirty="0" smtClean="0">
                <a:latin typeface="Helvetica" panose="020B0604020202020204" pitchFamily="34" charset="0"/>
                <a:cs typeface="Helvetica" panose="020B0604020202020204" pitchFamily="34" charset="0"/>
              </a:rPr>
              <a:t>DUA/BLS </a:t>
            </a:r>
            <a:r>
              <a:rPr lang="en-US" sz="900" dirty="0">
                <a:latin typeface="Helvetica" panose="020B0604020202020204" pitchFamily="34" charset="0"/>
                <a:cs typeface="Helvetica" panose="020B0604020202020204" pitchFamily="34" charset="0"/>
              </a:rPr>
              <a:t>Occupational Employment and </a:t>
            </a:r>
            <a:r>
              <a:rPr lang="en-US" sz="900" dirty="0" smtClean="0">
                <a:latin typeface="Helvetica" panose="020B0604020202020204" pitchFamily="34" charset="0"/>
                <a:cs typeface="Helvetica" panose="020B0604020202020204" pitchFamily="34" charset="0"/>
              </a:rPr>
              <a:t>Wages Staffing </a:t>
            </a:r>
            <a:r>
              <a:rPr lang="en-US" sz="900" dirty="0">
                <a:latin typeface="Helvetica" panose="020B0604020202020204" pitchFamily="34" charset="0"/>
                <a:cs typeface="Helvetica" panose="020B0604020202020204" pitchFamily="34" charset="0"/>
              </a:rPr>
              <a:t>Pattern </a:t>
            </a:r>
            <a:r>
              <a:rPr lang="en-US" sz="900" dirty="0" smtClean="0">
                <a:latin typeface="Helvetica" panose="020B0604020202020204" pitchFamily="34" charset="0"/>
                <a:cs typeface="Helvetica" panose="020B0604020202020204" pitchFamily="34" charset="0"/>
              </a:rPr>
              <a:t>Data, 2019</a:t>
            </a:r>
            <a:endParaRPr lang="en-US" sz="900" dirty="0">
              <a:latin typeface="Helvetica" panose="020B0604020202020204" pitchFamily="34" charset="0"/>
              <a:cs typeface="Helvetica" panose="020B0604020202020204" pitchFamily="34" charset="0"/>
            </a:endParaRPr>
          </a:p>
        </p:txBody>
      </p:sp>
      <p:sp>
        <p:nvSpPr>
          <p:cNvPr id="16" name="Rectangle 15"/>
          <p:cNvSpPr/>
          <p:nvPr/>
        </p:nvSpPr>
        <p:spPr>
          <a:xfrm>
            <a:off x="610211" y="6202650"/>
            <a:ext cx="10926061" cy="253916"/>
          </a:xfrm>
          <a:prstGeom prst="rect">
            <a:avLst/>
          </a:prstGeom>
        </p:spPr>
        <p:txBody>
          <a:bodyPr wrap="square">
            <a:spAutoFit/>
          </a:bodyPr>
          <a:lstStyle/>
          <a:p>
            <a:r>
              <a:rPr lang="en-US" sz="1050" i="1" dirty="0" smtClean="0">
                <a:latin typeface="Helvetica" panose="020B0604020202020204" pitchFamily="34" charset="0"/>
                <a:cs typeface="Helvetica" panose="020B0604020202020204" pitchFamily="34" charset="0"/>
              </a:rPr>
              <a:t>All occupations listed are 4-star occupations </a:t>
            </a:r>
            <a:r>
              <a:rPr lang="en-US" sz="1050" i="1" dirty="0">
                <a:latin typeface="Helvetica" panose="020B0604020202020204" pitchFamily="34" charset="0"/>
                <a:cs typeface="Helvetica" panose="020B0604020202020204" pitchFamily="34" charset="0"/>
              </a:rPr>
              <a:t>requiring a </a:t>
            </a:r>
            <a:r>
              <a:rPr lang="en-US" sz="1050" i="1" dirty="0" smtClean="0">
                <a:latin typeface="Helvetica" panose="020B0604020202020204" pitchFamily="34" charset="0"/>
                <a:cs typeface="Helvetica" panose="020B0604020202020204" pitchFamily="34" charset="0"/>
              </a:rPr>
              <a:t>Bachelor’s degree or higher</a:t>
            </a:r>
            <a:r>
              <a:rPr lang="en-US" sz="1050" i="1" dirty="0">
                <a:latin typeface="Helvetica" panose="020B0604020202020204" pitchFamily="34" charset="0"/>
                <a:cs typeface="Helvetica" panose="020B0604020202020204" pitchFamily="34" charset="0"/>
              </a:rPr>
              <a:t>. Top 30 occupations by industry employment only</a:t>
            </a:r>
            <a:r>
              <a:rPr lang="en-US" sz="1050" i="1" dirty="0" smtClean="0">
                <a:latin typeface="Helvetica" panose="020B0604020202020204" pitchFamily="34" charset="0"/>
                <a:cs typeface="Helvetica" panose="020B0604020202020204" pitchFamily="34" charset="0"/>
              </a:rPr>
              <a:t>. </a:t>
            </a:r>
          </a:p>
        </p:txBody>
      </p:sp>
      <p:graphicFrame>
        <p:nvGraphicFramePr>
          <p:cNvPr id="6" name="Table 5"/>
          <p:cNvGraphicFramePr>
            <a:graphicFrameLocks noGrp="1"/>
          </p:cNvGraphicFramePr>
          <p:nvPr>
            <p:extLst/>
          </p:nvPr>
        </p:nvGraphicFramePr>
        <p:xfrm>
          <a:off x="654912" y="1424149"/>
          <a:ext cx="10881360" cy="4762869"/>
        </p:xfrm>
        <a:graphic>
          <a:graphicData uri="http://schemas.openxmlformats.org/drawingml/2006/table">
            <a:tbl>
              <a:tblPr/>
              <a:tblGrid>
                <a:gridCol w="1371600">
                  <a:extLst>
                    <a:ext uri="{9D8B030D-6E8A-4147-A177-3AD203B41FA5}">
                      <a16:colId xmlns:a16="http://schemas.microsoft.com/office/drawing/2014/main" val="3182551010"/>
                    </a:ext>
                  </a:extLst>
                </a:gridCol>
                <a:gridCol w="1097280">
                  <a:extLst>
                    <a:ext uri="{9D8B030D-6E8A-4147-A177-3AD203B41FA5}">
                      <a16:colId xmlns:a16="http://schemas.microsoft.com/office/drawing/2014/main" val="2565062502"/>
                    </a:ext>
                  </a:extLst>
                </a:gridCol>
                <a:gridCol w="3291840">
                  <a:extLst>
                    <a:ext uri="{9D8B030D-6E8A-4147-A177-3AD203B41FA5}">
                      <a16:colId xmlns:a16="http://schemas.microsoft.com/office/drawing/2014/main" val="1970513389"/>
                    </a:ext>
                  </a:extLst>
                </a:gridCol>
                <a:gridCol w="1920240">
                  <a:extLst>
                    <a:ext uri="{9D8B030D-6E8A-4147-A177-3AD203B41FA5}">
                      <a16:colId xmlns:a16="http://schemas.microsoft.com/office/drawing/2014/main" val="1408340123"/>
                    </a:ext>
                  </a:extLst>
                </a:gridCol>
                <a:gridCol w="1097280">
                  <a:extLst>
                    <a:ext uri="{9D8B030D-6E8A-4147-A177-3AD203B41FA5}">
                      <a16:colId xmlns:a16="http://schemas.microsoft.com/office/drawing/2014/main" val="516987398"/>
                    </a:ext>
                  </a:extLst>
                </a:gridCol>
                <a:gridCol w="640080">
                  <a:extLst>
                    <a:ext uri="{9D8B030D-6E8A-4147-A177-3AD203B41FA5}">
                      <a16:colId xmlns:a16="http://schemas.microsoft.com/office/drawing/2014/main" val="2896937440"/>
                    </a:ext>
                  </a:extLst>
                </a:gridCol>
                <a:gridCol w="1463040">
                  <a:extLst>
                    <a:ext uri="{9D8B030D-6E8A-4147-A177-3AD203B41FA5}">
                      <a16:colId xmlns:a16="http://schemas.microsoft.com/office/drawing/2014/main" val="3144284609"/>
                    </a:ext>
                  </a:extLst>
                </a:gridCol>
              </a:tblGrid>
              <a:tr h="178126">
                <a:tc>
                  <a:txBody>
                    <a:bodyPr/>
                    <a:lstStyle/>
                    <a:p>
                      <a:pPr algn="l" fontAlgn="b"/>
                      <a:endParaRPr lang="en-US" sz="900" b="0" i="0" u="none" strike="noStrike">
                        <a:solidFill>
                          <a:srgbClr val="000000"/>
                        </a:solidFill>
                        <a:effectLst/>
                        <a:latin typeface="Helvetica" panose="020B0604020202020204" pitchFamily="34" charset="0"/>
                      </a:endParaRPr>
                    </a:p>
                  </a:txBody>
                  <a:tcPr marL="5638" marR="5638" marT="563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Helvetica" panose="020B0604020202020204" pitchFamily="34" charset="0"/>
                      </a:endParaRPr>
                    </a:p>
                  </a:txBody>
                  <a:tcPr marL="5638" marR="5638" marT="563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Helvetica" panose="020B0604020202020204" pitchFamily="34" charset="0"/>
                      </a:endParaRPr>
                    </a:p>
                  </a:txBody>
                  <a:tcPr marL="5638" marR="5638" marT="5638"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b"/>
                      <a:r>
                        <a:rPr lang="en-US" sz="900" b="1" i="0" u="none" strike="noStrike" dirty="0">
                          <a:solidFill>
                            <a:srgbClr val="FA7D00"/>
                          </a:solidFill>
                          <a:effectLst/>
                          <a:latin typeface="Helvetica" panose="020B0604020202020204" pitchFamily="34" charset="0"/>
                        </a:rPr>
                        <a:t>Industry-Specific, Statewide</a:t>
                      </a:r>
                    </a:p>
                  </a:txBody>
                  <a:tcPr marL="5638" marR="5638" marT="56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b"/>
                      <a:r>
                        <a:rPr lang="en-US" sz="900" b="1" i="0" u="none" strike="noStrike" dirty="0">
                          <a:solidFill>
                            <a:srgbClr val="FA7D00"/>
                          </a:solidFill>
                          <a:effectLst/>
                          <a:latin typeface="Helvetica" panose="020B0604020202020204" pitchFamily="34" charset="0"/>
                        </a:rPr>
                        <a:t>All Industries, Regional</a:t>
                      </a:r>
                    </a:p>
                  </a:txBody>
                  <a:tcPr marL="5638" marR="5638" marT="56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2095240513"/>
                  </a:ext>
                </a:extLst>
              </a:tr>
              <a:tr h="273662">
                <a:tc>
                  <a:txBody>
                    <a:bodyPr/>
                    <a:lstStyle/>
                    <a:p>
                      <a:pPr algn="ctr" fontAlgn="ctr"/>
                      <a:r>
                        <a:rPr lang="en-US" sz="900" b="1" i="0" u="none" strike="noStrike" dirty="0">
                          <a:solidFill>
                            <a:srgbClr val="FFFFFF"/>
                          </a:solidFill>
                          <a:effectLst/>
                          <a:latin typeface="Helvetica" panose="020B0604020202020204" pitchFamily="34" charset="0"/>
                        </a:rPr>
                        <a:t>Industry</a:t>
                      </a:r>
                    </a:p>
                  </a:txBody>
                  <a:tcPr marL="5638" marR="5638" marT="563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Helvetica" panose="020B0604020202020204" pitchFamily="34" charset="0"/>
                        </a:rPr>
                        <a:t>SOC Code</a:t>
                      </a:r>
                    </a:p>
                  </a:txBody>
                  <a:tcPr marL="5638" marR="5638" marT="563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Helvetica" panose="020B0604020202020204" pitchFamily="34" charset="0"/>
                        </a:rPr>
                        <a:t>Occupation Title</a:t>
                      </a:r>
                    </a:p>
                  </a:txBody>
                  <a:tcPr marL="5638" marR="5638" marT="563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Helvetica" panose="020B0604020202020204" pitchFamily="34" charset="0"/>
                        </a:rPr>
                        <a:t>Educational Requirement</a:t>
                      </a:r>
                    </a:p>
                  </a:txBody>
                  <a:tcPr marL="5638" marR="5638" marT="563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Helvetica" panose="020B0604020202020204" pitchFamily="34" charset="0"/>
                        </a:rPr>
                        <a:t>2018 Industry Employment</a:t>
                      </a:r>
                    </a:p>
                  </a:txBody>
                  <a:tcPr marL="5638" marR="5638" marT="563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Helvetica" panose="020B0604020202020204" pitchFamily="34" charset="0"/>
                        </a:rPr>
                        <a:t>STAR</a:t>
                      </a:r>
                    </a:p>
                  </a:txBody>
                  <a:tcPr marL="5638" marR="5638" marT="563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Helvetica" panose="020B0604020202020204" pitchFamily="34" charset="0"/>
                        </a:rPr>
                        <a:t>Median Annual Wage</a:t>
                      </a:r>
                    </a:p>
                  </a:txBody>
                  <a:tcPr marL="5638" marR="5638" marT="563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2092213354"/>
                  </a:ext>
                </a:extLst>
              </a:tr>
              <a:tr h="163643">
                <a:tc rowSpan="30">
                  <a:txBody>
                    <a:bodyPr/>
                    <a:lstStyle/>
                    <a:p>
                      <a:pPr algn="ctr" fontAlgn="b"/>
                      <a:r>
                        <a:rPr lang="en-US" sz="900" b="0" i="0" u="none" strike="noStrike" dirty="0">
                          <a:solidFill>
                            <a:srgbClr val="000000"/>
                          </a:solidFill>
                          <a:effectLst/>
                          <a:latin typeface="Helvetica" panose="020B0604020202020204" pitchFamily="34" charset="0"/>
                        </a:rPr>
                        <a:t>Professional and Technical Services</a:t>
                      </a:r>
                    </a:p>
                  </a:txBody>
                  <a:tcPr marL="5638" marR="5638" marT="5638" marB="0" anchor="ctr">
                    <a:lnL>
                      <a:noFill/>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900" b="0" i="0" u="none" strike="noStrike">
                          <a:solidFill>
                            <a:srgbClr val="000000"/>
                          </a:solidFill>
                          <a:effectLst/>
                          <a:latin typeface="Helvetica" panose="020B0604020202020204" pitchFamily="34" charset="0"/>
                        </a:rPr>
                        <a:t>15-1111</a:t>
                      </a:r>
                    </a:p>
                  </a:txBody>
                  <a:tcPr marL="5638" marR="5638" marT="5638" marB="0" anchor="ctr">
                    <a:lnL w="190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Computer and Information Research Scientists</a:t>
                      </a:r>
                    </a:p>
                  </a:txBody>
                  <a:tcPr marL="5638" marR="5638" marT="563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solidFill>
                            <a:srgbClr val="FFFFFF"/>
                          </a:solidFill>
                          <a:effectLst/>
                          <a:latin typeface="Helvetica" panose="020B0604020202020204" pitchFamily="34" charset="0"/>
                        </a:rPr>
                        <a:t>Doctoral or professional degree</a:t>
                      </a:r>
                    </a:p>
                  </a:txBody>
                  <a:tcPr marL="5638" marR="5638" marT="5638" marB="0" anchor="ctr">
                    <a:lnL>
                      <a:noFill/>
                    </a:lnL>
                    <a:lnR>
                      <a:noFill/>
                    </a:lnR>
                    <a:lnT w="12700" cap="flat" cmpd="sng" algn="ctr">
                      <a:solidFill>
                        <a:srgbClr val="000000"/>
                      </a:solidFill>
                      <a:prstDash val="solid"/>
                      <a:round/>
                      <a:headEnd type="none" w="med" len="med"/>
                      <a:tailEnd type="none" w="med" len="med"/>
                    </a:lnT>
                    <a:lnB>
                      <a:noFill/>
                    </a:lnB>
                    <a:solidFill>
                      <a:srgbClr val="A5A5A5"/>
                    </a:solidFill>
                  </a:tcPr>
                </a:tc>
                <a:tc>
                  <a:txBody>
                    <a:bodyPr/>
                    <a:lstStyle/>
                    <a:p>
                      <a:pPr algn="ctr" fontAlgn="b"/>
                      <a:r>
                        <a:rPr lang="en-US" sz="900" b="0" i="0" u="none" strike="noStrike">
                          <a:solidFill>
                            <a:srgbClr val="000000"/>
                          </a:solidFill>
                          <a:effectLst/>
                          <a:latin typeface="Helvetica" panose="020B0604020202020204" pitchFamily="34" charset="0"/>
                        </a:rPr>
                        <a:t>230</a:t>
                      </a:r>
                    </a:p>
                  </a:txBody>
                  <a:tcPr marL="5638" marR="5638" marT="5638"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900" b="1" i="0" u="none" strike="noStrike">
                          <a:solidFill>
                            <a:srgbClr val="000000"/>
                          </a:solidFill>
                          <a:effectLst/>
                          <a:latin typeface="Helvetica" panose="020B0604020202020204" pitchFamily="34" charset="0"/>
                        </a:rPr>
                        <a:t>4</a:t>
                      </a:r>
                    </a:p>
                  </a:txBody>
                  <a:tcPr marL="5638" marR="5638" marT="5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US" sz="900" b="0" i="0" u="none" strike="noStrike">
                          <a:solidFill>
                            <a:srgbClr val="000000"/>
                          </a:solidFill>
                          <a:effectLst/>
                          <a:latin typeface="Helvetica" panose="020B0604020202020204" pitchFamily="34" charset="0"/>
                        </a:rPr>
                        <a:t>$110,872</a:t>
                      </a:r>
                    </a:p>
                  </a:txBody>
                  <a:tcPr marL="5638" marR="5638" marT="5638"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77232129"/>
                  </a:ext>
                </a:extLst>
              </a:tr>
              <a:tr h="139587">
                <a:tc vMerge="1">
                  <a:txBody>
                    <a:bodyPr/>
                    <a:lstStyle/>
                    <a:p>
                      <a:pPr algn="ctr" fontAlgn="b"/>
                      <a:endParaRPr lang="en-US" sz="500" b="0" i="0" u="none" strike="noStrike" dirty="0">
                        <a:solidFill>
                          <a:srgbClr val="000000"/>
                        </a:solidFill>
                        <a:effectLst/>
                        <a:latin typeface="Helvetica" panose="020B0604020202020204" pitchFamily="34" charset="0"/>
                      </a:endParaRPr>
                    </a:p>
                  </a:txBody>
                  <a:tcPr marL="5638" marR="5638" marT="5638" marB="0" anchor="b">
                    <a:lnL>
                      <a:noFill/>
                    </a:lnL>
                    <a:lnR>
                      <a:noFill/>
                    </a:lnR>
                    <a:lnT>
                      <a:noFill/>
                    </a:lnT>
                    <a:lnB>
                      <a:noFill/>
                    </a:lnB>
                  </a:tcPr>
                </a:tc>
                <a:tc>
                  <a:txBody>
                    <a:bodyPr/>
                    <a:lstStyle/>
                    <a:p>
                      <a:pPr algn="ctr" fontAlgn="b"/>
                      <a:r>
                        <a:rPr lang="en-US" sz="900" b="0" i="0" u="none" strike="noStrike">
                          <a:solidFill>
                            <a:srgbClr val="000000"/>
                          </a:solidFill>
                          <a:effectLst/>
                          <a:latin typeface="Helvetica" panose="020B0604020202020204" pitchFamily="34" charset="0"/>
                        </a:rPr>
                        <a:t>21-1022</a:t>
                      </a:r>
                    </a:p>
                  </a:txBody>
                  <a:tcPr marL="5638" marR="5638" marT="5638"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Helvetica" panose="020B0604020202020204" pitchFamily="34" charset="0"/>
                        </a:rPr>
                        <a:t>Healthcare Social Workers</a:t>
                      </a:r>
                    </a:p>
                  </a:txBody>
                  <a:tcPr marL="5638" marR="5638" marT="5638" marB="0" anchor="ctr">
                    <a:lnL>
                      <a:noFill/>
                    </a:lnL>
                    <a:lnR>
                      <a:noFill/>
                    </a:lnR>
                    <a:lnT>
                      <a:noFill/>
                    </a:lnT>
                    <a:lnB>
                      <a:noFill/>
                    </a:lnB>
                  </a:tcPr>
                </a:tc>
                <a:tc>
                  <a:txBody>
                    <a:bodyPr/>
                    <a:lstStyle/>
                    <a:p>
                      <a:pPr algn="ctr" fontAlgn="b"/>
                      <a:r>
                        <a:rPr lang="en-US" sz="900" b="0" i="0" u="none" strike="noStrike" dirty="0">
                          <a:solidFill>
                            <a:schemeClr val="bg1"/>
                          </a:solidFill>
                          <a:effectLst/>
                          <a:latin typeface="Helvetica" panose="020B0604020202020204" pitchFamily="34" charset="0"/>
                        </a:rPr>
                        <a:t>Master's degree</a:t>
                      </a:r>
                    </a:p>
                  </a:txBody>
                  <a:tcPr marL="5638" marR="5638" marT="5638" marB="0" anchor="ctr">
                    <a:lnL>
                      <a:noFill/>
                    </a:lnL>
                    <a:lnR>
                      <a:noFill/>
                    </a:lnR>
                    <a:lnT>
                      <a:noFill/>
                    </a:lnT>
                    <a:lnB>
                      <a:noFill/>
                    </a:lnB>
                    <a:solidFill>
                      <a:srgbClr val="4472C4"/>
                    </a:solidFill>
                  </a:tcPr>
                </a:tc>
                <a:tc>
                  <a:txBody>
                    <a:bodyPr/>
                    <a:lstStyle/>
                    <a:p>
                      <a:pPr algn="ctr" fontAlgn="b"/>
                      <a:r>
                        <a:rPr lang="en-US" sz="900" b="0" i="0" u="none" strike="noStrike">
                          <a:solidFill>
                            <a:srgbClr val="000000"/>
                          </a:solidFill>
                          <a:effectLst/>
                          <a:latin typeface="Helvetica" panose="020B0604020202020204" pitchFamily="34" charset="0"/>
                        </a:rPr>
                        <a:t>340</a:t>
                      </a:r>
                    </a:p>
                  </a:txBody>
                  <a:tcPr marL="5638" marR="5638" marT="563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Helvetica" panose="020B0604020202020204" pitchFamily="34" charset="0"/>
                        </a:rPr>
                        <a:t>4</a:t>
                      </a:r>
                    </a:p>
                  </a:txBody>
                  <a:tcPr marL="5638" marR="5638" marT="5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Helvetica" panose="020B0604020202020204" pitchFamily="34" charset="0"/>
                        </a:rPr>
                        <a:t>$62,797</a:t>
                      </a:r>
                    </a:p>
                  </a:txBody>
                  <a:tcPr marL="5638" marR="5638" marT="56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87589029"/>
                  </a:ext>
                </a:extLst>
              </a:tr>
              <a:tr h="139587">
                <a:tc vMerge="1">
                  <a:txBody>
                    <a:bodyPr/>
                    <a:lstStyle/>
                    <a:p>
                      <a:pPr algn="ctr" fontAlgn="b"/>
                      <a:endParaRPr lang="en-US" sz="500" b="0" i="0" u="none" strike="noStrike" dirty="0">
                        <a:solidFill>
                          <a:srgbClr val="000000"/>
                        </a:solidFill>
                        <a:effectLst/>
                        <a:latin typeface="Helvetica" panose="020B0604020202020204" pitchFamily="34" charset="0"/>
                      </a:endParaRPr>
                    </a:p>
                  </a:txBody>
                  <a:tcPr marL="5638" marR="5638" marT="5638" marB="0" anchor="b">
                    <a:lnL>
                      <a:noFill/>
                    </a:lnL>
                    <a:lnR>
                      <a:noFill/>
                    </a:lnR>
                    <a:lnT>
                      <a:noFill/>
                    </a:lnT>
                    <a:lnB>
                      <a:noFill/>
                    </a:lnB>
                  </a:tcPr>
                </a:tc>
                <a:tc>
                  <a:txBody>
                    <a:bodyPr/>
                    <a:lstStyle/>
                    <a:p>
                      <a:pPr algn="ctr" fontAlgn="b"/>
                      <a:r>
                        <a:rPr lang="en-US" sz="900" b="0" i="0" u="none" strike="noStrike">
                          <a:solidFill>
                            <a:srgbClr val="000000"/>
                          </a:solidFill>
                          <a:effectLst/>
                          <a:latin typeface="Helvetica" panose="020B0604020202020204" pitchFamily="34" charset="0"/>
                        </a:rPr>
                        <a:t>25-9031</a:t>
                      </a:r>
                    </a:p>
                  </a:txBody>
                  <a:tcPr marL="5638" marR="5638" marT="5638"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Helvetica" panose="020B0604020202020204" pitchFamily="34" charset="0"/>
                        </a:rPr>
                        <a:t>Instructional Coordinators</a:t>
                      </a:r>
                    </a:p>
                  </a:txBody>
                  <a:tcPr marL="5638" marR="5638" marT="5638" marB="0" anchor="ctr">
                    <a:lnL>
                      <a:noFill/>
                    </a:lnL>
                    <a:lnR>
                      <a:noFill/>
                    </a:lnR>
                    <a:lnT>
                      <a:noFill/>
                    </a:lnT>
                    <a:lnB>
                      <a:noFill/>
                    </a:lnB>
                  </a:tcPr>
                </a:tc>
                <a:tc>
                  <a:txBody>
                    <a:bodyPr/>
                    <a:lstStyle/>
                    <a:p>
                      <a:pPr algn="ctr" fontAlgn="b"/>
                      <a:r>
                        <a:rPr lang="en-US" sz="900" b="0" i="0" u="none" strike="noStrike" dirty="0">
                          <a:solidFill>
                            <a:schemeClr val="bg1"/>
                          </a:solidFill>
                          <a:effectLst/>
                          <a:latin typeface="Helvetica" panose="020B0604020202020204" pitchFamily="34" charset="0"/>
                        </a:rPr>
                        <a:t>Master's degree</a:t>
                      </a:r>
                    </a:p>
                  </a:txBody>
                  <a:tcPr marL="5638" marR="5638" marT="5638" marB="0" anchor="ctr">
                    <a:lnL>
                      <a:noFill/>
                    </a:lnL>
                    <a:lnR>
                      <a:noFill/>
                    </a:lnR>
                    <a:lnT>
                      <a:noFill/>
                    </a:lnT>
                    <a:lnB>
                      <a:noFill/>
                    </a:lnB>
                    <a:solidFill>
                      <a:srgbClr val="4472C4"/>
                    </a:solidFill>
                  </a:tcPr>
                </a:tc>
                <a:tc>
                  <a:txBody>
                    <a:bodyPr/>
                    <a:lstStyle/>
                    <a:p>
                      <a:pPr algn="ctr" fontAlgn="b"/>
                      <a:r>
                        <a:rPr lang="en-US" sz="900" b="0" i="0" u="none" strike="noStrike">
                          <a:solidFill>
                            <a:srgbClr val="000000"/>
                          </a:solidFill>
                          <a:effectLst/>
                          <a:latin typeface="Helvetica" panose="020B0604020202020204" pitchFamily="34" charset="0"/>
                        </a:rPr>
                        <a:t>160</a:t>
                      </a:r>
                    </a:p>
                  </a:txBody>
                  <a:tcPr marL="5638" marR="5638" marT="563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Helvetica" panose="020B0604020202020204" pitchFamily="34" charset="0"/>
                        </a:rPr>
                        <a:t>4</a:t>
                      </a:r>
                    </a:p>
                  </a:txBody>
                  <a:tcPr marL="5638" marR="5638" marT="5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Helvetica" panose="020B0604020202020204" pitchFamily="34" charset="0"/>
                        </a:rPr>
                        <a:t>$78,388</a:t>
                      </a:r>
                    </a:p>
                  </a:txBody>
                  <a:tcPr marL="5638" marR="5638" marT="56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75605479"/>
                  </a:ext>
                </a:extLst>
              </a:tr>
              <a:tr h="139587">
                <a:tc vMerge="1">
                  <a:txBody>
                    <a:bodyPr/>
                    <a:lstStyle/>
                    <a:p>
                      <a:pPr algn="ctr" fontAlgn="b"/>
                      <a:endParaRPr lang="en-US" sz="500" b="0" i="0" u="none" strike="noStrike" dirty="0">
                        <a:solidFill>
                          <a:srgbClr val="000000"/>
                        </a:solidFill>
                        <a:effectLst/>
                        <a:latin typeface="Helvetica" panose="020B0604020202020204" pitchFamily="34" charset="0"/>
                      </a:endParaRPr>
                    </a:p>
                  </a:txBody>
                  <a:tcPr marL="5638" marR="5638" marT="5638" marB="0" anchor="b">
                    <a:lnL>
                      <a:noFill/>
                    </a:lnL>
                    <a:lnR>
                      <a:noFill/>
                    </a:lnR>
                    <a:lnT>
                      <a:noFill/>
                    </a:lnT>
                    <a:lnB>
                      <a:noFill/>
                    </a:lnB>
                  </a:tcPr>
                </a:tc>
                <a:tc>
                  <a:txBody>
                    <a:bodyPr/>
                    <a:lstStyle/>
                    <a:p>
                      <a:pPr algn="ctr" fontAlgn="b"/>
                      <a:r>
                        <a:rPr lang="en-US" sz="900" b="0" i="0" u="none" strike="noStrike">
                          <a:solidFill>
                            <a:srgbClr val="000000"/>
                          </a:solidFill>
                          <a:effectLst/>
                          <a:latin typeface="Helvetica" panose="020B0604020202020204" pitchFamily="34" charset="0"/>
                        </a:rPr>
                        <a:t>25-4021</a:t>
                      </a:r>
                    </a:p>
                  </a:txBody>
                  <a:tcPr marL="5638" marR="5638" marT="5638"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Librarians</a:t>
                      </a:r>
                    </a:p>
                  </a:txBody>
                  <a:tcPr marL="5638" marR="5638" marT="5638" marB="0" anchor="ctr">
                    <a:lnL>
                      <a:noFill/>
                    </a:lnL>
                    <a:lnR>
                      <a:noFill/>
                    </a:lnR>
                    <a:lnT>
                      <a:noFill/>
                    </a:lnT>
                    <a:lnB>
                      <a:noFill/>
                    </a:lnB>
                  </a:tcPr>
                </a:tc>
                <a:tc>
                  <a:txBody>
                    <a:bodyPr/>
                    <a:lstStyle/>
                    <a:p>
                      <a:pPr algn="ctr" fontAlgn="b"/>
                      <a:r>
                        <a:rPr lang="en-US" sz="900" b="0" i="0" u="none" strike="noStrike" dirty="0">
                          <a:solidFill>
                            <a:schemeClr val="bg1"/>
                          </a:solidFill>
                          <a:effectLst/>
                          <a:latin typeface="Helvetica" panose="020B0604020202020204" pitchFamily="34" charset="0"/>
                        </a:rPr>
                        <a:t>Master's degree</a:t>
                      </a:r>
                    </a:p>
                  </a:txBody>
                  <a:tcPr marL="5638" marR="5638" marT="5638" marB="0" anchor="ctr">
                    <a:lnL>
                      <a:noFill/>
                    </a:lnL>
                    <a:lnR>
                      <a:noFill/>
                    </a:lnR>
                    <a:lnT>
                      <a:noFill/>
                    </a:lnT>
                    <a:lnB>
                      <a:noFill/>
                    </a:lnB>
                    <a:solidFill>
                      <a:srgbClr val="4472C4"/>
                    </a:solidFill>
                  </a:tcPr>
                </a:tc>
                <a:tc>
                  <a:txBody>
                    <a:bodyPr/>
                    <a:lstStyle/>
                    <a:p>
                      <a:pPr algn="ctr" fontAlgn="b"/>
                      <a:r>
                        <a:rPr lang="en-US" sz="900" b="0" i="0" u="none" strike="noStrike">
                          <a:solidFill>
                            <a:srgbClr val="000000"/>
                          </a:solidFill>
                          <a:effectLst/>
                          <a:latin typeface="Helvetica" panose="020B0604020202020204" pitchFamily="34" charset="0"/>
                        </a:rPr>
                        <a:t>70</a:t>
                      </a:r>
                    </a:p>
                  </a:txBody>
                  <a:tcPr marL="5638" marR="5638" marT="563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Helvetica" panose="020B0604020202020204" pitchFamily="34" charset="0"/>
                        </a:rPr>
                        <a:t>4</a:t>
                      </a:r>
                    </a:p>
                  </a:txBody>
                  <a:tcPr marL="5638" marR="5638" marT="5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Helvetica" panose="020B0604020202020204" pitchFamily="34" charset="0"/>
                        </a:rPr>
                        <a:t>$74,322</a:t>
                      </a:r>
                    </a:p>
                  </a:txBody>
                  <a:tcPr marL="5638" marR="5638" marT="56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06708099"/>
                  </a:ext>
                </a:extLst>
              </a:tr>
              <a:tr h="139587">
                <a:tc vMerge="1">
                  <a:txBody>
                    <a:bodyPr/>
                    <a:lstStyle/>
                    <a:p>
                      <a:pPr algn="ctr" fontAlgn="b"/>
                      <a:endParaRPr lang="en-US" sz="500" b="0" i="0" u="none" strike="noStrike">
                        <a:solidFill>
                          <a:srgbClr val="000000"/>
                        </a:solidFill>
                        <a:effectLst/>
                        <a:latin typeface="Helvetica" panose="020B0604020202020204" pitchFamily="34" charset="0"/>
                      </a:endParaRPr>
                    </a:p>
                  </a:txBody>
                  <a:tcPr marL="5638" marR="5638" marT="5638" marB="0" anchor="b">
                    <a:lnL>
                      <a:noFill/>
                    </a:lnL>
                    <a:lnR>
                      <a:noFill/>
                    </a:lnR>
                    <a:lnT>
                      <a:noFill/>
                    </a:lnT>
                    <a:lnB>
                      <a:noFill/>
                    </a:lnB>
                  </a:tcPr>
                </a:tc>
                <a:tc>
                  <a:txBody>
                    <a:bodyPr/>
                    <a:lstStyle/>
                    <a:p>
                      <a:pPr algn="ctr" fontAlgn="b"/>
                      <a:r>
                        <a:rPr lang="en-US" sz="900" b="0" i="0" u="none" strike="noStrike">
                          <a:solidFill>
                            <a:srgbClr val="000000"/>
                          </a:solidFill>
                          <a:effectLst/>
                          <a:latin typeface="Helvetica" panose="020B0604020202020204" pitchFamily="34" charset="0"/>
                        </a:rPr>
                        <a:t>19-4021</a:t>
                      </a:r>
                    </a:p>
                  </a:txBody>
                  <a:tcPr marL="5638" marR="5638" marT="5638"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Helvetica" panose="020B0604020202020204" pitchFamily="34" charset="0"/>
                        </a:rPr>
                        <a:t>Biological Technicians</a:t>
                      </a:r>
                    </a:p>
                  </a:txBody>
                  <a:tcPr marL="5638" marR="5638" marT="5638" marB="0" anchor="ctr">
                    <a:lnL>
                      <a:noFill/>
                    </a:lnL>
                    <a:lnR>
                      <a:noFill/>
                    </a:lnR>
                    <a:lnT>
                      <a:noFill/>
                    </a:lnT>
                    <a:lnB>
                      <a:noFill/>
                    </a:lnB>
                  </a:tcPr>
                </a:tc>
                <a:tc>
                  <a:txBody>
                    <a:bodyPr/>
                    <a:lstStyle/>
                    <a:p>
                      <a:pPr algn="ctr" fontAlgn="b"/>
                      <a:r>
                        <a:rPr lang="en-US" sz="900" b="0" i="0" u="none" strike="noStrike">
                          <a:solidFill>
                            <a:srgbClr val="FFFFFF"/>
                          </a:solidFill>
                          <a:effectLst/>
                          <a:latin typeface="Helvetica" panose="020B0604020202020204" pitchFamily="34" charset="0"/>
                        </a:rPr>
                        <a:t>Bachelor's degree</a:t>
                      </a:r>
                    </a:p>
                  </a:txBody>
                  <a:tcPr marL="5638" marR="5638" marT="5638"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Helvetica" panose="020B0604020202020204" pitchFamily="34" charset="0"/>
                        </a:rPr>
                        <a:t>2,340</a:t>
                      </a:r>
                    </a:p>
                  </a:txBody>
                  <a:tcPr marL="5638" marR="5638" marT="563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Helvetica" panose="020B0604020202020204" pitchFamily="34" charset="0"/>
                        </a:rPr>
                        <a:t>4</a:t>
                      </a:r>
                    </a:p>
                  </a:txBody>
                  <a:tcPr marL="5638" marR="5638" marT="5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Helvetica" panose="020B0604020202020204" pitchFamily="34" charset="0"/>
                        </a:rPr>
                        <a:t>$52,472</a:t>
                      </a:r>
                    </a:p>
                  </a:txBody>
                  <a:tcPr marL="5638" marR="5638" marT="56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79846268"/>
                  </a:ext>
                </a:extLst>
              </a:tr>
              <a:tr h="139587">
                <a:tc vMerge="1">
                  <a:txBody>
                    <a:bodyPr/>
                    <a:lstStyle/>
                    <a:p>
                      <a:pPr algn="ctr" fontAlgn="b"/>
                      <a:endParaRPr lang="en-US" sz="500" b="0" i="0" u="none" strike="noStrike">
                        <a:solidFill>
                          <a:srgbClr val="000000"/>
                        </a:solidFill>
                        <a:effectLst/>
                        <a:latin typeface="Helvetica" panose="020B0604020202020204" pitchFamily="34" charset="0"/>
                      </a:endParaRPr>
                    </a:p>
                  </a:txBody>
                  <a:tcPr marL="5638" marR="5638" marT="5638" marB="0" anchor="b">
                    <a:lnL>
                      <a:noFill/>
                    </a:lnL>
                    <a:lnR>
                      <a:noFill/>
                    </a:lnR>
                    <a:lnT>
                      <a:noFill/>
                    </a:lnT>
                    <a:lnB>
                      <a:noFill/>
                    </a:lnB>
                  </a:tcPr>
                </a:tc>
                <a:tc>
                  <a:txBody>
                    <a:bodyPr/>
                    <a:lstStyle/>
                    <a:p>
                      <a:pPr algn="ctr" fontAlgn="b"/>
                      <a:r>
                        <a:rPr lang="en-US" sz="900" b="0" i="0" u="none" strike="noStrike">
                          <a:solidFill>
                            <a:srgbClr val="000000"/>
                          </a:solidFill>
                          <a:effectLst/>
                          <a:latin typeface="Helvetica" panose="020B0604020202020204" pitchFamily="34" charset="0"/>
                        </a:rPr>
                        <a:t>27-1024</a:t>
                      </a:r>
                    </a:p>
                  </a:txBody>
                  <a:tcPr marL="5638" marR="5638" marT="5638"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Graphic Designers</a:t>
                      </a:r>
                    </a:p>
                  </a:txBody>
                  <a:tcPr marL="5638" marR="5638" marT="5638" marB="0" anchor="ctr">
                    <a:lnL>
                      <a:noFill/>
                    </a:lnL>
                    <a:lnR>
                      <a:noFill/>
                    </a:lnR>
                    <a:lnT>
                      <a:noFill/>
                    </a:lnT>
                    <a:lnB>
                      <a:noFill/>
                    </a:lnB>
                  </a:tcPr>
                </a:tc>
                <a:tc>
                  <a:txBody>
                    <a:bodyPr/>
                    <a:lstStyle/>
                    <a:p>
                      <a:pPr algn="ctr" fontAlgn="b"/>
                      <a:r>
                        <a:rPr lang="en-US" sz="900" b="0" i="0" u="none" strike="noStrike">
                          <a:solidFill>
                            <a:srgbClr val="FFFFFF"/>
                          </a:solidFill>
                          <a:effectLst/>
                          <a:latin typeface="Helvetica" panose="020B0604020202020204" pitchFamily="34" charset="0"/>
                        </a:rPr>
                        <a:t>Bachelor's degree</a:t>
                      </a:r>
                    </a:p>
                  </a:txBody>
                  <a:tcPr marL="5638" marR="5638" marT="5638"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Helvetica" panose="020B0604020202020204" pitchFamily="34" charset="0"/>
                        </a:rPr>
                        <a:t>2,130</a:t>
                      </a:r>
                    </a:p>
                  </a:txBody>
                  <a:tcPr marL="5638" marR="5638" marT="563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Helvetica" panose="020B0604020202020204" pitchFamily="34" charset="0"/>
                        </a:rPr>
                        <a:t>4</a:t>
                      </a:r>
                    </a:p>
                  </a:txBody>
                  <a:tcPr marL="5638" marR="5638" marT="5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Helvetica" panose="020B0604020202020204" pitchFamily="34" charset="0"/>
                        </a:rPr>
                        <a:t>$63,724</a:t>
                      </a:r>
                    </a:p>
                  </a:txBody>
                  <a:tcPr marL="5638" marR="5638" marT="56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75676790"/>
                  </a:ext>
                </a:extLst>
              </a:tr>
              <a:tr h="139587">
                <a:tc vMerge="1">
                  <a:txBody>
                    <a:bodyPr/>
                    <a:lstStyle/>
                    <a:p>
                      <a:pPr algn="ctr" fontAlgn="b"/>
                      <a:endParaRPr lang="en-US" sz="500" b="0" i="0" u="none" strike="noStrike">
                        <a:solidFill>
                          <a:srgbClr val="000000"/>
                        </a:solidFill>
                        <a:effectLst/>
                        <a:latin typeface="Helvetica" panose="020B0604020202020204" pitchFamily="34" charset="0"/>
                      </a:endParaRPr>
                    </a:p>
                  </a:txBody>
                  <a:tcPr marL="5638" marR="5638" marT="5638" marB="0" anchor="b">
                    <a:lnL>
                      <a:noFill/>
                    </a:lnL>
                    <a:lnR>
                      <a:noFill/>
                    </a:lnR>
                    <a:lnT>
                      <a:noFill/>
                    </a:lnT>
                    <a:lnB>
                      <a:noFill/>
                    </a:lnB>
                  </a:tcPr>
                </a:tc>
                <a:tc>
                  <a:txBody>
                    <a:bodyPr/>
                    <a:lstStyle/>
                    <a:p>
                      <a:pPr algn="ctr" fontAlgn="b"/>
                      <a:r>
                        <a:rPr lang="en-US" sz="900" b="0" i="0" u="none" strike="noStrike">
                          <a:solidFill>
                            <a:srgbClr val="000000"/>
                          </a:solidFill>
                          <a:effectLst/>
                          <a:latin typeface="Helvetica" panose="020B0604020202020204" pitchFamily="34" charset="0"/>
                        </a:rPr>
                        <a:t>27-3031</a:t>
                      </a:r>
                    </a:p>
                  </a:txBody>
                  <a:tcPr marL="5638" marR="5638" marT="5638"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Helvetica" panose="020B0604020202020204" pitchFamily="34" charset="0"/>
                        </a:rPr>
                        <a:t>Public Relations Specialists</a:t>
                      </a:r>
                    </a:p>
                  </a:txBody>
                  <a:tcPr marL="5638" marR="5638" marT="5638" marB="0" anchor="ctr">
                    <a:lnL>
                      <a:noFill/>
                    </a:lnL>
                    <a:lnR>
                      <a:noFill/>
                    </a:lnR>
                    <a:lnT>
                      <a:noFill/>
                    </a:lnT>
                    <a:lnB>
                      <a:noFill/>
                    </a:lnB>
                  </a:tcPr>
                </a:tc>
                <a:tc>
                  <a:txBody>
                    <a:bodyPr/>
                    <a:lstStyle/>
                    <a:p>
                      <a:pPr algn="ctr" fontAlgn="b"/>
                      <a:r>
                        <a:rPr lang="en-US" sz="900" b="0" i="0" u="none" strike="noStrike">
                          <a:solidFill>
                            <a:srgbClr val="FFFFFF"/>
                          </a:solidFill>
                          <a:effectLst/>
                          <a:latin typeface="Helvetica" panose="020B0604020202020204" pitchFamily="34" charset="0"/>
                        </a:rPr>
                        <a:t>Bachelor's degree</a:t>
                      </a:r>
                    </a:p>
                  </a:txBody>
                  <a:tcPr marL="5638" marR="5638" marT="5638"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Helvetica" panose="020B0604020202020204" pitchFamily="34" charset="0"/>
                        </a:rPr>
                        <a:t>2,090</a:t>
                      </a:r>
                    </a:p>
                  </a:txBody>
                  <a:tcPr marL="5638" marR="5638" marT="563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Helvetica" panose="020B0604020202020204" pitchFamily="34" charset="0"/>
                        </a:rPr>
                        <a:t>4</a:t>
                      </a:r>
                    </a:p>
                  </a:txBody>
                  <a:tcPr marL="5638" marR="5638" marT="5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Helvetica" panose="020B0604020202020204" pitchFamily="34" charset="0"/>
                        </a:rPr>
                        <a:t>$65,254</a:t>
                      </a:r>
                    </a:p>
                  </a:txBody>
                  <a:tcPr marL="5638" marR="5638" marT="56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64193001"/>
                  </a:ext>
                </a:extLst>
              </a:tr>
              <a:tr h="139587">
                <a:tc vMerge="1">
                  <a:txBody>
                    <a:bodyPr/>
                    <a:lstStyle/>
                    <a:p>
                      <a:pPr algn="ctr" fontAlgn="b"/>
                      <a:endParaRPr lang="en-US" sz="500" b="0" i="0" u="none" strike="noStrike">
                        <a:solidFill>
                          <a:srgbClr val="000000"/>
                        </a:solidFill>
                        <a:effectLst/>
                        <a:latin typeface="Helvetica" panose="020B0604020202020204" pitchFamily="34" charset="0"/>
                      </a:endParaRPr>
                    </a:p>
                  </a:txBody>
                  <a:tcPr marL="5638" marR="5638" marT="5638" marB="0" anchor="b">
                    <a:lnL>
                      <a:noFill/>
                    </a:lnL>
                    <a:lnR>
                      <a:noFill/>
                    </a:lnR>
                    <a:lnT>
                      <a:noFill/>
                    </a:lnT>
                    <a:lnB>
                      <a:noFill/>
                    </a:lnB>
                  </a:tcPr>
                </a:tc>
                <a:tc>
                  <a:txBody>
                    <a:bodyPr/>
                    <a:lstStyle/>
                    <a:p>
                      <a:pPr algn="ctr" fontAlgn="b"/>
                      <a:r>
                        <a:rPr lang="en-US" sz="900" b="0" i="0" u="none" strike="noStrike">
                          <a:solidFill>
                            <a:srgbClr val="000000"/>
                          </a:solidFill>
                          <a:effectLst/>
                          <a:latin typeface="Helvetica" panose="020B0604020202020204" pitchFamily="34" charset="0"/>
                        </a:rPr>
                        <a:t>15-1131</a:t>
                      </a:r>
                    </a:p>
                  </a:txBody>
                  <a:tcPr marL="5638" marR="5638" marT="5638"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Helvetica" panose="020B0604020202020204" pitchFamily="34" charset="0"/>
                        </a:rPr>
                        <a:t>Computer Programmers</a:t>
                      </a:r>
                    </a:p>
                  </a:txBody>
                  <a:tcPr marL="5638" marR="5638" marT="5638" marB="0" anchor="ctr">
                    <a:lnL>
                      <a:noFill/>
                    </a:lnL>
                    <a:lnR>
                      <a:noFill/>
                    </a:lnR>
                    <a:lnT>
                      <a:noFill/>
                    </a:lnT>
                    <a:lnB>
                      <a:noFill/>
                    </a:lnB>
                  </a:tcPr>
                </a:tc>
                <a:tc>
                  <a:txBody>
                    <a:bodyPr/>
                    <a:lstStyle/>
                    <a:p>
                      <a:pPr algn="ctr" fontAlgn="b"/>
                      <a:r>
                        <a:rPr lang="en-US" sz="900" b="0" i="0" u="none" strike="noStrike">
                          <a:solidFill>
                            <a:srgbClr val="FFFFFF"/>
                          </a:solidFill>
                          <a:effectLst/>
                          <a:latin typeface="Helvetica" panose="020B0604020202020204" pitchFamily="34" charset="0"/>
                        </a:rPr>
                        <a:t>Bachelor's degree</a:t>
                      </a:r>
                    </a:p>
                  </a:txBody>
                  <a:tcPr marL="5638" marR="5638" marT="5638"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Helvetica" panose="020B0604020202020204" pitchFamily="34" charset="0"/>
                        </a:rPr>
                        <a:t>1,810</a:t>
                      </a:r>
                    </a:p>
                  </a:txBody>
                  <a:tcPr marL="5638" marR="5638" marT="563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Helvetica" panose="020B0604020202020204" pitchFamily="34" charset="0"/>
                        </a:rPr>
                        <a:t>4</a:t>
                      </a:r>
                    </a:p>
                  </a:txBody>
                  <a:tcPr marL="5638" marR="5638" marT="5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Helvetica" panose="020B0604020202020204" pitchFamily="34" charset="0"/>
                        </a:rPr>
                        <a:t>$93,601</a:t>
                      </a:r>
                    </a:p>
                  </a:txBody>
                  <a:tcPr marL="5638" marR="5638" marT="56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84165815"/>
                  </a:ext>
                </a:extLst>
              </a:tr>
              <a:tr h="139587">
                <a:tc vMerge="1">
                  <a:txBody>
                    <a:bodyPr/>
                    <a:lstStyle/>
                    <a:p>
                      <a:pPr algn="ctr" fontAlgn="b"/>
                      <a:endParaRPr lang="en-US" sz="500" b="0" i="0" u="none" strike="noStrike">
                        <a:solidFill>
                          <a:srgbClr val="000000"/>
                        </a:solidFill>
                        <a:effectLst/>
                        <a:latin typeface="Helvetica" panose="020B0604020202020204" pitchFamily="34" charset="0"/>
                      </a:endParaRPr>
                    </a:p>
                  </a:txBody>
                  <a:tcPr marL="5638" marR="5638" marT="5638" marB="0" anchor="b">
                    <a:lnL>
                      <a:noFill/>
                    </a:lnL>
                    <a:lnR>
                      <a:noFill/>
                    </a:lnR>
                    <a:lnT>
                      <a:noFill/>
                    </a:lnT>
                    <a:lnB>
                      <a:noFill/>
                    </a:lnB>
                  </a:tcPr>
                </a:tc>
                <a:tc>
                  <a:txBody>
                    <a:bodyPr/>
                    <a:lstStyle/>
                    <a:p>
                      <a:pPr algn="ctr" fontAlgn="b"/>
                      <a:r>
                        <a:rPr lang="en-US" sz="900" b="0" i="0" u="none" strike="noStrike">
                          <a:solidFill>
                            <a:srgbClr val="000000"/>
                          </a:solidFill>
                          <a:effectLst/>
                          <a:latin typeface="Helvetica" panose="020B0604020202020204" pitchFamily="34" charset="0"/>
                        </a:rPr>
                        <a:t>17-2081</a:t>
                      </a:r>
                    </a:p>
                  </a:txBody>
                  <a:tcPr marL="5638" marR="5638" marT="5638"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Helvetica" panose="020B0604020202020204" pitchFamily="34" charset="0"/>
                        </a:rPr>
                        <a:t>Environmental Engineers</a:t>
                      </a:r>
                    </a:p>
                  </a:txBody>
                  <a:tcPr marL="5638" marR="5638" marT="5638" marB="0" anchor="ctr">
                    <a:lnL>
                      <a:noFill/>
                    </a:lnL>
                    <a:lnR>
                      <a:noFill/>
                    </a:lnR>
                    <a:lnT>
                      <a:noFill/>
                    </a:lnT>
                    <a:lnB>
                      <a:noFill/>
                    </a:lnB>
                  </a:tcPr>
                </a:tc>
                <a:tc>
                  <a:txBody>
                    <a:bodyPr/>
                    <a:lstStyle/>
                    <a:p>
                      <a:pPr algn="ctr" fontAlgn="b"/>
                      <a:r>
                        <a:rPr lang="en-US" sz="900" b="0" i="0" u="none" strike="noStrike">
                          <a:solidFill>
                            <a:srgbClr val="FFFFFF"/>
                          </a:solidFill>
                          <a:effectLst/>
                          <a:latin typeface="Helvetica" panose="020B0604020202020204" pitchFamily="34" charset="0"/>
                        </a:rPr>
                        <a:t>Bachelor's degree</a:t>
                      </a:r>
                    </a:p>
                  </a:txBody>
                  <a:tcPr marL="5638" marR="5638" marT="5638"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Helvetica" panose="020B0604020202020204" pitchFamily="34" charset="0"/>
                        </a:rPr>
                        <a:t>1,450</a:t>
                      </a:r>
                    </a:p>
                  </a:txBody>
                  <a:tcPr marL="5638" marR="5638" marT="563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Helvetica" panose="020B0604020202020204" pitchFamily="34" charset="0"/>
                        </a:rPr>
                        <a:t>4</a:t>
                      </a:r>
                    </a:p>
                  </a:txBody>
                  <a:tcPr marL="5638" marR="5638" marT="5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Helvetica" panose="020B0604020202020204" pitchFamily="34" charset="0"/>
                        </a:rPr>
                        <a:t>$88,252</a:t>
                      </a:r>
                    </a:p>
                  </a:txBody>
                  <a:tcPr marL="5638" marR="5638" marT="56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14150810"/>
                  </a:ext>
                </a:extLst>
              </a:tr>
              <a:tr h="139587">
                <a:tc vMerge="1">
                  <a:txBody>
                    <a:bodyPr/>
                    <a:lstStyle/>
                    <a:p>
                      <a:pPr algn="ctr" fontAlgn="b"/>
                      <a:endParaRPr lang="en-US" sz="500" b="0" i="0" u="none" strike="noStrike">
                        <a:solidFill>
                          <a:srgbClr val="000000"/>
                        </a:solidFill>
                        <a:effectLst/>
                        <a:latin typeface="Helvetica" panose="020B0604020202020204" pitchFamily="34" charset="0"/>
                      </a:endParaRPr>
                    </a:p>
                  </a:txBody>
                  <a:tcPr marL="5638" marR="5638" marT="5638" marB="0" anchor="b">
                    <a:lnL>
                      <a:noFill/>
                    </a:lnL>
                    <a:lnR>
                      <a:noFill/>
                    </a:lnR>
                    <a:lnT>
                      <a:noFill/>
                    </a:lnT>
                    <a:lnB>
                      <a:noFill/>
                    </a:lnB>
                  </a:tcPr>
                </a:tc>
                <a:tc>
                  <a:txBody>
                    <a:bodyPr/>
                    <a:lstStyle/>
                    <a:p>
                      <a:pPr algn="ctr" fontAlgn="b"/>
                      <a:r>
                        <a:rPr lang="en-US" sz="900" b="0" i="0" u="none" strike="noStrike">
                          <a:solidFill>
                            <a:srgbClr val="000000"/>
                          </a:solidFill>
                          <a:effectLst/>
                          <a:latin typeface="Helvetica" panose="020B0604020202020204" pitchFamily="34" charset="0"/>
                        </a:rPr>
                        <a:t>19-2031</a:t>
                      </a:r>
                    </a:p>
                  </a:txBody>
                  <a:tcPr marL="5638" marR="5638" marT="5638"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Helvetica" panose="020B0604020202020204" pitchFamily="34" charset="0"/>
                        </a:rPr>
                        <a:t>Chemists</a:t>
                      </a:r>
                    </a:p>
                  </a:txBody>
                  <a:tcPr marL="5638" marR="5638" marT="5638" marB="0" anchor="ctr">
                    <a:lnL>
                      <a:noFill/>
                    </a:lnL>
                    <a:lnR>
                      <a:noFill/>
                    </a:lnR>
                    <a:lnT>
                      <a:noFill/>
                    </a:lnT>
                    <a:lnB>
                      <a:noFill/>
                    </a:lnB>
                  </a:tcPr>
                </a:tc>
                <a:tc>
                  <a:txBody>
                    <a:bodyPr/>
                    <a:lstStyle/>
                    <a:p>
                      <a:pPr algn="ctr" fontAlgn="b"/>
                      <a:r>
                        <a:rPr lang="en-US" sz="900" b="0" i="0" u="none" strike="noStrike">
                          <a:solidFill>
                            <a:srgbClr val="FFFFFF"/>
                          </a:solidFill>
                          <a:effectLst/>
                          <a:latin typeface="Helvetica" panose="020B0604020202020204" pitchFamily="34" charset="0"/>
                        </a:rPr>
                        <a:t>Bachelor's degree</a:t>
                      </a:r>
                    </a:p>
                  </a:txBody>
                  <a:tcPr marL="5638" marR="5638" marT="5638"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Helvetica" panose="020B0604020202020204" pitchFamily="34" charset="0"/>
                        </a:rPr>
                        <a:t>1,400</a:t>
                      </a:r>
                    </a:p>
                  </a:txBody>
                  <a:tcPr marL="5638" marR="5638" marT="563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Helvetica" panose="020B0604020202020204" pitchFamily="34" charset="0"/>
                        </a:rPr>
                        <a:t>4</a:t>
                      </a:r>
                    </a:p>
                  </a:txBody>
                  <a:tcPr marL="5638" marR="5638" marT="5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Helvetica" panose="020B0604020202020204" pitchFamily="34" charset="0"/>
                        </a:rPr>
                        <a:t>$95,794</a:t>
                      </a:r>
                    </a:p>
                  </a:txBody>
                  <a:tcPr marL="5638" marR="5638" marT="56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25616165"/>
                  </a:ext>
                </a:extLst>
              </a:tr>
              <a:tr h="139587">
                <a:tc vMerge="1">
                  <a:txBody>
                    <a:bodyPr/>
                    <a:lstStyle/>
                    <a:p>
                      <a:pPr algn="ctr" fontAlgn="b"/>
                      <a:endParaRPr lang="en-US" sz="500" b="0" i="0" u="none" strike="noStrike">
                        <a:solidFill>
                          <a:srgbClr val="000000"/>
                        </a:solidFill>
                        <a:effectLst/>
                        <a:latin typeface="Helvetica" panose="020B0604020202020204" pitchFamily="34" charset="0"/>
                      </a:endParaRPr>
                    </a:p>
                  </a:txBody>
                  <a:tcPr marL="5638" marR="5638" marT="5638" marB="0" anchor="b">
                    <a:lnL>
                      <a:noFill/>
                    </a:lnL>
                    <a:lnR>
                      <a:noFill/>
                    </a:lnR>
                    <a:lnT>
                      <a:noFill/>
                    </a:lnT>
                    <a:lnB>
                      <a:noFill/>
                    </a:lnB>
                  </a:tcPr>
                </a:tc>
                <a:tc>
                  <a:txBody>
                    <a:bodyPr/>
                    <a:lstStyle/>
                    <a:p>
                      <a:pPr algn="ctr" fontAlgn="b"/>
                      <a:r>
                        <a:rPr lang="en-US" sz="900" b="0" i="0" u="none" strike="noStrike">
                          <a:solidFill>
                            <a:srgbClr val="000000"/>
                          </a:solidFill>
                          <a:effectLst/>
                          <a:latin typeface="Helvetica" panose="020B0604020202020204" pitchFamily="34" charset="0"/>
                        </a:rPr>
                        <a:t>19-2041</a:t>
                      </a:r>
                    </a:p>
                  </a:txBody>
                  <a:tcPr marL="5638" marR="5638" marT="5638"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Helvetica" panose="020B0604020202020204" pitchFamily="34" charset="0"/>
                        </a:rPr>
                        <a:t>Environmental Scientists and Specialists, Including Health</a:t>
                      </a:r>
                    </a:p>
                  </a:txBody>
                  <a:tcPr marL="5638" marR="5638" marT="5638" marB="0" anchor="ctr">
                    <a:lnL>
                      <a:noFill/>
                    </a:lnL>
                    <a:lnR>
                      <a:noFill/>
                    </a:lnR>
                    <a:lnT>
                      <a:noFill/>
                    </a:lnT>
                    <a:lnB>
                      <a:noFill/>
                    </a:lnB>
                  </a:tcPr>
                </a:tc>
                <a:tc>
                  <a:txBody>
                    <a:bodyPr/>
                    <a:lstStyle/>
                    <a:p>
                      <a:pPr algn="ctr" fontAlgn="b"/>
                      <a:r>
                        <a:rPr lang="en-US" sz="900" b="0" i="0" u="none" strike="noStrike">
                          <a:solidFill>
                            <a:srgbClr val="FFFFFF"/>
                          </a:solidFill>
                          <a:effectLst/>
                          <a:latin typeface="Helvetica" panose="020B0604020202020204" pitchFamily="34" charset="0"/>
                        </a:rPr>
                        <a:t>Bachelor's degree</a:t>
                      </a:r>
                    </a:p>
                  </a:txBody>
                  <a:tcPr marL="5638" marR="5638" marT="5638"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Helvetica" panose="020B0604020202020204" pitchFamily="34" charset="0"/>
                        </a:rPr>
                        <a:t>1,270</a:t>
                      </a:r>
                    </a:p>
                  </a:txBody>
                  <a:tcPr marL="5638" marR="5638" marT="563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Helvetica" panose="020B0604020202020204" pitchFamily="34" charset="0"/>
                        </a:rPr>
                        <a:t>4</a:t>
                      </a:r>
                    </a:p>
                  </a:txBody>
                  <a:tcPr marL="5638" marR="5638" marT="5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Helvetica" panose="020B0604020202020204" pitchFamily="34" charset="0"/>
                        </a:rPr>
                        <a:t>$80,824</a:t>
                      </a:r>
                    </a:p>
                  </a:txBody>
                  <a:tcPr marL="5638" marR="5638" marT="56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89118629"/>
                  </a:ext>
                </a:extLst>
              </a:tr>
              <a:tr h="139587">
                <a:tc vMerge="1">
                  <a:txBody>
                    <a:bodyPr/>
                    <a:lstStyle/>
                    <a:p>
                      <a:pPr algn="ctr" fontAlgn="b"/>
                      <a:endParaRPr lang="en-US" sz="500" b="0" i="0" u="none" strike="noStrike">
                        <a:solidFill>
                          <a:srgbClr val="000000"/>
                        </a:solidFill>
                        <a:effectLst/>
                        <a:latin typeface="Helvetica" panose="020B0604020202020204" pitchFamily="34" charset="0"/>
                      </a:endParaRPr>
                    </a:p>
                  </a:txBody>
                  <a:tcPr marL="5638" marR="5638" marT="5638" marB="0" anchor="b">
                    <a:lnL>
                      <a:noFill/>
                    </a:lnL>
                    <a:lnR>
                      <a:noFill/>
                    </a:lnR>
                    <a:lnT>
                      <a:noFill/>
                    </a:lnT>
                    <a:lnB>
                      <a:noFill/>
                    </a:lnB>
                  </a:tcPr>
                </a:tc>
                <a:tc>
                  <a:txBody>
                    <a:bodyPr/>
                    <a:lstStyle/>
                    <a:p>
                      <a:pPr algn="ctr" fontAlgn="b"/>
                      <a:r>
                        <a:rPr lang="en-US" sz="900" b="0" i="0" u="none" strike="noStrike">
                          <a:solidFill>
                            <a:srgbClr val="000000"/>
                          </a:solidFill>
                          <a:effectLst/>
                          <a:latin typeface="Helvetica" panose="020B0604020202020204" pitchFamily="34" charset="0"/>
                        </a:rPr>
                        <a:t>13-1151</a:t>
                      </a:r>
                    </a:p>
                  </a:txBody>
                  <a:tcPr marL="5638" marR="5638" marT="5638"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Helvetica" panose="020B0604020202020204" pitchFamily="34" charset="0"/>
                        </a:rPr>
                        <a:t>Training and Development Specialists</a:t>
                      </a:r>
                    </a:p>
                  </a:txBody>
                  <a:tcPr marL="5638" marR="5638" marT="5638" marB="0" anchor="ctr">
                    <a:lnL>
                      <a:noFill/>
                    </a:lnL>
                    <a:lnR>
                      <a:noFill/>
                    </a:lnR>
                    <a:lnT>
                      <a:noFill/>
                    </a:lnT>
                    <a:lnB>
                      <a:noFill/>
                    </a:lnB>
                  </a:tcPr>
                </a:tc>
                <a:tc>
                  <a:txBody>
                    <a:bodyPr/>
                    <a:lstStyle/>
                    <a:p>
                      <a:pPr algn="ctr" fontAlgn="b"/>
                      <a:r>
                        <a:rPr lang="en-US" sz="900" b="0" i="0" u="none" strike="noStrike">
                          <a:solidFill>
                            <a:srgbClr val="FFFFFF"/>
                          </a:solidFill>
                          <a:effectLst/>
                          <a:latin typeface="Helvetica" panose="020B0604020202020204" pitchFamily="34" charset="0"/>
                        </a:rPr>
                        <a:t>Bachelor's degree</a:t>
                      </a:r>
                    </a:p>
                  </a:txBody>
                  <a:tcPr marL="5638" marR="5638" marT="5638"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Helvetica" panose="020B0604020202020204" pitchFamily="34" charset="0"/>
                        </a:rPr>
                        <a:t>1,150</a:t>
                      </a:r>
                    </a:p>
                  </a:txBody>
                  <a:tcPr marL="5638" marR="5638" marT="563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Helvetica" panose="020B0604020202020204" pitchFamily="34" charset="0"/>
                        </a:rPr>
                        <a:t>4</a:t>
                      </a:r>
                    </a:p>
                  </a:txBody>
                  <a:tcPr marL="5638" marR="5638" marT="5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Helvetica" panose="020B0604020202020204" pitchFamily="34" charset="0"/>
                        </a:rPr>
                        <a:t>$71,702</a:t>
                      </a:r>
                    </a:p>
                  </a:txBody>
                  <a:tcPr marL="5638" marR="5638" marT="56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3603734"/>
                  </a:ext>
                </a:extLst>
              </a:tr>
              <a:tr h="139587">
                <a:tc vMerge="1">
                  <a:txBody>
                    <a:bodyPr/>
                    <a:lstStyle/>
                    <a:p>
                      <a:pPr algn="ctr" fontAlgn="b"/>
                      <a:endParaRPr lang="en-US" sz="500" b="0" i="0" u="none" strike="noStrike">
                        <a:solidFill>
                          <a:srgbClr val="000000"/>
                        </a:solidFill>
                        <a:effectLst/>
                        <a:latin typeface="Helvetica" panose="020B0604020202020204" pitchFamily="34" charset="0"/>
                      </a:endParaRPr>
                    </a:p>
                  </a:txBody>
                  <a:tcPr marL="5638" marR="5638" marT="5638" marB="0" anchor="b">
                    <a:lnL>
                      <a:noFill/>
                    </a:lnL>
                    <a:lnR>
                      <a:noFill/>
                    </a:lnR>
                    <a:lnT>
                      <a:noFill/>
                    </a:lnT>
                    <a:lnB>
                      <a:noFill/>
                    </a:lnB>
                  </a:tcPr>
                </a:tc>
                <a:tc>
                  <a:txBody>
                    <a:bodyPr/>
                    <a:lstStyle/>
                    <a:p>
                      <a:pPr algn="ctr" fontAlgn="b"/>
                      <a:r>
                        <a:rPr lang="en-US" sz="900" b="0" i="0" u="none" strike="noStrike">
                          <a:solidFill>
                            <a:srgbClr val="000000"/>
                          </a:solidFill>
                          <a:effectLst/>
                          <a:latin typeface="Helvetica" panose="020B0604020202020204" pitchFamily="34" charset="0"/>
                        </a:rPr>
                        <a:t>17-2031</a:t>
                      </a:r>
                    </a:p>
                  </a:txBody>
                  <a:tcPr marL="5638" marR="5638" marT="5638"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Helvetica" panose="020B0604020202020204" pitchFamily="34" charset="0"/>
                        </a:rPr>
                        <a:t>Biomedical Engineers</a:t>
                      </a:r>
                    </a:p>
                  </a:txBody>
                  <a:tcPr marL="5638" marR="5638" marT="5638" marB="0" anchor="ctr">
                    <a:lnL>
                      <a:noFill/>
                    </a:lnL>
                    <a:lnR>
                      <a:noFill/>
                    </a:lnR>
                    <a:lnT>
                      <a:noFill/>
                    </a:lnT>
                    <a:lnB>
                      <a:noFill/>
                    </a:lnB>
                  </a:tcPr>
                </a:tc>
                <a:tc>
                  <a:txBody>
                    <a:bodyPr/>
                    <a:lstStyle/>
                    <a:p>
                      <a:pPr algn="ctr" fontAlgn="b"/>
                      <a:r>
                        <a:rPr lang="en-US" sz="900" b="0" i="0" u="none" strike="noStrike">
                          <a:solidFill>
                            <a:srgbClr val="FFFFFF"/>
                          </a:solidFill>
                          <a:effectLst/>
                          <a:latin typeface="Helvetica" panose="020B0604020202020204" pitchFamily="34" charset="0"/>
                        </a:rPr>
                        <a:t>Bachelor's degree</a:t>
                      </a:r>
                    </a:p>
                  </a:txBody>
                  <a:tcPr marL="5638" marR="5638" marT="5638"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Helvetica" panose="020B0604020202020204" pitchFamily="34" charset="0"/>
                        </a:rPr>
                        <a:t>1,020</a:t>
                      </a:r>
                    </a:p>
                  </a:txBody>
                  <a:tcPr marL="5638" marR="5638" marT="563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Helvetica" panose="020B0604020202020204" pitchFamily="34" charset="0"/>
                        </a:rPr>
                        <a:t>4</a:t>
                      </a:r>
                    </a:p>
                  </a:txBody>
                  <a:tcPr marL="5638" marR="5638" marT="5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Helvetica" panose="020B0604020202020204" pitchFamily="34" charset="0"/>
                        </a:rPr>
                        <a:t>$94,317</a:t>
                      </a:r>
                    </a:p>
                  </a:txBody>
                  <a:tcPr marL="5638" marR="5638" marT="56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83676511"/>
                  </a:ext>
                </a:extLst>
              </a:tr>
              <a:tr h="139587">
                <a:tc vMerge="1">
                  <a:txBody>
                    <a:bodyPr/>
                    <a:lstStyle/>
                    <a:p>
                      <a:pPr algn="ctr" fontAlgn="b"/>
                      <a:endParaRPr lang="en-US" sz="500" b="0" i="0" u="none" strike="noStrike">
                        <a:solidFill>
                          <a:srgbClr val="000000"/>
                        </a:solidFill>
                        <a:effectLst/>
                        <a:latin typeface="Helvetica" panose="020B0604020202020204" pitchFamily="34" charset="0"/>
                      </a:endParaRPr>
                    </a:p>
                  </a:txBody>
                  <a:tcPr marL="5638" marR="5638" marT="5638" marB="0" anchor="b">
                    <a:lnL>
                      <a:noFill/>
                    </a:lnL>
                    <a:lnR>
                      <a:noFill/>
                    </a:lnR>
                    <a:lnT>
                      <a:noFill/>
                    </a:lnT>
                    <a:lnB>
                      <a:noFill/>
                    </a:lnB>
                  </a:tcPr>
                </a:tc>
                <a:tc>
                  <a:txBody>
                    <a:bodyPr/>
                    <a:lstStyle/>
                    <a:p>
                      <a:pPr algn="ctr" fontAlgn="b"/>
                      <a:r>
                        <a:rPr lang="en-US" sz="900" b="0" i="0" u="none" strike="noStrike">
                          <a:solidFill>
                            <a:srgbClr val="000000"/>
                          </a:solidFill>
                          <a:effectLst/>
                          <a:latin typeface="Helvetica" panose="020B0604020202020204" pitchFamily="34" charset="0"/>
                        </a:rPr>
                        <a:t>27-3042</a:t>
                      </a:r>
                    </a:p>
                  </a:txBody>
                  <a:tcPr marL="5638" marR="5638" marT="5638"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Helvetica" panose="020B0604020202020204" pitchFamily="34" charset="0"/>
                        </a:rPr>
                        <a:t>Technical Writers</a:t>
                      </a:r>
                    </a:p>
                  </a:txBody>
                  <a:tcPr marL="5638" marR="5638" marT="5638" marB="0" anchor="ctr">
                    <a:lnL>
                      <a:noFill/>
                    </a:lnL>
                    <a:lnR>
                      <a:noFill/>
                    </a:lnR>
                    <a:lnT>
                      <a:noFill/>
                    </a:lnT>
                    <a:lnB>
                      <a:noFill/>
                    </a:lnB>
                  </a:tcPr>
                </a:tc>
                <a:tc>
                  <a:txBody>
                    <a:bodyPr/>
                    <a:lstStyle/>
                    <a:p>
                      <a:pPr algn="ctr" fontAlgn="b"/>
                      <a:r>
                        <a:rPr lang="en-US" sz="900" b="0" i="0" u="none" strike="noStrike">
                          <a:solidFill>
                            <a:srgbClr val="FFFFFF"/>
                          </a:solidFill>
                          <a:effectLst/>
                          <a:latin typeface="Helvetica" panose="020B0604020202020204" pitchFamily="34" charset="0"/>
                        </a:rPr>
                        <a:t>Bachelor's degree</a:t>
                      </a:r>
                    </a:p>
                  </a:txBody>
                  <a:tcPr marL="5638" marR="5638" marT="5638"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Helvetica" panose="020B0604020202020204" pitchFamily="34" charset="0"/>
                        </a:rPr>
                        <a:t>980</a:t>
                      </a:r>
                    </a:p>
                  </a:txBody>
                  <a:tcPr marL="5638" marR="5638" marT="563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Helvetica" panose="020B0604020202020204" pitchFamily="34" charset="0"/>
                        </a:rPr>
                        <a:t>4</a:t>
                      </a:r>
                    </a:p>
                  </a:txBody>
                  <a:tcPr marL="5638" marR="5638" marT="5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Helvetica" panose="020B0604020202020204" pitchFamily="34" charset="0"/>
                        </a:rPr>
                        <a:t>$84,340</a:t>
                      </a:r>
                    </a:p>
                  </a:txBody>
                  <a:tcPr marL="5638" marR="5638" marT="56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37535144"/>
                  </a:ext>
                </a:extLst>
              </a:tr>
              <a:tr h="139587">
                <a:tc vMerge="1">
                  <a:txBody>
                    <a:bodyPr/>
                    <a:lstStyle/>
                    <a:p>
                      <a:pPr algn="ctr" fontAlgn="b"/>
                      <a:endParaRPr lang="en-US" sz="500" b="0" i="0" u="none" strike="noStrike">
                        <a:solidFill>
                          <a:srgbClr val="000000"/>
                        </a:solidFill>
                        <a:effectLst/>
                        <a:latin typeface="Helvetica" panose="020B0604020202020204" pitchFamily="34" charset="0"/>
                      </a:endParaRPr>
                    </a:p>
                  </a:txBody>
                  <a:tcPr marL="5638" marR="5638" marT="5638" marB="0" anchor="b">
                    <a:lnL>
                      <a:noFill/>
                    </a:lnL>
                    <a:lnR>
                      <a:noFill/>
                    </a:lnR>
                    <a:lnT>
                      <a:noFill/>
                    </a:lnT>
                    <a:lnB>
                      <a:noFill/>
                    </a:lnB>
                  </a:tcPr>
                </a:tc>
                <a:tc>
                  <a:txBody>
                    <a:bodyPr/>
                    <a:lstStyle/>
                    <a:p>
                      <a:pPr algn="ctr" fontAlgn="b"/>
                      <a:r>
                        <a:rPr lang="en-US" sz="900" b="0" i="0" u="none" strike="noStrike">
                          <a:solidFill>
                            <a:srgbClr val="000000"/>
                          </a:solidFill>
                          <a:effectLst/>
                          <a:latin typeface="Helvetica" panose="020B0604020202020204" pitchFamily="34" charset="0"/>
                        </a:rPr>
                        <a:t>17-2061</a:t>
                      </a:r>
                    </a:p>
                  </a:txBody>
                  <a:tcPr marL="5638" marR="5638" marT="5638"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Helvetica" panose="020B0604020202020204" pitchFamily="34" charset="0"/>
                        </a:rPr>
                        <a:t>Computer Hardware Engineers</a:t>
                      </a:r>
                    </a:p>
                  </a:txBody>
                  <a:tcPr marL="5638" marR="5638" marT="5638" marB="0" anchor="ctr">
                    <a:lnL>
                      <a:noFill/>
                    </a:lnL>
                    <a:lnR>
                      <a:noFill/>
                    </a:lnR>
                    <a:lnT>
                      <a:noFill/>
                    </a:lnT>
                    <a:lnB>
                      <a:noFill/>
                    </a:lnB>
                  </a:tcPr>
                </a:tc>
                <a:tc>
                  <a:txBody>
                    <a:bodyPr/>
                    <a:lstStyle/>
                    <a:p>
                      <a:pPr algn="ctr" fontAlgn="b"/>
                      <a:r>
                        <a:rPr lang="en-US" sz="900" b="0" i="0" u="none" strike="noStrike">
                          <a:solidFill>
                            <a:srgbClr val="FFFFFF"/>
                          </a:solidFill>
                          <a:effectLst/>
                          <a:latin typeface="Helvetica" panose="020B0604020202020204" pitchFamily="34" charset="0"/>
                        </a:rPr>
                        <a:t>Bachelor's degree</a:t>
                      </a:r>
                    </a:p>
                  </a:txBody>
                  <a:tcPr marL="5638" marR="5638" marT="5638"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Helvetica" panose="020B0604020202020204" pitchFamily="34" charset="0"/>
                        </a:rPr>
                        <a:t>740</a:t>
                      </a:r>
                    </a:p>
                  </a:txBody>
                  <a:tcPr marL="5638" marR="5638" marT="563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Helvetica" panose="020B0604020202020204" pitchFamily="34" charset="0"/>
                        </a:rPr>
                        <a:t>4</a:t>
                      </a:r>
                    </a:p>
                  </a:txBody>
                  <a:tcPr marL="5638" marR="5638" marT="5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Helvetica" panose="020B0604020202020204" pitchFamily="34" charset="0"/>
                        </a:rPr>
                        <a:t>$123,890</a:t>
                      </a:r>
                    </a:p>
                  </a:txBody>
                  <a:tcPr marL="5638" marR="5638" marT="56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42304035"/>
                  </a:ext>
                </a:extLst>
              </a:tr>
              <a:tr h="139587">
                <a:tc vMerge="1">
                  <a:txBody>
                    <a:bodyPr/>
                    <a:lstStyle/>
                    <a:p>
                      <a:pPr algn="ctr" fontAlgn="b"/>
                      <a:endParaRPr lang="en-US" sz="500" b="0" i="0" u="none" strike="noStrike">
                        <a:solidFill>
                          <a:srgbClr val="000000"/>
                        </a:solidFill>
                        <a:effectLst/>
                        <a:latin typeface="Helvetica" panose="020B0604020202020204" pitchFamily="34" charset="0"/>
                      </a:endParaRPr>
                    </a:p>
                  </a:txBody>
                  <a:tcPr marL="5638" marR="5638" marT="5638" marB="0" anchor="b">
                    <a:lnL>
                      <a:noFill/>
                    </a:lnL>
                    <a:lnR>
                      <a:noFill/>
                    </a:lnR>
                    <a:lnT>
                      <a:noFill/>
                    </a:lnT>
                    <a:lnB>
                      <a:noFill/>
                    </a:lnB>
                  </a:tcPr>
                </a:tc>
                <a:tc>
                  <a:txBody>
                    <a:bodyPr/>
                    <a:lstStyle/>
                    <a:p>
                      <a:pPr algn="ctr" fontAlgn="b"/>
                      <a:r>
                        <a:rPr lang="en-US" sz="900" b="0" i="0" u="none" strike="noStrike">
                          <a:solidFill>
                            <a:srgbClr val="000000"/>
                          </a:solidFill>
                          <a:effectLst/>
                          <a:latin typeface="Helvetica" panose="020B0604020202020204" pitchFamily="34" charset="0"/>
                        </a:rPr>
                        <a:t>27-3043</a:t>
                      </a:r>
                    </a:p>
                  </a:txBody>
                  <a:tcPr marL="5638" marR="5638" marT="5638"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Helvetica" panose="020B0604020202020204" pitchFamily="34" charset="0"/>
                        </a:rPr>
                        <a:t>Writers and Authors</a:t>
                      </a:r>
                    </a:p>
                  </a:txBody>
                  <a:tcPr marL="5638" marR="5638" marT="5638" marB="0" anchor="ctr">
                    <a:lnL>
                      <a:noFill/>
                    </a:lnL>
                    <a:lnR>
                      <a:noFill/>
                    </a:lnR>
                    <a:lnT>
                      <a:noFill/>
                    </a:lnT>
                    <a:lnB>
                      <a:noFill/>
                    </a:lnB>
                  </a:tcPr>
                </a:tc>
                <a:tc>
                  <a:txBody>
                    <a:bodyPr/>
                    <a:lstStyle/>
                    <a:p>
                      <a:pPr algn="ctr" fontAlgn="b"/>
                      <a:r>
                        <a:rPr lang="en-US" sz="900" b="0" i="0" u="none" strike="noStrike">
                          <a:solidFill>
                            <a:srgbClr val="FFFFFF"/>
                          </a:solidFill>
                          <a:effectLst/>
                          <a:latin typeface="Helvetica" panose="020B0604020202020204" pitchFamily="34" charset="0"/>
                        </a:rPr>
                        <a:t>Bachelor's degree</a:t>
                      </a:r>
                    </a:p>
                  </a:txBody>
                  <a:tcPr marL="5638" marR="5638" marT="5638"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Helvetica" panose="020B0604020202020204" pitchFamily="34" charset="0"/>
                        </a:rPr>
                        <a:t>630</a:t>
                      </a:r>
                    </a:p>
                  </a:txBody>
                  <a:tcPr marL="5638" marR="5638" marT="563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Helvetica" panose="020B0604020202020204" pitchFamily="34" charset="0"/>
                        </a:rPr>
                        <a:t>4</a:t>
                      </a:r>
                    </a:p>
                  </a:txBody>
                  <a:tcPr marL="5638" marR="5638" marT="5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Helvetica" panose="020B0604020202020204" pitchFamily="34" charset="0"/>
                        </a:rPr>
                        <a:t>$65,899</a:t>
                      </a:r>
                    </a:p>
                  </a:txBody>
                  <a:tcPr marL="5638" marR="5638" marT="56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22834609"/>
                  </a:ext>
                </a:extLst>
              </a:tr>
              <a:tr h="139587">
                <a:tc vMerge="1">
                  <a:txBody>
                    <a:bodyPr/>
                    <a:lstStyle/>
                    <a:p>
                      <a:pPr algn="ctr" fontAlgn="b"/>
                      <a:endParaRPr lang="en-US" sz="500" b="0" i="0" u="none" strike="noStrike">
                        <a:solidFill>
                          <a:srgbClr val="000000"/>
                        </a:solidFill>
                        <a:effectLst/>
                        <a:latin typeface="Helvetica" panose="020B0604020202020204" pitchFamily="34" charset="0"/>
                      </a:endParaRPr>
                    </a:p>
                  </a:txBody>
                  <a:tcPr marL="5638" marR="5638" marT="5638" marB="0" anchor="b">
                    <a:lnL>
                      <a:noFill/>
                    </a:lnL>
                    <a:lnR>
                      <a:noFill/>
                    </a:lnR>
                    <a:lnT>
                      <a:noFill/>
                    </a:lnT>
                    <a:lnB>
                      <a:noFill/>
                    </a:lnB>
                  </a:tcPr>
                </a:tc>
                <a:tc>
                  <a:txBody>
                    <a:bodyPr/>
                    <a:lstStyle/>
                    <a:p>
                      <a:pPr algn="ctr" fontAlgn="b"/>
                      <a:r>
                        <a:rPr lang="en-US" sz="900" b="0" i="0" u="none" strike="noStrike">
                          <a:solidFill>
                            <a:srgbClr val="000000"/>
                          </a:solidFill>
                          <a:effectLst/>
                          <a:latin typeface="Helvetica" panose="020B0604020202020204" pitchFamily="34" charset="0"/>
                        </a:rPr>
                        <a:t>27-1011</a:t>
                      </a:r>
                    </a:p>
                  </a:txBody>
                  <a:tcPr marL="5638" marR="5638" marT="5638"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Helvetica" panose="020B0604020202020204" pitchFamily="34" charset="0"/>
                        </a:rPr>
                        <a:t>Art Directors</a:t>
                      </a:r>
                    </a:p>
                  </a:txBody>
                  <a:tcPr marL="5638" marR="5638" marT="5638" marB="0" anchor="ctr">
                    <a:lnL>
                      <a:noFill/>
                    </a:lnL>
                    <a:lnR>
                      <a:noFill/>
                    </a:lnR>
                    <a:lnT>
                      <a:noFill/>
                    </a:lnT>
                    <a:lnB>
                      <a:noFill/>
                    </a:lnB>
                  </a:tcPr>
                </a:tc>
                <a:tc>
                  <a:txBody>
                    <a:bodyPr/>
                    <a:lstStyle/>
                    <a:p>
                      <a:pPr algn="ctr" fontAlgn="b"/>
                      <a:r>
                        <a:rPr lang="en-US" sz="900" b="0" i="0" u="none" strike="noStrike">
                          <a:solidFill>
                            <a:srgbClr val="FFFFFF"/>
                          </a:solidFill>
                          <a:effectLst/>
                          <a:latin typeface="Helvetica" panose="020B0604020202020204" pitchFamily="34" charset="0"/>
                        </a:rPr>
                        <a:t>Bachelor's degree</a:t>
                      </a:r>
                    </a:p>
                  </a:txBody>
                  <a:tcPr marL="5638" marR="5638" marT="5638"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Helvetica" panose="020B0604020202020204" pitchFamily="34" charset="0"/>
                        </a:rPr>
                        <a:t>630</a:t>
                      </a:r>
                    </a:p>
                  </a:txBody>
                  <a:tcPr marL="5638" marR="5638" marT="563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Helvetica" panose="020B0604020202020204" pitchFamily="34" charset="0"/>
                        </a:rPr>
                        <a:t>4</a:t>
                      </a:r>
                    </a:p>
                  </a:txBody>
                  <a:tcPr marL="5638" marR="5638" marT="5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Helvetica" panose="020B0604020202020204" pitchFamily="34" charset="0"/>
                        </a:rPr>
                        <a:t>$92,729</a:t>
                      </a:r>
                    </a:p>
                  </a:txBody>
                  <a:tcPr marL="5638" marR="5638" marT="56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98738849"/>
                  </a:ext>
                </a:extLst>
              </a:tr>
              <a:tr h="139587">
                <a:tc vMerge="1">
                  <a:txBody>
                    <a:bodyPr/>
                    <a:lstStyle/>
                    <a:p>
                      <a:pPr algn="ctr" fontAlgn="b"/>
                      <a:endParaRPr lang="en-US" sz="500" b="0" i="0" u="none" strike="noStrike" dirty="0">
                        <a:solidFill>
                          <a:srgbClr val="000000"/>
                        </a:solidFill>
                        <a:effectLst/>
                        <a:latin typeface="Helvetica" panose="020B0604020202020204" pitchFamily="34" charset="0"/>
                      </a:endParaRPr>
                    </a:p>
                  </a:txBody>
                  <a:tcPr marL="5638" marR="5638" marT="5638" marB="0" anchor="b">
                    <a:lnL>
                      <a:noFill/>
                    </a:lnL>
                    <a:lnR>
                      <a:noFill/>
                    </a:lnR>
                    <a:lnT>
                      <a:noFill/>
                    </a:lnT>
                    <a:lnB>
                      <a:noFill/>
                    </a:lnB>
                  </a:tcPr>
                </a:tc>
                <a:tc>
                  <a:txBody>
                    <a:bodyPr/>
                    <a:lstStyle/>
                    <a:p>
                      <a:pPr algn="ctr" fontAlgn="b"/>
                      <a:r>
                        <a:rPr lang="en-US" sz="900" b="0" i="0" u="none" strike="noStrike">
                          <a:solidFill>
                            <a:srgbClr val="000000"/>
                          </a:solidFill>
                          <a:effectLst/>
                          <a:latin typeface="Helvetica" panose="020B0604020202020204" pitchFamily="34" charset="0"/>
                        </a:rPr>
                        <a:t>27-2012</a:t>
                      </a:r>
                    </a:p>
                  </a:txBody>
                  <a:tcPr marL="5638" marR="5638" marT="5638"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Helvetica" panose="020B0604020202020204" pitchFamily="34" charset="0"/>
                        </a:rPr>
                        <a:t>Producers and Directors</a:t>
                      </a:r>
                    </a:p>
                  </a:txBody>
                  <a:tcPr marL="5638" marR="5638" marT="5638" marB="0" anchor="ctr">
                    <a:lnL>
                      <a:noFill/>
                    </a:lnL>
                    <a:lnR>
                      <a:noFill/>
                    </a:lnR>
                    <a:lnT>
                      <a:noFill/>
                    </a:lnT>
                    <a:lnB>
                      <a:noFill/>
                    </a:lnB>
                  </a:tcPr>
                </a:tc>
                <a:tc>
                  <a:txBody>
                    <a:bodyPr/>
                    <a:lstStyle/>
                    <a:p>
                      <a:pPr algn="ctr" fontAlgn="b"/>
                      <a:r>
                        <a:rPr lang="en-US" sz="900" b="0" i="0" u="none" strike="noStrike">
                          <a:solidFill>
                            <a:srgbClr val="FFFFFF"/>
                          </a:solidFill>
                          <a:effectLst/>
                          <a:latin typeface="Helvetica" panose="020B0604020202020204" pitchFamily="34" charset="0"/>
                        </a:rPr>
                        <a:t>Bachelor's degree</a:t>
                      </a:r>
                    </a:p>
                  </a:txBody>
                  <a:tcPr marL="5638" marR="5638" marT="5638"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Helvetica" panose="020B0604020202020204" pitchFamily="34" charset="0"/>
                        </a:rPr>
                        <a:t>560</a:t>
                      </a:r>
                    </a:p>
                  </a:txBody>
                  <a:tcPr marL="5638" marR="5638" marT="563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Helvetica" panose="020B0604020202020204" pitchFamily="34" charset="0"/>
                        </a:rPr>
                        <a:t>4</a:t>
                      </a:r>
                    </a:p>
                  </a:txBody>
                  <a:tcPr marL="5638" marR="5638" marT="5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Helvetica" panose="020B0604020202020204" pitchFamily="34" charset="0"/>
                        </a:rPr>
                        <a:t>$65,453</a:t>
                      </a:r>
                    </a:p>
                  </a:txBody>
                  <a:tcPr marL="5638" marR="5638" marT="56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54907122"/>
                  </a:ext>
                </a:extLst>
              </a:tr>
              <a:tr h="139587">
                <a:tc vMerge="1">
                  <a:txBody>
                    <a:bodyPr/>
                    <a:lstStyle/>
                    <a:p>
                      <a:pPr algn="ctr" fontAlgn="b"/>
                      <a:endParaRPr lang="en-US" sz="500" b="0" i="0" u="none" strike="noStrike">
                        <a:solidFill>
                          <a:srgbClr val="000000"/>
                        </a:solidFill>
                        <a:effectLst/>
                        <a:latin typeface="Helvetica" panose="020B0604020202020204" pitchFamily="34" charset="0"/>
                      </a:endParaRPr>
                    </a:p>
                  </a:txBody>
                  <a:tcPr marL="5638" marR="5638" marT="5638" marB="0" anchor="b">
                    <a:lnL>
                      <a:noFill/>
                    </a:lnL>
                    <a:lnR>
                      <a:noFill/>
                    </a:lnR>
                    <a:lnT>
                      <a:noFill/>
                    </a:lnT>
                    <a:lnB>
                      <a:noFill/>
                    </a:lnB>
                  </a:tcPr>
                </a:tc>
                <a:tc>
                  <a:txBody>
                    <a:bodyPr/>
                    <a:lstStyle/>
                    <a:p>
                      <a:pPr algn="ctr" fontAlgn="b"/>
                      <a:r>
                        <a:rPr lang="en-US" sz="900" b="0" i="0" u="none" strike="noStrike">
                          <a:solidFill>
                            <a:srgbClr val="000000"/>
                          </a:solidFill>
                          <a:effectLst/>
                          <a:latin typeface="Helvetica" panose="020B0604020202020204" pitchFamily="34" charset="0"/>
                        </a:rPr>
                        <a:t>27-3091</a:t>
                      </a:r>
                    </a:p>
                  </a:txBody>
                  <a:tcPr marL="5638" marR="5638" marT="5638"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Helvetica" panose="020B0604020202020204" pitchFamily="34" charset="0"/>
                        </a:rPr>
                        <a:t>Interpreters and Translators</a:t>
                      </a:r>
                    </a:p>
                  </a:txBody>
                  <a:tcPr marL="5638" marR="5638" marT="5638" marB="0" anchor="ctr">
                    <a:lnL>
                      <a:noFill/>
                    </a:lnL>
                    <a:lnR>
                      <a:noFill/>
                    </a:lnR>
                    <a:lnT>
                      <a:noFill/>
                    </a:lnT>
                    <a:lnB>
                      <a:noFill/>
                    </a:lnB>
                  </a:tcPr>
                </a:tc>
                <a:tc>
                  <a:txBody>
                    <a:bodyPr/>
                    <a:lstStyle/>
                    <a:p>
                      <a:pPr algn="ctr" fontAlgn="b"/>
                      <a:r>
                        <a:rPr lang="en-US" sz="900" b="0" i="0" u="none" strike="noStrike">
                          <a:solidFill>
                            <a:srgbClr val="FFFFFF"/>
                          </a:solidFill>
                          <a:effectLst/>
                          <a:latin typeface="Helvetica" panose="020B0604020202020204" pitchFamily="34" charset="0"/>
                        </a:rPr>
                        <a:t>Bachelor's degree</a:t>
                      </a:r>
                    </a:p>
                  </a:txBody>
                  <a:tcPr marL="5638" marR="5638" marT="5638"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Helvetica" panose="020B0604020202020204" pitchFamily="34" charset="0"/>
                        </a:rPr>
                        <a:t>550</a:t>
                      </a:r>
                    </a:p>
                  </a:txBody>
                  <a:tcPr marL="5638" marR="5638" marT="563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Helvetica" panose="020B0604020202020204" pitchFamily="34" charset="0"/>
                        </a:rPr>
                        <a:t>4</a:t>
                      </a:r>
                    </a:p>
                  </a:txBody>
                  <a:tcPr marL="5638" marR="5638" marT="5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Helvetica" panose="020B0604020202020204" pitchFamily="34" charset="0"/>
                        </a:rPr>
                        <a:t>$57,901</a:t>
                      </a:r>
                    </a:p>
                  </a:txBody>
                  <a:tcPr marL="5638" marR="5638" marT="56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81641771"/>
                  </a:ext>
                </a:extLst>
              </a:tr>
              <a:tr h="139587">
                <a:tc vMerge="1">
                  <a:txBody>
                    <a:bodyPr/>
                    <a:lstStyle/>
                    <a:p>
                      <a:pPr algn="ctr" fontAlgn="b"/>
                      <a:endParaRPr lang="en-US" sz="500" b="0" i="0" u="none" strike="noStrike" dirty="0">
                        <a:solidFill>
                          <a:srgbClr val="000000"/>
                        </a:solidFill>
                        <a:effectLst/>
                        <a:latin typeface="Helvetica" panose="020B0604020202020204" pitchFamily="34" charset="0"/>
                      </a:endParaRPr>
                    </a:p>
                  </a:txBody>
                  <a:tcPr marL="5638" marR="5638" marT="5638" marB="0" anchor="b">
                    <a:lnL>
                      <a:noFill/>
                    </a:lnL>
                    <a:lnR>
                      <a:noFill/>
                    </a:lnR>
                    <a:lnT>
                      <a:noFill/>
                    </a:lnT>
                    <a:lnB>
                      <a:noFill/>
                    </a:lnB>
                  </a:tcPr>
                </a:tc>
                <a:tc>
                  <a:txBody>
                    <a:bodyPr/>
                    <a:lstStyle/>
                    <a:p>
                      <a:pPr algn="ctr" fontAlgn="b"/>
                      <a:r>
                        <a:rPr lang="en-US" sz="900" b="0" i="0" u="none" strike="noStrike">
                          <a:solidFill>
                            <a:srgbClr val="000000"/>
                          </a:solidFill>
                          <a:effectLst/>
                          <a:latin typeface="Helvetica" panose="020B0604020202020204" pitchFamily="34" charset="0"/>
                        </a:rPr>
                        <a:t>11-3061</a:t>
                      </a:r>
                    </a:p>
                  </a:txBody>
                  <a:tcPr marL="5638" marR="5638" marT="5638"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Helvetica" panose="020B0604020202020204" pitchFamily="34" charset="0"/>
                        </a:rPr>
                        <a:t>Purchasing Managers</a:t>
                      </a:r>
                    </a:p>
                  </a:txBody>
                  <a:tcPr marL="5638" marR="5638" marT="5638" marB="0" anchor="ctr">
                    <a:lnL>
                      <a:noFill/>
                    </a:lnL>
                    <a:lnR>
                      <a:noFill/>
                    </a:lnR>
                    <a:lnT>
                      <a:noFill/>
                    </a:lnT>
                    <a:lnB>
                      <a:noFill/>
                    </a:lnB>
                  </a:tcPr>
                </a:tc>
                <a:tc>
                  <a:txBody>
                    <a:bodyPr/>
                    <a:lstStyle/>
                    <a:p>
                      <a:pPr algn="ctr" fontAlgn="b"/>
                      <a:r>
                        <a:rPr lang="en-US" sz="900" b="0" i="0" u="none" strike="noStrike">
                          <a:solidFill>
                            <a:srgbClr val="FFFFFF"/>
                          </a:solidFill>
                          <a:effectLst/>
                          <a:latin typeface="Helvetica" panose="020B0604020202020204" pitchFamily="34" charset="0"/>
                        </a:rPr>
                        <a:t>Bachelor's degree</a:t>
                      </a:r>
                    </a:p>
                  </a:txBody>
                  <a:tcPr marL="5638" marR="5638" marT="5638"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Helvetica" panose="020B0604020202020204" pitchFamily="34" charset="0"/>
                        </a:rPr>
                        <a:t>440</a:t>
                      </a:r>
                    </a:p>
                  </a:txBody>
                  <a:tcPr marL="5638" marR="5638" marT="563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Helvetica" panose="020B0604020202020204" pitchFamily="34" charset="0"/>
                        </a:rPr>
                        <a:t>4</a:t>
                      </a:r>
                    </a:p>
                  </a:txBody>
                  <a:tcPr marL="5638" marR="5638" marT="5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Helvetica" panose="020B0604020202020204" pitchFamily="34" charset="0"/>
                        </a:rPr>
                        <a:t>$130,009</a:t>
                      </a:r>
                    </a:p>
                  </a:txBody>
                  <a:tcPr marL="5638" marR="5638" marT="56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98484727"/>
                  </a:ext>
                </a:extLst>
              </a:tr>
              <a:tr h="139587">
                <a:tc vMerge="1">
                  <a:txBody>
                    <a:bodyPr/>
                    <a:lstStyle/>
                    <a:p>
                      <a:pPr algn="ctr" fontAlgn="b"/>
                      <a:endParaRPr lang="en-US" sz="500" b="0" i="0" u="none" strike="noStrike" dirty="0">
                        <a:solidFill>
                          <a:srgbClr val="000000"/>
                        </a:solidFill>
                        <a:effectLst/>
                        <a:latin typeface="Helvetica" panose="020B0604020202020204" pitchFamily="34" charset="0"/>
                      </a:endParaRPr>
                    </a:p>
                  </a:txBody>
                  <a:tcPr marL="5638" marR="5638" marT="5638" marB="0" anchor="b">
                    <a:lnL>
                      <a:noFill/>
                    </a:lnL>
                    <a:lnR>
                      <a:noFill/>
                    </a:lnR>
                    <a:lnT>
                      <a:noFill/>
                    </a:lnT>
                    <a:lnB>
                      <a:noFill/>
                    </a:lnB>
                  </a:tcPr>
                </a:tc>
                <a:tc>
                  <a:txBody>
                    <a:bodyPr/>
                    <a:lstStyle/>
                    <a:p>
                      <a:pPr algn="ctr" fontAlgn="b"/>
                      <a:r>
                        <a:rPr lang="en-US" sz="900" b="0" i="0" u="none" strike="noStrike">
                          <a:solidFill>
                            <a:srgbClr val="000000"/>
                          </a:solidFill>
                          <a:effectLst/>
                          <a:latin typeface="Helvetica" panose="020B0604020202020204" pitchFamily="34" charset="0"/>
                        </a:rPr>
                        <a:t>11-2011</a:t>
                      </a:r>
                    </a:p>
                  </a:txBody>
                  <a:tcPr marL="5638" marR="5638" marT="5638"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Helvetica" panose="020B0604020202020204" pitchFamily="34" charset="0"/>
                        </a:rPr>
                        <a:t>Advertising and Promotions Managers</a:t>
                      </a:r>
                    </a:p>
                  </a:txBody>
                  <a:tcPr marL="5638" marR="5638" marT="5638" marB="0" anchor="ctr">
                    <a:lnL>
                      <a:noFill/>
                    </a:lnL>
                    <a:lnR>
                      <a:noFill/>
                    </a:lnR>
                    <a:lnT>
                      <a:noFill/>
                    </a:lnT>
                    <a:lnB>
                      <a:noFill/>
                    </a:lnB>
                  </a:tcPr>
                </a:tc>
                <a:tc>
                  <a:txBody>
                    <a:bodyPr/>
                    <a:lstStyle/>
                    <a:p>
                      <a:pPr algn="ctr" fontAlgn="b"/>
                      <a:r>
                        <a:rPr lang="en-US" sz="900" b="0" i="0" u="none" strike="noStrike">
                          <a:solidFill>
                            <a:srgbClr val="FFFFFF"/>
                          </a:solidFill>
                          <a:effectLst/>
                          <a:latin typeface="Helvetica" panose="020B0604020202020204" pitchFamily="34" charset="0"/>
                        </a:rPr>
                        <a:t>Bachelor's degree</a:t>
                      </a:r>
                    </a:p>
                  </a:txBody>
                  <a:tcPr marL="5638" marR="5638" marT="5638"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Helvetica" panose="020B0604020202020204" pitchFamily="34" charset="0"/>
                        </a:rPr>
                        <a:t>420</a:t>
                      </a:r>
                    </a:p>
                  </a:txBody>
                  <a:tcPr marL="5638" marR="5638" marT="563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Helvetica" panose="020B0604020202020204" pitchFamily="34" charset="0"/>
                        </a:rPr>
                        <a:t>4</a:t>
                      </a:r>
                    </a:p>
                  </a:txBody>
                  <a:tcPr marL="5638" marR="5638" marT="5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Helvetica" panose="020B0604020202020204" pitchFamily="34" charset="0"/>
                        </a:rPr>
                        <a:t>$126,960</a:t>
                      </a:r>
                    </a:p>
                  </a:txBody>
                  <a:tcPr marL="5638" marR="5638" marT="56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36357177"/>
                  </a:ext>
                </a:extLst>
              </a:tr>
              <a:tr h="139587">
                <a:tc vMerge="1">
                  <a:txBody>
                    <a:bodyPr/>
                    <a:lstStyle/>
                    <a:p>
                      <a:pPr algn="ctr" fontAlgn="b"/>
                      <a:endParaRPr lang="en-US" sz="500" b="0" i="0" u="none" strike="noStrike" dirty="0">
                        <a:solidFill>
                          <a:srgbClr val="000000"/>
                        </a:solidFill>
                        <a:effectLst/>
                        <a:latin typeface="Helvetica" panose="020B0604020202020204" pitchFamily="34" charset="0"/>
                      </a:endParaRPr>
                    </a:p>
                  </a:txBody>
                  <a:tcPr marL="5638" marR="5638" marT="5638" marB="0" anchor="b">
                    <a:lnL>
                      <a:noFill/>
                    </a:lnL>
                    <a:lnR>
                      <a:noFill/>
                    </a:lnR>
                    <a:lnT>
                      <a:noFill/>
                    </a:lnT>
                    <a:lnB>
                      <a:noFill/>
                    </a:lnB>
                  </a:tcPr>
                </a:tc>
                <a:tc>
                  <a:txBody>
                    <a:bodyPr/>
                    <a:lstStyle/>
                    <a:p>
                      <a:pPr algn="ctr" fontAlgn="b"/>
                      <a:r>
                        <a:rPr lang="en-US" sz="900" b="0" i="0" u="none" strike="noStrike">
                          <a:solidFill>
                            <a:srgbClr val="000000"/>
                          </a:solidFill>
                          <a:effectLst/>
                          <a:latin typeface="Helvetica" panose="020B0604020202020204" pitchFamily="34" charset="0"/>
                        </a:rPr>
                        <a:t>13-1121</a:t>
                      </a:r>
                    </a:p>
                  </a:txBody>
                  <a:tcPr marL="5638" marR="5638" marT="5638"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Helvetica" panose="020B0604020202020204" pitchFamily="34" charset="0"/>
                        </a:rPr>
                        <a:t>Meeting, Convention, and Event Planners</a:t>
                      </a:r>
                    </a:p>
                  </a:txBody>
                  <a:tcPr marL="5638" marR="5638" marT="5638" marB="0" anchor="ctr">
                    <a:lnL>
                      <a:noFill/>
                    </a:lnL>
                    <a:lnR>
                      <a:noFill/>
                    </a:lnR>
                    <a:lnT>
                      <a:noFill/>
                    </a:lnT>
                    <a:lnB>
                      <a:noFill/>
                    </a:lnB>
                  </a:tcPr>
                </a:tc>
                <a:tc>
                  <a:txBody>
                    <a:bodyPr/>
                    <a:lstStyle/>
                    <a:p>
                      <a:pPr algn="ctr" fontAlgn="b"/>
                      <a:r>
                        <a:rPr lang="en-US" sz="900" b="0" i="0" u="none" strike="noStrike">
                          <a:solidFill>
                            <a:srgbClr val="FFFFFF"/>
                          </a:solidFill>
                          <a:effectLst/>
                          <a:latin typeface="Helvetica" panose="020B0604020202020204" pitchFamily="34" charset="0"/>
                        </a:rPr>
                        <a:t>Bachelor's degree</a:t>
                      </a:r>
                    </a:p>
                  </a:txBody>
                  <a:tcPr marL="5638" marR="5638" marT="5638"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Helvetica" panose="020B0604020202020204" pitchFamily="34" charset="0"/>
                        </a:rPr>
                        <a:t>410</a:t>
                      </a:r>
                    </a:p>
                  </a:txBody>
                  <a:tcPr marL="5638" marR="5638" marT="563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Helvetica" panose="020B0604020202020204" pitchFamily="34" charset="0"/>
                        </a:rPr>
                        <a:t>4</a:t>
                      </a:r>
                    </a:p>
                  </a:txBody>
                  <a:tcPr marL="5638" marR="5638" marT="5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Helvetica" panose="020B0604020202020204" pitchFamily="34" charset="0"/>
                        </a:rPr>
                        <a:t>$55,006</a:t>
                      </a:r>
                    </a:p>
                  </a:txBody>
                  <a:tcPr marL="5638" marR="5638" marT="56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90719671"/>
                  </a:ext>
                </a:extLst>
              </a:tr>
              <a:tr h="139587">
                <a:tc vMerge="1">
                  <a:txBody>
                    <a:bodyPr/>
                    <a:lstStyle/>
                    <a:p>
                      <a:pPr algn="ctr" fontAlgn="b"/>
                      <a:endParaRPr lang="en-US" sz="500" b="0" i="0" u="none" strike="noStrike">
                        <a:solidFill>
                          <a:srgbClr val="000000"/>
                        </a:solidFill>
                        <a:effectLst/>
                        <a:latin typeface="Helvetica" panose="020B0604020202020204" pitchFamily="34" charset="0"/>
                      </a:endParaRPr>
                    </a:p>
                  </a:txBody>
                  <a:tcPr marL="5638" marR="5638" marT="5638" marB="0" anchor="b">
                    <a:lnL>
                      <a:noFill/>
                    </a:lnL>
                    <a:lnR>
                      <a:noFill/>
                    </a:lnR>
                    <a:lnT>
                      <a:noFill/>
                    </a:lnT>
                    <a:lnB>
                      <a:noFill/>
                    </a:lnB>
                  </a:tcPr>
                </a:tc>
                <a:tc>
                  <a:txBody>
                    <a:bodyPr/>
                    <a:lstStyle/>
                    <a:p>
                      <a:pPr algn="ctr" fontAlgn="b"/>
                      <a:r>
                        <a:rPr lang="en-US" sz="900" b="0" i="0" u="none" strike="noStrike">
                          <a:solidFill>
                            <a:srgbClr val="000000"/>
                          </a:solidFill>
                          <a:effectLst/>
                          <a:latin typeface="Helvetica" panose="020B0604020202020204" pitchFamily="34" charset="0"/>
                        </a:rPr>
                        <a:t>11-3131</a:t>
                      </a:r>
                    </a:p>
                  </a:txBody>
                  <a:tcPr marL="5638" marR="5638" marT="5638"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Helvetica" panose="020B0604020202020204" pitchFamily="34" charset="0"/>
                        </a:rPr>
                        <a:t>Training and Development Managers</a:t>
                      </a:r>
                    </a:p>
                  </a:txBody>
                  <a:tcPr marL="5638" marR="5638" marT="5638" marB="0" anchor="ctr">
                    <a:lnL>
                      <a:noFill/>
                    </a:lnL>
                    <a:lnR>
                      <a:noFill/>
                    </a:lnR>
                    <a:lnT>
                      <a:noFill/>
                    </a:lnT>
                    <a:lnB>
                      <a:noFill/>
                    </a:lnB>
                  </a:tcPr>
                </a:tc>
                <a:tc>
                  <a:txBody>
                    <a:bodyPr/>
                    <a:lstStyle/>
                    <a:p>
                      <a:pPr algn="ctr" fontAlgn="b"/>
                      <a:r>
                        <a:rPr lang="en-US" sz="900" b="0" i="0" u="none" strike="noStrike">
                          <a:solidFill>
                            <a:srgbClr val="FFFFFF"/>
                          </a:solidFill>
                          <a:effectLst/>
                          <a:latin typeface="Helvetica" panose="020B0604020202020204" pitchFamily="34" charset="0"/>
                        </a:rPr>
                        <a:t>Bachelor's degree</a:t>
                      </a:r>
                    </a:p>
                  </a:txBody>
                  <a:tcPr marL="5638" marR="5638" marT="5638"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Helvetica" panose="020B0604020202020204" pitchFamily="34" charset="0"/>
                        </a:rPr>
                        <a:t>380</a:t>
                      </a:r>
                    </a:p>
                  </a:txBody>
                  <a:tcPr marL="5638" marR="5638" marT="563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Helvetica" panose="020B0604020202020204" pitchFamily="34" charset="0"/>
                        </a:rPr>
                        <a:t>4</a:t>
                      </a:r>
                    </a:p>
                  </a:txBody>
                  <a:tcPr marL="5638" marR="5638" marT="5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Helvetica" panose="020B0604020202020204" pitchFamily="34" charset="0"/>
                        </a:rPr>
                        <a:t>$124,418</a:t>
                      </a:r>
                    </a:p>
                  </a:txBody>
                  <a:tcPr marL="5638" marR="5638" marT="56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98091346"/>
                  </a:ext>
                </a:extLst>
              </a:tr>
              <a:tr h="139587">
                <a:tc vMerge="1">
                  <a:txBody>
                    <a:bodyPr/>
                    <a:lstStyle/>
                    <a:p>
                      <a:pPr algn="ctr" fontAlgn="b"/>
                      <a:endParaRPr lang="en-US" sz="500" b="0" i="0" u="none" strike="noStrike" dirty="0">
                        <a:solidFill>
                          <a:srgbClr val="000000"/>
                        </a:solidFill>
                        <a:effectLst/>
                        <a:latin typeface="Helvetica" panose="020B0604020202020204" pitchFamily="34" charset="0"/>
                      </a:endParaRPr>
                    </a:p>
                  </a:txBody>
                  <a:tcPr marL="5638" marR="5638" marT="5638" marB="0" anchor="b">
                    <a:lnL>
                      <a:noFill/>
                    </a:lnL>
                    <a:lnR>
                      <a:noFill/>
                    </a:lnR>
                    <a:lnT>
                      <a:noFill/>
                    </a:lnT>
                    <a:lnB>
                      <a:noFill/>
                    </a:lnB>
                  </a:tcPr>
                </a:tc>
                <a:tc>
                  <a:txBody>
                    <a:bodyPr/>
                    <a:lstStyle/>
                    <a:p>
                      <a:pPr algn="ctr" fontAlgn="b"/>
                      <a:r>
                        <a:rPr lang="en-US" sz="900" b="0" i="0" u="none" strike="noStrike">
                          <a:solidFill>
                            <a:srgbClr val="000000"/>
                          </a:solidFill>
                          <a:effectLst/>
                          <a:latin typeface="Helvetica" panose="020B0604020202020204" pitchFamily="34" charset="0"/>
                        </a:rPr>
                        <a:t>13-1081</a:t>
                      </a:r>
                    </a:p>
                  </a:txBody>
                  <a:tcPr marL="5638" marR="5638" marT="5638"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Helvetica" panose="020B0604020202020204" pitchFamily="34" charset="0"/>
                        </a:rPr>
                        <a:t>Logisticians</a:t>
                      </a:r>
                    </a:p>
                  </a:txBody>
                  <a:tcPr marL="5638" marR="5638" marT="5638" marB="0" anchor="ctr">
                    <a:lnL>
                      <a:noFill/>
                    </a:lnL>
                    <a:lnR>
                      <a:noFill/>
                    </a:lnR>
                    <a:lnT>
                      <a:noFill/>
                    </a:lnT>
                    <a:lnB>
                      <a:noFill/>
                    </a:lnB>
                  </a:tcPr>
                </a:tc>
                <a:tc>
                  <a:txBody>
                    <a:bodyPr/>
                    <a:lstStyle/>
                    <a:p>
                      <a:pPr algn="ctr" fontAlgn="b"/>
                      <a:r>
                        <a:rPr lang="en-US" sz="900" b="0" i="0" u="none" strike="noStrike">
                          <a:solidFill>
                            <a:srgbClr val="FFFFFF"/>
                          </a:solidFill>
                          <a:effectLst/>
                          <a:latin typeface="Helvetica" panose="020B0604020202020204" pitchFamily="34" charset="0"/>
                        </a:rPr>
                        <a:t>Bachelor's degree</a:t>
                      </a:r>
                    </a:p>
                  </a:txBody>
                  <a:tcPr marL="5638" marR="5638" marT="5638"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Helvetica" panose="020B0604020202020204" pitchFamily="34" charset="0"/>
                        </a:rPr>
                        <a:t>380</a:t>
                      </a:r>
                    </a:p>
                  </a:txBody>
                  <a:tcPr marL="5638" marR="5638" marT="563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Helvetica" panose="020B0604020202020204" pitchFamily="34" charset="0"/>
                        </a:rPr>
                        <a:t>4</a:t>
                      </a:r>
                    </a:p>
                  </a:txBody>
                  <a:tcPr marL="5638" marR="5638" marT="5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Helvetica" panose="020B0604020202020204" pitchFamily="34" charset="0"/>
                        </a:rPr>
                        <a:t>$82,558</a:t>
                      </a:r>
                    </a:p>
                  </a:txBody>
                  <a:tcPr marL="5638" marR="5638" marT="56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51032787"/>
                  </a:ext>
                </a:extLst>
              </a:tr>
              <a:tr h="139587">
                <a:tc vMerge="1">
                  <a:txBody>
                    <a:bodyPr/>
                    <a:lstStyle/>
                    <a:p>
                      <a:pPr algn="ctr" fontAlgn="b"/>
                      <a:endParaRPr lang="en-US" sz="500" b="0" i="0" u="none" strike="noStrike" dirty="0">
                        <a:solidFill>
                          <a:srgbClr val="000000"/>
                        </a:solidFill>
                        <a:effectLst/>
                        <a:latin typeface="Helvetica" panose="020B0604020202020204" pitchFamily="34" charset="0"/>
                      </a:endParaRPr>
                    </a:p>
                  </a:txBody>
                  <a:tcPr marL="5638" marR="5638" marT="5638" marB="0" anchor="b">
                    <a:lnL>
                      <a:noFill/>
                    </a:lnL>
                    <a:lnR>
                      <a:noFill/>
                    </a:lnR>
                    <a:lnT>
                      <a:noFill/>
                    </a:lnT>
                    <a:lnB>
                      <a:noFill/>
                    </a:lnB>
                  </a:tcPr>
                </a:tc>
                <a:tc>
                  <a:txBody>
                    <a:bodyPr/>
                    <a:lstStyle/>
                    <a:p>
                      <a:pPr algn="ctr" fontAlgn="b"/>
                      <a:r>
                        <a:rPr lang="en-US" sz="900" b="0" i="0" u="none" strike="noStrike">
                          <a:solidFill>
                            <a:srgbClr val="000000"/>
                          </a:solidFill>
                          <a:effectLst/>
                          <a:latin typeface="Helvetica" panose="020B0604020202020204" pitchFamily="34" charset="0"/>
                        </a:rPr>
                        <a:t>13-1023</a:t>
                      </a:r>
                    </a:p>
                  </a:txBody>
                  <a:tcPr marL="5638" marR="5638" marT="5638"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Purchasing Agents, Except Wholesale, Retail, and </a:t>
                      </a:r>
                      <a:r>
                        <a:rPr lang="en-US" sz="900" b="0" i="0" u="none" strike="noStrike" dirty="0" smtClean="0">
                          <a:solidFill>
                            <a:srgbClr val="000000"/>
                          </a:solidFill>
                          <a:effectLst/>
                          <a:latin typeface="Helvetica" panose="020B0604020202020204" pitchFamily="34" charset="0"/>
                        </a:rPr>
                        <a:t>Farm</a:t>
                      </a:r>
                      <a:endParaRPr lang="en-US" sz="900" b="0" i="0" u="none" strike="noStrike" dirty="0">
                        <a:solidFill>
                          <a:srgbClr val="000000"/>
                        </a:solidFill>
                        <a:effectLst/>
                        <a:latin typeface="Helvetica" panose="020B0604020202020204" pitchFamily="34" charset="0"/>
                      </a:endParaRPr>
                    </a:p>
                  </a:txBody>
                  <a:tcPr marL="5638" marR="5638" marT="5638" marB="0" anchor="ctr">
                    <a:lnL>
                      <a:noFill/>
                    </a:lnL>
                    <a:lnR>
                      <a:noFill/>
                    </a:lnR>
                    <a:lnT>
                      <a:noFill/>
                    </a:lnT>
                    <a:lnB>
                      <a:noFill/>
                    </a:lnB>
                  </a:tcPr>
                </a:tc>
                <a:tc>
                  <a:txBody>
                    <a:bodyPr/>
                    <a:lstStyle/>
                    <a:p>
                      <a:pPr algn="ctr" fontAlgn="b"/>
                      <a:r>
                        <a:rPr lang="en-US" sz="900" b="0" i="0" u="none" strike="noStrike">
                          <a:solidFill>
                            <a:srgbClr val="FFFFFF"/>
                          </a:solidFill>
                          <a:effectLst/>
                          <a:latin typeface="Helvetica" panose="020B0604020202020204" pitchFamily="34" charset="0"/>
                        </a:rPr>
                        <a:t>Bachelor's degree</a:t>
                      </a:r>
                    </a:p>
                  </a:txBody>
                  <a:tcPr marL="5638" marR="5638" marT="5638"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Helvetica" panose="020B0604020202020204" pitchFamily="34" charset="0"/>
                        </a:rPr>
                        <a:t>370</a:t>
                      </a:r>
                    </a:p>
                  </a:txBody>
                  <a:tcPr marL="5638" marR="5638" marT="563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Helvetica" panose="020B0604020202020204" pitchFamily="34" charset="0"/>
                        </a:rPr>
                        <a:t>4</a:t>
                      </a:r>
                    </a:p>
                  </a:txBody>
                  <a:tcPr marL="5638" marR="5638" marT="5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Helvetica" panose="020B0604020202020204" pitchFamily="34" charset="0"/>
                        </a:rPr>
                        <a:t>$79,358</a:t>
                      </a:r>
                    </a:p>
                  </a:txBody>
                  <a:tcPr marL="5638" marR="5638" marT="56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03096439"/>
                  </a:ext>
                </a:extLst>
              </a:tr>
              <a:tr h="139587">
                <a:tc vMerge="1">
                  <a:txBody>
                    <a:bodyPr/>
                    <a:lstStyle/>
                    <a:p>
                      <a:pPr algn="ctr" fontAlgn="b"/>
                      <a:endParaRPr lang="en-US" sz="500" b="0" i="0" u="none" strike="noStrike" dirty="0">
                        <a:solidFill>
                          <a:srgbClr val="000000"/>
                        </a:solidFill>
                        <a:effectLst/>
                        <a:latin typeface="Helvetica" panose="020B0604020202020204" pitchFamily="34" charset="0"/>
                      </a:endParaRPr>
                    </a:p>
                  </a:txBody>
                  <a:tcPr marL="5638" marR="5638" marT="5638" marB="0" anchor="b">
                    <a:lnL>
                      <a:noFill/>
                    </a:lnL>
                    <a:lnR>
                      <a:noFill/>
                    </a:lnR>
                    <a:lnT>
                      <a:noFill/>
                    </a:lnT>
                    <a:lnB>
                      <a:noFill/>
                    </a:lnB>
                  </a:tcPr>
                </a:tc>
                <a:tc>
                  <a:txBody>
                    <a:bodyPr/>
                    <a:lstStyle/>
                    <a:p>
                      <a:pPr algn="ctr" fontAlgn="b"/>
                      <a:r>
                        <a:rPr lang="en-US" sz="900" b="0" i="0" u="none" strike="noStrike">
                          <a:solidFill>
                            <a:srgbClr val="000000"/>
                          </a:solidFill>
                          <a:effectLst/>
                          <a:latin typeface="Helvetica" panose="020B0604020202020204" pitchFamily="34" charset="0"/>
                        </a:rPr>
                        <a:t>13-1141</a:t>
                      </a:r>
                    </a:p>
                  </a:txBody>
                  <a:tcPr marL="5638" marR="5638" marT="5638"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Helvetica" panose="020B0604020202020204" pitchFamily="34" charset="0"/>
                        </a:rPr>
                        <a:t>Compensation, Benefits, and Job Analysis Specialists</a:t>
                      </a:r>
                    </a:p>
                  </a:txBody>
                  <a:tcPr marL="5638" marR="5638" marT="5638" marB="0" anchor="ctr">
                    <a:lnL>
                      <a:noFill/>
                    </a:lnL>
                    <a:lnR>
                      <a:noFill/>
                    </a:lnR>
                    <a:lnT>
                      <a:noFill/>
                    </a:lnT>
                    <a:lnB>
                      <a:noFill/>
                    </a:lnB>
                  </a:tcPr>
                </a:tc>
                <a:tc>
                  <a:txBody>
                    <a:bodyPr/>
                    <a:lstStyle/>
                    <a:p>
                      <a:pPr algn="ctr" fontAlgn="b"/>
                      <a:r>
                        <a:rPr lang="en-US" sz="900" b="0" i="0" u="none" strike="noStrike">
                          <a:solidFill>
                            <a:srgbClr val="FFFFFF"/>
                          </a:solidFill>
                          <a:effectLst/>
                          <a:latin typeface="Helvetica" panose="020B0604020202020204" pitchFamily="34" charset="0"/>
                        </a:rPr>
                        <a:t>Bachelor's degree</a:t>
                      </a:r>
                    </a:p>
                  </a:txBody>
                  <a:tcPr marL="5638" marR="5638" marT="5638"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Helvetica" panose="020B0604020202020204" pitchFamily="34" charset="0"/>
                        </a:rPr>
                        <a:t>290</a:t>
                      </a:r>
                    </a:p>
                  </a:txBody>
                  <a:tcPr marL="5638" marR="5638" marT="563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Helvetica" panose="020B0604020202020204" pitchFamily="34" charset="0"/>
                        </a:rPr>
                        <a:t>4</a:t>
                      </a:r>
                    </a:p>
                  </a:txBody>
                  <a:tcPr marL="5638" marR="5638" marT="5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Helvetica" panose="020B0604020202020204" pitchFamily="34" charset="0"/>
                        </a:rPr>
                        <a:t>$73,656</a:t>
                      </a:r>
                    </a:p>
                  </a:txBody>
                  <a:tcPr marL="5638" marR="5638" marT="56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53275447"/>
                  </a:ext>
                </a:extLst>
              </a:tr>
              <a:tr h="139587">
                <a:tc vMerge="1">
                  <a:txBody>
                    <a:bodyPr/>
                    <a:lstStyle/>
                    <a:p>
                      <a:pPr algn="ctr" fontAlgn="b"/>
                      <a:endParaRPr lang="en-US" sz="500" b="0" i="0" u="none" strike="noStrike" dirty="0">
                        <a:solidFill>
                          <a:srgbClr val="000000"/>
                        </a:solidFill>
                        <a:effectLst/>
                        <a:latin typeface="Helvetica" panose="020B0604020202020204" pitchFamily="34" charset="0"/>
                      </a:endParaRPr>
                    </a:p>
                  </a:txBody>
                  <a:tcPr marL="5638" marR="5638" marT="5638" marB="0" anchor="b">
                    <a:lnL>
                      <a:noFill/>
                    </a:lnL>
                    <a:lnR>
                      <a:noFill/>
                    </a:lnR>
                    <a:lnT>
                      <a:noFill/>
                    </a:lnT>
                    <a:lnB>
                      <a:noFill/>
                    </a:lnB>
                  </a:tcPr>
                </a:tc>
                <a:tc>
                  <a:txBody>
                    <a:bodyPr/>
                    <a:lstStyle/>
                    <a:p>
                      <a:pPr algn="ctr" fontAlgn="b"/>
                      <a:r>
                        <a:rPr lang="en-US" sz="900" b="0" i="0" u="none" strike="noStrike">
                          <a:solidFill>
                            <a:srgbClr val="000000"/>
                          </a:solidFill>
                          <a:effectLst/>
                          <a:latin typeface="Helvetica" panose="020B0604020202020204" pitchFamily="34" charset="0"/>
                        </a:rPr>
                        <a:t>27-3041</a:t>
                      </a:r>
                    </a:p>
                  </a:txBody>
                  <a:tcPr marL="5638" marR="5638" marT="5638"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Helvetica" panose="020B0604020202020204" pitchFamily="34" charset="0"/>
                        </a:rPr>
                        <a:t>Editors</a:t>
                      </a:r>
                    </a:p>
                  </a:txBody>
                  <a:tcPr marL="5638" marR="5638" marT="5638" marB="0" anchor="ctr">
                    <a:lnL>
                      <a:noFill/>
                    </a:lnL>
                    <a:lnR>
                      <a:noFill/>
                    </a:lnR>
                    <a:lnT>
                      <a:noFill/>
                    </a:lnT>
                    <a:lnB>
                      <a:noFill/>
                    </a:lnB>
                  </a:tcPr>
                </a:tc>
                <a:tc>
                  <a:txBody>
                    <a:bodyPr/>
                    <a:lstStyle/>
                    <a:p>
                      <a:pPr algn="ctr" fontAlgn="b"/>
                      <a:r>
                        <a:rPr lang="en-US" sz="900" b="0" i="0" u="none" strike="noStrike">
                          <a:solidFill>
                            <a:srgbClr val="FFFFFF"/>
                          </a:solidFill>
                          <a:effectLst/>
                          <a:latin typeface="Helvetica" panose="020B0604020202020204" pitchFamily="34" charset="0"/>
                        </a:rPr>
                        <a:t>Bachelor's degree</a:t>
                      </a:r>
                    </a:p>
                  </a:txBody>
                  <a:tcPr marL="5638" marR="5638" marT="5638"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Helvetica" panose="020B0604020202020204" pitchFamily="34" charset="0"/>
                        </a:rPr>
                        <a:t>260</a:t>
                      </a:r>
                    </a:p>
                  </a:txBody>
                  <a:tcPr marL="5638" marR="5638" marT="563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Helvetica" panose="020B0604020202020204" pitchFamily="34" charset="0"/>
                        </a:rPr>
                        <a:t>4</a:t>
                      </a:r>
                    </a:p>
                  </a:txBody>
                  <a:tcPr marL="5638" marR="5638" marT="5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Helvetica" panose="020B0604020202020204" pitchFamily="34" charset="0"/>
                        </a:rPr>
                        <a:t>$74,100</a:t>
                      </a:r>
                    </a:p>
                  </a:txBody>
                  <a:tcPr marL="5638" marR="5638" marT="56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40148556"/>
                  </a:ext>
                </a:extLst>
              </a:tr>
              <a:tr h="139587">
                <a:tc vMerge="1">
                  <a:txBody>
                    <a:bodyPr/>
                    <a:lstStyle/>
                    <a:p>
                      <a:pPr algn="ctr" fontAlgn="b"/>
                      <a:endParaRPr lang="en-US" sz="500" b="0" i="0" u="none" strike="noStrike" dirty="0">
                        <a:solidFill>
                          <a:srgbClr val="000000"/>
                        </a:solidFill>
                        <a:effectLst/>
                        <a:latin typeface="Helvetica" panose="020B0604020202020204" pitchFamily="34" charset="0"/>
                      </a:endParaRPr>
                    </a:p>
                  </a:txBody>
                  <a:tcPr marL="5638" marR="5638" marT="5638" marB="0" anchor="b">
                    <a:lnL>
                      <a:noFill/>
                    </a:lnL>
                    <a:lnR>
                      <a:noFill/>
                    </a:lnR>
                    <a:lnT>
                      <a:noFill/>
                    </a:lnT>
                    <a:lnB>
                      <a:noFill/>
                    </a:lnB>
                  </a:tcPr>
                </a:tc>
                <a:tc>
                  <a:txBody>
                    <a:bodyPr/>
                    <a:lstStyle/>
                    <a:p>
                      <a:pPr algn="ctr" fontAlgn="b"/>
                      <a:r>
                        <a:rPr lang="en-US" sz="900" b="0" i="0" u="none" strike="noStrike">
                          <a:solidFill>
                            <a:srgbClr val="000000"/>
                          </a:solidFill>
                          <a:effectLst/>
                          <a:latin typeface="Helvetica" panose="020B0604020202020204" pitchFamily="34" charset="0"/>
                        </a:rPr>
                        <a:t>13-1131</a:t>
                      </a:r>
                    </a:p>
                  </a:txBody>
                  <a:tcPr marL="5638" marR="5638" marT="5638"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Helvetica" panose="020B0604020202020204" pitchFamily="34" charset="0"/>
                        </a:rPr>
                        <a:t>Fundraisers</a:t>
                      </a:r>
                    </a:p>
                  </a:txBody>
                  <a:tcPr marL="5638" marR="5638" marT="5638" marB="0" anchor="ctr">
                    <a:lnL>
                      <a:noFill/>
                    </a:lnL>
                    <a:lnR>
                      <a:noFill/>
                    </a:lnR>
                    <a:lnT>
                      <a:noFill/>
                    </a:lnT>
                    <a:lnB>
                      <a:noFill/>
                    </a:lnB>
                  </a:tcPr>
                </a:tc>
                <a:tc>
                  <a:txBody>
                    <a:bodyPr/>
                    <a:lstStyle/>
                    <a:p>
                      <a:pPr algn="ctr" fontAlgn="b"/>
                      <a:r>
                        <a:rPr lang="en-US" sz="900" b="0" i="0" u="none" strike="noStrike">
                          <a:solidFill>
                            <a:srgbClr val="FFFFFF"/>
                          </a:solidFill>
                          <a:effectLst/>
                          <a:latin typeface="Helvetica" panose="020B0604020202020204" pitchFamily="34" charset="0"/>
                        </a:rPr>
                        <a:t>Bachelor's degree</a:t>
                      </a:r>
                    </a:p>
                  </a:txBody>
                  <a:tcPr marL="5638" marR="5638" marT="5638"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Helvetica" panose="020B0604020202020204" pitchFamily="34" charset="0"/>
                        </a:rPr>
                        <a:t>260</a:t>
                      </a:r>
                    </a:p>
                  </a:txBody>
                  <a:tcPr marL="5638" marR="5638" marT="563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Helvetica" panose="020B0604020202020204" pitchFamily="34" charset="0"/>
                        </a:rPr>
                        <a:t>4</a:t>
                      </a:r>
                    </a:p>
                  </a:txBody>
                  <a:tcPr marL="5638" marR="5638" marT="5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Helvetica" panose="020B0604020202020204" pitchFamily="34" charset="0"/>
                        </a:rPr>
                        <a:t>$61,796</a:t>
                      </a:r>
                    </a:p>
                  </a:txBody>
                  <a:tcPr marL="5638" marR="5638" marT="56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04239930"/>
                  </a:ext>
                </a:extLst>
              </a:tr>
              <a:tr h="139587">
                <a:tc vMerge="1">
                  <a:txBody>
                    <a:bodyPr/>
                    <a:lstStyle/>
                    <a:p>
                      <a:pPr algn="ctr" fontAlgn="b"/>
                      <a:endParaRPr lang="en-US" sz="500" b="0" i="0" u="none" strike="noStrike" dirty="0">
                        <a:solidFill>
                          <a:srgbClr val="000000"/>
                        </a:solidFill>
                        <a:effectLst/>
                        <a:latin typeface="Helvetica" panose="020B0604020202020204" pitchFamily="34" charset="0"/>
                      </a:endParaRPr>
                    </a:p>
                  </a:txBody>
                  <a:tcPr marL="5638" marR="5638" marT="5638" marB="0" anchor="b">
                    <a:lnL>
                      <a:noFill/>
                    </a:lnL>
                    <a:lnR>
                      <a:noFill/>
                    </a:lnR>
                    <a:lnT>
                      <a:noFill/>
                    </a:lnT>
                    <a:lnB>
                      <a:noFill/>
                    </a:lnB>
                  </a:tcPr>
                </a:tc>
                <a:tc>
                  <a:txBody>
                    <a:bodyPr/>
                    <a:lstStyle/>
                    <a:p>
                      <a:pPr algn="ctr" fontAlgn="b"/>
                      <a:r>
                        <a:rPr lang="en-US" sz="900" b="0" i="0" u="none" strike="noStrike">
                          <a:solidFill>
                            <a:srgbClr val="000000"/>
                          </a:solidFill>
                          <a:effectLst/>
                          <a:latin typeface="Helvetica" panose="020B0604020202020204" pitchFamily="34" charset="0"/>
                        </a:rPr>
                        <a:t>13-1051</a:t>
                      </a:r>
                    </a:p>
                  </a:txBody>
                  <a:tcPr marL="5638" marR="5638" marT="5638"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Helvetica" panose="020B0604020202020204" pitchFamily="34" charset="0"/>
                        </a:rPr>
                        <a:t>Cost Estimators</a:t>
                      </a:r>
                    </a:p>
                  </a:txBody>
                  <a:tcPr marL="5638" marR="5638" marT="5638" marB="0" anchor="ctr">
                    <a:lnL>
                      <a:noFill/>
                    </a:lnL>
                    <a:lnR>
                      <a:noFill/>
                    </a:lnR>
                    <a:lnT>
                      <a:noFill/>
                    </a:lnT>
                    <a:lnB>
                      <a:noFill/>
                    </a:lnB>
                  </a:tcPr>
                </a:tc>
                <a:tc>
                  <a:txBody>
                    <a:bodyPr/>
                    <a:lstStyle/>
                    <a:p>
                      <a:pPr algn="ctr" fontAlgn="b"/>
                      <a:r>
                        <a:rPr lang="en-US" sz="900" b="0" i="0" u="none" strike="noStrike">
                          <a:solidFill>
                            <a:srgbClr val="FFFFFF"/>
                          </a:solidFill>
                          <a:effectLst/>
                          <a:latin typeface="Helvetica" panose="020B0604020202020204" pitchFamily="34" charset="0"/>
                        </a:rPr>
                        <a:t>Bachelor's degree</a:t>
                      </a:r>
                    </a:p>
                  </a:txBody>
                  <a:tcPr marL="5638" marR="5638" marT="5638"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Helvetica" panose="020B0604020202020204" pitchFamily="34" charset="0"/>
                        </a:rPr>
                        <a:t>250</a:t>
                      </a:r>
                    </a:p>
                  </a:txBody>
                  <a:tcPr marL="5638" marR="5638" marT="563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Helvetica" panose="020B0604020202020204" pitchFamily="34" charset="0"/>
                        </a:rPr>
                        <a:t>4</a:t>
                      </a:r>
                    </a:p>
                  </a:txBody>
                  <a:tcPr marL="5638" marR="5638" marT="5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Helvetica" panose="020B0604020202020204" pitchFamily="34" charset="0"/>
                        </a:rPr>
                        <a:t>$74,803</a:t>
                      </a:r>
                    </a:p>
                  </a:txBody>
                  <a:tcPr marL="5638" marR="5638" marT="56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55519467"/>
                  </a:ext>
                </a:extLst>
              </a:tr>
              <a:tr h="139587">
                <a:tc vMerge="1">
                  <a:txBody>
                    <a:bodyPr/>
                    <a:lstStyle/>
                    <a:p>
                      <a:pPr algn="ctr" fontAlgn="b"/>
                      <a:endParaRPr lang="en-US" sz="500" b="0" i="0" u="none" strike="noStrike">
                        <a:solidFill>
                          <a:srgbClr val="000000"/>
                        </a:solidFill>
                        <a:effectLst/>
                        <a:latin typeface="Helvetica" panose="020B0604020202020204" pitchFamily="34" charset="0"/>
                      </a:endParaRPr>
                    </a:p>
                  </a:txBody>
                  <a:tcPr marL="5638" marR="5638" marT="5638" marB="0" anchor="b">
                    <a:lnL>
                      <a:noFill/>
                    </a:lnL>
                    <a:lnR>
                      <a:noFill/>
                    </a:lnR>
                    <a:lnT>
                      <a:noFill/>
                    </a:lnT>
                    <a:lnB>
                      <a:noFill/>
                    </a:lnB>
                  </a:tcPr>
                </a:tc>
                <a:tc>
                  <a:txBody>
                    <a:bodyPr/>
                    <a:lstStyle/>
                    <a:p>
                      <a:pPr algn="ctr" fontAlgn="b"/>
                      <a:r>
                        <a:rPr lang="en-US" sz="900" b="0" i="0" u="none" strike="noStrike">
                          <a:solidFill>
                            <a:srgbClr val="000000"/>
                          </a:solidFill>
                          <a:effectLst/>
                          <a:latin typeface="Helvetica" panose="020B0604020202020204" pitchFamily="34" charset="0"/>
                        </a:rPr>
                        <a:t>29-9011</a:t>
                      </a:r>
                    </a:p>
                  </a:txBody>
                  <a:tcPr marL="5638" marR="5638" marT="5638" marB="0" anchor="ctr">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Helvetica" panose="020B0604020202020204" pitchFamily="34" charset="0"/>
                        </a:rPr>
                        <a:t>Occupational Health and Safety Specialists</a:t>
                      </a:r>
                    </a:p>
                  </a:txBody>
                  <a:tcPr marL="5638" marR="5638" marT="5638"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b"/>
                      <a:r>
                        <a:rPr lang="en-US" sz="900" b="0" i="0" u="none" strike="noStrike">
                          <a:solidFill>
                            <a:srgbClr val="FFFFFF"/>
                          </a:solidFill>
                          <a:effectLst/>
                          <a:latin typeface="Helvetica" panose="020B0604020202020204" pitchFamily="34" charset="0"/>
                        </a:rPr>
                        <a:t>Bachelor's degree</a:t>
                      </a:r>
                    </a:p>
                  </a:txBody>
                  <a:tcPr marL="5638" marR="5638" marT="5638" marB="0" anchor="ctr">
                    <a:lnL>
                      <a:noFill/>
                    </a:lnL>
                    <a:lnR>
                      <a:noFill/>
                    </a:lnR>
                    <a:lnT>
                      <a:noFill/>
                    </a:lnT>
                    <a:lnB w="19050" cap="flat" cmpd="sng" algn="ctr">
                      <a:solidFill>
                        <a:schemeClr val="tx1"/>
                      </a:solidFill>
                      <a:prstDash val="solid"/>
                      <a:round/>
                      <a:headEnd type="none" w="med" len="med"/>
                      <a:tailEnd type="none" w="med" len="med"/>
                    </a:lnB>
                    <a:solidFill>
                      <a:srgbClr val="5B9BD5"/>
                    </a:solidFill>
                  </a:tcPr>
                </a:tc>
                <a:tc>
                  <a:txBody>
                    <a:bodyPr/>
                    <a:lstStyle/>
                    <a:p>
                      <a:pPr algn="ctr" fontAlgn="b"/>
                      <a:r>
                        <a:rPr lang="en-US" sz="900" b="0" i="0" u="none" strike="noStrike">
                          <a:solidFill>
                            <a:srgbClr val="000000"/>
                          </a:solidFill>
                          <a:effectLst/>
                          <a:latin typeface="Helvetica" panose="020B0604020202020204" pitchFamily="34" charset="0"/>
                        </a:rPr>
                        <a:t>220</a:t>
                      </a:r>
                    </a:p>
                  </a:txBody>
                  <a:tcPr marL="5638" marR="5638" marT="5638" marB="0" anchor="ctr">
                    <a:lnL>
                      <a:noFill/>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Helvetica" panose="020B0604020202020204" pitchFamily="34" charset="0"/>
                        </a:rPr>
                        <a:t>4</a:t>
                      </a:r>
                    </a:p>
                  </a:txBody>
                  <a:tcPr marL="5638" marR="5638" marT="56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solidFill>
                      <a:srgbClr val="DDEBF7"/>
                    </a:solidFill>
                  </a:tcPr>
                </a:tc>
                <a:tc>
                  <a:txBody>
                    <a:bodyPr/>
                    <a:lstStyle/>
                    <a:p>
                      <a:pPr algn="ctr" fontAlgn="b"/>
                      <a:r>
                        <a:rPr lang="en-US" sz="900" b="0" i="0" u="none" strike="noStrike" dirty="0">
                          <a:solidFill>
                            <a:srgbClr val="000000"/>
                          </a:solidFill>
                          <a:effectLst/>
                          <a:latin typeface="Helvetica" panose="020B0604020202020204" pitchFamily="34" charset="0"/>
                        </a:rPr>
                        <a:t>$89,187</a:t>
                      </a:r>
                    </a:p>
                  </a:txBody>
                  <a:tcPr marL="5638" marR="5638" marT="5638" marB="0" anchor="ctr">
                    <a:lnL w="6350" cap="flat" cmpd="sng" algn="ctr">
                      <a:solidFill>
                        <a:srgbClr val="000000"/>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6850478"/>
                  </a:ext>
                </a:extLst>
              </a:tr>
            </a:tbl>
          </a:graphicData>
        </a:graphic>
      </p:graphicFrame>
    </p:spTree>
    <p:extLst>
      <p:ext uri="{BB962C8B-B14F-4D97-AF65-F5344CB8AC3E}">
        <p14:creationId xmlns:p14="http://schemas.microsoft.com/office/powerpoint/2010/main" val="28546558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61</a:t>
            </a:fld>
            <a:endParaRPr lang="en-US" dirty="0"/>
          </a:p>
        </p:txBody>
      </p:sp>
      <p:sp>
        <p:nvSpPr>
          <p:cNvPr id="10" name="Title 1"/>
          <p:cNvSpPr>
            <a:spLocks noGrp="1"/>
          </p:cNvSpPr>
          <p:nvPr>
            <p:ph type="title"/>
          </p:nvPr>
        </p:nvSpPr>
        <p:spPr>
          <a:xfrm>
            <a:off x="611030" y="609600"/>
            <a:ext cx="10969943" cy="808038"/>
          </a:xfrm>
        </p:spPr>
        <p:txBody>
          <a:bodyPr>
            <a:normAutofit fontScale="90000"/>
          </a:bodyPr>
          <a:lstStyle/>
          <a:p>
            <a:r>
              <a:rPr lang="en-US" sz="3200" dirty="0" smtClean="0">
                <a:latin typeface="Helvetica" panose="020B0604020202020204" pitchFamily="34" charset="0"/>
                <a:cs typeface="Helvetica" panose="020B0604020202020204" pitchFamily="34" charset="0"/>
              </a:rPr>
              <a:t>BA+ Occupations Associated with </a:t>
            </a:r>
            <a:r>
              <a:rPr lang="en-US" sz="3200" dirty="0" smtClean="0"/>
              <a:t>Priority Industries, 5-Stars</a:t>
            </a:r>
            <a:endParaRPr lang="en-US" sz="3200" dirty="0">
              <a:latin typeface="Helvetica" panose="020B0604020202020204" pitchFamily="34" charset="0"/>
              <a:cs typeface="Helvetica" panose="020B0604020202020204" pitchFamily="34" charset="0"/>
            </a:endParaRPr>
          </a:p>
        </p:txBody>
      </p:sp>
      <p:sp>
        <p:nvSpPr>
          <p:cNvPr id="12" name="Rectangle 11"/>
          <p:cNvSpPr/>
          <p:nvPr/>
        </p:nvSpPr>
        <p:spPr>
          <a:xfrm>
            <a:off x="611029" y="240270"/>
            <a:ext cx="274626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Priority Industry Profiles: Occupations</a:t>
            </a:r>
            <a:endParaRPr lang="en-US" sz="1200" dirty="0"/>
          </a:p>
        </p:txBody>
      </p:sp>
      <p:sp>
        <p:nvSpPr>
          <p:cNvPr id="14" name="Rectangle 13"/>
          <p:cNvSpPr/>
          <p:nvPr/>
        </p:nvSpPr>
        <p:spPr>
          <a:xfrm>
            <a:off x="610211" y="6492473"/>
            <a:ext cx="10969944"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 Source: </a:t>
            </a:r>
            <a:r>
              <a:rPr lang="en-US" sz="900" dirty="0" smtClean="0">
                <a:latin typeface="Helvetica" panose="020B0604020202020204" pitchFamily="34" charset="0"/>
                <a:cs typeface="Helvetica" panose="020B0604020202020204" pitchFamily="34" charset="0"/>
              </a:rPr>
              <a:t>BLS, </a:t>
            </a:r>
            <a:r>
              <a:rPr lang="en-US" sz="900" dirty="0">
                <a:latin typeface="Helvetica" panose="020B0604020202020204" pitchFamily="34" charset="0"/>
                <a:cs typeface="Helvetica" panose="020B0604020202020204" pitchFamily="34" charset="0"/>
              </a:rPr>
              <a:t>Occupational Employment Statistics, 2020 Projections and 2026 Projections; Burning Glass, 2019; </a:t>
            </a:r>
            <a:r>
              <a:rPr lang="en-US" sz="900" dirty="0" smtClean="0">
                <a:latin typeface="Helvetica" panose="020B0604020202020204" pitchFamily="34" charset="0"/>
                <a:cs typeface="Helvetica" panose="020B0604020202020204" pitchFamily="34" charset="0"/>
              </a:rPr>
              <a:t>DUA/BLS </a:t>
            </a:r>
            <a:r>
              <a:rPr lang="en-US" sz="900" dirty="0">
                <a:latin typeface="Helvetica" panose="020B0604020202020204" pitchFamily="34" charset="0"/>
                <a:cs typeface="Helvetica" panose="020B0604020202020204" pitchFamily="34" charset="0"/>
              </a:rPr>
              <a:t>Occupational Employment and </a:t>
            </a:r>
            <a:r>
              <a:rPr lang="en-US" sz="900" dirty="0" smtClean="0">
                <a:latin typeface="Helvetica" panose="020B0604020202020204" pitchFamily="34" charset="0"/>
                <a:cs typeface="Helvetica" panose="020B0604020202020204" pitchFamily="34" charset="0"/>
              </a:rPr>
              <a:t>Wages Staffing </a:t>
            </a:r>
            <a:r>
              <a:rPr lang="en-US" sz="900" dirty="0">
                <a:latin typeface="Helvetica" panose="020B0604020202020204" pitchFamily="34" charset="0"/>
                <a:cs typeface="Helvetica" panose="020B0604020202020204" pitchFamily="34" charset="0"/>
              </a:rPr>
              <a:t>Pattern </a:t>
            </a:r>
            <a:r>
              <a:rPr lang="en-US" sz="900" dirty="0" smtClean="0">
                <a:latin typeface="Helvetica" panose="020B0604020202020204" pitchFamily="34" charset="0"/>
                <a:cs typeface="Helvetica" panose="020B0604020202020204" pitchFamily="34" charset="0"/>
              </a:rPr>
              <a:t>Data, 2019</a:t>
            </a:r>
            <a:endParaRPr lang="en-US" sz="900" dirty="0">
              <a:latin typeface="Helvetica" panose="020B0604020202020204" pitchFamily="34" charset="0"/>
              <a:cs typeface="Helvetica" panose="020B0604020202020204" pitchFamily="34" charset="0"/>
            </a:endParaRPr>
          </a:p>
        </p:txBody>
      </p:sp>
      <p:sp>
        <p:nvSpPr>
          <p:cNvPr id="16" name="Rectangle 15"/>
          <p:cNvSpPr/>
          <p:nvPr/>
        </p:nvSpPr>
        <p:spPr>
          <a:xfrm>
            <a:off x="610211" y="6202650"/>
            <a:ext cx="10926061" cy="253916"/>
          </a:xfrm>
          <a:prstGeom prst="rect">
            <a:avLst/>
          </a:prstGeom>
        </p:spPr>
        <p:txBody>
          <a:bodyPr wrap="square">
            <a:spAutoFit/>
          </a:bodyPr>
          <a:lstStyle/>
          <a:p>
            <a:r>
              <a:rPr lang="en-US" sz="1050" i="1" dirty="0" smtClean="0">
                <a:latin typeface="Helvetica" panose="020B0604020202020204" pitchFamily="34" charset="0"/>
                <a:cs typeface="Helvetica" panose="020B0604020202020204" pitchFamily="34" charset="0"/>
              </a:rPr>
              <a:t>All occupations listed are </a:t>
            </a:r>
            <a:r>
              <a:rPr lang="en-US" sz="1050" i="1" dirty="0">
                <a:latin typeface="Helvetica" panose="020B0604020202020204" pitchFamily="34" charset="0"/>
                <a:cs typeface="Helvetica" panose="020B0604020202020204" pitchFamily="34" charset="0"/>
              </a:rPr>
              <a:t>5</a:t>
            </a:r>
            <a:r>
              <a:rPr lang="en-US" sz="1050" i="1" dirty="0" smtClean="0">
                <a:latin typeface="Helvetica" panose="020B0604020202020204" pitchFamily="34" charset="0"/>
                <a:cs typeface="Helvetica" panose="020B0604020202020204" pitchFamily="34" charset="0"/>
              </a:rPr>
              <a:t>-star occupations </a:t>
            </a:r>
            <a:r>
              <a:rPr lang="en-US" sz="1050" i="1" dirty="0">
                <a:latin typeface="Helvetica" panose="020B0604020202020204" pitchFamily="34" charset="0"/>
                <a:cs typeface="Helvetica" panose="020B0604020202020204" pitchFamily="34" charset="0"/>
              </a:rPr>
              <a:t>requiring a </a:t>
            </a:r>
            <a:r>
              <a:rPr lang="en-US" sz="1050" i="1" dirty="0" smtClean="0">
                <a:latin typeface="Helvetica" panose="020B0604020202020204" pitchFamily="34" charset="0"/>
                <a:cs typeface="Helvetica" panose="020B0604020202020204" pitchFamily="34" charset="0"/>
              </a:rPr>
              <a:t>Bachelor’s degree or higher</a:t>
            </a:r>
            <a:r>
              <a:rPr lang="en-US" sz="1050" i="1" dirty="0">
                <a:latin typeface="Helvetica" panose="020B0604020202020204" pitchFamily="34" charset="0"/>
                <a:cs typeface="Helvetica" panose="020B0604020202020204" pitchFamily="34" charset="0"/>
              </a:rPr>
              <a:t>. Top 30 occupations by industry employment only</a:t>
            </a:r>
            <a:r>
              <a:rPr lang="en-US" sz="1050" i="1" dirty="0" smtClean="0">
                <a:latin typeface="Helvetica" panose="020B0604020202020204" pitchFamily="34" charset="0"/>
                <a:cs typeface="Helvetica" panose="020B0604020202020204" pitchFamily="34" charset="0"/>
              </a:rPr>
              <a:t>. </a:t>
            </a:r>
          </a:p>
        </p:txBody>
      </p:sp>
      <p:graphicFrame>
        <p:nvGraphicFramePr>
          <p:cNvPr id="11" name="Table 10"/>
          <p:cNvGraphicFramePr>
            <a:graphicFrameLocks noGrp="1"/>
          </p:cNvGraphicFramePr>
          <p:nvPr>
            <p:extLst/>
          </p:nvPr>
        </p:nvGraphicFramePr>
        <p:xfrm>
          <a:off x="655320" y="1465521"/>
          <a:ext cx="10881360" cy="4713112"/>
        </p:xfrm>
        <a:graphic>
          <a:graphicData uri="http://schemas.openxmlformats.org/drawingml/2006/table">
            <a:tbl>
              <a:tblPr/>
              <a:tblGrid>
                <a:gridCol w="1371600">
                  <a:extLst>
                    <a:ext uri="{9D8B030D-6E8A-4147-A177-3AD203B41FA5}">
                      <a16:colId xmlns:a16="http://schemas.microsoft.com/office/drawing/2014/main" val="3043224452"/>
                    </a:ext>
                  </a:extLst>
                </a:gridCol>
                <a:gridCol w="1097280">
                  <a:extLst>
                    <a:ext uri="{9D8B030D-6E8A-4147-A177-3AD203B41FA5}">
                      <a16:colId xmlns:a16="http://schemas.microsoft.com/office/drawing/2014/main" val="3583780912"/>
                    </a:ext>
                  </a:extLst>
                </a:gridCol>
                <a:gridCol w="3291840">
                  <a:extLst>
                    <a:ext uri="{9D8B030D-6E8A-4147-A177-3AD203B41FA5}">
                      <a16:colId xmlns:a16="http://schemas.microsoft.com/office/drawing/2014/main" val="3717643947"/>
                    </a:ext>
                  </a:extLst>
                </a:gridCol>
                <a:gridCol w="1920240">
                  <a:extLst>
                    <a:ext uri="{9D8B030D-6E8A-4147-A177-3AD203B41FA5}">
                      <a16:colId xmlns:a16="http://schemas.microsoft.com/office/drawing/2014/main" val="869242354"/>
                    </a:ext>
                  </a:extLst>
                </a:gridCol>
                <a:gridCol w="1097280">
                  <a:extLst>
                    <a:ext uri="{9D8B030D-6E8A-4147-A177-3AD203B41FA5}">
                      <a16:colId xmlns:a16="http://schemas.microsoft.com/office/drawing/2014/main" val="4041540469"/>
                    </a:ext>
                  </a:extLst>
                </a:gridCol>
                <a:gridCol w="640080">
                  <a:extLst>
                    <a:ext uri="{9D8B030D-6E8A-4147-A177-3AD203B41FA5}">
                      <a16:colId xmlns:a16="http://schemas.microsoft.com/office/drawing/2014/main" val="156652918"/>
                    </a:ext>
                  </a:extLst>
                </a:gridCol>
                <a:gridCol w="1463040">
                  <a:extLst>
                    <a:ext uri="{9D8B030D-6E8A-4147-A177-3AD203B41FA5}">
                      <a16:colId xmlns:a16="http://schemas.microsoft.com/office/drawing/2014/main" val="2487351658"/>
                    </a:ext>
                  </a:extLst>
                </a:gridCol>
              </a:tblGrid>
              <a:tr h="182880">
                <a:tc>
                  <a:txBody>
                    <a:bodyPr/>
                    <a:lstStyle/>
                    <a:p>
                      <a:pPr algn="l" fontAlgn="b"/>
                      <a:endParaRPr lang="en-US" sz="900" b="0" i="0" u="none" strike="noStrike">
                        <a:solidFill>
                          <a:srgbClr val="000000"/>
                        </a:solidFill>
                        <a:effectLst/>
                        <a:latin typeface="Helvetica" panose="020B0604020202020204" pitchFamily="34" charset="0"/>
                      </a:endParaRPr>
                    </a:p>
                  </a:txBody>
                  <a:tcPr marL="4552" marR="4552" marT="455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Helvetica" panose="020B0604020202020204" pitchFamily="34" charset="0"/>
                      </a:endParaRPr>
                    </a:p>
                  </a:txBody>
                  <a:tcPr marL="4552" marR="4552" marT="455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Helvetica" panose="020B0604020202020204" pitchFamily="34" charset="0"/>
                      </a:endParaRPr>
                    </a:p>
                  </a:txBody>
                  <a:tcPr marL="4552" marR="4552" marT="4552"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b"/>
                      <a:r>
                        <a:rPr lang="en-US" sz="900" b="1" i="0" u="none" strike="noStrike" dirty="0">
                          <a:solidFill>
                            <a:srgbClr val="FA7D00"/>
                          </a:solidFill>
                          <a:effectLst/>
                          <a:latin typeface="Helvetica" panose="020B0604020202020204" pitchFamily="34" charset="0"/>
                        </a:rPr>
                        <a:t>Industry-Specific, Statewide</a:t>
                      </a:r>
                    </a:p>
                  </a:txBody>
                  <a:tcPr marL="4552" marR="4552" marT="45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b"/>
                      <a:r>
                        <a:rPr lang="en-US" sz="900" b="1" i="0" u="none" strike="noStrike" dirty="0">
                          <a:solidFill>
                            <a:srgbClr val="FA7D00"/>
                          </a:solidFill>
                          <a:effectLst/>
                          <a:latin typeface="Helvetica" panose="020B0604020202020204" pitchFamily="34" charset="0"/>
                        </a:rPr>
                        <a:t>All Industries, Regional</a:t>
                      </a:r>
                    </a:p>
                  </a:txBody>
                  <a:tcPr marL="4552" marR="4552" marT="45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3718356715"/>
                  </a:ext>
                </a:extLst>
              </a:tr>
              <a:tr h="182064">
                <a:tc>
                  <a:txBody>
                    <a:bodyPr/>
                    <a:lstStyle/>
                    <a:p>
                      <a:pPr algn="ctr" fontAlgn="ctr"/>
                      <a:r>
                        <a:rPr lang="en-US" sz="900" b="1" i="0" u="none" strike="noStrike" dirty="0">
                          <a:solidFill>
                            <a:srgbClr val="FFFFFF"/>
                          </a:solidFill>
                          <a:effectLst/>
                          <a:latin typeface="Helvetica" panose="020B0604020202020204" pitchFamily="34" charset="0"/>
                        </a:rPr>
                        <a:t>Industry</a:t>
                      </a:r>
                    </a:p>
                  </a:txBody>
                  <a:tcPr marL="4552" marR="4552" marT="45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Helvetica" panose="020B0604020202020204" pitchFamily="34" charset="0"/>
                        </a:rPr>
                        <a:t>SOC Code</a:t>
                      </a:r>
                    </a:p>
                  </a:txBody>
                  <a:tcPr marL="4552" marR="4552" marT="45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Helvetica" panose="020B0604020202020204" pitchFamily="34" charset="0"/>
                        </a:rPr>
                        <a:t>Occupation Title</a:t>
                      </a:r>
                    </a:p>
                  </a:txBody>
                  <a:tcPr marL="4552" marR="4552" marT="45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Helvetica" panose="020B0604020202020204" pitchFamily="34" charset="0"/>
                        </a:rPr>
                        <a:t>Educational Requirement</a:t>
                      </a:r>
                    </a:p>
                  </a:txBody>
                  <a:tcPr marL="4552" marR="4552" marT="45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Helvetica" panose="020B0604020202020204" pitchFamily="34" charset="0"/>
                        </a:rPr>
                        <a:t>2018 Industry Employment</a:t>
                      </a:r>
                    </a:p>
                  </a:txBody>
                  <a:tcPr marL="4552" marR="4552" marT="45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Helvetica" panose="020B0604020202020204" pitchFamily="34" charset="0"/>
                        </a:rPr>
                        <a:t>STAR</a:t>
                      </a:r>
                    </a:p>
                  </a:txBody>
                  <a:tcPr marL="4552" marR="4552" marT="45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Helvetica" panose="020B0604020202020204" pitchFamily="34" charset="0"/>
                        </a:rPr>
                        <a:t>Median Annual Wage</a:t>
                      </a:r>
                    </a:p>
                  </a:txBody>
                  <a:tcPr marL="4552" marR="4552" marT="45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3172423001"/>
                  </a:ext>
                </a:extLst>
              </a:tr>
              <a:tr h="135638">
                <a:tc rowSpan="30">
                  <a:txBody>
                    <a:bodyPr/>
                    <a:lstStyle/>
                    <a:p>
                      <a:pPr algn="ctr" fontAlgn="b"/>
                      <a:r>
                        <a:rPr lang="en-US" sz="900" b="0" i="0" u="none" strike="noStrike" dirty="0">
                          <a:solidFill>
                            <a:srgbClr val="000000"/>
                          </a:solidFill>
                          <a:effectLst/>
                          <a:latin typeface="Helvetica" panose="020B0604020202020204" pitchFamily="34" charset="0"/>
                        </a:rPr>
                        <a:t>Health Care and Social Assistance</a:t>
                      </a:r>
                    </a:p>
                  </a:txBody>
                  <a:tcPr marL="4552" marR="4552" marT="4552" marB="0" anchor="ctr">
                    <a:lnL>
                      <a:noFill/>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900" b="0" i="0" u="none" strike="noStrike">
                          <a:solidFill>
                            <a:srgbClr val="000000"/>
                          </a:solidFill>
                          <a:effectLst/>
                          <a:latin typeface="Helvetica" panose="020B0604020202020204" pitchFamily="34" charset="0"/>
                        </a:rPr>
                        <a:t>29-1123</a:t>
                      </a:r>
                    </a:p>
                  </a:txBody>
                  <a:tcPr marL="4552" marR="4552" marT="4552" marB="0" anchor="ctr">
                    <a:lnL w="190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Physical Therapists</a:t>
                      </a:r>
                    </a:p>
                  </a:txBody>
                  <a:tcPr marL="4552" marR="4552" marT="455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dirty="0">
                          <a:solidFill>
                            <a:srgbClr val="FFFFFF"/>
                          </a:solidFill>
                          <a:effectLst/>
                          <a:latin typeface="Helvetica" panose="020B0604020202020204" pitchFamily="34" charset="0"/>
                        </a:rPr>
                        <a:t>Doctoral or professional degree</a:t>
                      </a:r>
                    </a:p>
                  </a:txBody>
                  <a:tcPr marL="4552" marR="4552" marT="4552" marB="0" anchor="ctr">
                    <a:lnL>
                      <a:noFill/>
                    </a:lnL>
                    <a:lnR>
                      <a:noFill/>
                    </a:lnR>
                    <a:lnT w="12700" cap="flat" cmpd="sng" algn="ctr">
                      <a:solidFill>
                        <a:srgbClr val="000000"/>
                      </a:solidFill>
                      <a:prstDash val="solid"/>
                      <a:round/>
                      <a:headEnd type="none" w="med" len="med"/>
                      <a:tailEnd type="none" w="med" len="med"/>
                    </a:lnT>
                    <a:lnB>
                      <a:noFill/>
                    </a:lnB>
                    <a:solidFill>
                      <a:srgbClr val="A5A5A5"/>
                    </a:solidFill>
                  </a:tcPr>
                </a:tc>
                <a:tc>
                  <a:txBody>
                    <a:bodyPr/>
                    <a:lstStyle/>
                    <a:p>
                      <a:pPr algn="ctr" fontAlgn="b"/>
                      <a:r>
                        <a:rPr lang="en-US" sz="900" b="0" i="0" u="none" strike="noStrike">
                          <a:solidFill>
                            <a:srgbClr val="000000"/>
                          </a:solidFill>
                          <a:effectLst/>
                          <a:latin typeface="Helvetica" panose="020B0604020202020204" pitchFamily="34" charset="0"/>
                        </a:rPr>
                        <a:t>7,390</a:t>
                      </a:r>
                    </a:p>
                  </a:txBody>
                  <a:tcPr marL="4552" marR="4552" marT="4552"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900" b="1" i="0" u="none" strike="noStrike">
                          <a:solidFill>
                            <a:srgbClr val="000000"/>
                          </a:solidFill>
                          <a:effectLst/>
                          <a:latin typeface="Helvetica" panose="020B0604020202020204" pitchFamily="34" charset="0"/>
                        </a:rPr>
                        <a:t>5</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US" sz="900" b="0" i="0" u="none" strike="noStrike">
                          <a:solidFill>
                            <a:srgbClr val="000000"/>
                          </a:solidFill>
                          <a:effectLst/>
                          <a:latin typeface="Helvetica" panose="020B0604020202020204" pitchFamily="34" charset="0"/>
                        </a:rPr>
                        <a:t>$91,762</a:t>
                      </a:r>
                    </a:p>
                  </a:txBody>
                  <a:tcPr marL="4552" marR="4552" marT="4552"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42958696"/>
                  </a:ext>
                </a:extLst>
              </a:tr>
              <a:tr h="135638">
                <a:tc vMerge="1">
                  <a:txBody>
                    <a:bodyPr/>
                    <a:lstStyle/>
                    <a:p>
                      <a:pPr algn="ctr" fontAlgn="b"/>
                      <a:endParaRPr lang="en-US" sz="400" b="0" i="0" u="none" strike="noStrike" dirty="0">
                        <a:solidFill>
                          <a:srgbClr val="000000"/>
                        </a:solidFill>
                        <a:effectLst/>
                        <a:latin typeface="Helvetica" panose="020B0604020202020204" pitchFamily="34" charset="0"/>
                      </a:endParaRPr>
                    </a:p>
                  </a:txBody>
                  <a:tcPr marL="4552" marR="4552" marT="4552" marB="0" anchor="b">
                    <a:lnL>
                      <a:noFill/>
                    </a:lnL>
                    <a:lnR>
                      <a:noFill/>
                    </a:lnR>
                    <a:lnT>
                      <a:noFill/>
                    </a:lnT>
                    <a:lnB>
                      <a:noFill/>
                    </a:lnB>
                  </a:tcPr>
                </a:tc>
                <a:tc>
                  <a:txBody>
                    <a:bodyPr/>
                    <a:lstStyle/>
                    <a:p>
                      <a:pPr algn="ctr" fontAlgn="b"/>
                      <a:r>
                        <a:rPr lang="en-US" sz="900" b="0" i="0" u="none" strike="noStrike">
                          <a:solidFill>
                            <a:srgbClr val="000000"/>
                          </a:solidFill>
                          <a:effectLst/>
                          <a:latin typeface="Helvetica" panose="020B0604020202020204" pitchFamily="34" charset="0"/>
                        </a:rPr>
                        <a:t>19-1042</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Medical Scientists, Except Epidemiologists</a:t>
                      </a:r>
                    </a:p>
                  </a:txBody>
                  <a:tcPr marL="4552" marR="4552" marT="4552" marB="0" anchor="ctr">
                    <a:lnL>
                      <a:noFill/>
                    </a:lnL>
                    <a:lnR>
                      <a:noFill/>
                    </a:lnR>
                    <a:lnT>
                      <a:noFill/>
                    </a:lnT>
                    <a:lnB>
                      <a:noFill/>
                    </a:lnB>
                  </a:tcPr>
                </a:tc>
                <a:tc>
                  <a:txBody>
                    <a:bodyPr/>
                    <a:lstStyle/>
                    <a:p>
                      <a:pPr algn="ctr" fontAlgn="b"/>
                      <a:r>
                        <a:rPr lang="en-US" sz="900" b="0" i="0" u="none" strike="noStrike" dirty="0">
                          <a:solidFill>
                            <a:srgbClr val="FFFFFF"/>
                          </a:solidFill>
                          <a:effectLst/>
                          <a:latin typeface="Helvetica" panose="020B0604020202020204" pitchFamily="34" charset="0"/>
                        </a:rPr>
                        <a:t>Doctoral or professional degree</a:t>
                      </a:r>
                    </a:p>
                  </a:txBody>
                  <a:tcPr marL="4552" marR="4552" marT="4552" marB="0" anchor="ctr">
                    <a:lnL>
                      <a:noFill/>
                    </a:lnL>
                    <a:lnR>
                      <a:noFill/>
                    </a:lnR>
                    <a:lnT>
                      <a:noFill/>
                    </a:lnT>
                    <a:lnB>
                      <a:noFill/>
                    </a:lnB>
                    <a:solidFill>
                      <a:srgbClr val="A5A5A5"/>
                    </a:solidFill>
                  </a:tcPr>
                </a:tc>
                <a:tc>
                  <a:txBody>
                    <a:bodyPr/>
                    <a:lstStyle/>
                    <a:p>
                      <a:pPr algn="ctr" fontAlgn="b"/>
                      <a:r>
                        <a:rPr lang="en-US" sz="900" b="0" i="0" u="none" strike="noStrike">
                          <a:solidFill>
                            <a:srgbClr val="000000"/>
                          </a:solidFill>
                          <a:effectLst/>
                          <a:latin typeface="Helvetica" panose="020B0604020202020204" pitchFamily="34" charset="0"/>
                        </a:rPr>
                        <a:t>5,220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Helvetica" panose="020B0604020202020204" pitchFamily="34" charset="0"/>
                        </a:rPr>
                        <a:t>5</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Helvetica" panose="020B0604020202020204" pitchFamily="34" charset="0"/>
                        </a:rPr>
                        <a:t>$83,309</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05704700"/>
                  </a:ext>
                </a:extLst>
              </a:tr>
              <a:tr h="135638">
                <a:tc vMerge="1">
                  <a:txBody>
                    <a:bodyPr/>
                    <a:lstStyle/>
                    <a:p>
                      <a:pPr algn="ctr" fontAlgn="b"/>
                      <a:endParaRPr lang="en-US" sz="400" b="0" i="0" u="none" strike="noStrike" dirty="0">
                        <a:solidFill>
                          <a:srgbClr val="000000"/>
                        </a:solidFill>
                        <a:effectLst/>
                        <a:latin typeface="Helvetica" panose="020B0604020202020204" pitchFamily="34" charset="0"/>
                      </a:endParaRPr>
                    </a:p>
                  </a:txBody>
                  <a:tcPr marL="4552" marR="4552" marT="4552" marB="0" anchor="b">
                    <a:lnL>
                      <a:noFill/>
                    </a:lnL>
                    <a:lnR>
                      <a:noFill/>
                    </a:lnR>
                    <a:lnT>
                      <a:noFill/>
                    </a:lnT>
                    <a:lnB>
                      <a:noFill/>
                    </a:lnB>
                  </a:tcPr>
                </a:tc>
                <a:tc>
                  <a:txBody>
                    <a:bodyPr/>
                    <a:lstStyle/>
                    <a:p>
                      <a:pPr algn="ctr" fontAlgn="b"/>
                      <a:r>
                        <a:rPr lang="en-US" sz="900" b="0" i="0" u="none" strike="noStrike">
                          <a:solidFill>
                            <a:srgbClr val="000000"/>
                          </a:solidFill>
                          <a:effectLst/>
                          <a:latin typeface="Helvetica" panose="020B0604020202020204" pitchFamily="34" charset="0"/>
                        </a:rPr>
                        <a:t>29-1062</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Family and General Practitioners</a:t>
                      </a:r>
                    </a:p>
                  </a:txBody>
                  <a:tcPr marL="4552" marR="4552" marT="4552" marB="0" anchor="ctr">
                    <a:lnL>
                      <a:noFill/>
                    </a:lnL>
                    <a:lnR>
                      <a:noFill/>
                    </a:lnR>
                    <a:lnT>
                      <a:noFill/>
                    </a:lnT>
                    <a:lnB>
                      <a:noFill/>
                    </a:lnB>
                  </a:tcPr>
                </a:tc>
                <a:tc>
                  <a:txBody>
                    <a:bodyPr/>
                    <a:lstStyle/>
                    <a:p>
                      <a:pPr algn="ctr" fontAlgn="b"/>
                      <a:r>
                        <a:rPr lang="en-US" sz="900" b="0" i="0" u="none" strike="noStrike">
                          <a:solidFill>
                            <a:srgbClr val="FFFFFF"/>
                          </a:solidFill>
                          <a:effectLst/>
                          <a:latin typeface="Helvetica" panose="020B0604020202020204" pitchFamily="34" charset="0"/>
                        </a:rPr>
                        <a:t>Doctoral or professional degree</a:t>
                      </a:r>
                    </a:p>
                  </a:txBody>
                  <a:tcPr marL="4552" marR="4552" marT="4552" marB="0" anchor="ctr">
                    <a:lnL>
                      <a:noFill/>
                    </a:lnL>
                    <a:lnR>
                      <a:noFill/>
                    </a:lnR>
                    <a:lnT>
                      <a:noFill/>
                    </a:lnT>
                    <a:lnB>
                      <a:noFill/>
                    </a:lnB>
                    <a:solidFill>
                      <a:srgbClr val="A5A5A5"/>
                    </a:solidFill>
                  </a:tcPr>
                </a:tc>
                <a:tc>
                  <a:txBody>
                    <a:bodyPr/>
                    <a:lstStyle/>
                    <a:p>
                      <a:pPr algn="ctr" fontAlgn="b"/>
                      <a:r>
                        <a:rPr lang="en-US" sz="900" b="0" i="0" u="none" strike="noStrike">
                          <a:solidFill>
                            <a:srgbClr val="000000"/>
                          </a:solidFill>
                          <a:effectLst/>
                          <a:latin typeface="Helvetica" panose="020B0604020202020204" pitchFamily="34" charset="0"/>
                        </a:rPr>
                        <a:t>2,470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Helvetica" panose="020B0604020202020204" pitchFamily="34" charset="0"/>
                        </a:rPr>
                        <a:t>5</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Helvetica" panose="020B0604020202020204" pitchFamily="34" charset="0"/>
                        </a:rPr>
                        <a:t>$197,623</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20906500"/>
                  </a:ext>
                </a:extLst>
              </a:tr>
              <a:tr h="135638">
                <a:tc vMerge="1">
                  <a:txBody>
                    <a:bodyPr/>
                    <a:lstStyle/>
                    <a:p>
                      <a:pPr algn="ctr" fontAlgn="b"/>
                      <a:endParaRPr lang="en-US" sz="400" b="0" i="0" u="none" strike="noStrike" dirty="0">
                        <a:solidFill>
                          <a:srgbClr val="000000"/>
                        </a:solidFill>
                        <a:effectLst/>
                        <a:latin typeface="Helvetica" panose="020B0604020202020204" pitchFamily="34" charset="0"/>
                      </a:endParaRPr>
                    </a:p>
                  </a:txBody>
                  <a:tcPr marL="4552" marR="4552" marT="4552" marB="0" anchor="b">
                    <a:lnL>
                      <a:noFill/>
                    </a:lnL>
                    <a:lnR>
                      <a:noFill/>
                    </a:lnR>
                    <a:lnT>
                      <a:noFill/>
                    </a:lnT>
                    <a:lnB>
                      <a:noFill/>
                    </a:lnB>
                  </a:tcPr>
                </a:tc>
                <a:tc>
                  <a:txBody>
                    <a:bodyPr/>
                    <a:lstStyle/>
                    <a:p>
                      <a:pPr algn="ctr" fontAlgn="b"/>
                      <a:r>
                        <a:rPr lang="en-US" sz="900" b="0" i="0" u="none" strike="noStrike">
                          <a:solidFill>
                            <a:srgbClr val="000000"/>
                          </a:solidFill>
                          <a:effectLst/>
                          <a:latin typeface="Helvetica" panose="020B0604020202020204" pitchFamily="34" charset="0"/>
                        </a:rPr>
                        <a:t>29-1051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Pharmacists</a:t>
                      </a:r>
                    </a:p>
                  </a:txBody>
                  <a:tcPr marL="4552" marR="4552" marT="4552" marB="0" anchor="ctr">
                    <a:lnL>
                      <a:noFill/>
                    </a:lnL>
                    <a:lnR>
                      <a:noFill/>
                    </a:lnR>
                    <a:lnT>
                      <a:noFill/>
                    </a:lnT>
                    <a:lnB>
                      <a:noFill/>
                    </a:lnB>
                  </a:tcPr>
                </a:tc>
                <a:tc>
                  <a:txBody>
                    <a:bodyPr/>
                    <a:lstStyle/>
                    <a:p>
                      <a:pPr algn="ctr" fontAlgn="b"/>
                      <a:r>
                        <a:rPr lang="en-US" sz="900" b="0" i="0" u="none" strike="noStrike">
                          <a:solidFill>
                            <a:srgbClr val="FFFFFF"/>
                          </a:solidFill>
                          <a:effectLst/>
                          <a:latin typeface="Helvetica" panose="020B0604020202020204" pitchFamily="34" charset="0"/>
                        </a:rPr>
                        <a:t>Doctoral or professional degree</a:t>
                      </a:r>
                    </a:p>
                  </a:txBody>
                  <a:tcPr marL="4552" marR="4552" marT="4552" marB="0" anchor="ctr">
                    <a:lnL>
                      <a:noFill/>
                    </a:lnL>
                    <a:lnR>
                      <a:noFill/>
                    </a:lnR>
                    <a:lnT>
                      <a:noFill/>
                    </a:lnT>
                    <a:lnB>
                      <a:noFill/>
                    </a:lnB>
                    <a:solidFill>
                      <a:srgbClr val="A5A5A5"/>
                    </a:solidFill>
                  </a:tcPr>
                </a:tc>
                <a:tc>
                  <a:txBody>
                    <a:bodyPr/>
                    <a:lstStyle/>
                    <a:p>
                      <a:pPr algn="ctr" fontAlgn="b"/>
                      <a:r>
                        <a:rPr lang="en-US" sz="900" b="0" i="0" u="none" strike="noStrike">
                          <a:solidFill>
                            <a:srgbClr val="000000"/>
                          </a:solidFill>
                          <a:effectLst/>
                          <a:latin typeface="Helvetica" panose="020B0604020202020204" pitchFamily="34" charset="0"/>
                        </a:rPr>
                        <a:t>2,410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Helvetica" panose="020B0604020202020204" pitchFamily="34" charset="0"/>
                        </a:rPr>
                        <a:t>5</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Helvetica" panose="020B0604020202020204" pitchFamily="34" charset="0"/>
                        </a:rPr>
                        <a:t>$118,211</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3315000"/>
                  </a:ext>
                </a:extLst>
              </a:tr>
              <a:tr h="135638">
                <a:tc vMerge="1">
                  <a:txBody>
                    <a:bodyPr/>
                    <a:lstStyle/>
                    <a:p>
                      <a:pPr algn="ctr" fontAlgn="b"/>
                      <a:endParaRPr lang="en-US" sz="400" b="0" i="0" u="none" strike="noStrike">
                        <a:solidFill>
                          <a:srgbClr val="000000"/>
                        </a:solidFill>
                        <a:effectLst/>
                        <a:latin typeface="Helvetica" panose="020B0604020202020204" pitchFamily="34" charset="0"/>
                      </a:endParaRPr>
                    </a:p>
                  </a:txBody>
                  <a:tcPr marL="4552" marR="4552" marT="4552" marB="0" anchor="b">
                    <a:lnL>
                      <a:noFill/>
                    </a:lnL>
                    <a:lnR>
                      <a:noFill/>
                    </a:lnR>
                    <a:lnT>
                      <a:noFill/>
                    </a:lnT>
                    <a:lnB>
                      <a:noFill/>
                    </a:lnB>
                  </a:tcPr>
                </a:tc>
                <a:tc>
                  <a:txBody>
                    <a:bodyPr/>
                    <a:lstStyle/>
                    <a:p>
                      <a:pPr algn="ctr" fontAlgn="b"/>
                      <a:r>
                        <a:rPr lang="en-US" sz="900" b="0" i="0" u="none" strike="noStrike">
                          <a:solidFill>
                            <a:srgbClr val="000000"/>
                          </a:solidFill>
                          <a:effectLst/>
                          <a:latin typeface="Helvetica" panose="020B0604020202020204" pitchFamily="34" charset="0"/>
                        </a:rPr>
                        <a:t>23-1011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Lawyers</a:t>
                      </a:r>
                    </a:p>
                  </a:txBody>
                  <a:tcPr marL="4552" marR="4552" marT="4552" marB="0" anchor="ctr">
                    <a:lnL>
                      <a:noFill/>
                    </a:lnL>
                    <a:lnR>
                      <a:noFill/>
                    </a:lnR>
                    <a:lnT>
                      <a:noFill/>
                    </a:lnT>
                    <a:lnB>
                      <a:noFill/>
                    </a:lnB>
                  </a:tcPr>
                </a:tc>
                <a:tc>
                  <a:txBody>
                    <a:bodyPr/>
                    <a:lstStyle/>
                    <a:p>
                      <a:pPr algn="ctr" fontAlgn="b"/>
                      <a:r>
                        <a:rPr lang="en-US" sz="900" b="0" i="0" u="none" strike="noStrike">
                          <a:solidFill>
                            <a:srgbClr val="FFFFFF"/>
                          </a:solidFill>
                          <a:effectLst/>
                          <a:latin typeface="Helvetica" panose="020B0604020202020204" pitchFamily="34" charset="0"/>
                        </a:rPr>
                        <a:t>Doctoral or professional degree</a:t>
                      </a:r>
                    </a:p>
                  </a:txBody>
                  <a:tcPr marL="4552" marR="4552" marT="4552" marB="0" anchor="ctr">
                    <a:lnL>
                      <a:noFill/>
                    </a:lnL>
                    <a:lnR>
                      <a:noFill/>
                    </a:lnR>
                    <a:lnT>
                      <a:noFill/>
                    </a:lnT>
                    <a:lnB>
                      <a:noFill/>
                    </a:lnB>
                    <a:solidFill>
                      <a:srgbClr val="A5A5A5"/>
                    </a:solidFill>
                  </a:tcPr>
                </a:tc>
                <a:tc>
                  <a:txBody>
                    <a:bodyPr/>
                    <a:lstStyle/>
                    <a:p>
                      <a:pPr algn="ctr" fontAlgn="b"/>
                      <a:r>
                        <a:rPr lang="en-US" sz="900" b="0" i="0" u="none" strike="noStrike">
                          <a:solidFill>
                            <a:srgbClr val="000000"/>
                          </a:solidFill>
                          <a:effectLst/>
                          <a:latin typeface="Helvetica" panose="020B0604020202020204" pitchFamily="34" charset="0"/>
                        </a:rPr>
                        <a:t>140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Helvetica" panose="020B0604020202020204" pitchFamily="34" charset="0"/>
                        </a:rPr>
                        <a:t>5</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Helvetica" panose="020B0604020202020204" pitchFamily="34" charset="0"/>
                        </a:rPr>
                        <a:t>$157,200</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65083855"/>
                  </a:ext>
                </a:extLst>
              </a:tr>
              <a:tr h="135638">
                <a:tc vMerge="1">
                  <a:txBody>
                    <a:bodyPr/>
                    <a:lstStyle/>
                    <a:p>
                      <a:pPr algn="ctr" fontAlgn="b"/>
                      <a:endParaRPr lang="en-US" sz="400" b="0" i="0" u="none" strike="noStrike">
                        <a:solidFill>
                          <a:srgbClr val="000000"/>
                        </a:solidFill>
                        <a:effectLst/>
                        <a:latin typeface="Helvetica" panose="020B0604020202020204" pitchFamily="34" charset="0"/>
                      </a:endParaRPr>
                    </a:p>
                  </a:txBody>
                  <a:tcPr marL="4552" marR="4552" marT="4552" marB="0" anchor="b">
                    <a:lnL>
                      <a:noFill/>
                    </a:lnL>
                    <a:lnR>
                      <a:noFill/>
                    </a:lnR>
                    <a:lnT>
                      <a:noFill/>
                    </a:lnT>
                    <a:lnB>
                      <a:noFill/>
                    </a:lnB>
                  </a:tcPr>
                </a:tc>
                <a:tc>
                  <a:txBody>
                    <a:bodyPr/>
                    <a:lstStyle/>
                    <a:p>
                      <a:pPr algn="ctr" fontAlgn="b"/>
                      <a:r>
                        <a:rPr lang="en-US" sz="900" b="0" i="0" u="none" strike="noStrike">
                          <a:solidFill>
                            <a:srgbClr val="000000"/>
                          </a:solidFill>
                          <a:effectLst/>
                          <a:latin typeface="Helvetica" panose="020B0604020202020204" pitchFamily="34" charset="0"/>
                        </a:rPr>
                        <a:t>29-1171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Nurse Practitioners</a:t>
                      </a:r>
                    </a:p>
                  </a:txBody>
                  <a:tcPr marL="4552" marR="4552" marT="4552" marB="0" anchor="ctr">
                    <a:lnL>
                      <a:noFill/>
                    </a:lnL>
                    <a:lnR>
                      <a:noFill/>
                    </a:lnR>
                    <a:lnT>
                      <a:noFill/>
                    </a:lnT>
                    <a:lnB>
                      <a:noFill/>
                    </a:lnB>
                  </a:tcPr>
                </a:tc>
                <a:tc>
                  <a:txBody>
                    <a:bodyPr/>
                    <a:lstStyle/>
                    <a:p>
                      <a:pPr algn="ctr" fontAlgn="b"/>
                      <a:r>
                        <a:rPr lang="en-US" sz="900" b="0" i="0" u="none" strike="noStrike" dirty="0">
                          <a:solidFill>
                            <a:schemeClr val="bg1"/>
                          </a:solidFill>
                          <a:effectLst/>
                          <a:latin typeface="Helvetica" panose="020B0604020202020204" pitchFamily="34" charset="0"/>
                        </a:rPr>
                        <a:t>Master's degree</a:t>
                      </a:r>
                    </a:p>
                  </a:txBody>
                  <a:tcPr marL="4552" marR="4552" marT="4552" marB="0" anchor="ctr">
                    <a:lnL>
                      <a:noFill/>
                    </a:lnL>
                    <a:lnR>
                      <a:noFill/>
                    </a:lnR>
                    <a:lnT>
                      <a:noFill/>
                    </a:lnT>
                    <a:lnB>
                      <a:noFill/>
                    </a:lnB>
                    <a:solidFill>
                      <a:srgbClr val="4472C4"/>
                    </a:solidFill>
                  </a:tcPr>
                </a:tc>
                <a:tc>
                  <a:txBody>
                    <a:bodyPr/>
                    <a:lstStyle/>
                    <a:p>
                      <a:pPr algn="ctr" fontAlgn="b"/>
                      <a:r>
                        <a:rPr lang="en-US" sz="900" b="0" i="0" u="none" strike="noStrike">
                          <a:solidFill>
                            <a:srgbClr val="000000"/>
                          </a:solidFill>
                          <a:effectLst/>
                          <a:latin typeface="Helvetica" panose="020B0604020202020204" pitchFamily="34" charset="0"/>
                        </a:rPr>
                        <a:t>5,830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Helvetica" panose="020B0604020202020204" pitchFamily="34" charset="0"/>
                        </a:rPr>
                        <a:t>5</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Helvetica" panose="020B0604020202020204" pitchFamily="34" charset="0"/>
                        </a:rPr>
                        <a:t>$122,804</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12360888"/>
                  </a:ext>
                </a:extLst>
              </a:tr>
              <a:tr h="135638">
                <a:tc vMerge="1">
                  <a:txBody>
                    <a:bodyPr/>
                    <a:lstStyle/>
                    <a:p>
                      <a:pPr algn="ctr" fontAlgn="b"/>
                      <a:endParaRPr lang="en-US" sz="400" b="0" i="0" u="none" strike="noStrike">
                        <a:solidFill>
                          <a:srgbClr val="000000"/>
                        </a:solidFill>
                        <a:effectLst/>
                        <a:latin typeface="Helvetica" panose="020B0604020202020204" pitchFamily="34" charset="0"/>
                      </a:endParaRPr>
                    </a:p>
                  </a:txBody>
                  <a:tcPr marL="4552" marR="4552" marT="4552" marB="0" anchor="b">
                    <a:lnL>
                      <a:noFill/>
                    </a:lnL>
                    <a:lnR>
                      <a:noFill/>
                    </a:lnR>
                    <a:lnT>
                      <a:noFill/>
                    </a:lnT>
                    <a:lnB>
                      <a:noFill/>
                    </a:lnB>
                  </a:tcPr>
                </a:tc>
                <a:tc>
                  <a:txBody>
                    <a:bodyPr/>
                    <a:lstStyle/>
                    <a:p>
                      <a:pPr algn="ctr" fontAlgn="b"/>
                      <a:r>
                        <a:rPr lang="en-US" sz="900" b="0" i="0" u="none" strike="noStrike">
                          <a:solidFill>
                            <a:srgbClr val="000000"/>
                          </a:solidFill>
                          <a:effectLst/>
                          <a:latin typeface="Helvetica" panose="020B0604020202020204" pitchFamily="34" charset="0"/>
                        </a:rPr>
                        <a:t>29-1071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Physician Assistants</a:t>
                      </a:r>
                    </a:p>
                  </a:txBody>
                  <a:tcPr marL="4552" marR="4552" marT="4552" marB="0" anchor="ctr">
                    <a:lnL>
                      <a:noFill/>
                    </a:lnL>
                    <a:lnR>
                      <a:noFill/>
                    </a:lnR>
                    <a:lnT>
                      <a:noFill/>
                    </a:lnT>
                    <a:lnB>
                      <a:noFill/>
                    </a:lnB>
                  </a:tcPr>
                </a:tc>
                <a:tc>
                  <a:txBody>
                    <a:bodyPr/>
                    <a:lstStyle/>
                    <a:p>
                      <a:pPr algn="ctr" fontAlgn="b"/>
                      <a:r>
                        <a:rPr lang="en-US" sz="900" b="0" i="0" u="none" strike="noStrike" dirty="0">
                          <a:solidFill>
                            <a:schemeClr val="bg1"/>
                          </a:solidFill>
                          <a:effectLst/>
                          <a:latin typeface="Helvetica" panose="020B0604020202020204" pitchFamily="34" charset="0"/>
                        </a:rPr>
                        <a:t>Master's degree</a:t>
                      </a:r>
                    </a:p>
                  </a:txBody>
                  <a:tcPr marL="4552" marR="4552" marT="4552" marB="0" anchor="ctr">
                    <a:lnL>
                      <a:noFill/>
                    </a:lnL>
                    <a:lnR>
                      <a:noFill/>
                    </a:lnR>
                    <a:lnT>
                      <a:noFill/>
                    </a:lnT>
                    <a:lnB>
                      <a:noFill/>
                    </a:lnB>
                    <a:solidFill>
                      <a:srgbClr val="4472C4"/>
                    </a:solidFill>
                  </a:tcPr>
                </a:tc>
                <a:tc>
                  <a:txBody>
                    <a:bodyPr/>
                    <a:lstStyle/>
                    <a:p>
                      <a:pPr algn="ctr" fontAlgn="b"/>
                      <a:r>
                        <a:rPr lang="en-US" sz="900" b="0" i="0" u="none" strike="noStrike">
                          <a:solidFill>
                            <a:srgbClr val="000000"/>
                          </a:solidFill>
                          <a:effectLst/>
                          <a:latin typeface="Helvetica" panose="020B0604020202020204" pitchFamily="34" charset="0"/>
                        </a:rPr>
                        <a:t>3,620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Helvetica" panose="020B0604020202020204" pitchFamily="34" charset="0"/>
                        </a:rPr>
                        <a:t>5</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Helvetica" panose="020B0604020202020204" pitchFamily="34" charset="0"/>
                        </a:rPr>
                        <a:t>$109,061</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5429508"/>
                  </a:ext>
                </a:extLst>
              </a:tr>
              <a:tr h="135638">
                <a:tc vMerge="1">
                  <a:txBody>
                    <a:bodyPr/>
                    <a:lstStyle/>
                    <a:p>
                      <a:pPr algn="ctr" fontAlgn="b"/>
                      <a:endParaRPr lang="en-US" sz="400" b="0" i="0" u="none" strike="noStrike">
                        <a:solidFill>
                          <a:srgbClr val="000000"/>
                        </a:solidFill>
                        <a:effectLst/>
                        <a:latin typeface="Helvetica" panose="020B0604020202020204" pitchFamily="34" charset="0"/>
                      </a:endParaRPr>
                    </a:p>
                  </a:txBody>
                  <a:tcPr marL="4552" marR="4552" marT="4552" marB="0" anchor="b">
                    <a:lnL>
                      <a:noFill/>
                    </a:lnL>
                    <a:lnR>
                      <a:noFill/>
                    </a:lnR>
                    <a:lnT>
                      <a:noFill/>
                    </a:lnT>
                    <a:lnB>
                      <a:noFill/>
                    </a:lnB>
                  </a:tcPr>
                </a:tc>
                <a:tc>
                  <a:txBody>
                    <a:bodyPr/>
                    <a:lstStyle/>
                    <a:p>
                      <a:pPr algn="ctr" fontAlgn="b"/>
                      <a:r>
                        <a:rPr lang="en-US" sz="900" b="0" i="0" u="none" strike="noStrike">
                          <a:solidFill>
                            <a:srgbClr val="000000"/>
                          </a:solidFill>
                          <a:effectLst/>
                          <a:latin typeface="Helvetica" panose="020B0604020202020204" pitchFamily="34" charset="0"/>
                        </a:rPr>
                        <a:t>29-1122</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Occupational Therapists</a:t>
                      </a:r>
                    </a:p>
                  </a:txBody>
                  <a:tcPr marL="4552" marR="4552" marT="4552" marB="0" anchor="ctr">
                    <a:lnL>
                      <a:noFill/>
                    </a:lnL>
                    <a:lnR>
                      <a:noFill/>
                    </a:lnR>
                    <a:lnT>
                      <a:noFill/>
                    </a:lnT>
                    <a:lnB>
                      <a:noFill/>
                    </a:lnB>
                  </a:tcPr>
                </a:tc>
                <a:tc>
                  <a:txBody>
                    <a:bodyPr/>
                    <a:lstStyle/>
                    <a:p>
                      <a:pPr algn="ctr" fontAlgn="b"/>
                      <a:r>
                        <a:rPr lang="en-US" sz="900" b="0" i="0" u="none" strike="noStrike" dirty="0">
                          <a:solidFill>
                            <a:schemeClr val="bg1"/>
                          </a:solidFill>
                          <a:effectLst/>
                          <a:latin typeface="Helvetica" panose="020B0604020202020204" pitchFamily="34" charset="0"/>
                        </a:rPr>
                        <a:t>Master's degree</a:t>
                      </a:r>
                    </a:p>
                  </a:txBody>
                  <a:tcPr marL="4552" marR="4552" marT="4552" marB="0" anchor="ctr">
                    <a:lnL>
                      <a:noFill/>
                    </a:lnL>
                    <a:lnR>
                      <a:noFill/>
                    </a:lnR>
                    <a:lnT>
                      <a:noFill/>
                    </a:lnT>
                    <a:lnB>
                      <a:noFill/>
                    </a:lnB>
                    <a:solidFill>
                      <a:srgbClr val="4472C4"/>
                    </a:solidFill>
                  </a:tcPr>
                </a:tc>
                <a:tc>
                  <a:txBody>
                    <a:bodyPr/>
                    <a:lstStyle/>
                    <a:p>
                      <a:pPr algn="ctr" fontAlgn="b"/>
                      <a:r>
                        <a:rPr lang="en-US" sz="900" b="0" i="0" u="none" strike="noStrike">
                          <a:solidFill>
                            <a:srgbClr val="000000"/>
                          </a:solidFill>
                          <a:effectLst/>
                          <a:latin typeface="Helvetica" panose="020B0604020202020204" pitchFamily="34" charset="0"/>
                        </a:rPr>
                        <a:t>3,530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Helvetica" panose="020B0604020202020204" pitchFamily="34" charset="0"/>
                        </a:rPr>
                        <a:t>5</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Helvetica" panose="020B0604020202020204" pitchFamily="34" charset="0"/>
                        </a:rPr>
                        <a:t>$89,168</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48450097"/>
                  </a:ext>
                </a:extLst>
              </a:tr>
              <a:tr h="135638">
                <a:tc vMerge="1">
                  <a:txBody>
                    <a:bodyPr/>
                    <a:lstStyle/>
                    <a:p>
                      <a:pPr algn="ctr" fontAlgn="b"/>
                      <a:endParaRPr lang="en-US" sz="400" b="0" i="0" u="none" strike="noStrike">
                        <a:solidFill>
                          <a:srgbClr val="000000"/>
                        </a:solidFill>
                        <a:effectLst/>
                        <a:latin typeface="Helvetica" panose="020B0604020202020204" pitchFamily="34" charset="0"/>
                      </a:endParaRPr>
                    </a:p>
                  </a:txBody>
                  <a:tcPr marL="4552" marR="4552" marT="4552" marB="0" anchor="b">
                    <a:lnL>
                      <a:noFill/>
                    </a:lnL>
                    <a:lnR>
                      <a:noFill/>
                    </a:lnR>
                    <a:lnT>
                      <a:noFill/>
                    </a:lnT>
                    <a:lnB>
                      <a:noFill/>
                    </a:lnB>
                  </a:tcPr>
                </a:tc>
                <a:tc>
                  <a:txBody>
                    <a:bodyPr/>
                    <a:lstStyle/>
                    <a:p>
                      <a:pPr algn="ctr" fontAlgn="b"/>
                      <a:r>
                        <a:rPr lang="en-US" sz="900" b="0" i="0" u="none" strike="noStrike">
                          <a:solidFill>
                            <a:srgbClr val="000000"/>
                          </a:solidFill>
                          <a:effectLst/>
                          <a:latin typeface="Helvetica" panose="020B0604020202020204" pitchFamily="34" charset="0"/>
                        </a:rPr>
                        <a:t>15-2041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Statisticians</a:t>
                      </a:r>
                    </a:p>
                  </a:txBody>
                  <a:tcPr marL="4552" marR="4552" marT="4552" marB="0" anchor="ctr">
                    <a:lnL>
                      <a:noFill/>
                    </a:lnL>
                    <a:lnR>
                      <a:noFill/>
                    </a:lnR>
                    <a:lnT>
                      <a:noFill/>
                    </a:lnT>
                    <a:lnB>
                      <a:noFill/>
                    </a:lnB>
                  </a:tcPr>
                </a:tc>
                <a:tc>
                  <a:txBody>
                    <a:bodyPr/>
                    <a:lstStyle/>
                    <a:p>
                      <a:pPr algn="ctr" fontAlgn="b"/>
                      <a:r>
                        <a:rPr lang="en-US" sz="900" b="0" i="0" u="none" strike="noStrike" dirty="0">
                          <a:solidFill>
                            <a:schemeClr val="bg1"/>
                          </a:solidFill>
                          <a:effectLst/>
                          <a:latin typeface="Helvetica" panose="020B0604020202020204" pitchFamily="34" charset="0"/>
                        </a:rPr>
                        <a:t>Master's degree</a:t>
                      </a:r>
                    </a:p>
                  </a:txBody>
                  <a:tcPr marL="4552" marR="4552" marT="4552" marB="0" anchor="ctr">
                    <a:lnL>
                      <a:noFill/>
                    </a:lnL>
                    <a:lnR>
                      <a:noFill/>
                    </a:lnR>
                    <a:lnT>
                      <a:noFill/>
                    </a:lnT>
                    <a:lnB>
                      <a:noFill/>
                    </a:lnB>
                    <a:solidFill>
                      <a:srgbClr val="4472C4"/>
                    </a:solidFill>
                  </a:tcPr>
                </a:tc>
                <a:tc>
                  <a:txBody>
                    <a:bodyPr/>
                    <a:lstStyle/>
                    <a:p>
                      <a:pPr algn="ctr" fontAlgn="b"/>
                      <a:r>
                        <a:rPr lang="en-US" sz="900" b="0" i="0" u="none" strike="noStrike">
                          <a:solidFill>
                            <a:srgbClr val="000000"/>
                          </a:solidFill>
                          <a:effectLst/>
                          <a:latin typeface="Helvetica" panose="020B0604020202020204" pitchFamily="34" charset="0"/>
                        </a:rPr>
                        <a:t>320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Helvetica" panose="020B0604020202020204" pitchFamily="34" charset="0"/>
                        </a:rPr>
                        <a:t>5</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Helvetica" panose="020B0604020202020204" pitchFamily="34" charset="0"/>
                        </a:rPr>
                        <a:t>$105,495</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91405061"/>
                  </a:ext>
                </a:extLst>
              </a:tr>
              <a:tr h="135638">
                <a:tc vMerge="1">
                  <a:txBody>
                    <a:bodyPr/>
                    <a:lstStyle/>
                    <a:p>
                      <a:pPr algn="ctr" fontAlgn="b"/>
                      <a:endParaRPr lang="en-US" sz="400" b="0" i="0" u="none" strike="noStrike">
                        <a:solidFill>
                          <a:srgbClr val="000000"/>
                        </a:solidFill>
                        <a:effectLst/>
                        <a:latin typeface="Helvetica" panose="020B0604020202020204" pitchFamily="34" charset="0"/>
                      </a:endParaRPr>
                    </a:p>
                  </a:txBody>
                  <a:tcPr marL="4552" marR="4552" marT="4552" marB="0" anchor="b">
                    <a:lnL>
                      <a:noFill/>
                    </a:lnL>
                    <a:lnR>
                      <a:noFill/>
                    </a:lnR>
                    <a:lnT>
                      <a:noFill/>
                    </a:lnT>
                    <a:lnB>
                      <a:noFill/>
                    </a:lnB>
                  </a:tcPr>
                </a:tc>
                <a:tc>
                  <a:txBody>
                    <a:bodyPr/>
                    <a:lstStyle/>
                    <a:p>
                      <a:pPr algn="ctr" fontAlgn="b"/>
                      <a:r>
                        <a:rPr lang="en-US" sz="900" b="0" i="0" u="none" strike="noStrike">
                          <a:solidFill>
                            <a:srgbClr val="000000"/>
                          </a:solidFill>
                          <a:effectLst/>
                          <a:latin typeface="Helvetica" panose="020B0604020202020204" pitchFamily="34" charset="0"/>
                        </a:rPr>
                        <a:t>11-9032</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Education Administrators, Elementary and Secondary School</a:t>
                      </a:r>
                    </a:p>
                  </a:txBody>
                  <a:tcPr marL="4552" marR="4552" marT="4552" marB="0" anchor="ctr">
                    <a:lnL>
                      <a:noFill/>
                    </a:lnL>
                    <a:lnR>
                      <a:noFill/>
                    </a:lnR>
                    <a:lnT>
                      <a:noFill/>
                    </a:lnT>
                    <a:lnB>
                      <a:noFill/>
                    </a:lnB>
                  </a:tcPr>
                </a:tc>
                <a:tc>
                  <a:txBody>
                    <a:bodyPr/>
                    <a:lstStyle/>
                    <a:p>
                      <a:pPr algn="ctr" fontAlgn="b"/>
                      <a:r>
                        <a:rPr lang="en-US" sz="900" b="0" i="0" u="none" strike="noStrike" dirty="0">
                          <a:solidFill>
                            <a:schemeClr val="bg1"/>
                          </a:solidFill>
                          <a:effectLst/>
                          <a:latin typeface="Helvetica" panose="020B0604020202020204" pitchFamily="34" charset="0"/>
                        </a:rPr>
                        <a:t>Master's degree</a:t>
                      </a:r>
                    </a:p>
                  </a:txBody>
                  <a:tcPr marL="4552" marR="4552" marT="4552" marB="0" anchor="ctr">
                    <a:lnL>
                      <a:noFill/>
                    </a:lnL>
                    <a:lnR>
                      <a:noFill/>
                    </a:lnR>
                    <a:lnT>
                      <a:noFill/>
                    </a:lnT>
                    <a:lnB>
                      <a:noFill/>
                    </a:lnB>
                    <a:solidFill>
                      <a:srgbClr val="4472C4"/>
                    </a:solidFill>
                  </a:tcPr>
                </a:tc>
                <a:tc>
                  <a:txBody>
                    <a:bodyPr/>
                    <a:lstStyle/>
                    <a:p>
                      <a:pPr algn="ctr" fontAlgn="b"/>
                      <a:r>
                        <a:rPr lang="en-US" sz="900" b="0" i="0" u="none" strike="noStrike">
                          <a:solidFill>
                            <a:srgbClr val="000000"/>
                          </a:solidFill>
                          <a:effectLst/>
                          <a:latin typeface="Helvetica" panose="020B0604020202020204" pitchFamily="34" charset="0"/>
                        </a:rPr>
                        <a:t>60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Helvetica" panose="020B0604020202020204" pitchFamily="34" charset="0"/>
                        </a:rPr>
                        <a:t>5</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Helvetica" panose="020B0604020202020204" pitchFamily="34" charset="0"/>
                        </a:rPr>
                        <a:t>$111,894</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72590046"/>
                  </a:ext>
                </a:extLst>
              </a:tr>
              <a:tr h="135638">
                <a:tc vMerge="1">
                  <a:txBody>
                    <a:bodyPr/>
                    <a:lstStyle/>
                    <a:p>
                      <a:pPr algn="ctr" fontAlgn="b"/>
                      <a:endParaRPr lang="en-US" sz="400" b="0" i="0" u="none" strike="noStrike" dirty="0">
                        <a:solidFill>
                          <a:srgbClr val="000000"/>
                        </a:solidFill>
                        <a:effectLst/>
                        <a:latin typeface="Helvetica" panose="020B0604020202020204" pitchFamily="34" charset="0"/>
                      </a:endParaRPr>
                    </a:p>
                  </a:txBody>
                  <a:tcPr marL="4552" marR="4552" marT="4552" marB="0" anchor="b">
                    <a:lnL>
                      <a:noFill/>
                    </a:lnL>
                    <a:lnR>
                      <a:noFill/>
                    </a:lnR>
                    <a:lnT>
                      <a:noFill/>
                    </a:lnT>
                    <a:lnB>
                      <a:noFill/>
                    </a:lnB>
                  </a:tcPr>
                </a:tc>
                <a:tc>
                  <a:txBody>
                    <a:bodyPr/>
                    <a:lstStyle/>
                    <a:p>
                      <a:pPr algn="ctr" fontAlgn="b"/>
                      <a:r>
                        <a:rPr lang="en-US" sz="900" b="0" i="0" u="none" strike="noStrike">
                          <a:solidFill>
                            <a:srgbClr val="000000"/>
                          </a:solidFill>
                          <a:effectLst/>
                          <a:latin typeface="Helvetica" panose="020B0604020202020204" pitchFamily="34" charset="0"/>
                        </a:rPr>
                        <a:t>29-1141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Registered Nurses</a:t>
                      </a:r>
                    </a:p>
                  </a:txBody>
                  <a:tcPr marL="4552" marR="4552" marT="4552" marB="0" anchor="ctr">
                    <a:lnL>
                      <a:noFill/>
                    </a:lnL>
                    <a:lnR>
                      <a:noFill/>
                    </a:lnR>
                    <a:lnT>
                      <a:noFill/>
                    </a:lnT>
                    <a:lnB>
                      <a:noFill/>
                    </a:lnB>
                  </a:tcPr>
                </a:tc>
                <a:tc>
                  <a:txBody>
                    <a:bodyPr/>
                    <a:lstStyle/>
                    <a:p>
                      <a:pPr algn="ctr" fontAlgn="b"/>
                      <a:r>
                        <a:rPr lang="en-US" sz="900" b="0" i="0" u="none" strike="noStrike" dirty="0">
                          <a:solidFill>
                            <a:srgbClr val="FFFFFF"/>
                          </a:solidFill>
                          <a:effectLst/>
                          <a:latin typeface="Helvetica" panose="020B0604020202020204" pitchFamily="34" charset="0"/>
                        </a:rPr>
                        <a:t>Bachelor's degree</a:t>
                      </a:r>
                    </a:p>
                  </a:txBody>
                  <a:tcPr marL="4552" marR="4552" marT="4552"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Helvetica" panose="020B0604020202020204" pitchFamily="34" charset="0"/>
                        </a:rPr>
                        <a:t>70,340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Helvetica" panose="020B0604020202020204" pitchFamily="34" charset="0"/>
                        </a:rPr>
                        <a:t>5</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Helvetica" panose="020B0604020202020204" pitchFamily="34" charset="0"/>
                        </a:rPr>
                        <a:t>$95,128</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70173121"/>
                  </a:ext>
                </a:extLst>
              </a:tr>
              <a:tr h="135638">
                <a:tc vMerge="1">
                  <a:txBody>
                    <a:bodyPr/>
                    <a:lstStyle/>
                    <a:p>
                      <a:pPr algn="ctr" fontAlgn="b"/>
                      <a:endParaRPr lang="en-US" sz="400" b="0" i="0" u="none" strike="noStrike" dirty="0">
                        <a:solidFill>
                          <a:srgbClr val="000000"/>
                        </a:solidFill>
                        <a:effectLst/>
                        <a:latin typeface="Helvetica" panose="020B0604020202020204" pitchFamily="34" charset="0"/>
                      </a:endParaRPr>
                    </a:p>
                  </a:txBody>
                  <a:tcPr marL="4552" marR="4552" marT="4552" marB="0" anchor="b">
                    <a:lnL>
                      <a:noFill/>
                    </a:lnL>
                    <a:lnR>
                      <a:noFill/>
                    </a:lnR>
                    <a:lnT>
                      <a:noFill/>
                    </a:lnT>
                    <a:lnB>
                      <a:noFill/>
                    </a:lnB>
                  </a:tcPr>
                </a:tc>
                <a:tc>
                  <a:txBody>
                    <a:bodyPr/>
                    <a:lstStyle/>
                    <a:p>
                      <a:pPr algn="ctr" fontAlgn="b"/>
                      <a:r>
                        <a:rPr lang="en-US" sz="900" b="0" i="0" u="none" strike="noStrike">
                          <a:solidFill>
                            <a:srgbClr val="000000"/>
                          </a:solidFill>
                          <a:effectLst/>
                          <a:latin typeface="Helvetica" panose="020B0604020202020204" pitchFamily="34" charset="0"/>
                        </a:rPr>
                        <a:t>11-9111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Medical and Health Services Managers</a:t>
                      </a:r>
                    </a:p>
                  </a:txBody>
                  <a:tcPr marL="4552" marR="4552" marT="4552" marB="0" anchor="ctr">
                    <a:lnL>
                      <a:noFill/>
                    </a:lnL>
                    <a:lnR>
                      <a:noFill/>
                    </a:lnR>
                    <a:lnT>
                      <a:noFill/>
                    </a:lnT>
                    <a:lnB>
                      <a:noFill/>
                    </a:lnB>
                  </a:tcPr>
                </a:tc>
                <a:tc>
                  <a:txBody>
                    <a:bodyPr/>
                    <a:lstStyle/>
                    <a:p>
                      <a:pPr algn="ctr" fontAlgn="b"/>
                      <a:r>
                        <a:rPr lang="en-US" sz="900" b="0" i="0" u="none" strike="noStrike" dirty="0">
                          <a:solidFill>
                            <a:srgbClr val="FFFFFF"/>
                          </a:solidFill>
                          <a:effectLst/>
                          <a:latin typeface="Helvetica" panose="020B0604020202020204" pitchFamily="34" charset="0"/>
                        </a:rPr>
                        <a:t>Bachelor's degree</a:t>
                      </a:r>
                    </a:p>
                  </a:txBody>
                  <a:tcPr marL="4552" marR="4552" marT="4552"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Helvetica" panose="020B0604020202020204" pitchFamily="34" charset="0"/>
                        </a:rPr>
                        <a:t>11,020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Helvetica" panose="020B0604020202020204" pitchFamily="34" charset="0"/>
                        </a:rPr>
                        <a:t>5</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Helvetica" panose="020B0604020202020204" pitchFamily="34" charset="0"/>
                        </a:rPr>
                        <a:t>$130,572</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17413466"/>
                  </a:ext>
                </a:extLst>
              </a:tr>
              <a:tr h="135638">
                <a:tc vMerge="1">
                  <a:txBody>
                    <a:bodyPr/>
                    <a:lstStyle/>
                    <a:p>
                      <a:pPr algn="ctr" fontAlgn="b"/>
                      <a:endParaRPr lang="en-US" sz="400" b="0" i="0" u="none" strike="noStrike" dirty="0">
                        <a:solidFill>
                          <a:srgbClr val="000000"/>
                        </a:solidFill>
                        <a:effectLst/>
                        <a:latin typeface="Helvetica" panose="020B0604020202020204" pitchFamily="34" charset="0"/>
                      </a:endParaRPr>
                    </a:p>
                  </a:txBody>
                  <a:tcPr marL="4552" marR="4552" marT="4552" marB="0" anchor="b">
                    <a:lnL>
                      <a:noFill/>
                    </a:lnL>
                    <a:lnR>
                      <a:noFill/>
                    </a:lnR>
                    <a:lnT>
                      <a:noFill/>
                    </a:lnT>
                    <a:lnB>
                      <a:noFill/>
                    </a:lnB>
                  </a:tcPr>
                </a:tc>
                <a:tc>
                  <a:txBody>
                    <a:bodyPr/>
                    <a:lstStyle/>
                    <a:p>
                      <a:pPr algn="ctr" fontAlgn="b"/>
                      <a:r>
                        <a:rPr lang="en-US" sz="900" b="0" i="0" u="none" strike="noStrike">
                          <a:solidFill>
                            <a:srgbClr val="000000"/>
                          </a:solidFill>
                          <a:effectLst/>
                          <a:latin typeface="Helvetica" panose="020B0604020202020204" pitchFamily="34" charset="0"/>
                        </a:rPr>
                        <a:t>11-1021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General and Operations Managers</a:t>
                      </a:r>
                    </a:p>
                  </a:txBody>
                  <a:tcPr marL="4552" marR="4552" marT="4552" marB="0" anchor="ctr">
                    <a:lnL>
                      <a:noFill/>
                    </a:lnL>
                    <a:lnR>
                      <a:noFill/>
                    </a:lnR>
                    <a:lnT>
                      <a:noFill/>
                    </a:lnT>
                    <a:lnB>
                      <a:noFill/>
                    </a:lnB>
                  </a:tcPr>
                </a:tc>
                <a:tc>
                  <a:txBody>
                    <a:bodyPr/>
                    <a:lstStyle/>
                    <a:p>
                      <a:pPr algn="ctr" fontAlgn="b"/>
                      <a:r>
                        <a:rPr lang="en-US" sz="900" b="0" i="0" u="none" strike="noStrike">
                          <a:solidFill>
                            <a:srgbClr val="FFFFFF"/>
                          </a:solidFill>
                          <a:effectLst/>
                          <a:latin typeface="Helvetica" panose="020B0604020202020204" pitchFamily="34" charset="0"/>
                        </a:rPr>
                        <a:t>Bachelor's degree</a:t>
                      </a:r>
                    </a:p>
                  </a:txBody>
                  <a:tcPr marL="4552" marR="4552" marT="4552"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Helvetica" panose="020B0604020202020204" pitchFamily="34" charset="0"/>
                        </a:rPr>
                        <a:t>3,470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Helvetica" panose="020B0604020202020204" pitchFamily="34" charset="0"/>
                        </a:rPr>
                        <a:t>5</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Helvetica" panose="020B0604020202020204" pitchFamily="34" charset="0"/>
                        </a:rPr>
                        <a:t>$127,825</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63602884"/>
                  </a:ext>
                </a:extLst>
              </a:tr>
              <a:tr h="135638">
                <a:tc vMerge="1">
                  <a:txBody>
                    <a:bodyPr/>
                    <a:lstStyle/>
                    <a:p>
                      <a:pPr algn="ctr" fontAlgn="b"/>
                      <a:endParaRPr lang="en-US" sz="400" b="0" i="0" u="none" strike="noStrike" dirty="0">
                        <a:solidFill>
                          <a:srgbClr val="000000"/>
                        </a:solidFill>
                        <a:effectLst/>
                        <a:latin typeface="Helvetica" panose="020B0604020202020204" pitchFamily="34" charset="0"/>
                      </a:endParaRPr>
                    </a:p>
                  </a:txBody>
                  <a:tcPr marL="4552" marR="4552" marT="4552" marB="0" anchor="b">
                    <a:lnL>
                      <a:noFill/>
                    </a:lnL>
                    <a:lnR>
                      <a:noFill/>
                    </a:lnR>
                    <a:lnT>
                      <a:noFill/>
                    </a:lnT>
                    <a:lnB>
                      <a:noFill/>
                    </a:lnB>
                  </a:tcPr>
                </a:tc>
                <a:tc>
                  <a:txBody>
                    <a:bodyPr/>
                    <a:lstStyle/>
                    <a:p>
                      <a:pPr algn="ctr" fontAlgn="b"/>
                      <a:r>
                        <a:rPr lang="en-US" sz="900" b="0" i="0" u="none" strike="noStrike">
                          <a:solidFill>
                            <a:srgbClr val="000000"/>
                          </a:solidFill>
                          <a:effectLst/>
                          <a:latin typeface="Helvetica" panose="020B0604020202020204" pitchFamily="34" charset="0"/>
                        </a:rPr>
                        <a:t>13-1071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Human Resources Specialists</a:t>
                      </a:r>
                    </a:p>
                  </a:txBody>
                  <a:tcPr marL="4552" marR="4552" marT="4552" marB="0" anchor="ctr">
                    <a:lnL>
                      <a:noFill/>
                    </a:lnL>
                    <a:lnR>
                      <a:noFill/>
                    </a:lnR>
                    <a:lnT>
                      <a:noFill/>
                    </a:lnT>
                    <a:lnB>
                      <a:noFill/>
                    </a:lnB>
                  </a:tcPr>
                </a:tc>
                <a:tc>
                  <a:txBody>
                    <a:bodyPr/>
                    <a:lstStyle/>
                    <a:p>
                      <a:pPr algn="ctr" fontAlgn="b"/>
                      <a:r>
                        <a:rPr lang="en-US" sz="900" b="0" i="0" u="none" strike="noStrike">
                          <a:solidFill>
                            <a:srgbClr val="FFFFFF"/>
                          </a:solidFill>
                          <a:effectLst/>
                          <a:latin typeface="Helvetica" panose="020B0604020202020204" pitchFamily="34" charset="0"/>
                        </a:rPr>
                        <a:t>Bachelor's degree</a:t>
                      </a:r>
                    </a:p>
                  </a:txBody>
                  <a:tcPr marL="4552" marR="4552" marT="4552"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Helvetica" panose="020B0604020202020204" pitchFamily="34" charset="0"/>
                        </a:rPr>
                        <a:t>1,710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Helvetica" panose="020B0604020202020204" pitchFamily="34" charset="0"/>
                        </a:rPr>
                        <a:t>5</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Helvetica" panose="020B0604020202020204" pitchFamily="34" charset="0"/>
                        </a:rPr>
                        <a:t>$72,414</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91244119"/>
                  </a:ext>
                </a:extLst>
              </a:tr>
              <a:tr h="135638">
                <a:tc vMerge="1">
                  <a:txBody>
                    <a:bodyPr/>
                    <a:lstStyle/>
                    <a:p>
                      <a:pPr algn="ctr" fontAlgn="b"/>
                      <a:endParaRPr lang="en-US" sz="400" b="0" i="0" u="none" strike="noStrike" dirty="0">
                        <a:solidFill>
                          <a:srgbClr val="000000"/>
                        </a:solidFill>
                        <a:effectLst/>
                        <a:latin typeface="Helvetica" panose="020B0604020202020204" pitchFamily="34" charset="0"/>
                      </a:endParaRPr>
                    </a:p>
                  </a:txBody>
                  <a:tcPr marL="4552" marR="4552" marT="4552" marB="0" anchor="b">
                    <a:lnL>
                      <a:noFill/>
                    </a:lnL>
                    <a:lnR>
                      <a:noFill/>
                    </a:lnR>
                    <a:lnT>
                      <a:noFill/>
                    </a:lnT>
                    <a:lnB>
                      <a:noFill/>
                    </a:lnB>
                  </a:tcPr>
                </a:tc>
                <a:tc>
                  <a:txBody>
                    <a:bodyPr/>
                    <a:lstStyle/>
                    <a:p>
                      <a:pPr algn="ctr" fontAlgn="b"/>
                      <a:r>
                        <a:rPr lang="en-US" sz="900" b="0" i="0" u="none" strike="noStrike">
                          <a:solidFill>
                            <a:srgbClr val="000000"/>
                          </a:solidFill>
                          <a:effectLst/>
                          <a:latin typeface="Helvetica" panose="020B0604020202020204" pitchFamily="34" charset="0"/>
                        </a:rPr>
                        <a:t>11-3011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Administrative Services Managers</a:t>
                      </a:r>
                    </a:p>
                  </a:txBody>
                  <a:tcPr marL="4552" marR="4552" marT="4552" marB="0" anchor="ctr">
                    <a:lnL>
                      <a:noFill/>
                    </a:lnL>
                    <a:lnR>
                      <a:noFill/>
                    </a:lnR>
                    <a:lnT>
                      <a:noFill/>
                    </a:lnT>
                    <a:lnB>
                      <a:noFill/>
                    </a:lnB>
                  </a:tcPr>
                </a:tc>
                <a:tc>
                  <a:txBody>
                    <a:bodyPr/>
                    <a:lstStyle/>
                    <a:p>
                      <a:pPr algn="ctr" fontAlgn="b"/>
                      <a:r>
                        <a:rPr lang="en-US" sz="900" b="0" i="0" u="none" strike="noStrike">
                          <a:solidFill>
                            <a:srgbClr val="FFFFFF"/>
                          </a:solidFill>
                          <a:effectLst/>
                          <a:latin typeface="Helvetica" panose="020B0604020202020204" pitchFamily="34" charset="0"/>
                        </a:rPr>
                        <a:t>Bachelor's degree</a:t>
                      </a:r>
                    </a:p>
                  </a:txBody>
                  <a:tcPr marL="4552" marR="4552" marT="4552"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Helvetica" panose="020B0604020202020204" pitchFamily="34" charset="0"/>
                        </a:rPr>
                        <a:t>1,610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Helvetica" panose="020B0604020202020204" pitchFamily="34" charset="0"/>
                        </a:rPr>
                        <a:t>5</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Helvetica" panose="020B0604020202020204" pitchFamily="34" charset="0"/>
                        </a:rPr>
                        <a:t>$106,702</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58163284"/>
                  </a:ext>
                </a:extLst>
              </a:tr>
              <a:tr h="135638">
                <a:tc vMerge="1">
                  <a:txBody>
                    <a:bodyPr/>
                    <a:lstStyle/>
                    <a:p>
                      <a:pPr algn="ctr" fontAlgn="b"/>
                      <a:endParaRPr lang="en-US" sz="400" b="0" i="0" u="none" strike="noStrike" dirty="0">
                        <a:solidFill>
                          <a:srgbClr val="000000"/>
                        </a:solidFill>
                        <a:effectLst/>
                        <a:latin typeface="Helvetica" panose="020B0604020202020204" pitchFamily="34" charset="0"/>
                      </a:endParaRPr>
                    </a:p>
                  </a:txBody>
                  <a:tcPr marL="4552" marR="4552" marT="4552" marB="0" anchor="b">
                    <a:lnL>
                      <a:noFill/>
                    </a:lnL>
                    <a:lnR>
                      <a:noFill/>
                    </a:lnR>
                    <a:lnT>
                      <a:noFill/>
                    </a:lnT>
                    <a:lnB>
                      <a:noFill/>
                    </a:lnB>
                  </a:tcPr>
                </a:tc>
                <a:tc>
                  <a:txBody>
                    <a:bodyPr/>
                    <a:lstStyle/>
                    <a:p>
                      <a:pPr algn="ctr" fontAlgn="b"/>
                      <a:r>
                        <a:rPr lang="en-US" sz="900" b="0" i="0" u="none" strike="noStrike">
                          <a:solidFill>
                            <a:srgbClr val="000000"/>
                          </a:solidFill>
                          <a:effectLst/>
                          <a:latin typeface="Helvetica" panose="020B0604020202020204" pitchFamily="34" charset="0"/>
                        </a:rPr>
                        <a:t>13-2011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Accountants and Auditors</a:t>
                      </a:r>
                    </a:p>
                  </a:txBody>
                  <a:tcPr marL="4552" marR="4552" marT="4552" marB="0" anchor="ctr">
                    <a:lnL>
                      <a:noFill/>
                    </a:lnL>
                    <a:lnR>
                      <a:noFill/>
                    </a:lnR>
                    <a:lnT>
                      <a:noFill/>
                    </a:lnT>
                    <a:lnB>
                      <a:noFill/>
                    </a:lnB>
                  </a:tcPr>
                </a:tc>
                <a:tc>
                  <a:txBody>
                    <a:bodyPr/>
                    <a:lstStyle/>
                    <a:p>
                      <a:pPr algn="ctr" fontAlgn="b"/>
                      <a:r>
                        <a:rPr lang="en-US" sz="900" b="0" i="0" u="none" strike="noStrike">
                          <a:solidFill>
                            <a:srgbClr val="FFFFFF"/>
                          </a:solidFill>
                          <a:effectLst/>
                          <a:latin typeface="Helvetica" panose="020B0604020202020204" pitchFamily="34" charset="0"/>
                        </a:rPr>
                        <a:t>Bachelor's degree</a:t>
                      </a:r>
                    </a:p>
                  </a:txBody>
                  <a:tcPr marL="4552" marR="4552" marT="4552"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Helvetica" panose="020B0604020202020204" pitchFamily="34" charset="0"/>
                        </a:rPr>
                        <a:t>1,540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Helvetica" panose="020B0604020202020204" pitchFamily="34" charset="0"/>
                        </a:rPr>
                        <a:t>5</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Helvetica" panose="020B0604020202020204" pitchFamily="34" charset="0"/>
                        </a:rPr>
                        <a:t>$76,151</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81490918"/>
                  </a:ext>
                </a:extLst>
              </a:tr>
              <a:tr h="135638">
                <a:tc vMerge="1">
                  <a:txBody>
                    <a:bodyPr/>
                    <a:lstStyle/>
                    <a:p>
                      <a:pPr algn="ctr" fontAlgn="b"/>
                      <a:endParaRPr lang="en-US" sz="400" b="0" i="0" u="none" strike="noStrike" dirty="0">
                        <a:solidFill>
                          <a:srgbClr val="000000"/>
                        </a:solidFill>
                        <a:effectLst/>
                        <a:latin typeface="Helvetica" panose="020B0604020202020204" pitchFamily="34" charset="0"/>
                      </a:endParaRPr>
                    </a:p>
                  </a:txBody>
                  <a:tcPr marL="4552" marR="4552" marT="4552" marB="0" anchor="b">
                    <a:lnL>
                      <a:noFill/>
                    </a:lnL>
                    <a:lnR>
                      <a:noFill/>
                    </a:lnR>
                    <a:lnT>
                      <a:noFill/>
                    </a:lnT>
                    <a:lnB>
                      <a:noFill/>
                    </a:lnB>
                  </a:tcPr>
                </a:tc>
                <a:tc>
                  <a:txBody>
                    <a:bodyPr/>
                    <a:lstStyle/>
                    <a:p>
                      <a:pPr algn="ctr" fontAlgn="b"/>
                      <a:r>
                        <a:rPr lang="en-US" sz="900" b="0" i="0" u="none" strike="noStrike">
                          <a:solidFill>
                            <a:srgbClr val="000000"/>
                          </a:solidFill>
                          <a:effectLst/>
                          <a:latin typeface="Helvetica" panose="020B0604020202020204" pitchFamily="34" charset="0"/>
                        </a:rPr>
                        <a:t>11-3031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Financial Managers</a:t>
                      </a:r>
                    </a:p>
                  </a:txBody>
                  <a:tcPr marL="4552" marR="4552" marT="4552" marB="0" anchor="ctr">
                    <a:lnL>
                      <a:noFill/>
                    </a:lnL>
                    <a:lnR>
                      <a:noFill/>
                    </a:lnR>
                    <a:lnT>
                      <a:noFill/>
                    </a:lnT>
                    <a:lnB>
                      <a:noFill/>
                    </a:lnB>
                  </a:tcPr>
                </a:tc>
                <a:tc>
                  <a:txBody>
                    <a:bodyPr/>
                    <a:lstStyle/>
                    <a:p>
                      <a:pPr algn="ctr" fontAlgn="b"/>
                      <a:r>
                        <a:rPr lang="en-US" sz="900" b="0" i="0" u="none" strike="noStrike">
                          <a:solidFill>
                            <a:srgbClr val="FFFFFF"/>
                          </a:solidFill>
                          <a:effectLst/>
                          <a:latin typeface="Helvetica" panose="020B0604020202020204" pitchFamily="34" charset="0"/>
                        </a:rPr>
                        <a:t>Bachelor's degree</a:t>
                      </a:r>
                    </a:p>
                  </a:txBody>
                  <a:tcPr marL="4552" marR="4552" marT="4552"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Helvetica" panose="020B0604020202020204" pitchFamily="34" charset="0"/>
                        </a:rPr>
                        <a:t>1,360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Helvetica" panose="020B0604020202020204" pitchFamily="34" charset="0"/>
                        </a:rPr>
                        <a:t>5</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Helvetica" panose="020B0604020202020204" pitchFamily="34" charset="0"/>
                        </a:rPr>
                        <a:t>$142,826</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77826158"/>
                  </a:ext>
                </a:extLst>
              </a:tr>
              <a:tr h="135638">
                <a:tc vMerge="1">
                  <a:txBody>
                    <a:bodyPr/>
                    <a:lstStyle/>
                    <a:p>
                      <a:pPr algn="ctr" fontAlgn="b"/>
                      <a:endParaRPr lang="en-US" sz="400" b="0" i="0" u="none" strike="noStrike" dirty="0">
                        <a:solidFill>
                          <a:srgbClr val="000000"/>
                        </a:solidFill>
                        <a:effectLst/>
                        <a:latin typeface="Helvetica" panose="020B0604020202020204" pitchFamily="34" charset="0"/>
                      </a:endParaRPr>
                    </a:p>
                  </a:txBody>
                  <a:tcPr marL="4552" marR="4552" marT="4552" marB="0" anchor="b">
                    <a:lnL>
                      <a:noFill/>
                    </a:lnL>
                    <a:lnR>
                      <a:noFill/>
                    </a:lnR>
                    <a:lnT>
                      <a:noFill/>
                    </a:lnT>
                    <a:lnB>
                      <a:noFill/>
                    </a:lnB>
                  </a:tcPr>
                </a:tc>
                <a:tc>
                  <a:txBody>
                    <a:bodyPr/>
                    <a:lstStyle/>
                    <a:p>
                      <a:pPr algn="ctr" fontAlgn="b"/>
                      <a:r>
                        <a:rPr lang="en-US" sz="900" b="0" i="0" u="none" strike="noStrike">
                          <a:solidFill>
                            <a:srgbClr val="000000"/>
                          </a:solidFill>
                          <a:effectLst/>
                          <a:latin typeface="Helvetica" panose="020B0604020202020204" pitchFamily="34" charset="0"/>
                        </a:rPr>
                        <a:t>15-1121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Computer Systems Analysts</a:t>
                      </a:r>
                    </a:p>
                  </a:txBody>
                  <a:tcPr marL="4552" marR="4552" marT="4552" marB="0" anchor="ctr">
                    <a:lnL>
                      <a:noFill/>
                    </a:lnL>
                    <a:lnR>
                      <a:noFill/>
                    </a:lnR>
                    <a:lnT>
                      <a:noFill/>
                    </a:lnT>
                    <a:lnB>
                      <a:noFill/>
                    </a:lnB>
                  </a:tcPr>
                </a:tc>
                <a:tc>
                  <a:txBody>
                    <a:bodyPr/>
                    <a:lstStyle/>
                    <a:p>
                      <a:pPr algn="ctr" fontAlgn="b"/>
                      <a:r>
                        <a:rPr lang="en-US" sz="900" b="0" i="0" u="none" strike="noStrike">
                          <a:solidFill>
                            <a:srgbClr val="FFFFFF"/>
                          </a:solidFill>
                          <a:effectLst/>
                          <a:latin typeface="Helvetica" panose="020B0604020202020204" pitchFamily="34" charset="0"/>
                        </a:rPr>
                        <a:t>Bachelor's degree</a:t>
                      </a:r>
                    </a:p>
                  </a:txBody>
                  <a:tcPr marL="4552" marR="4552" marT="4552"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Helvetica" panose="020B0604020202020204" pitchFamily="34" charset="0"/>
                        </a:rPr>
                        <a:t>860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Helvetica" panose="020B0604020202020204" pitchFamily="34" charset="0"/>
                        </a:rPr>
                        <a:t>5</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Helvetica" panose="020B0604020202020204" pitchFamily="34" charset="0"/>
                        </a:rPr>
                        <a:t>$93,021</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00009849"/>
                  </a:ext>
                </a:extLst>
              </a:tr>
              <a:tr h="135638">
                <a:tc vMerge="1">
                  <a:txBody>
                    <a:bodyPr/>
                    <a:lstStyle/>
                    <a:p>
                      <a:pPr algn="ctr" fontAlgn="b"/>
                      <a:endParaRPr lang="en-US" sz="400" b="0" i="0" u="none" strike="noStrike" dirty="0">
                        <a:solidFill>
                          <a:srgbClr val="000000"/>
                        </a:solidFill>
                        <a:effectLst/>
                        <a:latin typeface="Helvetica" panose="020B0604020202020204" pitchFamily="34" charset="0"/>
                      </a:endParaRPr>
                    </a:p>
                  </a:txBody>
                  <a:tcPr marL="4552" marR="4552" marT="4552" marB="0" anchor="b">
                    <a:lnL>
                      <a:noFill/>
                    </a:lnL>
                    <a:lnR>
                      <a:noFill/>
                    </a:lnR>
                    <a:lnT>
                      <a:noFill/>
                    </a:lnT>
                    <a:lnB>
                      <a:noFill/>
                    </a:lnB>
                  </a:tcPr>
                </a:tc>
                <a:tc>
                  <a:txBody>
                    <a:bodyPr/>
                    <a:lstStyle/>
                    <a:p>
                      <a:pPr algn="ctr" fontAlgn="b"/>
                      <a:r>
                        <a:rPr lang="en-US" sz="900" b="0" i="0" u="none" strike="noStrike">
                          <a:solidFill>
                            <a:srgbClr val="000000"/>
                          </a:solidFill>
                          <a:effectLst/>
                          <a:latin typeface="Helvetica" panose="020B0604020202020204" pitchFamily="34" charset="0"/>
                        </a:rPr>
                        <a:t>15-1132</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Software Developers, Applications</a:t>
                      </a:r>
                    </a:p>
                  </a:txBody>
                  <a:tcPr marL="4552" marR="4552" marT="4552" marB="0" anchor="ctr">
                    <a:lnL>
                      <a:noFill/>
                    </a:lnL>
                    <a:lnR>
                      <a:noFill/>
                    </a:lnR>
                    <a:lnT>
                      <a:noFill/>
                    </a:lnT>
                    <a:lnB>
                      <a:noFill/>
                    </a:lnB>
                  </a:tcPr>
                </a:tc>
                <a:tc>
                  <a:txBody>
                    <a:bodyPr/>
                    <a:lstStyle/>
                    <a:p>
                      <a:pPr algn="ctr" fontAlgn="b"/>
                      <a:r>
                        <a:rPr lang="en-US" sz="900" b="0" i="0" u="none" strike="noStrike" dirty="0">
                          <a:solidFill>
                            <a:srgbClr val="FFFFFF"/>
                          </a:solidFill>
                          <a:effectLst/>
                          <a:latin typeface="Helvetica" panose="020B0604020202020204" pitchFamily="34" charset="0"/>
                        </a:rPr>
                        <a:t>Bachelor's degree</a:t>
                      </a:r>
                    </a:p>
                  </a:txBody>
                  <a:tcPr marL="4552" marR="4552" marT="4552"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Helvetica" panose="020B0604020202020204" pitchFamily="34" charset="0"/>
                        </a:rPr>
                        <a:t>750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Helvetica" panose="020B0604020202020204" pitchFamily="34" charset="0"/>
                        </a:rPr>
                        <a:t>5</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Helvetica" panose="020B0604020202020204" pitchFamily="34" charset="0"/>
                        </a:rPr>
                        <a:t>$106,117</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87172540"/>
                  </a:ext>
                </a:extLst>
              </a:tr>
              <a:tr h="135638">
                <a:tc vMerge="1">
                  <a:txBody>
                    <a:bodyPr/>
                    <a:lstStyle/>
                    <a:p>
                      <a:pPr algn="ctr" fontAlgn="b"/>
                      <a:endParaRPr lang="en-US" sz="400" b="0" i="0" u="none" strike="noStrike" dirty="0">
                        <a:solidFill>
                          <a:srgbClr val="000000"/>
                        </a:solidFill>
                        <a:effectLst/>
                        <a:latin typeface="Helvetica" panose="020B0604020202020204" pitchFamily="34" charset="0"/>
                      </a:endParaRPr>
                    </a:p>
                  </a:txBody>
                  <a:tcPr marL="4552" marR="4552" marT="4552" marB="0" anchor="b">
                    <a:lnL>
                      <a:noFill/>
                    </a:lnL>
                    <a:lnR>
                      <a:noFill/>
                    </a:lnR>
                    <a:lnT>
                      <a:noFill/>
                    </a:lnT>
                    <a:lnB>
                      <a:noFill/>
                    </a:lnB>
                  </a:tcPr>
                </a:tc>
                <a:tc>
                  <a:txBody>
                    <a:bodyPr/>
                    <a:lstStyle/>
                    <a:p>
                      <a:pPr algn="ctr" fontAlgn="b"/>
                      <a:r>
                        <a:rPr lang="en-US" sz="900" b="0" i="0" u="none" strike="noStrike">
                          <a:solidFill>
                            <a:srgbClr val="000000"/>
                          </a:solidFill>
                          <a:effectLst/>
                          <a:latin typeface="Helvetica" panose="020B0604020202020204" pitchFamily="34" charset="0"/>
                        </a:rPr>
                        <a:t>13-1161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Market Research Analysts and Marketing Specialists</a:t>
                      </a:r>
                    </a:p>
                  </a:txBody>
                  <a:tcPr marL="4552" marR="4552" marT="4552" marB="0" anchor="ctr">
                    <a:lnL>
                      <a:noFill/>
                    </a:lnL>
                    <a:lnR>
                      <a:noFill/>
                    </a:lnR>
                    <a:lnT>
                      <a:noFill/>
                    </a:lnT>
                    <a:lnB>
                      <a:noFill/>
                    </a:lnB>
                  </a:tcPr>
                </a:tc>
                <a:tc>
                  <a:txBody>
                    <a:bodyPr/>
                    <a:lstStyle/>
                    <a:p>
                      <a:pPr algn="ctr" fontAlgn="b"/>
                      <a:r>
                        <a:rPr lang="en-US" sz="900" b="0" i="0" u="none" strike="noStrike" dirty="0">
                          <a:solidFill>
                            <a:srgbClr val="FFFFFF"/>
                          </a:solidFill>
                          <a:effectLst/>
                          <a:latin typeface="Helvetica" panose="020B0604020202020204" pitchFamily="34" charset="0"/>
                        </a:rPr>
                        <a:t>Bachelor's degree</a:t>
                      </a:r>
                    </a:p>
                  </a:txBody>
                  <a:tcPr marL="4552" marR="4552" marT="4552"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Helvetica" panose="020B0604020202020204" pitchFamily="34" charset="0"/>
                        </a:rPr>
                        <a:t>710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Helvetica" panose="020B0604020202020204" pitchFamily="34" charset="0"/>
                        </a:rPr>
                        <a:t>5</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Helvetica" panose="020B0604020202020204" pitchFamily="34" charset="0"/>
                        </a:rPr>
                        <a:t>$69,510</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42331197"/>
                  </a:ext>
                </a:extLst>
              </a:tr>
              <a:tr h="135638">
                <a:tc vMerge="1">
                  <a:txBody>
                    <a:bodyPr/>
                    <a:lstStyle/>
                    <a:p>
                      <a:pPr algn="ctr" fontAlgn="b"/>
                      <a:endParaRPr lang="en-US" sz="400" b="0" i="0" u="none" strike="noStrike" dirty="0">
                        <a:solidFill>
                          <a:srgbClr val="000000"/>
                        </a:solidFill>
                        <a:effectLst/>
                        <a:latin typeface="Helvetica" panose="020B0604020202020204" pitchFamily="34" charset="0"/>
                      </a:endParaRPr>
                    </a:p>
                  </a:txBody>
                  <a:tcPr marL="4552" marR="4552" marT="4552" marB="0" anchor="b">
                    <a:lnL>
                      <a:noFill/>
                    </a:lnL>
                    <a:lnR>
                      <a:noFill/>
                    </a:lnR>
                    <a:lnT>
                      <a:noFill/>
                    </a:lnT>
                    <a:lnB>
                      <a:noFill/>
                    </a:lnB>
                  </a:tcPr>
                </a:tc>
                <a:tc>
                  <a:txBody>
                    <a:bodyPr/>
                    <a:lstStyle/>
                    <a:p>
                      <a:pPr algn="ctr" fontAlgn="b"/>
                      <a:r>
                        <a:rPr lang="en-US" sz="900" b="0" i="0" u="none" strike="noStrike">
                          <a:solidFill>
                            <a:srgbClr val="000000"/>
                          </a:solidFill>
                          <a:effectLst/>
                          <a:latin typeface="Helvetica" panose="020B0604020202020204" pitchFamily="34" charset="0"/>
                        </a:rPr>
                        <a:t>15-1142</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Network and Computer Systems Administrators</a:t>
                      </a:r>
                    </a:p>
                  </a:txBody>
                  <a:tcPr marL="4552" marR="4552" marT="4552" marB="0" anchor="ctr">
                    <a:lnL>
                      <a:noFill/>
                    </a:lnL>
                    <a:lnR>
                      <a:noFill/>
                    </a:lnR>
                    <a:lnT>
                      <a:noFill/>
                    </a:lnT>
                    <a:lnB>
                      <a:noFill/>
                    </a:lnB>
                  </a:tcPr>
                </a:tc>
                <a:tc>
                  <a:txBody>
                    <a:bodyPr/>
                    <a:lstStyle/>
                    <a:p>
                      <a:pPr algn="ctr" fontAlgn="b"/>
                      <a:r>
                        <a:rPr lang="en-US" sz="900" b="0" i="0" u="none" strike="noStrike">
                          <a:solidFill>
                            <a:srgbClr val="FFFFFF"/>
                          </a:solidFill>
                          <a:effectLst/>
                          <a:latin typeface="Helvetica" panose="020B0604020202020204" pitchFamily="34" charset="0"/>
                        </a:rPr>
                        <a:t>Bachelor's degree</a:t>
                      </a:r>
                    </a:p>
                  </a:txBody>
                  <a:tcPr marL="4552" marR="4552" marT="4552"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Helvetica" panose="020B0604020202020204" pitchFamily="34" charset="0"/>
                        </a:rPr>
                        <a:t>620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Helvetica" panose="020B0604020202020204" pitchFamily="34" charset="0"/>
                        </a:rPr>
                        <a:t>5</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Helvetica" panose="020B0604020202020204" pitchFamily="34" charset="0"/>
                        </a:rPr>
                        <a:t>$92,232</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17132021"/>
                  </a:ext>
                </a:extLst>
              </a:tr>
              <a:tr h="135638">
                <a:tc vMerge="1">
                  <a:txBody>
                    <a:bodyPr/>
                    <a:lstStyle/>
                    <a:p>
                      <a:pPr algn="ctr" fontAlgn="b"/>
                      <a:endParaRPr lang="en-US" sz="400" b="0" i="0" u="none" strike="noStrike" dirty="0">
                        <a:solidFill>
                          <a:srgbClr val="000000"/>
                        </a:solidFill>
                        <a:effectLst/>
                        <a:latin typeface="Helvetica" panose="020B0604020202020204" pitchFamily="34" charset="0"/>
                      </a:endParaRPr>
                    </a:p>
                  </a:txBody>
                  <a:tcPr marL="4552" marR="4552" marT="4552" marB="0" anchor="b">
                    <a:lnL>
                      <a:noFill/>
                    </a:lnL>
                    <a:lnR>
                      <a:noFill/>
                    </a:lnR>
                    <a:lnT>
                      <a:noFill/>
                    </a:lnT>
                    <a:lnB>
                      <a:noFill/>
                    </a:lnB>
                  </a:tcPr>
                </a:tc>
                <a:tc>
                  <a:txBody>
                    <a:bodyPr/>
                    <a:lstStyle/>
                    <a:p>
                      <a:pPr algn="ctr" fontAlgn="b"/>
                      <a:r>
                        <a:rPr lang="en-US" sz="900" b="0" i="0" u="none" strike="noStrike">
                          <a:solidFill>
                            <a:srgbClr val="000000"/>
                          </a:solidFill>
                          <a:effectLst/>
                          <a:latin typeface="Helvetica" panose="020B0604020202020204" pitchFamily="34" charset="0"/>
                        </a:rPr>
                        <a:t>11-3021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Computer and Information Systems Managers</a:t>
                      </a:r>
                    </a:p>
                  </a:txBody>
                  <a:tcPr marL="4552" marR="4552" marT="4552" marB="0" anchor="ctr">
                    <a:lnL>
                      <a:noFill/>
                    </a:lnL>
                    <a:lnR>
                      <a:noFill/>
                    </a:lnR>
                    <a:lnT>
                      <a:noFill/>
                    </a:lnT>
                    <a:lnB>
                      <a:noFill/>
                    </a:lnB>
                  </a:tcPr>
                </a:tc>
                <a:tc>
                  <a:txBody>
                    <a:bodyPr/>
                    <a:lstStyle/>
                    <a:p>
                      <a:pPr algn="ctr" fontAlgn="b"/>
                      <a:r>
                        <a:rPr lang="en-US" sz="900" b="0" i="0" u="none" strike="noStrike">
                          <a:solidFill>
                            <a:srgbClr val="FFFFFF"/>
                          </a:solidFill>
                          <a:effectLst/>
                          <a:latin typeface="Helvetica" panose="020B0604020202020204" pitchFamily="34" charset="0"/>
                        </a:rPr>
                        <a:t>Bachelor's degree</a:t>
                      </a:r>
                    </a:p>
                  </a:txBody>
                  <a:tcPr marL="4552" marR="4552" marT="4552"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Helvetica" panose="020B0604020202020204" pitchFamily="34" charset="0"/>
                        </a:rPr>
                        <a:t>590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Helvetica" panose="020B0604020202020204" pitchFamily="34" charset="0"/>
                        </a:rPr>
                        <a:t>5</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Helvetica" panose="020B0604020202020204" pitchFamily="34" charset="0"/>
                        </a:rPr>
                        <a:t>$151,263</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83744493"/>
                  </a:ext>
                </a:extLst>
              </a:tr>
              <a:tr h="135638">
                <a:tc vMerge="1">
                  <a:txBody>
                    <a:bodyPr/>
                    <a:lstStyle/>
                    <a:p>
                      <a:pPr algn="ctr" fontAlgn="b"/>
                      <a:endParaRPr lang="en-US" sz="400" b="0" i="0" u="none" strike="noStrike" dirty="0">
                        <a:solidFill>
                          <a:srgbClr val="000000"/>
                        </a:solidFill>
                        <a:effectLst/>
                        <a:latin typeface="Helvetica" panose="020B0604020202020204" pitchFamily="34" charset="0"/>
                      </a:endParaRPr>
                    </a:p>
                  </a:txBody>
                  <a:tcPr marL="4552" marR="4552" marT="4552" marB="0" anchor="b">
                    <a:lnL>
                      <a:noFill/>
                    </a:lnL>
                    <a:lnR>
                      <a:noFill/>
                    </a:lnR>
                    <a:lnT>
                      <a:noFill/>
                    </a:lnT>
                    <a:lnB>
                      <a:noFill/>
                    </a:lnB>
                  </a:tcPr>
                </a:tc>
                <a:tc>
                  <a:txBody>
                    <a:bodyPr/>
                    <a:lstStyle/>
                    <a:p>
                      <a:pPr algn="ctr" fontAlgn="b"/>
                      <a:r>
                        <a:rPr lang="en-US" sz="900" b="0" i="0" u="none" strike="noStrike">
                          <a:solidFill>
                            <a:srgbClr val="000000"/>
                          </a:solidFill>
                          <a:effectLst/>
                          <a:latin typeface="Helvetica" panose="020B0604020202020204" pitchFamily="34" charset="0"/>
                        </a:rPr>
                        <a:t>13-1041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Compliance Officers</a:t>
                      </a:r>
                    </a:p>
                  </a:txBody>
                  <a:tcPr marL="4552" marR="4552" marT="4552" marB="0" anchor="ctr">
                    <a:lnL>
                      <a:noFill/>
                    </a:lnL>
                    <a:lnR>
                      <a:noFill/>
                    </a:lnR>
                    <a:lnT>
                      <a:noFill/>
                    </a:lnT>
                    <a:lnB>
                      <a:noFill/>
                    </a:lnB>
                  </a:tcPr>
                </a:tc>
                <a:tc>
                  <a:txBody>
                    <a:bodyPr/>
                    <a:lstStyle/>
                    <a:p>
                      <a:pPr algn="ctr" fontAlgn="b"/>
                      <a:r>
                        <a:rPr lang="en-US" sz="900" b="0" i="0" u="none" strike="noStrike">
                          <a:solidFill>
                            <a:srgbClr val="FFFFFF"/>
                          </a:solidFill>
                          <a:effectLst/>
                          <a:latin typeface="Helvetica" panose="020B0604020202020204" pitchFamily="34" charset="0"/>
                        </a:rPr>
                        <a:t>Bachelor's degree</a:t>
                      </a:r>
                    </a:p>
                  </a:txBody>
                  <a:tcPr marL="4552" marR="4552" marT="4552"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Helvetica" panose="020B0604020202020204" pitchFamily="34" charset="0"/>
                        </a:rPr>
                        <a:t>570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Helvetica" panose="020B0604020202020204" pitchFamily="34" charset="0"/>
                        </a:rPr>
                        <a:t>5</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Helvetica" panose="020B0604020202020204" pitchFamily="34" charset="0"/>
                        </a:rPr>
                        <a:t>$81,241</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63049017"/>
                  </a:ext>
                </a:extLst>
              </a:tr>
              <a:tr h="135638">
                <a:tc vMerge="1">
                  <a:txBody>
                    <a:bodyPr/>
                    <a:lstStyle/>
                    <a:p>
                      <a:pPr algn="ctr" fontAlgn="b"/>
                      <a:endParaRPr lang="en-US" sz="400" b="0" i="0" u="none" strike="noStrike" dirty="0">
                        <a:solidFill>
                          <a:srgbClr val="000000"/>
                        </a:solidFill>
                        <a:effectLst/>
                        <a:latin typeface="Helvetica" panose="020B0604020202020204" pitchFamily="34" charset="0"/>
                      </a:endParaRPr>
                    </a:p>
                  </a:txBody>
                  <a:tcPr marL="4552" marR="4552" marT="4552" marB="0" anchor="b">
                    <a:lnL>
                      <a:noFill/>
                    </a:lnL>
                    <a:lnR>
                      <a:noFill/>
                    </a:lnR>
                    <a:lnT>
                      <a:noFill/>
                    </a:lnT>
                    <a:lnB>
                      <a:noFill/>
                    </a:lnB>
                  </a:tcPr>
                </a:tc>
                <a:tc>
                  <a:txBody>
                    <a:bodyPr/>
                    <a:lstStyle/>
                    <a:p>
                      <a:pPr algn="ctr" fontAlgn="b"/>
                      <a:r>
                        <a:rPr lang="en-US" sz="900" b="0" i="0" u="none" strike="noStrike">
                          <a:solidFill>
                            <a:srgbClr val="000000"/>
                          </a:solidFill>
                          <a:effectLst/>
                          <a:latin typeface="Helvetica" panose="020B0604020202020204" pitchFamily="34" charset="0"/>
                        </a:rPr>
                        <a:t>11-2031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Public Relations and Fundraising Managers</a:t>
                      </a:r>
                    </a:p>
                  </a:txBody>
                  <a:tcPr marL="4552" marR="4552" marT="4552" marB="0" anchor="ctr">
                    <a:lnL>
                      <a:noFill/>
                    </a:lnL>
                    <a:lnR>
                      <a:noFill/>
                    </a:lnR>
                    <a:lnT>
                      <a:noFill/>
                    </a:lnT>
                    <a:lnB>
                      <a:noFill/>
                    </a:lnB>
                  </a:tcPr>
                </a:tc>
                <a:tc>
                  <a:txBody>
                    <a:bodyPr/>
                    <a:lstStyle/>
                    <a:p>
                      <a:pPr algn="ctr" fontAlgn="b"/>
                      <a:r>
                        <a:rPr lang="en-US" sz="900" b="0" i="0" u="none" strike="noStrike">
                          <a:solidFill>
                            <a:srgbClr val="FFFFFF"/>
                          </a:solidFill>
                          <a:effectLst/>
                          <a:latin typeface="Helvetica" panose="020B0604020202020204" pitchFamily="34" charset="0"/>
                        </a:rPr>
                        <a:t>Bachelor's degree</a:t>
                      </a:r>
                    </a:p>
                  </a:txBody>
                  <a:tcPr marL="4552" marR="4552" marT="4552"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Helvetica" panose="020B0604020202020204" pitchFamily="34" charset="0"/>
                        </a:rPr>
                        <a:t>520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Helvetica" panose="020B0604020202020204" pitchFamily="34" charset="0"/>
                        </a:rPr>
                        <a:t>5</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Helvetica" panose="020B0604020202020204" pitchFamily="34" charset="0"/>
                        </a:rPr>
                        <a:t>$124,807</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62349245"/>
                  </a:ext>
                </a:extLst>
              </a:tr>
              <a:tr h="135638">
                <a:tc vMerge="1">
                  <a:txBody>
                    <a:bodyPr/>
                    <a:lstStyle/>
                    <a:p>
                      <a:pPr algn="ctr" fontAlgn="b"/>
                      <a:endParaRPr lang="en-US" sz="400" b="0" i="0" u="none" strike="noStrike" dirty="0">
                        <a:solidFill>
                          <a:srgbClr val="000000"/>
                        </a:solidFill>
                        <a:effectLst/>
                        <a:latin typeface="Helvetica" panose="020B0604020202020204" pitchFamily="34" charset="0"/>
                      </a:endParaRPr>
                    </a:p>
                  </a:txBody>
                  <a:tcPr marL="4552" marR="4552" marT="4552" marB="0" anchor="b">
                    <a:lnL>
                      <a:noFill/>
                    </a:lnL>
                    <a:lnR>
                      <a:noFill/>
                    </a:lnR>
                    <a:lnT>
                      <a:noFill/>
                    </a:lnT>
                    <a:lnB>
                      <a:noFill/>
                    </a:lnB>
                  </a:tcPr>
                </a:tc>
                <a:tc>
                  <a:txBody>
                    <a:bodyPr/>
                    <a:lstStyle/>
                    <a:p>
                      <a:pPr algn="ctr" fontAlgn="b"/>
                      <a:r>
                        <a:rPr lang="en-US" sz="900" b="0" i="0" u="none" strike="noStrike">
                          <a:solidFill>
                            <a:srgbClr val="000000"/>
                          </a:solidFill>
                          <a:effectLst/>
                          <a:latin typeface="Helvetica" panose="020B0604020202020204" pitchFamily="34" charset="0"/>
                        </a:rPr>
                        <a:t>11-3121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Human Resources Managers</a:t>
                      </a:r>
                    </a:p>
                  </a:txBody>
                  <a:tcPr marL="4552" marR="4552" marT="4552" marB="0" anchor="ctr">
                    <a:lnL>
                      <a:noFill/>
                    </a:lnL>
                    <a:lnR>
                      <a:noFill/>
                    </a:lnR>
                    <a:lnT>
                      <a:noFill/>
                    </a:lnT>
                    <a:lnB>
                      <a:noFill/>
                    </a:lnB>
                  </a:tcPr>
                </a:tc>
                <a:tc>
                  <a:txBody>
                    <a:bodyPr/>
                    <a:lstStyle/>
                    <a:p>
                      <a:pPr algn="ctr" fontAlgn="b"/>
                      <a:r>
                        <a:rPr lang="en-US" sz="900" b="0" i="0" u="none" strike="noStrike">
                          <a:solidFill>
                            <a:srgbClr val="FFFFFF"/>
                          </a:solidFill>
                          <a:effectLst/>
                          <a:latin typeface="Helvetica" panose="020B0604020202020204" pitchFamily="34" charset="0"/>
                        </a:rPr>
                        <a:t>Bachelor's degree</a:t>
                      </a:r>
                    </a:p>
                  </a:txBody>
                  <a:tcPr marL="4552" marR="4552" marT="4552"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Helvetica" panose="020B0604020202020204" pitchFamily="34" charset="0"/>
                        </a:rPr>
                        <a:t>490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Helvetica" panose="020B0604020202020204" pitchFamily="34" charset="0"/>
                        </a:rPr>
                        <a:t>5</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Helvetica" panose="020B0604020202020204" pitchFamily="34" charset="0"/>
                        </a:rPr>
                        <a:t>$135,674</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71112860"/>
                  </a:ext>
                </a:extLst>
              </a:tr>
              <a:tr h="135638">
                <a:tc vMerge="1">
                  <a:txBody>
                    <a:bodyPr/>
                    <a:lstStyle/>
                    <a:p>
                      <a:pPr algn="ctr" fontAlgn="b"/>
                      <a:endParaRPr lang="en-US" sz="400" b="0" i="0" u="none" strike="noStrike" dirty="0">
                        <a:solidFill>
                          <a:srgbClr val="000000"/>
                        </a:solidFill>
                        <a:effectLst/>
                        <a:latin typeface="Helvetica" panose="020B0604020202020204" pitchFamily="34" charset="0"/>
                      </a:endParaRPr>
                    </a:p>
                  </a:txBody>
                  <a:tcPr marL="4552" marR="4552" marT="4552" marB="0" anchor="b">
                    <a:lnL>
                      <a:noFill/>
                    </a:lnL>
                    <a:lnR>
                      <a:noFill/>
                    </a:lnR>
                    <a:lnT>
                      <a:noFill/>
                    </a:lnT>
                    <a:lnB>
                      <a:noFill/>
                    </a:lnB>
                  </a:tcPr>
                </a:tc>
                <a:tc>
                  <a:txBody>
                    <a:bodyPr/>
                    <a:lstStyle/>
                    <a:p>
                      <a:pPr algn="ctr" fontAlgn="b"/>
                      <a:r>
                        <a:rPr lang="en-US" sz="900" b="0" i="0" u="none" strike="noStrike">
                          <a:solidFill>
                            <a:srgbClr val="000000"/>
                          </a:solidFill>
                          <a:effectLst/>
                          <a:latin typeface="Helvetica" panose="020B0604020202020204" pitchFamily="34" charset="0"/>
                        </a:rPr>
                        <a:t>13-1111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Management Analysts</a:t>
                      </a:r>
                    </a:p>
                  </a:txBody>
                  <a:tcPr marL="4552" marR="4552" marT="4552" marB="0" anchor="ctr">
                    <a:lnL>
                      <a:noFill/>
                    </a:lnL>
                    <a:lnR>
                      <a:noFill/>
                    </a:lnR>
                    <a:lnT>
                      <a:noFill/>
                    </a:lnT>
                    <a:lnB>
                      <a:noFill/>
                    </a:lnB>
                  </a:tcPr>
                </a:tc>
                <a:tc>
                  <a:txBody>
                    <a:bodyPr/>
                    <a:lstStyle/>
                    <a:p>
                      <a:pPr algn="ctr" fontAlgn="b"/>
                      <a:r>
                        <a:rPr lang="en-US" sz="900" b="0" i="0" u="none" strike="noStrike">
                          <a:solidFill>
                            <a:srgbClr val="FFFFFF"/>
                          </a:solidFill>
                          <a:effectLst/>
                          <a:latin typeface="Helvetica" panose="020B0604020202020204" pitchFamily="34" charset="0"/>
                        </a:rPr>
                        <a:t>Bachelor's degree</a:t>
                      </a:r>
                    </a:p>
                  </a:txBody>
                  <a:tcPr marL="4552" marR="4552" marT="4552"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Helvetica" panose="020B0604020202020204" pitchFamily="34" charset="0"/>
                        </a:rPr>
                        <a:t>430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Helvetica" panose="020B0604020202020204" pitchFamily="34" charset="0"/>
                        </a:rPr>
                        <a:t>5</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Helvetica" panose="020B0604020202020204" pitchFamily="34" charset="0"/>
                        </a:rPr>
                        <a:t>$98,400</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17380175"/>
                  </a:ext>
                </a:extLst>
              </a:tr>
              <a:tr h="135638">
                <a:tc vMerge="1">
                  <a:txBody>
                    <a:bodyPr/>
                    <a:lstStyle/>
                    <a:p>
                      <a:pPr algn="ctr" fontAlgn="b"/>
                      <a:endParaRPr lang="en-US" sz="400" b="0" i="0" u="none" strike="noStrike" dirty="0">
                        <a:solidFill>
                          <a:srgbClr val="000000"/>
                        </a:solidFill>
                        <a:effectLst/>
                        <a:latin typeface="Helvetica" panose="020B0604020202020204" pitchFamily="34" charset="0"/>
                      </a:endParaRPr>
                    </a:p>
                  </a:txBody>
                  <a:tcPr marL="4552" marR="4552" marT="4552" marB="0" anchor="b">
                    <a:lnL>
                      <a:noFill/>
                    </a:lnL>
                    <a:lnR>
                      <a:noFill/>
                    </a:lnR>
                    <a:lnT>
                      <a:noFill/>
                    </a:lnT>
                    <a:lnB>
                      <a:noFill/>
                    </a:lnB>
                  </a:tcPr>
                </a:tc>
                <a:tc>
                  <a:txBody>
                    <a:bodyPr/>
                    <a:lstStyle/>
                    <a:p>
                      <a:pPr algn="ctr" fontAlgn="b"/>
                      <a:r>
                        <a:rPr lang="en-US" sz="900" b="0" i="0" u="none" strike="noStrike">
                          <a:solidFill>
                            <a:srgbClr val="000000"/>
                          </a:solidFill>
                          <a:effectLst/>
                          <a:latin typeface="Helvetica" panose="020B0604020202020204" pitchFamily="34" charset="0"/>
                        </a:rPr>
                        <a:t>11-2021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Marketing Managers</a:t>
                      </a:r>
                    </a:p>
                  </a:txBody>
                  <a:tcPr marL="4552" marR="4552" marT="4552" marB="0" anchor="ctr">
                    <a:lnL>
                      <a:noFill/>
                    </a:lnL>
                    <a:lnR>
                      <a:noFill/>
                    </a:lnR>
                    <a:lnT>
                      <a:noFill/>
                    </a:lnT>
                    <a:lnB>
                      <a:noFill/>
                    </a:lnB>
                  </a:tcPr>
                </a:tc>
                <a:tc>
                  <a:txBody>
                    <a:bodyPr/>
                    <a:lstStyle/>
                    <a:p>
                      <a:pPr algn="ctr" fontAlgn="b"/>
                      <a:r>
                        <a:rPr lang="en-US" sz="900" b="0" i="0" u="none" strike="noStrike">
                          <a:solidFill>
                            <a:srgbClr val="FFFFFF"/>
                          </a:solidFill>
                          <a:effectLst/>
                          <a:latin typeface="Helvetica" panose="020B0604020202020204" pitchFamily="34" charset="0"/>
                        </a:rPr>
                        <a:t>Bachelor's degree</a:t>
                      </a:r>
                    </a:p>
                  </a:txBody>
                  <a:tcPr marL="4552" marR="4552" marT="4552"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Helvetica" panose="020B0604020202020204" pitchFamily="34" charset="0"/>
                        </a:rPr>
                        <a:t>430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Helvetica" panose="020B0604020202020204" pitchFamily="34" charset="0"/>
                        </a:rPr>
                        <a:t>5</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Helvetica" panose="020B0604020202020204" pitchFamily="34" charset="0"/>
                        </a:rPr>
                        <a:t>$136,007</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00916450"/>
                  </a:ext>
                </a:extLst>
              </a:tr>
              <a:tr h="135638">
                <a:tc vMerge="1">
                  <a:txBody>
                    <a:bodyPr/>
                    <a:lstStyle/>
                    <a:p>
                      <a:pPr algn="ctr" fontAlgn="b"/>
                      <a:endParaRPr lang="en-US" sz="400" b="0" i="0" u="none" strike="noStrike" dirty="0">
                        <a:solidFill>
                          <a:srgbClr val="000000"/>
                        </a:solidFill>
                        <a:effectLst/>
                        <a:latin typeface="Helvetica" panose="020B0604020202020204" pitchFamily="34" charset="0"/>
                      </a:endParaRPr>
                    </a:p>
                  </a:txBody>
                  <a:tcPr marL="4552" marR="4552" marT="4552" marB="0" anchor="b">
                    <a:lnL>
                      <a:noFill/>
                    </a:lnL>
                    <a:lnR>
                      <a:noFill/>
                    </a:lnR>
                    <a:lnT>
                      <a:noFill/>
                    </a:lnT>
                    <a:lnB>
                      <a:noFill/>
                    </a:lnB>
                  </a:tcPr>
                </a:tc>
                <a:tc>
                  <a:txBody>
                    <a:bodyPr/>
                    <a:lstStyle/>
                    <a:p>
                      <a:pPr algn="ctr" fontAlgn="b"/>
                      <a:r>
                        <a:rPr lang="en-US" sz="900" b="0" i="0" u="none" strike="noStrike">
                          <a:solidFill>
                            <a:srgbClr val="000000"/>
                          </a:solidFill>
                          <a:effectLst/>
                          <a:latin typeface="Helvetica" panose="020B0604020202020204" pitchFamily="34" charset="0"/>
                        </a:rPr>
                        <a:t>13-2051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Financial Analysts</a:t>
                      </a:r>
                    </a:p>
                  </a:txBody>
                  <a:tcPr marL="4552" marR="4552" marT="4552" marB="0" anchor="ctr">
                    <a:lnL>
                      <a:noFill/>
                    </a:lnL>
                    <a:lnR>
                      <a:noFill/>
                    </a:lnR>
                    <a:lnT>
                      <a:noFill/>
                    </a:lnT>
                    <a:lnB>
                      <a:noFill/>
                    </a:lnB>
                  </a:tcPr>
                </a:tc>
                <a:tc>
                  <a:txBody>
                    <a:bodyPr/>
                    <a:lstStyle/>
                    <a:p>
                      <a:pPr algn="ctr" fontAlgn="b"/>
                      <a:r>
                        <a:rPr lang="en-US" sz="900" b="0" i="0" u="none" strike="noStrike">
                          <a:solidFill>
                            <a:srgbClr val="FFFFFF"/>
                          </a:solidFill>
                          <a:effectLst/>
                          <a:latin typeface="Helvetica" panose="020B0604020202020204" pitchFamily="34" charset="0"/>
                        </a:rPr>
                        <a:t>Bachelor's degree</a:t>
                      </a:r>
                    </a:p>
                  </a:txBody>
                  <a:tcPr marL="4552" marR="4552" marT="4552"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Helvetica" panose="020B0604020202020204" pitchFamily="34" charset="0"/>
                        </a:rPr>
                        <a:t>410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Helvetica" panose="020B0604020202020204" pitchFamily="34" charset="0"/>
                        </a:rPr>
                        <a:t>5</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Helvetica" panose="020B0604020202020204" pitchFamily="34" charset="0"/>
                        </a:rPr>
                        <a:t>$89,077</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77206776"/>
                  </a:ext>
                </a:extLst>
              </a:tr>
              <a:tr h="135638">
                <a:tc vMerge="1">
                  <a:txBody>
                    <a:bodyPr/>
                    <a:lstStyle/>
                    <a:p>
                      <a:pPr algn="ctr" fontAlgn="b"/>
                      <a:endParaRPr lang="en-US" sz="400" b="0" i="0" u="none" strike="noStrike" dirty="0">
                        <a:solidFill>
                          <a:srgbClr val="000000"/>
                        </a:solidFill>
                        <a:effectLst/>
                        <a:latin typeface="Helvetica" panose="020B0604020202020204" pitchFamily="34" charset="0"/>
                      </a:endParaRPr>
                    </a:p>
                  </a:txBody>
                  <a:tcPr marL="4552" marR="4552" marT="4552" marB="0" anchor="b">
                    <a:lnL>
                      <a:noFill/>
                    </a:lnL>
                    <a:lnR>
                      <a:noFill/>
                    </a:lnR>
                    <a:lnT>
                      <a:noFill/>
                    </a:lnT>
                    <a:lnB>
                      <a:noFill/>
                    </a:lnB>
                  </a:tcPr>
                </a:tc>
                <a:tc>
                  <a:txBody>
                    <a:bodyPr/>
                    <a:lstStyle/>
                    <a:p>
                      <a:pPr algn="ctr" fontAlgn="b"/>
                      <a:r>
                        <a:rPr lang="en-US" sz="900" b="0" i="0" u="none" strike="noStrike">
                          <a:solidFill>
                            <a:srgbClr val="000000"/>
                          </a:solidFill>
                          <a:effectLst/>
                          <a:latin typeface="Helvetica" panose="020B0604020202020204" pitchFamily="34" charset="0"/>
                        </a:rPr>
                        <a:t>15-1141</a:t>
                      </a:r>
                    </a:p>
                  </a:txBody>
                  <a:tcPr marL="4552" marR="4552" marT="455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Database Administrators</a:t>
                      </a:r>
                    </a:p>
                  </a:txBody>
                  <a:tcPr marL="4552" marR="4552" marT="4552" marB="0" anchor="ctr">
                    <a:lnL>
                      <a:noFill/>
                    </a:lnL>
                    <a:lnR>
                      <a:noFill/>
                    </a:lnR>
                    <a:lnT>
                      <a:noFill/>
                    </a:lnT>
                    <a:lnB>
                      <a:noFill/>
                    </a:lnB>
                  </a:tcPr>
                </a:tc>
                <a:tc>
                  <a:txBody>
                    <a:bodyPr/>
                    <a:lstStyle/>
                    <a:p>
                      <a:pPr algn="ctr" fontAlgn="b"/>
                      <a:r>
                        <a:rPr lang="en-US" sz="900" b="0" i="0" u="none" strike="noStrike">
                          <a:solidFill>
                            <a:srgbClr val="FFFFFF"/>
                          </a:solidFill>
                          <a:effectLst/>
                          <a:latin typeface="Helvetica" panose="020B0604020202020204" pitchFamily="34" charset="0"/>
                        </a:rPr>
                        <a:t>Bachelor's degree</a:t>
                      </a:r>
                    </a:p>
                  </a:txBody>
                  <a:tcPr marL="4552" marR="4552" marT="4552"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Helvetica" panose="020B0604020202020204" pitchFamily="34" charset="0"/>
                        </a:rPr>
                        <a:t>220</a:t>
                      </a:r>
                    </a:p>
                  </a:txBody>
                  <a:tcPr marL="4552" marR="4552" marT="455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Helvetica" panose="020B0604020202020204" pitchFamily="34" charset="0"/>
                        </a:rPr>
                        <a:t>5</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Helvetica" panose="020B0604020202020204" pitchFamily="34" charset="0"/>
                        </a:rPr>
                        <a:t>$101,562</a:t>
                      </a:r>
                    </a:p>
                  </a:txBody>
                  <a:tcPr marL="4552" marR="4552" marT="455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00751201"/>
                  </a:ext>
                </a:extLst>
              </a:tr>
              <a:tr h="135638">
                <a:tc vMerge="1">
                  <a:txBody>
                    <a:bodyPr/>
                    <a:lstStyle/>
                    <a:p>
                      <a:pPr algn="ctr" fontAlgn="b"/>
                      <a:endParaRPr lang="en-US" sz="400" b="0" i="0" u="none" strike="noStrike" dirty="0">
                        <a:solidFill>
                          <a:srgbClr val="000000"/>
                        </a:solidFill>
                        <a:effectLst/>
                        <a:latin typeface="Helvetica" panose="020B0604020202020204" pitchFamily="34" charset="0"/>
                      </a:endParaRPr>
                    </a:p>
                  </a:txBody>
                  <a:tcPr marL="4552" marR="4552" marT="4552" marB="0" anchor="b">
                    <a:lnL>
                      <a:noFill/>
                    </a:lnL>
                    <a:lnR>
                      <a:noFill/>
                    </a:lnR>
                    <a:lnT>
                      <a:noFill/>
                    </a:lnT>
                    <a:lnB>
                      <a:noFill/>
                    </a:lnB>
                  </a:tcPr>
                </a:tc>
                <a:tc>
                  <a:txBody>
                    <a:bodyPr/>
                    <a:lstStyle/>
                    <a:p>
                      <a:pPr algn="ctr" fontAlgn="b"/>
                      <a:r>
                        <a:rPr lang="en-US" sz="900" b="0" i="0" u="none" strike="noStrike">
                          <a:solidFill>
                            <a:srgbClr val="000000"/>
                          </a:solidFill>
                          <a:effectLst/>
                          <a:latin typeface="Helvetica" panose="020B0604020202020204" pitchFamily="34" charset="0"/>
                        </a:rPr>
                        <a:t>11-9121</a:t>
                      </a:r>
                    </a:p>
                  </a:txBody>
                  <a:tcPr marL="4552" marR="4552" marT="4552" marB="0" anchor="ctr">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Helvetica" panose="020B0604020202020204" pitchFamily="34" charset="0"/>
                        </a:rPr>
                        <a:t>Natural Sciences Managers</a:t>
                      </a:r>
                    </a:p>
                  </a:txBody>
                  <a:tcPr marL="4552" marR="4552" marT="4552"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FFFFFF"/>
                          </a:solidFill>
                          <a:effectLst/>
                          <a:latin typeface="Helvetica" panose="020B0604020202020204" pitchFamily="34" charset="0"/>
                        </a:rPr>
                        <a:t>Bachelor's degree</a:t>
                      </a:r>
                    </a:p>
                  </a:txBody>
                  <a:tcPr marL="4552" marR="4552" marT="4552" marB="0" anchor="ctr">
                    <a:lnL>
                      <a:noFill/>
                    </a:lnL>
                    <a:lnR>
                      <a:noFill/>
                    </a:lnR>
                    <a:lnT>
                      <a:noFill/>
                    </a:lnT>
                    <a:lnB w="19050" cap="flat" cmpd="sng" algn="ctr">
                      <a:solidFill>
                        <a:schemeClr val="tx1"/>
                      </a:solidFill>
                      <a:prstDash val="solid"/>
                      <a:round/>
                      <a:headEnd type="none" w="med" len="med"/>
                      <a:tailEnd type="none" w="med" len="med"/>
                    </a:lnB>
                    <a:solidFill>
                      <a:srgbClr val="5B9BD5"/>
                    </a:solidFill>
                  </a:tcPr>
                </a:tc>
                <a:tc>
                  <a:txBody>
                    <a:bodyPr/>
                    <a:lstStyle/>
                    <a:p>
                      <a:pPr algn="ctr" fontAlgn="b"/>
                      <a:r>
                        <a:rPr lang="en-US" sz="900" b="0" i="0" u="none" strike="noStrike">
                          <a:solidFill>
                            <a:srgbClr val="000000"/>
                          </a:solidFill>
                          <a:effectLst/>
                          <a:latin typeface="Helvetica" panose="020B0604020202020204" pitchFamily="34" charset="0"/>
                        </a:rPr>
                        <a:t>160</a:t>
                      </a:r>
                    </a:p>
                  </a:txBody>
                  <a:tcPr marL="4552" marR="4552" marT="4552" marB="0" anchor="ctr">
                    <a:lnL>
                      <a:noFill/>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Helvetica" panose="020B0604020202020204" pitchFamily="34" charset="0"/>
                        </a:rPr>
                        <a:t>5</a:t>
                      </a:r>
                    </a:p>
                  </a:txBody>
                  <a:tcPr marL="4552" marR="4552" marT="45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solidFill>
                      <a:srgbClr val="DDEBF7"/>
                    </a:solidFill>
                  </a:tcPr>
                </a:tc>
                <a:tc>
                  <a:txBody>
                    <a:bodyPr/>
                    <a:lstStyle/>
                    <a:p>
                      <a:pPr algn="ctr" fontAlgn="b"/>
                      <a:r>
                        <a:rPr lang="en-US" sz="900" b="0" i="0" u="none" strike="noStrike" dirty="0">
                          <a:solidFill>
                            <a:srgbClr val="000000"/>
                          </a:solidFill>
                          <a:effectLst/>
                          <a:latin typeface="Helvetica" panose="020B0604020202020204" pitchFamily="34" charset="0"/>
                        </a:rPr>
                        <a:t>$172,136</a:t>
                      </a:r>
                    </a:p>
                  </a:txBody>
                  <a:tcPr marL="4552" marR="4552" marT="4552" marB="0" anchor="ctr">
                    <a:lnL w="6350" cap="flat" cmpd="sng" algn="ctr">
                      <a:solidFill>
                        <a:srgbClr val="000000"/>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7617353"/>
                  </a:ext>
                </a:extLst>
              </a:tr>
            </a:tbl>
          </a:graphicData>
        </a:graphic>
      </p:graphicFrame>
    </p:spTree>
    <p:extLst>
      <p:ext uri="{BB962C8B-B14F-4D97-AF65-F5344CB8AC3E}">
        <p14:creationId xmlns:p14="http://schemas.microsoft.com/office/powerpoint/2010/main" val="359068438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62</a:t>
            </a:fld>
            <a:endParaRPr lang="en-US" dirty="0"/>
          </a:p>
        </p:txBody>
      </p:sp>
      <p:sp>
        <p:nvSpPr>
          <p:cNvPr id="10" name="Title 1"/>
          <p:cNvSpPr>
            <a:spLocks noGrp="1"/>
          </p:cNvSpPr>
          <p:nvPr>
            <p:ph type="title"/>
          </p:nvPr>
        </p:nvSpPr>
        <p:spPr>
          <a:xfrm>
            <a:off x="611030" y="609600"/>
            <a:ext cx="10969943" cy="808038"/>
          </a:xfrm>
        </p:spPr>
        <p:txBody>
          <a:bodyPr>
            <a:normAutofit fontScale="90000"/>
          </a:bodyPr>
          <a:lstStyle/>
          <a:p>
            <a:r>
              <a:rPr lang="en-US" sz="3200" dirty="0" smtClean="0">
                <a:latin typeface="Helvetica" panose="020B0604020202020204" pitchFamily="34" charset="0"/>
                <a:cs typeface="Helvetica" panose="020B0604020202020204" pitchFamily="34" charset="0"/>
              </a:rPr>
              <a:t>BA+ Occupations Associated with </a:t>
            </a:r>
            <a:r>
              <a:rPr lang="en-US" sz="3200" dirty="0" smtClean="0"/>
              <a:t>Priority Industries, 5-Stars</a:t>
            </a:r>
            <a:endParaRPr lang="en-US" sz="3200" dirty="0">
              <a:latin typeface="Helvetica" panose="020B0604020202020204" pitchFamily="34" charset="0"/>
              <a:cs typeface="Helvetica" panose="020B0604020202020204" pitchFamily="34" charset="0"/>
            </a:endParaRPr>
          </a:p>
        </p:txBody>
      </p:sp>
      <p:sp>
        <p:nvSpPr>
          <p:cNvPr id="12" name="Rectangle 11"/>
          <p:cNvSpPr/>
          <p:nvPr/>
        </p:nvSpPr>
        <p:spPr>
          <a:xfrm>
            <a:off x="611029" y="240270"/>
            <a:ext cx="274626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Priority Industry Profiles: Occupations</a:t>
            </a:r>
            <a:endParaRPr lang="en-US" sz="1200" dirty="0"/>
          </a:p>
        </p:txBody>
      </p:sp>
      <p:sp>
        <p:nvSpPr>
          <p:cNvPr id="14" name="Rectangle 13"/>
          <p:cNvSpPr/>
          <p:nvPr/>
        </p:nvSpPr>
        <p:spPr>
          <a:xfrm>
            <a:off x="610211" y="6492473"/>
            <a:ext cx="10969944"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 Source: </a:t>
            </a:r>
            <a:r>
              <a:rPr lang="en-US" sz="900" dirty="0" smtClean="0">
                <a:latin typeface="Helvetica" panose="020B0604020202020204" pitchFamily="34" charset="0"/>
                <a:cs typeface="Helvetica" panose="020B0604020202020204" pitchFamily="34" charset="0"/>
              </a:rPr>
              <a:t>BLS, </a:t>
            </a:r>
            <a:r>
              <a:rPr lang="en-US" sz="900" dirty="0">
                <a:latin typeface="Helvetica" panose="020B0604020202020204" pitchFamily="34" charset="0"/>
                <a:cs typeface="Helvetica" panose="020B0604020202020204" pitchFamily="34" charset="0"/>
              </a:rPr>
              <a:t>Occupational Employment Statistics, 2020 Projections and 2026 Projections; Burning Glass, 2019; </a:t>
            </a:r>
            <a:r>
              <a:rPr lang="en-US" sz="900" dirty="0" smtClean="0">
                <a:latin typeface="Helvetica" panose="020B0604020202020204" pitchFamily="34" charset="0"/>
                <a:cs typeface="Helvetica" panose="020B0604020202020204" pitchFamily="34" charset="0"/>
              </a:rPr>
              <a:t>DUA/BLS </a:t>
            </a:r>
            <a:r>
              <a:rPr lang="en-US" sz="900" dirty="0">
                <a:latin typeface="Helvetica" panose="020B0604020202020204" pitchFamily="34" charset="0"/>
                <a:cs typeface="Helvetica" panose="020B0604020202020204" pitchFamily="34" charset="0"/>
              </a:rPr>
              <a:t>Occupational Employment and </a:t>
            </a:r>
            <a:r>
              <a:rPr lang="en-US" sz="900" dirty="0" smtClean="0">
                <a:latin typeface="Helvetica" panose="020B0604020202020204" pitchFamily="34" charset="0"/>
                <a:cs typeface="Helvetica" panose="020B0604020202020204" pitchFamily="34" charset="0"/>
              </a:rPr>
              <a:t>Wages Staffing </a:t>
            </a:r>
            <a:r>
              <a:rPr lang="en-US" sz="900" dirty="0">
                <a:latin typeface="Helvetica" panose="020B0604020202020204" pitchFamily="34" charset="0"/>
                <a:cs typeface="Helvetica" panose="020B0604020202020204" pitchFamily="34" charset="0"/>
              </a:rPr>
              <a:t>Pattern </a:t>
            </a:r>
            <a:r>
              <a:rPr lang="en-US" sz="900" dirty="0" smtClean="0">
                <a:latin typeface="Helvetica" panose="020B0604020202020204" pitchFamily="34" charset="0"/>
                <a:cs typeface="Helvetica" panose="020B0604020202020204" pitchFamily="34" charset="0"/>
              </a:rPr>
              <a:t>Data, 2019</a:t>
            </a:r>
            <a:endParaRPr lang="en-US" sz="900" dirty="0">
              <a:latin typeface="Helvetica" panose="020B0604020202020204" pitchFamily="34" charset="0"/>
              <a:cs typeface="Helvetica" panose="020B0604020202020204" pitchFamily="34" charset="0"/>
            </a:endParaRPr>
          </a:p>
        </p:txBody>
      </p:sp>
      <p:sp>
        <p:nvSpPr>
          <p:cNvPr id="16" name="Rectangle 15"/>
          <p:cNvSpPr/>
          <p:nvPr/>
        </p:nvSpPr>
        <p:spPr>
          <a:xfrm>
            <a:off x="610211" y="6202650"/>
            <a:ext cx="10926061" cy="253916"/>
          </a:xfrm>
          <a:prstGeom prst="rect">
            <a:avLst/>
          </a:prstGeom>
        </p:spPr>
        <p:txBody>
          <a:bodyPr wrap="square">
            <a:spAutoFit/>
          </a:bodyPr>
          <a:lstStyle/>
          <a:p>
            <a:r>
              <a:rPr lang="en-US" sz="1050" i="1" dirty="0" smtClean="0">
                <a:latin typeface="Helvetica" panose="020B0604020202020204" pitchFamily="34" charset="0"/>
                <a:cs typeface="Helvetica" panose="020B0604020202020204" pitchFamily="34" charset="0"/>
              </a:rPr>
              <a:t>All occupations listed are </a:t>
            </a:r>
            <a:r>
              <a:rPr lang="en-US" sz="1050" i="1" dirty="0">
                <a:latin typeface="Helvetica" panose="020B0604020202020204" pitchFamily="34" charset="0"/>
                <a:cs typeface="Helvetica" panose="020B0604020202020204" pitchFamily="34" charset="0"/>
              </a:rPr>
              <a:t>5</a:t>
            </a:r>
            <a:r>
              <a:rPr lang="en-US" sz="1050" i="1" dirty="0" smtClean="0">
                <a:latin typeface="Helvetica" panose="020B0604020202020204" pitchFamily="34" charset="0"/>
                <a:cs typeface="Helvetica" panose="020B0604020202020204" pitchFamily="34" charset="0"/>
              </a:rPr>
              <a:t>-star occupations </a:t>
            </a:r>
            <a:r>
              <a:rPr lang="en-US" sz="1050" i="1" dirty="0">
                <a:latin typeface="Helvetica" panose="020B0604020202020204" pitchFamily="34" charset="0"/>
                <a:cs typeface="Helvetica" panose="020B0604020202020204" pitchFamily="34" charset="0"/>
              </a:rPr>
              <a:t>requiring a </a:t>
            </a:r>
            <a:r>
              <a:rPr lang="en-US" sz="1050" i="1" dirty="0" smtClean="0">
                <a:latin typeface="Helvetica" panose="020B0604020202020204" pitchFamily="34" charset="0"/>
                <a:cs typeface="Helvetica" panose="020B0604020202020204" pitchFamily="34" charset="0"/>
              </a:rPr>
              <a:t>Bachelor’s degree or higher</a:t>
            </a:r>
            <a:r>
              <a:rPr lang="en-US" sz="1050" i="1" dirty="0">
                <a:latin typeface="Helvetica" panose="020B0604020202020204" pitchFamily="34" charset="0"/>
                <a:cs typeface="Helvetica" panose="020B0604020202020204" pitchFamily="34" charset="0"/>
              </a:rPr>
              <a:t>. Top 30 occupations by industry employment only</a:t>
            </a:r>
            <a:r>
              <a:rPr lang="en-US" sz="1050" i="1" dirty="0" smtClean="0">
                <a:latin typeface="Helvetica" panose="020B0604020202020204" pitchFamily="34" charset="0"/>
                <a:cs typeface="Helvetica" panose="020B0604020202020204" pitchFamily="34" charset="0"/>
              </a:rPr>
              <a:t>. </a:t>
            </a:r>
          </a:p>
        </p:txBody>
      </p:sp>
      <p:graphicFrame>
        <p:nvGraphicFramePr>
          <p:cNvPr id="3" name="Table 2"/>
          <p:cNvGraphicFramePr>
            <a:graphicFrameLocks noGrp="1"/>
          </p:cNvGraphicFramePr>
          <p:nvPr>
            <p:extLst/>
          </p:nvPr>
        </p:nvGraphicFramePr>
        <p:xfrm>
          <a:off x="654911" y="1414793"/>
          <a:ext cx="10881361" cy="4769904"/>
        </p:xfrm>
        <a:graphic>
          <a:graphicData uri="http://schemas.openxmlformats.org/drawingml/2006/table">
            <a:tbl>
              <a:tblPr/>
              <a:tblGrid>
                <a:gridCol w="1375384">
                  <a:extLst>
                    <a:ext uri="{9D8B030D-6E8A-4147-A177-3AD203B41FA5}">
                      <a16:colId xmlns:a16="http://schemas.microsoft.com/office/drawing/2014/main" val="1581600420"/>
                    </a:ext>
                  </a:extLst>
                </a:gridCol>
                <a:gridCol w="1095440">
                  <a:extLst>
                    <a:ext uri="{9D8B030D-6E8A-4147-A177-3AD203B41FA5}">
                      <a16:colId xmlns:a16="http://schemas.microsoft.com/office/drawing/2014/main" val="1124508227"/>
                    </a:ext>
                  </a:extLst>
                </a:gridCol>
                <a:gridCol w="3286317">
                  <a:extLst>
                    <a:ext uri="{9D8B030D-6E8A-4147-A177-3AD203B41FA5}">
                      <a16:colId xmlns:a16="http://schemas.microsoft.com/office/drawing/2014/main" val="998714632"/>
                    </a:ext>
                  </a:extLst>
                </a:gridCol>
                <a:gridCol w="1923103">
                  <a:extLst>
                    <a:ext uri="{9D8B030D-6E8A-4147-A177-3AD203B41FA5}">
                      <a16:colId xmlns:a16="http://schemas.microsoft.com/office/drawing/2014/main" val="1429238196"/>
                    </a:ext>
                  </a:extLst>
                </a:gridCol>
                <a:gridCol w="1095440">
                  <a:extLst>
                    <a:ext uri="{9D8B030D-6E8A-4147-A177-3AD203B41FA5}">
                      <a16:colId xmlns:a16="http://schemas.microsoft.com/office/drawing/2014/main" val="3978804326"/>
                    </a:ext>
                  </a:extLst>
                </a:gridCol>
                <a:gridCol w="645092">
                  <a:extLst>
                    <a:ext uri="{9D8B030D-6E8A-4147-A177-3AD203B41FA5}">
                      <a16:colId xmlns:a16="http://schemas.microsoft.com/office/drawing/2014/main" val="1708795787"/>
                    </a:ext>
                  </a:extLst>
                </a:gridCol>
                <a:gridCol w="1460585">
                  <a:extLst>
                    <a:ext uri="{9D8B030D-6E8A-4147-A177-3AD203B41FA5}">
                      <a16:colId xmlns:a16="http://schemas.microsoft.com/office/drawing/2014/main" val="996067512"/>
                    </a:ext>
                  </a:extLst>
                </a:gridCol>
              </a:tblGrid>
              <a:tr h="182880">
                <a:tc>
                  <a:txBody>
                    <a:bodyPr/>
                    <a:lstStyle/>
                    <a:p>
                      <a:pPr algn="l" fontAlgn="ctr"/>
                      <a:endParaRPr lang="en-US" sz="900" b="0" i="0" u="none" strike="noStrike">
                        <a:solidFill>
                          <a:srgbClr val="000000"/>
                        </a:solidFill>
                        <a:effectLst/>
                        <a:latin typeface="Helvetica" panose="020B0604020202020204" pitchFamily="34" charset="0"/>
                      </a:endParaRPr>
                    </a:p>
                  </a:txBody>
                  <a:tcPr marL="6384" marR="6384" marT="638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900" b="0" i="0" u="none" strike="noStrike">
                        <a:solidFill>
                          <a:srgbClr val="000000"/>
                        </a:solidFill>
                        <a:effectLst/>
                        <a:latin typeface="Helvetica" panose="020B0604020202020204" pitchFamily="34" charset="0"/>
                      </a:endParaRPr>
                    </a:p>
                  </a:txBody>
                  <a:tcPr marL="6384" marR="6384" marT="638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Helvetica" panose="020B0604020202020204" pitchFamily="34" charset="0"/>
                      </a:endParaRPr>
                    </a:p>
                  </a:txBody>
                  <a:tcPr marL="6384" marR="6384" marT="6384"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ctr"/>
                      <a:r>
                        <a:rPr lang="en-US" sz="900" b="1" i="0" u="none" strike="noStrike" dirty="0">
                          <a:solidFill>
                            <a:srgbClr val="FA7D00"/>
                          </a:solidFill>
                          <a:effectLst/>
                          <a:latin typeface="Helvetica" panose="020B0604020202020204" pitchFamily="34" charset="0"/>
                        </a:rPr>
                        <a:t>Industry-Specific, Statewide</a:t>
                      </a:r>
                    </a:p>
                  </a:txBody>
                  <a:tcPr marL="6384" marR="6384" marT="6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ctr"/>
                      <a:r>
                        <a:rPr lang="en-US" sz="900" b="1" i="0" u="none" strike="noStrike" dirty="0">
                          <a:solidFill>
                            <a:srgbClr val="FA7D00"/>
                          </a:solidFill>
                          <a:effectLst/>
                          <a:latin typeface="Helvetica" panose="020B0604020202020204" pitchFamily="34" charset="0"/>
                        </a:rPr>
                        <a:t>All Industries, Regional</a:t>
                      </a:r>
                    </a:p>
                  </a:txBody>
                  <a:tcPr marL="6384" marR="6384" marT="6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2618548524"/>
                  </a:ext>
                </a:extLst>
              </a:tr>
              <a:tr h="277593">
                <a:tc>
                  <a:txBody>
                    <a:bodyPr/>
                    <a:lstStyle/>
                    <a:p>
                      <a:pPr algn="ctr" fontAlgn="ctr"/>
                      <a:r>
                        <a:rPr lang="en-US" sz="900" b="1" i="0" u="none" strike="noStrike">
                          <a:solidFill>
                            <a:srgbClr val="FFFFFF"/>
                          </a:solidFill>
                          <a:effectLst/>
                          <a:latin typeface="Helvetica" panose="020B0604020202020204" pitchFamily="34" charset="0"/>
                        </a:rPr>
                        <a:t>Industry</a:t>
                      </a:r>
                    </a:p>
                  </a:txBody>
                  <a:tcPr marL="6384" marR="6384" marT="638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a:solidFill>
                            <a:srgbClr val="FFFFFF"/>
                          </a:solidFill>
                          <a:effectLst/>
                          <a:latin typeface="Helvetica" panose="020B0604020202020204" pitchFamily="34" charset="0"/>
                        </a:rPr>
                        <a:t>SOC Code</a:t>
                      </a:r>
                    </a:p>
                  </a:txBody>
                  <a:tcPr marL="6384" marR="6384" marT="638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Helvetica" panose="020B0604020202020204" pitchFamily="34" charset="0"/>
                        </a:rPr>
                        <a:t>Occupation Title</a:t>
                      </a:r>
                    </a:p>
                  </a:txBody>
                  <a:tcPr marL="6384" marR="6384" marT="638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Helvetica" panose="020B0604020202020204" pitchFamily="34" charset="0"/>
                        </a:rPr>
                        <a:t>Educational Requirement</a:t>
                      </a:r>
                    </a:p>
                  </a:txBody>
                  <a:tcPr marL="6384" marR="6384" marT="638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a:solidFill>
                            <a:srgbClr val="FFFFFF"/>
                          </a:solidFill>
                          <a:effectLst/>
                          <a:latin typeface="Helvetica" panose="020B0604020202020204" pitchFamily="34" charset="0"/>
                        </a:rPr>
                        <a:t>2018 Industry Employment</a:t>
                      </a:r>
                    </a:p>
                  </a:txBody>
                  <a:tcPr marL="6384" marR="6384" marT="638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a:solidFill>
                            <a:srgbClr val="FFFFFF"/>
                          </a:solidFill>
                          <a:effectLst/>
                          <a:latin typeface="Helvetica" panose="020B0604020202020204" pitchFamily="34" charset="0"/>
                        </a:rPr>
                        <a:t>STAR</a:t>
                      </a:r>
                    </a:p>
                  </a:txBody>
                  <a:tcPr marL="6384" marR="6384" marT="638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a:solidFill>
                            <a:srgbClr val="FFFFFF"/>
                          </a:solidFill>
                          <a:effectLst/>
                          <a:latin typeface="Helvetica" panose="020B0604020202020204" pitchFamily="34" charset="0"/>
                        </a:rPr>
                        <a:t>Median Annual Wage</a:t>
                      </a:r>
                    </a:p>
                  </a:txBody>
                  <a:tcPr marL="6384" marR="6384" marT="638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2743237835"/>
                  </a:ext>
                </a:extLst>
              </a:tr>
              <a:tr h="141953">
                <a:tc rowSpan="30">
                  <a:txBody>
                    <a:bodyPr/>
                    <a:lstStyle/>
                    <a:p>
                      <a:pPr algn="ctr" fontAlgn="ctr"/>
                      <a:r>
                        <a:rPr lang="en-US" sz="900" b="0" i="0" u="none" strike="noStrike" dirty="0">
                          <a:solidFill>
                            <a:srgbClr val="000000"/>
                          </a:solidFill>
                          <a:effectLst/>
                          <a:latin typeface="Helvetica" panose="020B0604020202020204" pitchFamily="34" charset="0"/>
                        </a:rPr>
                        <a:t>Professional and Technical Services</a:t>
                      </a:r>
                    </a:p>
                  </a:txBody>
                  <a:tcPr marL="6384" marR="6384" marT="6384" marB="0" anchor="ctr">
                    <a:lnL>
                      <a:noFill/>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900" b="0" i="0" u="none" strike="noStrike" dirty="0">
                          <a:solidFill>
                            <a:srgbClr val="000000"/>
                          </a:solidFill>
                          <a:effectLst/>
                          <a:latin typeface="Helvetica" panose="020B0604020202020204" pitchFamily="34" charset="0"/>
                        </a:rPr>
                        <a:t>23-1011</a:t>
                      </a:r>
                    </a:p>
                  </a:txBody>
                  <a:tcPr marL="6384" marR="6384" marT="6384" marB="0" anchor="ctr">
                    <a:lnL w="190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Lawyers</a:t>
                      </a:r>
                    </a:p>
                  </a:txBody>
                  <a:tcPr marL="6384" marR="6384" marT="638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dirty="0">
                          <a:solidFill>
                            <a:srgbClr val="FFFFFF"/>
                          </a:solidFill>
                          <a:effectLst/>
                          <a:latin typeface="Helvetica" panose="020B0604020202020204" pitchFamily="34" charset="0"/>
                        </a:rPr>
                        <a:t>Doctoral or professional degree</a:t>
                      </a:r>
                    </a:p>
                  </a:txBody>
                  <a:tcPr marL="6384" marR="6384" marT="6384" marB="0" anchor="ctr">
                    <a:lnL>
                      <a:noFill/>
                    </a:lnL>
                    <a:lnR>
                      <a:noFill/>
                    </a:lnR>
                    <a:lnT w="12700" cap="flat" cmpd="sng" algn="ctr">
                      <a:solidFill>
                        <a:srgbClr val="000000"/>
                      </a:solidFill>
                      <a:prstDash val="solid"/>
                      <a:round/>
                      <a:headEnd type="none" w="med" len="med"/>
                      <a:tailEnd type="none" w="med" len="med"/>
                    </a:lnT>
                    <a:lnB>
                      <a:noFill/>
                    </a:lnB>
                    <a:solidFill>
                      <a:srgbClr val="A5A5A5"/>
                    </a:solidFill>
                  </a:tcPr>
                </a:tc>
                <a:tc>
                  <a:txBody>
                    <a:bodyPr/>
                    <a:lstStyle/>
                    <a:p>
                      <a:pPr algn="ctr" fontAlgn="ctr"/>
                      <a:r>
                        <a:rPr lang="en-US" sz="900" b="0" i="0" u="none" strike="noStrike" dirty="0">
                          <a:solidFill>
                            <a:srgbClr val="000000"/>
                          </a:solidFill>
                          <a:effectLst/>
                          <a:latin typeface="Helvetica" panose="020B0604020202020204" pitchFamily="34" charset="0"/>
                        </a:rPr>
                        <a:t>12,980</a:t>
                      </a:r>
                    </a:p>
                  </a:txBody>
                  <a:tcPr marL="6384" marR="6384" marT="6384"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900" b="1" i="0" u="none" strike="noStrike">
                          <a:solidFill>
                            <a:srgbClr val="000000"/>
                          </a:solidFill>
                          <a:effectLst/>
                          <a:latin typeface="Helvetica" panose="020B0604020202020204" pitchFamily="34" charset="0"/>
                        </a:rPr>
                        <a:t>5</a:t>
                      </a:r>
                    </a:p>
                  </a:txBody>
                  <a:tcPr marL="6384" marR="6384" marT="6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en-US" sz="900" b="0" i="0" u="none" strike="noStrike">
                          <a:solidFill>
                            <a:srgbClr val="000000"/>
                          </a:solidFill>
                          <a:effectLst/>
                          <a:latin typeface="Helvetica" panose="020B0604020202020204" pitchFamily="34" charset="0"/>
                        </a:rPr>
                        <a:t>$157,200</a:t>
                      </a:r>
                    </a:p>
                  </a:txBody>
                  <a:tcPr marL="6384" marR="6384" marT="6384"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62788280"/>
                  </a:ext>
                </a:extLst>
              </a:tr>
              <a:tr h="141953">
                <a:tc vMerge="1">
                  <a:txBody>
                    <a:bodyPr/>
                    <a:lstStyle/>
                    <a:p>
                      <a:pPr algn="ctr" fontAlgn="ctr"/>
                      <a:endParaRPr lang="en-US" sz="600" b="0" i="0" u="none" strike="noStrike" dirty="0">
                        <a:solidFill>
                          <a:srgbClr val="000000"/>
                        </a:solidFill>
                        <a:effectLst/>
                        <a:latin typeface="Helvetica" panose="020B0604020202020204" pitchFamily="34" charset="0"/>
                      </a:endParaRPr>
                    </a:p>
                  </a:txBody>
                  <a:tcPr marL="6384" marR="6384" marT="6384"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Helvetica" panose="020B0604020202020204" pitchFamily="34" charset="0"/>
                        </a:rPr>
                        <a:t>19-1042</a:t>
                      </a:r>
                    </a:p>
                  </a:txBody>
                  <a:tcPr marL="6384" marR="6384" marT="638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Medical Scientists, Except Epidemiologists</a:t>
                      </a:r>
                    </a:p>
                  </a:txBody>
                  <a:tcPr marL="6384" marR="6384" marT="6384" marB="0" anchor="ctr">
                    <a:lnL>
                      <a:noFill/>
                    </a:lnL>
                    <a:lnR>
                      <a:noFill/>
                    </a:lnR>
                    <a:lnT>
                      <a:noFill/>
                    </a:lnT>
                    <a:lnB>
                      <a:noFill/>
                    </a:lnB>
                  </a:tcPr>
                </a:tc>
                <a:tc>
                  <a:txBody>
                    <a:bodyPr/>
                    <a:lstStyle/>
                    <a:p>
                      <a:pPr algn="ctr" fontAlgn="ctr"/>
                      <a:r>
                        <a:rPr lang="en-US" sz="900" b="0" i="0" u="none" strike="noStrike" dirty="0">
                          <a:solidFill>
                            <a:srgbClr val="FFFFFF"/>
                          </a:solidFill>
                          <a:effectLst/>
                          <a:latin typeface="Helvetica" panose="020B0604020202020204" pitchFamily="34" charset="0"/>
                        </a:rPr>
                        <a:t>Doctoral or professional degree</a:t>
                      </a:r>
                    </a:p>
                  </a:txBody>
                  <a:tcPr marL="6384" marR="6384" marT="6384" marB="0" anchor="ctr">
                    <a:lnL>
                      <a:noFill/>
                    </a:lnL>
                    <a:lnR>
                      <a:noFill/>
                    </a:lnR>
                    <a:lnT>
                      <a:noFill/>
                    </a:lnT>
                    <a:lnB>
                      <a:noFill/>
                    </a:lnB>
                    <a:solidFill>
                      <a:srgbClr val="A5A5A5"/>
                    </a:solidFill>
                  </a:tcPr>
                </a:tc>
                <a:tc>
                  <a:txBody>
                    <a:bodyPr/>
                    <a:lstStyle/>
                    <a:p>
                      <a:pPr algn="ctr" fontAlgn="ctr"/>
                      <a:r>
                        <a:rPr lang="en-US" sz="900" b="0" i="0" u="none" strike="noStrike">
                          <a:solidFill>
                            <a:srgbClr val="000000"/>
                          </a:solidFill>
                          <a:effectLst/>
                          <a:latin typeface="Helvetica" panose="020B0604020202020204" pitchFamily="34" charset="0"/>
                        </a:rPr>
                        <a:t>6,900</a:t>
                      </a:r>
                    </a:p>
                  </a:txBody>
                  <a:tcPr marL="6384" marR="6384" marT="63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dirty="0">
                          <a:solidFill>
                            <a:srgbClr val="000000"/>
                          </a:solidFill>
                          <a:effectLst/>
                          <a:latin typeface="Helvetica" panose="020B0604020202020204" pitchFamily="34" charset="0"/>
                        </a:rPr>
                        <a:t>5</a:t>
                      </a:r>
                    </a:p>
                  </a:txBody>
                  <a:tcPr marL="6384" marR="6384" marT="6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Helvetica" panose="020B0604020202020204" pitchFamily="34" charset="0"/>
                        </a:rPr>
                        <a:t>$83,309</a:t>
                      </a:r>
                    </a:p>
                  </a:txBody>
                  <a:tcPr marL="6384" marR="6384" marT="6384"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30065995"/>
                  </a:ext>
                </a:extLst>
              </a:tr>
              <a:tr h="141953">
                <a:tc vMerge="1">
                  <a:txBody>
                    <a:bodyPr/>
                    <a:lstStyle/>
                    <a:p>
                      <a:pPr algn="ctr" fontAlgn="ctr"/>
                      <a:endParaRPr lang="en-US" sz="600" b="0" i="0" u="none" strike="noStrike">
                        <a:solidFill>
                          <a:srgbClr val="000000"/>
                        </a:solidFill>
                        <a:effectLst/>
                        <a:latin typeface="Helvetica" panose="020B0604020202020204" pitchFamily="34" charset="0"/>
                      </a:endParaRPr>
                    </a:p>
                  </a:txBody>
                  <a:tcPr marL="6384" marR="6384" marT="6384" marB="0" anchor="ctr">
                    <a:lnL>
                      <a:noFill/>
                    </a:lnL>
                    <a:lnR>
                      <a:noFill/>
                    </a:lnR>
                    <a:lnT>
                      <a:noFill/>
                    </a:lnT>
                    <a:lnB>
                      <a:noFill/>
                    </a:lnB>
                  </a:tcPr>
                </a:tc>
                <a:tc>
                  <a:txBody>
                    <a:bodyPr/>
                    <a:lstStyle/>
                    <a:p>
                      <a:pPr algn="ctr" fontAlgn="ctr"/>
                      <a:r>
                        <a:rPr lang="en-US" sz="900" b="0" i="0" u="none" strike="noStrike">
                          <a:solidFill>
                            <a:srgbClr val="000000"/>
                          </a:solidFill>
                          <a:effectLst/>
                          <a:latin typeface="Helvetica" panose="020B0604020202020204" pitchFamily="34" charset="0"/>
                        </a:rPr>
                        <a:t>19-1021</a:t>
                      </a:r>
                    </a:p>
                  </a:txBody>
                  <a:tcPr marL="6384" marR="6384" marT="638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Biochemists and Biophysicists</a:t>
                      </a:r>
                    </a:p>
                  </a:txBody>
                  <a:tcPr marL="6384" marR="6384" marT="6384" marB="0" anchor="ctr">
                    <a:lnL>
                      <a:noFill/>
                    </a:lnL>
                    <a:lnR>
                      <a:noFill/>
                    </a:lnR>
                    <a:lnT>
                      <a:noFill/>
                    </a:lnT>
                    <a:lnB>
                      <a:noFill/>
                    </a:lnB>
                  </a:tcPr>
                </a:tc>
                <a:tc>
                  <a:txBody>
                    <a:bodyPr/>
                    <a:lstStyle/>
                    <a:p>
                      <a:pPr algn="ctr" fontAlgn="ctr"/>
                      <a:r>
                        <a:rPr lang="en-US" sz="900" b="0" i="0" u="none" strike="noStrike">
                          <a:solidFill>
                            <a:srgbClr val="FFFFFF"/>
                          </a:solidFill>
                          <a:effectLst/>
                          <a:latin typeface="Helvetica" panose="020B0604020202020204" pitchFamily="34" charset="0"/>
                        </a:rPr>
                        <a:t>Doctoral or professional degree</a:t>
                      </a:r>
                    </a:p>
                  </a:txBody>
                  <a:tcPr marL="6384" marR="6384" marT="6384" marB="0" anchor="ctr">
                    <a:lnL>
                      <a:noFill/>
                    </a:lnL>
                    <a:lnR>
                      <a:noFill/>
                    </a:lnR>
                    <a:lnT>
                      <a:noFill/>
                    </a:lnT>
                    <a:lnB>
                      <a:noFill/>
                    </a:lnB>
                    <a:solidFill>
                      <a:srgbClr val="A5A5A5"/>
                    </a:solidFill>
                  </a:tcPr>
                </a:tc>
                <a:tc>
                  <a:txBody>
                    <a:bodyPr/>
                    <a:lstStyle/>
                    <a:p>
                      <a:pPr algn="ctr" fontAlgn="ctr"/>
                      <a:r>
                        <a:rPr lang="en-US" sz="900" b="0" i="0" u="none" strike="noStrike">
                          <a:solidFill>
                            <a:srgbClr val="000000"/>
                          </a:solidFill>
                          <a:effectLst/>
                          <a:latin typeface="Helvetica" panose="020B0604020202020204" pitchFamily="34" charset="0"/>
                        </a:rPr>
                        <a:t>3,890</a:t>
                      </a:r>
                    </a:p>
                  </a:txBody>
                  <a:tcPr marL="6384" marR="6384" marT="63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dirty="0">
                          <a:solidFill>
                            <a:srgbClr val="000000"/>
                          </a:solidFill>
                          <a:effectLst/>
                          <a:latin typeface="Helvetica" panose="020B0604020202020204" pitchFamily="34" charset="0"/>
                        </a:rPr>
                        <a:t>5</a:t>
                      </a:r>
                    </a:p>
                  </a:txBody>
                  <a:tcPr marL="6384" marR="6384" marT="6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Helvetica" panose="020B0604020202020204" pitchFamily="34" charset="0"/>
                        </a:rPr>
                        <a:t>$106,073</a:t>
                      </a:r>
                    </a:p>
                  </a:txBody>
                  <a:tcPr marL="6384" marR="6384" marT="6384"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14950592"/>
                  </a:ext>
                </a:extLst>
              </a:tr>
              <a:tr h="141953">
                <a:tc vMerge="1">
                  <a:txBody>
                    <a:bodyPr/>
                    <a:lstStyle/>
                    <a:p>
                      <a:pPr algn="ctr" fontAlgn="ctr"/>
                      <a:endParaRPr lang="en-US" sz="600" b="0" i="0" u="none" strike="noStrike">
                        <a:solidFill>
                          <a:srgbClr val="000000"/>
                        </a:solidFill>
                        <a:effectLst/>
                        <a:latin typeface="Helvetica" panose="020B0604020202020204" pitchFamily="34" charset="0"/>
                      </a:endParaRPr>
                    </a:p>
                  </a:txBody>
                  <a:tcPr marL="6384" marR="6384" marT="6384" marB="0" anchor="ctr">
                    <a:lnL>
                      <a:noFill/>
                    </a:lnL>
                    <a:lnR>
                      <a:noFill/>
                    </a:lnR>
                    <a:lnT>
                      <a:noFill/>
                    </a:lnT>
                    <a:lnB>
                      <a:noFill/>
                    </a:lnB>
                  </a:tcPr>
                </a:tc>
                <a:tc>
                  <a:txBody>
                    <a:bodyPr/>
                    <a:lstStyle/>
                    <a:p>
                      <a:pPr algn="ctr" fontAlgn="ctr"/>
                      <a:r>
                        <a:rPr lang="en-US" sz="900" b="0" i="0" u="none" strike="noStrike">
                          <a:solidFill>
                            <a:srgbClr val="000000"/>
                          </a:solidFill>
                          <a:effectLst/>
                          <a:latin typeface="Helvetica" panose="020B0604020202020204" pitchFamily="34" charset="0"/>
                        </a:rPr>
                        <a:t>15-2041</a:t>
                      </a:r>
                    </a:p>
                  </a:txBody>
                  <a:tcPr marL="6384" marR="6384" marT="638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Statisticians</a:t>
                      </a:r>
                    </a:p>
                  </a:txBody>
                  <a:tcPr marL="6384" marR="6384" marT="6384" marB="0" anchor="ctr">
                    <a:lnL>
                      <a:noFill/>
                    </a:lnL>
                    <a:lnR>
                      <a:noFill/>
                    </a:lnR>
                    <a:lnT>
                      <a:noFill/>
                    </a:lnT>
                    <a:lnB>
                      <a:noFill/>
                    </a:lnB>
                  </a:tcPr>
                </a:tc>
                <a:tc>
                  <a:txBody>
                    <a:bodyPr/>
                    <a:lstStyle/>
                    <a:p>
                      <a:pPr algn="ctr" fontAlgn="ctr"/>
                      <a:r>
                        <a:rPr lang="en-US" sz="900" b="0" i="0" u="none" strike="noStrike" dirty="0">
                          <a:solidFill>
                            <a:schemeClr val="bg1"/>
                          </a:solidFill>
                          <a:effectLst/>
                          <a:latin typeface="Helvetica" panose="020B0604020202020204" pitchFamily="34" charset="0"/>
                        </a:rPr>
                        <a:t>Master's degree</a:t>
                      </a:r>
                    </a:p>
                  </a:txBody>
                  <a:tcPr marL="6384" marR="6384" marT="6384" marB="0" anchor="ctr">
                    <a:lnL>
                      <a:noFill/>
                    </a:lnL>
                    <a:lnR>
                      <a:noFill/>
                    </a:lnR>
                    <a:lnT>
                      <a:noFill/>
                    </a:lnT>
                    <a:lnB>
                      <a:noFill/>
                    </a:lnB>
                    <a:solidFill>
                      <a:srgbClr val="4472C4"/>
                    </a:solidFill>
                  </a:tcPr>
                </a:tc>
                <a:tc>
                  <a:txBody>
                    <a:bodyPr/>
                    <a:lstStyle/>
                    <a:p>
                      <a:pPr algn="ctr" fontAlgn="ctr"/>
                      <a:r>
                        <a:rPr lang="en-US" sz="900" b="0" i="0" u="none" strike="noStrike">
                          <a:solidFill>
                            <a:srgbClr val="000000"/>
                          </a:solidFill>
                          <a:effectLst/>
                          <a:latin typeface="Helvetica" panose="020B0604020202020204" pitchFamily="34" charset="0"/>
                        </a:rPr>
                        <a:t>1,910</a:t>
                      </a:r>
                    </a:p>
                  </a:txBody>
                  <a:tcPr marL="6384" marR="6384" marT="63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Helvetica" panose="020B0604020202020204" pitchFamily="34" charset="0"/>
                        </a:rPr>
                        <a:t>5</a:t>
                      </a:r>
                    </a:p>
                  </a:txBody>
                  <a:tcPr marL="6384" marR="6384" marT="6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Helvetica" panose="020B0604020202020204" pitchFamily="34" charset="0"/>
                        </a:rPr>
                        <a:t>$105,495</a:t>
                      </a:r>
                    </a:p>
                  </a:txBody>
                  <a:tcPr marL="6384" marR="6384" marT="6384"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85769930"/>
                  </a:ext>
                </a:extLst>
              </a:tr>
              <a:tr h="141953">
                <a:tc vMerge="1">
                  <a:txBody>
                    <a:bodyPr/>
                    <a:lstStyle/>
                    <a:p>
                      <a:pPr algn="ctr" fontAlgn="ctr"/>
                      <a:endParaRPr lang="en-US" sz="600" b="0" i="0" u="none" strike="noStrike">
                        <a:solidFill>
                          <a:srgbClr val="000000"/>
                        </a:solidFill>
                        <a:effectLst/>
                        <a:latin typeface="Helvetica" panose="020B0604020202020204" pitchFamily="34" charset="0"/>
                      </a:endParaRPr>
                    </a:p>
                  </a:txBody>
                  <a:tcPr marL="6384" marR="6384" marT="6384" marB="0" anchor="ctr">
                    <a:lnL>
                      <a:noFill/>
                    </a:lnL>
                    <a:lnR>
                      <a:noFill/>
                    </a:lnR>
                    <a:lnT>
                      <a:noFill/>
                    </a:lnT>
                    <a:lnB>
                      <a:noFill/>
                    </a:lnB>
                  </a:tcPr>
                </a:tc>
                <a:tc>
                  <a:txBody>
                    <a:bodyPr/>
                    <a:lstStyle/>
                    <a:p>
                      <a:pPr algn="ctr" fontAlgn="ctr"/>
                      <a:r>
                        <a:rPr lang="en-US" sz="900" b="0" i="0" u="none" strike="noStrike">
                          <a:solidFill>
                            <a:srgbClr val="000000"/>
                          </a:solidFill>
                          <a:effectLst/>
                          <a:latin typeface="Helvetica" panose="020B0604020202020204" pitchFamily="34" charset="0"/>
                        </a:rPr>
                        <a:t>15-1132</a:t>
                      </a:r>
                    </a:p>
                  </a:txBody>
                  <a:tcPr marL="6384" marR="6384" marT="638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Software Developers, Applications</a:t>
                      </a:r>
                    </a:p>
                  </a:txBody>
                  <a:tcPr marL="6384" marR="6384" marT="6384" marB="0" anchor="ctr">
                    <a:lnL>
                      <a:noFill/>
                    </a:lnL>
                    <a:lnR>
                      <a:noFill/>
                    </a:lnR>
                    <a:lnT>
                      <a:noFill/>
                    </a:lnT>
                    <a:lnB>
                      <a:noFill/>
                    </a:lnB>
                  </a:tcPr>
                </a:tc>
                <a:tc>
                  <a:txBody>
                    <a:bodyPr/>
                    <a:lstStyle/>
                    <a:p>
                      <a:pPr algn="ctr" fontAlgn="ctr"/>
                      <a:r>
                        <a:rPr lang="en-US" sz="900" b="0" i="0" u="none" strike="noStrike">
                          <a:solidFill>
                            <a:srgbClr val="FFFFFF"/>
                          </a:solidFill>
                          <a:effectLst/>
                          <a:latin typeface="Helvetica" panose="020B0604020202020204" pitchFamily="34" charset="0"/>
                        </a:rPr>
                        <a:t>Bachelor's degree</a:t>
                      </a:r>
                    </a:p>
                  </a:txBody>
                  <a:tcPr marL="6384" marR="6384" marT="6384"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Helvetica" panose="020B0604020202020204" pitchFamily="34" charset="0"/>
                        </a:rPr>
                        <a:t>12,890</a:t>
                      </a:r>
                    </a:p>
                  </a:txBody>
                  <a:tcPr marL="6384" marR="6384" marT="63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Helvetica" panose="020B0604020202020204" pitchFamily="34" charset="0"/>
                        </a:rPr>
                        <a:t>5</a:t>
                      </a:r>
                    </a:p>
                  </a:txBody>
                  <a:tcPr marL="6384" marR="6384" marT="6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Helvetica" panose="020B0604020202020204" pitchFamily="34" charset="0"/>
                        </a:rPr>
                        <a:t>$106,117</a:t>
                      </a:r>
                    </a:p>
                  </a:txBody>
                  <a:tcPr marL="6384" marR="6384" marT="6384"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10351612"/>
                  </a:ext>
                </a:extLst>
              </a:tr>
              <a:tr h="141953">
                <a:tc vMerge="1">
                  <a:txBody>
                    <a:bodyPr/>
                    <a:lstStyle/>
                    <a:p>
                      <a:pPr algn="ctr" fontAlgn="ctr"/>
                      <a:endParaRPr lang="en-US" sz="600" b="0" i="0" u="none" strike="noStrike">
                        <a:solidFill>
                          <a:srgbClr val="000000"/>
                        </a:solidFill>
                        <a:effectLst/>
                        <a:latin typeface="Helvetica" panose="020B0604020202020204" pitchFamily="34" charset="0"/>
                      </a:endParaRPr>
                    </a:p>
                  </a:txBody>
                  <a:tcPr marL="6384" marR="6384" marT="6384" marB="0" anchor="ctr">
                    <a:lnL>
                      <a:noFill/>
                    </a:lnL>
                    <a:lnR>
                      <a:noFill/>
                    </a:lnR>
                    <a:lnT>
                      <a:noFill/>
                    </a:lnT>
                    <a:lnB>
                      <a:noFill/>
                    </a:lnB>
                  </a:tcPr>
                </a:tc>
                <a:tc>
                  <a:txBody>
                    <a:bodyPr/>
                    <a:lstStyle/>
                    <a:p>
                      <a:pPr algn="ctr" fontAlgn="ctr"/>
                      <a:r>
                        <a:rPr lang="en-US" sz="900" b="0" i="0" u="none" strike="noStrike">
                          <a:solidFill>
                            <a:srgbClr val="000000"/>
                          </a:solidFill>
                          <a:effectLst/>
                          <a:latin typeface="Helvetica" panose="020B0604020202020204" pitchFamily="34" charset="0"/>
                        </a:rPr>
                        <a:t>11-1021</a:t>
                      </a:r>
                    </a:p>
                  </a:txBody>
                  <a:tcPr marL="6384" marR="6384" marT="638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General and Operations Managers</a:t>
                      </a:r>
                    </a:p>
                  </a:txBody>
                  <a:tcPr marL="6384" marR="6384" marT="6384" marB="0" anchor="ctr">
                    <a:lnL>
                      <a:noFill/>
                    </a:lnL>
                    <a:lnR>
                      <a:noFill/>
                    </a:lnR>
                    <a:lnT>
                      <a:noFill/>
                    </a:lnT>
                    <a:lnB>
                      <a:noFill/>
                    </a:lnB>
                  </a:tcPr>
                </a:tc>
                <a:tc>
                  <a:txBody>
                    <a:bodyPr/>
                    <a:lstStyle/>
                    <a:p>
                      <a:pPr algn="ctr" fontAlgn="ctr"/>
                      <a:r>
                        <a:rPr lang="en-US" sz="900" b="0" i="0" u="none" strike="noStrike">
                          <a:solidFill>
                            <a:srgbClr val="FFFFFF"/>
                          </a:solidFill>
                          <a:effectLst/>
                          <a:latin typeface="Helvetica" panose="020B0604020202020204" pitchFamily="34" charset="0"/>
                        </a:rPr>
                        <a:t>Bachelor's degree</a:t>
                      </a:r>
                    </a:p>
                  </a:txBody>
                  <a:tcPr marL="6384" marR="6384" marT="6384"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Helvetica" panose="020B0604020202020204" pitchFamily="34" charset="0"/>
                        </a:rPr>
                        <a:t>12,540</a:t>
                      </a:r>
                    </a:p>
                  </a:txBody>
                  <a:tcPr marL="6384" marR="6384" marT="63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Helvetica" panose="020B0604020202020204" pitchFamily="34" charset="0"/>
                        </a:rPr>
                        <a:t>5</a:t>
                      </a:r>
                    </a:p>
                  </a:txBody>
                  <a:tcPr marL="6384" marR="6384" marT="6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Helvetica" panose="020B0604020202020204" pitchFamily="34" charset="0"/>
                        </a:rPr>
                        <a:t>$127,825</a:t>
                      </a:r>
                    </a:p>
                  </a:txBody>
                  <a:tcPr marL="6384" marR="6384" marT="6384"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44814342"/>
                  </a:ext>
                </a:extLst>
              </a:tr>
              <a:tr h="141953">
                <a:tc vMerge="1">
                  <a:txBody>
                    <a:bodyPr/>
                    <a:lstStyle/>
                    <a:p>
                      <a:pPr algn="ctr" fontAlgn="ctr"/>
                      <a:endParaRPr lang="en-US" sz="600" b="0" i="0" u="none" strike="noStrike">
                        <a:solidFill>
                          <a:srgbClr val="000000"/>
                        </a:solidFill>
                        <a:effectLst/>
                        <a:latin typeface="Helvetica" panose="020B0604020202020204" pitchFamily="34" charset="0"/>
                      </a:endParaRPr>
                    </a:p>
                  </a:txBody>
                  <a:tcPr marL="6384" marR="6384" marT="6384" marB="0" anchor="ctr">
                    <a:lnL>
                      <a:noFill/>
                    </a:lnL>
                    <a:lnR>
                      <a:noFill/>
                    </a:lnR>
                    <a:lnT>
                      <a:noFill/>
                    </a:lnT>
                    <a:lnB>
                      <a:noFill/>
                    </a:lnB>
                  </a:tcPr>
                </a:tc>
                <a:tc>
                  <a:txBody>
                    <a:bodyPr/>
                    <a:lstStyle/>
                    <a:p>
                      <a:pPr algn="ctr" fontAlgn="ctr"/>
                      <a:r>
                        <a:rPr lang="en-US" sz="900" b="0" i="0" u="none" strike="noStrike">
                          <a:solidFill>
                            <a:srgbClr val="000000"/>
                          </a:solidFill>
                          <a:effectLst/>
                          <a:latin typeface="Helvetica" panose="020B0604020202020204" pitchFamily="34" charset="0"/>
                        </a:rPr>
                        <a:t>13-2011</a:t>
                      </a:r>
                    </a:p>
                  </a:txBody>
                  <a:tcPr marL="6384" marR="6384" marT="638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Accountants and Auditors</a:t>
                      </a:r>
                    </a:p>
                  </a:txBody>
                  <a:tcPr marL="6384" marR="6384" marT="6384" marB="0" anchor="ctr">
                    <a:lnL>
                      <a:noFill/>
                    </a:lnL>
                    <a:lnR>
                      <a:noFill/>
                    </a:lnR>
                    <a:lnT>
                      <a:noFill/>
                    </a:lnT>
                    <a:lnB>
                      <a:noFill/>
                    </a:lnB>
                  </a:tcPr>
                </a:tc>
                <a:tc>
                  <a:txBody>
                    <a:bodyPr/>
                    <a:lstStyle/>
                    <a:p>
                      <a:pPr algn="ctr" fontAlgn="ctr"/>
                      <a:r>
                        <a:rPr lang="en-US" sz="900" b="0" i="0" u="none" strike="noStrike">
                          <a:solidFill>
                            <a:srgbClr val="FFFFFF"/>
                          </a:solidFill>
                          <a:effectLst/>
                          <a:latin typeface="Helvetica" panose="020B0604020202020204" pitchFamily="34" charset="0"/>
                        </a:rPr>
                        <a:t>Bachelor's degree</a:t>
                      </a:r>
                    </a:p>
                  </a:txBody>
                  <a:tcPr marL="6384" marR="6384" marT="6384"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Helvetica" panose="020B0604020202020204" pitchFamily="34" charset="0"/>
                        </a:rPr>
                        <a:t>12,100</a:t>
                      </a:r>
                    </a:p>
                  </a:txBody>
                  <a:tcPr marL="6384" marR="6384" marT="63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Helvetica" panose="020B0604020202020204" pitchFamily="34" charset="0"/>
                        </a:rPr>
                        <a:t>5</a:t>
                      </a:r>
                    </a:p>
                  </a:txBody>
                  <a:tcPr marL="6384" marR="6384" marT="6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Helvetica" panose="020B0604020202020204" pitchFamily="34" charset="0"/>
                        </a:rPr>
                        <a:t>$76,151</a:t>
                      </a:r>
                    </a:p>
                  </a:txBody>
                  <a:tcPr marL="6384" marR="6384" marT="6384"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46015208"/>
                  </a:ext>
                </a:extLst>
              </a:tr>
              <a:tr h="141953">
                <a:tc vMerge="1">
                  <a:txBody>
                    <a:bodyPr/>
                    <a:lstStyle/>
                    <a:p>
                      <a:pPr algn="ctr" fontAlgn="ctr"/>
                      <a:endParaRPr lang="en-US" sz="600" b="0" i="0" u="none" strike="noStrike">
                        <a:solidFill>
                          <a:srgbClr val="000000"/>
                        </a:solidFill>
                        <a:effectLst/>
                        <a:latin typeface="Helvetica" panose="020B0604020202020204" pitchFamily="34" charset="0"/>
                      </a:endParaRPr>
                    </a:p>
                  </a:txBody>
                  <a:tcPr marL="6384" marR="6384" marT="6384"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Helvetica" panose="020B0604020202020204" pitchFamily="34" charset="0"/>
                        </a:rPr>
                        <a:t>13-1111</a:t>
                      </a:r>
                    </a:p>
                  </a:txBody>
                  <a:tcPr marL="6384" marR="6384" marT="638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Management Analysts</a:t>
                      </a:r>
                    </a:p>
                  </a:txBody>
                  <a:tcPr marL="6384" marR="6384" marT="6384" marB="0" anchor="ctr">
                    <a:lnL>
                      <a:noFill/>
                    </a:lnL>
                    <a:lnR>
                      <a:noFill/>
                    </a:lnR>
                    <a:lnT>
                      <a:noFill/>
                    </a:lnT>
                    <a:lnB>
                      <a:noFill/>
                    </a:lnB>
                  </a:tcPr>
                </a:tc>
                <a:tc>
                  <a:txBody>
                    <a:bodyPr/>
                    <a:lstStyle/>
                    <a:p>
                      <a:pPr algn="ctr" fontAlgn="ctr"/>
                      <a:r>
                        <a:rPr lang="en-US" sz="900" b="0" i="0" u="none" strike="noStrike">
                          <a:solidFill>
                            <a:srgbClr val="FFFFFF"/>
                          </a:solidFill>
                          <a:effectLst/>
                          <a:latin typeface="Helvetica" panose="020B0604020202020204" pitchFamily="34" charset="0"/>
                        </a:rPr>
                        <a:t>Bachelor's degree</a:t>
                      </a:r>
                    </a:p>
                  </a:txBody>
                  <a:tcPr marL="6384" marR="6384" marT="6384"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Helvetica" panose="020B0604020202020204" pitchFamily="34" charset="0"/>
                        </a:rPr>
                        <a:t>11,670</a:t>
                      </a:r>
                    </a:p>
                  </a:txBody>
                  <a:tcPr marL="6384" marR="6384" marT="63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Helvetica" panose="020B0604020202020204" pitchFamily="34" charset="0"/>
                        </a:rPr>
                        <a:t>5</a:t>
                      </a:r>
                    </a:p>
                  </a:txBody>
                  <a:tcPr marL="6384" marR="6384" marT="6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Helvetica" panose="020B0604020202020204" pitchFamily="34" charset="0"/>
                        </a:rPr>
                        <a:t>$98,400</a:t>
                      </a:r>
                    </a:p>
                  </a:txBody>
                  <a:tcPr marL="6384" marR="6384" marT="6384"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45008621"/>
                  </a:ext>
                </a:extLst>
              </a:tr>
              <a:tr h="141953">
                <a:tc vMerge="1">
                  <a:txBody>
                    <a:bodyPr/>
                    <a:lstStyle/>
                    <a:p>
                      <a:pPr algn="ctr" fontAlgn="ctr"/>
                      <a:endParaRPr lang="en-US" sz="600" b="0" i="0" u="none" strike="noStrike">
                        <a:solidFill>
                          <a:srgbClr val="000000"/>
                        </a:solidFill>
                        <a:effectLst/>
                        <a:latin typeface="Helvetica" panose="020B0604020202020204" pitchFamily="34" charset="0"/>
                      </a:endParaRPr>
                    </a:p>
                  </a:txBody>
                  <a:tcPr marL="6384" marR="6384" marT="6384" marB="0" anchor="ctr">
                    <a:lnL>
                      <a:noFill/>
                    </a:lnL>
                    <a:lnR>
                      <a:noFill/>
                    </a:lnR>
                    <a:lnT>
                      <a:noFill/>
                    </a:lnT>
                    <a:lnB>
                      <a:noFill/>
                    </a:lnB>
                  </a:tcPr>
                </a:tc>
                <a:tc>
                  <a:txBody>
                    <a:bodyPr/>
                    <a:lstStyle/>
                    <a:p>
                      <a:pPr algn="ctr" fontAlgn="ctr"/>
                      <a:r>
                        <a:rPr lang="en-US" sz="900" b="0" i="0" u="none" strike="noStrike">
                          <a:solidFill>
                            <a:srgbClr val="000000"/>
                          </a:solidFill>
                          <a:effectLst/>
                          <a:latin typeface="Helvetica" panose="020B0604020202020204" pitchFamily="34" charset="0"/>
                        </a:rPr>
                        <a:t>15-1133</a:t>
                      </a:r>
                    </a:p>
                  </a:txBody>
                  <a:tcPr marL="6384" marR="6384" marT="638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Software Developers, Systems Software</a:t>
                      </a:r>
                    </a:p>
                  </a:txBody>
                  <a:tcPr marL="6384" marR="6384" marT="6384" marB="0" anchor="ctr">
                    <a:lnL>
                      <a:noFill/>
                    </a:lnL>
                    <a:lnR>
                      <a:noFill/>
                    </a:lnR>
                    <a:lnT>
                      <a:noFill/>
                    </a:lnT>
                    <a:lnB>
                      <a:noFill/>
                    </a:lnB>
                  </a:tcPr>
                </a:tc>
                <a:tc>
                  <a:txBody>
                    <a:bodyPr/>
                    <a:lstStyle/>
                    <a:p>
                      <a:pPr algn="ctr" fontAlgn="ctr"/>
                      <a:r>
                        <a:rPr lang="en-US" sz="900" b="0" i="0" u="none" strike="noStrike">
                          <a:solidFill>
                            <a:srgbClr val="FFFFFF"/>
                          </a:solidFill>
                          <a:effectLst/>
                          <a:latin typeface="Helvetica" panose="020B0604020202020204" pitchFamily="34" charset="0"/>
                        </a:rPr>
                        <a:t>Bachelor's degree</a:t>
                      </a:r>
                    </a:p>
                  </a:txBody>
                  <a:tcPr marL="6384" marR="6384" marT="6384"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Helvetica" panose="020B0604020202020204" pitchFamily="34" charset="0"/>
                        </a:rPr>
                        <a:t>11,460</a:t>
                      </a:r>
                    </a:p>
                  </a:txBody>
                  <a:tcPr marL="6384" marR="6384" marT="63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Helvetica" panose="020B0604020202020204" pitchFamily="34" charset="0"/>
                        </a:rPr>
                        <a:t>5</a:t>
                      </a:r>
                    </a:p>
                  </a:txBody>
                  <a:tcPr marL="6384" marR="6384" marT="6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Helvetica" panose="020B0604020202020204" pitchFamily="34" charset="0"/>
                        </a:rPr>
                        <a:t>$114,673</a:t>
                      </a:r>
                    </a:p>
                  </a:txBody>
                  <a:tcPr marL="6384" marR="6384" marT="6384"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4100592"/>
                  </a:ext>
                </a:extLst>
              </a:tr>
              <a:tr h="141953">
                <a:tc vMerge="1">
                  <a:txBody>
                    <a:bodyPr/>
                    <a:lstStyle/>
                    <a:p>
                      <a:pPr algn="ctr" fontAlgn="ctr"/>
                      <a:endParaRPr lang="en-US" sz="600" b="0" i="0" u="none" strike="noStrike">
                        <a:solidFill>
                          <a:srgbClr val="000000"/>
                        </a:solidFill>
                        <a:effectLst/>
                        <a:latin typeface="Helvetica" panose="020B0604020202020204" pitchFamily="34" charset="0"/>
                      </a:endParaRPr>
                    </a:p>
                  </a:txBody>
                  <a:tcPr marL="6384" marR="6384" marT="6384"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Helvetica" panose="020B0604020202020204" pitchFamily="34" charset="0"/>
                        </a:rPr>
                        <a:t>11-3021</a:t>
                      </a:r>
                    </a:p>
                  </a:txBody>
                  <a:tcPr marL="6384" marR="6384" marT="638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Computer and Information Systems Managers</a:t>
                      </a:r>
                    </a:p>
                  </a:txBody>
                  <a:tcPr marL="6384" marR="6384" marT="6384" marB="0" anchor="ctr">
                    <a:lnL>
                      <a:noFill/>
                    </a:lnL>
                    <a:lnR>
                      <a:noFill/>
                    </a:lnR>
                    <a:lnT>
                      <a:noFill/>
                    </a:lnT>
                    <a:lnB>
                      <a:noFill/>
                    </a:lnB>
                  </a:tcPr>
                </a:tc>
                <a:tc>
                  <a:txBody>
                    <a:bodyPr/>
                    <a:lstStyle/>
                    <a:p>
                      <a:pPr algn="ctr" fontAlgn="ctr"/>
                      <a:r>
                        <a:rPr lang="en-US" sz="900" b="0" i="0" u="none" strike="noStrike">
                          <a:solidFill>
                            <a:srgbClr val="FFFFFF"/>
                          </a:solidFill>
                          <a:effectLst/>
                          <a:latin typeface="Helvetica" panose="020B0604020202020204" pitchFamily="34" charset="0"/>
                        </a:rPr>
                        <a:t>Bachelor's degree</a:t>
                      </a:r>
                    </a:p>
                  </a:txBody>
                  <a:tcPr marL="6384" marR="6384" marT="6384"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Helvetica" panose="020B0604020202020204" pitchFamily="34" charset="0"/>
                        </a:rPr>
                        <a:t>6,480</a:t>
                      </a:r>
                    </a:p>
                  </a:txBody>
                  <a:tcPr marL="6384" marR="6384" marT="63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Helvetica" panose="020B0604020202020204" pitchFamily="34" charset="0"/>
                        </a:rPr>
                        <a:t>5</a:t>
                      </a:r>
                    </a:p>
                  </a:txBody>
                  <a:tcPr marL="6384" marR="6384" marT="6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Helvetica" panose="020B0604020202020204" pitchFamily="34" charset="0"/>
                        </a:rPr>
                        <a:t>$151,263</a:t>
                      </a:r>
                    </a:p>
                  </a:txBody>
                  <a:tcPr marL="6384" marR="6384" marT="6384"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91918380"/>
                  </a:ext>
                </a:extLst>
              </a:tr>
              <a:tr h="141953">
                <a:tc vMerge="1">
                  <a:txBody>
                    <a:bodyPr/>
                    <a:lstStyle/>
                    <a:p>
                      <a:pPr algn="ctr" fontAlgn="ctr"/>
                      <a:endParaRPr lang="en-US" sz="600" b="0" i="0" u="none" strike="noStrike">
                        <a:solidFill>
                          <a:srgbClr val="000000"/>
                        </a:solidFill>
                        <a:effectLst/>
                        <a:latin typeface="Helvetica" panose="020B0604020202020204" pitchFamily="34" charset="0"/>
                      </a:endParaRPr>
                    </a:p>
                  </a:txBody>
                  <a:tcPr marL="6384" marR="6384" marT="6384" marB="0" anchor="ctr">
                    <a:lnL>
                      <a:noFill/>
                    </a:lnL>
                    <a:lnR>
                      <a:noFill/>
                    </a:lnR>
                    <a:lnT>
                      <a:noFill/>
                    </a:lnT>
                    <a:lnB>
                      <a:noFill/>
                    </a:lnB>
                  </a:tcPr>
                </a:tc>
                <a:tc>
                  <a:txBody>
                    <a:bodyPr/>
                    <a:lstStyle/>
                    <a:p>
                      <a:pPr algn="ctr" fontAlgn="ctr"/>
                      <a:r>
                        <a:rPr lang="en-US" sz="900" b="0" i="0" u="none" strike="noStrike">
                          <a:solidFill>
                            <a:srgbClr val="000000"/>
                          </a:solidFill>
                          <a:effectLst/>
                          <a:latin typeface="Helvetica" panose="020B0604020202020204" pitchFamily="34" charset="0"/>
                        </a:rPr>
                        <a:t>11-3031</a:t>
                      </a:r>
                    </a:p>
                  </a:txBody>
                  <a:tcPr marL="6384" marR="6384" marT="638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Financial Managers</a:t>
                      </a:r>
                    </a:p>
                  </a:txBody>
                  <a:tcPr marL="6384" marR="6384" marT="6384" marB="0" anchor="ctr">
                    <a:lnL>
                      <a:noFill/>
                    </a:lnL>
                    <a:lnR>
                      <a:noFill/>
                    </a:lnR>
                    <a:lnT>
                      <a:noFill/>
                    </a:lnT>
                    <a:lnB>
                      <a:noFill/>
                    </a:lnB>
                  </a:tcPr>
                </a:tc>
                <a:tc>
                  <a:txBody>
                    <a:bodyPr/>
                    <a:lstStyle/>
                    <a:p>
                      <a:pPr algn="ctr" fontAlgn="ctr"/>
                      <a:r>
                        <a:rPr lang="en-US" sz="900" b="0" i="0" u="none" strike="noStrike" dirty="0">
                          <a:solidFill>
                            <a:srgbClr val="FFFFFF"/>
                          </a:solidFill>
                          <a:effectLst/>
                          <a:latin typeface="Helvetica" panose="020B0604020202020204" pitchFamily="34" charset="0"/>
                        </a:rPr>
                        <a:t>Bachelor's degree</a:t>
                      </a:r>
                    </a:p>
                  </a:txBody>
                  <a:tcPr marL="6384" marR="6384" marT="6384"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Helvetica" panose="020B0604020202020204" pitchFamily="34" charset="0"/>
                        </a:rPr>
                        <a:t>6,130</a:t>
                      </a:r>
                    </a:p>
                  </a:txBody>
                  <a:tcPr marL="6384" marR="6384" marT="63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Helvetica" panose="020B0604020202020204" pitchFamily="34" charset="0"/>
                        </a:rPr>
                        <a:t>5</a:t>
                      </a:r>
                    </a:p>
                  </a:txBody>
                  <a:tcPr marL="6384" marR="6384" marT="6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Helvetica" panose="020B0604020202020204" pitchFamily="34" charset="0"/>
                        </a:rPr>
                        <a:t>$142,826</a:t>
                      </a:r>
                    </a:p>
                  </a:txBody>
                  <a:tcPr marL="6384" marR="6384" marT="6384"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75685058"/>
                  </a:ext>
                </a:extLst>
              </a:tr>
              <a:tr h="141953">
                <a:tc vMerge="1">
                  <a:txBody>
                    <a:bodyPr/>
                    <a:lstStyle/>
                    <a:p>
                      <a:pPr algn="ctr" fontAlgn="ctr"/>
                      <a:endParaRPr lang="en-US" sz="600" b="0" i="0" u="none" strike="noStrike" dirty="0">
                        <a:solidFill>
                          <a:srgbClr val="000000"/>
                        </a:solidFill>
                        <a:effectLst/>
                        <a:latin typeface="Helvetica" panose="020B0604020202020204" pitchFamily="34" charset="0"/>
                      </a:endParaRPr>
                    </a:p>
                  </a:txBody>
                  <a:tcPr marL="6384" marR="6384" marT="6384" marB="0" anchor="ctr">
                    <a:lnL>
                      <a:noFill/>
                    </a:lnL>
                    <a:lnR>
                      <a:noFill/>
                    </a:lnR>
                    <a:lnT>
                      <a:noFill/>
                    </a:lnT>
                    <a:lnB>
                      <a:noFill/>
                    </a:lnB>
                  </a:tcPr>
                </a:tc>
                <a:tc>
                  <a:txBody>
                    <a:bodyPr/>
                    <a:lstStyle/>
                    <a:p>
                      <a:pPr algn="ctr" fontAlgn="ctr"/>
                      <a:r>
                        <a:rPr lang="en-US" sz="900" b="0" i="0" u="none" strike="noStrike">
                          <a:solidFill>
                            <a:srgbClr val="000000"/>
                          </a:solidFill>
                          <a:effectLst/>
                          <a:latin typeface="Helvetica" panose="020B0604020202020204" pitchFamily="34" charset="0"/>
                        </a:rPr>
                        <a:t>13-1161</a:t>
                      </a:r>
                    </a:p>
                  </a:txBody>
                  <a:tcPr marL="6384" marR="6384" marT="638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Market Research Analysts and Marketing Specialists</a:t>
                      </a:r>
                    </a:p>
                  </a:txBody>
                  <a:tcPr marL="6384" marR="6384" marT="6384" marB="0" anchor="ctr">
                    <a:lnL>
                      <a:noFill/>
                    </a:lnL>
                    <a:lnR>
                      <a:noFill/>
                    </a:lnR>
                    <a:lnT>
                      <a:noFill/>
                    </a:lnT>
                    <a:lnB>
                      <a:noFill/>
                    </a:lnB>
                  </a:tcPr>
                </a:tc>
                <a:tc>
                  <a:txBody>
                    <a:bodyPr/>
                    <a:lstStyle/>
                    <a:p>
                      <a:pPr algn="ctr" fontAlgn="ctr"/>
                      <a:r>
                        <a:rPr lang="en-US" sz="900" b="0" i="0" u="none" strike="noStrike" dirty="0">
                          <a:solidFill>
                            <a:srgbClr val="FFFFFF"/>
                          </a:solidFill>
                          <a:effectLst/>
                          <a:latin typeface="Helvetica" panose="020B0604020202020204" pitchFamily="34" charset="0"/>
                        </a:rPr>
                        <a:t>Bachelor's degree</a:t>
                      </a:r>
                    </a:p>
                  </a:txBody>
                  <a:tcPr marL="6384" marR="6384" marT="6384"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Helvetica" panose="020B0604020202020204" pitchFamily="34" charset="0"/>
                        </a:rPr>
                        <a:t>5,940</a:t>
                      </a:r>
                    </a:p>
                  </a:txBody>
                  <a:tcPr marL="6384" marR="6384" marT="63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Helvetica" panose="020B0604020202020204" pitchFamily="34" charset="0"/>
                        </a:rPr>
                        <a:t>5</a:t>
                      </a:r>
                    </a:p>
                  </a:txBody>
                  <a:tcPr marL="6384" marR="6384" marT="6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Helvetica" panose="020B0604020202020204" pitchFamily="34" charset="0"/>
                        </a:rPr>
                        <a:t>$69,510</a:t>
                      </a:r>
                    </a:p>
                  </a:txBody>
                  <a:tcPr marL="6384" marR="6384" marT="6384"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3295304"/>
                  </a:ext>
                </a:extLst>
              </a:tr>
              <a:tr h="141953">
                <a:tc vMerge="1">
                  <a:txBody>
                    <a:bodyPr/>
                    <a:lstStyle/>
                    <a:p>
                      <a:pPr algn="ctr" fontAlgn="ctr"/>
                      <a:endParaRPr lang="en-US" sz="600" b="0" i="0" u="none" strike="noStrike" dirty="0">
                        <a:solidFill>
                          <a:srgbClr val="000000"/>
                        </a:solidFill>
                        <a:effectLst/>
                        <a:latin typeface="Helvetica" panose="020B0604020202020204" pitchFamily="34" charset="0"/>
                      </a:endParaRPr>
                    </a:p>
                  </a:txBody>
                  <a:tcPr marL="6384" marR="6384" marT="6384"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Helvetica" panose="020B0604020202020204" pitchFamily="34" charset="0"/>
                        </a:rPr>
                        <a:t>41-4011</a:t>
                      </a:r>
                    </a:p>
                  </a:txBody>
                  <a:tcPr marL="6384" marR="6384" marT="638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Sales Representatives, </a:t>
                      </a:r>
                      <a:r>
                        <a:rPr lang="en-US" sz="900" b="0" i="0" u="none" strike="noStrike" dirty="0" smtClean="0">
                          <a:solidFill>
                            <a:srgbClr val="000000"/>
                          </a:solidFill>
                          <a:effectLst/>
                          <a:latin typeface="Helvetica" panose="020B0604020202020204" pitchFamily="34" charset="0"/>
                        </a:rPr>
                        <a:t>Technical </a:t>
                      </a:r>
                      <a:r>
                        <a:rPr lang="en-US" sz="900" b="0" i="0" u="none" strike="noStrike" dirty="0">
                          <a:solidFill>
                            <a:srgbClr val="000000"/>
                          </a:solidFill>
                          <a:effectLst/>
                          <a:latin typeface="Helvetica" panose="020B0604020202020204" pitchFamily="34" charset="0"/>
                        </a:rPr>
                        <a:t>and Scientific Products</a:t>
                      </a:r>
                    </a:p>
                  </a:txBody>
                  <a:tcPr marL="6384" marR="6384" marT="6384" marB="0" anchor="ctr">
                    <a:lnL>
                      <a:noFill/>
                    </a:lnL>
                    <a:lnR>
                      <a:noFill/>
                    </a:lnR>
                    <a:lnT>
                      <a:noFill/>
                    </a:lnT>
                    <a:lnB>
                      <a:noFill/>
                    </a:lnB>
                  </a:tcPr>
                </a:tc>
                <a:tc>
                  <a:txBody>
                    <a:bodyPr/>
                    <a:lstStyle/>
                    <a:p>
                      <a:pPr algn="ctr" fontAlgn="ctr"/>
                      <a:r>
                        <a:rPr lang="en-US" sz="900" b="0" i="0" u="none" strike="noStrike">
                          <a:solidFill>
                            <a:srgbClr val="FFFFFF"/>
                          </a:solidFill>
                          <a:effectLst/>
                          <a:latin typeface="Helvetica" panose="020B0604020202020204" pitchFamily="34" charset="0"/>
                        </a:rPr>
                        <a:t>Bachelor's degree</a:t>
                      </a:r>
                    </a:p>
                  </a:txBody>
                  <a:tcPr marL="6384" marR="6384" marT="6384"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Helvetica" panose="020B0604020202020204" pitchFamily="34" charset="0"/>
                        </a:rPr>
                        <a:t>5,080</a:t>
                      </a:r>
                    </a:p>
                  </a:txBody>
                  <a:tcPr marL="6384" marR="6384" marT="63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Helvetica" panose="020B0604020202020204" pitchFamily="34" charset="0"/>
                        </a:rPr>
                        <a:t>5</a:t>
                      </a:r>
                    </a:p>
                  </a:txBody>
                  <a:tcPr marL="6384" marR="6384" marT="6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Helvetica" panose="020B0604020202020204" pitchFamily="34" charset="0"/>
                        </a:rPr>
                        <a:t>$83,382</a:t>
                      </a:r>
                    </a:p>
                  </a:txBody>
                  <a:tcPr marL="6384" marR="6384" marT="6384"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72388780"/>
                  </a:ext>
                </a:extLst>
              </a:tr>
              <a:tr h="141953">
                <a:tc vMerge="1">
                  <a:txBody>
                    <a:bodyPr/>
                    <a:lstStyle/>
                    <a:p>
                      <a:pPr algn="ctr" fontAlgn="ctr"/>
                      <a:endParaRPr lang="en-US" sz="600" b="0" i="0" u="none" strike="noStrike">
                        <a:solidFill>
                          <a:srgbClr val="000000"/>
                        </a:solidFill>
                        <a:effectLst/>
                        <a:latin typeface="Helvetica" panose="020B0604020202020204" pitchFamily="34" charset="0"/>
                      </a:endParaRPr>
                    </a:p>
                  </a:txBody>
                  <a:tcPr marL="6384" marR="6384" marT="6384" marB="0" anchor="ctr">
                    <a:lnL>
                      <a:noFill/>
                    </a:lnL>
                    <a:lnR>
                      <a:noFill/>
                    </a:lnR>
                    <a:lnT>
                      <a:noFill/>
                    </a:lnT>
                    <a:lnB>
                      <a:noFill/>
                    </a:lnB>
                  </a:tcPr>
                </a:tc>
                <a:tc>
                  <a:txBody>
                    <a:bodyPr/>
                    <a:lstStyle/>
                    <a:p>
                      <a:pPr algn="ctr" fontAlgn="ctr"/>
                      <a:r>
                        <a:rPr lang="en-US" sz="900" b="0" i="0" u="none" strike="noStrike">
                          <a:solidFill>
                            <a:srgbClr val="000000"/>
                          </a:solidFill>
                          <a:effectLst/>
                          <a:latin typeface="Helvetica" panose="020B0604020202020204" pitchFamily="34" charset="0"/>
                        </a:rPr>
                        <a:t>15-1121</a:t>
                      </a:r>
                    </a:p>
                  </a:txBody>
                  <a:tcPr marL="6384" marR="6384" marT="638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Computer Systems Analysts</a:t>
                      </a:r>
                    </a:p>
                  </a:txBody>
                  <a:tcPr marL="6384" marR="6384" marT="6384" marB="0" anchor="ctr">
                    <a:lnL>
                      <a:noFill/>
                    </a:lnL>
                    <a:lnR>
                      <a:noFill/>
                    </a:lnR>
                    <a:lnT>
                      <a:noFill/>
                    </a:lnT>
                    <a:lnB>
                      <a:noFill/>
                    </a:lnB>
                  </a:tcPr>
                </a:tc>
                <a:tc>
                  <a:txBody>
                    <a:bodyPr/>
                    <a:lstStyle/>
                    <a:p>
                      <a:pPr algn="ctr" fontAlgn="ctr"/>
                      <a:r>
                        <a:rPr lang="en-US" sz="900" b="0" i="0" u="none" strike="noStrike">
                          <a:solidFill>
                            <a:srgbClr val="FFFFFF"/>
                          </a:solidFill>
                          <a:effectLst/>
                          <a:latin typeface="Helvetica" panose="020B0604020202020204" pitchFamily="34" charset="0"/>
                        </a:rPr>
                        <a:t>Bachelor's degree</a:t>
                      </a:r>
                    </a:p>
                  </a:txBody>
                  <a:tcPr marL="6384" marR="6384" marT="6384"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Helvetica" panose="020B0604020202020204" pitchFamily="34" charset="0"/>
                        </a:rPr>
                        <a:t>4,880</a:t>
                      </a:r>
                    </a:p>
                  </a:txBody>
                  <a:tcPr marL="6384" marR="6384" marT="63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Helvetica" panose="020B0604020202020204" pitchFamily="34" charset="0"/>
                        </a:rPr>
                        <a:t>5</a:t>
                      </a:r>
                    </a:p>
                  </a:txBody>
                  <a:tcPr marL="6384" marR="6384" marT="6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Helvetica" panose="020B0604020202020204" pitchFamily="34" charset="0"/>
                        </a:rPr>
                        <a:t>$93,021</a:t>
                      </a:r>
                    </a:p>
                  </a:txBody>
                  <a:tcPr marL="6384" marR="6384" marT="6384"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40269717"/>
                  </a:ext>
                </a:extLst>
              </a:tr>
              <a:tr h="141953">
                <a:tc vMerge="1">
                  <a:txBody>
                    <a:bodyPr/>
                    <a:lstStyle/>
                    <a:p>
                      <a:pPr algn="ctr" fontAlgn="ctr"/>
                      <a:endParaRPr lang="en-US" sz="600" b="0" i="0" u="none" strike="noStrike">
                        <a:solidFill>
                          <a:srgbClr val="000000"/>
                        </a:solidFill>
                        <a:effectLst/>
                        <a:latin typeface="Helvetica" panose="020B0604020202020204" pitchFamily="34" charset="0"/>
                      </a:endParaRPr>
                    </a:p>
                  </a:txBody>
                  <a:tcPr marL="6384" marR="6384" marT="6384"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Helvetica" panose="020B0604020202020204" pitchFamily="34" charset="0"/>
                        </a:rPr>
                        <a:t>17-2051</a:t>
                      </a:r>
                    </a:p>
                  </a:txBody>
                  <a:tcPr marL="6384" marR="6384" marT="638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Civil Engineers</a:t>
                      </a:r>
                    </a:p>
                  </a:txBody>
                  <a:tcPr marL="6384" marR="6384" marT="6384" marB="0" anchor="ctr">
                    <a:lnL>
                      <a:noFill/>
                    </a:lnL>
                    <a:lnR>
                      <a:noFill/>
                    </a:lnR>
                    <a:lnT>
                      <a:noFill/>
                    </a:lnT>
                    <a:lnB>
                      <a:noFill/>
                    </a:lnB>
                  </a:tcPr>
                </a:tc>
                <a:tc>
                  <a:txBody>
                    <a:bodyPr/>
                    <a:lstStyle/>
                    <a:p>
                      <a:pPr algn="ctr" fontAlgn="ctr"/>
                      <a:r>
                        <a:rPr lang="en-US" sz="900" b="0" i="0" u="none" strike="noStrike">
                          <a:solidFill>
                            <a:srgbClr val="FFFFFF"/>
                          </a:solidFill>
                          <a:effectLst/>
                          <a:latin typeface="Helvetica" panose="020B0604020202020204" pitchFamily="34" charset="0"/>
                        </a:rPr>
                        <a:t>Bachelor's degree</a:t>
                      </a:r>
                    </a:p>
                  </a:txBody>
                  <a:tcPr marL="6384" marR="6384" marT="6384"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Helvetica" panose="020B0604020202020204" pitchFamily="34" charset="0"/>
                        </a:rPr>
                        <a:t>4,500</a:t>
                      </a:r>
                    </a:p>
                  </a:txBody>
                  <a:tcPr marL="6384" marR="6384" marT="63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Helvetica" panose="020B0604020202020204" pitchFamily="34" charset="0"/>
                        </a:rPr>
                        <a:t>5</a:t>
                      </a:r>
                    </a:p>
                  </a:txBody>
                  <a:tcPr marL="6384" marR="6384" marT="6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Helvetica" panose="020B0604020202020204" pitchFamily="34" charset="0"/>
                        </a:rPr>
                        <a:t>$92,715</a:t>
                      </a:r>
                    </a:p>
                  </a:txBody>
                  <a:tcPr marL="6384" marR="6384" marT="6384"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15015334"/>
                  </a:ext>
                </a:extLst>
              </a:tr>
              <a:tr h="141953">
                <a:tc vMerge="1">
                  <a:txBody>
                    <a:bodyPr/>
                    <a:lstStyle/>
                    <a:p>
                      <a:pPr algn="ctr" fontAlgn="ctr"/>
                      <a:endParaRPr lang="en-US" sz="600" b="0" i="0" u="none" strike="noStrike">
                        <a:solidFill>
                          <a:srgbClr val="000000"/>
                        </a:solidFill>
                        <a:effectLst/>
                        <a:latin typeface="Helvetica" panose="020B0604020202020204" pitchFamily="34" charset="0"/>
                      </a:endParaRPr>
                    </a:p>
                  </a:txBody>
                  <a:tcPr marL="6384" marR="6384" marT="6384"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Helvetica" panose="020B0604020202020204" pitchFamily="34" charset="0"/>
                        </a:rPr>
                        <a:t>11-2021</a:t>
                      </a:r>
                    </a:p>
                  </a:txBody>
                  <a:tcPr marL="6384" marR="6384" marT="638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Marketing Managers</a:t>
                      </a:r>
                    </a:p>
                  </a:txBody>
                  <a:tcPr marL="6384" marR="6384" marT="6384" marB="0" anchor="ctr">
                    <a:lnL>
                      <a:noFill/>
                    </a:lnL>
                    <a:lnR>
                      <a:noFill/>
                    </a:lnR>
                    <a:lnT>
                      <a:noFill/>
                    </a:lnT>
                    <a:lnB>
                      <a:noFill/>
                    </a:lnB>
                  </a:tcPr>
                </a:tc>
                <a:tc>
                  <a:txBody>
                    <a:bodyPr/>
                    <a:lstStyle/>
                    <a:p>
                      <a:pPr algn="ctr" fontAlgn="ctr"/>
                      <a:r>
                        <a:rPr lang="en-US" sz="900" b="0" i="0" u="none" strike="noStrike">
                          <a:solidFill>
                            <a:srgbClr val="FFFFFF"/>
                          </a:solidFill>
                          <a:effectLst/>
                          <a:latin typeface="Helvetica" panose="020B0604020202020204" pitchFamily="34" charset="0"/>
                        </a:rPr>
                        <a:t>Bachelor's degree</a:t>
                      </a:r>
                    </a:p>
                  </a:txBody>
                  <a:tcPr marL="6384" marR="6384" marT="6384"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Helvetica" panose="020B0604020202020204" pitchFamily="34" charset="0"/>
                        </a:rPr>
                        <a:t>4,100</a:t>
                      </a:r>
                    </a:p>
                  </a:txBody>
                  <a:tcPr marL="6384" marR="6384" marT="63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Helvetica" panose="020B0604020202020204" pitchFamily="34" charset="0"/>
                        </a:rPr>
                        <a:t>5</a:t>
                      </a:r>
                    </a:p>
                  </a:txBody>
                  <a:tcPr marL="6384" marR="6384" marT="6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Helvetica" panose="020B0604020202020204" pitchFamily="34" charset="0"/>
                        </a:rPr>
                        <a:t>$136,007</a:t>
                      </a:r>
                    </a:p>
                  </a:txBody>
                  <a:tcPr marL="6384" marR="6384" marT="6384"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48978601"/>
                  </a:ext>
                </a:extLst>
              </a:tr>
              <a:tr h="141953">
                <a:tc vMerge="1">
                  <a:txBody>
                    <a:bodyPr/>
                    <a:lstStyle/>
                    <a:p>
                      <a:pPr algn="ctr" fontAlgn="ctr"/>
                      <a:endParaRPr lang="en-US" sz="600" b="0" i="0" u="none" strike="noStrike">
                        <a:solidFill>
                          <a:srgbClr val="000000"/>
                        </a:solidFill>
                        <a:effectLst/>
                        <a:latin typeface="Helvetica" panose="020B0604020202020204" pitchFamily="34" charset="0"/>
                      </a:endParaRPr>
                    </a:p>
                  </a:txBody>
                  <a:tcPr marL="6384" marR="6384" marT="6384"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Helvetica" panose="020B0604020202020204" pitchFamily="34" charset="0"/>
                        </a:rPr>
                        <a:t>17-2141</a:t>
                      </a:r>
                    </a:p>
                  </a:txBody>
                  <a:tcPr marL="6384" marR="6384" marT="638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Mechanical Engineers</a:t>
                      </a:r>
                    </a:p>
                  </a:txBody>
                  <a:tcPr marL="6384" marR="6384" marT="6384" marB="0" anchor="ctr">
                    <a:lnL>
                      <a:noFill/>
                    </a:lnL>
                    <a:lnR>
                      <a:noFill/>
                    </a:lnR>
                    <a:lnT>
                      <a:noFill/>
                    </a:lnT>
                    <a:lnB>
                      <a:noFill/>
                    </a:lnB>
                  </a:tcPr>
                </a:tc>
                <a:tc>
                  <a:txBody>
                    <a:bodyPr/>
                    <a:lstStyle/>
                    <a:p>
                      <a:pPr algn="ctr" fontAlgn="ctr"/>
                      <a:r>
                        <a:rPr lang="en-US" sz="900" b="0" i="0" u="none" strike="noStrike">
                          <a:solidFill>
                            <a:srgbClr val="FFFFFF"/>
                          </a:solidFill>
                          <a:effectLst/>
                          <a:latin typeface="Helvetica" panose="020B0604020202020204" pitchFamily="34" charset="0"/>
                        </a:rPr>
                        <a:t>Bachelor's degree</a:t>
                      </a:r>
                    </a:p>
                  </a:txBody>
                  <a:tcPr marL="6384" marR="6384" marT="6384"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Helvetica" panose="020B0604020202020204" pitchFamily="34" charset="0"/>
                        </a:rPr>
                        <a:t>3,660</a:t>
                      </a:r>
                    </a:p>
                  </a:txBody>
                  <a:tcPr marL="6384" marR="6384" marT="63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Helvetica" panose="020B0604020202020204" pitchFamily="34" charset="0"/>
                        </a:rPr>
                        <a:t>5</a:t>
                      </a:r>
                    </a:p>
                  </a:txBody>
                  <a:tcPr marL="6384" marR="6384" marT="6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Helvetica" panose="020B0604020202020204" pitchFamily="34" charset="0"/>
                        </a:rPr>
                        <a:t>$96,406</a:t>
                      </a:r>
                    </a:p>
                  </a:txBody>
                  <a:tcPr marL="6384" marR="6384" marT="6384"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66108038"/>
                  </a:ext>
                </a:extLst>
              </a:tr>
              <a:tr h="141953">
                <a:tc vMerge="1">
                  <a:txBody>
                    <a:bodyPr/>
                    <a:lstStyle/>
                    <a:p>
                      <a:pPr algn="ctr" fontAlgn="ctr"/>
                      <a:endParaRPr lang="en-US" sz="600" b="0" i="0" u="none" strike="noStrike">
                        <a:solidFill>
                          <a:srgbClr val="000000"/>
                        </a:solidFill>
                        <a:effectLst/>
                        <a:latin typeface="Helvetica" panose="020B0604020202020204" pitchFamily="34" charset="0"/>
                      </a:endParaRPr>
                    </a:p>
                  </a:txBody>
                  <a:tcPr marL="6384" marR="6384" marT="6384"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Helvetica" panose="020B0604020202020204" pitchFamily="34" charset="0"/>
                        </a:rPr>
                        <a:t>11-2022</a:t>
                      </a:r>
                    </a:p>
                  </a:txBody>
                  <a:tcPr marL="6384" marR="6384" marT="638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Sales Managers</a:t>
                      </a:r>
                    </a:p>
                  </a:txBody>
                  <a:tcPr marL="6384" marR="6384" marT="6384" marB="0" anchor="ctr">
                    <a:lnL>
                      <a:noFill/>
                    </a:lnL>
                    <a:lnR>
                      <a:noFill/>
                    </a:lnR>
                    <a:lnT>
                      <a:noFill/>
                    </a:lnT>
                    <a:lnB>
                      <a:noFill/>
                    </a:lnB>
                  </a:tcPr>
                </a:tc>
                <a:tc>
                  <a:txBody>
                    <a:bodyPr/>
                    <a:lstStyle/>
                    <a:p>
                      <a:pPr algn="ctr" fontAlgn="ctr"/>
                      <a:r>
                        <a:rPr lang="en-US" sz="900" b="0" i="0" u="none" strike="noStrike">
                          <a:solidFill>
                            <a:srgbClr val="FFFFFF"/>
                          </a:solidFill>
                          <a:effectLst/>
                          <a:latin typeface="Helvetica" panose="020B0604020202020204" pitchFamily="34" charset="0"/>
                        </a:rPr>
                        <a:t>Bachelor's degree</a:t>
                      </a:r>
                    </a:p>
                  </a:txBody>
                  <a:tcPr marL="6384" marR="6384" marT="6384"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Helvetica" panose="020B0604020202020204" pitchFamily="34" charset="0"/>
                        </a:rPr>
                        <a:t>3,590</a:t>
                      </a:r>
                    </a:p>
                  </a:txBody>
                  <a:tcPr marL="6384" marR="6384" marT="63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Helvetica" panose="020B0604020202020204" pitchFamily="34" charset="0"/>
                        </a:rPr>
                        <a:t>5</a:t>
                      </a:r>
                    </a:p>
                  </a:txBody>
                  <a:tcPr marL="6384" marR="6384" marT="6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Helvetica" panose="020B0604020202020204" pitchFamily="34" charset="0"/>
                        </a:rPr>
                        <a:t>$141,391</a:t>
                      </a:r>
                    </a:p>
                  </a:txBody>
                  <a:tcPr marL="6384" marR="6384" marT="6384"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93256963"/>
                  </a:ext>
                </a:extLst>
              </a:tr>
              <a:tr h="141953">
                <a:tc vMerge="1">
                  <a:txBody>
                    <a:bodyPr/>
                    <a:lstStyle/>
                    <a:p>
                      <a:pPr algn="ctr" fontAlgn="ctr"/>
                      <a:endParaRPr lang="en-US" sz="600" b="0" i="0" u="none" strike="noStrike">
                        <a:solidFill>
                          <a:srgbClr val="000000"/>
                        </a:solidFill>
                        <a:effectLst/>
                        <a:latin typeface="Helvetica" panose="020B0604020202020204" pitchFamily="34" charset="0"/>
                      </a:endParaRPr>
                    </a:p>
                  </a:txBody>
                  <a:tcPr marL="6384" marR="6384" marT="6384"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Helvetica" panose="020B0604020202020204" pitchFamily="34" charset="0"/>
                        </a:rPr>
                        <a:t>13-1071</a:t>
                      </a:r>
                    </a:p>
                  </a:txBody>
                  <a:tcPr marL="6384" marR="6384" marT="638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Human Resources Specialists</a:t>
                      </a:r>
                    </a:p>
                  </a:txBody>
                  <a:tcPr marL="6384" marR="6384" marT="6384" marB="0" anchor="ctr">
                    <a:lnL>
                      <a:noFill/>
                    </a:lnL>
                    <a:lnR>
                      <a:noFill/>
                    </a:lnR>
                    <a:lnT>
                      <a:noFill/>
                    </a:lnT>
                    <a:lnB>
                      <a:noFill/>
                    </a:lnB>
                  </a:tcPr>
                </a:tc>
                <a:tc>
                  <a:txBody>
                    <a:bodyPr/>
                    <a:lstStyle/>
                    <a:p>
                      <a:pPr algn="ctr" fontAlgn="ctr"/>
                      <a:r>
                        <a:rPr lang="en-US" sz="900" b="0" i="0" u="none" strike="noStrike">
                          <a:solidFill>
                            <a:srgbClr val="FFFFFF"/>
                          </a:solidFill>
                          <a:effectLst/>
                          <a:latin typeface="Helvetica" panose="020B0604020202020204" pitchFamily="34" charset="0"/>
                        </a:rPr>
                        <a:t>Bachelor's degree</a:t>
                      </a:r>
                    </a:p>
                  </a:txBody>
                  <a:tcPr marL="6384" marR="6384" marT="6384"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Helvetica" panose="020B0604020202020204" pitchFamily="34" charset="0"/>
                        </a:rPr>
                        <a:t>3,550</a:t>
                      </a:r>
                    </a:p>
                  </a:txBody>
                  <a:tcPr marL="6384" marR="6384" marT="63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Helvetica" panose="020B0604020202020204" pitchFamily="34" charset="0"/>
                        </a:rPr>
                        <a:t>5</a:t>
                      </a:r>
                    </a:p>
                  </a:txBody>
                  <a:tcPr marL="6384" marR="6384" marT="6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Helvetica" panose="020B0604020202020204" pitchFamily="34" charset="0"/>
                        </a:rPr>
                        <a:t>$72,414</a:t>
                      </a:r>
                    </a:p>
                  </a:txBody>
                  <a:tcPr marL="6384" marR="6384" marT="6384"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6894648"/>
                  </a:ext>
                </a:extLst>
              </a:tr>
              <a:tr h="141953">
                <a:tc vMerge="1">
                  <a:txBody>
                    <a:bodyPr/>
                    <a:lstStyle/>
                    <a:p>
                      <a:pPr algn="ctr" fontAlgn="ctr"/>
                      <a:endParaRPr lang="en-US" sz="600" b="0" i="0" u="none" strike="noStrike">
                        <a:solidFill>
                          <a:srgbClr val="000000"/>
                        </a:solidFill>
                        <a:effectLst/>
                        <a:latin typeface="Helvetica" panose="020B0604020202020204" pitchFamily="34" charset="0"/>
                      </a:endParaRPr>
                    </a:p>
                  </a:txBody>
                  <a:tcPr marL="6384" marR="6384" marT="6384"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Helvetica" panose="020B0604020202020204" pitchFamily="34" charset="0"/>
                        </a:rPr>
                        <a:t>11-9041</a:t>
                      </a:r>
                    </a:p>
                  </a:txBody>
                  <a:tcPr marL="6384" marR="6384" marT="638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Architectural and Engineering Managers</a:t>
                      </a:r>
                    </a:p>
                  </a:txBody>
                  <a:tcPr marL="6384" marR="6384" marT="6384" marB="0" anchor="ctr">
                    <a:lnL>
                      <a:noFill/>
                    </a:lnL>
                    <a:lnR>
                      <a:noFill/>
                    </a:lnR>
                    <a:lnT>
                      <a:noFill/>
                    </a:lnT>
                    <a:lnB>
                      <a:noFill/>
                    </a:lnB>
                  </a:tcPr>
                </a:tc>
                <a:tc>
                  <a:txBody>
                    <a:bodyPr/>
                    <a:lstStyle/>
                    <a:p>
                      <a:pPr algn="ctr" fontAlgn="ctr"/>
                      <a:r>
                        <a:rPr lang="en-US" sz="900" b="0" i="0" u="none" strike="noStrike">
                          <a:solidFill>
                            <a:srgbClr val="FFFFFF"/>
                          </a:solidFill>
                          <a:effectLst/>
                          <a:latin typeface="Helvetica" panose="020B0604020202020204" pitchFamily="34" charset="0"/>
                        </a:rPr>
                        <a:t>Bachelor's degree</a:t>
                      </a:r>
                    </a:p>
                  </a:txBody>
                  <a:tcPr marL="6384" marR="6384" marT="6384"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Helvetica" panose="020B0604020202020204" pitchFamily="34" charset="0"/>
                        </a:rPr>
                        <a:t>3,310</a:t>
                      </a:r>
                    </a:p>
                  </a:txBody>
                  <a:tcPr marL="6384" marR="6384" marT="63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Helvetica" panose="020B0604020202020204" pitchFamily="34" charset="0"/>
                        </a:rPr>
                        <a:t>5</a:t>
                      </a:r>
                    </a:p>
                  </a:txBody>
                  <a:tcPr marL="6384" marR="6384" marT="6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Helvetica" panose="020B0604020202020204" pitchFamily="34" charset="0"/>
                        </a:rPr>
                        <a:t>$151,824</a:t>
                      </a:r>
                    </a:p>
                  </a:txBody>
                  <a:tcPr marL="6384" marR="6384" marT="6384"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63890622"/>
                  </a:ext>
                </a:extLst>
              </a:tr>
              <a:tr h="141953">
                <a:tc vMerge="1">
                  <a:txBody>
                    <a:bodyPr/>
                    <a:lstStyle/>
                    <a:p>
                      <a:pPr algn="ctr" fontAlgn="ctr"/>
                      <a:endParaRPr lang="en-US" sz="600" b="0" i="0" u="none" strike="noStrike">
                        <a:solidFill>
                          <a:srgbClr val="000000"/>
                        </a:solidFill>
                        <a:effectLst/>
                        <a:latin typeface="Helvetica" panose="020B0604020202020204" pitchFamily="34" charset="0"/>
                      </a:endParaRPr>
                    </a:p>
                  </a:txBody>
                  <a:tcPr marL="6384" marR="6384" marT="6384"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Helvetica" panose="020B0604020202020204" pitchFamily="34" charset="0"/>
                        </a:rPr>
                        <a:t>15-1143</a:t>
                      </a:r>
                    </a:p>
                  </a:txBody>
                  <a:tcPr marL="6384" marR="6384" marT="638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Computer Network Architects</a:t>
                      </a:r>
                    </a:p>
                  </a:txBody>
                  <a:tcPr marL="6384" marR="6384" marT="6384" marB="0" anchor="ctr">
                    <a:lnL>
                      <a:noFill/>
                    </a:lnL>
                    <a:lnR>
                      <a:noFill/>
                    </a:lnR>
                    <a:lnT>
                      <a:noFill/>
                    </a:lnT>
                    <a:lnB>
                      <a:noFill/>
                    </a:lnB>
                  </a:tcPr>
                </a:tc>
                <a:tc>
                  <a:txBody>
                    <a:bodyPr/>
                    <a:lstStyle/>
                    <a:p>
                      <a:pPr algn="ctr" fontAlgn="ctr"/>
                      <a:r>
                        <a:rPr lang="en-US" sz="900" b="0" i="0" u="none" strike="noStrike">
                          <a:solidFill>
                            <a:srgbClr val="FFFFFF"/>
                          </a:solidFill>
                          <a:effectLst/>
                          <a:latin typeface="Helvetica" panose="020B0604020202020204" pitchFamily="34" charset="0"/>
                        </a:rPr>
                        <a:t>Bachelor's degree</a:t>
                      </a:r>
                    </a:p>
                  </a:txBody>
                  <a:tcPr marL="6384" marR="6384" marT="6384"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Helvetica" panose="020B0604020202020204" pitchFamily="34" charset="0"/>
                        </a:rPr>
                        <a:t>3,210</a:t>
                      </a:r>
                    </a:p>
                  </a:txBody>
                  <a:tcPr marL="6384" marR="6384" marT="63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Helvetica" panose="020B0604020202020204" pitchFamily="34" charset="0"/>
                        </a:rPr>
                        <a:t>5</a:t>
                      </a:r>
                    </a:p>
                  </a:txBody>
                  <a:tcPr marL="6384" marR="6384" marT="6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Helvetica" panose="020B0604020202020204" pitchFamily="34" charset="0"/>
                        </a:rPr>
                        <a:t>$122,746</a:t>
                      </a:r>
                    </a:p>
                  </a:txBody>
                  <a:tcPr marL="6384" marR="6384" marT="6384"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56409605"/>
                  </a:ext>
                </a:extLst>
              </a:tr>
              <a:tr h="141953">
                <a:tc vMerge="1">
                  <a:txBody>
                    <a:bodyPr/>
                    <a:lstStyle/>
                    <a:p>
                      <a:pPr algn="ctr" fontAlgn="ctr"/>
                      <a:endParaRPr lang="en-US" sz="600" b="0" i="0" u="none" strike="noStrike">
                        <a:solidFill>
                          <a:srgbClr val="000000"/>
                        </a:solidFill>
                        <a:effectLst/>
                        <a:latin typeface="Helvetica" panose="020B0604020202020204" pitchFamily="34" charset="0"/>
                      </a:endParaRPr>
                    </a:p>
                  </a:txBody>
                  <a:tcPr marL="6384" marR="6384" marT="6384"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Helvetica" panose="020B0604020202020204" pitchFamily="34" charset="0"/>
                        </a:rPr>
                        <a:t>17-1011</a:t>
                      </a:r>
                    </a:p>
                  </a:txBody>
                  <a:tcPr marL="6384" marR="6384" marT="638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Architects, Except Landscape and Naval</a:t>
                      </a:r>
                    </a:p>
                  </a:txBody>
                  <a:tcPr marL="6384" marR="6384" marT="6384" marB="0" anchor="ctr">
                    <a:lnL>
                      <a:noFill/>
                    </a:lnL>
                    <a:lnR>
                      <a:noFill/>
                    </a:lnR>
                    <a:lnT>
                      <a:noFill/>
                    </a:lnT>
                    <a:lnB>
                      <a:noFill/>
                    </a:lnB>
                  </a:tcPr>
                </a:tc>
                <a:tc>
                  <a:txBody>
                    <a:bodyPr/>
                    <a:lstStyle/>
                    <a:p>
                      <a:pPr algn="ctr" fontAlgn="ctr"/>
                      <a:r>
                        <a:rPr lang="en-US" sz="900" b="0" i="0" u="none" strike="noStrike" dirty="0">
                          <a:solidFill>
                            <a:srgbClr val="FFFFFF"/>
                          </a:solidFill>
                          <a:effectLst/>
                          <a:latin typeface="Helvetica" panose="020B0604020202020204" pitchFamily="34" charset="0"/>
                        </a:rPr>
                        <a:t>Bachelor's degree</a:t>
                      </a:r>
                    </a:p>
                  </a:txBody>
                  <a:tcPr marL="6384" marR="6384" marT="6384"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Helvetica" panose="020B0604020202020204" pitchFamily="34" charset="0"/>
                        </a:rPr>
                        <a:t>3,040</a:t>
                      </a:r>
                    </a:p>
                  </a:txBody>
                  <a:tcPr marL="6384" marR="6384" marT="63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Helvetica" panose="020B0604020202020204" pitchFamily="34" charset="0"/>
                        </a:rPr>
                        <a:t>5</a:t>
                      </a:r>
                    </a:p>
                  </a:txBody>
                  <a:tcPr marL="6384" marR="6384" marT="6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Helvetica" panose="020B0604020202020204" pitchFamily="34" charset="0"/>
                        </a:rPr>
                        <a:t>$97,623</a:t>
                      </a:r>
                    </a:p>
                  </a:txBody>
                  <a:tcPr marL="6384" marR="6384" marT="6384"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47823431"/>
                  </a:ext>
                </a:extLst>
              </a:tr>
              <a:tr h="141953">
                <a:tc vMerge="1">
                  <a:txBody>
                    <a:bodyPr/>
                    <a:lstStyle/>
                    <a:p>
                      <a:pPr algn="ctr" fontAlgn="ctr"/>
                      <a:endParaRPr lang="en-US" sz="600" b="0" i="0" u="none" strike="noStrike">
                        <a:solidFill>
                          <a:srgbClr val="000000"/>
                        </a:solidFill>
                        <a:effectLst/>
                        <a:latin typeface="Helvetica" panose="020B0604020202020204" pitchFamily="34" charset="0"/>
                      </a:endParaRPr>
                    </a:p>
                  </a:txBody>
                  <a:tcPr marL="6384" marR="6384" marT="6384"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Helvetica" panose="020B0604020202020204" pitchFamily="34" charset="0"/>
                        </a:rPr>
                        <a:t>11-9121</a:t>
                      </a:r>
                    </a:p>
                  </a:txBody>
                  <a:tcPr marL="6384" marR="6384" marT="638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Natural Sciences Managers</a:t>
                      </a:r>
                    </a:p>
                  </a:txBody>
                  <a:tcPr marL="6384" marR="6384" marT="6384" marB="0" anchor="ctr">
                    <a:lnL>
                      <a:noFill/>
                    </a:lnL>
                    <a:lnR>
                      <a:noFill/>
                    </a:lnR>
                    <a:lnT>
                      <a:noFill/>
                    </a:lnT>
                    <a:lnB>
                      <a:noFill/>
                    </a:lnB>
                  </a:tcPr>
                </a:tc>
                <a:tc>
                  <a:txBody>
                    <a:bodyPr/>
                    <a:lstStyle/>
                    <a:p>
                      <a:pPr algn="ctr" fontAlgn="ctr"/>
                      <a:r>
                        <a:rPr lang="en-US" sz="900" b="0" i="0" u="none" strike="noStrike">
                          <a:solidFill>
                            <a:srgbClr val="FFFFFF"/>
                          </a:solidFill>
                          <a:effectLst/>
                          <a:latin typeface="Helvetica" panose="020B0604020202020204" pitchFamily="34" charset="0"/>
                        </a:rPr>
                        <a:t>Bachelor's degree</a:t>
                      </a:r>
                    </a:p>
                  </a:txBody>
                  <a:tcPr marL="6384" marR="6384" marT="6384"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Helvetica" panose="020B0604020202020204" pitchFamily="34" charset="0"/>
                        </a:rPr>
                        <a:t>2,960</a:t>
                      </a:r>
                    </a:p>
                  </a:txBody>
                  <a:tcPr marL="6384" marR="6384" marT="63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Helvetica" panose="020B0604020202020204" pitchFamily="34" charset="0"/>
                        </a:rPr>
                        <a:t>5</a:t>
                      </a:r>
                    </a:p>
                  </a:txBody>
                  <a:tcPr marL="6384" marR="6384" marT="6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Helvetica" panose="020B0604020202020204" pitchFamily="34" charset="0"/>
                        </a:rPr>
                        <a:t>$172,136</a:t>
                      </a:r>
                    </a:p>
                  </a:txBody>
                  <a:tcPr marL="6384" marR="6384" marT="6384"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78983741"/>
                  </a:ext>
                </a:extLst>
              </a:tr>
              <a:tr h="141953">
                <a:tc vMerge="1">
                  <a:txBody>
                    <a:bodyPr/>
                    <a:lstStyle/>
                    <a:p>
                      <a:pPr algn="ctr" fontAlgn="ctr"/>
                      <a:endParaRPr lang="en-US" sz="600" b="0" i="0" u="none" strike="noStrike">
                        <a:solidFill>
                          <a:srgbClr val="000000"/>
                        </a:solidFill>
                        <a:effectLst/>
                        <a:latin typeface="Helvetica" panose="020B0604020202020204" pitchFamily="34" charset="0"/>
                      </a:endParaRPr>
                    </a:p>
                  </a:txBody>
                  <a:tcPr marL="6384" marR="6384" marT="6384"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Helvetica" panose="020B0604020202020204" pitchFamily="34" charset="0"/>
                        </a:rPr>
                        <a:t>17-2071</a:t>
                      </a:r>
                    </a:p>
                  </a:txBody>
                  <a:tcPr marL="6384" marR="6384" marT="638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Electrical Engineers</a:t>
                      </a:r>
                    </a:p>
                  </a:txBody>
                  <a:tcPr marL="6384" marR="6384" marT="6384" marB="0" anchor="ctr">
                    <a:lnL>
                      <a:noFill/>
                    </a:lnL>
                    <a:lnR>
                      <a:noFill/>
                    </a:lnR>
                    <a:lnT>
                      <a:noFill/>
                    </a:lnT>
                    <a:lnB>
                      <a:noFill/>
                    </a:lnB>
                  </a:tcPr>
                </a:tc>
                <a:tc>
                  <a:txBody>
                    <a:bodyPr/>
                    <a:lstStyle/>
                    <a:p>
                      <a:pPr algn="ctr" fontAlgn="ctr"/>
                      <a:r>
                        <a:rPr lang="en-US" sz="900" b="0" i="0" u="none" strike="noStrike">
                          <a:solidFill>
                            <a:srgbClr val="FFFFFF"/>
                          </a:solidFill>
                          <a:effectLst/>
                          <a:latin typeface="Helvetica" panose="020B0604020202020204" pitchFamily="34" charset="0"/>
                        </a:rPr>
                        <a:t>Bachelor's degree</a:t>
                      </a:r>
                    </a:p>
                  </a:txBody>
                  <a:tcPr marL="6384" marR="6384" marT="6384"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Helvetica" panose="020B0604020202020204" pitchFamily="34" charset="0"/>
                        </a:rPr>
                        <a:t>2,810</a:t>
                      </a:r>
                    </a:p>
                  </a:txBody>
                  <a:tcPr marL="6384" marR="6384" marT="63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Helvetica" panose="020B0604020202020204" pitchFamily="34" charset="0"/>
                        </a:rPr>
                        <a:t>5</a:t>
                      </a:r>
                    </a:p>
                  </a:txBody>
                  <a:tcPr marL="6384" marR="6384" marT="6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Helvetica" panose="020B0604020202020204" pitchFamily="34" charset="0"/>
                        </a:rPr>
                        <a:t>$117,216</a:t>
                      </a:r>
                    </a:p>
                  </a:txBody>
                  <a:tcPr marL="6384" marR="6384" marT="6384"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43255166"/>
                  </a:ext>
                </a:extLst>
              </a:tr>
              <a:tr h="141953">
                <a:tc vMerge="1">
                  <a:txBody>
                    <a:bodyPr/>
                    <a:lstStyle/>
                    <a:p>
                      <a:pPr algn="ctr" fontAlgn="ctr"/>
                      <a:endParaRPr lang="en-US" sz="600" b="0" i="0" u="none" strike="noStrike">
                        <a:solidFill>
                          <a:srgbClr val="000000"/>
                        </a:solidFill>
                        <a:effectLst/>
                        <a:latin typeface="Helvetica" panose="020B0604020202020204" pitchFamily="34" charset="0"/>
                      </a:endParaRPr>
                    </a:p>
                  </a:txBody>
                  <a:tcPr marL="6384" marR="6384" marT="6384"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Helvetica" panose="020B0604020202020204" pitchFamily="34" charset="0"/>
                        </a:rPr>
                        <a:t>13-2051</a:t>
                      </a:r>
                    </a:p>
                  </a:txBody>
                  <a:tcPr marL="6384" marR="6384" marT="638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Financial Analysts</a:t>
                      </a:r>
                    </a:p>
                  </a:txBody>
                  <a:tcPr marL="6384" marR="6384" marT="6384" marB="0" anchor="ctr">
                    <a:lnL>
                      <a:noFill/>
                    </a:lnL>
                    <a:lnR>
                      <a:noFill/>
                    </a:lnR>
                    <a:lnT>
                      <a:noFill/>
                    </a:lnT>
                    <a:lnB>
                      <a:noFill/>
                    </a:lnB>
                  </a:tcPr>
                </a:tc>
                <a:tc>
                  <a:txBody>
                    <a:bodyPr/>
                    <a:lstStyle/>
                    <a:p>
                      <a:pPr algn="ctr" fontAlgn="ctr"/>
                      <a:r>
                        <a:rPr lang="en-US" sz="900" b="0" i="0" u="none" strike="noStrike">
                          <a:solidFill>
                            <a:srgbClr val="FFFFFF"/>
                          </a:solidFill>
                          <a:effectLst/>
                          <a:latin typeface="Helvetica" panose="020B0604020202020204" pitchFamily="34" charset="0"/>
                        </a:rPr>
                        <a:t>Bachelor's degree</a:t>
                      </a:r>
                    </a:p>
                  </a:txBody>
                  <a:tcPr marL="6384" marR="6384" marT="6384"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Helvetica" panose="020B0604020202020204" pitchFamily="34" charset="0"/>
                        </a:rPr>
                        <a:t>2,800</a:t>
                      </a:r>
                    </a:p>
                  </a:txBody>
                  <a:tcPr marL="6384" marR="6384" marT="63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Helvetica" panose="020B0604020202020204" pitchFamily="34" charset="0"/>
                        </a:rPr>
                        <a:t>5</a:t>
                      </a:r>
                    </a:p>
                  </a:txBody>
                  <a:tcPr marL="6384" marR="6384" marT="6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Helvetica" panose="020B0604020202020204" pitchFamily="34" charset="0"/>
                        </a:rPr>
                        <a:t>$89,077</a:t>
                      </a:r>
                    </a:p>
                  </a:txBody>
                  <a:tcPr marL="6384" marR="6384" marT="6384"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73914739"/>
                  </a:ext>
                </a:extLst>
              </a:tr>
              <a:tr h="141953">
                <a:tc vMerge="1">
                  <a:txBody>
                    <a:bodyPr/>
                    <a:lstStyle/>
                    <a:p>
                      <a:pPr algn="ctr" fontAlgn="ctr"/>
                      <a:endParaRPr lang="en-US" sz="600" b="0" i="0" u="none" strike="noStrike">
                        <a:solidFill>
                          <a:srgbClr val="000000"/>
                        </a:solidFill>
                        <a:effectLst/>
                        <a:latin typeface="Helvetica" panose="020B0604020202020204" pitchFamily="34" charset="0"/>
                      </a:endParaRPr>
                    </a:p>
                  </a:txBody>
                  <a:tcPr marL="6384" marR="6384" marT="6384"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Helvetica" panose="020B0604020202020204" pitchFamily="34" charset="0"/>
                        </a:rPr>
                        <a:t>11-9111</a:t>
                      </a:r>
                    </a:p>
                  </a:txBody>
                  <a:tcPr marL="6384" marR="6384" marT="638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Medical and Health Services Managers</a:t>
                      </a:r>
                    </a:p>
                  </a:txBody>
                  <a:tcPr marL="6384" marR="6384" marT="6384" marB="0" anchor="ctr">
                    <a:lnL>
                      <a:noFill/>
                    </a:lnL>
                    <a:lnR>
                      <a:noFill/>
                    </a:lnR>
                    <a:lnT>
                      <a:noFill/>
                    </a:lnT>
                    <a:lnB>
                      <a:noFill/>
                    </a:lnB>
                  </a:tcPr>
                </a:tc>
                <a:tc>
                  <a:txBody>
                    <a:bodyPr/>
                    <a:lstStyle/>
                    <a:p>
                      <a:pPr algn="ctr" fontAlgn="ctr"/>
                      <a:r>
                        <a:rPr lang="en-US" sz="900" b="0" i="0" u="none" strike="noStrike">
                          <a:solidFill>
                            <a:srgbClr val="FFFFFF"/>
                          </a:solidFill>
                          <a:effectLst/>
                          <a:latin typeface="Helvetica" panose="020B0604020202020204" pitchFamily="34" charset="0"/>
                        </a:rPr>
                        <a:t>Bachelor's degree</a:t>
                      </a:r>
                    </a:p>
                  </a:txBody>
                  <a:tcPr marL="6384" marR="6384" marT="6384"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Helvetica" panose="020B0604020202020204" pitchFamily="34" charset="0"/>
                        </a:rPr>
                        <a:t>2,250</a:t>
                      </a:r>
                    </a:p>
                  </a:txBody>
                  <a:tcPr marL="6384" marR="6384" marT="63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Helvetica" panose="020B0604020202020204" pitchFamily="34" charset="0"/>
                        </a:rPr>
                        <a:t>5</a:t>
                      </a:r>
                    </a:p>
                  </a:txBody>
                  <a:tcPr marL="6384" marR="6384" marT="6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Helvetica" panose="020B0604020202020204" pitchFamily="34" charset="0"/>
                        </a:rPr>
                        <a:t>$130,572</a:t>
                      </a:r>
                    </a:p>
                  </a:txBody>
                  <a:tcPr marL="6384" marR="6384" marT="6384"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56472166"/>
                  </a:ext>
                </a:extLst>
              </a:tr>
              <a:tr h="141953">
                <a:tc vMerge="1">
                  <a:txBody>
                    <a:bodyPr/>
                    <a:lstStyle/>
                    <a:p>
                      <a:pPr algn="ctr" fontAlgn="ctr"/>
                      <a:endParaRPr lang="en-US" sz="600" b="0" i="0" u="none" strike="noStrike">
                        <a:solidFill>
                          <a:srgbClr val="000000"/>
                        </a:solidFill>
                        <a:effectLst/>
                        <a:latin typeface="Helvetica" panose="020B0604020202020204" pitchFamily="34" charset="0"/>
                      </a:endParaRPr>
                    </a:p>
                  </a:txBody>
                  <a:tcPr marL="6384" marR="6384" marT="6384" marB="0" anchor="ctr">
                    <a:lnL>
                      <a:noFill/>
                    </a:lnL>
                    <a:lnR>
                      <a:noFill/>
                    </a:lnR>
                    <a:lnT>
                      <a:noFill/>
                    </a:lnT>
                    <a:lnB>
                      <a:noFill/>
                    </a:lnB>
                  </a:tcPr>
                </a:tc>
                <a:tc>
                  <a:txBody>
                    <a:bodyPr/>
                    <a:lstStyle/>
                    <a:p>
                      <a:pPr algn="ctr" fontAlgn="ctr"/>
                      <a:r>
                        <a:rPr lang="en-US" sz="900" b="0" i="0" u="none" strike="noStrike">
                          <a:solidFill>
                            <a:srgbClr val="000000"/>
                          </a:solidFill>
                          <a:effectLst/>
                          <a:latin typeface="Helvetica" panose="020B0604020202020204" pitchFamily="34" charset="0"/>
                        </a:rPr>
                        <a:t>11-3011</a:t>
                      </a:r>
                    </a:p>
                  </a:txBody>
                  <a:tcPr marL="6384" marR="6384" marT="638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Administrative Services Managers</a:t>
                      </a:r>
                    </a:p>
                  </a:txBody>
                  <a:tcPr marL="6384" marR="6384" marT="6384" marB="0" anchor="ctr">
                    <a:lnL>
                      <a:noFill/>
                    </a:lnL>
                    <a:lnR>
                      <a:noFill/>
                    </a:lnR>
                    <a:lnT>
                      <a:noFill/>
                    </a:lnT>
                    <a:lnB>
                      <a:noFill/>
                    </a:lnB>
                  </a:tcPr>
                </a:tc>
                <a:tc>
                  <a:txBody>
                    <a:bodyPr/>
                    <a:lstStyle/>
                    <a:p>
                      <a:pPr algn="ctr" fontAlgn="ctr"/>
                      <a:r>
                        <a:rPr lang="en-US" sz="900" b="0" i="0" u="none" strike="noStrike">
                          <a:solidFill>
                            <a:srgbClr val="FFFFFF"/>
                          </a:solidFill>
                          <a:effectLst/>
                          <a:latin typeface="Helvetica" panose="020B0604020202020204" pitchFamily="34" charset="0"/>
                        </a:rPr>
                        <a:t>Bachelor's degree</a:t>
                      </a:r>
                    </a:p>
                  </a:txBody>
                  <a:tcPr marL="6384" marR="6384" marT="6384"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Helvetica" panose="020B0604020202020204" pitchFamily="34" charset="0"/>
                        </a:rPr>
                        <a:t>2,130</a:t>
                      </a:r>
                    </a:p>
                  </a:txBody>
                  <a:tcPr marL="6384" marR="6384" marT="63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Helvetica" panose="020B0604020202020204" pitchFamily="34" charset="0"/>
                        </a:rPr>
                        <a:t>5</a:t>
                      </a:r>
                    </a:p>
                  </a:txBody>
                  <a:tcPr marL="6384" marR="6384" marT="6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Helvetica" panose="020B0604020202020204" pitchFamily="34" charset="0"/>
                        </a:rPr>
                        <a:t>$106,702</a:t>
                      </a:r>
                    </a:p>
                  </a:txBody>
                  <a:tcPr marL="6384" marR="6384" marT="6384"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78539633"/>
                  </a:ext>
                </a:extLst>
              </a:tr>
              <a:tr h="141953">
                <a:tc vMerge="1">
                  <a:txBody>
                    <a:bodyPr/>
                    <a:lstStyle/>
                    <a:p>
                      <a:pPr algn="ctr" fontAlgn="ctr"/>
                      <a:endParaRPr lang="en-US" sz="600" b="0" i="0" u="none" strike="noStrike">
                        <a:solidFill>
                          <a:srgbClr val="000000"/>
                        </a:solidFill>
                        <a:effectLst/>
                        <a:latin typeface="Helvetica" panose="020B0604020202020204" pitchFamily="34" charset="0"/>
                      </a:endParaRPr>
                    </a:p>
                  </a:txBody>
                  <a:tcPr marL="6384" marR="6384" marT="6384"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Helvetica" panose="020B0604020202020204" pitchFamily="34" charset="0"/>
                        </a:rPr>
                        <a:t>15-1142</a:t>
                      </a:r>
                    </a:p>
                  </a:txBody>
                  <a:tcPr marL="6384" marR="6384" marT="638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Network and Computer Systems Administrators</a:t>
                      </a:r>
                    </a:p>
                  </a:txBody>
                  <a:tcPr marL="6384" marR="6384" marT="6384" marB="0" anchor="ctr">
                    <a:lnL>
                      <a:noFill/>
                    </a:lnL>
                    <a:lnR>
                      <a:noFill/>
                    </a:lnR>
                    <a:lnT>
                      <a:noFill/>
                    </a:lnT>
                    <a:lnB>
                      <a:noFill/>
                    </a:lnB>
                  </a:tcPr>
                </a:tc>
                <a:tc>
                  <a:txBody>
                    <a:bodyPr/>
                    <a:lstStyle/>
                    <a:p>
                      <a:pPr algn="ctr" fontAlgn="ctr"/>
                      <a:r>
                        <a:rPr lang="en-US" sz="900" b="0" i="0" u="none" strike="noStrike" dirty="0">
                          <a:solidFill>
                            <a:srgbClr val="FFFFFF"/>
                          </a:solidFill>
                          <a:effectLst/>
                          <a:latin typeface="Helvetica" panose="020B0604020202020204" pitchFamily="34" charset="0"/>
                        </a:rPr>
                        <a:t>Bachelor's degree</a:t>
                      </a:r>
                    </a:p>
                  </a:txBody>
                  <a:tcPr marL="6384" marR="6384" marT="6384"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Helvetica" panose="020B0604020202020204" pitchFamily="34" charset="0"/>
                        </a:rPr>
                        <a:t>2,090</a:t>
                      </a:r>
                    </a:p>
                  </a:txBody>
                  <a:tcPr marL="6384" marR="6384" marT="63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Helvetica" panose="020B0604020202020204" pitchFamily="34" charset="0"/>
                        </a:rPr>
                        <a:t>5</a:t>
                      </a:r>
                    </a:p>
                  </a:txBody>
                  <a:tcPr marL="6384" marR="6384" marT="6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Helvetica" panose="020B0604020202020204" pitchFamily="34" charset="0"/>
                        </a:rPr>
                        <a:t>$92,232</a:t>
                      </a:r>
                    </a:p>
                  </a:txBody>
                  <a:tcPr marL="6384" marR="6384" marT="6384"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52708595"/>
                  </a:ext>
                </a:extLst>
              </a:tr>
              <a:tr h="141953">
                <a:tc vMerge="1">
                  <a:txBody>
                    <a:bodyPr/>
                    <a:lstStyle/>
                    <a:p>
                      <a:pPr algn="ctr" fontAlgn="ctr"/>
                      <a:endParaRPr lang="en-US" sz="600" b="0" i="0" u="none" strike="noStrike">
                        <a:solidFill>
                          <a:srgbClr val="000000"/>
                        </a:solidFill>
                        <a:effectLst/>
                        <a:latin typeface="Helvetica" panose="020B0604020202020204" pitchFamily="34" charset="0"/>
                      </a:endParaRPr>
                    </a:p>
                  </a:txBody>
                  <a:tcPr marL="6384" marR="6384" marT="6384"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Helvetica" panose="020B0604020202020204" pitchFamily="34" charset="0"/>
                        </a:rPr>
                        <a:t>17-2112</a:t>
                      </a:r>
                    </a:p>
                  </a:txBody>
                  <a:tcPr marL="6384" marR="6384" marT="6384"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Helvetica" panose="020B0604020202020204" pitchFamily="34" charset="0"/>
                        </a:rPr>
                        <a:t>Industrial Engineers</a:t>
                      </a:r>
                    </a:p>
                  </a:txBody>
                  <a:tcPr marL="6384" marR="6384" marT="6384" marB="0" anchor="ctr">
                    <a:lnL>
                      <a:noFill/>
                    </a:lnL>
                    <a:lnR>
                      <a:noFill/>
                    </a:lnR>
                    <a:lnT>
                      <a:noFill/>
                    </a:lnT>
                    <a:lnB>
                      <a:noFill/>
                    </a:lnB>
                  </a:tcPr>
                </a:tc>
                <a:tc>
                  <a:txBody>
                    <a:bodyPr/>
                    <a:lstStyle/>
                    <a:p>
                      <a:pPr algn="ctr" fontAlgn="ctr"/>
                      <a:r>
                        <a:rPr lang="en-US" sz="900" b="0" i="0" u="none" strike="noStrike">
                          <a:solidFill>
                            <a:srgbClr val="FFFFFF"/>
                          </a:solidFill>
                          <a:effectLst/>
                          <a:latin typeface="Helvetica" panose="020B0604020202020204" pitchFamily="34" charset="0"/>
                        </a:rPr>
                        <a:t>Bachelor's degree</a:t>
                      </a:r>
                    </a:p>
                  </a:txBody>
                  <a:tcPr marL="6384" marR="6384" marT="6384"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Helvetica" panose="020B0604020202020204" pitchFamily="34" charset="0"/>
                        </a:rPr>
                        <a:t>1,680</a:t>
                      </a:r>
                    </a:p>
                  </a:txBody>
                  <a:tcPr marL="6384" marR="6384" marT="63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Helvetica" panose="020B0604020202020204" pitchFamily="34" charset="0"/>
                        </a:rPr>
                        <a:t>5</a:t>
                      </a:r>
                    </a:p>
                  </a:txBody>
                  <a:tcPr marL="6384" marR="6384" marT="6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Helvetica" panose="020B0604020202020204" pitchFamily="34" charset="0"/>
                        </a:rPr>
                        <a:t>$99,814</a:t>
                      </a:r>
                    </a:p>
                  </a:txBody>
                  <a:tcPr marL="6384" marR="6384" marT="6384"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79114741"/>
                  </a:ext>
                </a:extLst>
              </a:tr>
              <a:tr h="141953">
                <a:tc vMerge="1">
                  <a:txBody>
                    <a:bodyPr/>
                    <a:lstStyle/>
                    <a:p>
                      <a:pPr algn="ctr" fontAlgn="ctr"/>
                      <a:endParaRPr lang="en-US" sz="600" b="0" i="0" u="none" strike="noStrike" dirty="0">
                        <a:solidFill>
                          <a:srgbClr val="000000"/>
                        </a:solidFill>
                        <a:effectLst/>
                        <a:latin typeface="Helvetica" panose="020B0604020202020204" pitchFamily="34" charset="0"/>
                      </a:endParaRPr>
                    </a:p>
                  </a:txBody>
                  <a:tcPr marL="6384" marR="6384" marT="6384"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Helvetica" panose="020B0604020202020204" pitchFamily="34" charset="0"/>
                        </a:rPr>
                        <a:t>41-9031</a:t>
                      </a:r>
                    </a:p>
                  </a:txBody>
                  <a:tcPr marL="6384" marR="6384" marT="6384" marB="0" anchor="ctr">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Helvetica" panose="020B0604020202020204" pitchFamily="34" charset="0"/>
                        </a:rPr>
                        <a:t>Sales Engineers</a:t>
                      </a:r>
                    </a:p>
                  </a:txBody>
                  <a:tcPr marL="6384" marR="6384" marT="6384"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FFFFFF"/>
                          </a:solidFill>
                          <a:effectLst/>
                          <a:latin typeface="Helvetica" panose="020B0604020202020204" pitchFamily="34" charset="0"/>
                        </a:rPr>
                        <a:t>Bachelor's degree</a:t>
                      </a:r>
                    </a:p>
                  </a:txBody>
                  <a:tcPr marL="6384" marR="6384" marT="6384" marB="0" anchor="ctr">
                    <a:lnL>
                      <a:noFill/>
                    </a:lnL>
                    <a:lnR>
                      <a:noFill/>
                    </a:lnR>
                    <a:lnT>
                      <a:noFill/>
                    </a:lnT>
                    <a:lnB w="19050" cap="flat" cmpd="sng" algn="ctr">
                      <a:solidFill>
                        <a:schemeClr val="tx1"/>
                      </a:solidFill>
                      <a:prstDash val="solid"/>
                      <a:round/>
                      <a:headEnd type="none" w="med" len="med"/>
                      <a:tailEnd type="none" w="med" len="med"/>
                    </a:lnB>
                    <a:solidFill>
                      <a:srgbClr val="5B9BD5"/>
                    </a:solidFill>
                  </a:tcPr>
                </a:tc>
                <a:tc>
                  <a:txBody>
                    <a:bodyPr/>
                    <a:lstStyle/>
                    <a:p>
                      <a:pPr algn="ctr" fontAlgn="ctr"/>
                      <a:r>
                        <a:rPr lang="en-US" sz="900" b="0" i="0" u="none" strike="noStrike">
                          <a:solidFill>
                            <a:srgbClr val="000000"/>
                          </a:solidFill>
                          <a:effectLst/>
                          <a:latin typeface="Helvetica" panose="020B0604020202020204" pitchFamily="34" charset="0"/>
                        </a:rPr>
                        <a:t>1,630</a:t>
                      </a:r>
                    </a:p>
                  </a:txBody>
                  <a:tcPr marL="6384" marR="6384" marT="6384" marB="0" anchor="ctr">
                    <a:lnL>
                      <a:noFill/>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Helvetica" panose="020B0604020202020204" pitchFamily="34" charset="0"/>
                        </a:rPr>
                        <a:t>5</a:t>
                      </a:r>
                    </a:p>
                  </a:txBody>
                  <a:tcPr marL="6384" marR="6384" marT="6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solidFill>
                      <a:srgbClr val="DDEBF7"/>
                    </a:solidFill>
                  </a:tcPr>
                </a:tc>
                <a:tc>
                  <a:txBody>
                    <a:bodyPr/>
                    <a:lstStyle/>
                    <a:p>
                      <a:pPr algn="ctr" fontAlgn="ctr"/>
                      <a:r>
                        <a:rPr lang="en-US" sz="900" b="0" i="0" u="none" strike="noStrike" dirty="0">
                          <a:solidFill>
                            <a:srgbClr val="000000"/>
                          </a:solidFill>
                          <a:effectLst/>
                          <a:latin typeface="Helvetica" panose="020B0604020202020204" pitchFamily="34" charset="0"/>
                        </a:rPr>
                        <a:t>$89,289</a:t>
                      </a:r>
                    </a:p>
                  </a:txBody>
                  <a:tcPr marL="6384" marR="6384" marT="6384" marB="0" anchor="ctr">
                    <a:lnL w="6350" cap="flat" cmpd="sng" algn="ctr">
                      <a:solidFill>
                        <a:srgbClr val="000000"/>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292699"/>
                  </a:ext>
                </a:extLst>
              </a:tr>
            </a:tbl>
          </a:graphicData>
        </a:graphic>
      </p:graphicFrame>
    </p:spTree>
    <p:extLst>
      <p:ext uri="{BB962C8B-B14F-4D97-AF65-F5344CB8AC3E}">
        <p14:creationId xmlns:p14="http://schemas.microsoft.com/office/powerpoint/2010/main" val="37563562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Appendix:</a:t>
            </a:r>
            <a:r>
              <a:rPr lang="en-US" sz="5400" dirty="0">
                <a:latin typeface="Helvetica" panose="020B0604020202020204" pitchFamily="34" charset="0"/>
                <a:cs typeface="Helvetica" panose="020B0604020202020204" pitchFamily="34" charset="0"/>
              </a:rPr>
              <a:t>	</a:t>
            </a:r>
            <a:r>
              <a:rPr lang="en-US" sz="5400" dirty="0" smtClean="0">
                <a:latin typeface="Helvetica" panose="020B0604020202020204" pitchFamily="34" charset="0"/>
                <a:cs typeface="Helvetica" panose="020B0604020202020204" pitchFamily="34" charset="0"/>
              </a:rPr>
              <a:t>Critical Industry Profiles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63</a:t>
            </a:fld>
            <a:endParaRPr lang="en-US"/>
          </a:p>
        </p:txBody>
      </p:sp>
    </p:spTree>
    <p:extLst>
      <p:ext uri="{BB962C8B-B14F-4D97-AF65-F5344CB8AC3E}">
        <p14:creationId xmlns:p14="http://schemas.microsoft.com/office/powerpoint/2010/main" val="21920650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Hospitality</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64</a:t>
            </a:fld>
            <a:endParaRPr lang="en-US" dirty="0"/>
          </a:p>
        </p:txBody>
      </p:sp>
    </p:spTree>
    <p:extLst>
      <p:ext uri="{BB962C8B-B14F-4D97-AF65-F5344CB8AC3E}">
        <p14:creationId xmlns:p14="http://schemas.microsoft.com/office/powerpoint/2010/main" val="426628315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65</a:t>
            </a:fld>
            <a:endParaRPr lang="en-US"/>
          </a:p>
        </p:txBody>
      </p:sp>
      <p:sp>
        <p:nvSpPr>
          <p:cNvPr id="18"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Hospitality Groups and Employers</a:t>
            </a:r>
            <a:endParaRPr lang="en-US" sz="3200" dirty="0">
              <a:latin typeface="Helvetica" panose="020B0604020202020204" pitchFamily="34" charset="0"/>
              <a:cs typeface="Helvetica" panose="020B0604020202020204" pitchFamily="34" charset="0"/>
            </a:endParaRPr>
          </a:p>
        </p:txBody>
      </p:sp>
      <p:sp>
        <p:nvSpPr>
          <p:cNvPr id="19" name="Rectangle 18"/>
          <p:cNvSpPr/>
          <p:nvPr/>
        </p:nvSpPr>
        <p:spPr>
          <a:xfrm>
            <a:off x="611029" y="240270"/>
            <a:ext cx="228299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Hospitality</a:t>
            </a:r>
            <a:endParaRPr lang="en-US" sz="1200" dirty="0"/>
          </a:p>
        </p:txBody>
      </p:sp>
      <p:graphicFrame>
        <p:nvGraphicFramePr>
          <p:cNvPr id="22" name="Table 21"/>
          <p:cNvGraphicFramePr>
            <a:graphicFrameLocks noGrp="1"/>
          </p:cNvGraphicFramePr>
          <p:nvPr>
            <p:extLst>
              <p:ext uri="{D42A27DB-BD31-4B8C-83A1-F6EECF244321}">
                <p14:modId xmlns:p14="http://schemas.microsoft.com/office/powerpoint/2010/main" val="1187977939"/>
              </p:ext>
            </p:extLst>
          </p:nvPr>
        </p:nvGraphicFramePr>
        <p:xfrm>
          <a:off x="7998593" y="3539890"/>
          <a:ext cx="3656287" cy="1463035"/>
        </p:xfrm>
        <a:graphic>
          <a:graphicData uri="http://schemas.openxmlformats.org/drawingml/2006/table">
            <a:tbl>
              <a:tblPr firstRow="1">
                <a:tableStyleId>{5FD0F851-EC5A-4D38-B0AD-8093EC10F338}</a:tableStyleId>
              </a:tblPr>
              <a:tblGrid>
                <a:gridCol w="2252312">
                  <a:extLst>
                    <a:ext uri="{9D8B030D-6E8A-4147-A177-3AD203B41FA5}">
                      <a16:colId xmlns:a16="http://schemas.microsoft.com/office/drawing/2014/main" val="2354080455"/>
                    </a:ext>
                  </a:extLst>
                </a:gridCol>
                <a:gridCol w="1403975">
                  <a:extLst>
                    <a:ext uri="{9D8B030D-6E8A-4147-A177-3AD203B41FA5}">
                      <a16:colId xmlns:a16="http://schemas.microsoft.com/office/drawing/2014/main" val="2062974140"/>
                    </a:ext>
                  </a:extLst>
                </a:gridCol>
              </a:tblGrid>
              <a:tr h="209005">
                <a:tc>
                  <a:txBody>
                    <a:bodyPr/>
                    <a:lstStyle/>
                    <a:p>
                      <a:pPr algn="ctr" fontAlgn="b"/>
                      <a:r>
                        <a:rPr lang="en-US" sz="1000" u="none" strike="noStrike" dirty="0">
                          <a:effectLst/>
                        </a:rPr>
                        <a:t>Employer</a:t>
                      </a:r>
                      <a:endParaRPr lang="en-US" sz="1000" b="1" i="0" u="none" strike="noStrike" dirty="0">
                        <a:effectLst/>
                        <a:latin typeface="+mj-lt"/>
                        <a:cs typeface="Helvetica" panose="020B0604020202020204" pitchFamily="34" charset="0"/>
                      </a:endParaRPr>
                    </a:p>
                  </a:txBody>
                  <a:tcPr marL="9525" marR="9525" marT="9525" marB="0" anchor="ctr"/>
                </a:tc>
                <a:tc>
                  <a:txBody>
                    <a:bodyPr/>
                    <a:lstStyle/>
                    <a:p>
                      <a:pPr algn="ctr" fontAlgn="b"/>
                      <a:r>
                        <a:rPr lang="en-US" sz="1000" u="none" strike="noStrike" dirty="0">
                          <a:effectLst/>
                        </a:rPr>
                        <a:t>Job Postings</a:t>
                      </a:r>
                      <a:endParaRPr lang="en-US" sz="1000" b="1" i="0" u="none" strike="noStrike" dirty="0">
                        <a:effectLst/>
                        <a:latin typeface="+mj-lt"/>
                        <a:cs typeface="Helvetica" panose="020B0604020202020204" pitchFamily="34" charset="0"/>
                      </a:endParaRPr>
                    </a:p>
                  </a:txBody>
                  <a:tcPr marL="9525" marR="9525" marT="9525" marB="0" anchor="ctr"/>
                </a:tc>
                <a:extLst>
                  <a:ext uri="{0D108BD9-81ED-4DB2-BD59-A6C34878D82A}">
                    <a16:rowId xmlns:a16="http://schemas.microsoft.com/office/drawing/2014/main" val="2004953996"/>
                  </a:ext>
                </a:extLst>
              </a:tr>
              <a:tr h="209005">
                <a:tc>
                  <a:txBody>
                    <a:bodyPr/>
                    <a:lstStyle/>
                    <a:p>
                      <a:pPr algn="ctr" fontAlgn="b"/>
                      <a:r>
                        <a:rPr lang="en-US" sz="1000" u="none" strike="noStrike">
                          <a:effectLst/>
                        </a:rPr>
                        <a:t>Marriott International Incorporated</a:t>
                      </a:r>
                      <a:endParaRPr lang="en-US" sz="1000" b="0" i="0" u="none" strike="noStrike">
                        <a:effectLst/>
                        <a:latin typeface="Helvetica" panose="020B0604020202020204" pitchFamily="34" charset="0"/>
                      </a:endParaRPr>
                    </a:p>
                  </a:txBody>
                  <a:tcPr marL="9525" marR="9525" marT="9525" marB="0" anchor="b"/>
                </a:tc>
                <a:tc>
                  <a:txBody>
                    <a:bodyPr/>
                    <a:lstStyle/>
                    <a:p>
                      <a:pPr algn="ctr" fontAlgn="b"/>
                      <a:r>
                        <a:rPr lang="en-US" sz="1000" u="none" strike="noStrike">
                          <a:effectLst/>
                        </a:rPr>
                        <a:t>1,952</a:t>
                      </a:r>
                      <a:endParaRPr lang="en-US" sz="1000" b="0" i="0" u="none" strike="noStrike">
                        <a:effectLst/>
                        <a:latin typeface="Helvetica" panose="020B0604020202020204" pitchFamily="34" charset="0"/>
                      </a:endParaRPr>
                    </a:p>
                  </a:txBody>
                  <a:tcPr marL="9525" marR="9525" marT="9525" marB="0" anchor="b"/>
                </a:tc>
                <a:extLst>
                  <a:ext uri="{0D108BD9-81ED-4DB2-BD59-A6C34878D82A}">
                    <a16:rowId xmlns:a16="http://schemas.microsoft.com/office/drawing/2014/main" val="2094299416"/>
                  </a:ext>
                </a:extLst>
              </a:tr>
              <a:tr h="209005">
                <a:tc>
                  <a:txBody>
                    <a:bodyPr/>
                    <a:lstStyle/>
                    <a:p>
                      <a:pPr algn="ctr" fontAlgn="b"/>
                      <a:r>
                        <a:rPr lang="en-US" sz="1000" u="none" strike="noStrike">
                          <a:effectLst/>
                        </a:rPr>
                        <a:t>Aramark</a:t>
                      </a:r>
                      <a:endParaRPr lang="en-US" sz="1000" b="0" i="0" u="none" strike="noStrike">
                        <a:effectLst/>
                        <a:latin typeface="Helvetica" panose="020B0604020202020204" pitchFamily="34" charset="0"/>
                      </a:endParaRPr>
                    </a:p>
                  </a:txBody>
                  <a:tcPr marL="9525" marR="9525" marT="9525" marB="0" anchor="b"/>
                </a:tc>
                <a:tc>
                  <a:txBody>
                    <a:bodyPr/>
                    <a:lstStyle/>
                    <a:p>
                      <a:pPr algn="ctr" fontAlgn="b"/>
                      <a:r>
                        <a:rPr lang="en-US" sz="1000" u="none" strike="noStrike">
                          <a:effectLst/>
                        </a:rPr>
                        <a:t>971</a:t>
                      </a:r>
                      <a:endParaRPr lang="en-US" sz="1000" b="0" i="0" u="none" strike="noStrike">
                        <a:effectLst/>
                        <a:latin typeface="Helvetica" panose="020B0604020202020204" pitchFamily="34" charset="0"/>
                      </a:endParaRPr>
                    </a:p>
                  </a:txBody>
                  <a:tcPr marL="9525" marR="9525" marT="9525" marB="0" anchor="b"/>
                </a:tc>
                <a:extLst>
                  <a:ext uri="{0D108BD9-81ED-4DB2-BD59-A6C34878D82A}">
                    <a16:rowId xmlns:a16="http://schemas.microsoft.com/office/drawing/2014/main" val="1311406487"/>
                  </a:ext>
                </a:extLst>
              </a:tr>
              <a:tr h="209005">
                <a:tc>
                  <a:txBody>
                    <a:bodyPr/>
                    <a:lstStyle/>
                    <a:p>
                      <a:pPr algn="ctr" fontAlgn="b"/>
                      <a:r>
                        <a:rPr lang="en-US" sz="1000" u="none" strike="noStrike">
                          <a:effectLst/>
                        </a:rPr>
                        <a:t>Sodexo</a:t>
                      </a:r>
                      <a:endParaRPr lang="en-US" sz="1000" b="0" i="0" u="none" strike="noStrike">
                        <a:effectLst/>
                        <a:latin typeface="Helvetica" panose="020B0604020202020204" pitchFamily="34" charset="0"/>
                      </a:endParaRPr>
                    </a:p>
                  </a:txBody>
                  <a:tcPr marL="9525" marR="9525" marT="9525" marB="0" anchor="b"/>
                </a:tc>
                <a:tc>
                  <a:txBody>
                    <a:bodyPr/>
                    <a:lstStyle/>
                    <a:p>
                      <a:pPr algn="ctr" fontAlgn="b"/>
                      <a:r>
                        <a:rPr lang="en-US" sz="1000" u="none" strike="noStrike">
                          <a:effectLst/>
                        </a:rPr>
                        <a:t>719</a:t>
                      </a:r>
                      <a:endParaRPr lang="en-US" sz="1000" b="0" i="0" u="none" strike="noStrike">
                        <a:effectLst/>
                        <a:latin typeface="Helvetica" panose="020B0604020202020204" pitchFamily="34" charset="0"/>
                      </a:endParaRPr>
                    </a:p>
                  </a:txBody>
                  <a:tcPr marL="9525" marR="9525" marT="9525" marB="0" anchor="b"/>
                </a:tc>
                <a:extLst>
                  <a:ext uri="{0D108BD9-81ED-4DB2-BD59-A6C34878D82A}">
                    <a16:rowId xmlns:a16="http://schemas.microsoft.com/office/drawing/2014/main" val="1699668475"/>
                  </a:ext>
                </a:extLst>
              </a:tr>
              <a:tr h="209005">
                <a:tc>
                  <a:txBody>
                    <a:bodyPr/>
                    <a:lstStyle/>
                    <a:p>
                      <a:pPr algn="ctr" fontAlgn="b"/>
                      <a:r>
                        <a:rPr lang="en-US" sz="1000" u="none" strike="noStrike">
                          <a:effectLst/>
                        </a:rPr>
                        <a:t>Compass Group Plc United States</a:t>
                      </a:r>
                      <a:endParaRPr lang="en-US" sz="1000" b="0" i="0" u="none" strike="noStrike">
                        <a:effectLst/>
                        <a:latin typeface="Helvetica" panose="020B0604020202020204" pitchFamily="34" charset="0"/>
                      </a:endParaRPr>
                    </a:p>
                  </a:txBody>
                  <a:tcPr marL="9525" marR="9525" marT="9525" marB="0" anchor="b"/>
                </a:tc>
                <a:tc>
                  <a:txBody>
                    <a:bodyPr/>
                    <a:lstStyle/>
                    <a:p>
                      <a:pPr algn="ctr" fontAlgn="b"/>
                      <a:r>
                        <a:rPr lang="en-US" sz="1000" u="none" strike="noStrike">
                          <a:effectLst/>
                        </a:rPr>
                        <a:t>652</a:t>
                      </a:r>
                      <a:endParaRPr lang="en-US" sz="1000" b="0" i="0" u="none" strike="noStrike">
                        <a:effectLst/>
                        <a:latin typeface="Helvetica" panose="020B0604020202020204" pitchFamily="34" charset="0"/>
                      </a:endParaRPr>
                    </a:p>
                  </a:txBody>
                  <a:tcPr marL="9525" marR="9525" marT="9525" marB="0" anchor="b"/>
                </a:tc>
                <a:extLst>
                  <a:ext uri="{0D108BD9-81ED-4DB2-BD59-A6C34878D82A}">
                    <a16:rowId xmlns:a16="http://schemas.microsoft.com/office/drawing/2014/main" val="4041789653"/>
                  </a:ext>
                </a:extLst>
              </a:tr>
              <a:tr h="209005">
                <a:tc>
                  <a:txBody>
                    <a:bodyPr/>
                    <a:lstStyle/>
                    <a:p>
                      <a:pPr algn="ctr" fontAlgn="b"/>
                      <a:r>
                        <a:rPr lang="en-US" sz="1000" u="none" strike="noStrike">
                          <a:effectLst/>
                        </a:rPr>
                        <a:t>Wynn Resort</a:t>
                      </a:r>
                      <a:endParaRPr lang="en-US" sz="1000" b="0" i="0" u="none" strike="noStrike">
                        <a:effectLst/>
                        <a:latin typeface="Helvetica" panose="020B0604020202020204" pitchFamily="34" charset="0"/>
                      </a:endParaRPr>
                    </a:p>
                  </a:txBody>
                  <a:tcPr marL="9525" marR="9525" marT="9525" marB="0" anchor="b"/>
                </a:tc>
                <a:tc>
                  <a:txBody>
                    <a:bodyPr/>
                    <a:lstStyle/>
                    <a:p>
                      <a:pPr algn="ctr" fontAlgn="b"/>
                      <a:r>
                        <a:rPr lang="en-US" sz="1000" u="none" strike="noStrike">
                          <a:effectLst/>
                        </a:rPr>
                        <a:t>543</a:t>
                      </a:r>
                      <a:endParaRPr lang="en-US" sz="1000" b="0" i="0" u="none" strike="noStrike">
                        <a:effectLst/>
                        <a:latin typeface="Helvetica" panose="020B0604020202020204" pitchFamily="34" charset="0"/>
                      </a:endParaRPr>
                    </a:p>
                  </a:txBody>
                  <a:tcPr marL="9525" marR="9525" marT="9525" marB="0" anchor="b"/>
                </a:tc>
                <a:extLst>
                  <a:ext uri="{0D108BD9-81ED-4DB2-BD59-A6C34878D82A}">
                    <a16:rowId xmlns:a16="http://schemas.microsoft.com/office/drawing/2014/main" val="3358173353"/>
                  </a:ext>
                </a:extLst>
              </a:tr>
              <a:tr h="209005">
                <a:tc>
                  <a:txBody>
                    <a:bodyPr/>
                    <a:lstStyle/>
                    <a:p>
                      <a:pPr algn="ctr" fontAlgn="b"/>
                      <a:r>
                        <a:rPr lang="en-US" sz="1000" u="none" strike="noStrike">
                          <a:effectLst/>
                        </a:rPr>
                        <a:t>Compass Group</a:t>
                      </a:r>
                      <a:endParaRPr lang="en-US" sz="1000" b="0" i="0" u="none" strike="noStrike">
                        <a:effectLst/>
                        <a:latin typeface="Helvetica" panose="020B0604020202020204" pitchFamily="34" charset="0"/>
                      </a:endParaRPr>
                    </a:p>
                  </a:txBody>
                  <a:tcPr marL="9525" marR="9525" marT="9525" marB="0" anchor="b"/>
                </a:tc>
                <a:tc>
                  <a:txBody>
                    <a:bodyPr/>
                    <a:lstStyle/>
                    <a:p>
                      <a:pPr algn="ctr" fontAlgn="b"/>
                      <a:r>
                        <a:rPr lang="en-US" sz="1000" u="none" strike="noStrike" dirty="0">
                          <a:effectLst/>
                        </a:rPr>
                        <a:t>538</a:t>
                      </a:r>
                      <a:endParaRPr lang="en-US" sz="1000" b="0" i="0" u="none" strike="noStrike" dirty="0">
                        <a:effectLst/>
                        <a:latin typeface="Helvetica" panose="020B0604020202020204" pitchFamily="34" charset="0"/>
                      </a:endParaRPr>
                    </a:p>
                  </a:txBody>
                  <a:tcPr marL="9525" marR="9525" marT="9525" marB="0" anchor="b"/>
                </a:tc>
                <a:extLst>
                  <a:ext uri="{0D108BD9-81ED-4DB2-BD59-A6C34878D82A}">
                    <a16:rowId xmlns:a16="http://schemas.microsoft.com/office/drawing/2014/main" val="872586986"/>
                  </a:ext>
                </a:extLst>
              </a:tr>
            </a:tbl>
          </a:graphicData>
        </a:graphic>
      </p:graphicFrame>
      <p:grpSp>
        <p:nvGrpSpPr>
          <p:cNvPr id="5" name="Group 4"/>
          <p:cNvGrpSpPr/>
          <p:nvPr/>
        </p:nvGrpSpPr>
        <p:grpSpPr>
          <a:xfrm>
            <a:off x="7998592" y="3194739"/>
            <a:ext cx="3656287" cy="2122559"/>
            <a:chOff x="8017051" y="3179350"/>
            <a:chExt cx="3656287" cy="2122559"/>
          </a:xfrm>
        </p:grpSpPr>
        <p:sp>
          <p:nvSpPr>
            <p:cNvPr id="23" name="TextBox 22"/>
            <p:cNvSpPr txBox="1"/>
            <p:nvPr/>
          </p:nvSpPr>
          <p:spPr>
            <a:xfrm>
              <a:off x="8017051" y="3179350"/>
              <a:ext cx="3656287" cy="261610"/>
            </a:xfrm>
            <a:prstGeom prst="rect">
              <a:avLst/>
            </a:prstGeom>
            <a:noFill/>
          </p:spPr>
          <p:txBody>
            <a:bodyPr wrap="square" rtlCol="0">
              <a:spAutoFit/>
            </a:bodyPr>
            <a:lstStyle/>
            <a:p>
              <a:pPr algn="ctr"/>
              <a:r>
                <a:rPr lang="en-US" sz="1100" dirty="0" smtClean="0">
                  <a:latin typeface="Helvetica" panose="020B0604020202020204" pitchFamily="34" charset="0"/>
                  <a:cs typeface="Helvetica" panose="020B0604020202020204" pitchFamily="34" charset="0"/>
                </a:rPr>
                <a:t>Largest Employers by 12-Month Regional Job Postings</a:t>
              </a:r>
              <a:endParaRPr lang="en-US" sz="1100" dirty="0">
                <a:latin typeface="Helvetica" panose="020B0604020202020204" pitchFamily="34" charset="0"/>
                <a:cs typeface="Helvetica" panose="020B0604020202020204" pitchFamily="34" charset="0"/>
              </a:endParaRPr>
            </a:p>
          </p:txBody>
        </p:sp>
        <p:sp>
          <p:nvSpPr>
            <p:cNvPr id="24" name="Rectangle 23"/>
            <p:cNvSpPr/>
            <p:nvPr/>
          </p:nvSpPr>
          <p:spPr>
            <a:xfrm>
              <a:off x="8997998" y="5071077"/>
              <a:ext cx="1693084"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Burning Glass, 2019</a:t>
              </a:r>
              <a:endParaRPr lang="en-US" sz="900" dirty="0">
                <a:latin typeface="Helvetica" panose="020B0604020202020204" pitchFamily="34" charset="0"/>
                <a:cs typeface="Helvetica" panose="020B0604020202020204" pitchFamily="34" charset="0"/>
              </a:endParaRPr>
            </a:p>
          </p:txBody>
        </p:sp>
      </p:grpSp>
      <p:sp>
        <p:nvSpPr>
          <p:cNvPr id="16" name="Rectangle 15"/>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The number of </a:t>
            </a:r>
            <a:r>
              <a:rPr lang="en-US" sz="1400" dirty="0" smtClean="0">
                <a:latin typeface="Helvetica" panose="020B0604020202020204" pitchFamily="34" charset="0"/>
                <a:cs typeface="Helvetica" panose="020B0604020202020204" pitchFamily="34" charset="0"/>
              </a:rPr>
              <a:t>Hospitality-related establishments in Greater Boston </a:t>
            </a:r>
            <a:r>
              <a:rPr lang="en-US" sz="1400" dirty="0">
                <a:latin typeface="Helvetica" panose="020B0604020202020204" pitchFamily="34" charset="0"/>
                <a:cs typeface="Helvetica" panose="020B0604020202020204" pitchFamily="34" charset="0"/>
              </a:rPr>
              <a:t>remained stable from 2016 to </a:t>
            </a:r>
            <a:r>
              <a:rPr lang="en-US" sz="1400" dirty="0" smtClean="0">
                <a:latin typeface="Helvetica" panose="020B0604020202020204" pitchFamily="34" charset="0"/>
                <a:cs typeface="Helvetica" panose="020B0604020202020204" pitchFamily="34" charset="0"/>
              </a:rPr>
              <a:t>2018. Over the last 12 months, Marriott International, Inc. was responsible for the most online job postings in Greater Boston (1,952). </a:t>
            </a:r>
            <a:endParaRPr lang="en-US" sz="1400" dirty="0">
              <a:latin typeface="Helvetica" panose="020B0604020202020204" pitchFamily="34" charset="0"/>
              <a:cs typeface="Helvetica" panose="020B0604020202020204" pitchFamily="34" charset="0"/>
            </a:endParaRPr>
          </a:p>
        </p:txBody>
      </p:sp>
      <p:grpSp>
        <p:nvGrpSpPr>
          <p:cNvPr id="2" name="Group 1"/>
          <p:cNvGrpSpPr/>
          <p:nvPr/>
        </p:nvGrpSpPr>
        <p:grpSpPr>
          <a:xfrm>
            <a:off x="631082" y="2610190"/>
            <a:ext cx="7040880" cy="3587128"/>
            <a:chOff x="631082" y="2610190"/>
            <a:chExt cx="7040880" cy="3587128"/>
          </a:xfrm>
        </p:grpSpPr>
        <p:graphicFrame>
          <p:nvGraphicFramePr>
            <p:cNvPr id="14" name="Chart 13"/>
            <p:cNvGraphicFramePr>
              <a:graphicFrameLocks/>
            </p:cNvGraphicFramePr>
            <p:nvPr>
              <p:extLst>
                <p:ext uri="{D42A27DB-BD31-4B8C-83A1-F6EECF244321}">
                  <p14:modId xmlns:p14="http://schemas.microsoft.com/office/powerpoint/2010/main" val="232332977"/>
                </p:ext>
              </p:extLst>
            </p:nvPr>
          </p:nvGraphicFramePr>
          <p:xfrm>
            <a:off x="631082" y="2610190"/>
            <a:ext cx="704088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p:cNvSpPr/>
            <p:nvPr/>
          </p:nvSpPr>
          <p:spPr>
            <a:xfrm>
              <a:off x="631082" y="5966486"/>
              <a:ext cx="7040880"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DUA/BLS Quarterly Census of Employment and Wages, Q3 2016 – 2018</a:t>
              </a:r>
              <a:endParaRPr lang="en-US" sz="900" dirty="0">
                <a:latin typeface="Helvetica" panose="020B0604020202020204" pitchFamily="34" charset="0"/>
                <a:cs typeface="Helvetica" panose="020B0604020202020204" pitchFamily="34" charset="0"/>
              </a:endParaRPr>
            </a:p>
          </p:txBody>
        </p:sp>
      </p:grpSp>
    </p:spTree>
    <p:extLst>
      <p:ext uri="{BB962C8B-B14F-4D97-AF65-F5344CB8AC3E}">
        <p14:creationId xmlns:p14="http://schemas.microsoft.com/office/powerpoint/2010/main" val="271929582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66</a:t>
            </a:fld>
            <a:endParaRPr lang="en-US" dirty="0"/>
          </a:p>
        </p:txBody>
      </p:sp>
      <p:sp>
        <p:nvSpPr>
          <p:cNvPr id="8"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Hospitality by </a:t>
            </a:r>
            <a:r>
              <a:rPr lang="en-US" sz="3200" dirty="0">
                <a:latin typeface="Helvetica" panose="020B0604020202020204" pitchFamily="34" charset="0"/>
                <a:cs typeface="Helvetica" panose="020B0604020202020204" pitchFamily="34" charset="0"/>
              </a:rPr>
              <a:t>Education</a:t>
            </a:r>
          </a:p>
        </p:txBody>
      </p:sp>
      <p:sp>
        <p:nvSpPr>
          <p:cNvPr id="9" name="Rectangle 8"/>
          <p:cNvSpPr/>
          <p:nvPr/>
        </p:nvSpPr>
        <p:spPr>
          <a:xfrm>
            <a:off x="611029" y="240270"/>
            <a:ext cx="228299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Hospitality</a:t>
            </a:r>
            <a:endParaRPr lang="en-US" sz="1200" dirty="0"/>
          </a:p>
        </p:txBody>
      </p:sp>
      <p:grpSp>
        <p:nvGrpSpPr>
          <p:cNvPr id="3" name="Group 2"/>
          <p:cNvGrpSpPr/>
          <p:nvPr/>
        </p:nvGrpSpPr>
        <p:grpSpPr>
          <a:xfrm>
            <a:off x="1889760" y="2142101"/>
            <a:ext cx="8412480" cy="4396811"/>
            <a:chOff x="1889760" y="2142101"/>
            <a:chExt cx="8412480" cy="4396811"/>
          </a:xfrm>
        </p:grpSpPr>
        <p:graphicFrame>
          <p:nvGraphicFramePr>
            <p:cNvPr id="12" name="Chart 11"/>
            <p:cNvGraphicFramePr>
              <a:graphicFrameLocks/>
            </p:cNvGraphicFramePr>
            <p:nvPr>
              <p:extLst>
                <p:ext uri="{D42A27DB-BD31-4B8C-83A1-F6EECF244321}">
                  <p14:modId xmlns:p14="http://schemas.microsoft.com/office/powerpoint/2010/main" val="1592218619"/>
                </p:ext>
              </p:extLst>
            </p:nvPr>
          </p:nvGraphicFramePr>
          <p:xfrm>
            <a:off x="1889760" y="2488290"/>
            <a:ext cx="8412480" cy="374904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1981201" y="2142101"/>
              <a:ext cx="8229600" cy="4396811"/>
              <a:chOff x="2072641" y="1897662"/>
              <a:chExt cx="8229600" cy="3977902"/>
            </a:xfrm>
          </p:grpSpPr>
          <p:sp>
            <p:nvSpPr>
              <p:cNvPr id="13" name="Rectangle 12"/>
              <p:cNvSpPr/>
              <p:nvPr/>
            </p:nvSpPr>
            <p:spPr>
              <a:xfrm>
                <a:off x="2072641" y="5638609"/>
                <a:ext cx="8229600" cy="236955"/>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2015 – 2018</a:t>
                </a:r>
                <a:endParaRPr lang="en-US" sz="900" dirty="0">
                  <a:latin typeface="Helvetica" panose="020B0604020202020204" pitchFamily="34" charset="0"/>
                  <a:cs typeface="Helvetica" panose="020B0604020202020204" pitchFamily="34" charset="0"/>
                </a:endParaRPr>
              </a:p>
            </p:txBody>
          </p:sp>
          <p:sp>
            <p:nvSpPr>
              <p:cNvPr id="2" name="TextBox 1"/>
              <p:cNvSpPr txBox="1"/>
              <p:nvPr/>
            </p:nvSpPr>
            <p:spPr>
              <a:xfrm>
                <a:off x="2072641" y="1897662"/>
                <a:ext cx="8229600" cy="250608"/>
              </a:xfrm>
              <a:prstGeom prst="rect">
                <a:avLst/>
              </a:prstGeom>
              <a:noFill/>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Industry Employment by Educational Attainment, Q2 2015 – Q2 2018</a:t>
                </a:r>
              </a:p>
            </p:txBody>
          </p:sp>
        </p:grpSp>
      </p:grpSp>
      <p:sp>
        <p:nvSpPr>
          <p:cNvPr id="14" name="Rectangle 13"/>
          <p:cNvSpPr/>
          <p:nvPr/>
        </p:nvSpPr>
        <p:spPr>
          <a:xfrm>
            <a:off x="611030" y="1447800"/>
            <a:ext cx="10868369" cy="738664"/>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Hospitality affords opportunities to people with a variety of educational backgrounds, nearly equal shares across attainment levels. 21% of workers have a high school diploma in Hospitality in Greater Boston, another 22% have some college or an Associate degree, and 18% have a Bachelor’s degree or higher. </a:t>
            </a:r>
          </a:p>
        </p:txBody>
      </p:sp>
    </p:spTree>
    <p:extLst>
      <p:ext uri="{BB962C8B-B14F-4D97-AF65-F5344CB8AC3E}">
        <p14:creationId xmlns:p14="http://schemas.microsoft.com/office/powerpoint/2010/main" val="223678273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67</a:t>
            </a:fld>
            <a:endParaRPr lang="en-US"/>
          </a:p>
        </p:txBody>
      </p:sp>
      <p:sp>
        <p:nvSpPr>
          <p:cNvPr id="14"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Hospitality by Gender</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228299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Hospitality</a:t>
            </a:r>
            <a:endParaRPr lang="en-US" sz="1200" dirty="0"/>
          </a:p>
        </p:txBody>
      </p:sp>
      <p:grpSp>
        <p:nvGrpSpPr>
          <p:cNvPr id="2" name="Group 1"/>
          <p:cNvGrpSpPr/>
          <p:nvPr/>
        </p:nvGrpSpPr>
        <p:grpSpPr>
          <a:xfrm>
            <a:off x="1477682" y="2427883"/>
            <a:ext cx="10103291" cy="3768447"/>
            <a:chOff x="1477682" y="2427883"/>
            <a:chExt cx="10103291" cy="3768447"/>
          </a:xfrm>
        </p:grpSpPr>
        <p:grpSp>
          <p:nvGrpSpPr>
            <p:cNvPr id="25" name="Group 24"/>
            <p:cNvGrpSpPr/>
            <p:nvPr/>
          </p:nvGrpSpPr>
          <p:grpSpPr>
            <a:xfrm>
              <a:off x="1498787" y="2796582"/>
              <a:ext cx="8889951" cy="2926080"/>
              <a:chOff x="0" y="0"/>
              <a:chExt cx="8889951" cy="2926080"/>
            </a:xfrm>
          </p:grpSpPr>
          <p:graphicFrame>
            <p:nvGraphicFramePr>
              <p:cNvPr id="26" name="Chart 25"/>
              <p:cNvGraphicFramePr>
                <a:graphicFrameLocks/>
              </p:cNvGraphicFramePr>
              <p:nvPr>
                <p:extLst>
                  <p:ext uri="{D42A27DB-BD31-4B8C-83A1-F6EECF244321}">
                    <p14:modId xmlns:p14="http://schemas.microsoft.com/office/powerpoint/2010/main" val="1679776922"/>
                  </p:ext>
                </p:extLst>
              </p:nvPr>
            </p:nvGraphicFramePr>
            <p:xfrm>
              <a:off x="0" y="0"/>
              <a:ext cx="347472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Chart 26"/>
              <p:cNvGraphicFramePr>
                <a:graphicFrameLocks/>
              </p:cNvGraphicFramePr>
              <p:nvPr>
                <p:extLst>
                  <p:ext uri="{D42A27DB-BD31-4B8C-83A1-F6EECF244321}">
                    <p14:modId xmlns:p14="http://schemas.microsoft.com/office/powerpoint/2010/main" val="329566957"/>
                  </p:ext>
                </p:extLst>
              </p:nvPr>
            </p:nvGraphicFramePr>
            <p:xfrm>
              <a:off x="4683711" y="0"/>
              <a:ext cx="4206240" cy="2926080"/>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3" name="Group 2"/>
            <p:cNvGrpSpPr/>
            <p:nvPr/>
          </p:nvGrpSpPr>
          <p:grpSpPr>
            <a:xfrm>
              <a:off x="1477682"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sp>
        <p:nvSpPr>
          <p:cNvPr id="19" name="Rectangle 18"/>
          <p:cNvSpPr/>
          <p:nvPr/>
        </p:nvSpPr>
        <p:spPr>
          <a:xfrm>
            <a:off x="611030" y="1447800"/>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Employment in Hospitality in Greater Boston is evenly split between males and females. </a:t>
            </a:r>
          </a:p>
        </p:txBody>
      </p:sp>
      <p:sp>
        <p:nvSpPr>
          <p:cNvPr id="17" name="Rectangle 16"/>
          <p:cNvSpPr/>
          <p:nvPr/>
        </p:nvSpPr>
        <p:spPr>
          <a:xfrm>
            <a:off x="732666" y="6410357"/>
            <a:ext cx="10868369"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*Absolute </a:t>
            </a:r>
            <a:r>
              <a:rPr lang="en-US" sz="1100" i="1" dirty="0">
                <a:latin typeface="Helvetica" panose="020B0604020202020204" pitchFamily="34" charset="0"/>
                <a:cs typeface="Helvetica" panose="020B0604020202020204" pitchFamily="34" charset="0"/>
              </a:rPr>
              <a:t>value change is shown on the vertical axis. Labels indicate the percent </a:t>
            </a:r>
            <a:r>
              <a:rPr lang="en-US" sz="1100" i="1" dirty="0" smtClean="0">
                <a:latin typeface="Helvetica" panose="020B0604020202020204" pitchFamily="34" charset="0"/>
                <a:cs typeface="Helvetica" panose="020B0604020202020204" pitchFamily="34" charset="0"/>
              </a:rPr>
              <a:t>change in employment </a:t>
            </a:r>
            <a:r>
              <a:rPr lang="en-US" sz="1100" i="1" dirty="0">
                <a:latin typeface="Helvetica" panose="020B0604020202020204" pitchFamily="34" charset="0"/>
                <a:cs typeface="Helvetica" panose="020B0604020202020204" pitchFamily="34" charset="0"/>
              </a:rPr>
              <a:t>for </a:t>
            </a:r>
            <a:r>
              <a:rPr lang="en-US" sz="1100" i="1" dirty="0" smtClean="0">
                <a:latin typeface="Helvetica" panose="020B0604020202020204" pitchFamily="34" charset="0"/>
                <a:cs typeface="Helvetica" panose="020B0604020202020204" pitchFamily="34" charset="0"/>
              </a:rPr>
              <a:t>gender.</a:t>
            </a:r>
            <a:endParaRPr lang="en-US" sz="1100" i="1" dirty="0"/>
          </a:p>
        </p:txBody>
      </p:sp>
    </p:spTree>
    <p:extLst>
      <p:ext uri="{BB962C8B-B14F-4D97-AF65-F5344CB8AC3E}">
        <p14:creationId xmlns:p14="http://schemas.microsoft.com/office/powerpoint/2010/main" val="38350914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11029" y="2427883"/>
            <a:ext cx="11087049" cy="3768447"/>
            <a:chOff x="611029" y="2427883"/>
            <a:chExt cx="11087049" cy="3768447"/>
          </a:xfrm>
        </p:grpSpPr>
        <p:grpSp>
          <p:nvGrpSpPr>
            <p:cNvPr id="36" name="Group 35"/>
            <p:cNvGrpSpPr/>
            <p:nvPr/>
          </p:nvGrpSpPr>
          <p:grpSpPr>
            <a:xfrm>
              <a:off x="648891" y="2806490"/>
              <a:ext cx="11049187" cy="2926080"/>
              <a:chOff x="0" y="0"/>
              <a:chExt cx="11049187" cy="2926080"/>
            </a:xfrm>
          </p:grpSpPr>
          <p:graphicFrame>
            <p:nvGraphicFramePr>
              <p:cNvPr id="37" name="Chart 36"/>
              <p:cNvGraphicFramePr>
                <a:graphicFrameLocks noChangeAspect="1"/>
              </p:cNvGraphicFramePr>
              <p:nvPr>
                <p:extLst>
                  <p:ext uri="{D42A27DB-BD31-4B8C-83A1-F6EECF244321}">
                    <p14:modId xmlns:p14="http://schemas.microsoft.com/office/powerpoint/2010/main" val="2119947648"/>
                  </p:ext>
                </p:extLst>
              </p:nvPr>
            </p:nvGraphicFramePr>
            <p:xfrm>
              <a:off x="4251511" y="0"/>
              <a:ext cx="420624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8" name="Chart 37"/>
              <p:cNvGraphicFramePr>
                <a:graphicFrameLocks noChangeAspect="1"/>
              </p:cNvGraphicFramePr>
              <p:nvPr>
                <p:extLst>
                  <p:ext uri="{D42A27DB-BD31-4B8C-83A1-F6EECF244321}">
                    <p14:modId xmlns:p14="http://schemas.microsoft.com/office/powerpoint/2010/main" val="2451096348"/>
                  </p:ext>
                </p:extLst>
              </p:nvPr>
            </p:nvGraphicFramePr>
            <p:xfrm>
              <a:off x="8584780" y="0"/>
              <a:ext cx="2464407" cy="29260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9" name="Chart 38"/>
              <p:cNvGraphicFramePr>
                <a:graphicFrameLocks noChangeAspect="1"/>
              </p:cNvGraphicFramePr>
              <p:nvPr>
                <p:extLst>
                  <p:ext uri="{D42A27DB-BD31-4B8C-83A1-F6EECF244321}">
                    <p14:modId xmlns:p14="http://schemas.microsoft.com/office/powerpoint/2010/main" val="61728610"/>
                  </p:ext>
                </p:extLst>
              </p:nvPr>
            </p:nvGraphicFramePr>
            <p:xfrm>
              <a:off x="0" y="0"/>
              <a:ext cx="3474720" cy="2926080"/>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3" name="Group 2"/>
            <p:cNvGrpSpPr/>
            <p:nvPr/>
          </p:nvGrpSpPr>
          <p:grpSpPr>
            <a:xfrm>
              <a:off x="611029"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sp>
        <p:nvSpPr>
          <p:cNvPr id="4" name="Slide Number Placeholder 3"/>
          <p:cNvSpPr>
            <a:spLocks noGrp="1"/>
          </p:cNvSpPr>
          <p:nvPr>
            <p:ph type="sldNum" sz="quarter" idx="12"/>
          </p:nvPr>
        </p:nvSpPr>
        <p:spPr/>
        <p:txBody>
          <a:bodyPr/>
          <a:lstStyle/>
          <a:p>
            <a:fld id="{103F95D0-111C-45BF-9CB9-32C5136DAE99}" type="slidenum">
              <a:rPr lang="en-US" smtClean="0"/>
              <a:t>68</a:t>
            </a:fld>
            <a:endParaRPr lang="en-US"/>
          </a:p>
        </p:txBody>
      </p:sp>
      <p:sp>
        <p:nvSpPr>
          <p:cNvPr id="14"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Hospitality by Race/Ethnicity</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228299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Hospitality</a:t>
            </a:r>
            <a:endParaRPr lang="en-US" sz="1200" dirty="0"/>
          </a:p>
        </p:txBody>
      </p:sp>
      <p:sp>
        <p:nvSpPr>
          <p:cNvPr id="25" name="Rectangle 24"/>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About 70% of workers in Hospitality in Greater Boston are white. Numbers of Black or African American, Asian and Hispanic or Latino workers have grown in the sector since 2015.</a:t>
            </a:r>
          </a:p>
        </p:txBody>
      </p:sp>
      <p:sp>
        <p:nvSpPr>
          <p:cNvPr id="17" name="Rectangle 16"/>
          <p:cNvSpPr/>
          <p:nvPr/>
        </p:nvSpPr>
        <p:spPr>
          <a:xfrm>
            <a:off x="732666" y="6410357"/>
            <a:ext cx="10868369"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*Absolute </a:t>
            </a:r>
            <a:r>
              <a:rPr lang="en-US" sz="1100" i="1" dirty="0">
                <a:latin typeface="Helvetica" panose="020B0604020202020204" pitchFamily="34" charset="0"/>
                <a:cs typeface="Helvetica" panose="020B0604020202020204" pitchFamily="34" charset="0"/>
              </a:rPr>
              <a:t>value change is shown on the vertical axis. Labels indicate the percent </a:t>
            </a:r>
            <a:r>
              <a:rPr lang="en-US" sz="1100" i="1" dirty="0" smtClean="0">
                <a:latin typeface="Helvetica" panose="020B0604020202020204" pitchFamily="34" charset="0"/>
                <a:cs typeface="Helvetica" panose="020B0604020202020204" pitchFamily="34" charset="0"/>
              </a:rPr>
              <a:t>change in employment </a:t>
            </a:r>
            <a:r>
              <a:rPr lang="en-US" sz="1100" i="1" dirty="0">
                <a:latin typeface="Helvetica" panose="020B0604020202020204" pitchFamily="34" charset="0"/>
                <a:cs typeface="Helvetica" panose="020B0604020202020204" pitchFamily="34" charset="0"/>
              </a:rPr>
              <a:t>for each racial/ethnic category</a:t>
            </a:r>
            <a:r>
              <a:rPr lang="en-US" sz="1100" i="1" dirty="0" smtClean="0">
                <a:latin typeface="Helvetica" panose="020B0604020202020204" pitchFamily="34" charset="0"/>
                <a:cs typeface="Helvetica" panose="020B0604020202020204" pitchFamily="34" charset="0"/>
              </a:rPr>
              <a:t>.</a:t>
            </a:r>
            <a:endParaRPr lang="en-US" sz="1100" i="1" dirty="0"/>
          </a:p>
        </p:txBody>
      </p:sp>
    </p:spTree>
    <p:extLst>
      <p:ext uri="{BB962C8B-B14F-4D97-AF65-F5344CB8AC3E}">
        <p14:creationId xmlns:p14="http://schemas.microsoft.com/office/powerpoint/2010/main" val="207498283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Construction</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69</a:t>
            </a:fld>
            <a:endParaRPr lang="en-US" dirty="0"/>
          </a:p>
        </p:txBody>
      </p:sp>
    </p:spTree>
    <p:extLst>
      <p:ext uri="{BB962C8B-B14F-4D97-AF65-F5344CB8AC3E}">
        <p14:creationId xmlns:p14="http://schemas.microsoft.com/office/powerpoint/2010/main" val="30050888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a:graphicFrameLocks/>
          </p:cNvGraphicFramePr>
          <p:nvPr>
            <p:extLst>
              <p:ext uri="{D42A27DB-BD31-4B8C-83A1-F6EECF244321}">
                <p14:modId xmlns:p14="http://schemas.microsoft.com/office/powerpoint/2010/main" val="1229547148"/>
              </p:ext>
            </p:extLst>
          </p:nvPr>
        </p:nvGraphicFramePr>
        <p:xfrm>
          <a:off x="699613" y="1847623"/>
          <a:ext cx="1088136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7</a:t>
            </a:fld>
            <a:endParaRPr lang="en-US"/>
          </a:p>
        </p:txBody>
      </p:sp>
      <p:sp>
        <p:nvSpPr>
          <p:cNvPr id="15" name="Rectangle 14"/>
          <p:cNvSpPr/>
          <p:nvPr/>
        </p:nvSpPr>
        <p:spPr>
          <a:xfrm>
            <a:off x="611028" y="6500496"/>
            <a:ext cx="10969946"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Department of Unemployment Assistance/Bureau of Labor Statistics Quarterly Census of Employment and Wages, Q3 2016 - 2018</a:t>
            </a:r>
            <a:endParaRPr lang="en-US" sz="900" dirty="0">
              <a:latin typeface="Helvetica" panose="020B0604020202020204" pitchFamily="34" charset="0"/>
              <a:cs typeface="Helvetica" panose="020B0604020202020204" pitchFamily="34" charset="0"/>
            </a:endParaRPr>
          </a:p>
        </p:txBody>
      </p:sp>
      <p:sp>
        <p:nvSpPr>
          <p:cNvPr id="9"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Sector Makeup by Total Employment</a:t>
            </a:r>
            <a:endParaRPr lang="en-US" sz="3200" dirty="0">
              <a:latin typeface="Helvetica" panose="020B0604020202020204" pitchFamily="34" charset="0"/>
              <a:cs typeface="Helvetica" panose="020B0604020202020204" pitchFamily="34" charset="0"/>
            </a:endParaRPr>
          </a:p>
        </p:txBody>
      </p:sp>
      <p:sp>
        <p:nvSpPr>
          <p:cNvPr id="10" name="Rectangle 9"/>
          <p:cNvSpPr/>
          <p:nvPr/>
        </p:nvSpPr>
        <p:spPr>
          <a:xfrm>
            <a:off x="611029" y="240270"/>
            <a:ext cx="2060179"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Regional Industry Overview</a:t>
            </a:r>
            <a:endParaRPr lang="en-US" sz="1200" dirty="0"/>
          </a:p>
        </p:txBody>
      </p:sp>
      <p:grpSp>
        <p:nvGrpSpPr>
          <p:cNvPr id="2" name="Group 1"/>
          <p:cNvGrpSpPr/>
          <p:nvPr/>
        </p:nvGrpSpPr>
        <p:grpSpPr>
          <a:xfrm>
            <a:off x="10248071" y="4052126"/>
            <a:ext cx="1288610" cy="230832"/>
            <a:chOff x="10248071" y="4052126"/>
            <a:chExt cx="1288610" cy="230832"/>
          </a:xfrm>
        </p:grpSpPr>
        <p:sp>
          <p:nvSpPr>
            <p:cNvPr id="16" name="TextBox 15"/>
            <p:cNvSpPr txBox="1"/>
            <p:nvPr/>
          </p:nvSpPr>
          <p:spPr>
            <a:xfrm>
              <a:off x="10248071" y="4052126"/>
              <a:ext cx="1288610" cy="230832"/>
            </a:xfrm>
            <a:prstGeom prst="rect">
              <a:avLst/>
            </a:prstGeom>
            <a:noFill/>
          </p:spPr>
          <p:txBody>
            <a:bodyPr wrap="square" rtlCol="0" anchor="ctr">
              <a:spAutoFit/>
            </a:bodyPr>
            <a:lstStyle/>
            <a:p>
              <a:r>
                <a:rPr lang="en-US" sz="900" dirty="0" smtClean="0">
                  <a:latin typeface="Helvetica" panose="020B0604020202020204" pitchFamily="34" charset="0"/>
                  <a:cs typeface="Helvetica" panose="020B0604020202020204" pitchFamily="34" charset="0"/>
                </a:rPr>
                <a:t>(     Priority Industry)</a:t>
              </a:r>
              <a:endParaRPr lang="en-US" sz="900" dirty="0">
                <a:latin typeface="Helvetica" panose="020B0604020202020204" pitchFamily="34" charset="0"/>
                <a:cs typeface="Helvetica" panose="020B0604020202020204" pitchFamily="34" charset="0"/>
              </a:endParaRPr>
            </a:p>
          </p:txBody>
        </p:sp>
        <p:sp>
          <p:nvSpPr>
            <p:cNvPr id="17" name="Rectangle 16"/>
            <p:cNvSpPr/>
            <p:nvPr/>
          </p:nvSpPr>
          <p:spPr>
            <a:xfrm flipH="1" flipV="1">
              <a:off x="10403620" y="4121822"/>
              <a:ext cx="91440" cy="914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14" name="Rectangle 13"/>
          <p:cNvSpPr/>
          <p:nvPr/>
        </p:nvSpPr>
        <p:spPr>
          <a:xfrm>
            <a:off x="611030" y="1284175"/>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Health Care and Social Assistance is the largest industry in Greater Boston. Professional and Technical Services is the next largest industry in the region by employment, followed by Educational Services. </a:t>
            </a:r>
          </a:p>
        </p:txBody>
      </p:sp>
      <p:sp>
        <p:nvSpPr>
          <p:cNvPr id="13" name="Rectangle 12"/>
          <p:cNvSpPr/>
          <p:nvPr/>
        </p:nvSpPr>
        <p:spPr>
          <a:xfrm>
            <a:off x="611027" y="6185532"/>
            <a:ext cx="10969946" cy="246221"/>
          </a:xfrm>
          <a:prstGeom prst="rect">
            <a:avLst/>
          </a:prstGeom>
        </p:spPr>
        <p:txBody>
          <a:bodyPr wrap="square">
            <a:spAutoFit/>
          </a:bodyPr>
          <a:lstStyle/>
          <a:p>
            <a:r>
              <a:rPr lang="en-US" sz="1000" i="1" dirty="0" smtClean="0">
                <a:latin typeface="Helvetica" panose="020B0604020202020204" pitchFamily="34" charset="0"/>
                <a:cs typeface="Helvetica" panose="020B0604020202020204" pitchFamily="34" charset="0"/>
              </a:rPr>
              <a:t>Note: The arrows above the bars indicate the percent change in employment from 2016 to 2018.</a:t>
            </a:r>
            <a:endParaRPr lang="en-US" sz="1000" i="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45655429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70</a:t>
            </a:fld>
            <a:endParaRPr lang="en-US"/>
          </a:p>
        </p:txBody>
      </p:sp>
      <p:sp>
        <p:nvSpPr>
          <p:cNvPr id="18"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Construction Groups and Employers</a:t>
            </a:r>
            <a:endParaRPr lang="en-US" sz="3200" dirty="0">
              <a:latin typeface="Helvetica" panose="020B0604020202020204" pitchFamily="34" charset="0"/>
              <a:cs typeface="Helvetica" panose="020B0604020202020204" pitchFamily="34" charset="0"/>
            </a:endParaRPr>
          </a:p>
        </p:txBody>
      </p:sp>
      <p:sp>
        <p:nvSpPr>
          <p:cNvPr id="19" name="Rectangle 18"/>
          <p:cNvSpPr/>
          <p:nvPr/>
        </p:nvSpPr>
        <p:spPr>
          <a:xfrm>
            <a:off x="611029" y="240270"/>
            <a:ext cx="2436886"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Construction</a:t>
            </a:r>
            <a:endParaRPr lang="en-US" sz="1200" dirty="0"/>
          </a:p>
        </p:txBody>
      </p:sp>
      <p:graphicFrame>
        <p:nvGraphicFramePr>
          <p:cNvPr id="22" name="Table 21"/>
          <p:cNvGraphicFramePr>
            <a:graphicFrameLocks noGrp="1"/>
          </p:cNvGraphicFramePr>
          <p:nvPr>
            <p:extLst>
              <p:ext uri="{D42A27DB-BD31-4B8C-83A1-F6EECF244321}">
                <p14:modId xmlns:p14="http://schemas.microsoft.com/office/powerpoint/2010/main" val="4287690181"/>
              </p:ext>
            </p:extLst>
          </p:nvPr>
        </p:nvGraphicFramePr>
        <p:xfrm>
          <a:off x="7998593" y="3539890"/>
          <a:ext cx="3656287" cy="1463035"/>
        </p:xfrm>
        <a:graphic>
          <a:graphicData uri="http://schemas.openxmlformats.org/drawingml/2006/table">
            <a:tbl>
              <a:tblPr firstRow="1">
                <a:tableStyleId>{68D230F3-CF80-4859-8CE7-A43EE81993B5}</a:tableStyleId>
              </a:tblPr>
              <a:tblGrid>
                <a:gridCol w="2252312">
                  <a:extLst>
                    <a:ext uri="{9D8B030D-6E8A-4147-A177-3AD203B41FA5}">
                      <a16:colId xmlns:a16="http://schemas.microsoft.com/office/drawing/2014/main" val="2354080455"/>
                    </a:ext>
                  </a:extLst>
                </a:gridCol>
                <a:gridCol w="1403975">
                  <a:extLst>
                    <a:ext uri="{9D8B030D-6E8A-4147-A177-3AD203B41FA5}">
                      <a16:colId xmlns:a16="http://schemas.microsoft.com/office/drawing/2014/main" val="2062974140"/>
                    </a:ext>
                  </a:extLst>
                </a:gridCol>
              </a:tblGrid>
              <a:tr h="209005">
                <a:tc>
                  <a:txBody>
                    <a:bodyPr/>
                    <a:lstStyle/>
                    <a:p>
                      <a:pPr algn="ctr" fontAlgn="b"/>
                      <a:r>
                        <a:rPr lang="en-US" sz="1000" u="none" strike="noStrike" dirty="0">
                          <a:effectLst/>
                        </a:rPr>
                        <a:t>Employer</a:t>
                      </a:r>
                      <a:endParaRPr lang="en-US" sz="1000" b="1" i="0" u="none" strike="noStrike" dirty="0">
                        <a:effectLst/>
                        <a:latin typeface="+mj-lt"/>
                        <a:cs typeface="Helvetica" panose="020B0604020202020204" pitchFamily="34" charset="0"/>
                      </a:endParaRPr>
                    </a:p>
                  </a:txBody>
                  <a:tcPr marL="9525" marR="9525" marT="9525" marB="0" anchor="ctr"/>
                </a:tc>
                <a:tc>
                  <a:txBody>
                    <a:bodyPr/>
                    <a:lstStyle/>
                    <a:p>
                      <a:pPr algn="ctr" fontAlgn="b"/>
                      <a:r>
                        <a:rPr lang="en-US" sz="1000" u="none" strike="noStrike" dirty="0">
                          <a:effectLst/>
                        </a:rPr>
                        <a:t>Job Postings</a:t>
                      </a:r>
                      <a:endParaRPr lang="en-US" sz="1000" b="1" i="0" u="none" strike="noStrike" dirty="0">
                        <a:effectLst/>
                        <a:latin typeface="+mj-lt"/>
                        <a:cs typeface="Helvetica" panose="020B0604020202020204" pitchFamily="34" charset="0"/>
                      </a:endParaRPr>
                    </a:p>
                  </a:txBody>
                  <a:tcPr marL="9525" marR="9525" marT="9525" marB="0" anchor="ctr"/>
                </a:tc>
                <a:extLst>
                  <a:ext uri="{0D108BD9-81ED-4DB2-BD59-A6C34878D82A}">
                    <a16:rowId xmlns:a16="http://schemas.microsoft.com/office/drawing/2014/main" val="2004953996"/>
                  </a:ext>
                </a:extLst>
              </a:tr>
              <a:tr h="209005">
                <a:tc>
                  <a:txBody>
                    <a:bodyPr/>
                    <a:lstStyle/>
                    <a:p>
                      <a:pPr algn="ctr" fontAlgn="b"/>
                      <a:r>
                        <a:rPr lang="en-US" sz="1000" u="none" strike="noStrike" dirty="0">
                          <a:effectLst/>
                        </a:rPr>
                        <a:t>American Tower Corporation</a:t>
                      </a:r>
                      <a:endParaRPr lang="en-US" sz="1000" b="0" i="0" u="none" strike="noStrike" dirty="0">
                        <a:effectLst/>
                        <a:latin typeface="Helvetica" panose="020B0604020202020204" pitchFamily="34" charset="0"/>
                      </a:endParaRPr>
                    </a:p>
                  </a:txBody>
                  <a:tcPr marL="9525" marR="9525" marT="9525" marB="0" anchor="ctr"/>
                </a:tc>
                <a:tc>
                  <a:txBody>
                    <a:bodyPr/>
                    <a:lstStyle/>
                    <a:p>
                      <a:pPr algn="ctr" fontAlgn="b"/>
                      <a:r>
                        <a:rPr lang="en-US" sz="1000" u="none" strike="noStrike">
                          <a:effectLst/>
                        </a:rPr>
                        <a:t>245</a:t>
                      </a:r>
                      <a:endParaRPr lang="en-US" sz="1000" b="0" i="0" u="none" strike="noStrike">
                        <a:effectLst/>
                        <a:latin typeface="Helvetica" panose="020B0604020202020204" pitchFamily="34" charset="0"/>
                      </a:endParaRPr>
                    </a:p>
                  </a:txBody>
                  <a:tcPr marL="9525" marR="9525" marT="9525" marB="0" anchor="ctr"/>
                </a:tc>
                <a:extLst>
                  <a:ext uri="{0D108BD9-81ED-4DB2-BD59-A6C34878D82A}">
                    <a16:rowId xmlns:a16="http://schemas.microsoft.com/office/drawing/2014/main" val="2094299416"/>
                  </a:ext>
                </a:extLst>
              </a:tr>
              <a:tr h="209005">
                <a:tc>
                  <a:txBody>
                    <a:bodyPr/>
                    <a:lstStyle/>
                    <a:p>
                      <a:pPr algn="ctr" fontAlgn="b"/>
                      <a:r>
                        <a:rPr lang="en-US" sz="1000" u="none" strike="noStrike" dirty="0">
                          <a:effectLst/>
                        </a:rPr>
                        <a:t>CDM Smith</a:t>
                      </a:r>
                      <a:endParaRPr lang="en-US" sz="1000" b="0" i="0" u="none" strike="noStrike" dirty="0">
                        <a:effectLst/>
                        <a:latin typeface="Helvetica" panose="020B0604020202020204" pitchFamily="34" charset="0"/>
                      </a:endParaRPr>
                    </a:p>
                  </a:txBody>
                  <a:tcPr marL="9525" marR="9525" marT="9525" marB="0" anchor="ctr"/>
                </a:tc>
                <a:tc>
                  <a:txBody>
                    <a:bodyPr/>
                    <a:lstStyle/>
                    <a:p>
                      <a:pPr algn="ctr" fontAlgn="b"/>
                      <a:r>
                        <a:rPr lang="en-US" sz="1000" u="none" strike="noStrike">
                          <a:effectLst/>
                        </a:rPr>
                        <a:t>207</a:t>
                      </a:r>
                      <a:endParaRPr lang="en-US" sz="1000" b="0" i="0" u="none" strike="noStrike">
                        <a:effectLst/>
                        <a:latin typeface="Helvetica" panose="020B0604020202020204" pitchFamily="34" charset="0"/>
                      </a:endParaRPr>
                    </a:p>
                  </a:txBody>
                  <a:tcPr marL="9525" marR="9525" marT="9525" marB="0" anchor="ctr"/>
                </a:tc>
                <a:extLst>
                  <a:ext uri="{0D108BD9-81ED-4DB2-BD59-A6C34878D82A}">
                    <a16:rowId xmlns:a16="http://schemas.microsoft.com/office/drawing/2014/main" val="1311406487"/>
                  </a:ext>
                </a:extLst>
              </a:tr>
              <a:tr h="209005">
                <a:tc>
                  <a:txBody>
                    <a:bodyPr/>
                    <a:lstStyle/>
                    <a:p>
                      <a:pPr algn="ctr" fontAlgn="b"/>
                      <a:r>
                        <a:rPr lang="en-US" sz="1000" u="none" strike="noStrike" dirty="0">
                          <a:effectLst/>
                        </a:rPr>
                        <a:t>Suffolk Construction</a:t>
                      </a:r>
                      <a:endParaRPr lang="en-US" sz="1000" b="0" i="0" u="none" strike="noStrike" dirty="0">
                        <a:effectLst/>
                        <a:latin typeface="Helvetica" panose="020B0604020202020204" pitchFamily="34" charset="0"/>
                      </a:endParaRPr>
                    </a:p>
                  </a:txBody>
                  <a:tcPr marL="9525" marR="9525" marT="9525" marB="0" anchor="ctr"/>
                </a:tc>
                <a:tc>
                  <a:txBody>
                    <a:bodyPr/>
                    <a:lstStyle/>
                    <a:p>
                      <a:pPr algn="ctr" fontAlgn="b"/>
                      <a:r>
                        <a:rPr lang="en-US" sz="1000" u="none" strike="noStrike">
                          <a:effectLst/>
                        </a:rPr>
                        <a:t>152</a:t>
                      </a:r>
                      <a:endParaRPr lang="en-US" sz="1000" b="0" i="0" u="none" strike="noStrike">
                        <a:effectLst/>
                        <a:latin typeface="Helvetica" panose="020B0604020202020204" pitchFamily="34" charset="0"/>
                      </a:endParaRPr>
                    </a:p>
                  </a:txBody>
                  <a:tcPr marL="9525" marR="9525" marT="9525" marB="0" anchor="ctr"/>
                </a:tc>
                <a:extLst>
                  <a:ext uri="{0D108BD9-81ED-4DB2-BD59-A6C34878D82A}">
                    <a16:rowId xmlns:a16="http://schemas.microsoft.com/office/drawing/2014/main" val="1699668475"/>
                  </a:ext>
                </a:extLst>
              </a:tr>
              <a:tr h="209005">
                <a:tc>
                  <a:txBody>
                    <a:bodyPr/>
                    <a:lstStyle/>
                    <a:p>
                      <a:pPr algn="ctr" fontAlgn="b"/>
                      <a:r>
                        <a:rPr lang="en-US" sz="1000" u="none" strike="noStrike" dirty="0">
                          <a:effectLst/>
                        </a:rPr>
                        <a:t>The Turner Corporation</a:t>
                      </a:r>
                      <a:endParaRPr lang="en-US" sz="1000" b="0" i="0" u="none" strike="noStrike" dirty="0">
                        <a:effectLst/>
                        <a:latin typeface="Helvetica" panose="020B0604020202020204" pitchFamily="34" charset="0"/>
                      </a:endParaRPr>
                    </a:p>
                  </a:txBody>
                  <a:tcPr marL="9525" marR="9525" marT="9525" marB="0" anchor="ctr"/>
                </a:tc>
                <a:tc>
                  <a:txBody>
                    <a:bodyPr/>
                    <a:lstStyle/>
                    <a:p>
                      <a:pPr algn="ctr" fontAlgn="b"/>
                      <a:r>
                        <a:rPr lang="en-US" sz="1000" u="none" strike="noStrike">
                          <a:effectLst/>
                        </a:rPr>
                        <a:t>101</a:t>
                      </a:r>
                      <a:endParaRPr lang="en-US" sz="1000" b="0" i="0" u="none" strike="noStrike">
                        <a:effectLst/>
                        <a:latin typeface="Helvetica" panose="020B0604020202020204" pitchFamily="34" charset="0"/>
                      </a:endParaRPr>
                    </a:p>
                  </a:txBody>
                  <a:tcPr marL="9525" marR="9525" marT="9525" marB="0" anchor="ctr"/>
                </a:tc>
                <a:extLst>
                  <a:ext uri="{0D108BD9-81ED-4DB2-BD59-A6C34878D82A}">
                    <a16:rowId xmlns:a16="http://schemas.microsoft.com/office/drawing/2014/main" val="4041789653"/>
                  </a:ext>
                </a:extLst>
              </a:tr>
              <a:tr h="209005">
                <a:tc>
                  <a:txBody>
                    <a:bodyPr/>
                    <a:lstStyle/>
                    <a:p>
                      <a:pPr algn="ctr" fontAlgn="b"/>
                      <a:r>
                        <a:rPr lang="en-US" sz="1000" u="none" strike="noStrike">
                          <a:effectLst/>
                        </a:rPr>
                        <a:t>Psav Presentation Services</a:t>
                      </a:r>
                      <a:endParaRPr lang="en-US" sz="1000" b="0" i="0" u="none" strike="noStrike">
                        <a:effectLst/>
                        <a:latin typeface="Helvetica" panose="020B0604020202020204" pitchFamily="34" charset="0"/>
                      </a:endParaRPr>
                    </a:p>
                  </a:txBody>
                  <a:tcPr marL="9525" marR="9525" marT="9525" marB="0" anchor="ctr"/>
                </a:tc>
                <a:tc>
                  <a:txBody>
                    <a:bodyPr/>
                    <a:lstStyle/>
                    <a:p>
                      <a:pPr algn="ctr" fontAlgn="b"/>
                      <a:r>
                        <a:rPr lang="en-US" sz="1000" u="none" strike="noStrike" dirty="0">
                          <a:effectLst/>
                        </a:rPr>
                        <a:t>98</a:t>
                      </a:r>
                      <a:endParaRPr lang="en-US" sz="1000" b="0" i="0" u="none" strike="noStrike" dirty="0">
                        <a:effectLst/>
                        <a:latin typeface="Helvetica" panose="020B0604020202020204" pitchFamily="34" charset="0"/>
                      </a:endParaRPr>
                    </a:p>
                  </a:txBody>
                  <a:tcPr marL="9525" marR="9525" marT="9525" marB="0" anchor="ctr"/>
                </a:tc>
                <a:extLst>
                  <a:ext uri="{0D108BD9-81ED-4DB2-BD59-A6C34878D82A}">
                    <a16:rowId xmlns:a16="http://schemas.microsoft.com/office/drawing/2014/main" val="3358173353"/>
                  </a:ext>
                </a:extLst>
              </a:tr>
              <a:tr h="209005">
                <a:tc>
                  <a:txBody>
                    <a:bodyPr/>
                    <a:lstStyle/>
                    <a:p>
                      <a:pPr algn="ctr" fontAlgn="b"/>
                      <a:r>
                        <a:rPr lang="en-US" sz="1000" u="none" strike="noStrike">
                          <a:effectLst/>
                        </a:rPr>
                        <a:t>128 Plumbing Heating</a:t>
                      </a:r>
                      <a:endParaRPr lang="en-US" sz="1000" b="0" i="0" u="none" strike="noStrike">
                        <a:effectLst/>
                        <a:latin typeface="Helvetica" panose="020B0604020202020204" pitchFamily="34" charset="0"/>
                      </a:endParaRPr>
                    </a:p>
                  </a:txBody>
                  <a:tcPr marL="9525" marR="9525" marT="9525" marB="0" anchor="ctr"/>
                </a:tc>
                <a:tc>
                  <a:txBody>
                    <a:bodyPr/>
                    <a:lstStyle/>
                    <a:p>
                      <a:pPr algn="ctr" fontAlgn="b"/>
                      <a:r>
                        <a:rPr lang="en-US" sz="1000" u="none" strike="noStrike" dirty="0">
                          <a:effectLst/>
                        </a:rPr>
                        <a:t>91</a:t>
                      </a:r>
                      <a:endParaRPr lang="en-US" sz="1000" b="0" i="0" u="none" strike="noStrike" dirty="0">
                        <a:effectLst/>
                        <a:latin typeface="Helvetica" panose="020B0604020202020204" pitchFamily="34" charset="0"/>
                      </a:endParaRPr>
                    </a:p>
                  </a:txBody>
                  <a:tcPr marL="9525" marR="9525" marT="9525" marB="0" anchor="ctr"/>
                </a:tc>
                <a:extLst>
                  <a:ext uri="{0D108BD9-81ED-4DB2-BD59-A6C34878D82A}">
                    <a16:rowId xmlns:a16="http://schemas.microsoft.com/office/drawing/2014/main" val="872586986"/>
                  </a:ext>
                </a:extLst>
              </a:tr>
            </a:tbl>
          </a:graphicData>
        </a:graphic>
      </p:graphicFrame>
      <p:grpSp>
        <p:nvGrpSpPr>
          <p:cNvPr id="5" name="Group 4"/>
          <p:cNvGrpSpPr/>
          <p:nvPr/>
        </p:nvGrpSpPr>
        <p:grpSpPr>
          <a:xfrm>
            <a:off x="7998592" y="3194739"/>
            <a:ext cx="3656287" cy="2122559"/>
            <a:chOff x="8017051" y="3179350"/>
            <a:chExt cx="3656287" cy="2122559"/>
          </a:xfrm>
        </p:grpSpPr>
        <p:sp>
          <p:nvSpPr>
            <p:cNvPr id="23" name="TextBox 22"/>
            <p:cNvSpPr txBox="1"/>
            <p:nvPr/>
          </p:nvSpPr>
          <p:spPr>
            <a:xfrm>
              <a:off x="8017051" y="3179350"/>
              <a:ext cx="3656287" cy="261610"/>
            </a:xfrm>
            <a:prstGeom prst="rect">
              <a:avLst/>
            </a:prstGeom>
            <a:noFill/>
          </p:spPr>
          <p:txBody>
            <a:bodyPr wrap="square" rtlCol="0">
              <a:spAutoFit/>
            </a:bodyPr>
            <a:lstStyle/>
            <a:p>
              <a:pPr algn="ctr"/>
              <a:r>
                <a:rPr lang="en-US" sz="1100" dirty="0" smtClean="0">
                  <a:latin typeface="Helvetica" panose="020B0604020202020204" pitchFamily="34" charset="0"/>
                  <a:cs typeface="Helvetica" panose="020B0604020202020204" pitchFamily="34" charset="0"/>
                </a:rPr>
                <a:t>Largest Employers by 12-Month Regional Job Postings</a:t>
              </a:r>
              <a:endParaRPr lang="en-US" sz="1100" dirty="0">
                <a:latin typeface="Helvetica" panose="020B0604020202020204" pitchFamily="34" charset="0"/>
                <a:cs typeface="Helvetica" panose="020B0604020202020204" pitchFamily="34" charset="0"/>
              </a:endParaRPr>
            </a:p>
          </p:txBody>
        </p:sp>
        <p:sp>
          <p:nvSpPr>
            <p:cNvPr id="24" name="Rectangle 23"/>
            <p:cNvSpPr/>
            <p:nvPr/>
          </p:nvSpPr>
          <p:spPr>
            <a:xfrm>
              <a:off x="8997998" y="5071077"/>
              <a:ext cx="1693084"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Burning Glass, 2019</a:t>
              </a:r>
              <a:endParaRPr lang="en-US" sz="900" dirty="0">
                <a:latin typeface="Helvetica" panose="020B0604020202020204" pitchFamily="34" charset="0"/>
                <a:cs typeface="Helvetica" panose="020B0604020202020204" pitchFamily="34" charset="0"/>
              </a:endParaRPr>
            </a:p>
          </p:txBody>
        </p:sp>
      </p:grpSp>
      <p:sp>
        <p:nvSpPr>
          <p:cNvPr id="16" name="Rectangle 15"/>
          <p:cNvSpPr/>
          <p:nvPr/>
        </p:nvSpPr>
        <p:spPr>
          <a:xfrm>
            <a:off x="611030" y="1447800"/>
            <a:ext cx="10868369" cy="738664"/>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The number of Construction establishments in </a:t>
            </a:r>
            <a:r>
              <a:rPr lang="en-US" sz="1400" dirty="0" smtClean="0">
                <a:latin typeface="Helvetica" panose="020B0604020202020204" pitchFamily="34" charset="0"/>
                <a:cs typeface="Helvetica" panose="020B0604020202020204" pitchFamily="34" charset="0"/>
              </a:rPr>
              <a:t>Greater Boston grew </a:t>
            </a:r>
            <a:r>
              <a:rPr lang="en-US" sz="1400" dirty="0">
                <a:latin typeface="Helvetica" panose="020B0604020202020204" pitchFamily="34" charset="0"/>
                <a:cs typeface="Helvetica" panose="020B0604020202020204" pitchFamily="34" charset="0"/>
              </a:rPr>
              <a:t>by more than 200 </a:t>
            </a:r>
            <a:r>
              <a:rPr lang="en-US" sz="1400" dirty="0" smtClean="0">
                <a:latin typeface="Helvetica" panose="020B0604020202020204" pitchFamily="34" charset="0"/>
                <a:cs typeface="Helvetica" panose="020B0604020202020204" pitchFamily="34" charset="0"/>
              </a:rPr>
              <a:t>between 2016 and 2018, </a:t>
            </a:r>
            <a:r>
              <a:rPr lang="en-US" sz="1400" dirty="0">
                <a:latin typeface="Helvetica" panose="020B0604020202020204" pitchFamily="34" charset="0"/>
                <a:cs typeface="Helvetica" panose="020B0604020202020204" pitchFamily="34" charset="0"/>
              </a:rPr>
              <a:t>with growth across several types of contractors. In the last year, </a:t>
            </a:r>
            <a:r>
              <a:rPr lang="en-US" sz="1400" dirty="0" smtClean="0">
                <a:latin typeface="Helvetica" panose="020B0604020202020204" pitchFamily="34" charset="0"/>
                <a:cs typeface="Helvetica" panose="020B0604020202020204" pitchFamily="34" charset="0"/>
              </a:rPr>
              <a:t>American Tower Corporation </a:t>
            </a:r>
            <a:r>
              <a:rPr lang="en-US" sz="1400" dirty="0">
                <a:latin typeface="Helvetica" panose="020B0604020202020204" pitchFamily="34" charset="0"/>
                <a:cs typeface="Helvetica" panose="020B0604020202020204" pitchFamily="34" charset="0"/>
              </a:rPr>
              <a:t>was responsible for the most online job postings in </a:t>
            </a:r>
            <a:r>
              <a:rPr lang="en-US" sz="1400" dirty="0" smtClean="0">
                <a:latin typeface="Helvetica" panose="020B0604020202020204" pitchFamily="34" charset="0"/>
                <a:cs typeface="Helvetica" panose="020B0604020202020204" pitchFamily="34" charset="0"/>
              </a:rPr>
              <a:t>Greater Boston (245), </a:t>
            </a:r>
            <a:r>
              <a:rPr lang="en-US" sz="1400" dirty="0">
                <a:latin typeface="Helvetica" panose="020B0604020202020204" pitchFamily="34" charset="0"/>
                <a:cs typeface="Helvetica" panose="020B0604020202020204" pitchFamily="34" charset="0"/>
              </a:rPr>
              <a:t>followed by </a:t>
            </a:r>
            <a:r>
              <a:rPr lang="en-US" sz="1400" dirty="0" smtClean="0">
                <a:latin typeface="Helvetica" panose="020B0604020202020204" pitchFamily="34" charset="0"/>
                <a:cs typeface="Helvetica" panose="020B0604020202020204" pitchFamily="34" charset="0"/>
              </a:rPr>
              <a:t>CDM Smith (207) </a:t>
            </a:r>
            <a:r>
              <a:rPr lang="en-US" sz="1400" dirty="0">
                <a:latin typeface="Helvetica" panose="020B0604020202020204" pitchFamily="34" charset="0"/>
                <a:cs typeface="Helvetica" panose="020B0604020202020204" pitchFamily="34" charset="0"/>
              </a:rPr>
              <a:t>and </a:t>
            </a:r>
            <a:r>
              <a:rPr lang="en-US" sz="1400" dirty="0" smtClean="0">
                <a:latin typeface="Helvetica" panose="020B0604020202020204" pitchFamily="34" charset="0"/>
                <a:cs typeface="Helvetica" panose="020B0604020202020204" pitchFamily="34" charset="0"/>
              </a:rPr>
              <a:t>Suffolk Construction (152).</a:t>
            </a:r>
            <a:endParaRPr lang="en-US" sz="1400" dirty="0">
              <a:latin typeface="Helvetica" panose="020B0604020202020204" pitchFamily="34" charset="0"/>
              <a:cs typeface="Helvetica" panose="020B0604020202020204" pitchFamily="34" charset="0"/>
            </a:endParaRPr>
          </a:p>
        </p:txBody>
      </p:sp>
      <p:grpSp>
        <p:nvGrpSpPr>
          <p:cNvPr id="2" name="Group 1"/>
          <p:cNvGrpSpPr/>
          <p:nvPr/>
        </p:nvGrpSpPr>
        <p:grpSpPr>
          <a:xfrm>
            <a:off x="631082" y="2610190"/>
            <a:ext cx="7040880" cy="3587128"/>
            <a:chOff x="631082" y="2610190"/>
            <a:chExt cx="7040880" cy="3587128"/>
          </a:xfrm>
        </p:grpSpPr>
        <p:graphicFrame>
          <p:nvGraphicFramePr>
            <p:cNvPr id="14" name="Chart 13"/>
            <p:cNvGraphicFramePr>
              <a:graphicFrameLocks/>
            </p:cNvGraphicFramePr>
            <p:nvPr>
              <p:extLst>
                <p:ext uri="{D42A27DB-BD31-4B8C-83A1-F6EECF244321}">
                  <p14:modId xmlns:p14="http://schemas.microsoft.com/office/powerpoint/2010/main" val="1696420548"/>
                </p:ext>
              </p:extLst>
            </p:nvPr>
          </p:nvGraphicFramePr>
          <p:xfrm>
            <a:off x="631082" y="2610190"/>
            <a:ext cx="704088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p:cNvSpPr/>
            <p:nvPr/>
          </p:nvSpPr>
          <p:spPr>
            <a:xfrm>
              <a:off x="631082" y="5966486"/>
              <a:ext cx="7040880"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DUA/BLS Quarterly Census of Employment and Wages, Q3 2016 – 2018</a:t>
              </a:r>
              <a:endParaRPr lang="en-US" sz="900" dirty="0">
                <a:latin typeface="Helvetica" panose="020B0604020202020204" pitchFamily="34" charset="0"/>
                <a:cs typeface="Helvetica" panose="020B0604020202020204" pitchFamily="34" charset="0"/>
              </a:endParaRPr>
            </a:p>
          </p:txBody>
        </p:sp>
      </p:grpSp>
    </p:spTree>
    <p:extLst>
      <p:ext uri="{BB962C8B-B14F-4D97-AF65-F5344CB8AC3E}">
        <p14:creationId xmlns:p14="http://schemas.microsoft.com/office/powerpoint/2010/main" val="411119949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71</a:t>
            </a:fld>
            <a:endParaRPr lang="en-US" dirty="0"/>
          </a:p>
        </p:txBody>
      </p:sp>
      <p:sp>
        <p:nvSpPr>
          <p:cNvPr id="8"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Construction by </a:t>
            </a:r>
            <a:r>
              <a:rPr lang="en-US" sz="3200" dirty="0">
                <a:latin typeface="Helvetica" panose="020B0604020202020204" pitchFamily="34" charset="0"/>
                <a:cs typeface="Helvetica" panose="020B0604020202020204" pitchFamily="34" charset="0"/>
              </a:rPr>
              <a:t>Education</a:t>
            </a:r>
          </a:p>
        </p:txBody>
      </p:sp>
      <p:sp>
        <p:nvSpPr>
          <p:cNvPr id="9" name="Rectangle 8"/>
          <p:cNvSpPr/>
          <p:nvPr/>
        </p:nvSpPr>
        <p:spPr>
          <a:xfrm>
            <a:off x="611029" y="240270"/>
            <a:ext cx="2436886"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Construction</a:t>
            </a:r>
            <a:endParaRPr lang="en-US" sz="1200" dirty="0"/>
          </a:p>
        </p:txBody>
      </p:sp>
      <p:grpSp>
        <p:nvGrpSpPr>
          <p:cNvPr id="3" name="Group 2"/>
          <p:cNvGrpSpPr/>
          <p:nvPr/>
        </p:nvGrpSpPr>
        <p:grpSpPr>
          <a:xfrm>
            <a:off x="1889761" y="2142101"/>
            <a:ext cx="8412480" cy="4396811"/>
            <a:chOff x="1889761" y="2142101"/>
            <a:chExt cx="8412480" cy="4396811"/>
          </a:xfrm>
        </p:grpSpPr>
        <p:graphicFrame>
          <p:nvGraphicFramePr>
            <p:cNvPr id="12" name="Chart 11"/>
            <p:cNvGraphicFramePr>
              <a:graphicFrameLocks/>
            </p:cNvGraphicFramePr>
            <p:nvPr>
              <p:extLst>
                <p:ext uri="{D42A27DB-BD31-4B8C-83A1-F6EECF244321}">
                  <p14:modId xmlns:p14="http://schemas.microsoft.com/office/powerpoint/2010/main" val="1306477780"/>
                </p:ext>
              </p:extLst>
            </p:nvPr>
          </p:nvGraphicFramePr>
          <p:xfrm>
            <a:off x="1889761" y="2488290"/>
            <a:ext cx="8412480" cy="374904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1981201" y="2142101"/>
              <a:ext cx="8229600" cy="4396811"/>
              <a:chOff x="2072641" y="1897662"/>
              <a:chExt cx="8229600" cy="3977902"/>
            </a:xfrm>
          </p:grpSpPr>
          <p:sp>
            <p:nvSpPr>
              <p:cNvPr id="13" name="Rectangle 12"/>
              <p:cNvSpPr/>
              <p:nvPr/>
            </p:nvSpPr>
            <p:spPr>
              <a:xfrm>
                <a:off x="2072641" y="5638609"/>
                <a:ext cx="8229600" cy="236955"/>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2015 – 2018</a:t>
                </a:r>
                <a:endParaRPr lang="en-US" sz="900" dirty="0">
                  <a:latin typeface="Helvetica" panose="020B0604020202020204" pitchFamily="34" charset="0"/>
                  <a:cs typeface="Helvetica" panose="020B0604020202020204" pitchFamily="34" charset="0"/>
                </a:endParaRPr>
              </a:p>
            </p:txBody>
          </p:sp>
          <p:sp>
            <p:nvSpPr>
              <p:cNvPr id="2" name="TextBox 1"/>
              <p:cNvSpPr txBox="1"/>
              <p:nvPr/>
            </p:nvSpPr>
            <p:spPr>
              <a:xfrm>
                <a:off x="2072641" y="1897662"/>
                <a:ext cx="8229600" cy="250608"/>
              </a:xfrm>
              <a:prstGeom prst="rect">
                <a:avLst/>
              </a:prstGeom>
              <a:noFill/>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Industry Employment by Educational Attainment, Q2 2015 – Q2 2018</a:t>
                </a:r>
              </a:p>
            </p:txBody>
          </p:sp>
        </p:grpSp>
      </p:grpSp>
      <p:sp>
        <p:nvSpPr>
          <p:cNvPr id="14" name="Rectangle 13"/>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Construction workers have a variety of educational attainment backgrounds with nearly equal shares of workers with high school diploma or equivalent (26%), some college or Associate degree (28%), and Bachelor’s degree or higher (26%). </a:t>
            </a:r>
          </a:p>
        </p:txBody>
      </p:sp>
    </p:spTree>
    <p:extLst>
      <p:ext uri="{BB962C8B-B14F-4D97-AF65-F5344CB8AC3E}">
        <p14:creationId xmlns:p14="http://schemas.microsoft.com/office/powerpoint/2010/main" val="356975515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1496613" y="2795577"/>
            <a:ext cx="8897302" cy="2926080"/>
            <a:chOff x="0" y="0"/>
            <a:chExt cx="8897302" cy="2926080"/>
          </a:xfrm>
        </p:grpSpPr>
        <p:graphicFrame>
          <p:nvGraphicFramePr>
            <p:cNvPr id="24" name="Chart 23"/>
            <p:cNvGraphicFramePr>
              <a:graphicFrameLocks/>
            </p:cNvGraphicFramePr>
            <p:nvPr>
              <p:extLst>
                <p:ext uri="{D42A27DB-BD31-4B8C-83A1-F6EECF244321}">
                  <p14:modId xmlns:p14="http://schemas.microsoft.com/office/powerpoint/2010/main" val="2550314156"/>
                </p:ext>
              </p:extLst>
            </p:nvPr>
          </p:nvGraphicFramePr>
          <p:xfrm>
            <a:off x="0" y="0"/>
            <a:ext cx="347472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p:cNvGraphicFramePr>
              <a:graphicFrameLocks/>
            </p:cNvGraphicFramePr>
            <p:nvPr>
              <p:extLst>
                <p:ext uri="{D42A27DB-BD31-4B8C-83A1-F6EECF244321}">
                  <p14:modId xmlns:p14="http://schemas.microsoft.com/office/powerpoint/2010/main" val="4011604907"/>
                </p:ext>
              </p:extLst>
            </p:nvPr>
          </p:nvGraphicFramePr>
          <p:xfrm>
            <a:off x="4691062" y="0"/>
            <a:ext cx="4206240" cy="2926080"/>
          </p:xfrm>
          <a:graphic>
            <a:graphicData uri="http://schemas.openxmlformats.org/drawingml/2006/chart">
              <c:chart xmlns:c="http://schemas.openxmlformats.org/drawingml/2006/chart" xmlns:r="http://schemas.openxmlformats.org/officeDocument/2006/relationships" r:id="rId4"/>
            </a:graphicData>
          </a:graphic>
        </p:graphicFrame>
      </p:grpSp>
      <p:sp>
        <p:nvSpPr>
          <p:cNvPr id="4" name="Slide Number Placeholder 3"/>
          <p:cNvSpPr>
            <a:spLocks noGrp="1"/>
          </p:cNvSpPr>
          <p:nvPr>
            <p:ph type="sldNum" sz="quarter" idx="12"/>
          </p:nvPr>
        </p:nvSpPr>
        <p:spPr/>
        <p:txBody>
          <a:bodyPr/>
          <a:lstStyle/>
          <a:p>
            <a:fld id="{103F95D0-111C-45BF-9CB9-32C5136DAE99}" type="slidenum">
              <a:rPr lang="en-US" smtClean="0"/>
              <a:t>72</a:t>
            </a:fld>
            <a:endParaRPr lang="en-US"/>
          </a:p>
        </p:txBody>
      </p:sp>
      <p:grpSp>
        <p:nvGrpSpPr>
          <p:cNvPr id="3" name="Group 2"/>
          <p:cNvGrpSpPr/>
          <p:nvPr/>
        </p:nvGrpSpPr>
        <p:grpSpPr>
          <a:xfrm>
            <a:off x="1477682"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sp>
        <p:nvSpPr>
          <p:cNvPr id="14"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Construction by Gender</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2436886"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Construction</a:t>
            </a:r>
            <a:endParaRPr lang="en-US" sz="1200" dirty="0"/>
          </a:p>
        </p:txBody>
      </p:sp>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sp>
        <p:nvSpPr>
          <p:cNvPr id="19" name="Rectangle 18"/>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More than three quarters of all Construction workers are male in Greater Boston, though the number of females working in the sector grew by nearly 2,000 since 2015.</a:t>
            </a:r>
          </a:p>
        </p:txBody>
      </p:sp>
      <p:sp>
        <p:nvSpPr>
          <p:cNvPr id="15" name="Rectangle 14"/>
          <p:cNvSpPr/>
          <p:nvPr/>
        </p:nvSpPr>
        <p:spPr>
          <a:xfrm>
            <a:off x="732666" y="6410357"/>
            <a:ext cx="10868369"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*Absolute </a:t>
            </a:r>
            <a:r>
              <a:rPr lang="en-US" sz="1100" i="1" dirty="0">
                <a:latin typeface="Helvetica" panose="020B0604020202020204" pitchFamily="34" charset="0"/>
                <a:cs typeface="Helvetica" panose="020B0604020202020204" pitchFamily="34" charset="0"/>
              </a:rPr>
              <a:t>value change is shown on the vertical axis. Labels indicate the percent </a:t>
            </a:r>
            <a:r>
              <a:rPr lang="en-US" sz="1100" i="1" dirty="0" smtClean="0">
                <a:latin typeface="Helvetica" panose="020B0604020202020204" pitchFamily="34" charset="0"/>
                <a:cs typeface="Helvetica" panose="020B0604020202020204" pitchFamily="34" charset="0"/>
              </a:rPr>
              <a:t>change in employment </a:t>
            </a:r>
            <a:r>
              <a:rPr lang="en-US" sz="1100" i="1" dirty="0">
                <a:latin typeface="Helvetica" panose="020B0604020202020204" pitchFamily="34" charset="0"/>
                <a:cs typeface="Helvetica" panose="020B0604020202020204" pitchFamily="34" charset="0"/>
              </a:rPr>
              <a:t>for </a:t>
            </a:r>
            <a:r>
              <a:rPr lang="en-US" sz="1100" i="1" dirty="0" smtClean="0">
                <a:latin typeface="Helvetica" panose="020B0604020202020204" pitchFamily="34" charset="0"/>
                <a:cs typeface="Helvetica" panose="020B0604020202020204" pitchFamily="34" charset="0"/>
              </a:rPr>
              <a:t>gender.</a:t>
            </a:r>
            <a:endParaRPr lang="en-US" sz="1100" i="1" dirty="0"/>
          </a:p>
        </p:txBody>
      </p:sp>
    </p:spTree>
    <p:extLst>
      <p:ext uri="{BB962C8B-B14F-4D97-AF65-F5344CB8AC3E}">
        <p14:creationId xmlns:p14="http://schemas.microsoft.com/office/powerpoint/2010/main" val="297090931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73</a:t>
            </a:fld>
            <a:endParaRPr lang="en-US"/>
          </a:p>
        </p:txBody>
      </p:sp>
      <p:sp>
        <p:nvSpPr>
          <p:cNvPr id="14"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Construction by Race/Ethnicity</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2436886"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Construction</a:t>
            </a:r>
            <a:endParaRPr lang="en-US" sz="1200" dirty="0"/>
          </a:p>
        </p:txBody>
      </p:sp>
      <p:grpSp>
        <p:nvGrpSpPr>
          <p:cNvPr id="6" name="Group 5"/>
          <p:cNvGrpSpPr/>
          <p:nvPr/>
        </p:nvGrpSpPr>
        <p:grpSpPr>
          <a:xfrm>
            <a:off x="611029" y="2427883"/>
            <a:ext cx="11085448" cy="3768447"/>
            <a:chOff x="611029" y="2427883"/>
            <a:chExt cx="11085448" cy="3768447"/>
          </a:xfrm>
        </p:grpSpPr>
        <p:grpSp>
          <p:nvGrpSpPr>
            <p:cNvPr id="19" name="Group 18"/>
            <p:cNvGrpSpPr/>
            <p:nvPr/>
          </p:nvGrpSpPr>
          <p:grpSpPr>
            <a:xfrm>
              <a:off x="647290" y="2806490"/>
              <a:ext cx="11049187" cy="2926080"/>
              <a:chOff x="0" y="0"/>
              <a:chExt cx="11049187" cy="2926080"/>
            </a:xfrm>
          </p:grpSpPr>
          <p:graphicFrame>
            <p:nvGraphicFramePr>
              <p:cNvPr id="22" name="Chart 21"/>
              <p:cNvGraphicFramePr>
                <a:graphicFrameLocks noChangeAspect="1"/>
              </p:cNvGraphicFramePr>
              <p:nvPr>
                <p:extLst>
                  <p:ext uri="{D42A27DB-BD31-4B8C-83A1-F6EECF244321}">
                    <p14:modId xmlns:p14="http://schemas.microsoft.com/office/powerpoint/2010/main" val="3445277100"/>
                  </p:ext>
                </p:extLst>
              </p:nvPr>
            </p:nvGraphicFramePr>
            <p:xfrm>
              <a:off x="4251511" y="0"/>
              <a:ext cx="420624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p:cNvGraphicFramePr>
                <a:graphicFrameLocks noChangeAspect="1"/>
              </p:cNvGraphicFramePr>
              <p:nvPr>
                <p:extLst>
                  <p:ext uri="{D42A27DB-BD31-4B8C-83A1-F6EECF244321}">
                    <p14:modId xmlns:p14="http://schemas.microsoft.com/office/powerpoint/2010/main" val="2460203218"/>
                  </p:ext>
                </p:extLst>
              </p:nvPr>
            </p:nvGraphicFramePr>
            <p:xfrm>
              <a:off x="8584780" y="0"/>
              <a:ext cx="2464407" cy="29260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Chart 23"/>
              <p:cNvGraphicFramePr>
                <a:graphicFrameLocks noChangeAspect="1"/>
              </p:cNvGraphicFramePr>
              <p:nvPr>
                <p:extLst>
                  <p:ext uri="{D42A27DB-BD31-4B8C-83A1-F6EECF244321}">
                    <p14:modId xmlns:p14="http://schemas.microsoft.com/office/powerpoint/2010/main" val="2418069542"/>
                  </p:ext>
                </p:extLst>
              </p:nvPr>
            </p:nvGraphicFramePr>
            <p:xfrm>
              <a:off x="0" y="0"/>
              <a:ext cx="3474720" cy="2926080"/>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3" name="Group 2"/>
            <p:cNvGrpSpPr/>
            <p:nvPr/>
          </p:nvGrpSpPr>
          <p:grpSpPr>
            <a:xfrm>
              <a:off x="611029"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sp>
        <p:nvSpPr>
          <p:cNvPr id="25" name="Rectangle 24"/>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More than 90% of Construction workers are white in Greater Boston. There has been some growth since 2015 in the number of Hispanic or Latino, Black or African American, and groups of workers.</a:t>
            </a:r>
          </a:p>
        </p:txBody>
      </p:sp>
      <p:sp>
        <p:nvSpPr>
          <p:cNvPr id="17" name="Rectangle 16"/>
          <p:cNvSpPr/>
          <p:nvPr/>
        </p:nvSpPr>
        <p:spPr>
          <a:xfrm>
            <a:off x="732666" y="6410357"/>
            <a:ext cx="10868369"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*Absolute </a:t>
            </a:r>
            <a:r>
              <a:rPr lang="en-US" sz="1100" i="1" dirty="0">
                <a:latin typeface="Helvetica" panose="020B0604020202020204" pitchFamily="34" charset="0"/>
                <a:cs typeface="Helvetica" panose="020B0604020202020204" pitchFamily="34" charset="0"/>
              </a:rPr>
              <a:t>value change is shown on the vertical axis. Labels indicate the percent </a:t>
            </a:r>
            <a:r>
              <a:rPr lang="en-US" sz="1100" i="1" dirty="0" smtClean="0">
                <a:latin typeface="Helvetica" panose="020B0604020202020204" pitchFamily="34" charset="0"/>
                <a:cs typeface="Helvetica" panose="020B0604020202020204" pitchFamily="34" charset="0"/>
              </a:rPr>
              <a:t>change in employment </a:t>
            </a:r>
            <a:r>
              <a:rPr lang="en-US" sz="1100" i="1" dirty="0">
                <a:latin typeface="Helvetica" panose="020B0604020202020204" pitchFamily="34" charset="0"/>
                <a:cs typeface="Helvetica" panose="020B0604020202020204" pitchFamily="34" charset="0"/>
              </a:rPr>
              <a:t>for each racial/ethnic category</a:t>
            </a:r>
            <a:r>
              <a:rPr lang="en-US" sz="1100" i="1" dirty="0" smtClean="0">
                <a:latin typeface="Helvetica" panose="020B0604020202020204" pitchFamily="34" charset="0"/>
                <a:cs typeface="Helvetica" panose="020B0604020202020204" pitchFamily="34" charset="0"/>
              </a:rPr>
              <a:t>.</a:t>
            </a:r>
            <a:endParaRPr lang="en-US" sz="1100" i="1" dirty="0"/>
          </a:p>
        </p:txBody>
      </p:sp>
    </p:spTree>
    <p:extLst>
      <p:ext uri="{BB962C8B-B14F-4D97-AF65-F5344CB8AC3E}">
        <p14:creationId xmlns:p14="http://schemas.microsoft.com/office/powerpoint/2010/main" val="208411147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Finance and Insurance</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74</a:t>
            </a:fld>
            <a:endParaRPr lang="en-US" dirty="0"/>
          </a:p>
        </p:txBody>
      </p:sp>
    </p:spTree>
    <p:extLst>
      <p:ext uri="{BB962C8B-B14F-4D97-AF65-F5344CB8AC3E}">
        <p14:creationId xmlns:p14="http://schemas.microsoft.com/office/powerpoint/2010/main" val="259208131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75</a:t>
            </a:fld>
            <a:endParaRPr lang="en-US"/>
          </a:p>
        </p:txBody>
      </p:sp>
      <p:sp>
        <p:nvSpPr>
          <p:cNvPr id="18"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Finance and Insurance Groups and Employers</a:t>
            </a:r>
            <a:endParaRPr lang="en-US" sz="3200" dirty="0">
              <a:latin typeface="Helvetica" panose="020B0604020202020204" pitchFamily="34" charset="0"/>
              <a:cs typeface="Helvetica" panose="020B0604020202020204" pitchFamily="34" charset="0"/>
            </a:endParaRPr>
          </a:p>
        </p:txBody>
      </p:sp>
      <p:sp>
        <p:nvSpPr>
          <p:cNvPr id="19" name="Rectangle 18"/>
          <p:cNvSpPr/>
          <p:nvPr/>
        </p:nvSpPr>
        <p:spPr>
          <a:xfrm>
            <a:off x="611029" y="240270"/>
            <a:ext cx="3135795"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Finance and Insurance</a:t>
            </a:r>
            <a:endParaRPr lang="en-US" sz="1200" dirty="0"/>
          </a:p>
        </p:txBody>
      </p:sp>
      <p:graphicFrame>
        <p:nvGraphicFramePr>
          <p:cNvPr id="22" name="Table 21"/>
          <p:cNvGraphicFramePr>
            <a:graphicFrameLocks noGrp="1"/>
          </p:cNvGraphicFramePr>
          <p:nvPr>
            <p:extLst>
              <p:ext uri="{D42A27DB-BD31-4B8C-83A1-F6EECF244321}">
                <p14:modId xmlns:p14="http://schemas.microsoft.com/office/powerpoint/2010/main" val="856228724"/>
              </p:ext>
            </p:extLst>
          </p:nvPr>
        </p:nvGraphicFramePr>
        <p:xfrm>
          <a:off x="7998593" y="3539890"/>
          <a:ext cx="3656287" cy="1463035"/>
        </p:xfrm>
        <a:graphic>
          <a:graphicData uri="http://schemas.openxmlformats.org/drawingml/2006/table">
            <a:tbl>
              <a:tblPr firstRow="1">
                <a:tableStyleId>{3B4B98B0-60AC-42C2-AFA5-B58CD77FA1E5}</a:tableStyleId>
              </a:tblPr>
              <a:tblGrid>
                <a:gridCol w="2252312">
                  <a:extLst>
                    <a:ext uri="{9D8B030D-6E8A-4147-A177-3AD203B41FA5}">
                      <a16:colId xmlns:a16="http://schemas.microsoft.com/office/drawing/2014/main" val="2354080455"/>
                    </a:ext>
                  </a:extLst>
                </a:gridCol>
                <a:gridCol w="1403975">
                  <a:extLst>
                    <a:ext uri="{9D8B030D-6E8A-4147-A177-3AD203B41FA5}">
                      <a16:colId xmlns:a16="http://schemas.microsoft.com/office/drawing/2014/main" val="2062974140"/>
                    </a:ext>
                  </a:extLst>
                </a:gridCol>
              </a:tblGrid>
              <a:tr h="209005">
                <a:tc>
                  <a:txBody>
                    <a:bodyPr/>
                    <a:lstStyle/>
                    <a:p>
                      <a:pPr algn="ctr" fontAlgn="b"/>
                      <a:r>
                        <a:rPr lang="en-US" sz="1000" u="none" strike="noStrike" dirty="0">
                          <a:effectLst/>
                        </a:rPr>
                        <a:t>Employer</a:t>
                      </a:r>
                      <a:endParaRPr lang="en-US" sz="1000" b="1" i="0" u="none" strike="noStrike" dirty="0">
                        <a:effectLst/>
                        <a:latin typeface="+mj-lt"/>
                        <a:cs typeface="Helvetica" panose="020B0604020202020204" pitchFamily="34" charset="0"/>
                      </a:endParaRPr>
                    </a:p>
                  </a:txBody>
                  <a:tcPr marL="9525" marR="9525" marT="9525" marB="0" anchor="ctr"/>
                </a:tc>
                <a:tc>
                  <a:txBody>
                    <a:bodyPr/>
                    <a:lstStyle/>
                    <a:p>
                      <a:pPr algn="ctr" fontAlgn="b"/>
                      <a:r>
                        <a:rPr lang="en-US" sz="1000" u="none" strike="noStrike" dirty="0">
                          <a:effectLst/>
                        </a:rPr>
                        <a:t>Job Postings</a:t>
                      </a:r>
                      <a:endParaRPr lang="en-US" sz="1000" b="1" i="0" u="none" strike="noStrike" dirty="0">
                        <a:effectLst/>
                        <a:latin typeface="+mj-lt"/>
                        <a:cs typeface="Helvetica" panose="020B0604020202020204" pitchFamily="34" charset="0"/>
                      </a:endParaRPr>
                    </a:p>
                  </a:txBody>
                  <a:tcPr marL="9525" marR="9525" marT="9525" marB="0" anchor="ctr"/>
                </a:tc>
                <a:extLst>
                  <a:ext uri="{0D108BD9-81ED-4DB2-BD59-A6C34878D82A}">
                    <a16:rowId xmlns:a16="http://schemas.microsoft.com/office/drawing/2014/main" val="2004953996"/>
                  </a:ext>
                </a:extLst>
              </a:tr>
              <a:tr h="209005">
                <a:tc>
                  <a:txBody>
                    <a:bodyPr/>
                    <a:lstStyle/>
                    <a:p>
                      <a:pPr algn="ctr" fontAlgn="b"/>
                      <a:r>
                        <a:rPr lang="en-US" sz="1000" u="none" strike="noStrike" dirty="0">
                          <a:effectLst/>
                        </a:rPr>
                        <a:t>Liberty Mutual</a:t>
                      </a:r>
                      <a:endParaRPr lang="en-US" sz="1000" b="0" i="0" u="none" strike="noStrike" dirty="0">
                        <a:effectLst/>
                        <a:latin typeface="Helvetica" panose="020B0604020202020204" pitchFamily="34" charset="0"/>
                      </a:endParaRPr>
                    </a:p>
                  </a:txBody>
                  <a:tcPr marL="9525" marR="9525" marT="9525" marB="0" anchor="b"/>
                </a:tc>
                <a:tc>
                  <a:txBody>
                    <a:bodyPr/>
                    <a:lstStyle/>
                    <a:p>
                      <a:pPr algn="ctr" fontAlgn="b"/>
                      <a:r>
                        <a:rPr lang="en-US" sz="1000" u="none" strike="noStrike">
                          <a:effectLst/>
                        </a:rPr>
                        <a:t>1,758</a:t>
                      </a:r>
                      <a:endParaRPr lang="en-US" sz="1000" b="0" i="0" u="none" strike="noStrike">
                        <a:effectLst/>
                        <a:latin typeface="Helvetica" panose="020B0604020202020204" pitchFamily="34" charset="0"/>
                      </a:endParaRPr>
                    </a:p>
                  </a:txBody>
                  <a:tcPr marL="9525" marR="9525" marT="9525" marB="0" anchor="b"/>
                </a:tc>
                <a:extLst>
                  <a:ext uri="{0D108BD9-81ED-4DB2-BD59-A6C34878D82A}">
                    <a16:rowId xmlns:a16="http://schemas.microsoft.com/office/drawing/2014/main" val="2094299416"/>
                  </a:ext>
                </a:extLst>
              </a:tr>
              <a:tr h="209005">
                <a:tc>
                  <a:txBody>
                    <a:bodyPr/>
                    <a:lstStyle/>
                    <a:p>
                      <a:pPr algn="ctr" fontAlgn="b"/>
                      <a:r>
                        <a:rPr lang="en-US" sz="1000" u="none" strike="noStrike" dirty="0">
                          <a:effectLst/>
                        </a:rPr>
                        <a:t>Bank of America</a:t>
                      </a:r>
                      <a:endParaRPr lang="en-US" sz="1000" b="0" i="0" u="none" strike="noStrike" dirty="0">
                        <a:effectLst/>
                        <a:latin typeface="Helvetica" panose="020B0604020202020204" pitchFamily="34" charset="0"/>
                      </a:endParaRPr>
                    </a:p>
                  </a:txBody>
                  <a:tcPr marL="9525" marR="9525" marT="9525" marB="0" anchor="b"/>
                </a:tc>
                <a:tc>
                  <a:txBody>
                    <a:bodyPr/>
                    <a:lstStyle/>
                    <a:p>
                      <a:pPr algn="ctr" fontAlgn="b"/>
                      <a:r>
                        <a:rPr lang="en-US" sz="1000" u="none" strike="noStrike">
                          <a:effectLst/>
                        </a:rPr>
                        <a:t>1,310</a:t>
                      </a:r>
                      <a:endParaRPr lang="en-US" sz="1000" b="0" i="0" u="none" strike="noStrike">
                        <a:effectLst/>
                        <a:latin typeface="Helvetica" panose="020B0604020202020204" pitchFamily="34" charset="0"/>
                      </a:endParaRPr>
                    </a:p>
                  </a:txBody>
                  <a:tcPr marL="9525" marR="9525" marT="9525" marB="0" anchor="b"/>
                </a:tc>
                <a:extLst>
                  <a:ext uri="{0D108BD9-81ED-4DB2-BD59-A6C34878D82A}">
                    <a16:rowId xmlns:a16="http://schemas.microsoft.com/office/drawing/2014/main" val="1311406487"/>
                  </a:ext>
                </a:extLst>
              </a:tr>
              <a:tr h="209005">
                <a:tc>
                  <a:txBody>
                    <a:bodyPr/>
                    <a:lstStyle/>
                    <a:p>
                      <a:pPr algn="ctr" fontAlgn="b"/>
                      <a:r>
                        <a:rPr lang="en-US" sz="1000" u="none" strike="noStrike" dirty="0">
                          <a:effectLst/>
                        </a:rPr>
                        <a:t>Santander</a:t>
                      </a:r>
                      <a:endParaRPr lang="en-US" sz="1000" b="0" i="0" u="none" strike="noStrike" dirty="0">
                        <a:effectLst/>
                        <a:latin typeface="Helvetica" panose="020B0604020202020204" pitchFamily="34" charset="0"/>
                      </a:endParaRPr>
                    </a:p>
                  </a:txBody>
                  <a:tcPr marL="9525" marR="9525" marT="9525" marB="0" anchor="b"/>
                </a:tc>
                <a:tc>
                  <a:txBody>
                    <a:bodyPr/>
                    <a:lstStyle/>
                    <a:p>
                      <a:pPr algn="ctr" fontAlgn="b"/>
                      <a:r>
                        <a:rPr lang="en-US" sz="1000" u="none" strike="noStrike" dirty="0">
                          <a:effectLst/>
                        </a:rPr>
                        <a:t>1,189</a:t>
                      </a:r>
                      <a:endParaRPr lang="en-US" sz="1000" b="0" i="0" u="none" strike="noStrike" dirty="0">
                        <a:effectLst/>
                        <a:latin typeface="Helvetica" panose="020B0604020202020204" pitchFamily="34" charset="0"/>
                      </a:endParaRPr>
                    </a:p>
                  </a:txBody>
                  <a:tcPr marL="9525" marR="9525" marT="9525" marB="0" anchor="b"/>
                </a:tc>
                <a:extLst>
                  <a:ext uri="{0D108BD9-81ED-4DB2-BD59-A6C34878D82A}">
                    <a16:rowId xmlns:a16="http://schemas.microsoft.com/office/drawing/2014/main" val="1699668475"/>
                  </a:ext>
                </a:extLst>
              </a:tr>
              <a:tr h="209005">
                <a:tc>
                  <a:txBody>
                    <a:bodyPr/>
                    <a:lstStyle/>
                    <a:p>
                      <a:pPr algn="ctr" fontAlgn="b"/>
                      <a:r>
                        <a:rPr lang="en-US" sz="1000" u="none" strike="noStrike">
                          <a:effectLst/>
                        </a:rPr>
                        <a:t>State Street Bank</a:t>
                      </a:r>
                      <a:endParaRPr lang="en-US" sz="1000" b="0" i="0" u="none" strike="noStrike">
                        <a:effectLst/>
                        <a:latin typeface="Helvetica" panose="020B0604020202020204" pitchFamily="34" charset="0"/>
                      </a:endParaRPr>
                    </a:p>
                  </a:txBody>
                  <a:tcPr marL="9525" marR="9525" marT="9525" marB="0" anchor="b"/>
                </a:tc>
                <a:tc>
                  <a:txBody>
                    <a:bodyPr/>
                    <a:lstStyle/>
                    <a:p>
                      <a:pPr algn="ctr" fontAlgn="b"/>
                      <a:r>
                        <a:rPr lang="en-US" sz="1000" u="none" strike="noStrike" dirty="0">
                          <a:effectLst/>
                        </a:rPr>
                        <a:t>1,110</a:t>
                      </a:r>
                      <a:endParaRPr lang="en-US" sz="1000" b="0" i="0" u="none" strike="noStrike" dirty="0">
                        <a:effectLst/>
                        <a:latin typeface="Helvetica" panose="020B0604020202020204" pitchFamily="34" charset="0"/>
                      </a:endParaRPr>
                    </a:p>
                  </a:txBody>
                  <a:tcPr marL="9525" marR="9525" marT="9525" marB="0" anchor="b"/>
                </a:tc>
                <a:extLst>
                  <a:ext uri="{0D108BD9-81ED-4DB2-BD59-A6C34878D82A}">
                    <a16:rowId xmlns:a16="http://schemas.microsoft.com/office/drawing/2014/main" val="4041789653"/>
                  </a:ext>
                </a:extLst>
              </a:tr>
              <a:tr h="209005">
                <a:tc>
                  <a:txBody>
                    <a:bodyPr/>
                    <a:lstStyle/>
                    <a:p>
                      <a:pPr algn="ctr" fontAlgn="b"/>
                      <a:r>
                        <a:rPr lang="en-US" sz="1000" u="none" strike="noStrike">
                          <a:effectLst/>
                        </a:rPr>
                        <a:t>Santander Bank</a:t>
                      </a:r>
                      <a:endParaRPr lang="en-US" sz="1000" b="0" i="0" u="none" strike="noStrike">
                        <a:effectLst/>
                        <a:latin typeface="Helvetica" panose="020B0604020202020204" pitchFamily="34" charset="0"/>
                      </a:endParaRPr>
                    </a:p>
                  </a:txBody>
                  <a:tcPr marL="9525" marR="9525" marT="9525" marB="0" anchor="b"/>
                </a:tc>
                <a:tc>
                  <a:txBody>
                    <a:bodyPr/>
                    <a:lstStyle/>
                    <a:p>
                      <a:pPr algn="ctr" fontAlgn="b"/>
                      <a:r>
                        <a:rPr lang="en-US" sz="1000" u="none" strike="noStrike" dirty="0">
                          <a:effectLst/>
                        </a:rPr>
                        <a:t>971</a:t>
                      </a:r>
                      <a:endParaRPr lang="en-US" sz="1000" b="0" i="0" u="none" strike="noStrike" dirty="0">
                        <a:effectLst/>
                        <a:latin typeface="Helvetica" panose="020B0604020202020204" pitchFamily="34" charset="0"/>
                      </a:endParaRPr>
                    </a:p>
                  </a:txBody>
                  <a:tcPr marL="9525" marR="9525" marT="9525" marB="0" anchor="b"/>
                </a:tc>
                <a:extLst>
                  <a:ext uri="{0D108BD9-81ED-4DB2-BD59-A6C34878D82A}">
                    <a16:rowId xmlns:a16="http://schemas.microsoft.com/office/drawing/2014/main" val="3358173353"/>
                  </a:ext>
                </a:extLst>
              </a:tr>
              <a:tr h="209005">
                <a:tc>
                  <a:txBody>
                    <a:bodyPr/>
                    <a:lstStyle/>
                    <a:p>
                      <a:pPr algn="ctr" fontAlgn="b"/>
                      <a:r>
                        <a:rPr lang="en-US" sz="1000" u="none" strike="noStrike">
                          <a:effectLst/>
                        </a:rPr>
                        <a:t>Fidelity Brokerage Services</a:t>
                      </a:r>
                      <a:endParaRPr lang="en-US" sz="1000" b="0" i="0" u="none" strike="noStrike">
                        <a:effectLst/>
                        <a:latin typeface="Helvetica" panose="020B0604020202020204" pitchFamily="34" charset="0"/>
                      </a:endParaRPr>
                    </a:p>
                  </a:txBody>
                  <a:tcPr marL="9525" marR="9525" marT="9525" marB="0" anchor="b"/>
                </a:tc>
                <a:tc>
                  <a:txBody>
                    <a:bodyPr/>
                    <a:lstStyle/>
                    <a:p>
                      <a:pPr algn="ctr" fontAlgn="b"/>
                      <a:r>
                        <a:rPr lang="en-US" sz="1000" u="none" strike="noStrike" dirty="0">
                          <a:effectLst/>
                        </a:rPr>
                        <a:t>958</a:t>
                      </a:r>
                      <a:endParaRPr lang="en-US" sz="1000" b="0" i="0" u="none" strike="noStrike" dirty="0">
                        <a:effectLst/>
                        <a:latin typeface="Helvetica" panose="020B0604020202020204" pitchFamily="34" charset="0"/>
                      </a:endParaRPr>
                    </a:p>
                  </a:txBody>
                  <a:tcPr marL="9525" marR="9525" marT="9525" marB="0" anchor="b"/>
                </a:tc>
                <a:extLst>
                  <a:ext uri="{0D108BD9-81ED-4DB2-BD59-A6C34878D82A}">
                    <a16:rowId xmlns:a16="http://schemas.microsoft.com/office/drawing/2014/main" val="872586986"/>
                  </a:ext>
                </a:extLst>
              </a:tr>
            </a:tbl>
          </a:graphicData>
        </a:graphic>
      </p:graphicFrame>
      <p:grpSp>
        <p:nvGrpSpPr>
          <p:cNvPr id="5" name="Group 4"/>
          <p:cNvGrpSpPr/>
          <p:nvPr/>
        </p:nvGrpSpPr>
        <p:grpSpPr>
          <a:xfrm>
            <a:off x="7998592" y="3194739"/>
            <a:ext cx="3656287" cy="2122559"/>
            <a:chOff x="8017051" y="3179350"/>
            <a:chExt cx="3656287" cy="2122559"/>
          </a:xfrm>
        </p:grpSpPr>
        <p:sp>
          <p:nvSpPr>
            <p:cNvPr id="23" name="TextBox 22"/>
            <p:cNvSpPr txBox="1"/>
            <p:nvPr/>
          </p:nvSpPr>
          <p:spPr>
            <a:xfrm>
              <a:off x="8017051" y="3179350"/>
              <a:ext cx="3656287" cy="261610"/>
            </a:xfrm>
            <a:prstGeom prst="rect">
              <a:avLst/>
            </a:prstGeom>
            <a:noFill/>
          </p:spPr>
          <p:txBody>
            <a:bodyPr wrap="square" rtlCol="0">
              <a:spAutoFit/>
            </a:bodyPr>
            <a:lstStyle/>
            <a:p>
              <a:pPr algn="ctr"/>
              <a:r>
                <a:rPr lang="en-US" sz="1100" dirty="0" smtClean="0">
                  <a:latin typeface="Helvetica" panose="020B0604020202020204" pitchFamily="34" charset="0"/>
                  <a:cs typeface="Helvetica" panose="020B0604020202020204" pitchFamily="34" charset="0"/>
                </a:rPr>
                <a:t>Largest Employers by 12-Month Regional Job Postings</a:t>
              </a:r>
              <a:endParaRPr lang="en-US" sz="1100" dirty="0">
                <a:latin typeface="Helvetica" panose="020B0604020202020204" pitchFamily="34" charset="0"/>
                <a:cs typeface="Helvetica" panose="020B0604020202020204" pitchFamily="34" charset="0"/>
              </a:endParaRPr>
            </a:p>
          </p:txBody>
        </p:sp>
        <p:sp>
          <p:nvSpPr>
            <p:cNvPr id="24" name="Rectangle 23"/>
            <p:cNvSpPr/>
            <p:nvPr/>
          </p:nvSpPr>
          <p:spPr>
            <a:xfrm>
              <a:off x="8997998" y="5071077"/>
              <a:ext cx="1693084"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Burning Glass, 2019</a:t>
              </a:r>
              <a:endParaRPr lang="en-US" sz="900" dirty="0">
                <a:latin typeface="Helvetica" panose="020B0604020202020204" pitchFamily="34" charset="0"/>
                <a:cs typeface="Helvetica" panose="020B0604020202020204" pitchFamily="34" charset="0"/>
              </a:endParaRPr>
            </a:p>
          </p:txBody>
        </p:sp>
      </p:grpSp>
      <p:sp>
        <p:nvSpPr>
          <p:cNvPr id="16" name="Rectangle 15"/>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The number of Finance and Insurance establishments </a:t>
            </a:r>
            <a:r>
              <a:rPr lang="en-US" sz="1400" dirty="0" smtClean="0">
                <a:latin typeface="Helvetica" panose="020B0604020202020204" pitchFamily="34" charset="0"/>
                <a:cs typeface="Helvetica" panose="020B0604020202020204" pitchFamily="34" charset="0"/>
              </a:rPr>
              <a:t>in Greater Boston has </a:t>
            </a:r>
            <a:r>
              <a:rPr lang="en-US" sz="1400" dirty="0">
                <a:latin typeface="Helvetica" panose="020B0604020202020204" pitchFamily="34" charset="0"/>
                <a:cs typeface="Helvetica" panose="020B0604020202020204" pitchFamily="34" charset="0"/>
              </a:rPr>
              <a:t>grown slightly since 2016. </a:t>
            </a:r>
            <a:r>
              <a:rPr lang="en-US" sz="1400" dirty="0" smtClean="0">
                <a:latin typeface="Helvetica" panose="020B0604020202020204" pitchFamily="34" charset="0"/>
                <a:cs typeface="Helvetica" panose="020B0604020202020204" pitchFamily="34" charset="0"/>
              </a:rPr>
              <a:t>In the last year, Liberty Mutual was </a:t>
            </a:r>
            <a:r>
              <a:rPr lang="en-US" sz="1400" dirty="0">
                <a:latin typeface="Helvetica" panose="020B0604020202020204" pitchFamily="34" charset="0"/>
                <a:cs typeface="Helvetica" panose="020B0604020202020204" pitchFamily="34" charset="0"/>
              </a:rPr>
              <a:t>responsible for the </a:t>
            </a:r>
            <a:r>
              <a:rPr lang="en-US" sz="1400" dirty="0" smtClean="0">
                <a:latin typeface="Helvetica" panose="020B0604020202020204" pitchFamily="34" charset="0"/>
                <a:cs typeface="Helvetica" panose="020B0604020202020204" pitchFamily="34" charset="0"/>
              </a:rPr>
              <a:t>most job </a:t>
            </a:r>
            <a:r>
              <a:rPr lang="en-US" sz="1400" dirty="0">
                <a:latin typeface="Helvetica" panose="020B0604020202020204" pitchFamily="34" charset="0"/>
                <a:cs typeface="Helvetica" panose="020B0604020202020204" pitchFamily="34" charset="0"/>
              </a:rPr>
              <a:t>postings in </a:t>
            </a:r>
            <a:r>
              <a:rPr lang="en-US" sz="1400" dirty="0" smtClean="0">
                <a:latin typeface="Helvetica" panose="020B0604020202020204" pitchFamily="34" charset="0"/>
                <a:cs typeface="Helvetica" panose="020B0604020202020204" pitchFamily="34" charset="0"/>
              </a:rPr>
              <a:t>Greater Boston (1,758), followed by Bank of America (1,310) and Santander (1,189).</a:t>
            </a:r>
            <a:endParaRPr lang="en-US" sz="1400" dirty="0">
              <a:latin typeface="Helvetica" panose="020B0604020202020204" pitchFamily="34" charset="0"/>
              <a:cs typeface="Helvetica" panose="020B0604020202020204" pitchFamily="34" charset="0"/>
            </a:endParaRPr>
          </a:p>
        </p:txBody>
      </p:sp>
      <p:grpSp>
        <p:nvGrpSpPr>
          <p:cNvPr id="2" name="Group 1"/>
          <p:cNvGrpSpPr/>
          <p:nvPr/>
        </p:nvGrpSpPr>
        <p:grpSpPr>
          <a:xfrm>
            <a:off x="631082" y="2610190"/>
            <a:ext cx="7040880" cy="3587128"/>
            <a:chOff x="631082" y="2610190"/>
            <a:chExt cx="7040880" cy="3587128"/>
          </a:xfrm>
        </p:grpSpPr>
        <p:graphicFrame>
          <p:nvGraphicFramePr>
            <p:cNvPr id="14" name="Chart 13"/>
            <p:cNvGraphicFramePr>
              <a:graphicFrameLocks/>
            </p:cNvGraphicFramePr>
            <p:nvPr>
              <p:extLst>
                <p:ext uri="{D42A27DB-BD31-4B8C-83A1-F6EECF244321}">
                  <p14:modId xmlns:p14="http://schemas.microsoft.com/office/powerpoint/2010/main" val="4280733093"/>
                </p:ext>
              </p:extLst>
            </p:nvPr>
          </p:nvGraphicFramePr>
          <p:xfrm>
            <a:off x="631082" y="2610190"/>
            <a:ext cx="704088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p:cNvSpPr/>
            <p:nvPr/>
          </p:nvSpPr>
          <p:spPr>
            <a:xfrm>
              <a:off x="631082" y="5966486"/>
              <a:ext cx="7040880"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DUA/BLS Quarterly Census of Employment and Wages, Q3 2016 – 2018</a:t>
              </a:r>
              <a:endParaRPr lang="en-US" sz="900" dirty="0">
                <a:latin typeface="Helvetica" panose="020B0604020202020204" pitchFamily="34" charset="0"/>
                <a:cs typeface="Helvetica" panose="020B0604020202020204" pitchFamily="34" charset="0"/>
              </a:endParaRPr>
            </a:p>
          </p:txBody>
        </p:sp>
      </p:grpSp>
    </p:spTree>
    <p:extLst>
      <p:ext uri="{BB962C8B-B14F-4D97-AF65-F5344CB8AC3E}">
        <p14:creationId xmlns:p14="http://schemas.microsoft.com/office/powerpoint/2010/main" val="407440827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76</a:t>
            </a:fld>
            <a:endParaRPr lang="en-US" dirty="0"/>
          </a:p>
        </p:txBody>
      </p:sp>
      <p:sp>
        <p:nvSpPr>
          <p:cNvPr id="8"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Finance and Insurance by </a:t>
            </a:r>
            <a:r>
              <a:rPr lang="en-US" sz="3200" dirty="0">
                <a:latin typeface="Helvetica" panose="020B0604020202020204" pitchFamily="34" charset="0"/>
                <a:cs typeface="Helvetica" panose="020B0604020202020204" pitchFamily="34" charset="0"/>
              </a:rPr>
              <a:t>Education</a:t>
            </a:r>
          </a:p>
        </p:txBody>
      </p:sp>
      <p:sp>
        <p:nvSpPr>
          <p:cNvPr id="9" name="Rectangle 8"/>
          <p:cNvSpPr/>
          <p:nvPr/>
        </p:nvSpPr>
        <p:spPr>
          <a:xfrm>
            <a:off x="611029" y="240270"/>
            <a:ext cx="3135795"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Finance and Insurance</a:t>
            </a:r>
            <a:endParaRPr lang="en-US" sz="1200" dirty="0"/>
          </a:p>
        </p:txBody>
      </p:sp>
      <p:grpSp>
        <p:nvGrpSpPr>
          <p:cNvPr id="3" name="Group 2"/>
          <p:cNvGrpSpPr/>
          <p:nvPr/>
        </p:nvGrpSpPr>
        <p:grpSpPr>
          <a:xfrm>
            <a:off x="1889761" y="2142101"/>
            <a:ext cx="8412480" cy="4396811"/>
            <a:chOff x="1889761" y="2142101"/>
            <a:chExt cx="8412480" cy="4396811"/>
          </a:xfrm>
        </p:grpSpPr>
        <p:graphicFrame>
          <p:nvGraphicFramePr>
            <p:cNvPr id="12" name="Chart 11"/>
            <p:cNvGraphicFramePr>
              <a:graphicFrameLocks/>
            </p:cNvGraphicFramePr>
            <p:nvPr>
              <p:extLst>
                <p:ext uri="{D42A27DB-BD31-4B8C-83A1-F6EECF244321}">
                  <p14:modId xmlns:p14="http://schemas.microsoft.com/office/powerpoint/2010/main" val="3469630804"/>
                </p:ext>
              </p:extLst>
            </p:nvPr>
          </p:nvGraphicFramePr>
          <p:xfrm>
            <a:off x="1889761" y="2488290"/>
            <a:ext cx="8412480" cy="374904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1981201" y="2142101"/>
              <a:ext cx="8229600" cy="4396811"/>
              <a:chOff x="2072641" y="1897662"/>
              <a:chExt cx="8229600" cy="3977902"/>
            </a:xfrm>
          </p:grpSpPr>
          <p:sp>
            <p:nvSpPr>
              <p:cNvPr id="13" name="Rectangle 12"/>
              <p:cNvSpPr/>
              <p:nvPr/>
            </p:nvSpPr>
            <p:spPr>
              <a:xfrm>
                <a:off x="2072641" y="5638609"/>
                <a:ext cx="8229600" cy="236955"/>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2015 – 2018</a:t>
                </a:r>
                <a:endParaRPr lang="en-US" sz="900" dirty="0">
                  <a:latin typeface="Helvetica" panose="020B0604020202020204" pitchFamily="34" charset="0"/>
                  <a:cs typeface="Helvetica" panose="020B0604020202020204" pitchFamily="34" charset="0"/>
                </a:endParaRPr>
              </a:p>
            </p:txBody>
          </p:sp>
          <p:sp>
            <p:nvSpPr>
              <p:cNvPr id="2" name="TextBox 1"/>
              <p:cNvSpPr txBox="1"/>
              <p:nvPr/>
            </p:nvSpPr>
            <p:spPr>
              <a:xfrm>
                <a:off x="2072641" y="1897662"/>
                <a:ext cx="8229600" cy="250608"/>
              </a:xfrm>
              <a:prstGeom prst="rect">
                <a:avLst/>
              </a:prstGeom>
              <a:noFill/>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Industry Employment by Educational Attainment, Q2 2015 – Q2 2018</a:t>
                </a:r>
              </a:p>
            </p:txBody>
          </p:sp>
        </p:grpSp>
      </p:grpSp>
      <p:sp>
        <p:nvSpPr>
          <p:cNvPr id="14" name="Rectangle 13"/>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Finance and Insurance employment has grown since 2015.  More than 50% of workers in the sector in Greater Boston hold a Bachelor’s degree or higher. </a:t>
            </a:r>
          </a:p>
        </p:txBody>
      </p:sp>
    </p:spTree>
    <p:extLst>
      <p:ext uri="{BB962C8B-B14F-4D97-AF65-F5344CB8AC3E}">
        <p14:creationId xmlns:p14="http://schemas.microsoft.com/office/powerpoint/2010/main" val="299419554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77</a:t>
            </a:fld>
            <a:endParaRPr lang="en-US"/>
          </a:p>
        </p:txBody>
      </p:sp>
      <p:sp>
        <p:nvSpPr>
          <p:cNvPr id="14"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Finance and Insurance by Gender</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3135795"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Finance and Insurance</a:t>
            </a:r>
            <a:endParaRPr lang="en-US" sz="1200" dirty="0"/>
          </a:p>
        </p:txBody>
      </p:sp>
      <p:grpSp>
        <p:nvGrpSpPr>
          <p:cNvPr id="2" name="Group 1"/>
          <p:cNvGrpSpPr/>
          <p:nvPr/>
        </p:nvGrpSpPr>
        <p:grpSpPr>
          <a:xfrm>
            <a:off x="1477682" y="2427883"/>
            <a:ext cx="10103291" cy="3768447"/>
            <a:chOff x="1477682" y="2427883"/>
            <a:chExt cx="10103291" cy="3768447"/>
          </a:xfrm>
        </p:grpSpPr>
        <p:grpSp>
          <p:nvGrpSpPr>
            <p:cNvPr id="23" name="Group 22"/>
            <p:cNvGrpSpPr/>
            <p:nvPr/>
          </p:nvGrpSpPr>
          <p:grpSpPr>
            <a:xfrm>
              <a:off x="1496613" y="2795577"/>
              <a:ext cx="8892125" cy="2926080"/>
              <a:chOff x="0" y="0"/>
              <a:chExt cx="8892125" cy="2926080"/>
            </a:xfrm>
          </p:grpSpPr>
          <p:graphicFrame>
            <p:nvGraphicFramePr>
              <p:cNvPr id="24" name="Chart 23"/>
              <p:cNvGraphicFramePr>
                <a:graphicFrameLocks/>
              </p:cNvGraphicFramePr>
              <p:nvPr>
                <p:extLst>
                  <p:ext uri="{D42A27DB-BD31-4B8C-83A1-F6EECF244321}">
                    <p14:modId xmlns:p14="http://schemas.microsoft.com/office/powerpoint/2010/main" val="867117211"/>
                  </p:ext>
                </p:extLst>
              </p:nvPr>
            </p:nvGraphicFramePr>
            <p:xfrm>
              <a:off x="0" y="0"/>
              <a:ext cx="347472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p:cNvGraphicFramePr>
                <a:graphicFrameLocks/>
              </p:cNvGraphicFramePr>
              <p:nvPr>
                <p:extLst>
                  <p:ext uri="{D42A27DB-BD31-4B8C-83A1-F6EECF244321}">
                    <p14:modId xmlns:p14="http://schemas.microsoft.com/office/powerpoint/2010/main" val="931099927"/>
                  </p:ext>
                </p:extLst>
              </p:nvPr>
            </p:nvGraphicFramePr>
            <p:xfrm>
              <a:off x="4685885" y="0"/>
              <a:ext cx="4206240" cy="2926080"/>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3" name="Group 2"/>
            <p:cNvGrpSpPr/>
            <p:nvPr/>
          </p:nvGrpSpPr>
          <p:grpSpPr>
            <a:xfrm>
              <a:off x="1477682"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sp>
        <p:nvSpPr>
          <p:cNvPr id="19" name="Rectangle 18"/>
          <p:cNvSpPr/>
          <p:nvPr/>
        </p:nvSpPr>
        <p:spPr>
          <a:xfrm>
            <a:off x="611030" y="1447800"/>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Numbers of workers in the Finance and Insurance sector in Greater Boston are almost evenly split between male and female.</a:t>
            </a:r>
          </a:p>
        </p:txBody>
      </p:sp>
      <p:sp>
        <p:nvSpPr>
          <p:cNvPr id="17" name="Rectangle 16"/>
          <p:cNvSpPr/>
          <p:nvPr/>
        </p:nvSpPr>
        <p:spPr>
          <a:xfrm>
            <a:off x="732666" y="6410357"/>
            <a:ext cx="10868369"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*Absolute </a:t>
            </a:r>
            <a:r>
              <a:rPr lang="en-US" sz="1100" i="1" dirty="0">
                <a:latin typeface="Helvetica" panose="020B0604020202020204" pitchFamily="34" charset="0"/>
                <a:cs typeface="Helvetica" panose="020B0604020202020204" pitchFamily="34" charset="0"/>
              </a:rPr>
              <a:t>value change is shown on the vertical axis. Labels indicate the percent </a:t>
            </a:r>
            <a:r>
              <a:rPr lang="en-US" sz="1100" i="1" dirty="0" smtClean="0">
                <a:latin typeface="Helvetica" panose="020B0604020202020204" pitchFamily="34" charset="0"/>
                <a:cs typeface="Helvetica" panose="020B0604020202020204" pitchFamily="34" charset="0"/>
              </a:rPr>
              <a:t>change in employment </a:t>
            </a:r>
            <a:r>
              <a:rPr lang="en-US" sz="1100" i="1" dirty="0">
                <a:latin typeface="Helvetica" panose="020B0604020202020204" pitchFamily="34" charset="0"/>
                <a:cs typeface="Helvetica" panose="020B0604020202020204" pitchFamily="34" charset="0"/>
              </a:rPr>
              <a:t>for </a:t>
            </a:r>
            <a:r>
              <a:rPr lang="en-US" sz="1100" i="1" dirty="0" smtClean="0">
                <a:latin typeface="Helvetica" panose="020B0604020202020204" pitchFamily="34" charset="0"/>
                <a:cs typeface="Helvetica" panose="020B0604020202020204" pitchFamily="34" charset="0"/>
              </a:rPr>
              <a:t>gender.</a:t>
            </a:r>
            <a:endParaRPr lang="en-US" sz="1100" i="1" dirty="0"/>
          </a:p>
        </p:txBody>
      </p:sp>
    </p:spTree>
    <p:extLst>
      <p:ext uri="{BB962C8B-B14F-4D97-AF65-F5344CB8AC3E}">
        <p14:creationId xmlns:p14="http://schemas.microsoft.com/office/powerpoint/2010/main" val="47139760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78</a:t>
            </a:fld>
            <a:endParaRPr lang="en-US"/>
          </a:p>
        </p:txBody>
      </p:sp>
      <p:sp>
        <p:nvSpPr>
          <p:cNvPr id="14"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Finance and Insurance by Race/Ethnicity</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3135795"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Finance and Insurance</a:t>
            </a:r>
            <a:endParaRPr lang="en-US" sz="1200" dirty="0"/>
          </a:p>
        </p:txBody>
      </p:sp>
      <p:grpSp>
        <p:nvGrpSpPr>
          <p:cNvPr id="6" name="Group 5"/>
          <p:cNvGrpSpPr/>
          <p:nvPr/>
        </p:nvGrpSpPr>
        <p:grpSpPr>
          <a:xfrm>
            <a:off x="611029" y="2427883"/>
            <a:ext cx="11085448" cy="3768447"/>
            <a:chOff x="611029" y="2427883"/>
            <a:chExt cx="11085448" cy="3768447"/>
          </a:xfrm>
        </p:grpSpPr>
        <p:grpSp>
          <p:nvGrpSpPr>
            <p:cNvPr id="19" name="Group 18"/>
            <p:cNvGrpSpPr/>
            <p:nvPr/>
          </p:nvGrpSpPr>
          <p:grpSpPr>
            <a:xfrm>
              <a:off x="647290" y="2799310"/>
              <a:ext cx="11049187" cy="2926080"/>
              <a:chOff x="0" y="0"/>
              <a:chExt cx="11049187" cy="2926080"/>
            </a:xfrm>
          </p:grpSpPr>
          <p:graphicFrame>
            <p:nvGraphicFramePr>
              <p:cNvPr id="22" name="Chart 21"/>
              <p:cNvGraphicFramePr>
                <a:graphicFrameLocks noChangeAspect="1"/>
              </p:cNvGraphicFramePr>
              <p:nvPr>
                <p:extLst>
                  <p:ext uri="{D42A27DB-BD31-4B8C-83A1-F6EECF244321}">
                    <p14:modId xmlns:p14="http://schemas.microsoft.com/office/powerpoint/2010/main" val="511834799"/>
                  </p:ext>
                </p:extLst>
              </p:nvPr>
            </p:nvGraphicFramePr>
            <p:xfrm>
              <a:off x="4251511" y="0"/>
              <a:ext cx="420624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p:cNvGraphicFramePr>
                <a:graphicFrameLocks noChangeAspect="1"/>
              </p:cNvGraphicFramePr>
              <p:nvPr>
                <p:extLst>
                  <p:ext uri="{D42A27DB-BD31-4B8C-83A1-F6EECF244321}">
                    <p14:modId xmlns:p14="http://schemas.microsoft.com/office/powerpoint/2010/main" val="2930453032"/>
                  </p:ext>
                </p:extLst>
              </p:nvPr>
            </p:nvGraphicFramePr>
            <p:xfrm>
              <a:off x="8584780" y="0"/>
              <a:ext cx="2464407" cy="29260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Chart 23"/>
              <p:cNvGraphicFramePr>
                <a:graphicFrameLocks noChangeAspect="1"/>
              </p:cNvGraphicFramePr>
              <p:nvPr>
                <p:extLst>
                  <p:ext uri="{D42A27DB-BD31-4B8C-83A1-F6EECF244321}">
                    <p14:modId xmlns:p14="http://schemas.microsoft.com/office/powerpoint/2010/main" val="984807377"/>
                  </p:ext>
                </p:extLst>
              </p:nvPr>
            </p:nvGraphicFramePr>
            <p:xfrm>
              <a:off x="0" y="0"/>
              <a:ext cx="3474720" cy="2926080"/>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3" name="Group 2"/>
            <p:cNvGrpSpPr/>
            <p:nvPr/>
          </p:nvGrpSpPr>
          <p:grpSpPr>
            <a:xfrm>
              <a:off x="611029"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sp>
        <p:nvSpPr>
          <p:cNvPr id="25" name="Rectangle 24"/>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More than 80% of all workers in the Finance and Insurance sector in Greater Boston are white.  The number of Asian workers has grown the most since 2015.</a:t>
            </a:r>
          </a:p>
        </p:txBody>
      </p:sp>
      <p:sp>
        <p:nvSpPr>
          <p:cNvPr id="17" name="Rectangle 16"/>
          <p:cNvSpPr/>
          <p:nvPr/>
        </p:nvSpPr>
        <p:spPr>
          <a:xfrm>
            <a:off x="732666" y="6410357"/>
            <a:ext cx="10868369"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*Absolute </a:t>
            </a:r>
            <a:r>
              <a:rPr lang="en-US" sz="1100" i="1" dirty="0">
                <a:latin typeface="Helvetica" panose="020B0604020202020204" pitchFamily="34" charset="0"/>
                <a:cs typeface="Helvetica" panose="020B0604020202020204" pitchFamily="34" charset="0"/>
              </a:rPr>
              <a:t>value change is shown on the vertical axis. Labels indicate the percent </a:t>
            </a:r>
            <a:r>
              <a:rPr lang="en-US" sz="1100" i="1" dirty="0" smtClean="0">
                <a:latin typeface="Helvetica" panose="020B0604020202020204" pitchFamily="34" charset="0"/>
                <a:cs typeface="Helvetica" panose="020B0604020202020204" pitchFamily="34" charset="0"/>
              </a:rPr>
              <a:t>change in employment </a:t>
            </a:r>
            <a:r>
              <a:rPr lang="en-US" sz="1100" i="1" dirty="0">
                <a:latin typeface="Helvetica" panose="020B0604020202020204" pitchFamily="34" charset="0"/>
                <a:cs typeface="Helvetica" panose="020B0604020202020204" pitchFamily="34" charset="0"/>
              </a:rPr>
              <a:t>for each racial/ethnic category</a:t>
            </a:r>
            <a:r>
              <a:rPr lang="en-US" sz="1100" i="1" dirty="0" smtClean="0">
                <a:latin typeface="Helvetica" panose="020B0604020202020204" pitchFamily="34" charset="0"/>
                <a:cs typeface="Helvetica" panose="020B0604020202020204" pitchFamily="34" charset="0"/>
              </a:rPr>
              <a:t>.</a:t>
            </a:r>
            <a:endParaRPr lang="en-US" sz="1100" i="1" dirty="0"/>
          </a:p>
        </p:txBody>
      </p:sp>
    </p:spTree>
    <p:extLst>
      <p:ext uri="{BB962C8B-B14F-4D97-AF65-F5344CB8AC3E}">
        <p14:creationId xmlns:p14="http://schemas.microsoft.com/office/powerpoint/2010/main" val="352122987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Manufacturing</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79</a:t>
            </a:fld>
            <a:endParaRPr lang="en-US" dirty="0"/>
          </a:p>
        </p:txBody>
      </p:sp>
    </p:spTree>
    <p:extLst>
      <p:ext uri="{BB962C8B-B14F-4D97-AF65-F5344CB8AC3E}">
        <p14:creationId xmlns:p14="http://schemas.microsoft.com/office/powerpoint/2010/main" val="42375281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nvPr>
        </p:nvGraphicFramePr>
        <p:xfrm>
          <a:off x="699613" y="1848476"/>
          <a:ext cx="1088136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8</a:t>
            </a:fld>
            <a:endParaRPr lang="en-US"/>
          </a:p>
        </p:txBody>
      </p:sp>
      <p:sp>
        <p:nvSpPr>
          <p:cNvPr id="9"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Sector Makeup by Total Wages</a:t>
            </a:r>
            <a:endParaRPr lang="en-US" sz="3200" dirty="0">
              <a:latin typeface="Helvetica" panose="020B0604020202020204" pitchFamily="34" charset="0"/>
              <a:cs typeface="Helvetica" panose="020B0604020202020204" pitchFamily="34" charset="0"/>
            </a:endParaRPr>
          </a:p>
        </p:txBody>
      </p:sp>
      <p:sp>
        <p:nvSpPr>
          <p:cNvPr id="10" name="Rectangle 9"/>
          <p:cNvSpPr/>
          <p:nvPr/>
        </p:nvSpPr>
        <p:spPr>
          <a:xfrm>
            <a:off x="611029" y="240270"/>
            <a:ext cx="2060179"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Regional Industry Overview</a:t>
            </a:r>
            <a:endParaRPr lang="en-US" sz="1200" dirty="0"/>
          </a:p>
        </p:txBody>
      </p:sp>
      <p:grpSp>
        <p:nvGrpSpPr>
          <p:cNvPr id="12" name="Group 11"/>
          <p:cNvGrpSpPr/>
          <p:nvPr/>
        </p:nvGrpSpPr>
        <p:grpSpPr>
          <a:xfrm>
            <a:off x="10248071" y="4052126"/>
            <a:ext cx="1288610" cy="230832"/>
            <a:chOff x="10248071" y="4052126"/>
            <a:chExt cx="1288610" cy="230832"/>
          </a:xfrm>
        </p:grpSpPr>
        <p:sp>
          <p:nvSpPr>
            <p:cNvPr id="13" name="TextBox 12"/>
            <p:cNvSpPr txBox="1"/>
            <p:nvPr/>
          </p:nvSpPr>
          <p:spPr>
            <a:xfrm>
              <a:off x="10248071" y="4052126"/>
              <a:ext cx="1288610" cy="230832"/>
            </a:xfrm>
            <a:prstGeom prst="rect">
              <a:avLst/>
            </a:prstGeom>
            <a:noFill/>
          </p:spPr>
          <p:txBody>
            <a:bodyPr wrap="square" rtlCol="0" anchor="ctr">
              <a:spAutoFit/>
            </a:bodyPr>
            <a:lstStyle/>
            <a:p>
              <a:r>
                <a:rPr lang="en-US" sz="900" dirty="0" smtClean="0">
                  <a:latin typeface="Helvetica" panose="020B0604020202020204" pitchFamily="34" charset="0"/>
                  <a:cs typeface="Helvetica" panose="020B0604020202020204" pitchFamily="34" charset="0"/>
                </a:rPr>
                <a:t>(     Priority Industry)</a:t>
              </a:r>
              <a:endParaRPr lang="en-US" sz="900" dirty="0">
                <a:latin typeface="Helvetica" panose="020B0604020202020204" pitchFamily="34" charset="0"/>
                <a:cs typeface="Helvetica" panose="020B0604020202020204" pitchFamily="34" charset="0"/>
              </a:endParaRPr>
            </a:p>
          </p:txBody>
        </p:sp>
        <p:sp>
          <p:nvSpPr>
            <p:cNvPr id="14" name="Rectangle 13"/>
            <p:cNvSpPr/>
            <p:nvPr/>
          </p:nvSpPr>
          <p:spPr>
            <a:xfrm flipH="1" flipV="1">
              <a:off x="10403620" y="4121822"/>
              <a:ext cx="91440" cy="914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18" name="Rectangle 17"/>
          <p:cNvSpPr/>
          <p:nvPr/>
        </p:nvSpPr>
        <p:spPr>
          <a:xfrm>
            <a:off x="611029" y="1287587"/>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Professional and Technical Services paid the highest total wages in Greater Boston in 2018 and grew by 16% since 2016, followed by Health Care and Social Assistance with just over half as much in total wages. </a:t>
            </a:r>
          </a:p>
        </p:txBody>
      </p:sp>
      <p:sp>
        <p:nvSpPr>
          <p:cNvPr id="19" name="Rectangle 18"/>
          <p:cNvSpPr/>
          <p:nvPr/>
        </p:nvSpPr>
        <p:spPr>
          <a:xfrm>
            <a:off x="611028" y="6500496"/>
            <a:ext cx="10969946"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Department of Unemployment Assistance/Bureau of Labor Statistics Quarterly Census of Employment and Wages, Q3 2016 - 2018</a:t>
            </a:r>
            <a:endParaRPr lang="en-US" sz="900" dirty="0">
              <a:latin typeface="Helvetica" panose="020B0604020202020204" pitchFamily="34" charset="0"/>
              <a:cs typeface="Helvetica" panose="020B0604020202020204" pitchFamily="34" charset="0"/>
            </a:endParaRPr>
          </a:p>
        </p:txBody>
      </p:sp>
      <p:sp>
        <p:nvSpPr>
          <p:cNvPr id="20" name="Rectangle 19"/>
          <p:cNvSpPr/>
          <p:nvPr/>
        </p:nvSpPr>
        <p:spPr>
          <a:xfrm>
            <a:off x="611027" y="6185532"/>
            <a:ext cx="10969946" cy="246221"/>
          </a:xfrm>
          <a:prstGeom prst="rect">
            <a:avLst/>
          </a:prstGeom>
        </p:spPr>
        <p:txBody>
          <a:bodyPr wrap="square">
            <a:spAutoFit/>
          </a:bodyPr>
          <a:lstStyle/>
          <a:p>
            <a:r>
              <a:rPr lang="en-US" sz="1000" i="1" dirty="0" smtClean="0">
                <a:latin typeface="Helvetica" panose="020B0604020202020204" pitchFamily="34" charset="0"/>
                <a:cs typeface="Helvetica" panose="020B0604020202020204" pitchFamily="34" charset="0"/>
              </a:rPr>
              <a:t>Note: The arrows above the bars indicate the percent change in total wages from 2016 to 2018.</a:t>
            </a:r>
            <a:endParaRPr lang="en-US" sz="1000" i="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92275222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a:graphicFrameLocks/>
          </p:cNvGraphicFramePr>
          <p:nvPr>
            <p:extLst>
              <p:ext uri="{D42A27DB-BD31-4B8C-83A1-F6EECF244321}">
                <p14:modId xmlns:p14="http://schemas.microsoft.com/office/powerpoint/2010/main" val="33272212"/>
              </p:ext>
            </p:extLst>
          </p:nvPr>
        </p:nvGraphicFramePr>
        <p:xfrm>
          <a:off x="631082" y="2606685"/>
          <a:ext cx="7040880"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27718030"/>
              </p:ext>
            </p:extLst>
          </p:nvPr>
        </p:nvGraphicFramePr>
        <p:xfrm>
          <a:off x="7997281" y="3446857"/>
          <a:ext cx="3657600" cy="1463042"/>
        </p:xfrm>
        <a:graphic>
          <a:graphicData uri="http://schemas.openxmlformats.org/drawingml/2006/table">
            <a:tbl>
              <a:tblPr firstRow="1">
                <a:tableStyleId>{0E3FDE45-AF77-4B5C-9715-49D594BDF05E}</a:tableStyleId>
              </a:tblPr>
              <a:tblGrid>
                <a:gridCol w="2542382">
                  <a:extLst>
                    <a:ext uri="{9D8B030D-6E8A-4147-A177-3AD203B41FA5}">
                      <a16:colId xmlns:a16="http://schemas.microsoft.com/office/drawing/2014/main" val="59116263"/>
                    </a:ext>
                  </a:extLst>
                </a:gridCol>
                <a:gridCol w="1115218">
                  <a:extLst>
                    <a:ext uri="{9D8B030D-6E8A-4147-A177-3AD203B41FA5}">
                      <a16:colId xmlns:a16="http://schemas.microsoft.com/office/drawing/2014/main" val="172965270"/>
                    </a:ext>
                  </a:extLst>
                </a:gridCol>
              </a:tblGrid>
              <a:tr h="209006">
                <a:tc>
                  <a:txBody>
                    <a:bodyPr/>
                    <a:lstStyle/>
                    <a:p>
                      <a:pPr algn="ctr" fontAlgn="b"/>
                      <a:r>
                        <a:rPr lang="en-US" sz="1000" u="none" strike="noStrike" dirty="0">
                          <a:effectLst/>
                        </a:rPr>
                        <a:t>Employer</a:t>
                      </a:r>
                      <a:endParaRPr lang="en-US" sz="1000" b="0" i="0" u="none" strike="noStrike" dirty="0">
                        <a:effectLst/>
                        <a:latin typeface="+mj-lt"/>
                        <a:cs typeface="Helvetica" panose="020B0604020202020204" pitchFamily="34" charset="0"/>
                      </a:endParaRPr>
                    </a:p>
                  </a:txBody>
                  <a:tcPr marL="9525" marR="9525" marT="9525" marB="0" anchor="ctr"/>
                </a:tc>
                <a:tc>
                  <a:txBody>
                    <a:bodyPr/>
                    <a:lstStyle/>
                    <a:p>
                      <a:pPr algn="ctr" fontAlgn="b"/>
                      <a:r>
                        <a:rPr lang="en-US" sz="1000" u="none" strike="noStrike" dirty="0">
                          <a:effectLst/>
                        </a:rPr>
                        <a:t>Job Postings</a:t>
                      </a:r>
                      <a:endParaRPr lang="en-US" sz="1000" b="0" i="0" u="none" strike="noStrike" dirty="0">
                        <a:effectLst/>
                        <a:latin typeface="+mj-lt"/>
                        <a:cs typeface="Helvetica" panose="020B0604020202020204" pitchFamily="34" charset="0"/>
                      </a:endParaRPr>
                    </a:p>
                  </a:txBody>
                  <a:tcPr marL="9525" marR="9525" marT="9525" marB="0" anchor="ctr"/>
                </a:tc>
                <a:extLst>
                  <a:ext uri="{0D108BD9-81ED-4DB2-BD59-A6C34878D82A}">
                    <a16:rowId xmlns:a16="http://schemas.microsoft.com/office/drawing/2014/main" val="240785010"/>
                  </a:ext>
                </a:extLst>
              </a:tr>
              <a:tr h="209006">
                <a:tc>
                  <a:txBody>
                    <a:bodyPr/>
                    <a:lstStyle/>
                    <a:p>
                      <a:pPr algn="ctr" fontAlgn="b"/>
                      <a:r>
                        <a:rPr lang="en-US" sz="1000" u="none" strike="noStrike">
                          <a:effectLst/>
                        </a:rPr>
                        <a:t>Dell</a:t>
                      </a:r>
                      <a:endParaRPr lang="en-US" sz="1000" b="0" i="0" u="none" strike="noStrike">
                        <a:effectLst/>
                        <a:latin typeface="Helvetica" panose="020B0604020202020204" pitchFamily="34" charset="0"/>
                      </a:endParaRPr>
                    </a:p>
                  </a:txBody>
                  <a:tcPr marL="9525" marR="9525" marT="9525" marB="0" anchor="b"/>
                </a:tc>
                <a:tc>
                  <a:txBody>
                    <a:bodyPr/>
                    <a:lstStyle/>
                    <a:p>
                      <a:pPr algn="ctr" fontAlgn="b"/>
                      <a:r>
                        <a:rPr lang="en-US" sz="1000" u="none" strike="noStrike">
                          <a:effectLst/>
                        </a:rPr>
                        <a:t>1,950</a:t>
                      </a:r>
                      <a:endParaRPr lang="en-US" sz="1000" b="0" i="0" u="none" strike="noStrike">
                        <a:effectLst/>
                        <a:latin typeface="Helvetica" panose="020B0604020202020204" pitchFamily="34" charset="0"/>
                      </a:endParaRPr>
                    </a:p>
                  </a:txBody>
                  <a:tcPr marL="9525" marR="9525" marT="9525" marB="0" anchor="b"/>
                </a:tc>
                <a:extLst>
                  <a:ext uri="{0D108BD9-81ED-4DB2-BD59-A6C34878D82A}">
                    <a16:rowId xmlns:a16="http://schemas.microsoft.com/office/drawing/2014/main" val="1747839680"/>
                  </a:ext>
                </a:extLst>
              </a:tr>
              <a:tr h="209006">
                <a:tc>
                  <a:txBody>
                    <a:bodyPr/>
                    <a:lstStyle/>
                    <a:p>
                      <a:pPr algn="ctr" fontAlgn="b"/>
                      <a:r>
                        <a:rPr lang="en-US" sz="1000" u="none" strike="noStrike">
                          <a:effectLst/>
                        </a:rPr>
                        <a:t>Takeda Pharmaceuticals North America, Inc.</a:t>
                      </a:r>
                      <a:endParaRPr lang="en-US" sz="1000" b="0" i="0" u="none" strike="noStrike">
                        <a:effectLst/>
                        <a:latin typeface="Helvetica" panose="020B0604020202020204" pitchFamily="34" charset="0"/>
                      </a:endParaRPr>
                    </a:p>
                  </a:txBody>
                  <a:tcPr marL="9525" marR="9525" marT="9525" marB="0" anchor="b"/>
                </a:tc>
                <a:tc>
                  <a:txBody>
                    <a:bodyPr/>
                    <a:lstStyle/>
                    <a:p>
                      <a:pPr algn="ctr" fontAlgn="b"/>
                      <a:r>
                        <a:rPr lang="en-US" sz="1000" u="none" strike="noStrike">
                          <a:effectLst/>
                        </a:rPr>
                        <a:t>1,794</a:t>
                      </a:r>
                      <a:endParaRPr lang="en-US" sz="1000" b="0" i="0" u="none" strike="noStrike">
                        <a:effectLst/>
                        <a:latin typeface="Helvetica" panose="020B0604020202020204" pitchFamily="34" charset="0"/>
                      </a:endParaRPr>
                    </a:p>
                  </a:txBody>
                  <a:tcPr marL="9525" marR="9525" marT="9525" marB="0" anchor="b"/>
                </a:tc>
                <a:extLst>
                  <a:ext uri="{0D108BD9-81ED-4DB2-BD59-A6C34878D82A}">
                    <a16:rowId xmlns:a16="http://schemas.microsoft.com/office/drawing/2014/main" val="1882170930"/>
                  </a:ext>
                </a:extLst>
              </a:tr>
              <a:tr h="209006">
                <a:tc>
                  <a:txBody>
                    <a:bodyPr/>
                    <a:lstStyle/>
                    <a:p>
                      <a:pPr algn="ctr" fontAlgn="b"/>
                      <a:r>
                        <a:rPr lang="en-US" sz="1000" u="none" strike="noStrike">
                          <a:effectLst/>
                        </a:rPr>
                        <a:t>Biogen</a:t>
                      </a:r>
                      <a:endParaRPr lang="en-US" sz="1000" b="0" i="0" u="none" strike="noStrike">
                        <a:effectLst/>
                        <a:latin typeface="Helvetica" panose="020B0604020202020204" pitchFamily="34" charset="0"/>
                      </a:endParaRPr>
                    </a:p>
                  </a:txBody>
                  <a:tcPr marL="9525" marR="9525" marT="9525" marB="0" anchor="b"/>
                </a:tc>
                <a:tc>
                  <a:txBody>
                    <a:bodyPr/>
                    <a:lstStyle/>
                    <a:p>
                      <a:pPr algn="ctr" fontAlgn="b"/>
                      <a:r>
                        <a:rPr lang="en-US" sz="1000" u="none" strike="noStrike">
                          <a:effectLst/>
                        </a:rPr>
                        <a:t>1,553</a:t>
                      </a:r>
                      <a:endParaRPr lang="en-US" sz="1000" b="0" i="0" u="none" strike="noStrike">
                        <a:effectLst/>
                        <a:latin typeface="Helvetica" panose="020B0604020202020204" pitchFamily="34" charset="0"/>
                      </a:endParaRPr>
                    </a:p>
                  </a:txBody>
                  <a:tcPr marL="9525" marR="9525" marT="9525" marB="0" anchor="b"/>
                </a:tc>
                <a:extLst>
                  <a:ext uri="{0D108BD9-81ED-4DB2-BD59-A6C34878D82A}">
                    <a16:rowId xmlns:a16="http://schemas.microsoft.com/office/drawing/2014/main" val="2679721514"/>
                  </a:ext>
                </a:extLst>
              </a:tr>
              <a:tr h="209006">
                <a:tc>
                  <a:txBody>
                    <a:bodyPr/>
                    <a:lstStyle/>
                    <a:p>
                      <a:pPr algn="ctr" fontAlgn="b"/>
                      <a:r>
                        <a:rPr lang="en-US" sz="1000" u="none" strike="noStrike">
                          <a:effectLst/>
                        </a:rPr>
                        <a:t>Raytheon</a:t>
                      </a:r>
                      <a:endParaRPr lang="en-US" sz="1000" b="0" i="0" u="none" strike="noStrike">
                        <a:effectLst/>
                        <a:latin typeface="Helvetica" panose="020B0604020202020204" pitchFamily="34" charset="0"/>
                      </a:endParaRPr>
                    </a:p>
                  </a:txBody>
                  <a:tcPr marL="9525" marR="9525" marT="9525" marB="0" anchor="b"/>
                </a:tc>
                <a:tc>
                  <a:txBody>
                    <a:bodyPr/>
                    <a:lstStyle/>
                    <a:p>
                      <a:pPr algn="ctr" fontAlgn="b"/>
                      <a:r>
                        <a:rPr lang="en-US" sz="1000" u="none" strike="noStrike">
                          <a:effectLst/>
                        </a:rPr>
                        <a:t>1,376</a:t>
                      </a:r>
                      <a:endParaRPr lang="en-US" sz="1000" b="0" i="0" u="none" strike="noStrike">
                        <a:effectLst/>
                        <a:latin typeface="Helvetica" panose="020B0604020202020204" pitchFamily="34" charset="0"/>
                      </a:endParaRPr>
                    </a:p>
                  </a:txBody>
                  <a:tcPr marL="9525" marR="9525" marT="9525" marB="0" anchor="b"/>
                </a:tc>
                <a:extLst>
                  <a:ext uri="{0D108BD9-81ED-4DB2-BD59-A6C34878D82A}">
                    <a16:rowId xmlns:a16="http://schemas.microsoft.com/office/drawing/2014/main" val="1250045122"/>
                  </a:ext>
                </a:extLst>
              </a:tr>
              <a:tr h="209006">
                <a:tc>
                  <a:txBody>
                    <a:bodyPr/>
                    <a:lstStyle/>
                    <a:p>
                      <a:pPr algn="ctr" fontAlgn="b"/>
                      <a:r>
                        <a:rPr lang="en-US" sz="1000" u="none" strike="noStrike">
                          <a:effectLst/>
                        </a:rPr>
                        <a:t>Sanofi Aventis</a:t>
                      </a:r>
                      <a:endParaRPr lang="en-US" sz="1000" b="0" i="0" u="none" strike="noStrike">
                        <a:effectLst/>
                        <a:latin typeface="Helvetica" panose="020B0604020202020204" pitchFamily="34" charset="0"/>
                      </a:endParaRPr>
                    </a:p>
                  </a:txBody>
                  <a:tcPr marL="9525" marR="9525" marT="9525" marB="0" anchor="b"/>
                </a:tc>
                <a:tc>
                  <a:txBody>
                    <a:bodyPr/>
                    <a:lstStyle/>
                    <a:p>
                      <a:pPr algn="ctr" fontAlgn="b"/>
                      <a:r>
                        <a:rPr lang="en-US" sz="1000" u="none" strike="noStrike">
                          <a:effectLst/>
                        </a:rPr>
                        <a:t>1,335</a:t>
                      </a:r>
                      <a:endParaRPr lang="en-US" sz="1000" b="0" i="0" u="none" strike="noStrike">
                        <a:effectLst/>
                        <a:latin typeface="Helvetica" panose="020B0604020202020204" pitchFamily="34" charset="0"/>
                      </a:endParaRPr>
                    </a:p>
                  </a:txBody>
                  <a:tcPr marL="9525" marR="9525" marT="9525" marB="0" anchor="b"/>
                </a:tc>
                <a:extLst>
                  <a:ext uri="{0D108BD9-81ED-4DB2-BD59-A6C34878D82A}">
                    <a16:rowId xmlns:a16="http://schemas.microsoft.com/office/drawing/2014/main" val="3930176931"/>
                  </a:ext>
                </a:extLst>
              </a:tr>
              <a:tr h="209006">
                <a:tc>
                  <a:txBody>
                    <a:bodyPr/>
                    <a:lstStyle/>
                    <a:p>
                      <a:pPr algn="ctr" fontAlgn="b"/>
                      <a:r>
                        <a:rPr lang="en-US" sz="1000" u="none" strike="noStrike">
                          <a:effectLst/>
                        </a:rPr>
                        <a:t>Vertex Pharmaceuticals</a:t>
                      </a:r>
                      <a:endParaRPr lang="en-US" sz="1000" b="0" i="0" u="none" strike="noStrike">
                        <a:effectLst/>
                        <a:latin typeface="Helvetica" panose="020B0604020202020204" pitchFamily="34" charset="0"/>
                      </a:endParaRPr>
                    </a:p>
                  </a:txBody>
                  <a:tcPr marL="9525" marR="9525" marT="9525" marB="0" anchor="b"/>
                </a:tc>
                <a:tc>
                  <a:txBody>
                    <a:bodyPr/>
                    <a:lstStyle/>
                    <a:p>
                      <a:pPr algn="ctr" fontAlgn="b"/>
                      <a:r>
                        <a:rPr lang="en-US" sz="1000" u="none" strike="noStrike" dirty="0">
                          <a:effectLst/>
                        </a:rPr>
                        <a:t>948</a:t>
                      </a:r>
                      <a:endParaRPr lang="en-US" sz="1000" b="0" i="0" u="none" strike="noStrike" dirty="0">
                        <a:effectLst/>
                        <a:latin typeface="Helvetica" panose="020B0604020202020204" pitchFamily="34" charset="0"/>
                      </a:endParaRPr>
                    </a:p>
                  </a:txBody>
                  <a:tcPr marL="9525" marR="9525" marT="9525" marB="0" anchor="b"/>
                </a:tc>
                <a:extLst>
                  <a:ext uri="{0D108BD9-81ED-4DB2-BD59-A6C34878D82A}">
                    <a16:rowId xmlns:a16="http://schemas.microsoft.com/office/drawing/2014/main" val="528235191"/>
                  </a:ext>
                </a:extLst>
              </a:tr>
            </a:tbl>
          </a:graphicData>
        </a:graphic>
      </p:graphicFrame>
      <p:sp>
        <p:nvSpPr>
          <p:cNvPr id="12" name="Rectangle 11"/>
          <p:cNvSpPr/>
          <p:nvPr/>
        </p:nvSpPr>
        <p:spPr>
          <a:xfrm>
            <a:off x="631082" y="5966486"/>
            <a:ext cx="7040880"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DUA/BLS Quarterly Census of Employment and Wages, Q3 2016 – 2018</a:t>
            </a:r>
            <a:endParaRPr lang="en-US" sz="900"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103F95D0-111C-45BF-9CB9-32C5136DAE99}" type="slidenum">
              <a:rPr lang="en-US" smtClean="0"/>
              <a:t>80</a:t>
            </a:fld>
            <a:endParaRPr lang="en-US" dirty="0"/>
          </a:p>
        </p:txBody>
      </p:sp>
      <p:sp>
        <p:nvSpPr>
          <p:cNvPr id="15"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Manufacturing Groups and Employers</a:t>
            </a:r>
            <a:endParaRPr lang="en-US" sz="3200" dirty="0">
              <a:latin typeface="Helvetica" panose="020B0604020202020204" pitchFamily="34" charset="0"/>
              <a:cs typeface="Helvetica" panose="020B0604020202020204" pitchFamily="34" charset="0"/>
            </a:endParaRPr>
          </a:p>
        </p:txBody>
      </p:sp>
      <p:sp>
        <p:nvSpPr>
          <p:cNvPr id="16" name="Rectangle 15"/>
          <p:cNvSpPr/>
          <p:nvPr/>
        </p:nvSpPr>
        <p:spPr>
          <a:xfrm>
            <a:off x="611029" y="240270"/>
            <a:ext cx="254749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Manufacturing</a:t>
            </a:r>
            <a:endParaRPr lang="en-US" sz="1200" dirty="0"/>
          </a:p>
        </p:txBody>
      </p:sp>
      <p:grpSp>
        <p:nvGrpSpPr>
          <p:cNvPr id="5" name="Group 4"/>
          <p:cNvGrpSpPr/>
          <p:nvPr/>
        </p:nvGrpSpPr>
        <p:grpSpPr>
          <a:xfrm>
            <a:off x="7997281" y="3100604"/>
            <a:ext cx="3657600" cy="2126162"/>
            <a:chOff x="8013818" y="3178246"/>
            <a:chExt cx="3657600" cy="2126162"/>
          </a:xfrm>
        </p:grpSpPr>
        <p:sp>
          <p:nvSpPr>
            <p:cNvPr id="10" name="Rectangle 9"/>
            <p:cNvSpPr/>
            <p:nvPr/>
          </p:nvSpPr>
          <p:spPr>
            <a:xfrm>
              <a:off x="8996076" y="5073576"/>
              <a:ext cx="1693084"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Burning Glass, 2019</a:t>
              </a:r>
              <a:endParaRPr lang="en-US" sz="900" dirty="0">
                <a:latin typeface="Helvetica" panose="020B0604020202020204" pitchFamily="34" charset="0"/>
                <a:cs typeface="Helvetica" panose="020B0604020202020204" pitchFamily="34" charset="0"/>
              </a:endParaRPr>
            </a:p>
          </p:txBody>
        </p:sp>
        <p:sp>
          <p:nvSpPr>
            <p:cNvPr id="13" name="TextBox 12"/>
            <p:cNvSpPr txBox="1"/>
            <p:nvPr/>
          </p:nvSpPr>
          <p:spPr>
            <a:xfrm>
              <a:off x="8013818" y="3178246"/>
              <a:ext cx="3657600" cy="261610"/>
            </a:xfrm>
            <a:prstGeom prst="rect">
              <a:avLst/>
            </a:prstGeom>
            <a:noFill/>
          </p:spPr>
          <p:txBody>
            <a:bodyPr wrap="square" rtlCol="0">
              <a:spAutoFit/>
            </a:bodyPr>
            <a:lstStyle/>
            <a:p>
              <a:pPr algn="ctr"/>
              <a:r>
                <a:rPr lang="en-US" sz="1100" dirty="0" smtClean="0">
                  <a:latin typeface="Helvetica" panose="020B0604020202020204" pitchFamily="34" charset="0"/>
                  <a:cs typeface="Helvetica" panose="020B0604020202020204" pitchFamily="34" charset="0"/>
                </a:rPr>
                <a:t>Largest Employers by 12-Month Regional Job Postings</a:t>
              </a:r>
              <a:endParaRPr lang="en-US" sz="1100" dirty="0">
                <a:latin typeface="Helvetica" panose="020B0604020202020204" pitchFamily="34" charset="0"/>
                <a:cs typeface="Helvetica" panose="020B0604020202020204" pitchFamily="34" charset="0"/>
              </a:endParaRPr>
            </a:p>
          </p:txBody>
        </p:sp>
      </p:grpSp>
      <p:sp>
        <p:nvSpPr>
          <p:cNvPr id="19" name="Rectangle 18"/>
          <p:cNvSpPr/>
          <p:nvPr/>
        </p:nvSpPr>
        <p:spPr>
          <a:xfrm>
            <a:off x="611030" y="1447800"/>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There are slightly fewer Manufacturing </a:t>
            </a:r>
            <a:r>
              <a:rPr lang="en-US" sz="1400" dirty="0">
                <a:latin typeface="Helvetica" panose="020B0604020202020204" pitchFamily="34" charset="0"/>
                <a:cs typeface="Helvetica" panose="020B0604020202020204" pitchFamily="34" charset="0"/>
              </a:rPr>
              <a:t>establishments in Greater Boston </a:t>
            </a:r>
            <a:r>
              <a:rPr lang="en-US" sz="1400" dirty="0" smtClean="0">
                <a:latin typeface="Helvetica" panose="020B0604020202020204" pitchFamily="34" charset="0"/>
                <a:cs typeface="Helvetica" panose="020B0604020202020204" pitchFamily="34" charset="0"/>
              </a:rPr>
              <a:t>than in 2016</a:t>
            </a:r>
            <a:r>
              <a:rPr lang="en-US" sz="1400" dirty="0">
                <a:latin typeface="Helvetica" panose="020B0604020202020204" pitchFamily="34" charset="0"/>
                <a:cs typeface="Helvetica" panose="020B0604020202020204" pitchFamily="34" charset="0"/>
              </a:rPr>
              <a:t>. </a:t>
            </a:r>
            <a:r>
              <a:rPr lang="en-US" sz="1400" dirty="0" smtClean="0">
                <a:latin typeface="Helvetica" panose="020B0604020202020204" pitchFamily="34" charset="0"/>
                <a:cs typeface="Helvetica" panose="020B0604020202020204" pitchFamily="34" charset="0"/>
              </a:rPr>
              <a:t>Dell was </a:t>
            </a:r>
            <a:r>
              <a:rPr lang="en-US" sz="1400" dirty="0">
                <a:latin typeface="Helvetica" panose="020B0604020202020204" pitchFamily="34" charset="0"/>
                <a:cs typeface="Helvetica" panose="020B0604020202020204" pitchFamily="34" charset="0"/>
              </a:rPr>
              <a:t>the employer with the highest number of job postings in the last year </a:t>
            </a:r>
            <a:r>
              <a:rPr lang="en-US" sz="1400" dirty="0" smtClean="0">
                <a:latin typeface="Helvetica" panose="020B0604020202020204" pitchFamily="34" charset="0"/>
                <a:cs typeface="Helvetica" panose="020B0604020202020204" pitchFamily="34" charset="0"/>
              </a:rPr>
              <a:t>(1,950), followed by Takeda Pharmaceuticals North America, Inc. (1,794) and Biogen (1,553).</a:t>
            </a:r>
            <a:endParaRPr lang="en-US" sz="1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73899636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81</a:t>
            </a:fld>
            <a:endParaRPr lang="en-US" dirty="0"/>
          </a:p>
        </p:txBody>
      </p:sp>
      <p:sp>
        <p:nvSpPr>
          <p:cNvPr id="8"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Manufacturing by </a:t>
            </a:r>
            <a:r>
              <a:rPr lang="en-US" sz="3200" dirty="0">
                <a:latin typeface="Helvetica" panose="020B0604020202020204" pitchFamily="34" charset="0"/>
                <a:cs typeface="Helvetica" panose="020B0604020202020204" pitchFamily="34" charset="0"/>
              </a:rPr>
              <a:t>Education</a:t>
            </a:r>
          </a:p>
        </p:txBody>
      </p:sp>
      <p:sp>
        <p:nvSpPr>
          <p:cNvPr id="9" name="Rectangle 8"/>
          <p:cNvSpPr/>
          <p:nvPr/>
        </p:nvSpPr>
        <p:spPr>
          <a:xfrm>
            <a:off x="611029" y="240270"/>
            <a:ext cx="263245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Manufacturing</a:t>
            </a:r>
            <a:endParaRPr lang="en-US" sz="1200" dirty="0"/>
          </a:p>
        </p:txBody>
      </p:sp>
      <p:grpSp>
        <p:nvGrpSpPr>
          <p:cNvPr id="6" name="Group 5"/>
          <p:cNvGrpSpPr/>
          <p:nvPr/>
        </p:nvGrpSpPr>
        <p:grpSpPr>
          <a:xfrm>
            <a:off x="1889761" y="2147517"/>
            <a:ext cx="8412480" cy="4391395"/>
            <a:chOff x="1889761" y="2147517"/>
            <a:chExt cx="8412480" cy="4391395"/>
          </a:xfrm>
        </p:grpSpPr>
        <p:graphicFrame>
          <p:nvGraphicFramePr>
            <p:cNvPr id="11" name="Chart 10"/>
            <p:cNvGraphicFramePr>
              <a:graphicFrameLocks/>
            </p:cNvGraphicFramePr>
            <p:nvPr>
              <p:extLst>
                <p:ext uri="{D42A27DB-BD31-4B8C-83A1-F6EECF244321}">
                  <p14:modId xmlns:p14="http://schemas.microsoft.com/office/powerpoint/2010/main" val="3155905492"/>
                </p:ext>
              </p:extLst>
            </p:nvPr>
          </p:nvGraphicFramePr>
          <p:xfrm>
            <a:off x="1889761" y="2504894"/>
            <a:ext cx="8412480" cy="374904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1981201" y="2147517"/>
              <a:ext cx="8229600" cy="4391395"/>
              <a:chOff x="2072641" y="1888991"/>
              <a:chExt cx="8229600" cy="3973003"/>
            </a:xfrm>
          </p:grpSpPr>
          <p:sp>
            <p:nvSpPr>
              <p:cNvPr id="13" name="Rectangle 12"/>
              <p:cNvSpPr/>
              <p:nvPr/>
            </p:nvSpPr>
            <p:spPr>
              <a:xfrm>
                <a:off x="2072641" y="5625039"/>
                <a:ext cx="8229600" cy="236955"/>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2015 – 2018</a:t>
                </a:r>
                <a:endParaRPr lang="en-US" sz="900" dirty="0">
                  <a:latin typeface="Helvetica" panose="020B0604020202020204" pitchFamily="34" charset="0"/>
                  <a:cs typeface="Helvetica" panose="020B0604020202020204" pitchFamily="34" charset="0"/>
                </a:endParaRPr>
              </a:p>
            </p:txBody>
          </p:sp>
          <p:sp>
            <p:nvSpPr>
              <p:cNvPr id="2" name="TextBox 1"/>
              <p:cNvSpPr txBox="1"/>
              <p:nvPr/>
            </p:nvSpPr>
            <p:spPr>
              <a:xfrm>
                <a:off x="2072641" y="1888991"/>
                <a:ext cx="8229600" cy="276999"/>
              </a:xfrm>
              <a:prstGeom prst="rect">
                <a:avLst/>
              </a:prstGeom>
              <a:noFill/>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Industry Employment by Educational Attainment, Q2 2015 – Q2 2018</a:t>
                </a:r>
              </a:p>
            </p:txBody>
          </p:sp>
        </p:grpSp>
      </p:grpSp>
      <p:sp>
        <p:nvSpPr>
          <p:cNvPr id="15" name="Rectangle 14"/>
          <p:cNvSpPr/>
          <p:nvPr/>
        </p:nvSpPr>
        <p:spPr>
          <a:xfrm>
            <a:off x="611030" y="1447800"/>
            <a:ext cx="10868369" cy="738664"/>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32% of workers in Manufacturing in Greater Boston have a high school diploma or less. 26% of workers in Manufacturing have some college or an Associate Degree and 37% have a Bachelor’s degree or higher. This educational attainment mix has been relatively stable since 2015.</a:t>
            </a:r>
          </a:p>
        </p:txBody>
      </p:sp>
    </p:spTree>
    <p:extLst>
      <p:ext uri="{BB962C8B-B14F-4D97-AF65-F5344CB8AC3E}">
        <p14:creationId xmlns:p14="http://schemas.microsoft.com/office/powerpoint/2010/main" val="106961185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82</a:t>
            </a:fld>
            <a:endParaRPr lang="en-US"/>
          </a:p>
        </p:txBody>
      </p:sp>
      <p:sp>
        <p:nvSpPr>
          <p:cNvPr id="14"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Manufacturing by Gender</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254749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Manufacturing</a:t>
            </a:r>
            <a:endParaRPr lang="en-US" sz="1200" dirty="0"/>
          </a:p>
        </p:txBody>
      </p:sp>
      <p:grpSp>
        <p:nvGrpSpPr>
          <p:cNvPr id="6" name="Group 5"/>
          <p:cNvGrpSpPr/>
          <p:nvPr/>
        </p:nvGrpSpPr>
        <p:grpSpPr>
          <a:xfrm>
            <a:off x="1477682" y="2427883"/>
            <a:ext cx="10103291" cy="3768447"/>
            <a:chOff x="1477682" y="2427883"/>
            <a:chExt cx="10103291" cy="3768447"/>
          </a:xfrm>
        </p:grpSpPr>
        <p:grpSp>
          <p:nvGrpSpPr>
            <p:cNvPr id="19" name="Group 18"/>
            <p:cNvGrpSpPr/>
            <p:nvPr/>
          </p:nvGrpSpPr>
          <p:grpSpPr>
            <a:xfrm>
              <a:off x="1496613" y="2794428"/>
              <a:ext cx="8897302" cy="2926080"/>
              <a:chOff x="0" y="0"/>
              <a:chExt cx="8897302" cy="2926080"/>
            </a:xfrm>
          </p:grpSpPr>
          <p:graphicFrame>
            <p:nvGraphicFramePr>
              <p:cNvPr id="23" name="Chart 22"/>
              <p:cNvGraphicFramePr>
                <a:graphicFrameLocks/>
              </p:cNvGraphicFramePr>
              <p:nvPr>
                <p:extLst>
                  <p:ext uri="{D42A27DB-BD31-4B8C-83A1-F6EECF244321}">
                    <p14:modId xmlns:p14="http://schemas.microsoft.com/office/powerpoint/2010/main" val="4276805672"/>
                  </p:ext>
                </p:extLst>
              </p:nvPr>
            </p:nvGraphicFramePr>
            <p:xfrm>
              <a:off x="0" y="0"/>
              <a:ext cx="347472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p:cNvGraphicFramePr>
                <a:graphicFrameLocks/>
              </p:cNvGraphicFramePr>
              <p:nvPr>
                <p:extLst>
                  <p:ext uri="{D42A27DB-BD31-4B8C-83A1-F6EECF244321}">
                    <p14:modId xmlns:p14="http://schemas.microsoft.com/office/powerpoint/2010/main" val="3632888551"/>
                  </p:ext>
                </p:extLst>
              </p:nvPr>
            </p:nvGraphicFramePr>
            <p:xfrm>
              <a:off x="4691062" y="0"/>
              <a:ext cx="4206240" cy="2926080"/>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3" name="Group 2"/>
            <p:cNvGrpSpPr/>
            <p:nvPr/>
          </p:nvGrpSpPr>
          <p:grpSpPr>
            <a:xfrm>
              <a:off x="1477682"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sp>
        <p:nvSpPr>
          <p:cNvPr id="17" name="Rectangle 16"/>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Manufacturing workers in Greater Boston are predominantly male. Female workers make up more than 30% of workers in Manufacturing in the region.</a:t>
            </a:r>
          </a:p>
        </p:txBody>
      </p:sp>
      <p:sp>
        <p:nvSpPr>
          <p:cNvPr id="21" name="Rectangle 20"/>
          <p:cNvSpPr/>
          <p:nvPr/>
        </p:nvSpPr>
        <p:spPr>
          <a:xfrm>
            <a:off x="732666" y="6410357"/>
            <a:ext cx="10868369"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*Absolute </a:t>
            </a:r>
            <a:r>
              <a:rPr lang="en-US" sz="1100" i="1" dirty="0">
                <a:latin typeface="Helvetica" panose="020B0604020202020204" pitchFamily="34" charset="0"/>
                <a:cs typeface="Helvetica" panose="020B0604020202020204" pitchFamily="34" charset="0"/>
              </a:rPr>
              <a:t>value change is shown on the vertical axis. Labels indicate the percent </a:t>
            </a:r>
            <a:r>
              <a:rPr lang="en-US" sz="1100" i="1" dirty="0" smtClean="0">
                <a:latin typeface="Helvetica" panose="020B0604020202020204" pitchFamily="34" charset="0"/>
                <a:cs typeface="Helvetica" panose="020B0604020202020204" pitchFamily="34" charset="0"/>
              </a:rPr>
              <a:t>change in employment </a:t>
            </a:r>
            <a:r>
              <a:rPr lang="en-US" sz="1100" i="1" dirty="0">
                <a:latin typeface="Helvetica" panose="020B0604020202020204" pitchFamily="34" charset="0"/>
                <a:cs typeface="Helvetica" panose="020B0604020202020204" pitchFamily="34" charset="0"/>
              </a:rPr>
              <a:t>for </a:t>
            </a:r>
            <a:r>
              <a:rPr lang="en-US" sz="1100" i="1" dirty="0" smtClean="0">
                <a:latin typeface="Helvetica" panose="020B0604020202020204" pitchFamily="34" charset="0"/>
                <a:cs typeface="Helvetica" panose="020B0604020202020204" pitchFamily="34" charset="0"/>
              </a:rPr>
              <a:t>gender.</a:t>
            </a:r>
            <a:endParaRPr lang="en-US" sz="1100" i="1" dirty="0"/>
          </a:p>
        </p:txBody>
      </p:sp>
    </p:spTree>
    <p:extLst>
      <p:ext uri="{BB962C8B-B14F-4D97-AF65-F5344CB8AC3E}">
        <p14:creationId xmlns:p14="http://schemas.microsoft.com/office/powerpoint/2010/main" val="32991308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83</a:t>
            </a:fld>
            <a:endParaRPr lang="en-US"/>
          </a:p>
        </p:txBody>
      </p:sp>
      <p:grpSp>
        <p:nvGrpSpPr>
          <p:cNvPr id="5" name="Group 4"/>
          <p:cNvGrpSpPr/>
          <p:nvPr/>
        </p:nvGrpSpPr>
        <p:grpSpPr>
          <a:xfrm>
            <a:off x="611029" y="2427883"/>
            <a:ext cx="11082008" cy="3768447"/>
            <a:chOff x="611029" y="2427883"/>
            <a:chExt cx="11082008" cy="3768447"/>
          </a:xfrm>
        </p:grpSpPr>
        <p:grpSp>
          <p:nvGrpSpPr>
            <p:cNvPr id="32" name="Group 31"/>
            <p:cNvGrpSpPr/>
            <p:nvPr/>
          </p:nvGrpSpPr>
          <p:grpSpPr>
            <a:xfrm>
              <a:off x="643850" y="2796116"/>
              <a:ext cx="11049187" cy="2926080"/>
              <a:chOff x="0" y="0"/>
              <a:chExt cx="11049187" cy="2926080"/>
            </a:xfrm>
          </p:grpSpPr>
          <p:graphicFrame>
            <p:nvGraphicFramePr>
              <p:cNvPr id="33" name="Chart 32"/>
              <p:cNvGraphicFramePr>
                <a:graphicFrameLocks noChangeAspect="1"/>
              </p:cNvGraphicFramePr>
              <p:nvPr>
                <p:extLst>
                  <p:ext uri="{D42A27DB-BD31-4B8C-83A1-F6EECF244321}">
                    <p14:modId xmlns:p14="http://schemas.microsoft.com/office/powerpoint/2010/main" val="1277968856"/>
                  </p:ext>
                </p:extLst>
              </p:nvPr>
            </p:nvGraphicFramePr>
            <p:xfrm>
              <a:off x="4251511" y="0"/>
              <a:ext cx="420624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 name="Chart 33"/>
              <p:cNvGraphicFramePr>
                <a:graphicFrameLocks noChangeAspect="1"/>
              </p:cNvGraphicFramePr>
              <p:nvPr>
                <p:extLst>
                  <p:ext uri="{D42A27DB-BD31-4B8C-83A1-F6EECF244321}">
                    <p14:modId xmlns:p14="http://schemas.microsoft.com/office/powerpoint/2010/main" val="3030040852"/>
                  </p:ext>
                </p:extLst>
              </p:nvPr>
            </p:nvGraphicFramePr>
            <p:xfrm>
              <a:off x="8584780" y="0"/>
              <a:ext cx="2464407" cy="29260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Chart 34"/>
              <p:cNvGraphicFramePr>
                <a:graphicFrameLocks noChangeAspect="1"/>
              </p:cNvGraphicFramePr>
              <p:nvPr>
                <p:extLst>
                  <p:ext uri="{D42A27DB-BD31-4B8C-83A1-F6EECF244321}">
                    <p14:modId xmlns:p14="http://schemas.microsoft.com/office/powerpoint/2010/main" val="1166135780"/>
                  </p:ext>
                </p:extLst>
              </p:nvPr>
            </p:nvGraphicFramePr>
            <p:xfrm>
              <a:off x="0" y="0"/>
              <a:ext cx="3474720" cy="2926080"/>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9" name="Group 8"/>
            <p:cNvGrpSpPr/>
            <p:nvPr/>
          </p:nvGrpSpPr>
          <p:grpSpPr>
            <a:xfrm>
              <a:off x="5002285" y="2427883"/>
              <a:ext cx="6590709" cy="3768447"/>
              <a:chOff x="4990263" y="2427883"/>
              <a:chExt cx="6590709" cy="3768447"/>
            </a:xfrm>
          </p:grpSpPr>
          <p:sp>
            <p:nvSpPr>
              <p:cNvPr id="8" name="Rectangle 7"/>
              <p:cNvSpPr/>
              <p:nvPr/>
            </p:nvSpPr>
            <p:spPr>
              <a:xfrm>
                <a:off x="4990263"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4990263" y="2427883"/>
                <a:ext cx="6590709" cy="261610"/>
              </a:xfrm>
              <a:prstGeom prst="rect">
                <a:avLst/>
              </a:prstGeom>
            </p:spPr>
            <p:txBody>
              <a:bodyPr wrap="square">
                <a:spAutoFit/>
              </a:bodyPr>
              <a:lstStyle/>
              <a:p>
                <a:pPr algn="ctr"/>
                <a:r>
                  <a:rPr lang="en-US" sz="1100" dirty="0">
                    <a:latin typeface="Helvetica" panose="020B0604020202020204" pitchFamily="34" charset="0"/>
                    <a:cs typeface="Helvetica" panose="020B0604020202020204" pitchFamily="34" charset="0"/>
                  </a:rPr>
                  <a:t>Percent and Absolute Change in </a:t>
                </a:r>
                <a:r>
                  <a:rPr lang="en-US" sz="1100" dirty="0" smtClean="0">
                    <a:latin typeface="Helvetica" panose="020B0604020202020204" pitchFamily="34" charset="0"/>
                    <a:cs typeface="Helvetica" panose="020B0604020202020204" pitchFamily="34" charset="0"/>
                  </a:rPr>
                  <a:t>Industry Employment, </a:t>
                </a:r>
                <a:r>
                  <a:rPr lang="en-US" sz="1100" dirty="0">
                    <a:latin typeface="Helvetica" panose="020B0604020202020204" pitchFamily="34" charset="0"/>
                    <a:cs typeface="Helvetica" panose="020B0604020202020204" pitchFamily="34" charset="0"/>
                  </a:rPr>
                  <a:t>Q2 </a:t>
                </a:r>
                <a:r>
                  <a:rPr lang="en-US" sz="1100" dirty="0" smtClean="0">
                    <a:latin typeface="Helvetica" panose="020B0604020202020204" pitchFamily="34" charset="0"/>
                    <a:cs typeface="Helvetica" panose="020B0604020202020204" pitchFamily="34" charset="0"/>
                  </a:rPr>
                  <a:t>2015 </a:t>
                </a:r>
                <a:r>
                  <a:rPr lang="en-US" sz="1100" dirty="0">
                    <a:latin typeface="Helvetica" panose="020B0604020202020204" pitchFamily="34" charset="0"/>
                    <a:cs typeface="Helvetica" panose="020B0604020202020204" pitchFamily="34" charset="0"/>
                  </a:rPr>
                  <a:t>– Q2 </a:t>
                </a:r>
                <a:r>
                  <a:rPr lang="en-US" sz="1100" dirty="0" smtClean="0">
                    <a:latin typeface="Helvetica" panose="020B0604020202020204" pitchFamily="34" charset="0"/>
                    <a:cs typeface="Helvetica" panose="020B0604020202020204" pitchFamily="34" charset="0"/>
                  </a:rPr>
                  <a:t>2018</a:t>
                </a:r>
                <a:endParaRPr lang="en-US" sz="1100" dirty="0">
                  <a:latin typeface="Helvetica" panose="020B0604020202020204" pitchFamily="34" charset="0"/>
                  <a:cs typeface="Helvetica" panose="020B0604020202020204" pitchFamily="34" charset="0"/>
                </a:endParaRPr>
              </a:p>
            </p:txBody>
          </p:sp>
        </p:grpSp>
        <p:grpSp>
          <p:nvGrpSpPr>
            <p:cNvPr id="2" name="Group 1"/>
            <p:cNvGrpSpPr/>
            <p:nvPr/>
          </p:nvGrpSpPr>
          <p:grpSpPr>
            <a:xfrm>
              <a:off x="611029" y="2427883"/>
              <a:ext cx="3512582" cy="3768447"/>
              <a:chOff x="611029" y="2427883"/>
              <a:chExt cx="3512582" cy="3768447"/>
            </a:xfrm>
          </p:grpSpPr>
          <p:sp>
            <p:nvSpPr>
              <p:cNvPr id="16" name="Rectangle 15"/>
              <p:cNvSpPr/>
              <p:nvPr/>
            </p:nvSpPr>
            <p:spPr>
              <a:xfrm>
                <a:off x="631612" y="2427883"/>
                <a:ext cx="3471417" cy="261610"/>
              </a:xfrm>
              <a:prstGeom prst="rect">
                <a:avLst/>
              </a:prstGeom>
            </p:spPr>
            <p:txBody>
              <a:bodyPr wrap="square">
                <a:spAutoFit/>
              </a:bodyPr>
              <a:lstStyle/>
              <a:p>
                <a:pPr algn="ctr"/>
                <a:r>
                  <a:rPr lang="en-US" sz="1100" dirty="0" smtClean="0">
                    <a:latin typeface="Helvetica" panose="020B0604020202020204" pitchFamily="34" charset="0"/>
                    <a:cs typeface="Helvetica" panose="020B0604020202020204" pitchFamily="34" charset="0"/>
                  </a:rPr>
                  <a:t>Industry Employment, Q2 2018</a:t>
                </a:r>
                <a:endParaRPr lang="en-US" sz="11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sp>
        <p:nvSpPr>
          <p:cNvPr id="26"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Manufacturing by Race/Ethnicity</a:t>
            </a:r>
            <a:endParaRPr lang="en-US" sz="3200" dirty="0">
              <a:latin typeface="Helvetica" panose="020B0604020202020204" pitchFamily="34" charset="0"/>
              <a:cs typeface="Helvetica" panose="020B0604020202020204" pitchFamily="34" charset="0"/>
            </a:endParaRPr>
          </a:p>
        </p:txBody>
      </p:sp>
      <p:sp>
        <p:nvSpPr>
          <p:cNvPr id="27" name="Rectangle 26"/>
          <p:cNvSpPr/>
          <p:nvPr/>
        </p:nvSpPr>
        <p:spPr>
          <a:xfrm>
            <a:off x="611029" y="240270"/>
            <a:ext cx="254749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Manufacturing</a:t>
            </a:r>
            <a:endParaRPr lang="en-US" sz="1200" dirty="0"/>
          </a:p>
        </p:txBody>
      </p:sp>
      <p:sp>
        <p:nvSpPr>
          <p:cNvPr id="23" name="Rectangle 22"/>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The Manufacturing workforce in Greater Boston has seen very small growth in the numbers of people of color since 2015.  Nearly 80% of workers are white. </a:t>
            </a:r>
          </a:p>
        </p:txBody>
      </p:sp>
      <p:sp>
        <p:nvSpPr>
          <p:cNvPr id="17" name="Rectangle 16"/>
          <p:cNvSpPr/>
          <p:nvPr/>
        </p:nvSpPr>
        <p:spPr>
          <a:xfrm>
            <a:off x="732666" y="6410357"/>
            <a:ext cx="10868369"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*Absolute </a:t>
            </a:r>
            <a:r>
              <a:rPr lang="en-US" sz="1100" i="1" dirty="0">
                <a:latin typeface="Helvetica" panose="020B0604020202020204" pitchFamily="34" charset="0"/>
                <a:cs typeface="Helvetica" panose="020B0604020202020204" pitchFamily="34" charset="0"/>
              </a:rPr>
              <a:t>value change is shown on the vertical axis. Labels indicate the percent </a:t>
            </a:r>
            <a:r>
              <a:rPr lang="en-US" sz="1100" i="1" dirty="0" smtClean="0">
                <a:latin typeface="Helvetica" panose="020B0604020202020204" pitchFamily="34" charset="0"/>
                <a:cs typeface="Helvetica" panose="020B0604020202020204" pitchFamily="34" charset="0"/>
              </a:rPr>
              <a:t>change in employment </a:t>
            </a:r>
            <a:r>
              <a:rPr lang="en-US" sz="1100" i="1" dirty="0">
                <a:latin typeface="Helvetica" panose="020B0604020202020204" pitchFamily="34" charset="0"/>
                <a:cs typeface="Helvetica" panose="020B0604020202020204" pitchFamily="34" charset="0"/>
              </a:rPr>
              <a:t>for each racial/ethnic category</a:t>
            </a:r>
            <a:r>
              <a:rPr lang="en-US" sz="1100" i="1" dirty="0" smtClean="0">
                <a:latin typeface="Helvetica" panose="020B0604020202020204" pitchFamily="34" charset="0"/>
                <a:cs typeface="Helvetica" panose="020B0604020202020204" pitchFamily="34" charset="0"/>
              </a:rPr>
              <a:t>.</a:t>
            </a:r>
            <a:endParaRPr lang="en-US" sz="1100" i="1" dirty="0"/>
          </a:p>
        </p:txBody>
      </p:sp>
    </p:spTree>
    <p:extLst>
      <p:ext uri="{BB962C8B-B14F-4D97-AF65-F5344CB8AC3E}">
        <p14:creationId xmlns:p14="http://schemas.microsoft.com/office/powerpoint/2010/main" val="414918786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Arts, Entertainment, and Recreation</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84</a:t>
            </a:fld>
            <a:endParaRPr lang="en-US" dirty="0"/>
          </a:p>
        </p:txBody>
      </p:sp>
    </p:spTree>
    <p:extLst>
      <p:ext uri="{BB962C8B-B14F-4D97-AF65-F5344CB8AC3E}">
        <p14:creationId xmlns:p14="http://schemas.microsoft.com/office/powerpoint/2010/main" val="73471795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85</a:t>
            </a:fld>
            <a:endParaRPr lang="en-US"/>
          </a:p>
        </p:txBody>
      </p:sp>
      <p:sp>
        <p:nvSpPr>
          <p:cNvPr id="18"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Arts, Entertainment, and </a:t>
            </a:r>
            <a:r>
              <a:rPr lang="en-US" sz="3200" dirty="0" smtClean="0"/>
              <a:t>Recreation </a:t>
            </a:r>
            <a:r>
              <a:rPr lang="en-US" sz="3200" dirty="0" smtClean="0">
                <a:latin typeface="Helvetica" panose="020B0604020202020204" pitchFamily="34" charset="0"/>
                <a:cs typeface="Helvetica" panose="020B0604020202020204" pitchFamily="34" charset="0"/>
              </a:rPr>
              <a:t>Groups and Employers</a:t>
            </a:r>
            <a:endParaRPr lang="en-US" sz="3200" dirty="0">
              <a:latin typeface="Helvetica" panose="020B0604020202020204" pitchFamily="34" charset="0"/>
              <a:cs typeface="Helvetica" panose="020B0604020202020204" pitchFamily="34" charset="0"/>
            </a:endParaRPr>
          </a:p>
        </p:txBody>
      </p:sp>
      <p:sp>
        <p:nvSpPr>
          <p:cNvPr id="19" name="Rectangle 18"/>
          <p:cNvSpPr/>
          <p:nvPr/>
        </p:nvSpPr>
        <p:spPr>
          <a:xfrm>
            <a:off x="611029" y="240270"/>
            <a:ext cx="4008983"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Arts, Entertainment, and Recreation</a:t>
            </a:r>
            <a:endParaRPr lang="en-US" sz="1200" dirty="0"/>
          </a:p>
        </p:txBody>
      </p:sp>
      <p:graphicFrame>
        <p:nvGraphicFramePr>
          <p:cNvPr id="22" name="Table 21"/>
          <p:cNvGraphicFramePr>
            <a:graphicFrameLocks noGrp="1"/>
          </p:cNvGraphicFramePr>
          <p:nvPr>
            <p:extLst>
              <p:ext uri="{D42A27DB-BD31-4B8C-83A1-F6EECF244321}">
                <p14:modId xmlns:p14="http://schemas.microsoft.com/office/powerpoint/2010/main" val="1477690131"/>
              </p:ext>
            </p:extLst>
          </p:nvPr>
        </p:nvGraphicFramePr>
        <p:xfrm>
          <a:off x="7998593" y="3539890"/>
          <a:ext cx="3656287" cy="1463035"/>
        </p:xfrm>
        <a:graphic>
          <a:graphicData uri="http://schemas.openxmlformats.org/drawingml/2006/table">
            <a:tbl>
              <a:tblPr firstRow="1">
                <a:tableStyleId>{D27102A9-8310-4765-A935-A1911B00CA55}</a:tableStyleId>
              </a:tblPr>
              <a:tblGrid>
                <a:gridCol w="2252312">
                  <a:extLst>
                    <a:ext uri="{9D8B030D-6E8A-4147-A177-3AD203B41FA5}">
                      <a16:colId xmlns:a16="http://schemas.microsoft.com/office/drawing/2014/main" val="2354080455"/>
                    </a:ext>
                  </a:extLst>
                </a:gridCol>
                <a:gridCol w="1403975">
                  <a:extLst>
                    <a:ext uri="{9D8B030D-6E8A-4147-A177-3AD203B41FA5}">
                      <a16:colId xmlns:a16="http://schemas.microsoft.com/office/drawing/2014/main" val="2062974140"/>
                    </a:ext>
                  </a:extLst>
                </a:gridCol>
              </a:tblGrid>
              <a:tr h="209005">
                <a:tc>
                  <a:txBody>
                    <a:bodyPr/>
                    <a:lstStyle/>
                    <a:p>
                      <a:pPr algn="ctr" fontAlgn="b"/>
                      <a:r>
                        <a:rPr lang="en-US" sz="1000" u="none" strike="noStrike" dirty="0">
                          <a:effectLst/>
                        </a:rPr>
                        <a:t>Employer</a:t>
                      </a:r>
                      <a:endParaRPr lang="en-US" sz="1000" b="1" i="0" u="none" strike="noStrike" dirty="0">
                        <a:effectLst/>
                        <a:latin typeface="+mj-lt"/>
                        <a:cs typeface="Helvetica" panose="020B0604020202020204" pitchFamily="34" charset="0"/>
                      </a:endParaRPr>
                    </a:p>
                  </a:txBody>
                  <a:tcPr marL="9525" marR="9525" marT="9525" marB="0" anchor="ctr"/>
                </a:tc>
                <a:tc>
                  <a:txBody>
                    <a:bodyPr/>
                    <a:lstStyle/>
                    <a:p>
                      <a:pPr algn="ctr" fontAlgn="b"/>
                      <a:r>
                        <a:rPr lang="en-US" sz="1000" u="none" strike="noStrike" dirty="0">
                          <a:effectLst/>
                        </a:rPr>
                        <a:t>Job Postings</a:t>
                      </a:r>
                      <a:endParaRPr lang="en-US" sz="1000" b="1" i="0" u="none" strike="noStrike" dirty="0">
                        <a:effectLst/>
                        <a:latin typeface="+mj-lt"/>
                        <a:cs typeface="Helvetica" panose="020B0604020202020204" pitchFamily="34" charset="0"/>
                      </a:endParaRPr>
                    </a:p>
                  </a:txBody>
                  <a:tcPr marL="9525" marR="9525" marT="9525" marB="0" anchor="ctr"/>
                </a:tc>
                <a:extLst>
                  <a:ext uri="{0D108BD9-81ED-4DB2-BD59-A6C34878D82A}">
                    <a16:rowId xmlns:a16="http://schemas.microsoft.com/office/drawing/2014/main" val="2004953996"/>
                  </a:ext>
                </a:extLst>
              </a:tr>
              <a:tr h="209005">
                <a:tc>
                  <a:txBody>
                    <a:bodyPr/>
                    <a:lstStyle/>
                    <a:p>
                      <a:pPr algn="ctr" fontAlgn="b"/>
                      <a:r>
                        <a:rPr lang="en-US" sz="1000" u="none" strike="noStrike">
                          <a:effectLst/>
                        </a:rPr>
                        <a:t>Penn National Gaming Incorporated</a:t>
                      </a:r>
                      <a:endParaRPr lang="en-US" sz="1000" b="0" i="0" u="none" strike="noStrike">
                        <a:effectLst/>
                        <a:latin typeface="Helvetica" panose="020B0604020202020204" pitchFamily="34" charset="0"/>
                      </a:endParaRPr>
                    </a:p>
                  </a:txBody>
                  <a:tcPr marL="9525" marR="9525" marT="9525" marB="0" anchor="b"/>
                </a:tc>
                <a:tc>
                  <a:txBody>
                    <a:bodyPr/>
                    <a:lstStyle/>
                    <a:p>
                      <a:pPr algn="ctr" fontAlgn="b"/>
                      <a:r>
                        <a:rPr lang="en-US" sz="1000" u="none" strike="noStrike">
                          <a:effectLst/>
                        </a:rPr>
                        <a:t>289</a:t>
                      </a:r>
                      <a:endParaRPr lang="en-US" sz="1000" b="0" i="0" u="none" strike="noStrike">
                        <a:effectLst/>
                        <a:latin typeface="Helvetica" panose="020B0604020202020204" pitchFamily="34" charset="0"/>
                      </a:endParaRPr>
                    </a:p>
                  </a:txBody>
                  <a:tcPr marL="9525" marR="9525" marT="9525" marB="0" anchor="b"/>
                </a:tc>
                <a:extLst>
                  <a:ext uri="{0D108BD9-81ED-4DB2-BD59-A6C34878D82A}">
                    <a16:rowId xmlns:a16="http://schemas.microsoft.com/office/drawing/2014/main" val="2094299416"/>
                  </a:ext>
                </a:extLst>
              </a:tr>
              <a:tr h="209005">
                <a:tc>
                  <a:txBody>
                    <a:bodyPr/>
                    <a:lstStyle/>
                    <a:p>
                      <a:pPr algn="ctr" fontAlgn="b"/>
                      <a:r>
                        <a:rPr lang="en-US" sz="1000" u="none" strike="noStrike" dirty="0">
                          <a:effectLst/>
                        </a:rPr>
                        <a:t>Planet Fitness</a:t>
                      </a:r>
                      <a:endParaRPr lang="en-US" sz="1000" b="0" i="0" u="none" strike="noStrike" dirty="0">
                        <a:effectLst/>
                        <a:latin typeface="Helvetica" panose="020B0604020202020204" pitchFamily="34" charset="0"/>
                      </a:endParaRPr>
                    </a:p>
                  </a:txBody>
                  <a:tcPr marL="9525" marR="9525" marT="9525" marB="0" anchor="b"/>
                </a:tc>
                <a:tc>
                  <a:txBody>
                    <a:bodyPr/>
                    <a:lstStyle/>
                    <a:p>
                      <a:pPr algn="ctr" fontAlgn="b"/>
                      <a:r>
                        <a:rPr lang="en-US" sz="1000" u="none" strike="noStrike">
                          <a:effectLst/>
                        </a:rPr>
                        <a:t>215</a:t>
                      </a:r>
                      <a:endParaRPr lang="en-US" sz="1000" b="0" i="0" u="none" strike="noStrike">
                        <a:effectLst/>
                        <a:latin typeface="Helvetica" panose="020B0604020202020204" pitchFamily="34" charset="0"/>
                      </a:endParaRPr>
                    </a:p>
                  </a:txBody>
                  <a:tcPr marL="9525" marR="9525" marT="9525" marB="0" anchor="b"/>
                </a:tc>
                <a:extLst>
                  <a:ext uri="{0D108BD9-81ED-4DB2-BD59-A6C34878D82A}">
                    <a16:rowId xmlns:a16="http://schemas.microsoft.com/office/drawing/2014/main" val="1311406487"/>
                  </a:ext>
                </a:extLst>
              </a:tr>
              <a:tr h="209005">
                <a:tc>
                  <a:txBody>
                    <a:bodyPr/>
                    <a:lstStyle/>
                    <a:p>
                      <a:pPr algn="ctr" fontAlgn="b"/>
                      <a:r>
                        <a:rPr lang="en-US" sz="1000" u="none" strike="noStrike">
                          <a:effectLst/>
                        </a:rPr>
                        <a:t>Lifetime Fitness</a:t>
                      </a:r>
                      <a:endParaRPr lang="en-US" sz="1000" b="0" i="0" u="none" strike="noStrike">
                        <a:effectLst/>
                        <a:latin typeface="Helvetica" panose="020B0604020202020204" pitchFamily="34" charset="0"/>
                      </a:endParaRPr>
                    </a:p>
                  </a:txBody>
                  <a:tcPr marL="9525" marR="9525" marT="9525" marB="0" anchor="b"/>
                </a:tc>
                <a:tc>
                  <a:txBody>
                    <a:bodyPr/>
                    <a:lstStyle/>
                    <a:p>
                      <a:pPr algn="ctr" fontAlgn="b"/>
                      <a:r>
                        <a:rPr lang="en-US" sz="1000" u="none" strike="noStrike">
                          <a:effectLst/>
                        </a:rPr>
                        <a:t>205</a:t>
                      </a:r>
                      <a:endParaRPr lang="en-US" sz="1000" b="0" i="0" u="none" strike="noStrike">
                        <a:effectLst/>
                        <a:latin typeface="Helvetica" panose="020B0604020202020204" pitchFamily="34" charset="0"/>
                      </a:endParaRPr>
                    </a:p>
                  </a:txBody>
                  <a:tcPr marL="9525" marR="9525" marT="9525" marB="0" anchor="b"/>
                </a:tc>
                <a:extLst>
                  <a:ext uri="{0D108BD9-81ED-4DB2-BD59-A6C34878D82A}">
                    <a16:rowId xmlns:a16="http://schemas.microsoft.com/office/drawing/2014/main" val="1699668475"/>
                  </a:ext>
                </a:extLst>
              </a:tr>
              <a:tr h="209005">
                <a:tc>
                  <a:txBody>
                    <a:bodyPr/>
                    <a:lstStyle/>
                    <a:p>
                      <a:pPr algn="ctr" fontAlgn="b"/>
                      <a:r>
                        <a:rPr lang="en-US" sz="1000" u="none" strike="noStrike">
                          <a:effectLst/>
                        </a:rPr>
                        <a:t>Live Nation Worldwide</a:t>
                      </a:r>
                      <a:endParaRPr lang="en-US" sz="1000" b="0" i="0" u="none" strike="noStrike">
                        <a:effectLst/>
                        <a:latin typeface="Helvetica" panose="020B0604020202020204" pitchFamily="34" charset="0"/>
                      </a:endParaRPr>
                    </a:p>
                  </a:txBody>
                  <a:tcPr marL="9525" marR="9525" marT="9525" marB="0" anchor="b"/>
                </a:tc>
                <a:tc>
                  <a:txBody>
                    <a:bodyPr/>
                    <a:lstStyle/>
                    <a:p>
                      <a:pPr algn="ctr" fontAlgn="b"/>
                      <a:r>
                        <a:rPr lang="en-US" sz="1000" u="none" strike="noStrike">
                          <a:effectLst/>
                        </a:rPr>
                        <a:t>167</a:t>
                      </a:r>
                      <a:endParaRPr lang="en-US" sz="1000" b="0" i="0" u="none" strike="noStrike">
                        <a:effectLst/>
                        <a:latin typeface="Helvetica" panose="020B0604020202020204" pitchFamily="34" charset="0"/>
                      </a:endParaRPr>
                    </a:p>
                  </a:txBody>
                  <a:tcPr marL="9525" marR="9525" marT="9525" marB="0" anchor="b"/>
                </a:tc>
                <a:extLst>
                  <a:ext uri="{0D108BD9-81ED-4DB2-BD59-A6C34878D82A}">
                    <a16:rowId xmlns:a16="http://schemas.microsoft.com/office/drawing/2014/main" val="4041789653"/>
                  </a:ext>
                </a:extLst>
              </a:tr>
              <a:tr h="209005">
                <a:tc>
                  <a:txBody>
                    <a:bodyPr/>
                    <a:lstStyle/>
                    <a:p>
                      <a:pPr algn="ctr" fontAlgn="b"/>
                      <a:r>
                        <a:rPr lang="en-US" sz="1000" u="none" strike="noStrike">
                          <a:effectLst/>
                        </a:rPr>
                        <a:t>Boston Sports Clubs</a:t>
                      </a:r>
                      <a:endParaRPr lang="en-US" sz="1000" b="0" i="0" u="none" strike="noStrike">
                        <a:effectLst/>
                        <a:latin typeface="Helvetica" panose="020B0604020202020204" pitchFamily="34" charset="0"/>
                      </a:endParaRPr>
                    </a:p>
                  </a:txBody>
                  <a:tcPr marL="9525" marR="9525" marT="9525" marB="0" anchor="b"/>
                </a:tc>
                <a:tc>
                  <a:txBody>
                    <a:bodyPr/>
                    <a:lstStyle/>
                    <a:p>
                      <a:pPr algn="ctr" fontAlgn="b"/>
                      <a:r>
                        <a:rPr lang="en-US" sz="1000" u="none" strike="noStrike">
                          <a:effectLst/>
                        </a:rPr>
                        <a:t>164</a:t>
                      </a:r>
                      <a:endParaRPr lang="en-US" sz="1000" b="0" i="0" u="none" strike="noStrike">
                        <a:effectLst/>
                        <a:latin typeface="Helvetica" panose="020B0604020202020204" pitchFamily="34" charset="0"/>
                      </a:endParaRPr>
                    </a:p>
                  </a:txBody>
                  <a:tcPr marL="9525" marR="9525" marT="9525" marB="0" anchor="b"/>
                </a:tc>
                <a:extLst>
                  <a:ext uri="{0D108BD9-81ED-4DB2-BD59-A6C34878D82A}">
                    <a16:rowId xmlns:a16="http://schemas.microsoft.com/office/drawing/2014/main" val="3358173353"/>
                  </a:ext>
                </a:extLst>
              </a:tr>
              <a:tr h="209005">
                <a:tc>
                  <a:txBody>
                    <a:bodyPr/>
                    <a:lstStyle/>
                    <a:p>
                      <a:pPr algn="ctr" fontAlgn="b"/>
                      <a:r>
                        <a:rPr lang="en-US" sz="1000" u="none" strike="noStrike">
                          <a:effectLst/>
                        </a:rPr>
                        <a:t>Museum Science</a:t>
                      </a:r>
                      <a:endParaRPr lang="en-US" sz="1000" b="0" i="0" u="none" strike="noStrike">
                        <a:effectLst/>
                        <a:latin typeface="Helvetica" panose="020B0604020202020204" pitchFamily="34" charset="0"/>
                      </a:endParaRPr>
                    </a:p>
                  </a:txBody>
                  <a:tcPr marL="9525" marR="9525" marT="9525" marB="0" anchor="b"/>
                </a:tc>
                <a:tc>
                  <a:txBody>
                    <a:bodyPr/>
                    <a:lstStyle/>
                    <a:p>
                      <a:pPr algn="ctr" fontAlgn="b"/>
                      <a:r>
                        <a:rPr lang="en-US" sz="1000" u="none" strike="noStrike" dirty="0">
                          <a:effectLst/>
                        </a:rPr>
                        <a:t>146</a:t>
                      </a:r>
                      <a:endParaRPr lang="en-US" sz="1000" b="0" i="0" u="none" strike="noStrike" dirty="0">
                        <a:effectLst/>
                        <a:latin typeface="Helvetica" panose="020B0604020202020204" pitchFamily="34" charset="0"/>
                      </a:endParaRPr>
                    </a:p>
                  </a:txBody>
                  <a:tcPr marL="9525" marR="9525" marT="9525" marB="0" anchor="b"/>
                </a:tc>
                <a:extLst>
                  <a:ext uri="{0D108BD9-81ED-4DB2-BD59-A6C34878D82A}">
                    <a16:rowId xmlns:a16="http://schemas.microsoft.com/office/drawing/2014/main" val="872586986"/>
                  </a:ext>
                </a:extLst>
              </a:tr>
            </a:tbl>
          </a:graphicData>
        </a:graphic>
      </p:graphicFrame>
      <p:grpSp>
        <p:nvGrpSpPr>
          <p:cNvPr id="5" name="Group 4"/>
          <p:cNvGrpSpPr/>
          <p:nvPr/>
        </p:nvGrpSpPr>
        <p:grpSpPr>
          <a:xfrm>
            <a:off x="7998592" y="3194739"/>
            <a:ext cx="3656287" cy="2122559"/>
            <a:chOff x="8017051" y="3179350"/>
            <a:chExt cx="3656287" cy="2122559"/>
          </a:xfrm>
        </p:grpSpPr>
        <p:sp>
          <p:nvSpPr>
            <p:cNvPr id="23" name="TextBox 22"/>
            <p:cNvSpPr txBox="1"/>
            <p:nvPr/>
          </p:nvSpPr>
          <p:spPr>
            <a:xfrm>
              <a:off x="8017051" y="3179350"/>
              <a:ext cx="3656287" cy="261610"/>
            </a:xfrm>
            <a:prstGeom prst="rect">
              <a:avLst/>
            </a:prstGeom>
            <a:noFill/>
          </p:spPr>
          <p:txBody>
            <a:bodyPr wrap="square" rtlCol="0">
              <a:spAutoFit/>
            </a:bodyPr>
            <a:lstStyle/>
            <a:p>
              <a:pPr algn="ctr"/>
              <a:r>
                <a:rPr lang="en-US" sz="1100" dirty="0" smtClean="0">
                  <a:latin typeface="Helvetica" panose="020B0604020202020204" pitchFamily="34" charset="0"/>
                  <a:cs typeface="Helvetica" panose="020B0604020202020204" pitchFamily="34" charset="0"/>
                </a:rPr>
                <a:t>Largest Employers by 12-Month Regional Job Postings</a:t>
              </a:r>
              <a:endParaRPr lang="en-US" sz="1100" dirty="0">
                <a:latin typeface="Helvetica" panose="020B0604020202020204" pitchFamily="34" charset="0"/>
                <a:cs typeface="Helvetica" panose="020B0604020202020204" pitchFamily="34" charset="0"/>
              </a:endParaRPr>
            </a:p>
          </p:txBody>
        </p:sp>
        <p:sp>
          <p:nvSpPr>
            <p:cNvPr id="24" name="Rectangle 23"/>
            <p:cNvSpPr/>
            <p:nvPr/>
          </p:nvSpPr>
          <p:spPr>
            <a:xfrm>
              <a:off x="8997998" y="5071077"/>
              <a:ext cx="1693084"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Burning Glass, 2019</a:t>
              </a:r>
              <a:endParaRPr lang="en-US" sz="900" dirty="0">
                <a:latin typeface="Helvetica" panose="020B0604020202020204" pitchFamily="34" charset="0"/>
                <a:cs typeface="Helvetica" panose="020B0604020202020204" pitchFamily="34" charset="0"/>
              </a:endParaRPr>
            </a:p>
          </p:txBody>
        </p:sp>
      </p:grpSp>
      <p:sp>
        <p:nvSpPr>
          <p:cNvPr id="16" name="Rectangle 15"/>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The number of Arts, Entertainment and Recreation establishments </a:t>
            </a:r>
            <a:r>
              <a:rPr lang="en-US" sz="1400" dirty="0" smtClean="0">
                <a:latin typeface="Helvetica" panose="020B0604020202020204" pitchFamily="34" charset="0"/>
                <a:cs typeface="Helvetica" panose="020B0604020202020204" pitchFamily="34" charset="0"/>
              </a:rPr>
              <a:t>in </a:t>
            </a:r>
            <a:r>
              <a:rPr lang="en-US" sz="1400" dirty="0">
                <a:latin typeface="Helvetica" panose="020B0604020202020204" pitchFamily="34" charset="0"/>
                <a:cs typeface="Helvetica" panose="020B0604020202020204" pitchFamily="34" charset="0"/>
              </a:rPr>
              <a:t>Greater Boston </a:t>
            </a:r>
            <a:r>
              <a:rPr lang="en-US" sz="1400" dirty="0" smtClean="0">
                <a:latin typeface="Helvetica" panose="020B0604020202020204" pitchFamily="34" charset="0"/>
                <a:cs typeface="Helvetica" panose="020B0604020202020204" pitchFamily="34" charset="0"/>
              </a:rPr>
              <a:t>grew slightly between 2016 and 2018. Over the last 12 months, Penn National Gaming, Inc. was the employer responsible for the most job postings in Greater Boston (289).</a:t>
            </a:r>
            <a:endParaRPr lang="en-US" sz="1400" dirty="0">
              <a:latin typeface="Helvetica" panose="020B0604020202020204" pitchFamily="34" charset="0"/>
              <a:cs typeface="Helvetica" panose="020B0604020202020204" pitchFamily="34" charset="0"/>
            </a:endParaRPr>
          </a:p>
        </p:txBody>
      </p:sp>
      <p:grpSp>
        <p:nvGrpSpPr>
          <p:cNvPr id="2" name="Group 1"/>
          <p:cNvGrpSpPr/>
          <p:nvPr/>
        </p:nvGrpSpPr>
        <p:grpSpPr>
          <a:xfrm>
            <a:off x="631082" y="2610190"/>
            <a:ext cx="7040880" cy="3587128"/>
            <a:chOff x="631082" y="2610190"/>
            <a:chExt cx="7040880" cy="3587128"/>
          </a:xfrm>
        </p:grpSpPr>
        <p:graphicFrame>
          <p:nvGraphicFramePr>
            <p:cNvPr id="14" name="Chart 13"/>
            <p:cNvGraphicFramePr>
              <a:graphicFrameLocks/>
            </p:cNvGraphicFramePr>
            <p:nvPr>
              <p:extLst>
                <p:ext uri="{D42A27DB-BD31-4B8C-83A1-F6EECF244321}">
                  <p14:modId xmlns:p14="http://schemas.microsoft.com/office/powerpoint/2010/main" val="3351699461"/>
                </p:ext>
              </p:extLst>
            </p:nvPr>
          </p:nvGraphicFramePr>
          <p:xfrm>
            <a:off x="631082" y="2610190"/>
            <a:ext cx="704088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p:cNvSpPr/>
            <p:nvPr/>
          </p:nvSpPr>
          <p:spPr>
            <a:xfrm>
              <a:off x="631082" y="5966486"/>
              <a:ext cx="7040880"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DUA/BLS Quarterly Census of Employment and Wages, Q3 2016 – 2018</a:t>
              </a:r>
              <a:endParaRPr lang="en-US" sz="900" dirty="0">
                <a:latin typeface="Helvetica" panose="020B0604020202020204" pitchFamily="34" charset="0"/>
                <a:cs typeface="Helvetica" panose="020B0604020202020204" pitchFamily="34" charset="0"/>
              </a:endParaRPr>
            </a:p>
          </p:txBody>
        </p:sp>
      </p:grpSp>
    </p:spTree>
    <p:extLst>
      <p:ext uri="{BB962C8B-B14F-4D97-AF65-F5344CB8AC3E}">
        <p14:creationId xmlns:p14="http://schemas.microsoft.com/office/powerpoint/2010/main" val="285266570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86</a:t>
            </a:fld>
            <a:endParaRPr lang="en-US" dirty="0"/>
          </a:p>
        </p:txBody>
      </p:sp>
      <p:sp>
        <p:nvSpPr>
          <p:cNvPr id="8"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Arts, Entertainment, and Recreation by </a:t>
            </a:r>
            <a:r>
              <a:rPr lang="en-US" sz="3200" dirty="0">
                <a:latin typeface="Helvetica" panose="020B0604020202020204" pitchFamily="34" charset="0"/>
                <a:cs typeface="Helvetica" panose="020B0604020202020204" pitchFamily="34" charset="0"/>
              </a:rPr>
              <a:t>Education</a:t>
            </a:r>
          </a:p>
        </p:txBody>
      </p:sp>
      <p:sp>
        <p:nvSpPr>
          <p:cNvPr id="9" name="Rectangle 8"/>
          <p:cNvSpPr/>
          <p:nvPr/>
        </p:nvSpPr>
        <p:spPr>
          <a:xfrm>
            <a:off x="611029" y="240270"/>
            <a:ext cx="4008983"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Arts, Entertainment, and Recreation</a:t>
            </a:r>
            <a:endParaRPr lang="en-US" sz="1200" dirty="0"/>
          </a:p>
        </p:txBody>
      </p:sp>
      <p:grpSp>
        <p:nvGrpSpPr>
          <p:cNvPr id="3" name="Group 2"/>
          <p:cNvGrpSpPr/>
          <p:nvPr/>
        </p:nvGrpSpPr>
        <p:grpSpPr>
          <a:xfrm>
            <a:off x="1889761" y="2142101"/>
            <a:ext cx="8412480" cy="4396811"/>
            <a:chOff x="1889761" y="2142101"/>
            <a:chExt cx="8412480" cy="4396811"/>
          </a:xfrm>
        </p:grpSpPr>
        <p:graphicFrame>
          <p:nvGraphicFramePr>
            <p:cNvPr id="12" name="Chart 11"/>
            <p:cNvGraphicFramePr>
              <a:graphicFrameLocks/>
            </p:cNvGraphicFramePr>
            <p:nvPr>
              <p:extLst>
                <p:ext uri="{D42A27DB-BD31-4B8C-83A1-F6EECF244321}">
                  <p14:modId xmlns:p14="http://schemas.microsoft.com/office/powerpoint/2010/main" val="975564500"/>
                </p:ext>
              </p:extLst>
            </p:nvPr>
          </p:nvGraphicFramePr>
          <p:xfrm>
            <a:off x="1889761" y="2488290"/>
            <a:ext cx="8412480" cy="374904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1981201" y="2142101"/>
              <a:ext cx="8229600" cy="4396811"/>
              <a:chOff x="2072641" y="1897662"/>
              <a:chExt cx="8229600" cy="3977902"/>
            </a:xfrm>
          </p:grpSpPr>
          <p:sp>
            <p:nvSpPr>
              <p:cNvPr id="13" name="Rectangle 12"/>
              <p:cNvSpPr/>
              <p:nvPr/>
            </p:nvSpPr>
            <p:spPr>
              <a:xfrm>
                <a:off x="2072641" y="5638609"/>
                <a:ext cx="8229600" cy="236955"/>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2015 – 2018</a:t>
                </a:r>
                <a:endParaRPr lang="en-US" sz="900" dirty="0">
                  <a:latin typeface="Helvetica" panose="020B0604020202020204" pitchFamily="34" charset="0"/>
                  <a:cs typeface="Helvetica" panose="020B0604020202020204" pitchFamily="34" charset="0"/>
                </a:endParaRPr>
              </a:p>
            </p:txBody>
          </p:sp>
          <p:sp>
            <p:nvSpPr>
              <p:cNvPr id="2" name="TextBox 1"/>
              <p:cNvSpPr txBox="1"/>
              <p:nvPr/>
            </p:nvSpPr>
            <p:spPr>
              <a:xfrm>
                <a:off x="2072641" y="1897662"/>
                <a:ext cx="8229600" cy="250608"/>
              </a:xfrm>
              <a:prstGeom prst="rect">
                <a:avLst/>
              </a:prstGeom>
              <a:noFill/>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Industry Employment by Educational Attainment, Q2 2015 – Q2 2018</a:t>
                </a:r>
              </a:p>
            </p:txBody>
          </p:sp>
        </p:grpSp>
      </p:grpSp>
      <p:sp>
        <p:nvSpPr>
          <p:cNvPr id="14" name="Rectangle 13"/>
          <p:cNvSpPr/>
          <p:nvPr/>
        </p:nvSpPr>
        <p:spPr>
          <a:xfrm>
            <a:off x="611030" y="1447800"/>
            <a:ext cx="10868369" cy="738664"/>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Arts, Entertainment and Recreation, like Hospitality, affords opportunities to people with a variety of educational backgrounds. 18% of workers have a high school diploma in Hospitality in Greater Boston, 23% have some college or an Associate degree, and nearly 30% have a Bachelor’s degree or higher. </a:t>
            </a:r>
          </a:p>
        </p:txBody>
      </p:sp>
    </p:spTree>
    <p:extLst>
      <p:ext uri="{BB962C8B-B14F-4D97-AF65-F5344CB8AC3E}">
        <p14:creationId xmlns:p14="http://schemas.microsoft.com/office/powerpoint/2010/main" val="166976583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1496613" y="2794428"/>
            <a:ext cx="8897302" cy="2926080"/>
            <a:chOff x="0" y="0"/>
            <a:chExt cx="8897302" cy="2926080"/>
          </a:xfrm>
        </p:grpSpPr>
        <p:graphicFrame>
          <p:nvGraphicFramePr>
            <p:cNvPr id="24" name="Chart 23"/>
            <p:cNvGraphicFramePr>
              <a:graphicFrameLocks/>
            </p:cNvGraphicFramePr>
            <p:nvPr>
              <p:extLst>
                <p:ext uri="{D42A27DB-BD31-4B8C-83A1-F6EECF244321}">
                  <p14:modId xmlns:p14="http://schemas.microsoft.com/office/powerpoint/2010/main" val="1188095340"/>
                </p:ext>
              </p:extLst>
            </p:nvPr>
          </p:nvGraphicFramePr>
          <p:xfrm>
            <a:off x="0" y="0"/>
            <a:ext cx="347472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p:cNvGraphicFramePr>
              <a:graphicFrameLocks/>
            </p:cNvGraphicFramePr>
            <p:nvPr>
              <p:extLst>
                <p:ext uri="{D42A27DB-BD31-4B8C-83A1-F6EECF244321}">
                  <p14:modId xmlns:p14="http://schemas.microsoft.com/office/powerpoint/2010/main" val="1315766941"/>
                </p:ext>
              </p:extLst>
            </p:nvPr>
          </p:nvGraphicFramePr>
          <p:xfrm>
            <a:off x="4691062" y="0"/>
            <a:ext cx="4206240" cy="2926080"/>
          </p:xfrm>
          <a:graphic>
            <a:graphicData uri="http://schemas.openxmlformats.org/drawingml/2006/chart">
              <c:chart xmlns:c="http://schemas.openxmlformats.org/drawingml/2006/chart" xmlns:r="http://schemas.openxmlformats.org/officeDocument/2006/relationships" r:id="rId4"/>
            </a:graphicData>
          </a:graphic>
        </p:graphicFrame>
      </p:grpSp>
      <p:sp>
        <p:nvSpPr>
          <p:cNvPr id="4" name="Slide Number Placeholder 3"/>
          <p:cNvSpPr>
            <a:spLocks noGrp="1"/>
          </p:cNvSpPr>
          <p:nvPr>
            <p:ph type="sldNum" sz="quarter" idx="12"/>
          </p:nvPr>
        </p:nvSpPr>
        <p:spPr/>
        <p:txBody>
          <a:bodyPr/>
          <a:lstStyle/>
          <a:p>
            <a:fld id="{103F95D0-111C-45BF-9CB9-32C5136DAE99}" type="slidenum">
              <a:rPr lang="en-US" smtClean="0"/>
              <a:t>87</a:t>
            </a:fld>
            <a:endParaRPr lang="en-US"/>
          </a:p>
        </p:txBody>
      </p:sp>
      <p:grpSp>
        <p:nvGrpSpPr>
          <p:cNvPr id="3" name="Group 2"/>
          <p:cNvGrpSpPr/>
          <p:nvPr/>
        </p:nvGrpSpPr>
        <p:grpSpPr>
          <a:xfrm>
            <a:off x="1477682"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sp>
        <p:nvSpPr>
          <p:cNvPr id="14"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Arts, Entertainment, and Recreation by Gender</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4008983"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Arts, Entertainment, and Recreation</a:t>
            </a:r>
            <a:endParaRPr lang="en-US" sz="1200" dirty="0"/>
          </a:p>
        </p:txBody>
      </p:sp>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sp>
        <p:nvSpPr>
          <p:cNvPr id="19" name="Rectangle 18"/>
          <p:cNvSpPr/>
          <p:nvPr/>
        </p:nvSpPr>
        <p:spPr>
          <a:xfrm>
            <a:off x="611030" y="1447800"/>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There are slightly more female workers than male workers in the Arts, Entertainment and Recreation industry in Greater Boston.</a:t>
            </a:r>
          </a:p>
        </p:txBody>
      </p:sp>
      <p:sp>
        <p:nvSpPr>
          <p:cNvPr id="15" name="Rectangle 14"/>
          <p:cNvSpPr/>
          <p:nvPr/>
        </p:nvSpPr>
        <p:spPr>
          <a:xfrm>
            <a:off x="732666" y="6410357"/>
            <a:ext cx="10868369"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*Absolute </a:t>
            </a:r>
            <a:r>
              <a:rPr lang="en-US" sz="1100" i="1" dirty="0">
                <a:latin typeface="Helvetica" panose="020B0604020202020204" pitchFamily="34" charset="0"/>
                <a:cs typeface="Helvetica" panose="020B0604020202020204" pitchFamily="34" charset="0"/>
              </a:rPr>
              <a:t>value change is shown on the vertical axis. Labels indicate the percent </a:t>
            </a:r>
            <a:r>
              <a:rPr lang="en-US" sz="1100" i="1" dirty="0" smtClean="0">
                <a:latin typeface="Helvetica" panose="020B0604020202020204" pitchFamily="34" charset="0"/>
                <a:cs typeface="Helvetica" panose="020B0604020202020204" pitchFamily="34" charset="0"/>
              </a:rPr>
              <a:t>change in employment </a:t>
            </a:r>
            <a:r>
              <a:rPr lang="en-US" sz="1100" i="1" dirty="0">
                <a:latin typeface="Helvetica" panose="020B0604020202020204" pitchFamily="34" charset="0"/>
                <a:cs typeface="Helvetica" panose="020B0604020202020204" pitchFamily="34" charset="0"/>
              </a:rPr>
              <a:t>for </a:t>
            </a:r>
            <a:r>
              <a:rPr lang="en-US" sz="1100" i="1" dirty="0" smtClean="0">
                <a:latin typeface="Helvetica" panose="020B0604020202020204" pitchFamily="34" charset="0"/>
                <a:cs typeface="Helvetica" panose="020B0604020202020204" pitchFamily="34" charset="0"/>
              </a:rPr>
              <a:t>gender.</a:t>
            </a:r>
            <a:endParaRPr lang="en-US" sz="1100" i="1" dirty="0"/>
          </a:p>
        </p:txBody>
      </p:sp>
    </p:spTree>
    <p:extLst>
      <p:ext uri="{BB962C8B-B14F-4D97-AF65-F5344CB8AC3E}">
        <p14:creationId xmlns:p14="http://schemas.microsoft.com/office/powerpoint/2010/main" val="32428343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647290" y="2799310"/>
            <a:ext cx="11049187" cy="2926080"/>
            <a:chOff x="0" y="0"/>
            <a:chExt cx="11049187" cy="2926080"/>
          </a:xfrm>
        </p:grpSpPr>
        <p:graphicFrame>
          <p:nvGraphicFramePr>
            <p:cNvPr id="22" name="Chart 21"/>
            <p:cNvGraphicFramePr>
              <a:graphicFrameLocks noChangeAspect="1"/>
            </p:cNvGraphicFramePr>
            <p:nvPr>
              <p:extLst>
                <p:ext uri="{D42A27DB-BD31-4B8C-83A1-F6EECF244321}">
                  <p14:modId xmlns:p14="http://schemas.microsoft.com/office/powerpoint/2010/main" val="3205420958"/>
                </p:ext>
              </p:extLst>
            </p:nvPr>
          </p:nvGraphicFramePr>
          <p:xfrm>
            <a:off x="4251511" y="0"/>
            <a:ext cx="420624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p:cNvGraphicFramePr>
              <a:graphicFrameLocks noChangeAspect="1"/>
            </p:cNvGraphicFramePr>
            <p:nvPr>
              <p:extLst>
                <p:ext uri="{D42A27DB-BD31-4B8C-83A1-F6EECF244321}">
                  <p14:modId xmlns:p14="http://schemas.microsoft.com/office/powerpoint/2010/main" val="856380667"/>
                </p:ext>
              </p:extLst>
            </p:nvPr>
          </p:nvGraphicFramePr>
          <p:xfrm>
            <a:off x="8584780" y="0"/>
            <a:ext cx="2464407" cy="29260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Chart 23"/>
            <p:cNvGraphicFramePr>
              <a:graphicFrameLocks noChangeAspect="1"/>
            </p:cNvGraphicFramePr>
            <p:nvPr>
              <p:extLst>
                <p:ext uri="{D42A27DB-BD31-4B8C-83A1-F6EECF244321}">
                  <p14:modId xmlns:p14="http://schemas.microsoft.com/office/powerpoint/2010/main" val="2863299474"/>
                </p:ext>
              </p:extLst>
            </p:nvPr>
          </p:nvGraphicFramePr>
          <p:xfrm>
            <a:off x="0" y="0"/>
            <a:ext cx="3474720" cy="2926080"/>
          </p:xfrm>
          <a:graphic>
            <a:graphicData uri="http://schemas.openxmlformats.org/drawingml/2006/chart">
              <c:chart xmlns:c="http://schemas.openxmlformats.org/drawingml/2006/chart" xmlns:r="http://schemas.openxmlformats.org/officeDocument/2006/relationships" r:id="rId5"/>
            </a:graphicData>
          </a:graphic>
        </p:graphicFrame>
      </p:grpSp>
      <p:sp>
        <p:nvSpPr>
          <p:cNvPr id="4" name="Slide Number Placeholder 3"/>
          <p:cNvSpPr>
            <a:spLocks noGrp="1"/>
          </p:cNvSpPr>
          <p:nvPr>
            <p:ph type="sldNum" sz="quarter" idx="12"/>
          </p:nvPr>
        </p:nvSpPr>
        <p:spPr/>
        <p:txBody>
          <a:bodyPr/>
          <a:lstStyle/>
          <a:p>
            <a:fld id="{103F95D0-111C-45BF-9CB9-32C5136DAE99}" type="slidenum">
              <a:rPr lang="en-US" smtClean="0"/>
              <a:t>88</a:t>
            </a:fld>
            <a:endParaRPr lang="en-US"/>
          </a:p>
        </p:txBody>
      </p:sp>
      <p:grpSp>
        <p:nvGrpSpPr>
          <p:cNvPr id="3" name="Group 2"/>
          <p:cNvGrpSpPr/>
          <p:nvPr/>
        </p:nvGrpSpPr>
        <p:grpSpPr>
          <a:xfrm>
            <a:off x="611029"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sp>
        <p:nvSpPr>
          <p:cNvPr id="14"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Arts, Entertainment, and Recreation by Race/Ethnicity</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4008983"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Arts. Entertainment, and Recreation</a:t>
            </a:r>
            <a:endParaRPr lang="en-US" sz="1200" dirty="0"/>
          </a:p>
        </p:txBody>
      </p:sp>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sp>
        <p:nvSpPr>
          <p:cNvPr id="25" name="Rectangle 24"/>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More than 85% of workers in the Arts, Entertainment and Recreation industry are white in Greater Boston. Numbers of people of color working in the sector have grown in small numbers since 2015.</a:t>
            </a:r>
          </a:p>
        </p:txBody>
      </p:sp>
      <p:sp>
        <p:nvSpPr>
          <p:cNvPr id="17" name="Rectangle 16"/>
          <p:cNvSpPr/>
          <p:nvPr/>
        </p:nvSpPr>
        <p:spPr>
          <a:xfrm>
            <a:off x="732666" y="6410357"/>
            <a:ext cx="10868369"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*Absolute </a:t>
            </a:r>
            <a:r>
              <a:rPr lang="en-US" sz="1100" i="1" dirty="0">
                <a:latin typeface="Helvetica" panose="020B0604020202020204" pitchFamily="34" charset="0"/>
                <a:cs typeface="Helvetica" panose="020B0604020202020204" pitchFamily="34" charset="0"/>
              </a:rPr>
              <a:t>value change is shown on the vertical axis. Labels indicate the percent </a:t>
            </a:r>
            <a:r>
              <a:rPr lang="en-US" sz="1100" i="1" dirty="0" smtClean="0">
                <a:latin typeface="Helvetica" panose="020B0604020202020204" pitchFamily="34" charset="0"/>
                <a:cs typeface="Helvetica" panose="020B0604020202020204" pitchFamily="34" charset="0"/>
              </a:rPr>
              <a:t>change in employment </a:t>
            </a:r>
            <a:r>
              <a:rPr lang="en-US" sz="1100" i="1" dirty="0">
                <a:latin typeface="Helvetica" panose="020B0604020202020204" pitchFamily="34" charset="0"/>
                <a:cs typeface="Helvetica" panose="020B0604020202020204" pitchFamily="34" charset="0"/>
              </a:rPr>
              <a:t>for each racial/ethnic category</a:t>
            </a:r>
            <a:r>
              <a:rPr lang="en-US" sz="1100" i="1" dirty="0" smtClean="0">
                <a:latin typeface="Helvetica" panose="020B0604020202020204" pitchFamily="34" charset="0"/>
                <a:cs typeface="Helvetica" panose="020B0604020202020204" pitchFamily="34" charset="0"/>
              </a:rPr>
              <a:t>.</a:t>
            </a:r>
            <a:endParaRPr lang="en-US" sz="1100" i="1" dirty="0"/>
          </a:p>
        </p:txBody>
      </p:sp>
    </p:spTree>
    <p:extLst>
      <p:ext uri="{BB962C8B-B14F-4D97-AF65-F5344CB8AC3E}">
        <p14:creationId xmlns:p14="http://schemas.microsoft.com/office/powerpoint/2010/main" val="200287469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Retail Trade</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89</a:t>
            </a:fld>
            <a:endParaRPr lang="en-US" dirty="0"/>
          </a:p>
        </p:txBody>
      </p:sp>
    </p:spTree>
    <p:extLst>
      <p:ext uri="{BB962C8B-B14F-4D97-AF65-F5344CB8AC3E}">
        <p14:creationId xmlns:p14="http://schemas.microsoft.com/office/powerpoint/2010/main" val="2330597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I.B:</a:t>
            </a:r>
            <a:r>
              <a:rPr lang="en-US" sz="5400" dirty="0">
                <a:latin typeface="Helvetica" panose="020B0604020202020204" pitchFamily="34" charset="0"/>
                <a:cs typeface="Helvetica" panose="020B0604020202020204" pitchFamily="34" charset="0"/>
              </a:rPr>
              <a:t>	</a:t>
            </a:r>
            <a:r>
              <a:rPr lang="en-US" sz="5400" dirty="0" smtClean="0">
                <a:latin typeface="Helvetica" panose="020B0604020202020204" pitchFamily="34" charset="0"/>
                <a:cs typeface="Helvetica" panose="020B0604020202020204" pitchFamily="34" charset="0"/>
              </a:rPr>
              <a:t>Priority Industry Profiles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9</a:t>
            </a:fld>
            <a:endParaRPr lang="en-US"/>
          </a:p>
        </p:txBody>
      </p:sp>
    </p:spTree>
    <p:extLst>
      <p:ext uri="{BB962C8B-B14F-4D97-AF65-F5344CB8AC3E}">
        <p14:creationId xmlns:p14="http://schemas.microsoft.com/office/powerpoint/2010/main" val="156013683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31082" y="2610190"/>
            <a:ext cx="7040880" cy="3587128"/>
            <a:chOff x="631082" y="2610190"/>
            <a:chExt cx="7040880" cy="3587128"/>
          </a:xfrm>
        </p:grpSpPr>
        <p:graphicFrame>
          <p:nvGraphicFramePr>
            <p:cNvPr id="14" name="Chart 13"/>
            <p:cNvGraphicFramePr>
              <a:graphicFrameLocks/>
            </p:cNvGraphicFramePr>
            <p:nvPr>
              <p:extLst>
                <p:ext uri="{D42A27DB-BD31-4B8C-83A1-F6EECF244321}">
                  <p14:modId xmlns:p14="http://schemas.microsoft.com/office/powerpoint/2010/main" val="2888341264"/>
                </p:ext>
              </p:extLst>
            </p:nvPr>
          </p:nvGraphicFramePr>
          <p:xfrm>
            <a:off x="631082" y="2610190"/>
            <a:ext cx="704088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p:cNvSpPr/>
            <p:nvPr/>
          </p:nvSpPr>
          <p:spPr>
            <a:xfrm>
              <a:off x="631082" y="5966486"/>
              <a:ext cx="7040880"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DUA/BLS Quarterly Census of Employment and Wages, Q3 2016 – 2018</a:t>
              </a:r>
              <a:endParaRPr lang="en-US" sz="900" dirty="0">
                <a:latin typeface="Helvetica" panose="020B0604020202020204" pitchFamily="34" charset="0"/>
                <a:cs typeface="Helvetica" panose="020B0604020202020204" pitchFamily="34" charset="0"/>
              </a:endParaRPr>
            </a:p>
          </p:txBody>
        </p:sp>
      </p:grpSp>
      <p:sp>
        <p:nvSpPr>
          <p:cNvPr id="4" name="Slide Number Placeholder 3"/>
          <p:cNvSpPr>
            <a:spLocks noGrp="1"/>
          </p:cNvSpPr>
          <p:nvPr>
            <p:ph type="sldNum" sz="quarter" idx="12"/>
          </p:nvPr>
        </p:nvSpPr>
        <p:spPr/>
        <p:txBody>
          <a:bodyPr/>
          <a:lstStyle/>
          <a:p>
            <a:fld id="{103F95D0-111C-45BF-9CB9-32C5136DAE99}" type="slidenum">
              <a:rPr lang="en-US" smtClean="0"/>
              <a:t>90</a:t>
            </a:fld>
            <a:endParaRPr lang="en-US"/>
          </a:p>
        </p:txBody>
      </p:sp>
      <p:sp>
        <p:nvSpPr>
          <p:cNvPr id="18"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Retail Trade Groups and Employers</a:t>
            </a:r>
            <a:endParaRPr lang="en-US" sz="3200" dirty="0">
              <a:latin typeface="Helvetica" panose="020B0604020202020204" pitchFamily="34" charset="0"/>
              <a:cs typeface="Helvetica" panose="020B0604020202020204" pitchFamily="34" charset="0"/>
            </a:endParaRPr>
          </a:p>
        </p:txBody>
      </p:sp>
      <p:sp>
        <p:nvSpPr>
          <p:cNvPr id="19" name="Rectangle 18"/>
          <p:cNvSpPr/>
          <p:nvPr/>
        </p:nvSpPr>
        <p:spPr>
          <a:xfrm>
            <a:off x="611029" y="240270"/>
            <a:ext cx="2402774"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Retail Trade</a:t>
            </a:r>
            <a:endParaRPr lang="en-US" sz="1200" dirty="0"/>
          </a:p>
        </p:txBody>
      </p:sp>
      <p:graphicFrame>
        <p:nvGraphicFramePr>
          <p:cNvPr id="22" name="Table 21"/>
          <p:cNvGraphicFramePr>
            <a:graphicFrameLocks noGrp="1"/>
          </p:cNvGraphicFramePr>
          <p:nvPr>
            <p:extLst>
              <p:ext uri="{D42A27DB-BD31-4B8C-83A1-F6EECF244321}">
                <p14:modId xmlns:p14="http://schemas.microsoft.com/office/powerpoint/2010/main" val="1068169456"/>
              </p:ext>
            </p:extLst>
          </p:nvPr>
        </p:nvGraphicFramePr>
        <p:xfrm>
          <a:off x="7998593" y="3539890"/>
          <a:ext cx="3656287" cy="1463035"/>
        </p:xfrm>
        <a:graphic>
          <a:graphicData uri="http://schemas.openxmlformats.org/drawingml/2006/table">
            <a:tbl>
              <a:tblPr firstRow="1">
                <a:tableStyleId>{68D230F3-CF80-4859-8CE7-A43EE81993B5}</a:tableStyleId>
              </a:tblPr>
              <a:tblGrid>
                <a:gridCol w="2252312">
                  <a:extLst>
                    <a:ext uri="{9D8B030D-6E8A-4147-A177-3AD203B41FA5}">
                      <a16:colId xmlns:a16="http://schemas.microsoft.com/office/drawing/2014/main" val="2354080455"/>
                    </a:ext>
                  </a:extLst>
                </a:gridCol>
                <a:gridCol w="1403975">
                  <a:extLst>
                    <a:ext uri="{9D8B030D-6E8A-4147-A177-3AD203B41FA5}">
                      <a16:colId xmlns:a16="http://schemas.microsoft.com/office/drawing/2014/main" val="2062974140"/>
                    </a:ext>
                  </a:extLst>
                </a:gridCol>
              </a:tblGrid>
              <a:tr h="209005">
                <a:tc>
                  <a:txBody>
                    <a:bodyPr/>
                    <a:lstStyle/>
                    <a:p>
                      <a:pPr algn="ctr" fontAlgn="b"/>
                      <a:r>
                        <a:rPr lang="en-US" sz="1000" u="none" strike="noStrike" dirty="0">
                          <a:effectLst/>
                        </a:rPr>
                        <a:t>Employer</a:t>
                      </a:r>
                      <a:endParaRPr lang="en-US" sz="1000" b="1" i="0" u="none" strike="noStrike" dirty="0">
                        <a:effectLst/>
                        <a:latin typeface="+mj-lt"/>
                        <a:cs typeface="Helvetica" panose="020B0604020202020204" pitchFamily="34" charset="0"/>
                      </a:endParaRPr>
                    </a:p>
                  </a:txBody>
                  <a:tcPr marL="9525" marR="9525" marT="9525" marB="0" anchor="ctr"/>
                </a:tc>
                <a:tc>
                  <a:txBody>
                    <a:bodyPr/>
                    <a:lstStyle/>
                    <a:p>
                      <a:pPr algn="ctr" fontAlgn="b"/>
                      <a:r>
                        <a:rPr lang="en-US" sz="1000" u="none" strike="noStrike" dirty="0">
                          <a:effectLst/>
                        </a:rPr>
                        <a:t>Job Postings</a:t>
                      </a:r>
                      <a:endParaRPr lang="en-US" sz="1000" b="1" i="0" u="none" strike="noStrike" dirty="0">
                        <a:effectLst/>
                        <a:latin typeface="+mj-lt"/>
                        <a:cs typeface="Helvetica" panose="020B0604020202020204" pitchFamily="34" charset="0"/>
                      </a:endParaRPr>
                    </a:p>
                  </a:txBody>
                  <a:tcPr marL="9525" marR="9525" marT="9525" marB="0" anchor="ctr"/>
                </a:tc>
                <a:extLst>
                  <a:ext uri="{0D108BD9-81ED-4DB2-BD59-A6C34878D82A}">
                    <a16:rowId xmlns:a16="http://schemas.microsoft.com/office/drawing/2014/main" val="2004953996"/>
                  </a:ext>
                </a:extLst>
              </a:tr>
              <a:tr h="209005">
                <a:tc>
                  <a:txBody>
                    <a:bodyPr/>
                    <a:lstStyle/>
                    <a:p>
                      <a:pPr algn="ctr" fontAlgn="b"/>
                      <a:r>
                        <a:rPr lang="en-US" sz="1000" u="none" strike="noStrike" dirty="0">
                          <a:effectLst/>
                        </a:rPr>
                        <a:t>Wayfair</a:t>
                      </a:r>
                      <a:endParaRPr lang="en-US" sz="1000" b="0" i="0" u="none" strike="noStrike" dirty="0">
                        <a:effectLst/>
                        <a:latin typeface="Helvetica" panose="020B0604020202020204" pitchFamily="34" charset="0"/>
                      </a:endParaRPr>
                    </a:p>
                  </a:txBody>
                  <a:tcPr marL="9525" marR="9525" marT="9525" marB="0" anchor="b"/>
                </a:tc>
                <a:tc>
                  <a:txBody>
                    <a:bodyPr/>
                    <a:lstStyle/>
                    <a:p>
                      <a:pPr algn="ctr" fontAlgn="b"/>
                      <a:r>
                        <a:rPr lang="en-US" sz="1000" u="none" strike="noStrike">
                          <a:effectLst/>
                        </a:rPr>
                        <a:t>2,796</a:t>
                      </a:r>
                      <a:endParaRPr lang="en-US" sz="1000" b="0" i="0" u="none" strike="noStrike">
                        <a:effectLst/>
                        <a:latin typeface="Helvetica" panose="020B0604020202020204" pitchFamily="34" charset="0"/>
                      </a:endParaRPr>
                    </a:p>
                  </a:txBody>
                  <a:tcPr marL="9525" marR="9525" marT="9525" marB="0" anchor="b"/>
                </a:tc>
                <a:extLst>
                  <a:ext uri="{0D108BD9-81ED-4DB2-BD59-A6C34878D82A}">
                    <a16:rowId xmlns:a16="http://schemas.microsoft.com/office/drawing/2014/main" val="2094299416"/>
                  </a:ext>
                </a:extLst>
              </a:tr>
              <a:tr h="209005">
                <a:tc>
                  <a:txBody>
                    <a:bodyPr/>
                    <a:lstStyle/>
                    <a:p>
                      <a:pPr algn="ctr" fontAlgn="b"/>
                      <a:r>
                        <a:rPr lang="en-US" sz="1000" u="none" strike="noStrike">
                          <a:effectLst/>
                        </a:rPr>
                        <a:t>Whole Foods Market, Inc.</a:t>
                      </a:r>
                      <a:endParaRPr lang="en-US" sz="1000" b="0" i="0" u="none" strike="noStrike">
                        <a:effectLst/>
                        <a:latin typeface="Helvetica" panose="020B0604020202020204" pitchFamily="34" charset="0"/>
                      </a:endParaRPr>
                    </a:p>
                  </a:txBody>
                  <a:tcPr marL="9525" marR="9525" marT="9525" marB="0" anchor="b"/>
                </a:tc>
                <a:tc>
                  <a:txBody>
                    <a:bodyPr/>
                    <a:lstStyle/>
                    <a:p>
                      <a:pPr algn="ctr" fontAlgn="b"/>
                      <a:r>
                        <a:rPr lang="en-US" sz="1000" u="none" strike="noStrike">
                          <a:effectLst/>
                        </a:rPr>
                        <a:t>2,372</a:t>
                      </a:r>
                      <a:endParaRPr lang="en-US" sz="1000" b="0" i="0" u="none" strike="noStrike">
                        <a:effectLst/>
                        <a:latin typeface="Helvetica" panose="020B0604020202020204" pitchFamily="34" charset="0"/>
                      </a:endParaRPr>
                    </a:p>
                  </a:txBody>
                  <a:tcPr marL="9525" marR="9525" marT="9525" marB="0" anchor="b"/>
                </a:tc>
                <a:extLst>
                  <a:ext uri="{0D108BD9-81ED-4DB2-BD59-A6C34878D82A}">
                    <a16:rowId xmlns:a16="http://schemas.microsoft.com/office/drawing/2014/main" val="1311406487"/>
                  </a:ext>
                </a:extLst>
              </a:tr>
              <a:tr h="209005">
                <a:tc>
                  <a:txBody>
                    <a:bodyPr/>
                    <a:lstStyle/>
                    <a:p>
                      <a:pPr algn="ctr" fontAlgn="b"/>
                      <a:r>
                        <a:rPr lang="en-US" sz="1000" u="none" strike="noStrike" dirty="0">
                          <a:effectLst/>
                        </a:rPr>
                        <a:t>Amazon</a:t>
                      </a:r>
                      <a:endParaRPr lang="en-US" sz="1000" b="0" i="0" u="none" strike="noStrike" dirty="0">
                        <a:effectLst/>
                        <a:latin typeface="Helvetica" panose="020B0604020202020204" pitchFamily="34" charset="0"/>
                      </a:endParaRPr>
                    </a:p>
                  </a:txBody>
                  <a:tcPr marL="9525" marR="9525" marT="9525" marB="0" anchor="b"/>
                </a:tc>
                <a:tc>
                  <a:txBody>
                    <a:bodyPr/>
                    <a:lstStyle/>
                    <a:p>
                      <a:pPr algn="ctr" fontAlgn="b"/>
                      <a:r>
                        <a:rPr lang="en-US" sz="1000" u="none" strike="noStrike">
                          <a:effectLst/>
                        </a:rPr>
                        <a:t>2,192</a:t>
                      </a:r>
                      <a:endParaRPr lang="en-US" sz="1000" b="0" i="0" u="none" strike="noStrike">
                        <a:effectLst/>
                        <a:latin typeface="Helvetica" panose="020B0604020202020204" pitchFamily="34" charset="0"/>
                      </a:endParaRPr>
                    </a:p>
                  </a:txBody>
                  <a:tcPr marL="9525" marR="9525" marT="9525" marB="0" anchor="b"/>
                </a:tc>
                <a:extLst>
                  <a:ext uri="{0D108BD9-81ED-4DB2-BD59-A6C34878D82A}">
                    <a16:rowId xmlns:a16="http://schemas.microsoft.com/office/drawing/2014/main" val="1699668475"/>
                  </a:ext>
                </a:extLst>
              </a:tr>
              <a:tr h="209005">
                <a:tc>
                  <a:txBody>
                    <a:bodyPr/>
                    <a:lstStyle/>
                    <a:p>
                      <a:pPr algn="ctr" fontAlgn="b"/>
                      <a:r>
                        <a:rPr lang="en-US" sz="1000" u="none" strike="noStrike">
                          <a:effectLst/>
                        </a:rPr>
                        <a:t>CVS Health</a:t>
                      </a:r>
                      <a:endParaRPr lang="en-US" sz="1000" b="0" i="0" u="none" strike="noStrike">
                        <a:effectLst/>
                        <a:latin typeface="Helvetica" panose="020B0604020202020204" pitchFamily="34" charset="0"/>
                      </a:endParaRPr>
                    </a:p>
                  </a:txBody>
                  <a:tcPr marL="9525" marR="9525" marT="9525" marB="0" anchor="b"/>
                </a:tc>
                <a:tc>
                  <a:txBody>
                    <a:bodyPr/>
                    <a:lstStyle/>
                    <a:p>
                      <a:pPr algn="ctr" fontAlgn="b"/>
                      <a:r>
                        <a:rPr lang="en-US" sz="1000" u="none" strike="noStrike">
                          <a:effectLst/>
                        </a:rPr>
                        <a:t>1,450</a:t>
                      </a:r>
                      <a:endParaRPr lang="en-US" sz="1000" b="0" i="0" u="none" strike="noStrike">
                        <a:effectLst/>
                        <a:latin typeface="Helvetica" panose="020B0604020202020204" pitchFamily="34" charset="0"/>
                      </a:endParaRPr>
                    </a:p>
                  </a:txBody>
                  <a:tcPr marL="9525" marR="9525" marT="9525" marB="0" anchor="b"/>
                </a:tc>
                <a:extLst>
                  <a:ext uri="{0D108BD9-81ED-4DB2-BD59-A6C34878D82A}">
                    <a16:rowId xmlns:a16="http://schemas.microsoft.com/office/drawing/2014/main" val="4041789653"/>
                  </a:ext>
                </a:extLst>
              </a:tr>
              <a:tr h="209005">
                <a:tc>
                  <a:txBody>
                    <a:bodyPr/>
                    <a:lstStyle/>
                    <a:p>
                      <a:pPr algn="ctr" fontAlgn="b"/>
                      <a:r>
                        <a:rPr lang="en-US" sz="1000" u="none" strike="noStrike">
                          <a:effectLst/>
                        </a:rPr>
                        <a:t>Target</a:t>
                      </a:r>
                      <a:endParaRPr lang="en-US" sz="1000" b="0" i="0" u="none" strike="noStrike">
                        <a:effectLst/>
                        <a:latin typeface="Helvetica" panose="020B0604020202020204" pitchFamily="34" charset="0"/>
                      </a:endParaRPr>
                    </a:p>
                  </a:txBody>
                  <a:tcPr marL="9525" marR="9525" marT="9525" marB="0" anchor="b"/>
                </a:tc>
                <a:tc>
                  <a:txBody>
                    <a:bodyPr/>
                    <a:lstStyle/>
                    <a:p>
                      <a:pPr algn="ctr" fontAlgn="b"/>
                      <a:r>
                        <a:rPr lang="en-US" sz="1000" u="none" strike="noStrike">
                          <a:effectLst/>
                        </a:rPr>
                        <a:t>1,019</a:t>
                      </a:r>
                      <a:endParaRPr lang="en-US" sz="1000" b="0" i="0" u="none" strike="noStrike">
                        <a:effectLst/>
                        <a:latin typeface="Helvetica" panose="020B0604020202020204" pitchFamily="34" charset="0"/>
                      </a:endParaRPr>
                    </a:p>
                  </a:txBody>
                  <a:tcPr marL="9525" marR="9525" marT="9525" marB="0" anchor="b"/>
                </a:tc>
                <a:extLst>
                  <a:ext uri="{0D108BD9-81ED-4DB2-BD59-A6C34878D82A}">
                    <a16:rowId xmlns:a16="http://schemas.microsoft.com/office/drawing/2014/main" val="3358173353"/>
                  </a:ext>
                </a:extLst>
              </a:tr>
              <a:tr h="209005">
                <a:tc>
                  <a:txBody>
                    <a:bodyPr/>
                    <a:lstStyle/>
                    <a:p>
                      <a:pPr algn="ctr" fontAlgn="b"/>
                      <a:r>
                        <a:rPr lang="en-US" sz="1000" u="none" strike="noStrike">
                          <a:effectLst/>
                        </a:rPr>
                        <a:t>TJX Companies, Inc.</a:t>
                      </a:r>
                      <a:endParaRPr lang="en-US" sz="1000" b="0" i="0" u="none" strike="noStrike">
                        <a:effectLst/>
                        <a:latin typeface="Helvetica" panose="020B0604020202020204" pitchFamily="34" charset="0"/>
                      </a:endParaRPr>
                    </a:p>
                  </a:txBody>
                  <a:tcPr marL="9525" marR="9525" marT="9525" marB="0" anchor="b"/>
                </a:tc>
                <a:tc>
                  <a:txBody>
                    <a:bodyPr/>
                    <a:lstStyle/>
                    <a:p>
                      <a:pPr algn="ctr" fontAlgn="b"/>
                      <a:r>
                        <a:rPr lang="en-US" sz="1000" u="none" strike="noStrike" dirty="0">
                          <a:effectLst/>
                        </a:rPr>
                        <a:t>1,010</a:t>
                      </a:r>
                      <a:endParaRPr lang="en-US" sz="1000" b="0" i="0" u="none" strike="noStrike" dirty="0">
                        <a:effectLst/>
                        <a:latin typeface="Helvetica" panose="020B0604020202020204" pitchFamily="34" charset="0"/>
                      </a:endParaRPr>
                    </a:p>
                  </a:txBody>
                  <a:tcPr marL="9525" marR="9525" marT="9525" marB="0" anchor="b"/>
                </a:tc>
                <a:extLst>
                  <a:ext uri="{0D108BD9-81ED-4DB2-BD59-A6C34878D82A}">
                    <a16:rowId xmlns:a16="http://schemas.microsoft.com/office/drawing/2014/main" val="872586986"/>
                  </a:ext>
                </a:extLst>
              </a:tr>
            </a:tbl>
          </a:graphicData>
        </a:graphic>
      </p:graphicFrame>
      <p:grpSp>
        <p:nvGrpSpPr>
          <p:cNvPr id="5" name="Group 4"/>
          <p:cNvGrpSpPr/>
          <p:nvPr/>
        </p:nvGrpSpPr>
        <p:grpSpPr>
          <a:xfrm>
            <a:off x="7998592" y="3194739"/>
            <a:ext cx="3656287" cy="2122559"/>
            <a:chOff x="8017051" y="3179350"/>
            <a:chExt cx="3656287" cy="2122559"/>
          </a:xfrm>
        </p:grpSpPr>
        <p:sp>
          <p:nvSpPr>
            <p:cNvPr id="23" name="TextBox 22"/>
            <p:cNvSpPr txBox="1"/>
            <p:nvPr/>
          </p:nvSpPr>
          <p:spPr>
            <a:xfrm>
              <a:off x="8017051" y="3179350"/>
              <a:ext cx="3656287" cy="261610"/>
            </a:xfrm>
            <a:prstGeom prst="rect">
              <a:avLst/>
            </a:prstGeom>
            <a:noFill/>
          </p:spPr>
          <p:txBody>
            <a:bodyPr wrap="square" rtlCol="0">
              <a:spAutoFit/>
            </a:bodyPr>
            <a:lstStyle/>
            <a:p>
              <a:pPr algn="ctr"/>
              <a:r>
                <a:rPr lang="en-US" sz="1100" dirty="0" smtClean="0">
                  <a:latin typeface="Helvetica" panose="020B0604020202020204" pitchFamily="34" charset="0"/>
                  <a:cs typeface="Helvetica" panose="020B0604020202020204" pitchFamily="34" charset="0"/>
                </a:rPr>
                <a:t>Largest Employers by 12-Month Regional Job Postings</a:t>
              </a:r>
              <a:endParaRPr lang="en-US" sz="1100" dirty="0">
                <a:latin typeface="Helvetica" panose="020B0604020202020204" pitchFamily="34" charset="0"/>
                <a:cs typeface="Helvetica" panose="020B0604020202020204" pitchFamily="34" charset="0"/>
              </a:endParaRPr>
            </a:p>
          </p:txBody>
        </p:sp>
        <p:sp>
          <p:nvSpPr>
            <p:cNvPr id="24" name="Rectangle 23"/>
            <p:cNvSpPr/>
            <p:nvPr/>
          </p:nvSpPr>
          <p:spPr>
            <a:xfrm>
              <a:off x="8997998" y="5071077"/>
              <a:ext cx="1693084"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Burning Glass, 2019</a:t>
              </a:r>
              <a:endParaRPr lang="en-US" sz="900" dirty="0">
                <a:latin typeface="Helvetica" panose="020B0604020202020204" pitchFamily="34" charset="0"/>
                <a:cs typeface="Helvetica" panose="020B0604020202020204" pitchFamily="34" charset="0"/>
              </a:endParaRPr>
            </a:p>
          </p:txBody>
        </p:sp>
      </p:grpSp>
      <p:sp>
        <p:nvSpPr>
          <p:cNvPr id="16" name="Rectangle 15"/>
          <p:cNvSpPr/>
          <p:nvPr/>
        </p:nvSpPr>
        <p:spPr>
          <a:xfrm>
            <a:off x="611030" y="1447800"/>
            <a:ext cx="10868369" cy="738664"/>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The number of Retail establishments in Greater Boston has declined by more than 200 since 2016. Grocery stores, clothing stores and gas stations all declined over the period</a:t>
            </a:r>
            <a:r>
              <a:rPr lang="en-US" sz="1400" dirty="0" smtClean="0">
                <a:latin typeface="Helvetica" panose="020B0604020202020204" pitchFamily="34" charset="0"/>
                <a:cs typeface="Helvetica" panose="020B0604020202020204" pitchFamily="34" charset="0"/>
              </a:rPr>
              <a:t>. In the last year, Wayfair posted the most jobs in Greater Boston (2,796), followed by Whole Foods Market, Inc. (2,372) and Amazon (2,192).</a:t>
            </a:r>
            <a:endParaRPr lang="en-US" sz="1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01759395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91</a:t>
            </a:fld>
            <a:endParaRPr lang="en-US" dirty="0"/>
          </a:p>
        </p:txBody>
      </p:sp>
      <p:sp>
        <p:nvSpPr>
          <p:cNvPr id="8"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Retail Trade by </a:t>
            </a:r>
            <a:r>
              <a:rPr lang="en-US" sz="3200" dirty="0">
                <a:latin typeface="Helvetica" panose="020B0604020202020204" pitchFamily="34" charset="0"/>
                <a:cs typeface="Helvetica" panose="020B0604020202020204" pitchFamily="34" charset="0"/>
              </a:rPr>
              <a:t>Education</a:t>
            </a:r>
          </a:p>
        </p:txBody>
      </p:sp>
      <p:sp>
        <p:nvSpPr>
          <p:cNvPr id="9" name="Rectangle 8"/>
          <p:cNvSpPr/>
          <p:nvPr/>
        </p:nvSpPr>
        <p:spPr>
          <a:xfrm>
            <a:off x="611029" y="240270"/>
            <a:ext cx="2402774"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Retail Trade</a:t>
            </a:r>
            <a:endParaRPr lang="en-US" sz="1200" dirty="0"/>
          </a:p>
        </p:txBody>
      </p:sp>
      <p:grpSp>
        <p:nvGrpSpPr>
          <p:cNvPr id="3" name="Group 2"/>
          <p:cNvGrpSpPr/>
          <p:nvPr/>
        </p:nvGrpSpPr>
        <p:grpSpPr>
          <a:xfrm>
            <a:off x="1889760" y="2142101"/>
            <a:ext cx="8412480" cy="4396811"/>
            <a:chOff x="1889760" y="2142101"/>
            <a:chExt cx="8412480" cy="4396811"/>
          </a:xfrm>
        </p:grpSpPr>
        <p:graphicFrame>
          <p:nvGraphicFramePr>
            <p:cNvPr id="12" name="Chart 11"/>
            <p:cNvGraphicFramePr>
              <a:graphicFrameLocks/>
            </p:cNvGraphicFramePr>
            <p:nvPr>
              <p:extLst>
                <p:ext uri="{D42A27DB-BD31-4B8C-83A1-F6EECF244321}">
                  <p14:modId xmlns:p14="http://schemas.microsoft.com/office/powerpoint/2010/main" val="3653873830"/>
                </p:ext>
              </p:extLst>
            </p:nvPr>
          </p:nvGraphicFramePr>
          <p:xfrm>
            <a:off x="1889760" y="2488290"/>
            <a:ext cx="8412480" cy="374904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1981201" y="2142101"/>
              <a:ext cx="8229600" cy="4396811"/>
              <a:chOff x="2072641" y="1897662"/>
              <a:chExt cx="8229600" cy="3977902"/>
            </a:xfrm>
          </p:grpSpPr>
          <p:sp>
            <p:nvSpPr>
              <p:cNvPr id="13" name="Rectangle 12"/>
              <p:cNvSpPr/>
              <p:nvPr/>
            </p:nvSpPr>
            <p:spPr>
              <a:xfrm>
                <a:off x="2072641" y="5638609"/>
                <a:ext cx="8229600" cy="236955"/>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2015 – 2018</a:t>
                </a:r>
                <a:endParaRPr lang="en-US" sz="900" dirty="0">
                  <a:latin typeface="Helvetica" panose="020B0604020202020204" pitchFamily="34" charset="0"/>
                  <a:cs typeface="Helvetica" panose="020B0604020202020204" pitchFamily="34" charset="0"/>
                </a:endParaRPr>
              </a:p>
            </p:txBody>
          </p:sp>
          <p:sp>
            <p:nvSpPr>
              <p:cNvPr id="2" name="TextBox 1"/>
              <p:cNvSpPr txBox="1"/>
              <p:nvPr/>
            </p:nvSpPr>
            <p:spPr>
              <a:xfrm>
                <a:off x="2072641" y="1897662"/>
                <a:ext cx="8229600" cy="250608"/>
              </a:xfrm>
              <a:prstGeom prst="rect">
                <a:avLst/>
              </a:prstGeom>
              <a:noFill/>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Industry Employment by Educational Attainment, Q2 2015 – Q2 2018</a:t>
                </a:r>
              </a:p>
            </p:txBody>
          </p:sp>
        </p:grpSp>
      </p:grpSp>
      <p:sp>
        <p:nvSpPr>
          <p:cNvPr id="14" name="Rectangle 13"/>
          <p:cNvSpPr/>
          <p:nvPr/>
        </p:nvSpPr>
        <p:spPr>
          <a:xfrm>
            <a:off x="611030" y="1447800"/>
            <a:ext cx="10868369" cy="738664"/>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Retail, like Hospitality and Arts, Entertainment and Recreation, affords opportunities to people with a variety of educational backgrounds. Nearly equal shares of workers in Retail hold a high school diploma (21%), some college or an Associate degree (23%), or Bachelor’s degree or higher (21%). </a:t>
            </a:r>
          </a:p>
        </p:txBody>
      </p:sp>
    </p:spTree>
    <p:extLst>
      <p:ext uri="{BB962C8B-B14F-4D97-AF65-F5344CB8AC3E}">
        <p14:creationId xmlns:p14="http://schemas.microsoft.com/office/powerpoint/2010/main" val="151672644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92</a:t>
            </a:fld>
            <a:endParaRPr lang="en-US"/>
          </a:p>
        </p:txBody>
      </p:sp>
      <p:sp>
        <p:nvSpPr>
          <p:cNvPr id="14"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Retail Trade by Gender</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2402774"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Retail Trade</a:t>
            </a:r>
            <a:endParaRPr lang="en-US" sz="1200" dirty="0"/>
          </a:p>
        </p:txBody>
      </p:sp>
      <p:grpSp>
        <p:nvGrpSpPr>
          <p:cNvPr id="2" name="Group 1"/>
          <p:cNvGrpSpPr/>
          <p:nvPr/>
        </p:nvGrpSpPr>
        <p:grpSpPr>
          <a:xfrm>
            <a:off x="1477682" y="2427883"/>
            <a:ext cx="10103291" cy="3768447"/>
            <a:chOff x="1477682" y="2427883"/>
            <a:chExt cx="10103291" cy="3768447"/>
          </a:xfrm>
        </p:grpSpPr>
        <p:grpSp>
          <p:nvGrpSpPr>
            <p:cNvPr id="23" name="Group 22"/>
            <p:cNvGrpSpPr/>
            <p:nvPr/>
          </p:nvGrpSpPr>
          <p:grpSpPr>
            <a:xfrm>
              <a:off x="1491436" y="2795577"/>
              <a:ext cx="8897302" cy="2926080"/>
              <a:chOff x="0" y="0"/>
              <a:chExt cx="8897302" cy="2926080"/>
            </a:xfrm>
          </p:grpSpPr>
          <p:graphicFrame>
            <p:nvGraphicFramePr>
              <p:cNvPr id="24" name="Chart 23"/>
              <p:cNvGraphicFramePr/>
              <p:nvPr>
                <p:extLst>
                  <p:ext uri="{D42A27DB-BD31-4B8C-83A1-F6EECF244321}">
                    <p14:modId xmlns:p14="http://schemas.microsoft.com/office/powerpoint/2010/main" val="268443619"/>
                  </p:ext>
                </p:extLst>
              </p:nvPr>
            </p:nvGraphicFramePr>
            <p:xfrm>
              <a:off x="0" y="0"/>
              <a:ext cx="347472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p:cNvGraphicFramePr/>
              <p:nvPr>
                <p:extLst>
                  <p:ext uri="{D42A27DB-BD31-4B8C-83A1-F6EECF244321}">
                    <p14:modId xmlns:p14="http://schemas.microsoft.com/office/powerpoint/2010/main" val="4159044161"/>
                  </p:ext>
                </p:extLst>
              </p:nvPr>
            </p:nvGraphicFramePr>
            <p:xfrm>
              <a:off x="4691062" y="0"/>
              <a:ext cx="4206240" cy="2926080"/>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3" name="Group 2"/>
            <p:cNvGrpSpPr/>
            <p:nvPr/>
          </p:nvGrpSpPr>
          <p:grpSpPr>
            <a:xfrm>
              <a:off x="1477682"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sp>
        <p:nvSpPr>
          <p:cNvPr id="19" name="Rectangle 18"/>
          <p:cNvSpPr/>
          <p:nvPr/>
        </p:nvSpPr>
        <p:spPr>
          <a:xfrm>
            <a:off x="611030" y="1447800"/>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Equal shares of male and female workers are employed in the Retail sector in Greater Boston.</a:t>
            </a:r>
          </a:p>
        </p:txBody>
      </p:sp>
      <p:sp>
        <p:nvSpPr>
          <p:cNvPr id="17" name="Rectangle 16"/>
          <p:cNvSpPr/>
          <p:nvPr/>
        </p:nvSpPr>
        <p:spPr>
          <a:xfrm>
            <a:off x="732666" y="6410357"/>
            <a:ext cx="10868369"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*Absolute </a:t>
            </a:r>
            <a:r>
              <a:rPr lang="en-US" sz="1100" i="1" dirty="0">
                <a:latin typeface="Helvetica" panose="020B0604020202020204" pitchFamily="34" charset="0"/>
                <a:cs typeface="Helvetica" panose="020B0604020202020204" pitchFamily="34" charset="0"/>
              </a:rPr>
              <a:t>value change is shown on the vertical axis. Labels indicate the percent </a:t>
            </a:r>
            <a:r>
              <a:rPr lang="en-US" sz="1100" i="1" dirty="0" smtClean="0">
                <a:latin typeface="Helvetica" panose="020B0604020202020204" pitchFamily="34" charset="0"/>
                <a:cs typeface="Helvetica" panose="020B0604020202020204" pitchFamily="34" charset="0"/>
              </a:rPr>
              <a:t>change in employment </a:t>
            </a:r>
            <a:r>
              <a:rPr lang="en-US" sz="1100" i="1" dirty="0">
                <a:latin typeface="Helvetica" panose="020B0604020202020204" pitchFamily="34" charset="0"/>
                <a:cs typeface="Helvetica" panose="020B0604020202020204" pitchFamily="34" charset="0"/>
              </a:rPr>
              <a:t>for </a:t>
            </a:r>
            <a:r>
              <a:rPr lang="en-US" sz="1100" i="1" dirty="0" smtClean="0">
                <a:latin typeface="Helvetica" panose="020B0604020202020204" pitchFamily="34" charset="0"/>
                <a:cs typeface="Helvetica" panose="020B0604020202020204" pitchFamily="34" charset="0"/>
              </a:rPr>
              <a:t>gender.</a:t>
            </a:r>
            <a:endParaRPr lang="en-US" sz="1100" i="1" dirty="0"/>
          </a:p>
        </p:txBody>
      </p:sp>
    </p:spTree>
    <p:extLst>
      <p:ext uri="{BB962C8B-B14F-4D97-AF65-F5344CB8AC3E}">
        <p14:creationId xmlns:p14="http://schemas.microsoft.com/office/powerpoint/2010/main" val="414887822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93</a:t>
            </a:fld>
            <a:endParaRPr lang="en-US"/>
          </a:p>
        </p:txBody>
      </p:sp>
      <p:sp>
        <p:nvSpPr>
          <p:cNvPr id="14"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Retail Trade by Race/Ethnicity</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2402774"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Retail Trade</a:t>
            </a:r>
            <a:endParaRPr lang="en-US" sz="1200" dirty="0"/>
          </a:p>
        </p:txBody>
      </p:sp>
      <p:grpSp>
        <p:nvGrpSpPr>
          <p:cNvPr id="6" name="Group 5"/>
          <p:cNvGrpSpPr/>
          <p:nvPr/>
        </p:nvGrpSpPr>
        <p:grpSpPr>
          <a:xfrm>
            <a:off x="611029" y="2427883"/>
            <a:ext cx="11087049" cy="3768447"/>
            <a:chOff x="611029" y="2427883"/>
            <a:chExt cx="11087049" cy="3768447"/>
          </a:xfrm>
        </p:grpSpPr>
        <p:grpSp>
          <p:nvGrpSpPr>
            <p:cNvPr id="28" name="Group 27"/>
            <p:cNvGrpSpPr/>
            <p:nvPr/>
          </p:nvGrpSpPr>
          <p:grpSpPr>
            <a:xfrm>
              <a:off x="648891" y="2795721"/>
              <a:ext cx="11049187" cy="2926080"/>
              <a:chOff x="0" y="0"/>
              <a:chExt cx="11049187" cy="2926080"/>
            </a:xfrm>
          </p:grpSpPr>
          <p:graphicFrame>
            <p:nvGraphicFramePr>
              <p:cNvPr id="30" name="Chart 29"/>
              <p:cNvGraphicFramePr>
                <a:graphicFrameLocks noChangeAspect="1"/>
              </p:cNvGraphicFramePr>
              <p:nvPr>
                <p:extLst>
                  <p:ext uri="{D42A27DB-BD31-4B8C-83A1-F6EECF244321}">
                    <p14:modId xmlns:p14="http://schemas.microsoft.com/office/powerpoint/2010/main" val="4136588508"/>
                  </p:ext>
                </p:extLst>
              </p:nvPr>
            </p:nvGraphicFramePr>
            <p:xfrm>
              <a:off x="8584780" y="0"/>
              <a:ext cx="2464407"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Chart 28"/>
              <p:cNvGraphicFramePr>
                <a:graphicFrameLocks noChangeAspect="1"/>
              </p:cNvGraphicFramePr>
              <p:nvPr>
                <p:extLst>
                  <p:ext uri="{D42A27DB-BD31-4B8C-83A1-F6EECF244321}">
                    <p14:modId xmlns:p14="http://schemas.microsoft.com/office/powerpoint/2010/main" val="2420729322"/>
                  </p:ext>
                </p:extLst>
              </p:nvPr>
            </p:nvGraphicFramePr>
            <p:xfrm>
              <a:off x="4251511" y="0"/>
              <a:ext cx="4206240" cy="29260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Chart 30"/>
              <p:cNvGraphicFramePr>
                <a:graphicFrameLocks noChangeAspect="1"/>
              </p:cNvGraphicFramePr>
              <p:nvPr>
                <p:extLst>
                  <p:ext uri="{D42A27DB-BD31-4B8C-83A1-F6EECF244321}">
                    <p14:modId xmlns:p14="http://schemas.microsoft.com/office/powerpoint/2010/main" val="2960831070"/>
                  </p:ext>
                </p:extLst>
              </p:nvPr>
            </p:nvGraphicFramePr>
            <p:xfrm>
              <a:off x="0" y="0"/>
              <a:ext cx="3474720" cy="2926080"/>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3" name="Group 2"/>
            <p:cNvGrpSpPr/>
            <p:nvPr/>
          </p:nvGrpSpPr>
          <p:grpSpPr>
            <a:xfrm>
              <a:off x="611029"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sp>
        <p:nvSpPr>
          <p:cNvPr id="25" name="Rectangle 24"/>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Nearly 80% of workers in Retail are white in Greater Boston. Numbers of Black or African American, Hispanic or Latino, and Asian workers have been growing since 2015.</a:t>
            </a:r>
          </a:p>
        </p:txBody>
      </p:sp>
      <p:sp>
        <p:nvSpPr>
          <p:cNvPr id="17" name="Rectangle 16"/>
          <p:cNvSpPr/>
          <p:nvPr/>
        </p:nvSpPr>
        <p:spPr>
          <a:xfrm>
            <a:off x="732666" y="6410357"/>
            <a:ext cx="10868369"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*Absolute </a:t>
            </a:r>
            <a:r>
              <a:rPr lang="en-US" sz="1100" i="1" dirty="0">
                <a:latin typeface="Helvetica" panose="020B0604020202020204" pitchFamily="34" charset="0"/>
                <a:cs typeface="Helvetica" panose="020B0604020202020204" pitchFamily="34" charset="0"/>
              </a:rPr>
              <a:t>value change is shown on the vertical axis. Labels indicate the percent </a:t>
            </a:r>
            <a:r>
              <a:rPr lang="en-US" sz="1100" i="1" dirty="0" smtClean="0">
                <a:latin typeface="Helvetica" panose="020B0604020202020204" pitchFamily="34" charset="0"/>
                <a:cs typeface="Helvetica" panose="020B0604020202020204" pitchFamily="34" charset="0"/>
              </a:rPr>
              <a:t>change in employment </a:t>
            </a:r>
            <a:r>
              <a:rPr lang="en-US" sz="1100" i="1" dirty="0">
                <a:latin typeface="Helvetica" panose="020B0604020202020204" pitchFamily="34" charset="0"/>
                <a:cs typeface="Helvetica" panose="020B0604020202020204" pitchFamily="34" charset="0"/>
              </a:rPr>
              <a:t>for each racial/ethnic category</a:t>
            </a:r>
            <a:r>
              <a:rPr lang="en-US" sz="1100" i="1" dirty="0" smtClean="0">
                <a:latin typeface="Helvetica" panose="020B0604020202020204" pitchFamily="34" charset="0"/>
                <a:cs typeface="Helvetica" panose="020B0604020202020204" pitchFamily="34" charset="0"/>
              </a:rPr>
              <a:t>.</a:t>
            </a:r>
            <a:endParaRPr lang="en-US" sz="1100" i="1" dirty="0"/>
          </a:p>
        </p:txBody>
      </p:sp>
    </p:spTree>
    <p:extLst>
      <p:ext uri="{BB962C8B-B14F-4D97-AF65-F5344CB8AC3E}">
        <p14:creationId xmlns:p14="http://schemas.microsoft.com/office/powerpoint/2010/main" val="161581769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Appendix:	Licensing Deep Dive</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94</a:t>
            </a:fld>
            <a:endParaRPr lang="en-US"/>
          </a:p>
        </p:txBody>
      </p:sp>
    </p:spTree>
    <p:extLst>
      <p:ext uri="{BB962C8B-B14F-4D97-AF65-F5344CB8AC3E}">
        <p14:creationId xmlns:p14="http://schemas.microsoft.com/office/powerpoint/2010/main" val="414427410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95</a:t>
            </a:fld>
            <a:endParaRPr lang="en-US" dirty="0"/>
          </a:p>
        </p:txBody>
      </p:sp>
      <p:sp>
        <p:nvSpPr>
          <p:cNvPr id="12" name="Title 1"/>
          <p:cNvSpPr>
            <a:spLocks noGrp="1"/>
          </p:cNvSpPr>
          <p:nvPr>
            <p:ph type="title"/>
          </p:nvPr>
        </p:nvSpPr>
        <p:spPr>
          <a:xfrm>
            <a:off x="611030" y="609600"/>
            <a:ext cx="10969943" cy="808038"/>
          </a:xfrm>
        </p:spPr>
        <p:txBody>
          <a:bodyPr>
            <a:normAutofit fontScale="90000"/>
          </a:bodyPr>
          <a:lstStyle/>
          <a:p>
            <a:r>
              <a:rPr lang="en-US" sz="3200" dirty="0">
                <a:solidFill>
                  <a:srgbClr val="00B050"/>
                </a:solidFill>
              </a:rPr>
              <a:t>Regional </a:t>
            </a:r>
            <a:r>
              <a:rPr lang="en-US" sz="3200" dirty="0" smtClean="0"/>
              <a:t>Occupation Demand and DPL Licensing: Deep Dive</a:t>
            </a:r>
            <a:endParaRPr lang="en-US" sz="3200" dirty="0">
              <a:latin typeface="Helvetica" panose="020B0604020202020204" pitchFamily="34" charset="0"/>
              <a:cs typeface="Helvetica" panose="020B0604020202020204" pitchFamily="34" charset="0"/>
            </a:endParaRPr>
          </a:p>
        </p:txBody>
      </p:sp>
      <p:sp>
        <p:nvSpPr>
          <p:cNvPr id="13" name="Rectangle 12"/>
          <p:cNvSpPr/>
          <p:nvPr/>
        </p:nvSpPr>
        <p:spPr>
          <a:xfrm>
            <a:off x="611029" y="240270"/>
            <a:ext cx="2313454"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Appendix: Licensing Deep Dive</a:t>
            </a:r>
            <a:endParaRPr lang="en-US" sz="1200" dirty="0"/>
          </a:p>
        </p:txBody>
      </p:sp>
      <p:sp>
        <p:nvSpPr>
          <p:cNvPr id="22" name="Rectangle 21"/>
          <p:cNvSpPr/>
          <p:nvPr/>
        </p:nvSpPr>
        <p:spPr>
          <a:xfrm>
            <a:off x="205205" y="5849170"/>
            <a:ext cx="6557297"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 Source: Division of Professional Licensure, 2000-2019; </a:t>
            </a:r>
          </a:p>
          <a:p>
            <a:pPr algn="ctr"/>
            <a:r>
              <a:rPr lang="en-US" sz="900" dirty="0" smtClean="0">
                <a:latin typeface="Helvetica" panose="020B0604020202020204" pitchFamily="34" charset="0"/>
                <a:cs typeface="Helvetica" panose="020B0604020202020204" pitchFamily="34" charset="0"/>
              </a:rPr>
              <a:t>Bureau </a:t>
            </a:r>
            <a:r>
              <a:rPr lang="en-US" sz="900" dirty="0">
                <a:latin typeface="Helvetica" panose="020B0604020202020204" pitchFamily="34" charset="0"/>
                <a:cs typeface="Helvetica" panose="020B0604020202020204" pitchFamily="34" charset="0"/>
              </a:rPr>
              <a:t>of Labor Statistics, Occupational Employment Statistics, 2020 Projections</a:t>
            </a:r>
          </a:p>
        </p:txBody>
      </p:sp>
      <p:sp>
        <p:nvSpPr>
          <p:cNvPr id="28" name="Rectangle 27"/>
          <p:cNvSpPr/>
          <p:nvPr/>
        </p:nvSpPr>
        <p:spPr>
          <a:xfrm>
            <a:off x="523797" y="5619031"/>
            <a:ext cx="5813835" cy="246221"/>
          </a:xfrm>
          <a:prstGeom prst="rect">
            <a:avLst/>
          </a:prstGeom>
        </p:spPr>
        <p:txBody>
          <a:bodyPr wrap="square">
            <a:spAutoFit/>
          </a:bodyPr>
          <a:lstStyle/>
          <a:p>
            <a:r>
              <a:rPr lang="en-US" sz="1000" i="1" dirty="0" smtClean="0">
                <a:latin typeface="Helvetica" panose="020B0604020202020204" pitchFamily="34" charset="0"/>
                <a:cs typeface="Helvetica" panose="020B0604020202020204" pitchFamily="34" charset="0"/>
              </a:rPr>
              <a:t>*Matched to multiple SOC occupations. All license-occupation matches available in data tool.</a:t>
            </a:r>
            <a:endParaRPr lang="en-US" sz="1000" i="1" dirty="0"/>
          </a:p>
        </p:txBody>
      </p:sp>
      <p:sp>
        <p:nvSpPr>
          <p:cNvPr id="29" name="TextBox 28"/>
          <p:cNvSpPr txBox="1"/>
          <p:nvPr/>
        </p:nvSpPr>
        <p:spPr>
          <a:xfrm>
            <a:off x="6762502" y="1605909"/>
            <a:ext cx="5029379" cy="276999"/>
          </a:xfrm>
          <a:prstGeom prst="rect">
            <a:avLst/>
          </a:prstGeom>
          <a:noFill/>
        </p:spPr>
        <p:txBody>
          <a:bodyPr wrap="square" rtlCol="0">
            <a:spAutoFit/>
          </a:bodyPr>
          <a:lstStyle/>
          <a:p>
            <a:pPr algn="ctr"/>
            <a:r>
              <a:rPr lang="en-US" sz="1200" i="1" dirty="0" smtClean="0"/>
              <a:t>Closer Look: </a:t>
            </a:r>
            <a:r>
              <a:rPr lang="en-US" sz="1200" dirty="0" smtClean="0"/>
              <a:t>DPL Licenses Matched to Multiple SOC Occupations</a:t>
            </a:r>
            <a:endParaRPr lang="en-US" sz="1200" dirty="0"/>
          </a:p>
        </p:txBody>
      </p:sp>
      <p:sp>
        <p:nvSpPr>
          <p:cNvPr id="30" name="Rectangle 29"/>
          <p:cNvSpPr/>
          <p:nvPr/>
        </p:nvSpPr>
        <p:spPr>
          <a:xfrm>
            <a:off x="6762502" y="5413223"/>
            <a:ext cx="502937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 Source: Division of Professional Licensure, 2000-2019; </a:t>
            </a:r>
          </a:p>
          <a:p>
            <a:pPr algn="ctr"/>
            <a:r>
              <a:rPr lang="en-US" sz="900" dirty="0" smtClean="0">
                <a:latin typeface="Helvetica" panose="020B0604020202020204" pitchFamily="34" charset="0"/>
                <a:cs typeface="Helvetica" panose="020B0604020202020204" pitchFamily="34" charset="0"/>
              </a:rPr>
              <a:t>Bureau </a:t>
            </a:r>
            <a:r>
              <a:rPr lang="en-US" sz="900" dirty="0">
                <a:latin typeface="Helvetica" panose="020B0604020202020204" pitchFamily="34" charset="0"/>
                <a:cs typeface="Helvetica" panose="020B0604020202020204" pitchFamily="34" charset="0"/>
              </a:rPr>
              <a:t>of Labor Statistics, Occupational Employment Statistics, 2020 Projections</a:t>
            </a:r>
          </a:p>
        </p:txBody>
      </p:sp>
      <p:sp>
        <p:nvSpPr>
          <p:cNvPr id="14" name="Rectangle 13"/>
          <p:cNvSpPr/>
          <p:nvPr/>
        </p:nvSpPr>
        <p:spPr>
          <a:xfrm>
            <a:off x="523797" y="6323468"/>
            <a:ext cx="10449003" cy="430887"/>
          </a:xfrm>
          <a:prstGeom prst="rect">
            <a:avLst/>
          </a:prstGeom>
        </p:spPr>
        <p:txBody>
          <a:bodyPr wrap="square">
            <a:spAutoFit/>
          </a:bodyPr>
          <a:lstStyle/>
          <a:p>
            <a:r>
              <a:rPr lang="en-US" sz="1100" i="1" dirty="0">
                <a:latin typeface="Helvetica" panose="020B0604020202020204" pitchFamily="34" charset="0"/>
                <a:cs typeface="Helvetica" panose="020B0604020202020204" pitchFamily="34" charset="0"/>
              </a:rPr>
              <a:t>Occupations ranked 3+ stars only. Not inclusive of occupations licensed by agencies other than the Division of Professional Licensure. </a:t>
            </a:r>
          </a:p>
          <a:p>
            <a:r>
              <a:rPr lang="en-US" sz="1100" i="1" dirty="0">
                <a:latin typeface="Helvetica" panose="020B0604020202020204" pitchFamily="34" charset="0"/>
                <a:cs typeface="Helvetica" panose="020B0604020202020204" pitchFamily="34" charset="0"/>
              </a:rPr>
              <a:t>Licenses must have been issued between 2000 and 2019, and not be expired as of 2019.</a:t>
            </a:r>
            <a:endParaRPr lang="en-US" sz="1100" i="1" dirty="0"/>
          </a:p>
        </p:txBody>
      </p:sp>
      <p:graphicFrame>
        <p:nvGraphicFramePr>
          <p:cNvPr id="5" name="Table 4"/>
          <p:cNvGraphicFramePr>
            <a:graphicFrameLocks noGrp="1"/>
          </p:cNvGraphicFramePr>
          <p:nvPr>
            <p:extLst/>
          </p:nvPr>
        </p:nvGraphicFramePr>
        <p:xfrm>
          <a:off x="527404" y="1485943"/>
          <a:ext cx="5912897" cy="4133088"/>
        </p:xfrm>
        <a:graphic>
          <a:graphicData uri="http://schemas.openxmlformats.org/drawingml/2006/table">
            <a:tbl>
              <a:tblPr/>
              <a:tblGrid>
                <a:gridCol w="2820982">
                  <a:extLst>
                    <a:ext uri="{9D8B030D-6E8A-4147-A177-3AD203B41FA5}">
                      <a16:colId xmlns:a16="http://schemas.microsoft.com/office/drawing/2014/main" val="2723959688"/>
                    </a:ext>
                  </a:extLst>
                </a:gridCol>
                <a:gridCol w="822960">
                  <a:extLst>
                    <a:ext uri="{9D8B030D-6E8A-4147-A177-3AD203B41FA5}">
                      <a16:colId xmlns:a16="http://schemas.microsoft.com/office/drawing/2014/main" val="2840759016"/>
                    </a:ext>
                  </a:extLst>
                </a:gridCol>
                <a:gridCol w="878305">
                  <a:extLst>
                    <a:ext uri="{9D8B030D-6E8A-4147-A177-3AD203B41FA5}">
                      <a16:colId xmlns:a16="http://schemas.microsoft.com/office/drawing/2014/main" val="930765551"/>
                    </a:ext>
                  </a:extLst>
                </a:gridCol>
                <a:gridCol w="1390650">
                  <a:extLst>
                    <a:ext uri="{9D8B030D-6E8A-4147-A177-3AD203B41FA5}">
                      <a16:colId xmlns:a16="http://schemas.microsoft.com/office/drawing/2014/main" val="2389548226"/>
                    </a:ext>
                  </a:extLst>
                </a:gridCol>
              </a:tblGrid>
              <a:tr h="182880">
                <a:tc>
                  <a:txBody>
                    <a:bodyPr/>
                    <a:lstStyle/>
                    <a:p>
                      <a:pPr algn="ctr" fontAlgn="b"/>
                      <a:r>
                        <a:rPr lang="en-US" sz="1050" b="0" i="0" u="none" strike="noStrike" dirty="0">
                          <a:solidFill>
                            <a:srgbClr val="FFFFFF"/>
                          </a:solidFill>
                          <a:effectLst/>
                          <a:latin typeface="+mn-lt"/>
                        </a:rPr>
                        <a:t>DPL </a:t>
                      </a:r>
                      <a:r>
                        <a:rPr lang="en-US" sz="1050" b="0" i="0" u="none" strike="noStrike" dirty="0" smtClean="0">
                          <a:solidFill>
                            <a:srgbClr val="FFFFFF"/>
                          </a:solidFill>
                          <a:effectLst/>
                          <a:latin typeface="+mn-lt"/>
                        </a:rPr>
                        <a:t>Board / License </a:t>
                      </a:r>
                      <a:r>
                        <a:rPr lang="en-US" sz="1050" b="0" i="0" u="none" strike="noStrike" dirty="0">
                          <a:solidFill>
                            <a:srgbClr val="FFFFFF"/>
                          </a:solidFill>
                          <a:effectLst/>
                          <a:latin typeface="+mn-lt"/>
                        </a:rPr>
                        <a:t>Type</a:t>
                      </a:r>
                    </a:p>
                  </a:txBody>
                  <a:tcPr marL="6390" marR="6390" marT="6390"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tc>
                  <a:txBody>
                    <a:bodyPr/>
                    <a:lstStyle/>
                    <a:p>
                      <a:pPr algn="ctr" fontAlgn="b"/>
                      <a:r>
                        <a:rPr lang="en-US" sz="1050" b="0" i="0" u="none" strike="noStrike" dirty="0">
                          <a:solidFill>
                            <a:srgbClr val="FFFFFF"/>
                          </a:solidFill>
                          <a:effectLst/>
                          <a:latin typeface="+mn-lt"/>
                        </a:rPr>
                        <a:t>STARS</a:t>
                      </a:r>
                    </a:p>
                  </a:txBody>
                  <a:tcPr marL="6390" marR="6390" marT="6390"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tc>
                  <a:txBody>
                    <a:bodyPr/>
                    <a:lstStyle/>
                    <a:p>
                      <a:pPr algn="ctr" fontAlgn="b"/>
                      <a:r>
                        <a:rPr lang="en-US" sz="1050" b="0" i="0" u="none" strike="noStrike" dirty="0" smtClean="0">
                          <a:solidFill>
                            <a:srgbClr val="FFFFFF"/>
                          </a:solidFill>
                          <a:effectLst/>
                          <a:latin typeface="+mn-lt"/>
                        </a:rPr>
                        <a:t>Licenses</a:t>
                      </a:r>
                      <a:endParaRPr lang="en-US" sz="1050" b="0" i="0" u="none" strike="noStrike" dirty="0">
                        <a:solidFill>
                          <a:srgbClr val="FFFFFF"/>
                        </a:solidFill>
                        <a:effectLst/>
                        <a:latin typeface="+mn-lt"/>
                      </a:endParaRPr>
                    </a:p>
                  </a:txBody>
                  <a:tcPr marL="6390" marR="6390" marT="6390"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tc>
                  <a:txBody>
                    <a:bodyPr/>
                    <a:lstStyle/>
                    <a:p>
                      <a:pPr algn="ctr" fontAlgn="b"/>
                      <a:r>
                        <a:rPr lang="en-US" sz="1050" b="0" i="0" u="none" strike="noStrike" dirty="0">
                          <a:solidFill>
                            <a:srgbClr val="FFFFFF"/>
                          </a:solidFill>
                          <a:effectLst/>
                          <a:latin typeface="+mn-lt"/>
                        </a:rPr>
                        <a:t>2018 Employment</a:t>
                      </a:r>
                    </a:p>
                  </a:txBody>
                  <a:tcPr marL="6390" marR="6390" marT="6390"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extLst>
                  <a:ext uri="{0D108BD9-81ED-4DB2-BD59-A6C34878D82A}">
                    <a16:rowId xmlns:a16="http://schemas.microsoft.com/office/drawing/2014/main" val="178671208"/>
                  </a:ext>
                </a:extLst>
              </a:tr>
              <a:tr h="164592">
                <a:tc>
                  <a:txBody>
                    <a:bodyPr/>
                    <a:lstStyle/>
                    <a:p>
                      <a:pPr algn="l" fontAlgn="b"/>
                      <a:r>
                        <a:rPr lang="en-US" sz="1000" b="0" i="0" u="none" strike="noStrike" dirty="0" smtClean="0">
                          <a:solidFill>
                            <a:srgbClr val="000000"/>
                          </a:solidFill>
                          <a:effectLst/>
                          <a:latin typeface="+mn-lt"/>
                        </a:rPr>
                        <a:t>Allied Health</a:t>
                      </a:r>
                      <a:endParaRPr lang="en-US" sz="1000" b="0" i="0" u="none" strike="noStrike" dirty="0">
                        <a:solidFill>
                          <a:srgbClr val="000000"/>
                        </a:solidFill>
                        <a:effectLst/>
                        <a:latin typeface="+mn-lt"/>
                      </a:endParaRPr>
                    </a:p>
                  </a:txBody>
                  <a:tcPr marL="6390" marR="6390" marT="6390" marB="0" anchor="ctr">
                    <a:lnL>
                      <a:noFill/>
                    </a:lnL>
                    <a:lnR>
                      <a:noFill/>
                    </a:lnR>
                    <a:lnT w="19050" cap="flat" cmpd="sng" algn="ctr">
                      <a:solidFill>
                        <a:schemeClr val="tx1"/>
                      </a:solidFill>
                      <a:prstDash val="solid"/>
                      <a:round/>
                      <a:headEnd type="none" w="med" len="med"/>
                      <a:tailEnd type="none" w="med" len="med"/>
                    </a:lnT>
                    <a:lnB>
                      <a:noFill/>
                    </a:lnB>
                    <a:solidFill>
                      <a:srgbClr val="DDEBF7"/>
                    </a:solidFill>
                  </a:tcPr>
                </a:tc>
                <a:tc>
                  <a:txBody>
                    <a:bodyPr/>
                    <a:lstStyle/>
                    <a:p>
                      <a:pPr algn="ctr" fontAlgn="b"/>
                      <a:endParaRPr lang="en-US" sz="1000" b="0" i="0" u="none" strike="noStrike" dirty="0">
                        <a:solidFill>
                          <a:srgbClr val="000000"/>
                        </a:solidFill>
                        <a:effectLst/>
                        <a:latin typeface="+mn-lt"/>
                      </a:endParaRPr>
                    </a:p>
                  </a:txBody>
                  <a:tcPr marL="6390" marR="6390" marT="6390" marB="0" anchor="ctr">
                    <a:lnL>
                      <a:noFill/>
                    </a:lnL>
                    <a:lnR>
                      <a:noFill/>
                    </a:lnR>
                    <a:lnT w="19050" cap="flat" cmpd="sng" algn="ctr">
                      <a:solidFill>
                        <a:schemeClr val="tx1"/>
                      </a:solidFill>
                      <a:prstDash val="solid"/>
                      <a:round/>
                      <a:headEnd type="none" w="med" len="med"/>
                      <a:tailEnd type="none" w="med" len="med"/>
                    </a:lnT>
                    <a:lnB>
                      <a:noFill/>
                    </a:lnB>
                    <a:solidFill>
                      <a:srgbClr val="DDEBF7"/>
                    </a:solidFill>
                  </a:tcPr>
                </a:tc>
                <a:tc>
                  <a:txBody>
                    <a:bodyPr/>
                    <a:lstStyle/>
                    <a:p>
                      <a:pPr algn="ctr" fontAlgn="b"/>
                      <a:endParaRPr lang="en-US" sz="1000" b="0" i="0" u="none" strike="noStrike" dirty="0">
                        <a:solidFill>
                          <a:srgbClr val="000000"/>
                        </a:solidFill>
                        <a:effectLst/>
                        <a:latin typeface="+mn-lt"/>
                      </a:endParaRPr>
                    </a:p>
                  </a:txBody>
                  <a:tcPr marL="6390" marR="6390" marT="6390" marB="0" anchor="ctr">
                    <a:lnL>
                      <a:noFill/>
                    </a:lnL>
                    <a:lnR>
                      <a:noFill/>
                    </a:lnR>
                    <a:lnT w="19050" cap="flat" cmpd="sng" algn="ctr">
                      <a:solidFill>
                        <a:schemeClr val="tx1"/>
                      </a:solidFill>
                      <a:prstDash val="solid"/>
                      <a:round/>
                      <a:headEnd type="none" w="med" len="med"/>
                      <a:tailEnd type="none" w="med" len="med"/>
                    </a:lnT>
                    <a:lnB>
                      <a:noFill/>
                    </a:lnB>
                    <a:solidFill>
                      <a:srgbClr val="DDEBF7"/>
                    </a:solidFill>
                  </a:tcPr>
                </a:tc>
                <a:tc>
                  <a:txBody>
                    <a:bodyPr/>
                    <a:lstStyle/>
                    <a:p>
                      <a:pPr algn="ctr" fontAlgn="b"/>
                      <a:endParaRPr lang="en-US" sz="1000" b="0" i="0" u="none" strike="noStrike" dirty="0">
                        <a:solidFill>
                          <a:srgbClr val="000000"/>
                        </a:solidFill>
                        <a:effectLst/>
                        <a:latin typeface="+mn-lt"/>
                      </a:endParaRPr>
                    </a:p>
                  </a:txBody>
                  <a:tcPr marL="6390" marR="6390" marT="6390" marB="0" anchor="ctr">
                    <a:lnL>
                      <a:noFill/>
                    </a:lnL>
                    <a:lnR>
                      <a:noFill/>
                    </a:lnR>
                    <a:lnT w="19050" cap="flat" cmpd="sng" algn="ctr">
                      <a:solidFill>
                        <a:schemeClr val="tx1"/>
                      </a:solidFill>
                      <a:prstDash val="solid"/>
                      <a:round/>
                      <a:headEnd type="none" w="med" len="med"/>
                      <a:tailEnd type="none" w="med" len="med"/>
                    </a:lnT>
                    <a:lnB>
                      <a:noFill/>
                    </a:lnB>
                    <a:solidFill>
                      <a:srgbClr val="DDEBF7"/>
                    </a:solidFill>
                  </a:tcPr>
                </a:tc>
                <a:extLst>
                  <a:ext uri="{0D108BD9-81ED-4DB2-BD59-A6C34878D82A}">
                    <a16:rowId xmlns:a16="http://schemas.microsoft.com/office/drawing/2014/main" val="3329370524"/>
                  </a:ext>
                </a:extLst>
              </a:tr>
              <a:tr h="164592">
                <a:tc>
                  <a:txBody>
                    <a:bodyPr/>
                    <a:lstStyle/>
                    <a:p>
                      <a:pPr algn="l" fontAlgn="b"/>
                      <a:r>
                        <a:rPr lang="en-US" sz="1000" b="0" i="0" u="none" strike="noStrike" dirty="0" smtClean="0">
                          <a:solidFill>
                            <a:srgbClr val="000000"/>
                          </a:solidFill>
                          <a:effectLst/>
                          <a:latin typeface="+mn-lt"/>
                        </a:rPr>
                        <a:t>Educational Psychologist</a:t>
                      </a:r>
                      <a:endParaRPr lang="en-US" sz="1000" b="0" i="0" u="none" strike="noStrike" dirty="0">
                        <a:solidFill>
                          <a:srgbClr val="000000"/>
                        </a:solidFill>
                        <a:effectLst/>
                        <a:latin typeface="+mn-lt"/>
                      </a:endParaRPr>
                    </a:p>
                  </a:txBody>
                  <a:tcPr marL="57507" marR="6390" marT="6390" marB="0" anchor="ctr">
                    <a:lnL>
                      <a:noFill/>
                    </a:lnL>
                    <a:lnR>
                      <a:noFill/>
                    </a:lnR>
                    <a:lnT>
                      <a:noFill/>
                    </a:lnT>
                    <a:lnB>
                      <a:noFill/>
                    </a:lnB>
                  </a:tcPr>
                </a:tc>
                <a:tc>
                  <a:txBody>
                    <a:bodyPr/>
                    <a:lstStyle/>
                    <a:p>
                      <a:pPr algn="ctr" fontAlgn="ctr"/>
                      <a:r>
                        <a:rPr lang="en-US" sz="1000" b="0" i="0" u="none" strike="noStrike" dirty="0">
                          <a:solidFill>
                            <a:srgbClr val="000000"/>
                          </a:solidFill>
                          <a:effectLst/>
                          <a:latin typeface="+mn-lt"/>
                        </a:rPr>
                        <a:t>4</a:t>
                      </a:r>
                    </a:p>
                  </a:txBody>
                  <a:tcPr marL="6390" marR="6390" marT="6390" marB="0" anchor="ctr">
                    <a:lnL>
                      <a:noFill/>
                    </a:lnL>
                    <a:lnR>
                      <a:noFill/>
                    </a:lnR>
                    <a:lnT>
                      <a:noFill/>
                    </a:lnT>
                    <a:lnB>
                      <a:noFill/>
                    </a:lnB>
                    <a:solidFill>
                      <a:srgbClr val="FFF2CC"/>
                    </a:solidFill>
                  </a:tcPr>
                </a:tc>
                <a:tc>
                  <a:txBody>
                    <a:bodyPr/>
                    <a:lstStyle/>
                    <a:p>
                      <a:pPr algn="ctr" fontAlgn="b"/>
                      <a:r>
                        <a:rPr lang="en-US" sz="1000" b="0" i="0" u="none" strike="noStrike" dirty="0">
                          <a:solidFill>
                            <a:srgbClr val="000000"/>
                          </a:solidFill>
                          <a:effectLst/>
                          <a:latin typeface="+mn-lt"/>
                        </a:rPr>
                        <a:t>1,717</a:t>
                      </a:r>
                    </a:p>
                  </a:txBody>
                  <a:tcPr marL="6390" marR="6390" marT="6390" marB="0" anchor="ctr">
                    <a:lnL>
                      <a:noFill/>
                    </a:lnL>
                    <a:lnR>
                      <a:noFill/>
                    </a:lnR>
                    <a:lnT>
                      <a:noFill/>
                    </a:lnT>
                    <a:lnB>
                      <a:noFill/>
                    </a:lnB>
                  </a:tcPr>
                </a:tc>
                <a:tc>
                  <a:txBody>
                    <a:bodyPr/>
                    <a:lstStyle/>
                    <a:p>
                      <a:pPr algn="ctr" fontAlgn="b"/>
                      <a:r>
                        <a:rPr lang="en-US" sz="1000" b="0" i="0" u="none" strike="noStrike" dirty="0">
                          <a:solidFill>
                            <a:srgbClr val="000000"/>
                          </a:solidFill>
                          <a:effectLst/>
                          <a:latin typeface="+mn-lt"/>
                        </a:rPr>
                        <a:t>2,032</a:t>
                      </a:r>
                    </a:p>
                  </a:txBody>
                  <a:tcPr marL="6390" marR="6390" marT="6390" marB="0" anchor="ctr">
                    <a:lnL>
                      <a:noFill/>
                    </a:lnL>
                    <a:lnR>
                      <a:noFill/>
                    </a:lnR>
                    <a:lnT>
                      <a:noFill/>
                    </a:lnT>
                    <a:lnB>
                      <a:noFill/>
                    </a:lnB>
                  </a:tcPr>
                </a:tc>
                <a:extLst>
                  <a:ext uri="{0D108BD9-81ED-4DB2-BD59-A6C34878D82A}">
                    <a16:rowId xmlns:a16="http://schemas.microsoft.com/office/drawing/2014/main" val="2585461273"/>
                  </a:ext>
                </a:extLst>
              </a:tr>
              <a:tr h="164592">
                <a:tc>
                  <a:txBody>
                    <a:bodyPr/>
                    <a:lstStyle/>
                    <a:p>
                      <a:pPr algn="l" fontAlgn="b"/>
                      <a:r>
                        <a:rPr lang="en-US" sz="1000" b="0" i="0" u="none" strike="noStrike" dirty="0" smtClean="0">
                          <a:solidFill>
                            <a:srgbClr val="000000"/>
                          </a:solidFill>
                          <a:effectLst/>
                          <a:latin typeface="+mn-lt"/>
                        </a:rPr>
                        <a:t>Mental Health Counselor</a:t>
                      </a:r>
                      <a:endParaRPr lang="en-US" sz="1000" b="0" i="0" u="none" strike="noStrike" dirty="0">
                        <a:solidFill>
                          <a:srgbClr val="000000"/>
                        </a:solidFill>
                        <a:effectLst/>
                        <a:latin typeface="+mn-lt"/>
                      </a:endParaRPr>
                    </a:p>
                  </a:txBody>
                  <a:tcPr marL="57507" marR="6390" marT="6390" marB="0" anchor="ctr">
                    <a:lnL>
                      <a:noFill/>
                    </a:lnL>
                    <a:lnR>
                      <a:noFill/>
                    </a:lnR>
                    <a:lnT>
                      <a:noFill/>
                    </a:lnT>
                    <a:lnB>
                      <a:noFill/>
                    </a:lnB>
                  </a:tcPr>
                </a:tc>
                <a:tc>
                  <a:txBody>
                    <a:bodyPr/>
                    <a:lstStyle/>
                    <a:p>
                      <a:pPr algn="ctr" fontAlgn="ctr"/>
                      <a:r>
                        <a:rPr lang="en-US" sz="1000" b="0" i="0" u="none" strike="noStrike">
                          <a:solidFill>
                            <a:srgbClr val="000000"/>
                          </a:solidFill>
                          <a:effectLst/>
                          <a:latin typeface="+mn-lt"/>
                        </a:rPr>
                        <a:t>3</a:t>
                      </a:r>
                    </a:p>
                  </a:txBody>
                  <a:tcPr marL="6390" marR="6390" marT="6390" marB="0" anchor="ctr">
                    <a:lnL>
                      <a:noFill/>
                    </a:lnL>
                    <a:lnR>
                      <a:noFill/>
                    </a:lnR>
                    <a:lnT>
                      <a:noFill/>
                    </a:lnT>
                    <a:lnB>
                      <a:noFill/>
                    </a:lnB>
                    <a:solidFill>
                      <a:srgbClr val="FFF2CC"/>
                    </a:solidFill>
                  </a:tcPr>
                </a:tc>
                <a:tc>
                  <a:txBody>
                    <a:bodyPr/>
                    <a:lstStyle/>
                    <a:p>
                      <a:pPr algn="ctr" fontAlgn="b"/>
                      <a:r>
                        <a:rPr lang="en-US" sz="1000" b="0" i="0" u="none" strike="noStrike">
                          <a:solidFill>
                            <a:srgbClr val="000000"/>
                          </a:solidFill>
                          <a:effectLst/>
                          <a:latin typeface="+mn-lt"/>
                        </a:rPr>
                        <a:t>1,746</a:t>
                      </a:r>
                    </a:p>
                  </a:txBody>
                  <a:tcPr marL="6390" marR="6390" marT="6390" marB="0" anchor="ctr">
                    <a:lnL>
                      <a:noFill/>
                    </a:lnL>
                    <a:lnR>
                      <a:noFill/>
                    </a:lnR>
                    <a:lnT>
                      <a:noFill/>
                    </a:lnT>
                    <a:lnB>
                      <a:noFill/>
                    </a:lnB>
                  </a:tcPr>
                </a:tc>
                <a:tc>
                  <a:txBody>
                    <a:bodyPr/>
                    <a:lstStyle/>
                    <a:p>
                      <a:pPr algn="ctr" fontAlgn="b"/>
                      <a:r>
                        <a:rPr lang="en-US" sz="1000" b="0" i="0" u="none" strike="noStrike">
                          <a:solidFill>
                            <a:srgbClr val="000000"/>
                          </a:solidFill>
                          <a:effectLst/>
                          <a:latin typeface="+mn-lt"/>
                        </a:rPr>
                        <a:t>2,117</a:t>
                      </a:r>
                    </a:p>
                  </a:txBody>
                  <a:tcPr marL="6390" marR="6390" marT="6390" marB="0" anchor="ctr">
                    <a:lnL>
                      <a:noFill/>
                    </a:lnL>
                    <a:lnR>
                      <a:noFill/>
                    </a:lnR>
                    <a:lnT>
                      <a:noFill/>
                    </a:lnT>
                    <a:lnB>
                      <a:noFill/>
                    </a:lnB>
                  </a:tcPr>
                </a:tc>
                <a:extLst>
                  <a:ext uri="{0D108BD9-81ED-4DB2-BD59-A6C34878D82A}">
                    <a16:rowId xmlns:a16="http://schemas.microsoft.com/office/drawing/2014/main" val="719044651"/>
                  </a:ext>
                </a:extLst>
              </a:tr>
              <a:tr h="164592">
                <a:tc>
                  <a:txBody>
                    <a:bodyPr/>
                    <a:lstStyle/>
                    <a:p>
                      <a:pPr algn="l" fontAlgn="b"/>
                      <a:r>
                        <a:rPr lang="en-US" sz="1000" b="0" i="0" u="none" strike="noStrike" dirty="0" smtClean="0">
                          <a:solidFill>
                            <a:srgbClr val="000000"/>
                          </a:solidFill>
                          <a:effectLst/>
                          <a:latin typeface="+mn-lt"/>
                        </a:rPr>
                        <a:t>Applied Behavior Analyst</a:t>
                      </a:r>
                      <a:endParaRPr lang="en-US" sz="1000" b="0" i="0" u="none" strike="noStrike" dirty="0">
                        <a:solidFill>
                          <a:srgbClr val="000000"/>
                        </a:solidFill>
                        <a:effectLst/>
                        <a:latin typeface="+mn-lt"/>
                      </a:endParaRPr>
                    </a:p>
                  </a:txBody>
                  <a:tcPr marL="57507" marR="6390" marT="6390" marB="0" anchor="ctr">
                    <a:lnL>
                      <a:noFill/>
                    </a:lnL>
                    <a:lnR>
                      <a:noFill/>
                    </a:lnR>
                    <a:lnT>
                      <a:noFill/>
                    </a:lnT>
                    <a:lnB>
                      <a:noFill/>
                    </a:lnB>
                  </a:tcPr>
                </a:tc>
                <a:tc>
                  <a:txBody>
                    <a:bodyPr/>
                    <a:lstStyle/>
                    <a:p>
                      <a:pPr algn="ctr" fontAlgn="ctr"/>
                      <a:r>
                        <a:rPr lang="en-US" sz="1000" b="0" i="0" u="none" strike="noStrike">
                          <a:solidFill>
                            <a:srgbClr val="000000"/>
                          </a:solidFill>
                          <a:effectLst/>
                          <a:latin typeface="+mn-lt"/>
                        </a:rPr>
                        <a:t>4</a:t>
                      </a:r>
                    </a:p>
                  </a:txBody>
                  <a:tcPr marL="6390" marR="6390" marT="6390" marB="0" anchor="ctr">
                    <a:lnL>
                      <a:noFill/>
                    </a:lnL>
                    <a:lnR>
                      <a:noFill/>
                    </a:lnR>
                    <a:lnT>
                      <a:noFill/>
                    </a:lnT>
                    <a:lnB>
                      <a:noFill/>
                    </a:lnB>
                    <a:solidFill>
                      <a:srgbClr val="FFF2CC"/>
                    </a:solidFill>
                  </a:tcPr>
                </a:tc>
                <a:tc>
                  <a:txBody>
                    <a:bodyPr/>
                    <a:lstStyle/>
                    <a:p>
                      <a:pPr algn="ctr" fontAlgn="b"/>
                      <a:r>
                        <a:rPr lang="en-US" sz="1000" b="0" i="0" u="none" strike="noStrike">
                          <a:solidFill>
                            <a:srgbClr val="000000"/>
                          </a:solidFill>
                          <a:effectLst/>
                          <a:latin typeface="+mn-lt"/>
                        </a:rPr>
                        <a:t>828</a:t>
                      </a:r>
                    </a:p>
                  </a:txBody>
                  <a:tcPr marL="6390" marR="6390" marT="6390" marB="0" anchor="ctr">
                    <a:lnL>
                      <a:noFill/>
                    </a:lnL>
                    <a:lnR>
                      <a:noFill/>
                    </a:lnR>
                    <a:lnT>
                      <a:noFill/>
                    </a:lnT>
                    <a:lnB>
                      <a:noFill/>
                    </a:lnB>
                  </a:tcPr>
                </a:tc>
                <a:tc>
                  <a:txBody>
                    <a:bodyPr/>
                    <a:lstStyle/>
                    <a:p>
                      <a:pPr algn="ctr" fontAlgn="b"/>
                      <a:r>
                        <a:rPr lang="en-US" sz="1000" b="0" i="0" u="none" strike="noStrike">
                          <a:solidFill>
                            <a:srgbClr val="000000"/>
                          </a:solidFill>
                          <a:effectLst/>
                          <a:latin typeface="+mn-lt"/>
                        </a:rPr>
                        <a:t>1,404</a:t>
                      </a:r>
                    </a:p>
                  </a:txBody>
                  <a:tcPr marL="6390" marR="6390" marT="6390" marB="0" anchor="ctr">
                    <a:lnL>
                      <a:noFill/>
                    </a:lnL>
                    <a:lnR>
                      <a:noFill/>
                    </a:lnR>
                    <a:lnT>
                      <a:noFill/>
                    </a:lnT>
                    <a:lnB>
                      <a:noFill/>
                    </a:lnB>
                  </a:tcPr>
                </a:tc>
                <a:extLst>
                  <a:ext uri="{0D108BD9-81ED-4DB2-BD59-A6C34878D82A}">
                    <a16:rowId xmlns:a16="http://schemas.microsoft.com/office/drawing/2014/main" val="3400914955"/>
                  </a:ext>
                </a:extLst>
              </a:tr>
              <a:tr h="164592">
                <a:tc>
                  <a:txBody>
                    <a:bodyPr/>
                    <a:lstStyle/>
                    <a:p>
                      <a:pPr algn="l" fontAlgn="b"/>
                      <a:r>
                        <a:rPr lang="en-US" sz="1000" b="0" i="0" u="none" strike="noStrike" dirty="0" smtClean="0">
                          <a:solidFill>
                            <a:srgbClr val="000000"/>
                          </a:solidFill>
                          <a:effectLst/>
                          <a:latin typeface="+mn-lt"/>
                        </a:rPr>
                        <a:t>Occupational Therapist</a:t>
                      </a:r>
                      <a:endParaRPr lang="en-US" sz="1000" b="0" i="0" u="none" strike="noStrike" dirty="0">
                        <a:solidFill>
                          <a:srgbClr val="000000"/>
                        </a:solidFill>
                        <a:effectLst/>
                        <a:latin typeface="+mn-lt"/>
                      </a:endParaRPr>
                    </a:p>
                  </a:txBody>
                  <a:tcPr marL="57507" marR="6390" marT="6390" marB="0" anchor="ctr">
                    <a:lnL>
                      <a:noFill/>
                    </a:lnL>
                    <a:lnR>
                      <a:noFill/>
                    </a:lnR>
                    <a:lnT>
                      <a:noFill/>
                    </a:lnT>
                    <a:lnB>
                      <a:noFill/>
                    </a:lnB>
                  </a:tcPr>
                </a:tc>
                <a:tc>
                  <a:txBody>
                    <a:bodyPr/>
                    <a:lstStyle/>
                    <a:p>
                      <a:pPr algn="ctr" fontAlgn="ctr"/>
                      <a:r>
                        <a:rPr lang="en-US" sz="1000" b="0" i="0" u="none" strike="noStrike" dirty="0">
                          <a:solidFill>
                            <a:srgbClr val="000000"/>
                          </a:solidFill>
                          <a:effectLst/>
                          <a:latin typeface="+mn-lt"/>
                        </a:rPr>
                        <a:t>5</a:t>
                      </a:r>
                    </a:p>
                  </a:txBody>
                  <a:tcPr marL="6390" marR="6390" marT="6390" marB="0" anchor="ctr">
                    <a:lnL>
                      <a:noFill/>
                    </a:lnL>
                    <a:lnR>
                      <a:noFill/>
                    </a:lnR>
                    <a:lnT>
                      <a:noFill/>
                    </a:lnT>
                    <a:lnB>
                      <a:noFill/>
                    </a:lnB>
                    <a:solidFill>
                      <a:srgbClr val="FFF2CC"/>
                    </a:solidFill>
                  </a:tcPr>
                </a:tc>
                <a:tc>
                  <a:txBody>
                    <a:bodyPr/>
                    <a:lstStyle/>
                    <a:p>
                      <a:pPr algn="ctr" fontAlgn="b"/>
                      <a:r>
                        <a:rPr lang="en-US" sz="1000" b="0" i="0" u="none" strike="noStrike">
                          <a:solidFill>
                            <a:srgbClr val="000000"/>
                          </a:solidFill>
                          <a:effectLst/>
                          <a:latin typeface="+mn-lt"/>
                        </a:rPr>
                        <a:t>1,114</a:t>
                      </a:r>
                    </a:p>
                  </a:txBody>
                  <a:tcPr marL="6390" marR="6390" marT="6390" marB="0" anchor="ctr">
                    <a:lnL>
                      <a:noFill/>
                    </a:lnL>
                    <a:lnR>
                      <a:noFill/>
                    </a:lnR>
                    <a:lnT>
                      <a:noFill/>
                    </a:lnT>
                    <a:lnB>
                      <a:noFill/>
                    </a:lnB>
                  </a:tcPr>
                </a:tc>
                <a:tc>
                  <a:txBody>
                    <a:bodyPr/>
                    <a:lstStyle/>
                    <a:p>
                      <a:pPr algn="ctr" fontAlgn="b"/>
                      <a:r>
                        <a:rPr lang="en-US" sz="1000" b="0" i="0" u="none" strike="noStrike">
                          <a:solidFill>
                            <a:srgbClr val="000000"/>
                          </a:solidFill>
                          <a:effectLst/>
                          <a:latin typeface="+mn-lt"/>
                        </a:rPr>
                        <a:t>1,972</a:t>
                      </a:r>
                    </a:p>
                  </a:txBody>
                  <a:tcPr marL="6390" marR="6390" marT="6390" marB="0" anchor="ctr">
                    <a:lnL>
                      <a:noFill/>
                    </a:lnL>
                    <a:lnR>
                      <a:noFill/>
                    </a:lnR>
                    <a:lnT>
                      <a:noFill/>
                    </a:lnT>
                    <a:lnB>
                      <a:noFill/>
                    </a:lnB>
                  </a:tcPr>
                </a:tc>
                <a:extLst>
                  <a:ext uri="{0D108BD9-81ED-4DB2-BD59-A6C34878D82A}">
                    <a16:rowId xmlns:a16="http://schemas.microsoft.com/office/drawing/2014/main" val="1354839909"/>
                  </a:ext>
                </a:extLst>
              </a:tr>
              <a:tr h="164592">
                <a:tc>
                  <a:txBody>
                    <a:bodyPr/>
                    <a:lstStyle/>
                    <a:p>
                      <a:pPr algn="l" fontAlgn="b"/>
                      <a:r>
                        <a:rPr lang="en-US" sz="1000" b="0" i="0" u="none" strike="noStrike" dirty="0" smtClean="0">
                          <a:solidFill>
                            <a:srgbClr val="000000"/>
                          </a:solidFill>
                          <a:effectLst/>
                          <a:latin typeface="+mn-lt"/>
                        </a:rPr>
                        <a:t>Physical Therapist</a:t>
                      </a:r>
                      <a:endParaRPr lang="en-US" sz="1000" b="0" i="0" u="none" strike="noStrike" dirty="0">
                        <a:solidFill>
                          <a:srgbClr val="000000"/>
                        </a:solidFill>
                        <a:effectLst/>
                        <a:latin typeface="+mn-lt"/>
                      </a:endParaRPr>
                    </a:p>
                  </a:txBody>
                  <a:tcPr marL="57507" marR="6390" marT="6390" marB="0" anchor="ctr">
                    <a:lnL>
                      <a:noFill/>
                    </a:lnL>
                    <a:lnR>
                      <a:noFill/>
                    </a:lnR>
                    <a:lnT>
                      <a:noFill/>
                    </a:lnT>
                    <a:lnB>
                      <a:noFill/>
                    </a:lnB>
                  </a:tcPr>
                </a:tc>
                <a:tc>
                  <a:txBody>
                    <a:bodyPr/>
                    <a:lstStyle/>
                    <a:p>
                      <a:pPr algn="ctr" fontAlgn="ctr"/>
                      <a:r>
                        <a:rPr lang="en-US" sz="1000" b="0" i="0" u="none" strike="noStrike" dirty="0">
                          <a:solidFill>
                            <a:srgbClr val="000000"/>
                          </a:solidFill>
                          <a:effectLst/>
                          <a:latin typeface="+mn-lt"/>
                        </a:rPr>
                        <a:t>5</a:t>
                      </a:r>
                    </a:p>
                  </a:txBody>
                  <a:tcPr marL="6390" marR="6390" marT="6390" marB="0" anchor="ctr">
                    <a:lnL>
                      <a:noFill/>
                    </a:lnL>
                    <a:lnR>
                      <a:noFill/>
                    </a:lnR>
                    <a:lnT>
                      <a:noFill/>
                    </a:lnT>
                    <a:lnB>
                      <a:noFill/>
                    </a:lnB>
                    <a:solidFill>
                      <a:srgbClr val="FFF2CC"/>
                    </a:solidFill>
                  </a:tcPr>
                </a:tc>
                <a:tc>
                  <a:txBody>
                    <a:bodyPr/>
                    <a:lstStyle/>
                    <a:p>
                      <a:pPr algn="ctr" fontAlgn="b"/>
                      <a:r>
                        <a:rPr lang="en-US" sz="1000" b="0" i="0" u="none" strike="noStrike">
                          <a:solidFill>
                            <a:srgbClr val="000000"/>
                          </a:solidFill>
                          <a:effectLst/>
                          <a:latin typeface="+mn-lt"/>
                        </a:rPr>
                        <a:t>1,985</a:t>
                      </a:r>
                    </a:p>
                  </a:txBody>
                  <a:tcPr marL="6390" marR="6390" marT="6390" marB="0" anchor="ctr">
                    <a:lnL>
                      <a:noFill/>
                    </a:lnL>
                    <a:lnR>
                      <a:noFill/>
                    </a:lnR>
                    <a:lnT>
                      <a:noFill/>
                    </a:lnT>
                    <a:lnB>
                      <a:noFill/>
                    </a:lnB>
                  </a:tcPr>
                </a:tc>
                <a:tc>
                  <a:txBody>
                    <a:bodyPr/>
                    <a:lstStyle/>
                    <a:p>
                      <a:pPr algn="ctr" fontAlgn="b"/>
                      <a:r>
                        <a:rPr lang="en-US" sz="1000" b="0" i="0" u="none" strike="noStrike">
                          <a:solidFill>
                            <a:srgbClr val="000000"/>
                          </a:solidFill>
                          <a:effectLst/>
                          <a:latin typeface="+mn-lt"/>
                        </a:rPr>
                        <a:t>3,850</a:t>
                      </a:r>
                    </a:p>
                  </a:txBody>
                  <a:tcPr marL="6390" marR="6390" marT="6390" marB="0" anchor="ctr">
                    <a:lnL>
                      <a:noFill/>
                    </a:lnL>
                    <a:lnR>
                      <a:noFill/>
                    </a:lnR>
                    <a:lnT>
                      <a:noFill/>
                    </a:lnT>
                    <a:lnB>
                      <a:noFill/>
                    </a:lnB>
                  </a:tcPr>
                </a:tc>
                <a:extLst>
                  <a:ext uri="{0D108BD9-81ED-4DB2-BD59-A6C34878D82A}">
                    <a16:rowId xmlns:a16="http://schemas.microsoft.com/office/drawing/2014/main" val="1723910769"/>
                  </a:ext>
                </a:extLst>
              </a:tr>
              <a:tr h="164592">
                <a:tc>
                  <a:txBody>
                    <a:bodyPr/>
                    <a:lstStyle/>
                    <a:p>
                      <a:pPr algn="l" fontAlgn="b"/>
                      <a:r>
                        <a:rPr lang="en-US" sz="1000" b="0" i="0" u="none" strike="noStrike" dirty="0" smtClean="0">
                          <a:solidFill>
                            <a:srgbClr val="000000"/>
                          </a:solidFill>
                          <a:effectLst/>
                          <a:latin typeface="+mn-lt"/>
                        </a:rPr>
                        <a:t>Architects</a:t>
                      </a:r>
                      <a:endParaRPr lang="en-US" sz="1000" b="0" i="0" u="none" strike="noStrike" dirty="0">
                        <a:solidFill>
                          <a:srgbClr val="000000"/>
                        </a:solidFill>
                        <a:effectLst/>
                        <a:latin typeface="+mn-lt"/>
                      </a:endParaRPr>
                    </a:p>
                  </a:txBody>
                  <a:tcPr marL="6390" marR="6390" marT="6390" marB="0" anchor="ctr">
                    <a:lnL>
                      <a:noFill/>
                    </a:lnL>
                    <a:lnR>
                      <a:noFill/>
                    </a:lnR>
                    <a:lnT>
                      <a:noFill/>
                    </a:lnT>
                    <a:lnB>
                      <a:noFill/>
                    </a:lnB>
                    <a:solidFill>
                      <a:srgbClr val="DDEBF7"/>
                    </a:solidFill>
                  </a:tcPr>
                </a:tc>
                <a:tc>
                  <a:txBody>
                    <a:bodyPr/>
                    <a:lstStyle/>
                    <a:p>
                      <a:pPr algn="ctr" fontAlgn="ctr"/>
                      <a:endParaRPr lang="en-US" sz="1000" b="0" i="0" u="none" strike="noStrike">
                        <a:solidFill>
                          <a:srgbClr val="000000"/>
                        </a:solidFill>
                        <a:effectLst/>
                        <a:latin typeface="+mn-lt"/>
                      </a:endParaRPr>
                    </a:p>
                  </a:txBody>
                  <a:tcPr marL="6390" marR="6390" marT="6390" marB="0" anchor="ctr">
                    <a:lnL>
                      <a:noFill/>
                    </a:lnL>
                    <a:lnR>
                      <a:noFill/>
                    </a:lnR>
                    <a:lnT>
                      <a:noFill/>
                    </a:lnT>
                    <a:lnB>
                      <a:noFill/>
                    </a:lnB>
                    <a:solidFill>
                      <a:srgbClr val="DDEBF7"/>
                    </a:solidFill>
                  </a:tcPr>
                </a:tc>
                <a:tc>
                  <a:txBody>
                    <a:bodyPr/>
                    <a:lstStyle/>
                    <a:p>
                      <a:pPr algn="ctr" fontAlgn="b"/>
                      <a:endParaRPr lang="en-US" sz="1000" b="0" i="0" u="none" strike="noStrike">
                        <a:solidFill>
                          <a:srgbClr val="000000"/>
                        </a:solidFill>
                        <a:effectLst/>
                        <a:latin typeface="+mn-lt"/>
                      </a:endParaRPr>
                    </a:p>
                  </a:txBody>
                  <a:tcPr marL="6390" marR="6390" marT="6390" marB="0" anchor="ctr">
                    <a:lnL>
                      <a:noFill/>
                    </a:lnL>
                    <a:lnR>
                      <a:noFill/>
                    </a:lnR>
                    <a:lnT>
                      <a:noFill/>
                    </a:lnT>
                    <a:lnB>
                      <a:noFill/>
                    </a:lnB>
                    <a:solidFill>
                      <a:srgbClr val="DDEBF7"/>
                    </a:solidFill>
                  </a:tcPr>
                </a:tc>
                <a:tc>
                  <a:txBody>
                    <a:bodyPr/>
                    <a:lstStyle/>
                    <a:p>
                      <a:pPr algn="ctr" fontAlgn="b"/>
                      <a:endParaRPr lang="en-US" sz="1000" b="0" i="0" u="none" strike="noStrike">
                        <a:solidFill>
                          <a:srgbClr val="000000"/>
                        </a:solidFill>
                        <a:effectLst/>
                        <a:latin typeface="+mn-lt"/>
                      </a:endParaRPr>
                    </a:p>
                  </a:txBody>
                  <a:tcPr marL="6390" marR="6390" marT="6390" marB="0" anchor="ctr">
                    <a:lnL>
                      <a:noFill/>
                    </a:lnL>
                    <a:lnR>
                      <a:noFill/>
                    </a:lnR>
                    <a:lnT>
                      <a:noFill/>
                    </a:lnT>
                    <a:lnB>
                      <a:noFill/>
                    </a:lnB>
                    <a:solidFill>
                      <a:srgbClr val="DDEBF7"/>
                    </a:solidFill>
                  </a:tcPr>
                </a:tc>
                <a:extLst>
                  <a:ext uri="{0D108BD9-81ED-4DB2-BD59-A6C34878D82A}">
                    <a16:rowId xmlns:a16="http://schemas.microsoft.com/office/drawing/2014/main" val="3696859663"/>
                  </a:ext>
                </a:extLst>
              </a:tr>
              <a:tr h="164592">
                <a:tc>
                  <a:txBody>
                    <a:bodyPr/>
                    <a:lstStyle/>
                    <a:p>
                      <a:pPr algn="l" fontAlgn="b"/>
                      <a:r>
                        <a:rPr lang="en-US" sz="1000" b="0" i="0" u="none" strike="noStrike" dirty="0" smtClean="0">
                          <a:solidFill>
                            <a:srgbClr val="000000"/>
                          </a:solidFill>
                          <a:effectLst/>
                          <a:latin typeface="+mn-lt"/>
                        </a:rPr>
                        <a:t>Architect</a:t>
                      </a:r>
                      <a:endParaRPr lang="en-US" sz="1000" b="0" i="0" u="none" strike="noStrike" dirty="0">
                        <a:solidFill>
                          <a:srgbClr val="000000"/>
                        </a:solidFill>
                        <a:effectLst/>
                        <a:latin typeface="+mn-lt"/>
                      </a:endParaRPr>
                    </a:p>
                  </a:txBody>
                  <a:tcPr marL="57507" marR="6390" marT="6390" marB="0" anchor="ctr">
                    <a:lnL>
                      <a:noFill/>
                    </a:lnL>
                    <a:lnR>
                      <a:noFill/>
                    </a:lnR>
                    <a:lnT>
                      <a:noFill/>
                    </a:lnT>
                    <a:lnB>
                      <a:noFill/>
                    </a:lnB>
                  </a:tcPr>
                </a:tc>
                <a:tc>
                  <a:txBody>
                    <a:bodyPr/>
                    <a:lstStyle/>
                    <a:p>
                      <a:pPr algn="ctr" fontAlgn="ctr"/>
                      <a:r>
                        <a:rPr lang="en-US" sz="1000" b="0" i="0" u="none" strike="noStrike">
                          <a:solidFill>
                            <a:srgbClr val="000000"/>
                          </a:solidFill>
                          <a:effectLst/>
                          <a:latin typeface="+mn-lt"/>
                        </a:rPr>
                        <a:t>5</a:t>
                      </a:r>
                    </a:p>
                  </a:txBody>
                  <a:tcPr marL="6390" marR="6390" marT="6390" marB="0" anchor="ctr">
                    <a:lnL>
                      <a:noFill/>
                    </a:lnL>
                    <a:lnR>
                      <a:noFill/>
                    </a:lnR>
                    <a:lnT>
                      <a:noFill/>
                    </a:lnT>
                    <a:lnB>
                      <a:noFill/>
                    </a:lnB>
                    <a:solidFill>
                      <a:srgbClr val="FFF2CC"/>
                    </a:solidFill>
                  </a:tcPr>
                </a:tc>
                <a:tc>
                  <a:txBody>
                    <a:bodyPr/>
                    <a:lstStyle/>
                    <a:p>
                      <a:pPr algn="ctr" fontAlgn="b"/>
                      <a:r>
                        <a:rPr lang="en-US" sz="1000" b="0" i="0" u="none" strike="noStrike">
                          <a:solidFill>
                            <a:srgbClr val="000000"/>
                          </a:solidFill>
                          <a:effectLst/>
                          <a:latin typeface="+mn-lt"/>
                        </a:rPr>
                        <a:t>1,564</a:t>
                      </a:r>
                    </a:p>
                  </a:txBody>
                  <a:tcPr marL="6390" marR="6390" marT="6390" marB="0" anchor="ctr">
                    <a:lnL>
                      <a:noFill/>
                    </a:lnL>
                    <a:lnR>
                      <a:noFill/>
                    </a:lnR>
                    <a:lnT>
                      <a:noFill/>
                    </a:lnT>
                    <a:lnB>
                      <a:noFill/>
                    </a:lnB>
                  </a:tcPr>
                </a:tc>
                <a:tc>
                  <a:txBody>
                    <a:bodyPr/>
                    <a:lstStyle/>
                    <a:p>
                      <a:pPr algn="ctr" fontAlgn="b"/>
                      <a:r>
                        <a:rPr lang="en-US" sz="1000" b="0" i="0" u="none" strike="noStrike">
                          <a:solidFill>
                            <a:srgbClr val="000000"/>
                          </a:solidFill>
                          <a:effectLst/>
                          <a:latin typeface="+mn-lt"/>
                        </a:rPr>
                        <a:t>3,375</a:t>
                      </a:r>
                    </a:p>
                  </a:txBody>
                  <a:tcPr marL="6390" marR="6390" marT="6390" marB="0" anchor="ctr">
                    <a:lnL>
                      <a:noFill/>
                    </a:lnL>
                    <a:lnR>
                      <a:noFill/>
                    </a:lnR>
                    <a:lnT>
                      <a:noFill/>
                    </a:lnT>
                    <a:lnB>
                      <a:noFill/>
                    </a:lnB>
                  </a:tcPr>
                </a:tc>
                <a:extLst>
                  <a:ext uri="{0D108BD9-81ED-4DB2-BD59-A6C34878D82A}">
                    <a16:rowId xmlns:a16="http://schemas.microsoft.com/office/drawing/2014/main" val="3130065165"/>
                  </a:ext>
                </a:extLst>
              </a:tr>
              <a:tr h="164592">
                <a:tc>
                  <a:txBody>
                    <a:bodyPr/>
                    <a:lstStyle/>
                    <a:p>
                      <a:pPr algn="l" fontAlgn="b"/>
                      <a:r>
                        <a:rPr lang="en-US" sz="1000" b="0" i="0" u="none" strike="noStrike" dirty="0" smtClean="0">
                          <a:solidFill>
                            <a:srgbClr val="000000"/>
                          </a:solidFill>
                          <a:effectLst/>
                          <a:latin typeface="+mn-lt"/>
                        </a:rPr>
                        <a:t>Chiropractors</a:t>
                      </a:r>
                      <a:endParaRPr lang="en-US" sz="1000" b="0" i="0" u="none" strike="noStrike" dirty="0">
                        <a:solidFill>
                          <a:srgbClr val="000000"/>
                        </a:solidFill>
                        <a:effectLst/>
                        <a:latin typeface="+mn-lt"/>
                      </a:endParaRPr>
                    </a:p>
                  </a:txBody>
                  <a:tcPr marL="6390" marR="6390" marT="6390" marB="0" anchor="ctr">
                    <a:lnL>
                      <a:noFill/>
                    </a:lnL>
                    <a:lnR>
                      <a:noFill/>
                    </a:lnR>
                    <a:lnT>
                      <a:noFill/>
                    </a:lnT>
                    <a:lnB>
                      <a:noFill/>
                    </a:lnB>
                    <a:solidFill>
                      <a:srgbClr val="DDEBF7"/>
                    </a:solidFill>
                  </a:tcPr>
                </a:tc>
                <a:tc>
                  <a:txBody>
                    <a:bodyPr/>
                    <a:lstStyle/>
                    <a:p>
                      <a:pPr algn="ctr" fontAlgn="b"/>
                      <a:endParaRPr lang="en-US" sz="1000" b="0" i="0" u="none" strike="noStrike">
                        <a:solidFill>
                          <a:srgbClr val="000000"/>
                        </a:solidFill>
                        <a:effectLst/>
                        <a:latin typeface="+mn-lt"/>
                      </a:endParaRPr>
                    </a:p>
                  </a:txBody>
                  <a:tcPr marL="6390" marR="6390" marT="6390" marB="0" anchor="ctr">
                    <a:lnL>
                      <a:noFill/>
                    </a:lnL>
                    <a:lnR>
                      <a:noFill/>
                    </a:lnR>
                    <a:lnT>
                      <a:noFill/>
                    </a:lnT>
                    <a:lnB>
                      <a:noFill/>
                    </a:lnB>
                    <a:solidFill>
                      <a:srgbClr val="DDEBF7"/>
                    </a:solidFill>
                  </a:tcPr>
                </a:tc>
                <a:tc>
                  <a:txBody>
                    <a:bodyPr/>
                    <a:lstStyle/>
                    <a:p>
                      <a:pPr algn="ctr" fontAlgn="b"/>
                      <a:endParaRPr lang="en-US" sz="1000" b="0" i="0" u="none" strike="noStrike">
                        <a:solidFill>
                          <a:srgbClr val="000000"/>
                        </a:solidFill>
                        <a:effectLst/>
                        <a:latin typeface="+mn-lt"/>
                      </a:endParaRPr>
                    </a:p>
                  </a:txBody>
                  <a:tcPr marL="6390" marR="6390" marT="6390" marB="0" anchor="ctr">
                    <a:lnL>
                      <a:noFill/>
                    </a:lnL>
                    <a:lnR>
                      <a:noFill/>
                    </a:lnR>
                    <a:lnT>
                      <a:noFill/>
                    </a:lnT>
                    <a:lnB>
                      <a:noFill/>
                    </a:lnB>
                    <a:solidFill>
                      <a:srgbClr val="DDEBF7"/>
                    </a:solidFill>
                  </a:tcPr>
                </a:tc>
                <a:tc>
                  <a:txBody>
                    <a:bodyPr/>
                    <a:lstStyle/>
                    <a:p>
                      <a:pPr algn="ctr" fontAlgn="b"/>
                      <a:endParaRPr lang="en-US" sz="1000" b="0" i="0" u="none" strike="noStrike">
                        <a:solidFill>
                          <a:srgbClr val="000000"/>
                        </a:solidFill>
                        <a:effectLst/>
                        <a:latin typeface="+mn-lt"/>
                      </a:endParaRPr>
                    </a:p>
                  </a:txBody>
                  <a:tcPr marL="6390" marR="6390" marT="6390" marB="0" anchor="ctr">
                    <a:lnL>
                      <a:noFill/>
                    </a:lnL>
                    <a:lnR>
                      <a:noFill/>
                    </a:lnR>
                    <a:lnT>
                      <a:noFill/>
                    </a:lnT>
                    <a:lnB>
                      <a:noFill/>
                    </a:lnB>
                    <a:solidFill>
                      <a:srgbClr val="DDEBF7"/>
                    </a:solidFill>
                  </a:tcPr>
                </a:tc>
                <a:extLst>
                  <a:ext uri="{0D108BD9-81ED-4DB2-BD59-A6C34878D82A}">
                    <a16:rowId xmlns:a16="http://schemas.microsoft.com/office/drawing/2014/main" val="918872351"/>
                  </a:ext>
                </a:extLst>
              </a:tr>
              <a:tr h="164592">
                <a:tc>
                  <a:txBody>
                    <a:bodyPr/>
                    <a:lstStyle/>
                    <a:p>
                      <a:pPr algn="l" fontAlgn="b"/>
                      <a:r>
                        <a:rPr lang="en-US" sz="1000" b="0" i="0" u="none" strike="noStrike" dirty="0" smtClean="0">
                          <a:solidFill>
                            <a:srgbClr val="000000"/>
                          </a:solidFill>
                          <a:effectLst/>
                          <a:latin typeface="+mn-lt"/>
                        </a:rPr>
                        <a:t>Chiropractor</a:t>
                      </a:r>
                      <a:endParaRPr lang="en-US" sz="1000" b="0" i="0" u="none" strike="noStrike" dirty="0">
                        <a:solidFill>
                          <a:srgbClr val="000000"/>
                        </a:solidFill>
                        <a:effectLst/>
                        <a:latin typeface="+mn-lt"/>
                      </a:endParaRPr>
                    </a:p>
                  </a:txBody>
                  <a:tcPr marL="57507" marR="6390" marT="6390" marB="0" anchor="ctr">
                    <a:lnL>
                      <a:noFill/>
                    </a:lnL>
                    <a:lnR>
                      <a:noFill/>
                    </a:lnR>
                    <a:lnT>
                      <a:noFill/>
                    </a:lnT>
                    <a:lnB>
                      <a:noFill/>
                    </a:lnB>
                  </a:tcPr>
                </a:tc>
                <a:tc>
                  <a:txBody>
                    <a:bodyPr/>
                    <a:lstStyle/>
                    <a:p>
                      <a:pPr algn="ctr" fontAlgn="b"/>
                      <a:r>
                        <a:rPr lang="en-US" sz="1000" b="0" i="0" u="none" strike="noStrike">
                          <a:solidFill>
                            <a:srgbClr val="000000"/>
                          </a:solidFill>
                          <a:effectLst/>
                          <a:latin typeface="+mn-lt"/>
                        </a:rPr>
                        <a:t>3</a:t>
                      </a:r>
                    </a:p>
                  </a:txBody>
                  <a:tcPr marL="6390" marR="6390" marT="6390" marB="0" anchor="ctr">
                    <a:lnL>
                      <a:noFill/>
                    </a:lnL>
                    <a:lnR>
                      <a:noFill/>
                    </a:lnR>
                    <a:lnT>
                      <a:noFill/>
                    </a:lnT>
                    <a:lnB>
                      <a:noFill/>
                    </a:lnB>
                    <a:solidFill>
                      <a:srgbClr val="FFF2CC"/>
                    </a:solidFill>
                  </a:tcPr>
                </a:tc>
                <a:tc>
                  <a:txBody>
                    <a:bodyPr/>
                    <a:lstStyle/>
                    <a:p>
                      <a:pPr algn="ctr" fontAlgn="b"/>
                      <a:r>
                        <a:rPr lang="en-US" sz="1000" b="0" i="0" u="none" strike="noStrike">
                          <a:solidFill>
                            <a:srgbClr val="000000"/>
                          </a:solidFill>
                          <a:effectLst/>
                          <a:latin typeface="+mn-lt"/>
                        </a:rPr>
                        <a:t>194</a:t>
                      </a:r>
                    </a:p>
                  </a:txBody>
                  <a:tcPr marL="6390" marR="6390" marT="6390" marB="0" anchor="ctr">
                    <a:lnL>
                      <a:noFill/>
                    </a:lnL>
                    <a:lnR>
                      <a:noFill/>
                    </a:lnR>
                    <a:lnT>
                      <a:noFill/>
                    </a:lnT>
                    <a:lnB>
                      <a:noFill/>
                    </a:lnB>
                  </a:tcPr>
                </a:tc>
                <a:tc>
                  <a:txBody>
                    <a:bodyPr/>
                    <a:lstStyle/>
                    <a:p>
                      <a:pPr algn="ctr" fontAlgn="b"/>
                      <a:r>
                        <a:rPr lang="en-US" sz="1000" b="0" i="0" u="none" strike="noStrike">
                          <a:solidFill>
                            <a:srgbClr val="000000"/>
                          </a:solidFill>
                          <a:effectLst/>
                          <a:latin typeface="+mn-lt"/>
                        </a:rPr>
                        <a:t>116</a:t>
                      </a:r>
                    </a:p>
                  </a:txBody>
                  <a:tcPr marL="6390" marR="6390" marT="6390" marB="0" anchor="ctr">
                    <a:lnL>
                      <a:noFill/>
                    </a:lnL>
                    <a:lnR>
                      <a:noFill/>
                    </a:lnR>
                    <a:lnT>
                      <a:noFill/>
                    </a:lnT>
                    <a:lnB>
                      <a:noFill/>
                    </a:lnB>
                  </a:tcPr>
                </a:tc>
                <a:extLst>
                  <a:ext uri="{0D108BD9-81ED-4DB2-BD59-A6C34878D82A}">
                    <a16:rowId xmlns:a16="http://schemas.microsoft.com/office/drawing/2014/main" val="670940439"/>
                  </a:ext>
                </a:extLst>
              </a:tr>
              <a:tr h="164592">
                <a:tc>
                  <a:txBody>
                    <a:bodyPr/>
                    <a:lstStyle/>
                    <a:p>
                      <a:pPr algn="l" fontAlgn="b"/>
                      <a:r>
                        <a:rPr lang="en-US" sz="1000" b="0" i="0" u="none" strike="noStrike" dirty="0" smtClean="0">
                          <a:solidFill>
                            <a:srgbClr val="000000"/>
                          </a:solidFill>
                          <a:effectLst/>
                          <a:latin typeface="+mn-lt"/>
                        </a:rPr>
                        <a:t>Cosmetology</a:t>
                      </a:r>
                      <a:endParaRPr lang="en-US" sz="1000" b="0" i="0" u="none" strike="noStrike" dirty="0">
                        <a:solidFill>
                          <a:srgbClr val="000000"/>
                        </a:solidFill>
                        <a:effectLst/>
                        <a:latin typeface="+mn-lt"/>
                      </a:endParaRPr>
                    </a:p>
                  </a:txBody>
                  <a:tcPr marL="6390" marR="6390" marT="6390" marB="0" anchor="ctr">
                    <a:lnL>
                      <a:noFill/>
                    </a:lnL>
                    <a:lnR>
                      <a:noFill/>
                    </a:lnR>
                    <a:lnT>
                      <a:noFill/>
                    </a:lnT>
                    <a:lnB>
                      <a:noFill/>
                    </a:lnB>
                    <a:solidFill>
                      <a:srgbClr val="DDEBF7"/>
                    </a:solidFill>
                  </a:tcPr>
                </a:tc>
                <a:tc>
                  <a:txBody>
                    <a:bodyPr/>
                    <a:lstStyle/>
                    <a:p>
                      <a:pPr algn="ctr" fontAlgn="ctr"/>
                      <a:endParaRPr lang="en-US" sz="1000" b="0" i="0" u="none" strike="noStrike" dirty="0">
                        <a:solidFill>
                          <a:srgbClr val="000000"/>
                        </a:solidFill>
                        <a:effectLst/>
                        <a:latin typeface="+mn-lt"/>
                      </a:endParaRPr>
                    </a:p>
                  </a:txBody>
                  <a:tcPr marL="6390" marR="6390" marT="6390" marB="0" anchor="ctr">
                    <a:lnL>
                      <a:noFill/>
                    </a:lnL>
                    <a:lnR>
                      <a:noFill/>
                    </a:lnR>
                    <a:lnT>
                      <a:noFill/>
                    </a:lnT>
                    <a:lnB>
                      <a:noFill/>
                    </a:lnB>
                    <a:solidFill>
                      <a:srgbClr val="DDEBF7"/>
                    </a:solidFill>
                  </a:tcPr>
                </a:tc>
                <a:tc>
                  <a:txBody>
                    <a:bodyPr/>
                    <a:lstStyle/>
                    <a:p>
                      <a:pPr algn="ctr" fontAlgn="b"/>
                      <a:endParaRPr lang="en-US" sz="1000" b="0" i="0" u="none" strike="noStrike">
                        <a:solidFill>
                          <a:srgbClr val="000000"/>
                        </a:solidFill>
                        <a:effectLst/>
                        <a:latin typeface="+mn-lt"/>
                      </a:endParaRPr>
                    </a:p>
                  </a:txBody>
                  <a:tcPr marL="6390" marR="6390" marT="6390" marB="0" anchor="ctr">
                    <a:lnL>
                      <a:noFill/>
                    </a:lnL>
                    <a:lnR>
                      <a:noFill/>
                    </a:lnR>
                    <a:lnT>
                      <a:noFill/>
                    </a:lnT>
                    <a:lnB>
                      <a:noFill/>
                    </a:lnB>
                    <a:solidFill>
                      <a:srgbClr val="DDEBF7"/>
                    </a:solidFill>
                  </a:tcPr>
                </a:tc>
                <a:tc>
                  <a:txBody>
                    <a:bodyPr/>
                    <a:lstStyle/>
                    <a:p>
                      <a:pPr algn="ctr" fontAlgn="b"/>
                      <a:endParaRPr lang="en-US" sz="1000" b="0" i="0" u="none" strike="noStrike">
                        <a:solidFill>
                          <a:srgbClr val="000000"/>
                        </a:solidFill>
                        <a:effectLst/>
                        <a:latin typeface="+mn-lt"/>
                      </a:endParaRPr>
                    </a:p>
                  </a:txBody>
                  <a:tcPr marL="6390" marR="6390" marT="6390" marB="0" anchor="ctr">
                    <a:lnL>
                      <a:noFill/>
                    </a:lnL>
                    <a:lnR>
                      <a:noFill/>
                    </a:lnR>
                    <a:lnT>
                      <a:noFill/>
                    </a:lnT>
                    <a:lnB>
                      <a:noFill/>
                    </a:lnB>
                    <a:solidFill>
                      <a:srgbClr val="DDEBF7"/>
                    </a:solidFill>
                  </a:tcPr>
                </a:tc>
                <a:extLst>
                  <a:ext uri="{0D108BD9-81ED-4DB2-BD59-A6C34878D82A}">
                    <a16:rowId xmlns:a16="http://schemas.microsoft.com/office/drawing/2014/main" val="3274326838"/>
                  </a:ext>
                </a:extLst>
              </a:tr>
              <a:tr h="164592">
                <a:tc>
                  <a:txBody>
                    <a:bodyPr/>
                    <a:lstStyle/>
                    <a:p>
                      <a:pPr algn="l" fontAlgn="b"/>
                      <a:r>
                        <a:rPr lang="en-US" sz="1000" b="0" i="0" u="none" strike="noStrike" dirty="0" smtClean="0">
                          <a:solidFill>
                            <a:srgbClr val="000000"/>
                          </a:solidFill>
                          <a:effectLst/>
                          <a:latin typeface="+mn-lt"/>
                        </a:rPr>
                        <a:t>Cosmetologist (Hairdresser)</a:t>
                      </a:r>
                      <a:endParaRPr lang="en-US" sz="1000" b="0" i="0" u="none" strike="noStrike" dirty="0">
                        <a:solidFill>
                          <a:srgbClr val="000000"/>
                        </a:solidFill>
                        <a:effectLst/>
                        <a:latin typeface="+mn-lt"/>
                      </a:endParaRPr>
                    </a:p>
                  </a:txBody>
                  <a:tcPr marL="57507" marR="6390" marT="6390" marB="0" anchor="ctr">
                    <a:lnL>
                      <a:noFill/>
                    </a:lnL>
                    <a:lnR>
                      <a:noFill/>
                    </a:lnR>
                    <a:lnT>
                      <a:noFill/>
                    </a:lnT>
                    <a:lnB>
                      <a:noFill/>
                    </a:lnB>
                  </a:tcPr>
                </a:tc>
                <a:tc>
                  <a:txBody>
                    <a:bodyPr/>
                    <a:lstStyle/>
                    <a:p>
                      <a:pPr algn="ctr" fontAlgn="ctr"/>
                      <a:r>
                        <a:rPr lang="en-US" sz="1000" b="0" i="0" u="none" strike="noStrike" dirty="0">
                          <a:solidFill>
                            <a:srgbClr val="000000"/>
                          </a:solidFill>
                          <a:effectLst/>
                          <a:latin typeface="+mn-lt"/>
                        </a:rPr>
                        <a:t>4</a:t>
                      </a:r>
                    </a:p>
                  </a:txBody>
                  <a:tcPr marL="6390" marR="6390" marT="6390" marB="0" anchor="ctr">
                    <a:lnL>
                      <a:noFill/>
                    </a:lnL>
                    <a:lnR>
                      <a:noFill/>
                    </a:lnR>
                    <a:lnT>
                      <a:noFill/>
                    </a:lnT>
                    <a:lnB>
                      <a:noFill/>
                    </a:lnB>
                    <a:solidFill>
                      <a:srgbClr val="FFF2CC"/>
                    </a:solidFill>
                  </a:tcPr>
                </a:tc>
                <a:tc>
                  <a:txBody>
                    <a:bodyPr/>
                    <a:lstStyle/>
                    <a:p>
                      <a:pPr algn="ctr" fontAlgn="b"/>
                      <a:r>
                        <a:rPr lang="en-US" sz="1000" b="0" i="0" u="none" strike="noStrike">
                          <a:solidFill>
                            <a:srgbClr val="000000"/>
                          </a:solidFill>
                          <a:effectLst/>
                          <a:latin typeface="+mn-lt"/>
                        </a:rPr>
                        <a:t>6,408</a:t>
                      </a:r>
                    </a:p>
                  </a:txBody>
                  <a:tcPr marL="6390" marR="6390" marT="6390" marB="0" anchor="ctr">
                    <a:lnL>
                      <a:noFill/>
                    </a:lnL>
                    <a:lnR>
                      <a:noFill/>
                    </a:lnR>
                    <a:lnT>
                      <a:noFill/>
                    </a:lnT>
                    <a:lnB>
                      <a:noFill/>
                    </a:lnB>
                  </a:tcPr>
                </a:tc>
                <a:tc>
                  <a:txBody>
                    <a:bodyPr/>
                    <a:lstStyle/>
                    <a:p>
                      <a:pPr algn="ctr" fontAlgn="b"/>
                      <a:r>
                        <a:rPr lang="en-US" sz="1000" b="0" i="0" u="none" strike="noStrike">
                          <a:solidFill>
                            <a:srgbClr val="000000"/>
                          </a:solidFill>
                          <a:effectLst/>
                          <a:latin typeface="+mn-lt"/>
                        </a:rPr>
                        <a:t>8,705</a:t>
                      </a:r>
                    </a:p>
                  </a:txBody>
                  <a:tcPr marL="6390" marR="6390" marT="6390" marB="0" anchor="ctr">
                    <a:lnL>
                      <a:noFill/>
                    </a:lnL>
                    <a:lnR>
                      <a:noFill/>
                    </a:lnR>
                    <a:lnT>
                      <a:noFill/>
                    </a:lnT>
                    <a:lnB>
                      <a:noFill/>
                    </a:lnB>
                  </a:tcPr>
                </a:tc>
                <a:extLst>
                  <a:ext uri="{0D108BD9-81ED-4DB2-BD59-A6C34878D82A}">
                    <a16:rowId xmlns:a16="http://schemas.microsoft.com/office/drawing/2014/main" val="1117403316"/>
                  </a:ext>
                </a:extLst>
              </a:tr>
              <a:tr h="164592">
                <a:tc>
                  <a:txBody>
                    <a:bodyPr/>
                    <a:lstStyle/>
                    <a:p>
                      <a:pPr algn="l" fontAlgn="b"/>
                      <a:r>
                        <a:rPr lang="en-US" sz="1000" b="0" i="0" u="none" strike="noStrike" dirty="0" smtClean="0">
                          <a:solidFill>
                            <a:srgbClr val="000000"/>
                          </a:solidFill>
                          <a:effectLst/>
                          <a:latin typeface="+mn-lt"/>
                        </a:rPr>
                        <a:t>Electricians</a:t>
                      </a:r>
                      <a:endParaRPr lang="en-US" sz="1000" b="0" i="0" u="none" strike="noStrike" dirty="0">
                        <a:solidFill>
                          <a:srgbClr val="000000"/>
                        </a:solidFill>
                        <a:effectLst/>
                        <a:latin typeface="+mn-lt"/>
                      </a:endParaRPr>
                    </a:p>
                  </a:txBody>
                  <a:tcPr marL="6390" marR="6390" marT="6390" marB="0" anchor="ctr">
                    <a:lnL>
                      <a:noFill/>
                    </a:lnL>
                    <a:lnR>
                      <a:noFill/>
                    </a:lnR>
                    <a:lnT>
                      <a:noFill/>
                    </a:lnT>
                    <a:lnB>
                      <a:noFill/>
                    </a:lnB>
                    <a:solidFill>
                      <a:srgbClr val="DDEBF7"/>
                    </a:solidFill>
                  </a:tcPr>
                </a:tc>
                <a:tc>
                  <a:txBody>
                    <a:bodyPr/>
                    <a:lstStyle/>
                    <a:p>
                      <a:pPr algn="ctr" fontAlgn="ctr"/>
                      <a:endParaRPr lang="en-US" sz="1000" b="0" i="0" u="none" strike="noStrike" dirty="0">
                        <a:solidFill>
                          <a:srgbClr val="000000"/>
                        </a:solidFill>
                        <a:effectLst/>
                        <a:latin typeface="+mn-lt"/>
                      </a:endParaRPr>
                    </a:p>
                  </a:txBody>
                  <a:tcPr marL="6390" marR="6390" marT="6390" marB="0" anchor="ctr">
                    <a:lnL>
                      <a:noFill/>
                    </a:lnL>
                    <a:lnR>
                      <a:noFill/>
                    </a:lnR>
                    <a:lnT>
                      <a:noFill/>
                    </a:lnT>
                    <a:lnB>
                      <a:noFill/>
                    </a:lnB>
                    <a:solidFill>
                      <a:srgbClr val="DDEBF7"/>
                    </a:solidFill>
                  </a:tcPr>
                </a:tc>
                <a:tc>
                  <a:txBody>
                    <a:bodyPr/>
                    <a:lstStyle/>
                    <a:p>
                      <a:pPr algn="ctr" fontAlgn="b"/>
                      <a:endParaRPr lang="en-US" sz="1000" b="0" i="0" u="none" strike="noStrike">
                        <a:solidFill>
                          <a:srgbClr val="000000"/>
                        </a:solidFill>
                        <a:effectLst/>
                        <a:latin typeface="+mn-lt"/>
                      </a:endParaRPr>
                    </a:p>
                  </a:txBody>
                  <a:tcPr marL="6390" marR="6390" marT="6390" marB="0" anchor="ctr">
                    <a:lnL>
                      <a:noFill/>
                    </a:lnL>
                    <a:lnR>
                      <a:noFill/>
                    </a:lnR>
                    <a:lnT>
                      <a:noFill/>
                    </a:lnT>
                    <a:lnB>
                      <a:noFill/>
                    </a:lnB>
                    <a:solidFill>
                      <a:srgbClr val="DDEBF7"/>
                    </a:solidFill>
                  </a:tcPr>
                </a:tc>
                <a:tc>
                  <a:txBody>
                    <a:bodyPr/>
                    <a:lstStyle/>
                    <a:p>
                      <a:pPr algn="ctr" fontAlgn="b"/>
                      <a:endParaRPr lang="en-US" sz="1000" b="0" i="0" u="none" strike="noStrike">
                        <a:solidFill>
                          <a:srgbClr val="000000"/>
                        </a:solidFill>
                        <a:effectLst/>
                        <a:latin typeface="+mn-lt"/>
                      </a:endParaRPr>
                    </a:p>
                  </a:txBody>
                  <a:tcPr marL="6390" marR="6390" marT="6390" marB="0" anchor="ctr">
                    <a:lnL>
                      <a:noFill/>
                    </a:lnL>
                    <a:lnR>
                      <a:noFill/>
                    </a:lnR>
                    <a:lnT>
                      <a:noFill/>
                    </a:lnT>
                    <a:lnB>
                      <a:noFill/>
                    </a:lnB>
                    <a:solidFill>
                      <a:srgbClr val="DDEBF7"/>
                    </a:solidFill>
                  </a:tcPr>
                </a:tc>
                <a:extLst>
                  <a:ext uri="{0D108BD9-81ED-4DB2-BD59-A6C34878D82A}">
                    <a16:rowId xmlns:a16="http://schemas.microsoft.com/office/drawing/2014/main" val="2168606070"/>
                  </a:ext>
                </a:extLst>
              </a:tr>
              <a:tr h="164592">
                <a:tc>
                  <a:txBody>
                    <a:bodyPr/>
                    <a:lstStyle/>
                    <a:p>
                      <a:pPr algn="l" fontAlgn="b"/>
                      <a:r>
                        <a:rPr lang="en-US" sz="1000" b="0" i="0" u="none" strike="noStrike" dirty="0" smtClean="0">
                          <a:solidFill>
                            <a:srgbClr val="000000"/>
                          </a:solidFill>
                          <a:effectLst/>
                          <a:latin typeface="+mn-lt"/>
                        </a:rPr>
                        <a:t>Electrician</a:t>
                      </a:r>
                      <a:endParaRPr lang="en-US" sz="1000" b="0" i="0" u="none" strike="noStrike" dirty="0">
                        <a:solidFill>
                          <a:srgbClr val="000000"/>
                        </a:solidFill>
                        <a:effectLst/>
                        <a:latin typeface="+mn-lt"/>
                      </a:endParaRPr>
                    </a:p>
                  </a:txBody>
                  <a:tcPr marL="57507" marR="6390" marT="6390" marB="0" anchor="ctr">
                    <a:lnL>
                      <a:noFill/>
                    </a:lnL>
                    <a:lnR>
                      <a:noFill/>
                    </a:lnR>
                    <a:lnT>
                      <a:noFill/>
                    </a:lnT>
                    <a:lnB>
                      <a:noFill/>
                    </a:lnB>
                  </a:tcPr>
                </a:tc>
                <a:tc>
                  <a:txBody>
                    <a:bodyPr/>
                    <a:lstStyle/>
                    <a:p>
                      <a:pPr algn="ctr" fontAlgn="ctr"/>
                      <a:r>
                        <a:rPr lang="en-US" sz="1000" b="0" i="0" u="none" strike="noStrike" dirty="0">
                          <a:solidFill>
                            <a:srgbClr val="000000"/>
                          </a:solidFill>
                          <a:effectLst/>
                          <a:latin typeface="+mn-lt"/>
                        </a:rPr>
                        <a:t>4</a:t>
                      </a:r>
                    </a:p>
                  </a:txBody>
                  <a:tcPr marL="6390" marR="6390" marT="6390" marB="0" anchor="ctr">
                    <a:lnL>
                      <a:noFill/>
                    </a:lnL>
                    <a:lnR>
                      <a:noFill/>
                    </a:lnR>
                    <a:lnT>
                      <a:noFill/>
                    </a:lnT>
                    <a:lnB>
                      <a:noFill/>
                    </a:lnB>
                    <a:solidFill>
                      <a:srgbClr val="FFF2CC"/>
                    </a:solidFill>
                  </a:tcPr>
                </a:tc>
                <a:tc>
                  <a:txBody>
                    <a:bodyPr/>
                    <a:lstStyle/>
                    <a:p>
                      <a:pPr algn="ctr" fontAlgn="b"/>
                      <a:r>
                        <a:rPr lang="en-US" sz="1000" b="0" i="0" u="none" strike="noStrike" dirty="0">
                          <a:solidFill>
                            <a:srgbClr val="000000"/>
                          </a:solidFill>
                          <a:effectLst/>
                          <a:latin typeface="+mn-lt"/>
                        </a:rPr>
                        <a:t>3,033</a:t>
                      </a:r>
                    </a:p>
                  </a:txBody>
                  <a:tcPr marL="6390" marR="6390" marT="6390" marB="0" anchor="ctr">
                    <a:lnL>
                      <a:noFill/>
                    </a:lnL>
                    <a:lnR>
                      <a:noFill/>
                    </a:lnR>
                    <a:lnT>
                      <a:noFill/>
                    </a:lnT>
                    <a:lnB>
                      <a:noFill/>
                    </a:lnB>
                  </a:tcPr>
                </a:tc>
                <a:tc>
                  <a:txBody>
                    <a:bodyPr/>
                    <a:lstStyle/>
                    <a:p>
                      <a:pPr algn="ctr" fontAlgn="b"/>
                      <a:r>
                        <a:rPr lang="en-US" sz="1000" b="0" i="0" u="none" strike="noStrike">
                          <a:solidFill>
                            <a:srgbClr val="000000"/>
                          </a:solidFill>
                          <a:effectLst/>
                          <a:latin typeface="+mn-lt"/>
                        </a:rPr>
                        <a:t>7,823</a:t>
                      </a:r>
                    </a:p>
                  </a:txBody>
                  <a:tcPr marL="6390" marR="6390" marT="6390" marB="0" anchor="ctr">
                    <a:lnL>
                      <a:noFill/>
                    </a:lnL>
                    <a:lnR>
                      <a:noFill/>
                    </a:lnR>
                    <a:lnT>
                      <a:noFill/>
                    </a:lnT>
                    <a:lnB>
                      <a:noFill/>
                    </a:lnB>
                  </a:tcPr>
                </a:tc>
                <a:extLst>
                  <a:ext uri="{0D108BD9-81ED-4DB2-BD59-A6C34878D82A}">
                    <a16:rowId xmlns:a16="http://schemas.microsoft.com/office/drawing/2014/main" val="3461331485"/>
                  </a:ext>
                </a:extLst>
              </a:tr>
              <a:tr h="164592">
                <a:tc>
                  <a:txBody>
                    <a:bodyPr/>
                    <a:lstStyle/>
                    <a:p>
                      <a:pPr algn="l" fontAlgn="b"/>
                      <a:r>
                        <a:rPr lang="en-US" sz="1000" b="0" i="0" u="none" strike="noStrike" dirty="0" smtClean="0">
                          <a:solidFill>
                            <a:srgbClr val="000000"/>
                          </a:solidFill>
                          <a:effectLst/>
                          <a:latin typeface="+mn-lt"/>
                        </a:rPr>
                        <a:t>Engineers And Land Surveyors</a:t>
                      </a:r>
                      <a:endParaRPr lang="en-US" sz="1000" b="0" i="0" u="none" strike="noStrike" dirty="0">
                        <a:solidFill>
                          <a:srgbClr val="000000"/>
                        </a:solidFill>
                        <a:effectLst/>
                        <a:latin typeface="+mn-lt"/>
                      </a:endParaRPr>
                    </a:p>
                  </a:txBody>
                  <a:tcPr marL="6390" marR="6390" marT="6390" marB="0" anchor="ctr">
                    <a:lnL>
                      <a:noFill/>
                    </a:lnL>
                    <a:lnR>
                      <a:noFill/>
                    </a:lnR>
                    <a:lnT>
                      <a:noFill/>
                    </a:lnT>
                    <a:lnB>
                      <a:noFill/>
                    </a:lnB>
                    <a:solidFill>
                      <a:srgbClr val="DDEBF7"/>
                    </a:solidFill>
                  </a:tcPr>
                </a:tc>
                <a:tc>
                  <a:txBody>
                    <a:bodyPr/>
                    <a:lstStyle/>
                    <a:p>
                      <a:pPr algn="ctr" fontAlgn="ctr"/>
                      <a:endParaRPr lang="en-US" sz="1000" b="0" i="0" u="none" strike="noStrike">
                        <a:solidFill>
                          <a:srgbClr val="000000"/>
                        </a:solidFill>
                        <a:effectLst/>
                        <a:latin typeface="+mn-lt"/>
                      </a:endParaRPr>
                    </a:p>
                  </a:txBody>
                  <a:tcPr marL="6390" marR="6390" marT="6390" marB="0" anchor="ctr">
                    <a:lnL>
                      <a:noFill/>
                    </a:lnL>
                    <a:lnR>
                      <a:noFill/>
                    </a:lnR>
                    <a:lnT>
                      <a:noFill/>
                    </a:lnT>
                    <a:lnB>
                      <a:noFill/>
                    </a:lnB>
                    <a:solidFill>
                      <a:srgbClr val="DDEBF7"/>
                    </a:solidFill>
                  </a:tcPr>
                </a:tc>
                <a:tc>
                  <a:txBody>
                    <a:bodyPr/>
                    <a:lstStyle/>
                    <a:p>
                      <a:pPr algn="ctr" fontAlgn="b"/>
                      <a:endParaRPr lang="en-US" sz="1000" b="0" i="0" u="none" strike="noStrike" dirty="0">
                        <a:solidFill>
                          <a:srgbClr val="000000"/>
                        </a:solidFill>
                        <a:effectLst/>
                        <a:latin typeface="+mn-lt"/>
                      </a:endParaRPr>
                    </a:p>
                  </a:txBody>
                  <a:tcPr marL="6390" marR="6390" marT="6390" marB="0" anchor="ctr">
                    <a:lnL>
                      <a:noFill/>
                    </a:lnL>
                    <a:lnR>
                      <a:noFill/>
                    </a:lnR>
                    <a:lnT>
                      <a:noFill/>
                    </a:lnT>
                    <a:lnB>
                      <a:noFill/>
                    </a:lnB>
                    <a:solidFill>
                      <a:srgbClr val="DDEBF7"/>
                    </a:solidFill>
                  </a:tcPr>
                </a:tc>
                <a:tc>
                  <a:txBody>
                    <a:bodyPr/>
                    <a:lstStyle/>
                    <a:p>
                      <a:pPr algn="ctr" fontAlgn="b"/>
                      <a:endParaRPr lang="en-US" sz="1000" b="0" i="0" u="none" strike="noStrike">
                        <a:solidFill>
                          <a:srgbClr val="000000"/>
                        </a:solidFill>
                        <a:effectLst/>
                        <a:latin typeface="+mn-lt"/>
                      </a:endParaRPr>
                    </a:p>
                  </a:txBody>
                  <a:tcPr marL="6390" marR="6390" marT="6390" marB="0" anchor="ctr">
                    <a:lnL>
                      <a:noFill/>
                    </a:lnL>
                    <a:lnR>
                      <a:noFill/>
                    </a:lnR>
                    <a:lnT>
                      <a:noFill/>
                    </a:lnT>
                    <a:lnB>
                      <a:noFill/>
                    </a:lnB>
                    <a:solidFill>
                      <a:srgbClr val="DDEBF7"/>
                    </a:solidFill>
                  </a:tcPr>
                </a:tc>
                <a:extLst>
                  <a:ext uri="{0D108BD9-81ED-4DB2-BD59-A6C34878D82A}">
                    <a16:rowId xmlns:a16="http://schemas.microsoft.com/office/drawing/2014/main" val="2844642510"/>
                  </a:ext>
                </a:extLst>
              </a:tr>
              <a:tr h="164592">
                <a:tc>
                  <a:txBody>
                    <a:bodyPr/>
                    <a:lstStyle/>
                    <a:p>
                      <a:pPr algn="l" fontAlgn="b"/>
                      <a:r>
                        <a:rPr lang="en-US" sz="1000" b="1" i="1" u="none" strike="noStrike" dirty="0" smtClean="0">
                          <a:solidFill>
                            <a:srgbClr val="000000"/>
                          </a:solidFill>
                          <a:effectLst/>
                          <a:latin typeface="+mn-lt"/>
                        </a:rPr>
                        <a:t>Engineer*</a:t>
                      </a:r>
                      <a:endParaRPr lang="en-US" sz="1000" b="1" i="1" u="none" strike="noStrike" dirty="0">
                        <a:solidFill>
                          <a:srgbClr val="000000"/>
                        </a:solidFill>
                        <a:effectLst/>
                        <a:latin typeface="+mn-lt"/>
                      </a:endParaRPr>
                    </a:p>
                  </a:txBody>
                  <a:tcPr marL="57507" marR="6390" marT="6390" marB="0" anchor="ctr">
                    <a:lnL>
                      <a:noFill/>
                    </a:lnL>
                    <a:lnR>
                      <a:noFill/>
                    </a:lnR>
                    <a:lnT>
                      <a:noFill/>
                    </a:lnT>
                    <a:lnB>
                      <a:noFill/>
                    </a:lnB>
                  </a:tcPr>
                </a:tc>
                <a:tc>
                  <a:txBody>
                    <a:bodyPr/>
                    <a:lstStyle/>
                    <a:p>
                      <a:pPr algn="ctr" fontAlgn="ctr"/>
                      <a:r>
                        <a:rPr lang="en-US" sz="1000" b="0" i="0" u="none" strike="noStrike">
                          <a:solidFill>
                            <a:srgbClr val="000000"/>
                          </a:solidFill>
                          <a:effectLst/>
                          <a:latin typeface="+mn-lt"/>
                        </a:rPr>
                        <a:t>4</a:t>
                      </a:r>
                    </a:p>
                  </a:txBody>
                  <a:tcPr marL="6390" marR="6390" marT="6390" marB="0" anchor="ctr">
                    <a:lnL>
                      <a:noFill/>
                    </a:lnL>
                    <a:lnR>
                      <a:noFill/>
                    </a:lnR>
                    <a:lnT>
                      <a:noFill/>
                    </a:lnT>
                    <a:lnB>
                      <a:noFill/>
                    </a:lnB>
                    <a:solidFill>
                      <a:srgbClr val="FFF2CC"/>
                    </a:solidFill>
                  </a:tcPr>
                </a:tc>
                <a:tc>
                  <a:txBody>
                    <a:bodyPr/>
                    <a:lstStyle/>
                    <a:p>
                      <a:pPr algn="ctr" fontAlgn="b"/>
                      <a:r>
                        <a:rPr lang="en-US" sz="1000" b="0" i="0" u="none" strike="noStrike">
                          <a:solidFill>
                            <a:srgbClr val="000000"/>
                          </a:solidFill>
                          <a:effectLst/>
                          <a:latin typeface="+mn-lt"/>
                        </a:rPr>
                        <a:t>3,868</a:t>
                      </a:r>
                    </a:p>
                  </a:txBody>
                  <a:tcPr marL="6390" marR="6390" marT="6390" marB="0" anchor="ctr">
                    <a:lnL>
                      <a:noFill/>
                    </a:lnL>
                    <a:lnR>
                      <a:noFill/>
                    </a:lnR>
                    <a:lnT>
                      <a:noFill/>
                    </a:lnT>
                    <a:lnB>
                      <a:noFill/>
                    </a:lnB>
                  </a:tcPr>
                </a:tc>
                <a:tc>
                  <a:txBody>
                    <a:bodyPr/>
                    <a:lstStyle/>
                    <a:p>
                      <a:pPr algn="ctr" fontAlgn="b"/>
                      <a:r>
                        <a:rPr lang="en-US" sz="1000" b="0" i="0" u="none" strike="noStrike">
                          <a:solidFill>
                            <a:srgbClr val="000000"/>
                          </a:solidFill>
                          <a:effectLst/>
                          <a:latin typeface="+mn-lt"/>
                        </a:rPr>
                        <a:t>27,230</a:t>
                      </a:r>
                    </a:p>
                  </a:txBody>
                  <a:tcPr marL="6390" marR="6390" marT="6390" marB="0" anchor="ctr">
                    <a:lnL>
                      <a:noFill/>
                    </a:lnL>
                    <a:lnR>
                      <a:noFill/>
                    </a:lnR>
                    <a:lnT>
                      <a:noFill/>
                    </a:lnT>
                    <a:lnB>
                      <a:noFill/>
                    </a:lnB>
                  </a:tcPr>
                </a:tc>
                <a:extLst>
                  <a:ext uri="{0D108BD9-81ED-4DB2-BD59-A6C34878D82A}">
                    <a16:rowId xmlns:a16="http://schemas.microsoft.com/office/drawing/2014/main" val="1479209839"/>
                  </a:ext>
                </a:extLst>
              </a:tr>
              <a:tr h="164592">
                <a:tc>
                  <a:txBody>
                    <a:bodyPr/>
                    <a:lstStyle/>
                    <a:p>
                      <a:pPr algn="l" fontAlgn="b"/>
                      <a:r>
                        <a:rPr lang="en-US" sz="1000" b="0" i="0" u="none" strike="noStrike" dirty="0" smtClean="0">
                          <a:solidFill>
                            <a:srgbClr val="000000"/>
                          </a:solidFill>
                          <a:effectLst/>
                          <a:latin typeface="+mn-lt"/>
                        </a:rPr>
                        <a:t>Gas Fitters</a:t>
                      </a:r>
                      <a:endParaRPr lang="en-US" sz="1000" b="0" i="0" u="none" strike="noStrike" dirty="0">
                        <a:solidFill>
                          <a:srgbClr val="000000"/>
                        </a:solidFill>
                        <a:effectLst/>
                        <a:latin typeface="+mn-lt"/>
                      </a:endParaRPr>
                    </a:p>
                  </a:txBody>
                  <a:tcPr marL="6390" marR="6390" marT="6390" marB="0" anchor="ctr">
                    <a:lnL>
                      <a:noFill/>
                    </a:lnL>
                    <a:lnR>
                      <a:noFill/>
                    </a:lnR>
                    <a:lnT>
                      <a:noFill/>
                    </a:lnT>
                    <a:lnB>
                      <a:noFill/>
                    </a:lnB>
                    <a:solidFill>
                      <a:srgbClr val="DDEBF7"/>
                    </a:solidFill>
                  </a:tcPr>
                </a:tc>
                <a:tc>
                  <a:txBody>
                    <a:bodyPr/>
                    <a:lstStyle/>
                    <a:p>
                      <a:pPr algn="ctr" fontAlgn="ctr"/>
                      <a:endParaRPr lang="en-US" sz="1000" b="0" i="0" u="none" strike="noStrike" dirty="0">
                        <a:solidFill>
                          <a:srgbClr val="000000"/>
                        </a:solidFill>
                        <a:effectLst/>
                        <a:latin typeface="+mn-lt"/>
                      </a:endParaRPr>
                    </a:p>
                  </a:txBody>
                  <a:tcPr marL="6390" marR="6390" marT="6390" marB="0" anchor="ctr">
                    <a:lnL>
                      <a:noFill/>
                    </a:lnL>
                    <a:lnR>
                      <a:noFill/>
                    </a:lnR>
                    <a:lnT>
                      <a:noFill/>
                    </a:lnT>
                    <a:lnB>
                      <a:noFill/>
                    </a:lnB>
                    <a:solidFill>
                      <a:srgbClr val="DDEBF7"/>
                    </a:solidFill>
                  </a:tcPr>
                </a:tc>
                <a:tc>
                  <a:txBody>
                    <a:bodyPr/>
                    <a:lstStyle/>
                    <a:p>
                      <a:pPr algn="ctr" fontAlgn="b"/>
                      <a:endParaRPr lang="en-US" sz="1000" b="0" i="0" u="none" strike="noStrike" dirty="0">
                        <a:solidFill>
                          <a:srgbClr val="000000"/>
                        </a:solidFill>
                        <a:effectLst/>
                        <a:latin typeface="+mn-lt"/>
                      </a:endParaRPr>
                    </a:p>
                  </a:txBody>
                  <a:tcPr marL="6390" marR="6390" marT="6390" marB="0" anchor="ctr">
                    <a:lnL>
                      <a:noFill/>
                    </a:lnL>
                    <a:lnR>
                      <a:noFill/>
                    </a:lnR>
                    <a:lnT>
                      <a:noFill/>
                    </a:lnT>
                    <a:lnB>
                      <a:noFill/>
                    </a:lnB>
                    <a:solidFill>
                      <a:srgbClr val="DDEBF7"/>
                    </a:solidFill>
                  </a:tcPr>
                </a:tc>
                <a:tc>
                  <a:txBody>
                    <a:bodyPr/>
                    <a:lstStyle/>
                    <a:p>
                      <a:pPr algn="ctr" fontAlgn="b"/>
                      <a:endParaRPr lang="en-US" sz="1000" b="0" i="0" u="none" strike="noStrike">
                        <a:solidFill>
                          <a:srgbClr val="000000"/>
                        </a:solidFill>
                        <a:effectLst/>
                        <a:latin typeface="+mn-lt"/>
                      </a:endParaRPr>
                    </a:p>
                  </a:txBody>
                  <a:tcPr marL="6390" marR="6390" marT="6390" marB="0" anchor="ctr">
                    <a:lnL>
                      <a:noFill/>
                    </a:lnL>
                    <a:lnR>
                      <a:noFill/>
                    </a:lnR>
                    <a:lnT>
                      <a:noFill/>
                    </a:lnT>
                    <a:lnB>
                      <a:noFill/>
                    </a:lnB>
                    <a:solidFill>
                      <a:srgbClr val="DDEBF7"/>
                    </a:solidFill>
                  </a:tcPr>
                </a:tc>
                <a:extLst>
                  <a:ext uri="{0D108BD9-81ED-4DB2-BD59-A6C34878D82A}">
                    <a16:rowId xmlns:a16="http://schemas.microsoft.com/office/drawing/2014/main" val="1030583510"/>
                  </a:ext>
                </a:extLst>
              </a:tr>
              <a:tr h="164592">
                <a:tc>
                  <a:txBody>
                    <a:bodyPr/>
                    <a:lstStyle/>
                    <a:p>
                      <a:pPr algn="l" fontAlgn="b"/>
                      <a:r>
                        <a:rPr lang="en-US" sz="1000" b="0" i="0" u="none" strike="noStrike" dirty="0" smtClean="0">
                          <a:solidFill>
                            <a:srgbClr val="000000"/>
                          </a:solidFill>
                          <a:effectLst/>
                          <a:latin typeface="+mn-lt"/>
                        </a:rPr>
                        <a:t>Gas Fitter</a:t>
                      </a:r>
                      <a:endParaRPr lang="en-US" sz="1000" b="0" i="0" u="none" strike="noStrike" dirty="0">
                        <a:solidFill>
                          <a:srgbClr val="000000"/>
                        </a:solidFill>
                        <a:effectLst/>
                        <a:latin typeface="+mn-lt"/>
                      </a:endParaRPr>
                    </a:p>
                  </a:txBody>
                  <a:tcPr marL="57507" marR="6390" marT="6390" marB="0" anchor="ctr">
                    <a:lnL>
                      <a:noFill/>
                    </a:lnL>
                    <a:lnR>
                      <a:noFill/>
                    </a:lnR>
                    <a:lnT>
                      <a:noFill/>
                    </a:lnT>
                    <a:lnB>
                      <a:noFill/>
                    </a:lnB>
                  </a:tcPr>
                </a:tc>
                <a:tc>
                  <a:txBody>
                    <a:bodyPr/>
                    <a:lstStyle/>
                    <a:p>
                      <a:pPr algn="ctr" fontAlgn="ctr"/>
                      <a:r>
                        <a:rPr lang="en-US" sz="1000" b="0" i="0" u="none" strike="noStrike">
                          <a:solidFill>
                            <a:srgbClr val="000000"/>
                          </a:solidFill>
                          <a:effectLst/>
                          <a:latin typeface="+mn-lt"/>
                        </a:rPr>
                        <a:t>4</a:t>
                      </a:r>
                    </a:p>
                  </a:txBody>
                  <a:tcPr marL="6390" marR="6390" marT="6390" marB="0" anchor="ctr">
                    <a:lnL>
                      <a:noFill/>
                    </a:lnL>
                    <a:lnR>
                      <a:noFill/>
                    </a:lnR>
                    <a:lnT>
                      <a:noFill/>
                    </a:lnT>
                    <a:lnB>
                      <a:noFill/>
                    </a:lnB>
                    <a:solidFill>
                      <a:srgbClr val="FFF2CC"/>
                    </a:solidFill>
                  </a:tcPr>
                </a:tc>
                <a:tc>
                  <a:txBody>
                    <a:bodyPr/>
                    <a:lstStyle/>
                    <a:p>
                      <a:pPr algn="ctr" fontAlgn="b"/>
                      <a:r>
                        <a:rPr lang="en-US" sz="1000" b="0" i="0" u="none" strike="noStrike" dirty="0">
                          <a:solidFill>
                            <a:srgbClr val="000000"/>
                          </a:solidFill>
                          <a:effectLst/>
                          <a:latin typeface="+mn-lt"/>
                        </a:rPr>
                        <a:t>2,867</a:t>
                      </a:r>
                    </a:p>
                  </a:txBody>
                  <a:tcPr marL="6390" marR="6390" marT="6390" marB="0" anchor="ctr">
                    <a:lnL>
                      <a:noFill/>
                    </a:lnL>
                    <a:lnR>
                      <a:noFill/>
                    </a:lnR>
                    <a:lnT>
                      <a:noFill/>
                    </a:lnT>
                    <a:lnB>
                      <a:noFill/>
                    </a:lnB>
                  </a:tcPr>
                </a:tc>
                <a:tc>
                  <a:txBody>
                    <a:bodyPr/>
                    <a:lstStyle/>
                    <a:p>
                      <a:pPr algn="ctr" fontAlgn="b"/>
                      <a:r>
                        <a:rPr lang="en-US" sz="1000" b="0" i="0" u="none" strike="noStrike" dirty="0">
                          <a:solidFill>
                            <a:srgbClr val="000000"/>
                          </a:solidFill>
                          <a:effectLst/>
                          <a:latin typeface="+mn-lt"/>
                        </a:rPr>
                        <a:t>5,378</a:t>
                      </a:r>
                    </a:p>
                  </a:txBody>
                  <a:tcPr marL="6390" marR="6390" marT="6390" marB="0" anchor="ctr">
                    <a:lnL>
                      <a:noFill/>
                    </a:lnL>
                    <a:lnR>
                      <a:noFill/>
                    </a:lnR>
                    <a:lnT>
                      <a:noFill/>
                    </a:lnT>
                    <a:lnB>
                      <a:noFill/>
                    </a:lnB>
                  </a:tcPr>
                </a:tc>
                <a:extLst>
                  <a:ext uri="{0D108BD9-81ED-4DB2-BD59-A6C34878D82A}">
                    <a16:rowId xmlns:a16="http://schemas.microsoft.com/office/drawing/2014/main" val="2610784173"/>
                  </a:ext>
                </a:extLst>
              </a:tr>
              <a:tr h="164592">
                <a:tc>
                  <a:txBody>
                    <a:bodyPr/>
                    <a:lstStyle/>
                    <a:p>
                      <a:pPr algn="l" fontAlgn="b"/>
                      <a:r>
                        <a:rPr lang="en-US" sz="1000" b="0" i="0" u="none" strike="noStrike" dirty="0" smtClean="0">
                          <a:solidFill>
                            <a:srgbClr val="000000"/>
                          </a:solidFill>
                          <a:effectLst/>
                          <a:latin typeface="+mn-lt"/>
                        </a:rPr>
                        <a:t>Public Accountancy</a:t>
                      </a:r>
                      <a:endParaRPr lang="en-US" sz="1000" b="0" i="0" u="none" strike="noStrike" dirty="0">
                        <a:solidFill>
                          <a:srgbClr val="000000"/>
                        </a:solidFill>
                        <a:effectLst/>
                        <a:latin typeface="+mn-lt"/>
                      </a:endParaRPr>
                    </a:p>
                  </a:txBody>
                  <a:tcPr marL="6390" marR="6390" marT="6390" marB="0" anchor="ctr">
                    <a:lnL>
                      <a:noFill/>
                    </a:lnL>
                    <a:lnR>
                      <a:noFill/>
                    </a:lnR>
                    <a:lnT>
                      <a:noFill/>
                    </a:lnT>
                    <a:lnB>
                      <a:noFill/>
                    </a:lnB>
                    <a:solidFill>
                      <a:srgbClr val="DDEBF7"/>
                    </a:solidFill>
                  </a:tcPr>
                </a:tc>
                <a:tc>
                  <a:txBody>
                    <a:bodyPr/>
                    <a:lstStyle/>
                    <a:p>
                      <a:pPr algn="ctr" fontAlgn="ctr"/>
                      <a:endParaRPr lang="en-US" sz="1000" b="0" i="0" u="none" strike="noStrike" dirty="0">
                        <a:solidFill>
                          <a:srgbClr val="000000"/>
                        </a:solidFill>
                        <a:effectLst/>
                        <a:latin typeface="+mn-lt"/>
                      </a:endParaRPr>
                    </a:p>
                  </a:txBody>
                  <a:tcPr marL="6390" marR="6390" marT="6390" marB="0" anchor="ctr">
                    <a:lnL>
                      <a:noFill/>
                    </a:lnL>
                    <a:lnR>
                      <a:noFill/>
                    </a:lnR>
                    <a:lnT>
                      <a:noFill/>
                    </a:lnT>
                    <a:lnB>
                      <a:noFill/>
                    </a:lnB>
                    <a:solidFill>
                      <a:srgbClr val="DDEBF7"/>
                    </a:solidFill>
                  </a:tcPr>
                </a:tc>
                <a:tc>
                  <a:txBody>
                    <a:bodyPr/>
                    <a:lstStyle/>
                    <a:p>
                      <a:pPr algn="ctr" fontAlgn="b"/>
                      <a:endParaRPr lang="en-US" sz="1000" b="0" i="0" u="none" strike="noStrike">
                        <a:solidFill>
                          <a:srgbClr val="000000"/>
                        </a:solidFill>
                        <a:effectLst/>
                        <a:latin typeface="+mn-lt"/>
                      </a:endParaRPr>
                    </a:p>
                  </a:txBody>
                  <a:tcPr marL="6390" marR="6390" marT="6390" marB="0" anchor="ctr">
                    <a:lnL>
                      <a:noFill/>
                    </a:lnL>
                    <a:lnR>
                      <a:noFill/>
                    </a:lnR>
                    <a:lnT>
                      <a:noFill/>
                    </a:lnT>
                    <a:lnB>
                      <a:noFill/>
                    </a:lnB>
                    <a:solidFill>
                      <a:srgbClr val="DDEBF7"/>
                    </a:solidFill>
                  </a:tcPr>
                </a:tc>
                <a:tc>
                  <a:txBody>
                    <a:bodyPr/>
                    <a:lstStyle/>
                    <a:p>
                      <a:pPr algn="ctr" fontAlgn="b"/>
                      <a:endParaRPr lang="en-US" sz="1000" b="0" i="0" u="none" strike="noStrike" dirty="0">
                        <a:solidFill>
                          <a:srgbClr val="000000"/>
                        </a:solidFill>
                        <a:effectLst/>
                        <a:latin typeface="+mn-lt"/>
                      </a:endParaRPr>
                    </a:p>
                  </a:txBody>
                  <a:tcPr marL="6390" marR="6390" marT="6390" marB="0" anchor="ctr">
                    <a:lnL>
                      <a:noFill/>
                    </a:lnL>
                    <a:lnR>
                      <a:noFill/>
                    </a:lnR>
                    <a:lnT>
                      <a:noFill/>
                    </a:lnT>
                    <a:lnB>
                      <a:noFill/>
                    </a:lnB>
                    <a:solidFill>
                      <a:srgbClr val="DDEBF7"/>
                    </a:solidFill>
                  </a:tcPr>
                </a:tc>
                <a:extLst>
                  <a:ext uri="{0D108BD9-81ED-4DB2-BD59-A6C34878D82A}">
                    <a16:rowId xmlns:a16="http://schemas.microsoft.com/office/drawing/2014/main" val="1723455143"/>
                  </a:ext>
                </a:extLst>
              </a:tr>
              <a:tr h="164592">
                <a:tc>
                  <a:txBody>
                    <a:bodyPr/>
                    <a:lstStyle/>
                    <a:p>
                      <a:pPr algn="l" fontAlgn="b"/>
                      <a:r>
                        <a:rPr lang="en-US" sz="1000" b="0" i="0" u="none" strike="noStrike" dirty="0" smtClean="0">
                          <a:solidFill>
                            <a:srgbClr val="000000"/>
                          </a:solidFill>
                          <a:effectLst/>
                          <a:latin typeface="+mn-lt"/>
                        </a:rPr>
                        <a:t>Certified Public Accountant</a:t>
                      </a:r>
                      <a:endParaRPr lang="en-US" sz="1000" b="0" i="0" u="none" strike="noStrike" dirty="0">
                        <a:solidFill>
                          <a:srgbClr val="000000"/>
                        </a:solidFill>
                        <a:effectLst/>
                        <a:latin typeface="+mn-lt"/>
                      </a:endParaRPr>
                    </a:p>
                  </a:txBody>
                  <a:tcPr marL="57507" marR="6390" marT="6390" marB="0" anchor="ctr">
                    <a:lnL>
                      <a:noFill/>
                    </a:lnL>
                    <a:lnR>
                      <a:noFill/>
                    </a:lnR>
                    <a:lnT>
                      <a:noFill/>
                    </a:lnT>
                    <a:lnB>
                      <a:noFill/>
                    </a:lnB>
                  </a:tcPr>
                </a:tc>
                <a:tc>
                  <a:txBody>
                    <a:bodyPr/>
                    <a:lstStyle/>
                    <a:p>
                      <a:pPr algn="ctr" fontAlgn="ctr"/>
                      <a:r>
                        <a:rPr lang="en-US" sz="1000" b="0" i="0" u="none" strike="noStrike">
                          <a:solidFill>
                            <a:srgbClr val="000000"/>
                          </a:solidFill>
                          <a:effectLst/>
                          <a:latin typeface="+mn-lt"/>
                        </a:rPr>
                        <a:t>5</a:t>
                      </a:r>
                    </a:p>
                  </a:txBody>
                  <a:tcPr marL="6390" marR="6390" marT="6390" marB="0" anchor="ctr">
                    <a:lnL>
                      <a:noFill/>
                    </a:lnL>
                    <a:lnR>
                      <a:noFill/>
                    </a:lnR>
                    <a:lnT>
                      <a:noFill/>
                    </a:lnT>
                    <a:lnB>
                      <a:noFill/>
                    </a:lnB>
                    <a:solidFill>
                      <a:srgbClr val="FFF2CC"/>
                    </a:solidFill>
                  </a:tcPr>
                </a:tc>
                <a:tc>
                  <a:txBody>
                    <a:bodyPr/>
                    <a:lstStyle/>
                    <a:p>
                      <a:pPr algn="ctr" fontAlgn="b"/>
                      <a:r>
                        <a:rPr lang="en-US" sz="1000" b="0" i="0" u="none" strike="noStrike">
                          <a:solidFill>
                            <a:srgbClr val="000000"/>
                          </a:solidFill>
                          <a:effectLst/>
                          <a:latin typeface="+mn-lt"/>
                        </a:rPr>
                        <a:t>5,773</a:t>
                      </a:r>
                    </a:p>
                  </a:txBody>
                  <a:tcPr marL="6390" marR="6390" marT="6390" marB="0" anchor="ctr">
                    <a:lnL>
                      <a:noFill/>
                    </a:lnL>
                    <a:lnR>
                      <a:noFill/>
                    </a:lnR>
                    <a:lnT>
                      <a:noFill/>
                    </a:lnT>
                    <a:lnB>
                      <a:noFill/>
                    </a:lnB>
                  </a:tcPr>
                </a:tc>
                <a:tc>
                  <a:txBody>
                    <a:bodyPr/>
                    <a:lstStyle/>
                    <a:p>
                      <a:pPr algn="ctr" fontAlgn="b"/>
                      <a:r>
                        <a:rPr lang="en-US" sz="1000" b="0" i="0" u="none" strike="noStrike" dirty="0">
                          <a:solidFill>
                            <a:srgbClr val="000000"/>
                          </a:solidFill>
                          <a:effectLst/>
                          <a:latin typeface="+mn-lt"/>
                        </a:rPr>
                        <a:t>25,080</a:t>
                      </a:r>
                    </a:p>
                  </a:txBody>
                  <a:tcPr marL="6390" marR="6390" marT="6390" marB="0" anchor="ctr">
                    <a:lnL>
                      <a:noFill/>
                    </a:lnL>
                    <a:lnR>
                      <a:noFill/>
                    </a:lnR>
                    <a:lnT>
                      <a:noFill/>
                    </a:lnT>
                    <a:lnB>
                      <a:noFill/>
                    </a:lnB>
                  </a:tcPr>
                </a:tc>
                <a:extLst>
                  <a:ext uri="{0D108BD9-81ED-4DB2-BD59-A6C34878D82A}">
                    <a16:rowId xmlns:a16="http://schemas.microsoft.com/office/drawing/2014/main" val="4274983155"/>
                  </a:ext>
                </a:extLst>
              </a:tr>
              <a:tr h="164592">
                <a:tc>
                  <a:txBody>
                    <a:bodyPr/>
                    <a:lstStyle/>
                    <a:p>
                      <a:pPr algn="l" fontAlgn="b"/>
                      <a:r>
                        <a:rPr lang="en-US" sz="1000" b="0" i="0" u="none" strike="noStrike" dirty="0" smtClean="0">
                          <a:solidFill>
                            <a:srgbClr val="000000"/>
                          </a:solidFill>
                          <a:effectLst/>
                          <a:latin typeface="+mn-lt"/>
                        </a:rPr>
                        <a:t>Real Estate</a:t>
                      </a:r>
                      <a:endParaRPr lang="en-US" sz="1000" b="0" i="0" u="none" strike="noStrike" dirty="0">
                        <a:solidFill>
                          <a:srgbClr val="000000"/>
                        </a:solidFill>
                        <a:effectLst/>
                        <a:latin typeface="+mn-lt"/>
                      </a:endParaRPr>
                    </a:p>
                  </a:txBody>
                  <a:tcPr marL="6390" marR="6390" marT="6390" marB="0" anchor="ctr">
                    <a:lnL>
                      <a:noFill/>
                    </a:lnL>
                    <a:lnR>
                      <a:noFill/>
                    </a:lnR>
                    <a:lnT>
                      <a:noFill/>
                    </a:lnT>
                    <a:lnB>
                      <a:noFill/>
                    </a:lnB>
                    <a:solidFill>
                      <a:srgbClr val="DDEBF7"/>
                    </a:solidFill>
                  </a:tcPr>
                </a:tc>
                <a:tc>
                  <a:txBody>
                    <a:bodyPr/>
                    <a:lstStyle/>
                    <a:p>
                      <a:pPr algn="ctr" fontAlgn="ctr"/>
                      <a:endParaRPr lang="en-US" sz="1000" b="0" i="0" u="none" strike="noStrike" dirty="0">
                        <a:solidFill>
                          <a:srgbClr val="000000"/>
                        </a:solidFill>
                        <a:effectLst/>
                        <a:latin typeface="+mn-lt"/>
                      </a:endParaRPr>
                    </a:p>
                  </a:txBody>
                  <a:tcPr marL="6390" marR="6390" marT="6390" marB="0" anchor="ctr">
                    <a:lnL>
                      <a:noFill/>
                    </a:lnL>
                    <a:lnR>
                      <a:noFill/>
                    </a:lnR>
                    <a:lnT>
                      <a:noFill/>
                    </a:lnT>
                    <a:lnB>
                      <a:noFill/>
                    </a:lnB>
                    <a:solidFill>
                      <a:srgbClr val="DDEBF7"/>
                    </a:solidFill>
                  </a:tcPr>
                </a:tc>
                <a:tc>
                  <a:txBody>
                    <a:bodyPr/>
                    <a:lstStyle/>
                    <a:p>
                      <a:pPr algn="ctr" fontAlgn="b"/>
                      <a:endParaRPr lang="en-US" sz="1000" b="0" i="0" u="none" strike="noStrike">
                        <a:solidFill>
                          <a:srgbClr val="000000"/>
                        </a:solidFill>
                        <a:effectLst/>
                        <a:latin typeface="+mn-lt"/>
                      </a:endParaRPr>
                    </a:p>
                  </a:txBody>
                  <a:tcPr marL="6390" marR="6390" marT="6390" marB="0" anchor="ctr">
                    <a:lnL>
                      <a:noFill/>
                    </a:lnL>
                    <a:lnR>
                      <a:noFill/>
                    </a:lnR>
                    <a:lnT>
                      <a:noFill/>
                    </a:lnT>
                    <a:lnB>
                      <a:noFill/>
                    </a:lnB>
                    <a:solidFill>
                      <a:srgbClr val="DDEBF7"/>
                    </a:solidFill>
                  </a:tcPr>
                </a:tc>
                <a:tc>
                  <a:txBody>
                    <a:bodyPr/>
                    <a:lstStyle/>
                    <a:p>
                      <a:pPr algn="ctr" fontAlgn="b"/>
                      <a:endParaRPr lang="en-US" sz="1000" b="0" i="0" u="none" strike="noStrike" dirty="0">
                        <a:solidFill>
                          <a:srgbClr val="000000"/>
                        </a:solidFill>
                        <a:effectLst/>
                        <a:latin typeface="+mn-lt"/>
                      </a:endParaRPr>
                    </a:p>
                  </a:txBody>
                  <a:tcPr marL="6390" marR="6390" marT="6390" marB="0" anchor="ctr">
                    <a:lnL>
                      <a:noFill/>
                    </a:lnL>
                    <a:lnR>
                      <a:noFill/>
                    </a:lnR>
                    <a:lnT>
                      <a:noFill/>
                    </a:lnT>
                    <a:lnB>
                      <a:noFill/>
                    </a:lnB>
                    <a:solidFill>
                      <a:srgbClr val="DDEBF7"/>
                    </a:solidFill>
                  </a:tcPr>
                </a:tc>
                <a:extLst>
                  <a:ext uri="{0D108BD9-81ED-4DB2-BD59-A6C34878D82A}">
                    <a16:rowId xmlns:a16="http://schemas.microsoft.com/office/drawing/2014/main" val="4013832301"/>
                  </a:ext>
                </a:extLst>
              </a:tr>
              <a:tr h="164592">
                <a:tc>
                  <a:txBody>
                    <a:bodyPr/>
                    <a:lstStyle/>
                    <a:p>
                      <a:pPr algn="l" fontAlgn="b"/>
                      <a:r>
                        <a:rPr lang="en-US" sz="1000" b="0" i="0" u="none" strike="noStrike" dirty="0" smtClean="0">
                          <a:solidFill>
                            <a:srgbClr val="000000"/>
                          </a:solidFill>
                          <a:effectLst/>
                          <a:latin typeface="+mn-lt"/>
                        </a:rPr>
                        <a:t>Real Estate Salesperson</a:t>
                      </a:r>
                      <a:endParaRPr lang="en-US" sz="1000" b="0" i="0" u="none" strike="noStrike" dirty="0">
                        <a:solidFill>
                          <a:srgbClr val="000000"/>
                        </a:solidFill>
                        <a:effectLst/>
                        <a:latin typeface="+mn-lt"/>
                      </a:endParaRPr>
                    </a:p>
                  </a:txBody>
                  <a:tcPr marL="57507" marR="6390" marT="6390" marB="0" anchor="ctr">
                    <a:lnL>
                      <a:noFill/>
                    </a:lnL>
                    <a:lnR>
                      <a:noFill/>
                    </a:lnR>
                    <a:lnT>
                      <a:noFill/>
                    </a:lnT>
                    <a:lnB>
                      <a:noFill/>
                    </a:lnB>
                  </a:tcPr>
                </a:tc>
                <a:tc>
                  <a:txBody>
                    <a:bodyPr/>
                    <a:lstStyle/>
                    <a:p>
                      <a:pPr algn="ctr" fontAlgn="ctr"/>
                      <a:r>
                        <a:rPr lang="en-US" sz="1000" b="0" i="0" u="none" strike="noStrike" dirty="0">
                          <a:solidFill>
                            <a:srgbClr val="000000"/>
                          </a:solidFill>
                          <a:effectLst/>
                          <a:latin typeface="+mn-lt"/>
                        </a:rPr>
                        <a:t>4</a:t>
                      </a:r>
                    </a:p>
                  </a:txBody>
                  <a:tcPr marL="6390" marR="6390" marT="6390" marB="0" anchor="ctr">
                    <a:lnL>
                      <a:noFill/>
                    </a:lnL>
                    <a:lnR>
                      <a:noFill/>
                    </a:lnR>
                    <a:lnT>
                      <a:noFill/>
                    </a:lnT>
                    <a:lnB>
                      <a:noFill/>
                    </a:lnB>
                    <a:solidFill>
                      <a:srgbClr val="FFF2CC"/>
                    </a:solidFill>
                  </a:tcPr>
                </a:tc>
                <a:tc>
                  <a:txBody>
                    <a:bodyPr/>
                    <a:lstStyle/>
                    <a:p>
                      <a:pPr algn="ctr" fontAlgn="b"/>
                      <a:r>
                        <a:rPr lang="en-US" sz="1000" b="0" i="0" u="none" strike="noStrike">
                          <a:solidFill>
                            <a:srgbClr val="000000"/>
                          </a:solidFill>
                          <a:effectLst/>
                          <a:latin typeface="+mn-lt"/>
                        </a:rPr>
                        <a:t>14,629</a:t>
                      </a:r>
                    </a:p>
                  </a:txBody>
                  <a:tcPr marL="6390" marR="6390" marT="6390" marB="0" anchor="ctr">
                    <a:lnL>
                      <a:noFill/>
                    </a:lnL>
                    <a:lnR>
                      <a:noFill/>
                    </a:lnR>
                    <a:lnT>
                      <a:noFill/>
                    </a:lnT>
                    <a:lnB>
                      <a:noFill/>
                    </a:lnB>
                  </a:tcPr>
                </a:tc>
                <a:tc>
                  <a:txBody>
                    <a:bodyPr/>
                    <a:lstStyle/>
                    <a:p>
                      <a:pPr algn="ctr" fontAlgn="b"/>
                      <a:r>
                        <a:rPr lang="en-US" sz="1000" b="0" i="0" u="none" strike="noStrike" dirty="0">
                          <a:solidFill>
                            <a:srgbClr val="000000"/>
                          </a:solidFill>
                          <a:effectLst/>
                          <a:latin typeface="+mn-lt"/>
                        </a:rPr>
                        <a:t>2,426</a:t>
                      </a:r>
                    </a:p>
                  </a:txBody>
                  <a:tcPr marL="6390" marR="6390" marT="6390" marB="0" anchor="ctr">
                    <a:lnL>
                      <a:noFill/>
                    </a:lnL>
                    <a:lnR>
                      <a:noFill/>
                    </a:lnR>
                    <a:lnT>
                      <a:noFill/>
                    </a:lnT>
                    <a:lnB>
                      <a:noFill/>
                    </a:lnB>
                  </a:tcPr>
                </a:tc>
                <a:extLst>
                  <a:ext uri="{0D108BD9-81ED-4DB2-BD59-A6C34878D82A}">
                    <a16:rowId xmlns:a16="http://schemas.microsoft.com/office/drawing/2014/main" val="3797849193"/>
                  </a:ext>
                </a:extLst>
              </a:tr>
              <a:tr h="164592">
                <a:tc>
                  <a:txBody>
                    <a:bodyPr/>
                    <a:lstStyle/>
                    <a:p>
                      <a:pPr algn="l" fontAlgn="b"/>
                      <a:r>
                        <a:rPr lang="en-US" sz="1000" b="0" i="0" u="none" strike="noStrike" dirty="0" smtClean="0">
                          <a:solidFill>
                            <a:srgbClr val="000000"/>
                          </a:solidFill>
                          <a:effectLst/>
                          <a:latin typeface="+mn-lt"/>
                        </a:rPr>
                        <a:t>Social Workers</a:t>
                      </a:r>
                      <a:endParaRPr lang="en-US" sz="1000" b="0" i="0" u="none" strike="noStrike" dirty="0">
                        <a:solidFill>
                          <a:srgbClr val="000000"/>
                        </a:solidFill>
                        <a:effectLst/>
                        <a:latin typeface="+mn-lt"/>
                      </a:endParaRPr>
                    </a:p>
                  </a:txBody>
                  <a:tcPr marL="6390" marR="6390" marT="6390" marB="0" anchor="ctr">
                    <a:lnL>
                      <a:noFill/>
                    </a:lnL>
                    <a:lnR>
                      <a:noFill/>
                    </a:lnR>
                    <a:lnT>
                      <a:noFill/>
                    </a:lnT>
                    <a:lnB>
                      <a:noFill/>
                    </a:lnB>
                    <a:solidFill>
                      <a:srgbClr val="DDEBF7"/>
                    </a:solidFill>
                  </a:tcPr>
                </a:tc>
                <a:tc>
                  <a:txBody>
                    <a:bodyPr/>
                    <a:lstStyle/>
                    <a:p>
                      <a:pPr algn="ctr" fontAlgn="ctr"/>
                      <a:endParaRPr lang="en-US" sz="1000" b="0" i="0" u="none" strike="noStrike" dirty="0">
                        <a:solidFill>
                          <a:srgbClr val="000000"/>
                        </a:solidFill>
                        <a:effectLst/>
                        <a:latin typeface="+mn-lt"/>
                      </a:endParaRPr>
                    </a:p>
                  </a:txBody>
                  <a:tcPr marL="6390" marR="6390" marT="6390" marB="0" anchor="ctr">
                    <a:lnL>
                      <a:noFill/>
                    </a:lnL>
                    <a:lnR>
                      <a:noFill/>
                    </a:lnR>
                    <a:lnT>
                      <a:noFill/>
                    </a:lnT>
                    <a:lnB>
                      <a:noFill/>
                    </a:lnB>
                    <a:solidFill>
                      <a:srgbClr val="DDEBF7"/>
                    </a:solidFill>
                  </a:tcPr>
                </a:tc>
                <a:tc>
                  <a:txBody>
                    <a:bodyPr/>
                    <a:lstStyle/>
                    <a:p>
                      <a:pPr algn="ctr" fontAlgn="b"/>
                      <a:endParaRPr lang="en-US" sz="1000" b="0" i="0" u="none" strike="noStrike">
                        <a:solidFill>
                          <a:srgbClr val="000000"/>
                        </a:solidFill>
                        <a:effectLst/>
                        <a:latin typeface="+mn-lt"/>
                      </a:endParaRPr>
                    </a:p>
                  </a:txBody>
                  <a:tcPr marL="6390" marR="6390" marT="6390" marB="0" anchor="ctr">
                    <a:lnL>
                      <a:noFill/>
                    </a:lnL>
                    <a:lnR>
                      <a:noFill/>
                    </a:lnR>
                    <a:lnT>
                      <a:noFill/>
                    </a:lnT>
                    <a:lnB>
                      <a:noFill/>
                    </a:lnB>
                    <a:solidFill>
                      <a:srgbClr val="DDEBF7"/>
                    </a:solidFill>
                  </a:tcPr>
                </a:tc>
                <a:tc>
                  <a:txBody>
                    <a:bodyPr/>
                    <a:lstStyle/>
                    <a:p>
                      <a:pPr algn="ctr" fontAlgn="b"/>
                      <a:endParaRPr lang="en-US" sz="1000" b="0" i="0" u="none" strike="noStrike" dirty="0">
                        <a:solidFill>
                          <a:srgbClr val="000000"/>
                        </a:solidFill>
                        <a:effectLst/>
                        <a:latin typeface="+mn-lt"/>
                      </a:endParaRPr>
                    </a:p>
                  </a:txBody>
                  <a:tcPr marL="6390" marR="6390" marT="6390" marB="0" anchor="ctr">
                    <a:lnL>
                      <a:noFill/>
                    </a:lnL>
                    <a:lnR>
                      <a:noFill/>
                    </a:lnR>
                    <a:lnT>
                      <a:noFill/>
                    </a:lnT>
                    <a:lnB>
                      <a:noFill/>
                    </a:lnB>
                    <a:solidFill>
                      <a:srgbClr val="DDEBF7"/>
                    </a:solidFill>
                  </a:tcPr>
                </a:tc>
                <a:extLst>
                  <a:ext uri="{0D108BD9-81ED-4DB2-BD59-A6C34878D82A}">
                    <a16:rowId xmlns:a16="http://schemas.microsoft.com/office/drawing/2014/main" val="4045157670"/>
                  </a:ext>
                </a:extLst>
              </a:tr>
              <a:tr h="164592">
                <a:tc>
                  <a:txBody>
                    <a:bodyPr/>
                    <a:lstStyle/>
                    <a:p>
                      <a:pPr algn="l" fontAlgn="b"/>
                      <a:r>
                        <a:rPr lang="en-US" sz="1000" b="1" i="1" u="none" strike="noStrike" dirty="0" smtClean="0">
                          <a:solidFill>
                            <a:srgbClr val="000000"/>
                          </a:solidFill>
                          <a:effectLst/>
                          <a:latin typeface="+mn-lt"/>
                        </a:rPr>
                        <a:t>Social Worker, Licensed*</a:t>
                      </a:r>
                      <a:endParaRPr lang="en-US" sz="1000" b="1" i="1" u="none" strike="noStrike" dirty="0">
                        <a:solidFill>
                          <a:srgbClr val="000000"/>
                        </a:solidFill>
                        <a:effectLst/>
                        <a:latin typeface="+mn-lt"/>
                      </a:endParaRPr>
                    </a:p>
                  </a:txBody>
                  <a:tcPr marL="57507" marR="6390" marT="6390"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n-lt"/>
                        </a:rPr>
                        <a:t>4</a:t>
                      </a:r>
                    </a:p>
                  </a:txBody>
                  <a:tcPr marL="6390" marR="6390" marT="6390" marB="0" anchor="ctr">
                    <a:lnL>
                      <a:noFill/>
                    </a:lnL>
                    <a:lnR>
                      <a:noFill/>
                    </a:lnR>
                    <a:lnT>
                      <a:noFill/>
                    </a:lnT>
                    <a:lnB w="19050" cap="flat" cmpd="sng" algn="ctr">
                      <a:solidFill>
                        <a:schemeClr val="tx1"/>
                      </a:solidFill>
                      <a:prstDash val="solid"/>
                      <a:round/>
                      <a:headEnd type="none" w="med" len="med"/>
                      <a:tailEnd type="none" w="med" len="med"/>
                    </a:lnB>
                    <a:solidFill>
                      <a:srgbClr val="FFF2CC"/>
                    </a:solidFill>
                  </a:tcPr>
                </a:tc>
                <a:tc>
                  <a:txBody>
                    <a:bodyPr/>
                    <a:lstStyle/>
                    <a:p>
                      <a:pPr algn="ctr" fontAlgn="b"/>
                      <a:r>
                        <a:rPr lang="en-US" sz="1000" b="0" i="0" u="none" strike="noStrike">
                          <a:solidFill>
                            <a:srgbClr val="000000"/>
                          </a:solidFill>
                          <a:effectLst/>
                          <a:latin typeface="+mn-lt"/>
                        </a:rPr>
                        <a:t>5,979</a:t>
                      </a:r>
                    </a:p>
                  </a:txBody>
                  <a:tcPr marL="6390" marR="6390" marT="6390"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mn-lt"/>
                        </a:rPr>
                        <a:t>15,971</a:t>
                      </a:r>
                    </a:p>
                  </a:txBody>
                  <a:tcPr marL="6390" marR="6390" marT="6390" marB="0" anchor="ctr">
                    <a:lnL>
                      <a:noFill/>
                    </a:lnL>
                    <a:lnR>
                      <a:noFill/>
                    </a:lnR>
                    <a:lnT>
                      <a:noFill/>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0636323"/>
                  </a:ext>
                </a:extLst>
              </a:tr>
            </a:tbl>
          </a:graphicData>
        </a:graphic>
      </p:graphicFrame>
      <p:cxnSp>
        <p:nvCxnSpPr>
          <p:cNvPr id="32" name="Straight Arrow Connector 31"/>
          <p:cNvCxnSpPr/>
          <p:nvPr/>
        </p:nvCxnSpPr>
        <p:spPr>
          <a:xfrm flipH="1">
            <a:off x="5939542" y="2508779"/>
            <a:ext cx="822960" cy="1645920"/>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flipH="1">
            <a:off x="5967663" y="4790442"/>
            <a:ext cx="794839" cy="732747"/>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graphicFrame>
        <p:nvGraphicFramePr>
          <p:cNvPr id="27" name="Table 26"/>
          <p:cNvGraphicFramePr>
            <a:graphicFrameLocks noGrp="1"/>
          </p:cNvGraphicFramePr>
          <p:nvPr>
            <p:extLst/>
          </p:nvPr>
        </p:nvGraphicFramePr>
        <p:xfrm>
          <a:off x="6762502" y="1951343"/>
          <a:ext cx="5029379" cy="3429000"/>
        </p:xfrm>
        <a:graphic>
          <a:graphicData uri="http://schemas.openxmlformats.org/drawingml/2006/table">
            <a:tbl>
              <a:tblPr>
                <a:tableStyleId>{9D7B26C5-4107-4FEC-AEDC-1716B250A1EF}</a:tableStyleId>
              </a:tblPr>
              <a:tblGrid>
                <a:gridCol w="2851662">
                  <a:extLst>
                    <a:ext uri="{9D8B030D-6E8A-4147-A177-3AD203B41FA5}">
                      <a16:colId xmlns:a16="http://schemas.microsoft.com/office/drawing/2014/main" val="192756333"/>
                    </a:ext>
                  </a:extLst>
                </a:gridCol>
                <a:gridCol w="481263">
                  <a:extLst>
                    <a:ext uri="{9D8B030D-6E8A-4147-A177-3AD203B41FA5}">
                      <a16:colId xmlns:a16="http://schemas.microsoft.com/office/drawing/2014/main" val="1371892668"/>
                    </a:ext>
                  </a:extLst>
                </a:gridCol>
                <a:gridCol w="648703">
                  <a:extLst>
                    <a:ext uri="{9D8B030D-6E8A-4147-A177-3AD203B41FA5}">
                      <a16:colId xmlns:a16="http://schemas.microsoft.com/office/drawing/2014/main" val="2731365903"/>
                    </a:ext>
                  </a:extLst>
                </a:gridCol>
                <a:gridCol w="1047751">
                  <a:extLst>
                    <a:ext uri="{9D8B030D-6E8A-4147-A177-3AD203B41FA5}">
                      <a16:colId xmlns:a16="http://schemas.microsoft.com/office/drawing/2014/main" val="3400304735"/>
                    </a:ext>
                  </a:extLst>
                </a:gridCol>
              </a:tblGrid>
              <a:tr h="190500">
                <a:tc>
                  <a:txBody>
                    <a:bodyPr/>
                    <a:lstStyle/>
                    <a:p>
                      <a:pPr algn="ctr" fontAlgn="b"/>
                      <a:r>
                        <a:rPr lang="en-US" sz="1000" u="none" strike="noStrike" dirty="0" smtClean="0">
                          <a:solidFill>
                            <a:schemeClr val="bg1"/>
                          </a:solidFill>
                          <a:effectLst/>
                        </a:rPr>
                        <a:t>DPL Board / License Type / Occupation</a:t>
                      </a:r>
                      <a:r>
                        <a:rPr lang="en-US" sz="1000" u="none" strike="noStrike" baseline="0" dirty="0" smtClean="0">
                          <a:solidFill>
                            <a:schemeClr val="bg1"/>
                          </a:solidFill>
                          <a:effectLst/>
                        </a:rPr>
                        <a:t> Title</a:t>
                      </a:r>
                      <a:endParaRPr lang="en-US" sz="1000" b="1" i="0" u="none" strike="noStrike" dirty="0">
                        <a:solidFill>
                          <a:schemeClr val="bg1"/>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tc>
                  <a:txBody>
                    <a:bodyPr/>
                    <a:lstStyle/>
                    <a:p>
                      <a:pPr algn="ctr" fontAlgn="b"/>
                      <a:r>
                        <a:rPr lang="en-US" sz="1000" u="none" strike="noStrike" dirty="0" smtClean="0">
                          <a:solidFill>
                            <a:schemeClr val="bg1"/>
                          </a:solidFill>
                          <a:effectLst/>
                        </a:rPr>
                        <a:t>STARS</a:t>
                      </a:r>
                      <a:endParaRPr lang="en-US" sz="1000" b="1" i="0" u="none" strike="noStrike" dirty="0">
                        <a:solidFill>
                          <a:schemeClr val="bg1"/>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tc>
                  <a:txBody>
                    <a:bodyPr/>
                    <a:lstStyle/>
                    <a:p>
                      <a:pPr algn="ctr" fontAlgn="b"/>
                      <a:r>
                        <a:rPr lang="en-US" sz="1000" u="none" strike="noStrike" dirty="0" smtClean="0">
                          <a:solidFill>
                            <a:schemeClr val="bg1"/>
                          </a:solidFill>
                          <a:effectLst/>
                        </a:rPr>
                        <a:t>Licenses</a:t>
                      </a:r>
                      <a:endParaRPr lang="en-US" sz="1000" b="1" i="0" u="none" strike="noStrike" dirty="0">
                        <a:solidFill>
                          <a:schemeClr val="bg1"/>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tc>
                  <a:txBody>
                    <a:bodyPr/>
                    <a:lstStyle/>
                    <a:p>
                      <a:pPr algn="ctr" fontAlgn="b"/>
                      <a:r>
                        <a:rPr lang="en-US" sz="1000" u="none" strike="noStrike" dirty="0" smtClean="0">
                          <a:solidFill>
                            <a:schemeClr val="bg1"/>
                          </a:solidFill>
                          <a:effectLst/>
                        </a:rPr>
                        <a:t>2018 Employment</a:t>
                      </a:r>
                      <a:endParaRPr lang="en-US" sz="1000" b="1" i="0" u="none" strike="noStrike" dirty="0">
                        <a:solidFill>
                          <a:schemeClr val="bg1"/>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962409372"/>
                  </a:ext>
                </a:extLst>
              </a:tr>
              <a:tr h="190500">
                <a:tc>
                  <a:txBody>
                    <a:bodyPr/>
                    <a:lstStyle/>
                    <a:p>
                      <a:pPr algn="l" fontAlgn="b"/>
                      <a:r>
                        <a:rPr lang="en-US" sz="900" u="none" strike="noStrike" dirty="0">
                          <a:effectLst/>
                        </a:rPr>
                        <a:t>Engineers and Land Surveyors</a:t>
                      </a:r>
                      <a:endParaRPr lang="en-US" sz="900" b="1"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 </a:t>
                      </a:r>
                      <a:endParaRPr lang="en-US" sz="900" b="1"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rPr>
                        <a:t> </a:t>
                      </a:r>
                      <a:endParaRPr lang="en-US" sz="900" b="1"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rPr>
                        <a:t> </a:t>
                      </a:r>
                      <a:endParaRPr lang="en-US" sz="900" b="1"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1263092"/>
                  </a:ext>
                </a:extLst>
              </a:tr>
              <a:tr h="190500">
                <a:tc>
                  <a:txBody>
                    <a:bodyPr/>
                    <a:lstStyle/>
                    <a:p>
                      <a:pPr algn="l" fontAlgn="b"/>
                      <a:r>
                        <a:rPr lang="en-US" sz="900" b="1" i="1" u="none" strike="noStrike" dirty="0">
                          <a:effectLst/>
                        </a:rPr>
                        <a:t>ENGINEER</a:t>
                      </a:r>
                      <a:endParaRPr lang="en-US" sz="900" b="1" i="1" u="none" strike="noStrike" dirty="0">
                        <a:solidFill>
                          <a:srgbClr val="000000"/>
                        </a:solidFill>
                        <a:effectLst/>
                        <a:latin typeface="+mn-lt"/>
                      </a:endParaRPr>
                    </a:p>
                  </a:txBody>
                  <a:tcPr marL="857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b="1" i="1" u="none" strike="noStrike" dirty="0">
                          <a:effectLst/>
                        </a:rPr>
                        <a:t>4</a:t>
                      </a:r>
                      <a:endParaRPr lang="en-US" sz="900" b="1" i="1"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900" b="1" i="1" u="none" strike="noStrike">
                          <a:solidFill>
                            <a:srgbClr val="000000"/>
                          </a:solidFill>
                          <a:effectLst/>
                          <a:latin typeface="+mn-lt"/>
                        </a:rPr>
                        <a:t>3,868</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900" b="1" i="1" u="none" strike="noStrike" dirty="0">
                          <a:solidFill>
                            <a:srgbClr val="000000"/>
                          </a:solidFill>
                          <a:effectLst/>
                          <a:latin typeface="+mn-lt"/>
                        </a:rPr>
                        <a:t>27,230</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5433631"/>
                  </a:ext>
                </a:extLst>
              </a:tr>
              <a:tr h="190500">
                <a:tc>
                  <a:txBody>
                    <a:bodyPr/>
                    <a:lstStyle/>
                    <a:p>
                      <a:pPr algn="l" fontAlgn="b"/>
                      <a:r>
                        <a:rPr lang="en-US" sz="900" b="0" i="0" u="none" strike="noStrike" dirty="0">
                          <a:solidFill>
                            <a:srgbClr val="000000"/>
                          </a:solidFill>
                          <a:effectLst/>
                          <a:latin typeface="+mn-lt"/>
                        </a:rPr>
                        <a:t>Mechanical Engineers</a:t>
                      </a:r>
                    </a:p>
                  </a:txBody>
                  <a:tcPr marL="171450"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900" b="0" i="0" u="none" strike="noStrike" dirty="0">
                          <a:solidFill>
                            <a:srgbClr val="000000"/>
                          </a:solidFill>
                          <a:effectLst/>
                          <a:latin typeface="+mn-lt"/>
                        </a:rPr>
                        <a:t>5</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endParaRPr lang="en-US" sz="900" b="0" i="0" u="none" strike="noStrike">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900" b="0" i="0" u="none" strike="noStrike">
                          <a:solidFill>
                            <a:srgbClr val="000000"/>
                          </a:solidFill>
                          <a:effectLst/>
                          <a:latin typeface="+mn-lt"/>
                        </a:rPr>
                        <a:t>5,420</a:t>
                      </a: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866456378"/>
                  </a:ext>
                </a:extLst>
              </a:tr>
              <a:tr h="190500">
                <a:tc>
                  <a:txBody>
                    <a:bodyPr/>
                    <a:lstStyle/>
                    <a:p>
                      <a:pPr algn="l" fontAlgn="b"/>
                      <a:r>
                        <a:rPr lang="en-US" sz="900" b="0" i="0" u="none" strike="noStrike" dirty="0">
                          <a:solidFill>
                            <a:srgbClr val="000000"/>
                          </a:solidFill>
                          <a:effectLst/>
                          <a:latin typeface="+mn-lt"/>
                        </a:rPr>
                        <a:t>Industrial Engineers</a:t>
                      </a:r>
                    </a:p>
                  </a:txBody>
                  <a:tcPr marL="171450" marR="9525" marT="9525" marB="0" anchor="ctr"/>
                </a:tc>
                <a:tc>
                  <a:txBody>
                    <a:bodyPr/>
                    <a:lstStyle/>
                    <a:p>
                      <a:pPr algn="ctr" fontAlgn="b"/>
                      <a:r>
                        <a:rPr lang="en-US" sz="900" b="0" i="0" u="none" strike="noStrike">
                          <a:solidFill>
                            <a:srgbClr val="000000"/>
                          </a:solidFill>
                          <a:effectLst/>
                          <a:latin typeface="+mn-lt"/>
                        </a:rPr>
                        <a:t>5</a:t>
                      </a:r>
                    </a:p>
                  </a:txBody>
                  <a:tcPr marL="9525" marR="9525" marT="9525" marB="0" anchor="ctr"/>
                </a:tc>
                <a:tc>
                  <a:txBody>
                    <a:bodyPr/>
                    <a:lstStyle/>
                    <a:p>
                      <a:pPr algn="ctr" fontAlgn="b"/>
                      <a:endParaRPr lang="en-US" sz="900" b="0" i="0" u="none" strike="noStrike">
                        <a:solidFill>
                          <a:srgbClr val="000000"/>
                        </a:solidFill>
                        <a:effectLst/>
                        <a:latin typeface="+mn-lt"/>
                      </a:endParaRPr>
                    </a:p>
                  </a:txBody>
                  <a:tcPr marL="9525" marR="9525" marT="9525" marB="0" anchor="ctr"/>
                </a:tc>
                <a:tc>
                  <a:txBody>
                    <a:bodyPr/>
                    <a:lstStyle/>
                    <a:p>
                      <a:pPr algn="ctr" fontAlgn="b"/>
                      <a:r>
                        <a:rPr lang="en-US" sz="900" b="0" i="0" u="none" strike="noStrike" dirty="0">
                          <a:solidFill>
                            <a:srgbClr val="000000"/>
                          </a:solidFill>
                          <a:effectLst/>
                          <a:latin typeface="+mn-lt"/>
                        </a:rPr>
                        <a:t>4,930</a:t>
                      </a:r>
                    </a:p>
                  </a:txBody>
                  <a:tcPr marL="9525" marR="9525" marT="9525" marB="0" anchor="ctr"/>
                </a:tc>
                <a:extLst>
                  <a:ext uri="{0D108BD9-81ED-4DB2-BD59-A6C34878D82A}">
                    <a16:rowId xmlns:a16="http://schemas.microsoft.com/office/drawing/2014/main" val="3823262001"/>
                  </a:ext>
                </a:extLst>
              </a:tr>
              <a:tr h="190500">
                <a:tc>
                  <a:txBody>
                    <a:bodyPr/>
                    <a:lstStyle/>
                    <a:p>
                      <a:pPr algn="l" fontAlgn="b"/>
                      <a:r>
                        <a:rPr lang="en-US" sz="900" b="0" i="0" u="none" strike="noStrike" dirty="0">
                          <a:solidFill>
                            <a:srgbClr val="000000"/>
                          </a:solidFill>
                          <a:effectLst/>
                          <a:latin typeface="+mn-lt"/>
                        </a:rPr>
                        <a:t>Electrical Engineers</a:t>
                      </a:r>
                    </a:p>
                  </a:txBody>
                  <a:tcPr marL="171450" marR="9525" marT="9525" marB="0" anchor="ctr"/>
                </a:tc>
                <a:tc>
                  <a:txBody>
                    <a:bodyPr/>
                    <a:lstStyle/>
                    <a:p>
                      <a:pPr algn="ctr" fontAlgn="b"/>
                      <a:r>
                        <a:rPr lang="en-US" sz="900" b="0" i="0" u="none" strike="noStrike">
                          <a:solidFill>
                            <a:srgbClr val="000000"/>
                          </a:solidFill>
                          <a:effectLst/>
                          <a:latin typeface="+mn-lt"/>
                        </a:rPr>
                        <a:t>5</a:t>
                      </a:r>
                    </a:p>
                  </a:txBody>
                  <a:tcPr marL="9525" marR="9525" marT="9525" marB="0" anchor="ctr"/>
                </a:tc>
                <a:tc>
                  <a:txBody>
                    <a:bodyPr/>
                    <a:lstStyle/>
                    <a:p>
                      <a:pPr algn="ctr" fontAlgn="b"/>
                      <a:endParaRPr lang="en-US" sz="900" b="0" i="0" u="none" strike="noStrike" dirty="0">
                        <a:solidFill>
                          <a:srgbClr val="000000"/>
                        </a:solidFill>
                        <a:effectLst/>
                        <a:latin typeface="+mn-lt"/>
                      </a:endParaRPr>
                    </a:p>
                  </a:txBody>
                  <a:tcPr marL="9525" marR="9525" marT="9525" marB="0" anchor="ctr"/>
                </a:tc>
                <a:tc>
                  <a:txBody>
                    <a:bodyPr/>
                    <a:lstStyle/>
                    <a:p>
                      <a:pPr algn="ctr" fontAlgn="b"/>
                      <a:r>
                        <a:rPr lang="en-US" sz="900" b="0" i="0" u="none" strike="noStrike">
                          <a:solidFill>
                            <a:srgbClr val="000000"/>
                          </a:solidFill>
                          <a:effectLst/>
                          <a:latin typeface="+mn-lt"/>
                        </a:rPr>
                        <a:t>4,358</a:t>
                      </a:r>
                    </a:p>
                  </a:txBody>
                  <a:tcPr marL="9525" marR="9525" marT="9525" marB="0" anchor="ctr"/>
                </a:tc>
                <a:extLst>
                  <a:ext uri="{0D108BD9-81ED-4DB2-BD59-A6C34878D82A}">
                    <a16:rowId xmlns:a16="http://schemas.microsoft.com/office/drawing/2014/main" val="332276712"/>
                  </a:ext>
                </a:extLst>
              </a:tr>
              <a:tr h="190500">
                <a:tc>
                  <a:txBody>
                    <a:bodyPr/>
                    <a:lstStyle/>
                    <a:p>
                      <a:pPr algn="l" fontAlgn="b"/>
                      <a:r>
                        <a:rPr lang="en-US" sz="900" b="0" i="0" u="none" strike="noStrike" dirty="0">
                          <a:solidFill>
                            <a:srgbClr val="000000"/>
                          </a:solidFill>
                          <a:effectLst/>
                          <a:latin typeface="+mn-lt"/>
                        </a:rPr>
                        <a:t>Civil Engineers</a:t>
                      </a:r>
                    </a:p>
                  </a:txBody>
                  <a:tcPr marL="171450" marR="9525" marT="9525" marB="0" anchor="ctr"/>
                </a:tc>
                <a:tc>
                  <a:txBody>
                    <a:bodyPr/>
                    <a:lstStyle/>
                    <a:p>
                      <a:pPr algn="ctr" fontAlgn="b"/>
                      <a:r>
                        <a:rPr lang="en-US" sz="900" b="0" i="0" u="none" strike="noStrike">
                          <a:solidFill>
                            <a:srgbClr val="000000"/>
                          </a:solidFill>
                          <a:effectLst/>
                          <a:latin typeface="+mn-lt"/>
                        </a:rPr>
                        <a:t>5</a:t>
                      </a:r>
                    </a:p>
                  </a:txBody>
                  <a:tcPr marL="9525" marR="9525" marT="9525" marB="0" anchor="ctr"/>
                </a:tc>
                <a:tc>
                  <a:txBody>
                    <a:bodyPr/>
                    <a:lstStyle/>
                    <a:p>
                      <a:pPr algn="ctr" fontAlgn="b"/>
                      <a:endParaRPr lang="en-US" sz="900" b="0" i="0" u="none" strike="noStrike">
                        <a:solidFill>
                          <a:srgbClr val="000000"/>
                        </a:solidFill>
                        <a:effectLst/>
                        <a:latin typeface="+mn-lt"/>
                      </a:endParaRPr>
                    </a:p>
                  </a:txBody>
                  <a:tcPr marL="9525" marR="9525" marT="9525" marB="0" anchor="ctr"/>
                </a:tc>
                <a:tc>
                  <a:txBody>
                    <a:bodyPr/>
                    <a:lstStyle/>
                    <a:p>
                      <a:pPr algn="ctr" fontAlgn="b"/>
                      <a:r>
                        <a:rPr lang="en-US" sz="900" b="0" i="0" u="none" strike="noStrike">
                          <a:solidFill>
                            <a:srgbClr val="000000"/>
                          </a:solidFill>
                          <a:effectLst/>
                          <a:latin typeface="+mn-lt"/>
                        </a:rPr>
                        <a:t>4,233</a:t>
                      </a:r>
                    </a:p>
                  </a:txBody>
                  <a:tcPr marL="9525" marR="9525" marT="9525" marB="0" anchor="ctr"/>
                </a:tc>
                <a:extLst>
                  <a:ext uri="{0D108BD9-81ED-4DB2-BD59-A6C34878D82A}">
                    <a16:rowId xmlns:a16="http://schemas.microsoft.com/office/drawing/2014/main" val="128390515"/>
                  </a:ext>
                </a:extLst>
              </a:tr>
              <a:tr h="190500">
                <a:tc>
                  <a:txBody>
                    <a:bodyPr/>
                    <a:lstStyle/>
                    <a:p>
                      <a:pPr algn="l" fontAlgn="b"/>
                      <a:r>
                        <a:rPr lang="en-US" sz="900" b="0" i="0" u="none" strike="noStrike" dirty="0">
                          <a:solidFill>
                            <a:srgbClr val="000000"/>
                          </a:solidFill>
                          <a:effectLst/>
                          <a:latin typeface="+mn-lt"/>
                        </a:rPr>
                        <a:t>Electronics Engineers, Except Computer</a:t>
                      </a:r>
                    </a:p>
                  </a:txBody>
                  <a:tcPr marL="171450" marR="9525" marT="9525" marB="0" anchor="ctr"/>
                </a:tc>
                <a:tc>
                  <a:txBody>
                    <a:bodyPr/>
                    <a:lstStyle/>
                    <a:p>
                      <a:pPr algn="ctr" fontAlgn="b"/>
                      <a:r>
                        <a:rPr lang="en-US" sz="900" b="0" i="0" u="none" strike="noStrike" dirty="0">
                          <a:solidFill>
                            <a:srgbClr val="000000"/>
                          </a:solidFill>
                          <a:effectLst/>
                          <a:latin typeface="+mn-lt"/>
                        </a:rPr>
                        <a:t>5</a:t>
                      </a:r>
                    </a:p>
                  </a:txBody>
                  <a:tcPr marL="9525" marR="9525" marT="9525" marB="0" anchor="ctr"/>
                </a:tc>
                <a:tc>
                  <a:txBody>
                    <a:bodyPr/>
                    <a:lstStyle/>
                    <a:p>
                      <a:pPr algn="ctr" fontAlgn="b"/>
                      <a:endParaRPr lang="en-US" sz="900" b="0" i="0" u="none" strike="noStrike">
                        <a:solidFill>
                          <a:srgbClr val="000000"/>
                        </a:solidFill>
                        <a:effectLst/>
                        <a:latin typeface="+mn-lt"/>
                      </a:endParaRPr>
                    </a:p>
                  </a:txBody>
                  <a:tcPr marL="9525" marR="9525" marT="9525" marB="0" anchor="ctr"/>
                </a:tc>
                <a:tc>
                  <a:txBody>
                    <a:bodyPr/>
                    <a:lstStyle/>
                    <a:p>
                      <a:pPr algn="ctr" fontAlgn="b"/>
                      <a:r>
                        <a:rPr lang="en-US" sz="900" b="0" i="0" u="none" strike="noStrike" dirty="0">
                          <a:solidFill>
                            <a:srgbClr val="000000"/>
                          </a:solidFill>
                          <a:effectLst/>
                          <a:latin typeface="+mn-lt"/>
                        </a:rPr>
                        <a:t>2,372</a:t>
                      </a:r>
                    </a:p>
                  </a:txBody>
                  <a:tcPr marL="9525" marR="9525" marT="9525" marB="0" anchor="ctr"/>
                </a:tc>
                <a:extLst>
                  <a:ext uri="{0D108BD9-81ED-4DB2-BD59-A6C34878D82A}">
                    <a16:rowId xmlns:a16="http://schemas.microsoft.com/office/drawing/2014/main" val="2608204739"/>
                  </a:ext>
                </a:extLst>
              </a:tr>
              <a:tr h="190500">
                <a:tc>
                  <a:txBody>
                    <a:bodyPr/>
                    <a:lstStyle/>
                    <a:p>
                      <a:pPr algn="l" fontAlgn="b"/>
                      <a:r>
                        <a:rPr lang="en-US" sz="900" b="0" i="0" u="none" strike="noStrike" dirty="0">
                          <a:solidFill>
                            <a:srgbClr val="000000"/>
                          </a:solidFill>
                          <a:effectLst/>
                          <a:latin typeface="+mn-lt"/>
                        </a:rPr>
                        <a:t>Biomedical Engineers</a:t>
                      </a:r>
                    </a:p>
                  </a:txBody>
                  <a:tcPr marL="171450" marR="9525" marT="9525" marB="0" anchor="ctr"/>
                </a:tc>
                <a:tc>
                  <a:txBody>
                    <a:bodyPr/>
                    <a:lstStyle/>
                    <a:p>
                      <a:pPr algn="ctr" fontAlgn="b"/>
                      <a:r>
                        <a:rPr lang="en-US" sz="900" b="0" i="0" u="none" strike="noStrike" dirty="0">
                          <a:solidFill>
                            <a:srgbClr val="000000"/>
                          </a:solidFill>
                          <a:effectLst/>
                          <a:latin typeface="+mn-lt"/>
                        </a:rPr>
                        <a:t>4</a:t>
                      </a:r>
                    </a:p>
                  </a:txBody>
                  <a:tcPr marL="9525" marR="9525" marT="9525" marB="0" anchor="ctr"/>
                </a:tc>
                <a:tc>
                  <a:txBody>
                    <a:bodyPr/>
                    <a:lstStyle/>
                    <a:p>
                      <a:pPr algn="ctr" fontAlgn="b"/>
                      <a:endParaRPr lang="en-US" sz="900" b="0" i="0" u="none" strike="noStrike">
                        <a:solidFill>
                          <a:srgbClr val="000000"/>
                        </a:solidFill>
                        <a:effectLst/>
                        <a:latin typeface="+mn-lt"/>
                      </a:endParaRPr>
                    </a:p>
                  </a:txBody>
                  <a:tcPr marL="9525" marR="9525" marT="9525" marB="0" anchor="ctr"/>
                </a:tc>
                <a:tc>
                  <a:txBody>
                    <a:bodyPr/>
                    <a:lstStyle/>
                    <a:p>
                      <a:pPr algn="ctr" fontAlgn="b"/>
                      <a:r>
                        <a:rPr lang="en-US" sz="900" b="0" i="0" u="none" strike="noStrike" dirty="0">
                          <a:solidFill>
                            <a:srgbClr val="000000"/>
                          </a:solidFill>
                          <a:effectLst/>
                          <a:latin typeface="+mn-lt"/>
                        </a:rPr>
                        <a:t>1,889</a:t>
                      </a:r>
                    </a:p>
                  </a:txBody>
                  <a:tcPr marL="9525" marR="9525" marT="9525" marB="0" anchor="ctr"/>
                </a:tc>
                <a:extLst>
                  <a:ext uri="{0D108BD9-81ED-4DB2-BD59-A6C34878D82A}">
                    <a16:rowId xmlns:a16="http://schemas.microsoft.com/office/drawing/2014/main" val="124707972"/>
                  </a:ext>
                </a:extLst>
              </a:tr>
              <a:tr h="190500">
                <a:tc>
                  <a:txBody>
                    <a:bodyPr/>
                    <a:lstStyle/>
                    <a:p>
                      <a:pPr algn="l" fontAlgn="b"/>
                      <a:r>
                        <a:rPr lang="en-US" sz="900" b="0" i="0" u="none" strike="noStrike" dirty="0">
                          <a:solidFill>
                            <a:srgbClr val="000000"/>
                          </a:solidFill>
                          <a:effectLst/>
                          <a:latin typeface="+mn-lt"/>
                        </a:rPr>
                        <a:t>Computer Hardware Engineers</a:t>
                      </a:r>
                    </a:p>
                  </a:txBody>
                  <a:tcPr marL="171450" marR="9525" marT="9525" marB="0" anchor="ctr"/>
                </a:tc>
                <a:tc>
                  <a:txBody>
                    <a:bodyPr/>
                    <a:lstStyle/>
                    <a:p>
                      <a:pPr algn="ctr" fontAlgn="b"/>
                      <a:r>
                        <a:rPr lang="en-US" sz="900" b="0" i="0" u="none" strike="noStrike">
                          <a:solidFill>
                            <a:srgbClr val="000000"/>
                          </a:solidFill>
                          <a:effectLst/>
                          <a:latin typeface="+mn-lt"/>
                        </a:rPr>
                        <a:t>4</a:t>
                      </a:r>
                    </a:p>
                  </a:txBody>
                  <a:tcPr marL="9525" marR="9525" marT="9525" marB="0" anchor="ctr"/>
                </a:tc>
                <a:tc>
                  <a:txBody>
                    <a:bodyPr/>
                    <a:lstStyle/>
                    <a:p>
                      <a:pPr algn="ctr" fontAlgn="b"/>
                      <a:endParaRPr lang="en-US" sz="900" b="0" i="0" u="none" strike="noStrike" dirty="0">
                        <a:solidFill>
                          <a:srgbClr val="000000"/>
                        </a:solidFill>
                        <a:effectLst/>
                        <a:latin typeface="+mn-lt"/>
                      </a:endParaRPr>
                    </a:p>
                  </a:txBody>
                  <a:tcPr marL="9525" marR="9525" marT="9525" marB="0" anchor="ctr"/>
                </a:tc>
                <a:tc>
                  <a:txBody>
                    <a:bodyPr/>
                    <a:lstStyle/>
                    <a:p>
                      <a:pPr algn="ctr" fontAlgn="b"/>
                      <a:r>
                        <a:rPr lang="en-US" sz="900" b="0" i="0" u="none" strike="noStrike" dirty="0">
                          <a:solidFill>
                            <a:srgbClr val="000000"/>
                          </a:solidFill>
                          <a:effectLst/>
                          <a:latin typeface="+mn-lt"/>
                        </a:rPr>
                        <a:t>1,763</a:t>
                      </a:r>
                    </a:p>
                  </a:txBody>
                  <a:tcPr marL="9525" marR="9525" marT="9525" marB="0" anchor="ctr"/>
                </a:tc>
                <a:extLst>
                  <a:ext uri="{0D108BD9-81ED-4DB2-BD59-A6C34878D82A}">
                    <a16:rowId xmlns:a16="http://schemas.microsoft.com/office/drawing/2014/main" val="2916836281"/>
                  </a:ext>
                </a:extLst>
              </a:tr>
              <a:tr h="190500">
                <a:tc>
                  <a:txBody>
                    <a:bodyPr/>
                    <a:lstStyle/>
                    <a:p>
                      <a:pPr algn="l" fontAlgn="b"/>
                      <a:r>
                        <a:rPr lang="en-US" sz="900" b="0" i="0" u="none" strike="noStrike">
                          <a:solidFill>
                            <a:srgbClr val="000000"/>
                          </a:solidFill>
                          <a:effectLst/>
                          <a:latin typeface="+mn-lt"/>
                        </a:rPr>
                        <a:t>Environmental Engineers</a:t>
                      </a:r>
                    </a:p>
                  </a:txBody>
                  <a:tcPr marL="171450" marR="9525" marT="9525" marB="0" anchor="ctr"/>
                </a:tc>
                <a:tc>
                  <a:txBody>
                    <a:bodyPr/>
                    <a:lstStyle/>
                    <a:p>
                      <a:pPr algn="ctr" fontAlgn="b"/>
                      <a:r>
                        <a:rPr lang="en-US" sz="900" b="0" i="0" u="none" strike="noStrike">
                          <a:solidFill>
                            <a:srgbClr val="000000"/>
                          </a:solidFill>
                          <a:effectLst/>
                          <a:latin typeface="+mn-lt"/>
                        </a:rPr>
                        <a:t>4</a:t>
                      </a:r>
                    </a:p>
                  </a:txBody>
                  <a:tcPr marL="9525" marR="9525" marT="9525" marB="0" anchor="ctr"/>
                </a:tc>
                <a:tc>
                  <a:txBody>
                    <a:bodyPr/>
                    <a:lstStyle/>
                    <a:p>
                      <a:pPr algn="ctr" fontAlgn="b"/>
                      <a:endParaRPr lang="en-US" sz="900" b="0" i="0" u="none" strike="noStrike" dirty="0">
                        <a:solidFill>
                          <a:srgbClr val="000000"/>
                        </a:solidFill>
                        <a:effectLst/>
                        <a:latin typeface="+mn-lt"/>
                      </a:endParaRPr>
                    </a:p>
                  </a:txBody>
                  <a:tcPr marL="9525" marR="9525" marT="9525" marB="0" anchor="ctr"/>
                </a:tc>
                <a:tc>
                  <a:txBody>
                    <a:bodyPr/>
                    <a:lstStyle/>
                    <a:p>
                      <a:pPr algn="ctr" fontAlgn="b"/>
                      <a:r>
                        <a:rPr lang="en-US" sz="900" b="0" i="0" u="none" strike="noStrike" dirty="0">
                          <a:solidFill>
                            <a:srgbClr val="000000"/>
                          </a:solidFill>
                          <a:effectLst/>
                          <a:latin typeface="+mn-lt"/>
                        </a:rPr>
                        <a:t>1,462</a:t>
                      </a:r>
                    </a:p>
                  </a:txBody>
                  <a:tcPr marL="9525" marR="9525" marT="9525" marB="0" anchor="ctr"/>
                </a:tc>
                <a:extLst>
                  <a:ext uri="{0D108BD9-81ED-4DB2-BD59-A6C34878D82A}">
                    <a16:rowId xmlns:a16="http://schemas.microsoft.com/office/drawing/2014/main" val="2315213522"/>
                  </a:ext>
                </a:extLst>
              </a:tr>
              <a:tr h="190500">
                <a:tc>
                  <a:txBody>
                    <a:bodyPr/>
                    <a:lstStyle/>
                    <a:p>
                      <a:pPr algn="l" fontAlgn="b"/>
                      <a:r>
                        <a:rPr lang="en-US" sz="900" b="0" i="0" u="none" strike="noStrike" dirty="0">
                          <a:solidFill>
                            <a:srgbClr val="000000"/>
                          </a:solidFill>
                          <a:effectLst/>
                          <a:latin typeface="+mn-lt"/>
                        </a:rPr>
                        <a:t>Health and Safety </a:t>
                      </a:r>
                      <a:r>
                        <a:rPr lang="en-US" sz="900" b="0" i="0" u="none" strike="noStrike" dirty="0" smtClean="0">
                          <a:solidFill>
                            <a:srgbClr val="000000"/>
                          </a:solidFill>
                          <a:effectLst/>
                          <a:latin typeface="+mn-lt"/>
                        </a:rPr>
                        <a:t>Engineers</a:t>
                      </a:r>
                      <a:endParaRPr lang="en-US" sz="900" b="0" i="0" u="none" strike="noStrike" dirty="0">
                        <a:solidFill>
                          <a:srgbClr val="000000"/>
                        </a:solidFill>
                        <a:effectLst/>
                        <a:latin typeface="+mn-lt"/>
                      </a:endParaRPr>
                    </a:p>
                  </a:txBody>
                  <a:tcPr marL="171450" marR="9525" marT="9525" marB="0" anchor="ctr"/>
                </a:tc>
                <a:tc>
                  <a:txBody>
                    <a:bodyPr/>
                    <a:lstStyle/>
                    <a:p>
                      <a:pPr algn="ctr" fontAlgn="b"/>
                      <a:r>
                        <a:rPr lang="en-US" sz="900" b="0" i="0" u="none" strike="noStrike" dirty="0">
                          <a:solidFill>
                            <a:srgbClr val="000000"/>
                          </a:solidFill>
                          <a:effectLst/>
                          <a:latin typeface="+mn-lt"/>
                        </a:rPr>
                        <a:t>3</a:t>
                      </a:r>
                    </a:p>
                  </a:txBody>
                  <a:tcPr marL="9525" marR="9525" marT="9525" marB="0" anchor="ctr"/>
                </a:tc>
                <a:tc>
                  <a:txBody>
                    <a:bodyPr/>
                    <a:lstStyle/>
                    <a:p>
                      <a:pPr algn="ctr" fontAlgn="b"/>
                      <a:endParaRPr lang="en-US" sz="900" b="0" i="0" u="none" strike="noStrike" dirty="0">
                        <a:solidFill>
                          <a:srgbClr val="000000"/>
                        </a:solidFill>
                        <a:effectLst/>
                        <a:latin typeface="+mn-lt"/>
                      </a:endParaRPr>
                    </a:p>
                  </a:txBody>
                  <a:tcPr marL="9525" marR="9525" marT="9525" marB="0" anchor="ctr"/>
                </a:tc>
                <a:tc>
                  <a:txBody>
                    <a:bodyPr/>
                    <a:lstStyle/>
                    <a:p>
                      <a:pPr algn="ctr" fontAlgn="b"/>
                      <a:r>
                        <a:rPr lang="en-US" sz="900" b="0" i="0" u="none" strike="noStrike" dirty="0">
                          <a:solidFill>
                            <a:srgbClr val="000000"/>
                          </a:solidFill>
                          <a:effectLst/>
                          <a:latin typeface="+mn-lt"/>
                        </a:rPr>
                        <a:t>463</a:t>
                      </a:r>
                    </a:p>
                  </a:txBody>
                  <a:tcPr marL="9525" marR="9525" marT="9525" marB="0" anchor="ctr"/>
                </a:tc>
                <a:extLst>
                  <a:ext uri="{0D108BD9-81ED-4DB2-BD59-A6C34878D82A}">
                    <a16:rowId xmlns:a16="http://schemas.microsoft.com/office/drawing/2014/main" val="807568521"/>
                  </a:ext>
                </a:extLst>
              </a:tr>
              <a:tr h="190500">
                <a:tc>
                  <a:txBody>
                    <a:bodyPr/>
                    <a:lstStyle/>
                    <a:p>
                      <a:pPr algn="l" fontAlgn="b"/>
                      <a:r>
                        <a:rPr lang="en-US" sz="900" b="0" i="0" u="none" strike="noStrike">
                          <a:solidFill>
                            <a:srgbClr val="000000"/>
                          </a:solidFill>
                          <a:effectLst/>
                          <a:latin typeface="+mn-lt"/>
                        </a:rPr>
                        <a:t>Aerospace Engineers</a:t>
                      </a:r>
                    </a:p>
                  </a:txBody>
                  <a:tcPr marL="171450" marR="9525" marT="9525" marB="0" anchor="ctr"/>
                </a:tc>
                <a:tc>
                  <a:txBody>
                    <a:bodyPr/>
                    <a:lstStyle/>
                    <a:p>
                      <a:pPr algn="ctr" fontAlgn="b"/>
                      <a:r>
                        <a:rPr lang="en-US" sz="900" b="0" i="0" u="none" strike="noStrike">
                          <a:solidFill>
                            <a:srgbClr val="000000"/>
                          </a:solidFill>
                          <a:effectLst/>
                          <a:latin typeface="+mn-lt"/>
                        </a:rPr>
                        <a:t>3</a:t>
                      </a:r>
                    </a:p>
                  </a:txBody>
                  <a:tcPr marL="9525" marR="9525" marT="9525" marB="0" anchor="ctr"/>
                </a:tc>
                <a:tc>
                  <a:txBody>
                    <a:bodyPr/>
                    <a:lstStyle/>
                    <a:p>
                      <a:pPr algn="ctr" fontAlgn="b"/>
                      <a:endParaRPr lang="en-US" sz="900" b="0" i="0" u="none" strike="noStrike" dirty="0">
                        <a:solidFill>
                          <a:srgbClr val="000000"/>
                        </a:solidFill>
                        <a:effectLst/>
                        <a:latin typeface="+mn-lt"/>
                      </a:endParaRPr>
                    </a:p>
                  </a:txBody>
                  <a:tcPr marL="9525" marR="9525" marT="9525" marB="0" anchor="ctr"/>
                </a:tc>
                <a:tc>
                  <a:txBody>
                    <a:bodyPr/>
                    <a:lstStyle/>
                    <a:p>
                      <a:pPr algn="ctr" fontAlgn="b"/>
                      <a:r>
                        <a:rPr lang="en-US" sz="900" b="0" i="0" u="none" strike="noStrike" dirty="0">
                          <a:solidFill>
                            <a:srgbClr val="000000"/>
                          </a:solidFill>
                          <a:effectLst/>
                          <a:latin typeface="+mn-lt"/>
                        </a:rPr>
                        <a:t>340</a:t>
                      </a:r>
                    </a:p>
                  </a:txBody>
                  <a:tcPr marL="9525" marR="9525" marT="9525" marB="0" anchor="ctr"/>
                </a:tc>
                <a:extLst>
                  <a:ext uri="{0D108BD9-81ED-4DB2-BD59-A6C34878D82A}">
                    <a16:rowId xmlns:a16="http://schemas.microsoft.com/office/drawing/2014/main" val="2964564444"/>
                  </a:ext>
                </a:extLst>
              </a:tr>
              <a:tr h="190500">
                <a:tc>
                  <a:txBody>
                    <a:bodyPr/>
                    <a:lstStyle/>
                    <a:p>
                      <a:pPr algn="l" fontAlgn="b"/>
                      <a:r>
                        <a:rPr lang="en-US" sz="900" u="none" strike="noStrike" dirty="0">
                          <a:effectLst/>
                        </a:rPr>
                        <a:t>Social Workers</a:t>
                      </a:r>
                      <a:endParaRPr lang="en-US" sz="900" b="1"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 </a:t>
                      </a:r>
                      <a:endParaRPr lang="en-US" sz="900" b="1"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rPr>
                        <a:t> </a:t>
                      </a:r>
                      <a:endParaRPr lang="en-US" sz="900" b="1"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rPr>
                        <a:t> </a:t>
                      </a:r>
                      <a:endParaRPr lang="en-US" sz="900" b="1" i="0" u="none" strike="noStrike">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0385788"/>
                  </a:ext>
                </a:extLst>
              </a:tr>
              <a:tr h="190500">
                <a:tc>
                  <a:txBody>
                    <a:bodyPr/>
                    <a:lstStyle/>
                    <a:p>
                      <a:pPr algn="l" fontAlgn="b"/>
                      <a:r>
                        <a:rPr lang="en-US" sz="900" b="1" i="1" u="none" strike="noStrike" dirty="0">
                          <a:effectLst/>
                        </a:rPr>
                        <a:t>SOCIAL WORKER, LICENSED</a:t>
                      </a:r>
                      <a:endParaRPr lang="en-US" sz="900" b="1" i="1" u="none" strike="noStrike" dirty="0">
                        <a:solidFill>
                          <a:srgbClr val="000000"/>
                        </a:solidFill>
                        <a:effectLst/>
                        <a:latin typeface="+mn-lt"/>
                      </a:endParaRPr>
                    </a:p>
                  </a:txBody>
                  <a:tcPr marL="857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b="1" i="1" u="none" strike="noStrike" dirty="0">
                          <a:effectLst/>
                        </a:rPr>
                        <a:t>4</a:t>
                      </a:r>
                      <a:endParaRPr lang="en-US" sz="900" b="1" i="1"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900" b="1" i="1" u="none" strike="noStrike" dirty="0" smtClean="0">
                          <a:effectLst/>
                        </a:rPr>
                        <a:t>5,979</a:t>
                      </a:r>
                      <a:endParaRPr lang="en-US" sz="900" b="1" i="1"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900" b="1" i="1" u="none" strike="noStrike" dirty="0" smtClean="0">
                          <a:effectLst/>
                        </a:rPr>
                        <a:t>15,971</a:t>
                      </a:r>
                      <a:endParaRPr lang="en-US" sz="900" b="1" i="1" u="none" strike="noStrike" dirty="0">
                        <a:solidFill>
                          <a:srgbClr val="000000"/>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78665175"/>
                  </a:ext>
                </a:extLst>
              </a:tr>
              <a:tr h="190500">
                <a:tc>
                  <a:txBody>
                    <a:bodyPr/>
                    <a:lstStyle/>
                    <a:p>
                      <a:pPr algn="l" fontAlgn="b"/>
                      <a:r>
                        <a:rPr lang="en-US" sz="900" b="0" i="0" u="none" strike="noStrike">
                          <a:solidFill>
                            <a:srgbClr val="000000"/>
                          </a:solidFill>
                          <a:effectLst/>
                          <a:latin typeface="+mn-lt"/>
                        </a:rPr>
                        <a:t>Healthcare Social Workers</a:t>
                      </a:r>
                    </a:p>
                  </a:txBody>
                  <a:tcPr marL="171450"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900" b="0" i="0" u="none" strike="noStrike">
                          <a:solidFill>
                            <a:srgbClr val="000000"/>
                          </a:solidFill>
                          <a:effectLst/>
                          <a:latin typeface="+mn-lt"/>
                        </a:rPr>
                        <a:t>4</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endParaRPr lang="en-US" sz="900" b="0" i="0" u="none" strike="noStrike">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900" b="0" i="0" u="none" strike="noStrike" dirty="0">
                          <a:solidFill>
                            <a:srgbClr val="000000"/>
                          </a:solidFill>
                          <a:effectLst/>
                          <a:latin typeface="+mn-lt"/>
                        </a:rPr>
                        <a:t>7,955</a:t>
                      </a: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93350033"/>
                  </a:ext>
                </a:extLst>
              </a:tr>
              <a:tr h="190500">
                <a:tc>
                  <a:txBody>
                    <a:bodyPr/>
                    <a:lstStyle/>
                    <a:p>
                      <a:pPr algn="l" fontAlgn="b"/>
                      <a:r>
                        <a:rPr lang="en-US" sz="900" b="0" i="0" u="none" strike="noStrike">
                          <a:solidFill>
                            <a:srgbClr val="000000"/>
                          </a:solidFill>
                          <a:effectLst/>
                          <a:latin typeface="+mn-lt"/>
                        </a:rPr>
                        <a:t>Child, Family, and School Social Workers</a:t>
                      </a:r>
                    </a:p>
                  </a:txBody>
                  <a:tcPr marL="171450" marR="9525" marT="9525" marB="0" anchor="ctr"/>
                </a:tc>
                <a:tc>
                  <a:txBody>
                    <a:bodyPr/>
                    <a:lstStyle/>
                    <a:p>
                      <a:pPr algn="ctr" fontAlgn="b"/>
                      <a:r>
                        <a:rPr lang="en-US" sz="900" b="0" i="0" u="none" strike="noStrike">
                          <a:solidFill>
                            <a:srgbClr val="000000"/>
                          </a:solidFill>
                          <a:effectLst/>
                          <a:latin typeface="+mn-lt"/>
                        </a:rPr>
                        <a:t>4</a:t>
                      </a:r>
                    </a:p>
                  </a:txBody>
                  <a:tcPr marL="9525" marR="9525" marT="9525" marB="0" anchor="ctr"/>
                </a:tc>
                <a:tc>
                  <a:txBody>
                    <a:bodyPr/>
                    <a:lstStyle/>
                    <a:p>
                      <a:pPr algn="ctr" fontAlgn="b"/>
                      <a:endParaRPr lang="en-US" sz="900" b="0" i="0" u="none" strike="noStrike">
                        <a:solidFill>
                          <a:srgbClr val="000000"/>
                        </a:solidFill>
                        <a:effectLst/>
                        <a:latin typeface="+mn-lt"/>
                      </a:endParaRPr>
                    </a:p>
                  </a:txBody>
                  <a:tcPr marL="9525" marR="9525" marT="9525" marB="0" anchor="ctr"/>
                </a:tc>
                <a:tc>
                  <a:txBody>
                    <a:bodyPr/>
                    <a:lstStyle/>
                    <a:p>
                      <a:pPr algn="ctr" fontAlgn="b"/>
                      <a:r>
                        <a:rPr lang="en-US" sz="900" b="0" i="0" u="none" strike="noStrike" dirty="0">
                          <a:solidFill>
                            <a:srgbClr val="000000"/>
                          </a:solidFill>
                          <a:effectLst/>
                          <a:latin typeface="+mn-lt"/>
                        </a:rPr>
                        <a:t>4,948</a:t>
                      </a:r>
                    </a:p>
                  </a:txBody>
                  <a:tcPr marL="9525" marR="9525" marT="9525" marB="0" anchor="ctr"/>
                </a:tc>
                <a:extLst>
                  <a:ext uri="{0D108BD9-81ED-4DB2-BD59-A6C34878D82A}">
                    <a16:rowId xmlns:a16="http://schemas.microsoft.com/office/drawing/2014/main" val="2681357728"/>
                  </a:ext>
                </a:extLst>
              </a:tr>
              <a:tr h="190500">
                <a:tc>
                  <a:txBody>
                    <a:bodyPr/>
                    <a:lstStyle/>
                    <a:p>
                      <a:pPr algn="l" fontAlgn="b"/>
                      <a:r>
                        <a:rPr lang="en-US" sz="900" b="0" i="0" u="none" strike="noStrike">
                          <a:solidFill>
                            <a:srgbClr val="000000"/>
                          </a:solidFill>
                          <a:effectLst/>
                          <a:latin typeface="+mn-lt"/>
                        </a:rPr>
                        <a:t>Mental Health and Substance Abuse Social Workers</a:t>
                      </a:r>
                    </a:p>
                  </a:txBody>
                  <a:tcPr marL="171450" marR="9525" marT="9525" marB="0" anchor="ctr"/>
                </a:tc>
                <a:tc>
                  <a:txBody>
                    <a:bodyPr/>
                    <a:lstStyle/>
                    <a:p>
                      <a:pPr algn="ctr" fontAlgn="b"/>
                      <a:r>
                        <a:rPr lang="en-US" sz="900" b="0" i="0" u="none" strike="noStrike">
                          <a:solidFill>
                            <a:srgbClr val="000000"/>
                          </a:solidFill>
                          <a:effectLst/>
                          <a:latin typeface="+mn-lt"/>
                        </a:rPr>
                        <a:t>3</a:t>
                      </a:r>
                    </a:p>
                  </a:txBody>
                  <a:tcPr marL="9525" marR="9525" marT="9525" marB="0" anchor="ctr"/>
                </a:tc>
                <a:tc>
                  <a:txBody>
                    <a:bodyPr/>
                    <a:lstStyle/>
                    <a:p>
                      <a:pPr algn="ctr" fontAlgn="b"/>
                      <a:endParaRPr lang="en-US" sz="900" b="0" i="0" u="none" strike="noStrike">
                        <a:solidFill>
                          <a:srgbClr val="000000"/>
                        </a:solidFill>
                        <a:effectLst/>
                        <a:latin typeface="+mn-lt"/>
                      </a:endParaRPr>
                    </a:p>
                  </a:txBody>
                  <a:tcPr marL="9525" marR="9525" marT="9525" marB="0" anchor="ctr"/>
                </a:tc>
                <a:tc>
                  <a:txBody>
                    <a:bodyPr/>
                    <a:lstStyle/>
                    <a:p>
                      <a:pPr algn="ctr" fontAlgn="b"/>
                      <a:r>
                        <a:rPr lang="en-US" sz="900" b="0" i="0" u="none" strike="noStrike" dirty="0">
                          <a:solidFill>
                            <a:srgbClr val="000000"/>
                          </a:solidFill>
                          <a:effectLst/>
                          <a:latin typeface="+mn-lt"/>
                        </a:rPr>
                        <a:t>3,068</a:t>
                      </a:r>
                    </a:p>
                  </a:txBody>
                  <a:tcPr marL="9525" marR="9525" marT="9525" marB="0" anchor="ctr"/>
                </a:tc>
                <a:extLst>
                  <a:ext uri="{0D108BD9-81ED-4DB2-BD59-A6C34878D82A}">
                    <a16:rowId xmlns:a16="http://schemas.microsoft.com/office/drawing/2014/main" val="3220233058"/>
                  </a:ext>
                </a:extLst>
              </a:tr>
            </a:tbl>
          </a:graphicData>
        </a:graphic>
      </p:graphicFrame>
    </p:spTree>
    <p:extLst>
      <p:ext uri="{BB962C8B-B14F-4D97-AF65-F5344CB8AC3E}">
        <p14:creationId xmlns:p14="http://schemas.microsoft.com/office/powerpoint/2010/main" val="168423635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Glossary</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96</a:t>
            </a:fld>
            <a:endParaRPr lang="en-US"/>
          </a:p>
        </p:txBody>
      </p:sp>
    </p:spTree>
    <p:extLst>
      <p:ext uri="{BB962C8B-B14F-4D97-AF65-F5344CB8AC3E}">
        <p14:creationId xmlns:p14="http://schemas.microsoft.com/office/powerpoint/2010/main" val="273823062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97</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smtClean="0">
                <a:latin typeface="Helvetica" panose="020B0604020202020204" pitchFamily="34" charset="0"/>
                <a:cs typeface="Helvetica" panose="020B0604020202020204" pitchFamily="34" charset="0"/>
              </a:rPr>
              <a:t>Standard Occupational Classification (SOC)</a:t>
            </a:r>
            <a:endParaRPr lang="en-US" sz="3200" dirty="0">
              <a:latin typeface="Helvetica" panose="020B0604020202020204" pitchFamily="34" charset="0"/>
              <a:cs typeface="Helvetica" panose="020B0604020202020204" pitchFamily="34" charset="0"/>
            </a:endParaRPr>
          </a:p>
        </p:txBody>
      </p:sp>
      <p:sp>
        <p:nvSpPr>
          <p:cNvPr id="11" name="Rectangle 10"/>
          <p:cNvSpPr/>
          <p:nvPr/>
        </p:nvSpPr>
        <p:spPr>
          <a:xfrm>
            <a:off x="611029" y="6079351"/>
            <a:ext cx="10969944" cy="26161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1100" dirty="0" smtClean="0">
                <a:latin typeface="Helvetica" panose="020B0604020202020204" pitchFamily="34" charset="0"/>
                <a:cs typeface="Helvetica" panose="020B0604020202020204" pitchFamily="34" charset="0"/>
              </a:rPr>
              <a:t>A complete description </a:t>
            </a:r>
            <a:r>
              <a:rPr lang="en-US" sz="1100" dirty="0">
                <a:latin typeface="Helvetica" panose="020B0604020202020204" pitchFamily="34" charset="0"/>
                <a:cs typeface="Helvetica" panose="020B0604020202020204" pitchFamily="34" charset="0"/>
              </a:rPr>
              <a:t>of SOC codes, titles and definitions can be found at </a:t>
            </a:r>
            <a:r>
              <a:rPr lang="en-US" sz="1100" dirty="0">
                <a:latin typeface="Helvetica" panose="020B0604020202020204" pitchFamily="34" charset="0"/>
                <a:cs typeface="Helvetica" panose="020B0604020202020204" pitchFamily="34" charset="0"/>
                <a:hlinkClick r:id="rId3"/>
              </a:rPr>
              <a:t>www.bls.gov/soc</a:t>
            </a:r>
            <a:r>
              <a:rPr lang="en-US" sz="1100" dirty="0" smtClean="0">
                <a:latin typeface="Helvetica" panose="020B0604020202020204" pitchFamily="34" charset="0"/>
                <a:cs typeface="Helvetica" panose="020B0604020202020204" pitchFamily="34" charset="0"/>
                <a:hlinkClick r:id="rId3"/>
              </a:rPr>
              <a:t>/</a:t>
            </a:r>
            <a:endParaRPr lang="en-US" sz="1100" dirty="0">
              <a:latin typeface="Helvetica" panose="020B0604020202020204" pitchFamily="34" charset="0"/>
              <a:cs typeface="Helvetica" panose="020B0604020202020204" pitchFamily="34" charset="0"/>
            </a:endParaRPr>
          </a:p>
        </p:txBody>
      </p:sp>
      <p:grpSp>
        <p:nvGrpSpPr>
          <p:cNvPr id="7" name="Group 6"/>
          <p:cNvGrpSpPr/>
          <p:nvPr/>
        </p:nvGrpSpPr>
        <p:grpSpPr>
          <a:xfrm>
            <a:off x="611029" y="1550991"/>
            <a:ext cx="10969944" cy="1191322"/>
            <a:chOff x="611029" y="1509969"/>
            <a:chExt cx="10969944" cy="1191322"/>
          </a:xfrm>
        </p:grpSpPr>
        <p:sp>
          <p:nvSpPr>
            <p:cNvPr id="9" name="Rectangle 8"/>
            <p:cNvSpPr/>
            <p:nvPr/>
          </p:nvSpPr>
          <p:spPr>
            <a:xfrm>
              <a:off x="611029" y="1509969"/>
              <a:ext cx="10969944" cy="461665"/>
            </a:xfrm>
            <a:prstGeom prst="rect">
              <a:avLst/>
            </a:prstGeom>
          </p:spPr>
          <p:txBody>
            <a:bodyPr wrap="square">
              <a:spAutoFit/>
            </a:bodyPr>
            <a:lstStyle/>
            <a:p>
              <a:r>
                <a:rPr lang="en-US" sz="1200" dirty="0">
                  <a:latin typeface="Helvetica" panose="020B0604020202020204" pitchFamily="34" charset="0"/>
                  <a:cs typeface="Helvetica" panose="020B0604020202020204" pitchFamily="34" charset="0"/>
                </a:rPr>
                <a:t>The 2018 </a:t>
              </a:r>
              <a:r>
                <a:rPr lang="en-US" sz="1200" b="1" dirty="0">
                  <a:latin typeface="Helvetica" panose="020B0604020202020204" pitchFamily="34" charset="0"/>
                  <a:cs typeface="Helvetica" panose="020B0604020202020204" pitchFamily="34" charset="0"/>
                </a:rPr>
                <a:t>Standard Occupational Classification (SOC) </a:t>
              </a:r>
              <a:r>
                <a:rPr lang="en-US" sz="1200" dirty="0">
                  <a:latin typeface="Helvetica" panose="020B0604020202020204" pitchFamily="34" charset="0"/>
                  <a:cs typeface="Helvetica" panose="020B0604020202020204" pitchFamily="34" charset="0"/>
                </a:rPr>
                <a:t>system</a:t>
              </a:r>
              <a:r>
                <a:rPr lang="en-US" sz="1200" b="1" dirty="0">
                  <a:latin typeface="Helvetica" panose="020B0604020202020204" pitchFamily="34" charset="0"/>
                  <a:cs typeface="Helvetica" panose="020B0604020202020204" pitchFamily="34" charset="0"/>
                </a:rPr>
                <a:t> </a:t>
              </a:r>
              <a:r>
                <a:rPr lang="en-US" sz="1200" dirty="0">
                  <a:latin typeface="Helvetica" panose="020B0604020202020204" pitchFamily="34" charset="0"/>
                  <a:cs typeface="Helvetica" panose="020B0604020202020204" pitchFamily="34" charset="0"/>
                </a:rPr>
                <a:t>is used by federal </a:t>
              </a:r>
              <a:r>
                <a:rPr lang="en-US" sz="1200" dirty="0" smtClean="0">
                  <a:latin typeface="Helvetica" panose="020B0604020202020204" pitchFamily="34" charset="0"/>
                  <a:cs typeface="Helvetica" panose="020B0604020202020204" pitchFamily="34" charset="0"/>
                </a:rPr>
                <a:t>statistical agencies </a:t>
              </a:r>
              <a:r>
                <a:rPr lang="en-US" sz="1200" dirty="0">
                  <a:latin typeface="Helvetica" panose="020B0604020202020204" pitchFamily="34" charset="0"/>
                  <a:cs typeface="Helvetica" panose="020B0604020202020204" pitchFamily="34" charset="0"/>
                </a:rPr>
                <a:t>to classify workers and jobs into occupational categories for the purpose of </a:t>
              </a:r>
              <a:r>
                <a:rPr lang="en-US" sz="1200" dirty="0" smtClean="0">
                  <a:latin typeface="Helvetica" panose="020B0604020202020204" pitchFamily="34" charset="0"/>
                  <a:cs typeface="Helvetica" panose="020B0604020202020204" pitchFamily="34" charset="0"/>
                </a:rPr>
                <a:t>collecting, calculating</a:t>
              </a:r>
              <a:r>
                <a:rPr lang="en-US" sz="1200" dirty="0">
                  <a:latin typeface="Helvetica" panose="020B0604020202020204" pitchFamily="34" charset="0"/>
                  <a:cs typeface="Helvetica" panose="020B0604020202020204" pitchFamily="34" charset="0"/>
                </a:rPr>
                <a:t>, analyzing, or disseminating data. </a:t>
              </a:r>
            </a:p>
          </p:txBody>
        </p:sp>
        <p:sp>
          <p:nvSpPr>
            <p:cNvPr id="2" name="Rectangle 1"/>
            <p:cNvSpPr/>
            <p:nvPr/>
          </p:nvSpPr>
          <p:spPr>
            <a:xfrm>
              <a:off x="611029" y="2054960"/>
              <a:ext cx="10969944" cy="646331"/>
            </a:xfrm>
            <a:prstGeom prst="rect">
              <a:avLst/>
            </a:prstGeom>
          </p:spPr>
          <p:txBody>
            <a:bodyPr wrap="square">
              <a:spAutoFit/>
            </a:bodyPr>
            <a:lstStyle/>
            <a:p>
              <a:r>
                <a:rPr lang="en-US" sz="1200" dirty="0">
                  <a:latin typeface="Helvetica" panose="020B0604020202020204" pitchFamily="34" charset="0"/>
                  <a:cs typeface="Helvetica" panose="020B0604020202020204" pitchFamily="34" charset="0"/>
                </a:rPr>
                <a:t>To facilitate classification and presentation of data, the SOC is organized into a tiered system with four </a:t>
              </a:r>
              <a:r>
                <a:rPr lang="en-US" sz="1200" dirty="0" smtClean="0">
                  <a:latin typeface="Helvetica" panose="020B0604020202020204" pitchFamily="34" charset="0"/>
                  <a:cs typeface="Helvetica" panose="020B0604020202020204" pitchFamily="34" charset="0"/>
                </a:rPr>
                <a:t>levels</a:t>
              </a:r>
              <a:r>
                <a:rPr lang="en-US" sz="1200" dirty="0">
                  <a:latin typeface="Helvetica" panose="020B0604020202020204" pitchFamily="34" charset="0"/>
                  <a:cs typeface="Helvetica" panose="020B0604020202020204" pitchFamily="34" charset="0"/>
                </a:rPr>
                <a:t>: major group, minor group, broad occupation, and detailed occupation. </a:t>
              </a:r>
              <a:r>
                <a:rPr lang="en-US" sz="1200" dirty="0" smtClean="0">
                  <a:latin typeface="Helvetica" panose="020B0604020202020204" pitchFamily="34" charset="0"/>
                  <a:cs typeface="Helvetica" panose="020B0604020202020204" pitchFamily="34" charset="0"/>
                </a:rPr>
                <a:t>The 23 major groups (below) are broken into minor groups, which, in turn, are divided into broad occupations. At the highest level of specification, there are 867 detailed occupations with unique SOC codes</a:t>
              </a:r>
              <a:r>
                <a:rPr lang="en-US" sz="1200" dirty="0">
                  <a:latin typeface="Helvetica" panose="020B0604020202020204" pitchFamily="34" charset="0"/>
                  <a:cs typeface="Helvetica" panose="020B0604020202020204" pitchFamily="34" charset="0"/>
                </a:rPr>
                <a:t>. </a:t>
              </a:r>
            </a:p>
          </p:txBody>
        </p:sp>
      </p:grpSp>
      <p:grpSp>
        <p:nvGrpSpPr>
          <p:cNvPr id="5" name="Group 4"/>
          <p:cNvGrpSpPr/>
          <p:nvPr/>
        </p:nvGrpSpPr>
        <p:grpSpPr>
          <a:xfrm>
            <a:off x="906305" y="3033921"/>
            <a:ext cx="10379392" cy="2462213"/>
            <a:chOff x="826056" y="3014871"/>
            <a:chExt cx="10379392" cy="2462213"/>
          </a:xfrm>
        </p:grpSpPr>
        <p:sp>
          <p:nvSpPr>
            <p:cNvPr id="24" name="Rectangle 23"/>
            <p:cNvSpPr/>
            <p:nvPr/>
          </p:nvSpPr>
          <p:spPr>
            <a:xfrm>
              <a:off x="826056" y="3014871"/>
              <a:ext cx="5189696" cy="246221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lvl="0"/>
              <a:r>
                <a:rPr lang="en-US" sz="1100" i="1" dirty="0">
                  <a:solidFill>
                    <a:prstClr val="black"/>
                  </a:solidFill>
                  <a:latin typeface="Helvetica" panose="020B0604020202020204" pitchFamily="34" charset="0"/>
                  <a:cs typeface="Helvetica" panose="020B0604020202020204" pitchFamily="34" charset="0"/>
                </a:rPr>
                <a:t>Code	 Title </a:t>
              </a:r>
            </a:p>
            <a:p>
              <a:pPr lvl="0"/>
              <a:endParaRPr lang="en-US" sz="1100" dirty="0">
                <a:solidFill>
                  <a:prstClr val="black"/>
                </a:solidFill>
                <a:latin typeface="Helvetica" panose="020B0604020202020204" pitchFamily="34" charset="0"/>
                <a:cs typeface="Helvetica" panose="020B0604020202020204" pitchFamily="34" charset="0"/>
              </a:endParaRPr>
            </a:p>
            <a:p>
              <a:pPr lvl="0"/>
              <a:r>
                <a:rPr lang="en-US" sz="1100" dirty="0">
                  <a:solidFill>
                    <a:prstClr val="black"/>
                  </a:solidFill>
                  <a:latin typeface="Helvetica" panose="020B0604020202020204" pitchFamily="34" charset="0"/>
                  <a:cs typeface="Helvetica" panose="020B0604020202020204" pitchFamily="34" charset="0"/>
                </a:rPr>
                <a:t>11-0000	 Management Occupations </a:t>
              </a:r>
            </a:p>
            <a:p>
              <a:pPr lvl="0"/>
              <a:r>
                <a:rPr lang="en-US" sz="1100" dirty="0">
                  <a:solidFill>
                    <a:prstClr val="black"/>
                  </a:solidFill>
                  <a:latin typeface="Helvetica" panose="020B0604020202020204" pitchFamily="34" charset="0"/>
                  <a:cs typeface="Helvetica" panose="020B0604020202020204" pitchFamily="34" charset="0"/>
                </a:rPr>
                <a:t>13-0000	 Business and Financial Operations Occupations </a:t>
              </a:r>
            </a:p>
            <a:p>
              <a:pPr lvl="0"/>
              <a:r>
                <a:rPr lang="en-US" sz="1100" dirty="0">
                  <a:solidFill>
                    <a:prstClr val="black"/>
                  </a:solidFill>
                  <a:latin typeface="Helvetica" panose="020B0604020202020204" pitchFamily="34" charset="0"/>
                  <a:cs typeface="Helvetica" panose="020B0604020202020204" pitchFamily="34" charset="0"/>
                </a:rPr>
                <a:t>15-0000	 Computer and Mathematical Occupations </a:t>
              </a:r>
            </a:p>
            <a:p>
              <a:pPr lvl="0"/>
              <a:r>
                <a:rPr lang="en-US" sz="1100" dirty="0">
                  <a:solidFill>
                    <a:prstClr val="black"/>
                  </a:solidFill>
                  <a:latin typeface="Helvetica" panose="020B0604020202020204" pitchFamily="34" charset="0"/>
                  <a:cs typeface="Helvetica" panose="020B0604020202020204" pitchFamily="34" charset="0"/>
                </a:rPr>
                <a:t>17-0000	 Architecture and Engineering Occupations </a:t>
              </a:r>
            </a:p>
            <a:p>
              <a:pPr lvl="0"/>
              <a:r>
                <a:rPr lang="en-US" sz="1100" dirty="0">
                  <a:solidFill>
                    <a:prstClr val="black"/>
                  </a:solidFill>
                  <a:latin typeface="Helvetica" panose="020B0604020202020204" pitchFamily="34" charset="0"/>
                  <a:cs typeface="Helvetica" panose="020B0604020202020204" pitchFamily="34" charset="0"/>
                </a:rPr>
                <a:t>19-0000	 Life, Physical, and Social Science Occupations </a:t>
              </a:r>
            </a:p>
            <a:p>
              <a:pPr lvl="0"/>
              <a:r>
                <a:rPr lang="en-US" sz="1100" dirty="0">
                  <a:solidFill>
                    <a:prstClr val="black"/>
                  </a:solidFill>
                  <a:latin typeface="Helvetica" panose="020B0604020202020204" pitchFamily="34" charset="0"/>
                  <a:cs typeface="Helvetica" panose="020B0604020202020204" pitchFamily="34" charset="0"/>
                </a:rPr>
                <a:t>21-0000	 Community and Social Service Occupations </a:t>
              </a:r>
            </a:p>
            <a:p>
              <a:pPr lvl="0"/>
              <a:r>
                <a:rPr lang="en-US" sz="1100" dirty="0">
                  <a:solidFill>
                    <a:prstClr val="black"/>
                  </a:solidFill>
                  <a:latin typeface="Helvetica" panose="020B0604020202020204" pitchFamily="34" charset="0"/>
                  <a:cs typeface="Helvetica" panose="020B0604020202020204" pitchFamily="34" charset="0"/>
                </a:rPr>
                <a:t>23-0000	 Legal Occupations </a:t>
              </a:r>
            </a:p>
            <a:p>
              <a:pPr lvl="0"/>
              <a:r>
                <a:rPr lang="en-US" sz="1100" dirty="0">
                  <a:solidFill>
                    <a:prstClr val="black"/>
                  </a:solidFill>
                  <a:latin typeface="Helvetica" panose="020B0604020202020204" pitchFamily="34" charset="0"/>
                  <a:cs typeface="Helvetica" panose="020B0604020202020204" pitchFamily="34" charset="0"/>
                </a:rPr>
                <a:t>25-0000	 Educational Instruction and Library Occupations </a:t>
              </a:r>
            </a:p>
            <a:p>
              <a:pPr lvl="0"/>
              <a:r>
                <a:rPr lang="en-US" sz="1100" dirty="0">
                  <a:solidFill>
                    <a:prstClr val="black"/>
                  </a:solidFill>
                  <a:latin typeface="Helvetica" panose="020B0604020202020204" pitchFamily="34" charset="0"/>
                  <a:cs typeface="Helvetica" panose="020B0604020202020204" pitchFamily="34" charset="0"/>
                </a:rPr>
                <a:t>27-0000	 Arts, Design, Entertainment, Sports, and Media Occupations </a:t>
              </a:r>
            </a:p>
            <a:p>
              <a:pPr lvl="0"/>
              <a:r>
                <a:rPr lang="en-US" sz="1100" dirty="0">
                  <a:solidFill>
                    <a:prstClr val="black"/>
                  </a:solidFill>
                  <a:latin typeface="Helvetica" panose="020B0604020202020204" pitchFamily="34" charset="0"/>
                  <a:cs typeface="Helvetica" panose="020B0604020202020204" pitchFamily="34" charset="0"/>
                </a:rPr>
                <a:t>29-0000	 Healthcare Practitioners and Technical Occupations </a:t>
              </a:r>
            </a:p>
            <a:p>
              <a:pPr lvl="0"/>
              <a:r>
                <a:rPr lang="en-US" sz="1100" dirty="0">
                  <a:solidFill>
                    <a:prstClr val="black"/>
                  </a:solidFill>
                  <a:latin typeface="Helvetica" panose="020B0604020202020204" pitchFamily="34" charset="0"/>
                  <a:cs typeface="Helvetica" panose="020B0604020202020204" pitchFamily="34" charset="0"/>
                </a:rPr>
                <a:t>31-0000	 Healthcare Support Occupations </a:t>
              </a:r>
            </a:p>
            <a:p>
              <a:pPr lvl="0"/>
              <a:r>
                <a:rPr lang="en-US" sz="1100" dirty="0">
                  <a:solidFill>
                    <a:prstClr val="black"/>
                  </a:solidFill>
                  <a:latin typeface="Helvetica" panose="020B0604020202020204" pitchFamily="34" charset="0"/>
                  <a:cs typeface="Helvetica" panose="020B0604020202020204" pitchFamily="34" charset="0"/>
                </a:rPr>
                <a:t>33-0000	 Protective Service </a:t>
              </a:r>
              <a:r>
                <a:rPr lang="en-US" sz="1100" dirty="0" smtClean="0">
                  <a:solidFill>
                    <a:prstClr val="black"/>
                  </a:solidFill>
                  <a:latin typeface="Helvetica" panose="020B0604020202020204" pitchFamily="34" charset="0"/>
                  <a:cs typeface="Helvetica" panose="020B0604020202020204" pitchFamily="34" charset="0"/>
                </a:rPr>
                <a:t>Occupations</a:t>
              </a:r>
              <a:endParaRPr lang="en-US" sz="1100" dirty="0">
                <a:solidFill>
                  <a:prstClr val="black"/>
                </a:solidFill>
                <a:latin typeface="Helvetica" panose="020B0604020202020204" pitchFamily="34" charset="0"/>
                <a:cs typeface="Helvetica" panose="020B0604020202020204" pitchFamily="34" charset="0"/>
              </a:endParaRPr>
            </a:p>
          </p:txBody>
        </p:sp>
        <p:sp>
          <p:nvSpPr>
            <p:cNvPr id="25" name="Rectangle 24"/>
            <p:cNvSpPr/>
            <p:nvPr/>
          </p:nvSpPr>
          <p:spPr>
            <a:xfrm>
              <a:off x="6015752" y="3014871"/>
              <a:ext cx="5189696" cy="229293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lvl="0"/>
              <a:r>
                <a:rPr lang="en-US" sz="1100" i="1" dirty="0">
                  <a:solidFill>
                    <a:prstClr val="black"/>
                  </a:solidFill>
                  <a:latin typeface="Helvetica" panose="020B0604020202020204" pitchFamily="34" charset="0"/>
                  <a:cs typeface="Helvetica" panose="020B0604020202020204" pitchFamily="34" charset="0"/>
                </a:rPr>
                <a:t>Code	 Title </a:t>
              </a:r>
            </a:p>
            <a:p>
              <a:pPr lvl="0"/>
              <a:endParaRPr lang="en-US" sz="1100" dirty="0">
                <a:solidFill>
                  <a:prstClr val="black"/>
                </a:solidFill>
                <a:latin typeface="Helvetica" panose="020B0604020202020204" pitchFamily="34" charset="0"/>
                <a:cs typeface="Helvetica" panose="020B0604020202020204" pitchFamily="34" charset="0"/>
              </a:endParaRPr>
            </a:p>
            <a:p>
              <a:pPr lvl="0"/>
              <a:r>
                <a:rPr lang="en-US" sz="1100" dirty="0" smtClean="0">
                  <a:solidFill>
                    <a:prstClr val="black"/>
                  </a:solidFill>
                  <a:latin typeface="Helvetica" panose="020B0604020202020204" pitchFamily="34" charset="0"/>
                  <a:cs typeface="Helvetica" panose="020B0604020202020204" pitchFamily="34" charset="0"/>
                </a:rPr>
                <a:t>35-0000</a:t>
              </a:r>
              <a:r>
                <a:rPr lang="en-US" sz="1100" dirty="0">
                  <a:solidFill>
                    <a:prstClr val="black"/>
                  </a:solidFill>
                  <a:latin typeface="Helvetica" panose="020B0604020202020204" pitchFamily="34" charset="0"/>
                  <a:cs typeface="Helvetica" panose="020B0604020202020204" pitchFamily="34" charset="0"/>
                </a:rPr>
                <a:t>	 Food Preparation and Serving Related Occupations </a:t>
              </a:r>
            </a:p>
            <a:p>
              <a:pPr lvl="0"/>
              <a:r>
                <a:rPr lang="en-US" sz="1100" dirty="0">
                  <a:solidFill>
                    <a:prstClr val="black"/>
                  </a:solidFill>
                  <a:latin typeface="Helvetica" panose="020B0604020202020204" pitchFamily="34" charset="0"/>
                  <a:cs typeface="Helvetica" panose="020B0604020202020204" pitchFamily="34" charset="0"/>
                </a:rPr>
                <a:t>37-0000	 Building and Grounds Cleaning and Maintenance Occupations </a:t>
              </a:r>
            </a:p>
            <a:p>
              <a:pPr lvl="0"/>
              <a:r>
                <a:rPr lang="en-US" sz="1100" dirty="0">
                  <a:solidFill>
                    <a:prstClr val="black"/>
                  </a:solidFill>
                  <a:latin typeface="Helvetica" panose="020B0604020202020204" pitchFamily="34" charset="0"/>
                  <a:cs typeface="Helvetica" panose="020B0604020202020204" pitchFamily="34" charset="0"/>
                </a:rPr>
                <a:t>39-0000	 Personal Care and Service Occupations </a:t>
              </a:r>
            </a:p>
            <a:p>
              <a:pPr lvl="0"/>
              <a:r>
                <a:rPr lang="en-US" sz="1100" dirty="0">
                  <a:solidFill>
                    <a:prstClr val="black"/>
                  </a:solidFill>
                  <a:latin typeface="Helvetica" panose="020B0604020202020204" pitchFamily="34" charset="0"/>
                  <a:cs typeface="Helvetica" panose="020B0604020202020204" pitchFamily="34" charset="0"/>
                </a:rPr>
                <a:t>41-0000	 Sales and Related Occupations </a:t>
              </a:r>
            </a:p>
            <a:p>
              <a:pPr lvl="0"/>
              <a:r>
                <a:rPr lang="en-US" sz="1100" dirty="0">
                  <a:solidFill>
                    <a:prstClr val="black"/>
                  </a:solidFill>
                  <a:latin typeface="Helvetica" panose="020B0604020202020204" pitchFamily="34" charset="0"/>
                  <a:cs typeface="Helvetica" panose="020B0604020202020204" pitchFamily="34" charset="0"/>
                </a:rPr>
                <a:t>43-0000	 Office and Administrative Support Occupations </a:t>
              </a:r>
            </a:p>
            <a:p>
              <a:pPr lvl="0"/>
              <a:r>
                <a:rPr lang="en-US" sz="1100" dirty="0">
                  <a:solidFill>
                    <a:prstClr val="black"/>
                  </a:solidFill>
                  <a:latin typeface="Helvetica" panose="020B0604020202020204" pitchFamily="34" charset="0"/>
                  <a:cs typeface="Helvetica" panose="020B0604020202020204" pitchFamily="34" charset="0"/>
                </a:rPr>
                <a:t>45-0000	 Farming, Fishing, and Forestry Occupations </a:t>
              </a:r>
            </a:p>
            <a:p>
              <a:pPr lvl="0"/>
              <a:r>
                <a:rPr lang="en-US" sz="1100" dirty="0">
                  <a:solidFill>
                    <a:prstClr val="black"/>
                  </a:solidFill>
                  <a:latin typeface="Helvetica" panose="020B0604020202020204" pitchFamily="34" charset="0"/>
                  <a:cs typeface="Helvetica" panose="020B0604020202020204" pitchFamily="34" charset="0"/>
                </a:rPr>
                <a:t>47-0000	 Construction and Extraction Occupations </a:t>
              </a:r>
            </a:p>
            <a:p>
              <a:pPr lvl="0"/>
              <a:r>
                <a:rPr lang="en-US" sz="1100" dirty="0">
                  <a:solidFill>
                    <a:prstClr val="black"/>
                  </a:solidFill>
                  <a:latin typeface="Helvetica" panose="020B0604020202020204" pitchFamily="34" charset="0"/>
                  <a:cs typeface="Helvetica" panose="020B0604020202020204" pitchFamily="34" charset="0"/>
                </a:rPr>
                <a:t>49-0000	 Installation, Maintenance, and Repair Occupations </a:t>
              </a:r>
            </a:p>
            <a:p>
              <a:pPr lvl="0"/>
              <a:r>
                <a:rPr lang="en-US" sz="1100" dirty="0">
                  <a:solidFill>
                    <a:prstClr val="black"/>
                  </a:solidFill>
                  <a:latin typeface="Helvetica" panose="020B0604020202020204" pitchFamily="34" charset="0"/>
                  <a:cs typeface="Helvetica" panose="020B0604020202020204" pitchFamily="34" charset="0"/>
                </a:rPr>
                <a:t>51-0000	 Production Occupations </a:t>
              </a:r>
            </a:p>
            <a:p>
              <a:pPr lvl="0"/>
              <a:r>
                <a:rPr lang="en-US" sz="1100" dirty="0">
                  <a:solidFill>
                    <a:prstClr val="black"/>
                  </a:solidFill>
                  <a:latin typeface="Helvetica" panose="020B0604020202020204" pitchFamily="34" charset="0"/>
                  <a:cs typeface="Helvetica" panose="020B0604020202020204" pitchFamily="34" charset="0"/>
                </a:rPr>
                <a:t>53-0000	 Transportation and Material Moving Occupations </a:t>
              </a:r>
            </a:p>
            <a:p>
              <a:pPr lvl="0"/>
              <a:r>
                <a:rPr lang="en-US" sz="1100" dirty="0">
                  <a:solidFill>
                    <a:prstClr val="black"/>
                  </a:solidFill>
                  <a:latin typeface="Helvetica" panose="020B0604020202020204" pitchFamily="34" charset="0"/>
                  <a:cs typeface="Helvetica" panose="020B0604020202020204" pitchFamily="34" charset="0"/>
                </a:rPr>
                <a:t>55-0000	 Military Specific Occupations </a:t>
              </a:r>
            </a:p>
          </p:txBody>
        </p:sp>
      </p:grpSp>
      <p:sp>
        <p:nvSpPr>
          <p:cNvPr id="14" name="Rectangle 13"/>
          <p:cNvSpPr/>
          <p:nvPr/>
        </p:nvSpPr>
        <p:spPr>
          <a:xfrm>
            <a:off x="611029" y="240270"/>
            <a:ext cx="790601"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Glossary</a:t>
            </a:r>
            <a:endParaRPr lang="en-US" sz="1200" dirty="0"/>
          </a:p>
        </p:txBody>
      </p:sp>
    </p:spTree>
    <p:extLst>
      <p:ext uri="{BB962C8B-B14F-4D97-AF65-F5344CB8AC3E}">
        <p14:creationId xmlns:p14="http://schemas.microsoft.com/office/powerpoint/2010/main" val="383380898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98</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smtClean="0">
                <a:latin typeface="Helvetica" panose="020B0604020202020204" pitchFamily="34" charset="0"/>
                <a:cs typeface="Helvetica" panose="020B0604020202020204" pitchFamily="34" charset="0"/>
              </a:rPr>
              <a:t>Standard Occupational Classification (SOC)</a:t>
            </a:r>
            <a:endParaRPr lang="en-US" sz="3200" dirty="0">
              <a:latin typeface="Helvetica" panose="020B0604020202020204" pitchFamily="34" charset="0"/>
              <a:cs typeface="Helvetica" panose="020B0604020202020204" pitchFamily="34" charset="0"/>
            </a:endParaRPr>
          </a:p>
        </p:txBody>
      </p:sp>
      <p:grpSp>
        <p:nvGrpSpPr>
          <p:cNvPr id="8" name="Group 7"/>
          <p:cNvGrpSpPr/>
          <p:nvPr/>
        </p:nvGrpSpPr>
        <p:grpSpPr>
          <a:xfrm>
            <a:off x="611029" y="1694637"/>
            <a:ext cx="11100979" cy="2833360"/>
            <a:chOff x="611029" y="1694637"/>
            <a:chExt cx="11100979" cy="2833360"/>
          </a:xfrm>
        </p:grpSpPr>
        <p:sp>
          <p:nvSpPr>
            <p:cNvPr id="14" name="Rectangle 13"/>
            <p:cNvSpPr/>
            <p:nvPr/>
          </p:nvSpPr>
          <p:spPr>
            <a:xfrm>
              <a:off x="611029" y="1694637"/>
              <a:ext cx="4508415" cy="276999"/>
            </a:xfrm>
            <a:prstGeom prst="rect">
              <a:avLst/>
            </a:prstGeom>
          </p:spPr>
          <p:txBody>
            <a:bodyPr wrap="square">
              <a:spAutoFit/>
            </a:bodyPr>
            <a:lstStyle/>
            <a:p>
              <a:r>
                <a:rPr lang="en-US" sz="1200" dirty="0">
                  <a:latin typeface="Helvetica" panose="020B0604020202020204" pitchFamily="34" charset="0"/>
                  <a:cs typeface="Helvetica" panose="020B0604020202020204" pitchFamily="34" charset="0"/>
                </a:rPr>
                <a:t>Each item in the </a:t>
              </a:r>
              <a:r>
                <a:rPr lang="en-US" sz="1200" dirty="0" smtClean="0">
                  <a:latin typeface="Helvetica" panose="020B0604020202020204" pitchFamily="34" charset="0"/>
                  <a:cs typeface="Helvetica" panose="020B0604020202020204" pitchFamily="34" charset="0"/>
                </a:rPr>
                <a:t>2018 SOC </a:t>
              </a:r>
              <a:r>
                <a:rPr lang="en-US" sz="1200" dirty="0">
                  <a:latin typeface="Helvetica" panose="020B0604020202020204" pitchFamily="34" charset="0"/>
                  <a:cs typeface="Helvetica" panose="020B0604020202020204" pitchFamily="34" charset="0"/>
                </a:rPr>
                <a:t>is designated by a six-digit code. </a:t>
              </a:r>
            </a:p>
          </p:txBody>
        </p:sp>
        <p:grpSp>
          <p:nvGrpSpPr>
            <p:cNvPr id="7" name="Group 6"/>
            <p:cNvGrpSpPr/>
            <p:nvPr/>
          </p:nvGrpSpPr>
          <p:grpSpPr>
            <a:xfrm>
              <a:off x="6647027" y="2127340"/>
              <a:ext cx="5064981" cy="2400657"/>
              <a:chOff x="6647027" y="2127340"/>
              <a:chExt cx="5064981" cy="2400657"/>
            </a:xfrm>
          </p:grpSpPr>
          <p:grpSp>
            <p:nvGrpSpPr>
              <p:cNvPr id="40" name="Group 39"/>
              <p:cNvGrpSpPr/>
              <p:nvPr/>
            </p:nvGrpSpPr>
            <p:grpSpPr>
              <a:xfrm>
                <a:off x="6819619" y="2273751"/>
                <a:ext cx="4761354" cy="2144310"/>
                <a:chOff x="2079639" y="3288822"/>
                <a:chExt cx="4761354" cy="2144310"/>
              </a:xfrm>
            </p:grpSpPr>
            <p:sp>
              <p:nvSpPr>
                <p:cNvPr id="3" name="TextBox 2"/>
                <p:cNvSpPr txBox="1"/>
                <p:nvPr/>
              </p:nvSpPr>
              <p:spPr>
                <a:xfrm>
                  <a:off x="2194208" y="3288822"/>
                  <a:ext cx="2860078" cy="253916"/>
                </a:xfrm>
                <a:prstGeom prst="rect">
                  <a:avLst/>
                </a:prstGeom>
                <a:noFill/>
              </p:spPr>
              <p:txBody>
                <a:bodyPr wrap="none" rtlCol="0">
                  <a:spAutoFit/>
                </a:bodyPr>
                <a:lstStyle/>
                <a:p>
                  <a:r>
                    <a:rPr lang="en-US" sz="1050" dirty="0" smtClean="0">
                      <a:latin typeface="Helvetica" panose="020B0604020202020204" pitchFamily="34" charset="0"/>
                      <a:cs typeface="Helvetica" panose="020B0604020202020204" pitchFamily="34" charset="0"/>
                    </a:rPr>
                    <a:t>The first two digits represent the major group</a:t>
                  </a:r>
                  <a:endParaRPr lang="en-US" sz="1050" dirty="0">
                    <a:latin typeface="Helvetica" panose="020B0604020202020204" pitchFamily="34" charset="0"/>
                    <a:cs typeface="Helvetica" panose="020B0604020202020204" pitchFamily="34" charset="0"/>
                  </a:endParaRPr>
                </a:p>
              </p:txBody>
            </p:sp>
            <p:sp>
              <p:nvSpPr>
                <p:cNvPr id="17" name="TextBox 16"/>
                <p:cNvSpPr txBox="1"/>
                <p:nvPr/>
              </p:nvSpPr>
              <p:spPr>
                <a:xfrm>
                  <a:off x="2899951" y="3566987"/>
                  <a:ext cx="2727029" cy="253916"/>
                </a:xfrm>
                <a:prstGeom prst="rect">
                  <a:avLst/>
                </a:prstGeom>
                <a:noFill/>
              </p:spPr>
              <p:txBody>
                <a:bodyPr wrap="none" rtlCol="0">
                  <a:spAutoFit/>
                </a:bodyPr>
                <a:lstStyle/>
                <a:p>
                  <a:r>
                    <a:rPr lang="en-US" sz="1050" dirty="0" smtClean="0">
                      <a:latin typeface="Helvetica" panose="020B0604020202020204" pitchFamily="34" charset="0"/>
                      <a:cs typeface="Helvetica" panose="020B0604020202020204" pitchFamily="34" charset="0"/>
                    </a:rPr>
                    <a:t>The third digit represents the minor group</a:t>
                  </a:r>
                  <a:endParaRPr lang="en-US" sz="1050" dirty="0">
                    <a:latin typeface="Helvetica" panose="020B0604020202020204" pitchFamily="34" charset="0"/>
                    <a:cs typeface="Helvetica" panose="020B0604020202020204" pitchFamily="34" charset="0"/>
                  </a:endParaRPr>
                </a:p>
              </p:txBody>
            </p:sp>
            <p:sp>
              <p:nvSpPr>
                <p:cNvPr id="18" name="TextBox 17"/>
                <p:cNvSpPr txBox="1"/>
                <p:nvPr/>
              </p:nvSpPr>
              <p:spPr>
                <a:xfrm>
                  <a:off x="3267579" y="3847783"/>
                  <a:ext cx="3573414" cy="253916"/>
                </a:xfrm>
                <a:prstGeom prst="rect">
                  <a:avLst/>
                </a:prstGeom>
                <a:noFill/>
              </p:spPr>
              <p:txBody>
                <a:bodyPr wrap="none" rtlCol="0">
                  <a:spAutoFit/>
                </a:bodyPr>
                <a:lstStyle/>
                <a:p>
                  <a:r>
                    <a:rPr lang="en-US" sz="1050" dirty="0" smtClean="0">
                      <a:latin typeface="Helvetica" panose="020B0604020202020204" pitchFamily="34" charset="0"/>
                      <a:cs typeface="Helvetica" panose="020B0604020202020204" pitchFamily="34" charset="0"/>
                    </a:rPr>
                    <a:t>The fourth and fifth digits represent the broad occupation</a:t>
                  </a:r>
                  <a:endParaRPr lang="en-US" sz="1050" dirty="0">
                    <a:latin typeface="Helvetica" panose="020B0604020202020204" pitchFamily="34" charset="0"/>
                    <a:cs typeface="Helvetica" panose="020B0604020202020204" pitchFamily="34" charset="0"/>
                  </a:endParaRPr>
                </a:p>
              </p:txBody>
            </p:sp>
            <p:sp>
              <p:nvSpPr>
                <p:cNvPr id="19" name="TextBox 18"/>
                <p:cNvSpPr txBox="1"/>
                <p:nvPr/>
              </p:nvSpPr>
              <p:spPr>
                <a:xfrm>
                  <a:off x="3561988" y="4128579"/>
                  <a:ext cx="3118161" cy="253916"/>
                </a:xfrm>
                <a:prstGeom prst="rect">
                  <a:avLst/>
                </a:prstGeom>
                <a:noFill/>
              </p:spPr>
              <p:txBody>
                <a:bodyPr wrap="none" rtlCol="0">
                  <a:spAutoFit/>
                </a:bodyPr>
                <a:lstStyle/>
                <a:p>
                  <a:r>
                    <a:rPr lang="en-US" sz="1050" dirty="0" smtClean="0">
                      <a:latin typeface="Helvetica" panose="020B0604020202020204" pitchFamily="34" charset="0"/>
                      <a:cs typeface="Helvetica" panose="020B0604020202020204" pitchFamily="34" charset="0"/>
                    </a:rPr>
                    <a:t>The sixth digit represents the detailed occupation</a:t>
                  </a:r>
                  <a:endParaRPr lang="en-US" sz="1050" dirty="0">
                    <a:latin typeface="Helvetica" panose="020B0604020202020204" pitchFamily="34" charset="0"/>
                    <a:cs typeface="Helvetica" panose="020B0604020202020204" pitchFamily="34" charset="0"/>
                  </a:endParaRPr>
                </a:p>
              </p:txBody>
            </p:sp>
            <p:grpSp>
              <p:nvGrpSpPr>
                <p:cNvPr id="39" name="Group 38"/>
                <p:cNvGrpSpPr/>
                <p:nvPr/>
              </p:nvGrpSpPr>
              <p:grpSpPr>
                <a:xfrm>
                  <a:off x="2079639" y="3522248"/>
                  <a:ext cx="1784463" cy="1910884"/>
                  <a:chOff x="2079639" y="3522248"/>
                  <a:chExt cx="1784463" cy="1910884"/>
                </a:xfrm>
              </p:grpSpPr>
              <p:sp>
                <p:nvSpPr>
                  <p:cNvPr id="20" name="TextBox 19"/>
                  <p:cNvSpPr txBox="1"/>
                  <p:nvPr/>
                </p:nvSpPr>
                <p:spPr>
                  <a:xfrm>
                    <a:off x="2079639" y="5156133"/>
                    <a:ext cx="1784463" cy="276999"/>
                  </a:xfrm>
                  <a:prstGeom prst="rect">
                    <a:avLst/>
                  </a:prstGeom>
                  <a:noFill/>
                </p:spPr>
                <p:txBody>
                  <a:bodyPr wrap="none" rtlCol="0">
                    <a:spAutoFit/>
                  </a:bodyPr>
                  <a:lstStyle/>
                  <a:p>
                    <a:r>
                      <a:rPr lang="en-US" sz="1200" b="1" dirty="0" smtClean="0">
                        <a:latin typeface="Helvetica" panose="020B0604020202020204" pitchFamily="34" charset="0"/>
                        <a:cs typeface="Helvetica" panose="020B0604020202020204" pitchFamily="34" charset="0"/>
                      </a:rPr>
                      <a:t> 19      -       3      02    2</a:t>
                    </a:r>
                    <a:endParaRPr lang="en-US" sz="1200" b="1" dirty="0">
                      <a:latin typeface="Helvetica" panose="020B0604020202020204" pitchFamily="34" charset="0"/>
                      <a:cs typeface="Helvetica" panose="020B0604020202020204" pitchFamily="34" charset="0"/>
                    </a:endParaRPr>
                  </a:p>
                </p:txBody>
              </p:sp>
              <p:grpSp>
                <p:nvGrpSpPr>
                  <p:cNvPr id="38" name="Group 37"/>
                  <p:cNvGrpSpPr/>
                  <p:nvPr/>
                </p:nvGrpSpPr>
                <p:grpSpPr>
                  <a:xfrm>
                    <a:off x="2300236" y="3522248"/>
                    <a:ext cx="1406205" cy="1633885"/>
                    <a:chOff x="2300236" y="3522248"/>
                    <a:chExt cx="1406205" cy="1678390"/>
                  </a:xfrm>
                </p:grpSpPr>
                <p:cxnSp>
                  <p:nvCxnSpPr>
                    <p:cNvPr id="6" name="Straight Arrow Connector 5"/>
                    <p:cNvCxnSpPr/>
                    <p:nvPr/>
                  </p:nvCxnSpPr>
                  <p:spPr>
                    <a:xfrm flipH="1">
                      <a:off x="2300236" y="3522248"/>
                      <a:ext cx="8973" cy="16783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flipH="1">
                      <a:off x="3033515" y="3829038"/>
                      <a:ext cx="0" cy="13716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flipH="1">
                      <a:off x="3401143" y="4103995"/>
                      <a:ext cx="0" cy="10966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a:off x="3706441" y="4405927"/>
                      <a:ext cx="0" cy="7947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grpSp>
          <p:sp>
            <p:nvSpPr>
              <p:cNvPr id="42" name="Rectangle 41"/>
              <p:cNvSpPr/>
              <p:nvPr/>
            </p:nvSpPr>
            <p:spPr>
              <a:xfrm>
                <a:off x="6647027" y="2127340"/>
                <a:ext cx="5064981" cy="2400657"/>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46" name="Rectangle 45"/>
            <p:cNvSpPr/>
            <p:nvPr/>
          </p:nvSpPr>
          <p:spPr>
            <a:xfrm>
              <a:off x="616278" y="2123790"/>
              <a:ext cx="5810806" cy="2400657"/>
            </a:xfrm>
            <a:prstGeom prst="rect">
              <a:avLst/>
            </a:prstGeom>
          </p:spPr>
          <p:txBody>
            <a:bodyPr wrap="square">
              <a:spAutoFit/>
            </a:bodyPr>
            <a:lstStyle/>
            <a:p>
              <a:pPr marL="171450" indent="-171450">
                <a:spcAft>
                  <a:spcPts val="1200"/>
                </a:spcAft>
                <a:buFont typeface="Wingdings" panose="05000000000000000000" pitchFamily="2" charset="2"/>
                <a:buChar char="§"/>
              </a:pPr>
              <a:r>
                <a:rPr lang="en-US" sz="1200" dirty="0" smtClean="0">
                  <a:latin typeface="Helvetica" panose="020B0604020202020204" pitchFamily="34" charset="0"/>
                  <a:cs typeface="Helvetica" panose="020B0604020202020204" pitchFamily="34" charset="0"/>
                </a:rPr>
                <a:t>Major </a:t>
              </a:r>
              <a:r>
                <a:rPr lang="en-US" sz="1200" dirty="0">
                  <a:latin typeface="Helvetica" panose="020B0604020202020204" pitchFamily="34" charset="0"/>
                  <a:cs typeface="Helvetica" panose="020B0604020202020204" pitchFamily="34" charset="0"/>
                </a:rPr>
                <a:t>group codes end with 0000 (e.g., 29-0000 Healthcare Practitioners and </a:t>
              </a:r>
              <a:r>
                <a:rPr lang="en-US" sz="1200" dirty="0" smtClean="0">
                  <a:latin typeface="Helvetica" panose="020B0604020202020204" pitchFamily="34" charset="0"/>
                  <a:cs typeface="Helvetica" panose="020B0604020202020204" pitchFamily="34" charset="0"/>
                </a:rPr>
                <a:t>Technical Occupations).</a:t>
              </a:r>
              <a:endParaRPr lang="en-US" sz="1200" dirty="0">
                <a:latin typeface="Helvetica" panose="020B0604020202020204" pitchFamily="34" charset="0"/>
                <a:cs typeface="Helvetica" panose="020B0604020202020204" pitchFamily="34" charset="0"/>
              </a:endParaRPr>
            </a:p>
            <a:p>
              <a:pPr marL="171450" indent="-171450">
                <a:spcAft>
                  <a:spcPts val="1200"/>
                </a:spcAft>
                <a:buFont typeface="Wingdings" panose="05000000000000000000" pitchFamily="2" charset="2"/>
                <a:buChar char="§"/>
              </a:pPr>
              <a:r>
                <a:rPr lang="en-US" sz="1200" dirty="0" smtClean="0">
                  <a:latin typeface="Helvetica" panose="020B0604020202020204" pitchFamily="34" charset="0"/>
                  <a:cs typeface="Helvetica" panose="020B0604020202020204" pitchFamily="34" charset="0"/>
                </a:rPr>
                <a:t>Minor </a:t>
              </a:r>
              <a:r>
                <a:rPr lang="en-US" sz="1200" dirty="0">
                  <a:latin typeface="Helvetica" panose="020B0604020202020204" pitchFamily="34" charset="0"/>
                  <a:cs typeface="Helvetica" panose="020B0604020202020204" pitchFamily="34" charset="0"/>
                </a:rPr>
                <a:t>groups generally end with 000 (e.g., 29-1000 Health Diagnosing or </a:t>
              </a:r>
              <a:r>
                <a:rPr lang="en-US" sz="1200" dirty="0" smtClean="0">
                  <a:latin typeface="Helvetica" panose="020B0604020202020204" pitchFamily="34" charset="0"/>
                  <a:cs typeface="Helvetica" panose="020B0604020202020204" pitchFamily="34" charset="0"/>
                </a:rPr>
                <a:t>Treating Practitioners</a:t>
              </a:r>
              <a:r>
                <a:rPr lang="en-US" sz="1200" dirty="0">
                  <a:latin typeface="Helvetica" panose="020B0604020202020204" pitchFamily="34" charset="0"/>
                  <a:cs typeface="Helvetica" panose="020B0604020202020204" pitchFamily="34" charset="0"/>
                </a:rPr>
                <a:t>)—the exceptions are minor groups 15-1200 Computer Occupations, </a:t>
              </a:r>
              <a:r>
                <a:rPr lang="en-US" sz="1200" dirty="0" smtClean="0">
                  <a:latin typeface="Helvetica" panose="020B0604020202020204" pitchFamily="34" charset="0"/>
                  <a:cs typeface="Helvetica" panose="020B0604020202020204" pitchFamily="34" charset="0"/>
                </a:rPr>
                <a:t>31-1100 </a:t>
              </a:r>
              <a:r>
                <a:rPr lang="en-US" sz="1200" dirty="0">
                  <a:latin typeface="Helvetica" panose="020B0604020202020204" pitchFamily="34" charset="0"/>
                  <a:cs typeface="Helvetica" panose="020B0604020202020204" pitchFamily="34" charset="0"/>
                </a:rPr>
                <a:t>Home Health and Personal Care Aides; and Nursing Assistants, Orderlies, </a:t>
              </a:r>
              <a:r>
                <a:rPr lang="en-US" sz="1200" dirty="0" smtClean="0">
                  <a:latin typeface="Helvetica" panose="020B0604020202020204" pitchFamily="34" charset="0"/>
                  <a:cs typeface="Helvetica" panose="020B0604020202020204" pitchFamily="34" charset="0"/>
                </a:rPr>
                <a:t>and Psychiatric </a:t>
              </a:r>
              <a:r>
                <a:rPr lang="en-US" sz="1200" dirty="0">
                  <a:latin typeface="Helvetica" panose="020B0604020202020204" pitchFamily="34" charset="0"/>
                  <a:cs typeface="Helvetica" panose="020B0604020202020204" pitchFamily="34" charset="0"/>
                </a:rPr>
                <a:t>Aides, and 51-5100 Printing Workers, which end with 00</a:t>
              </a:r>
              <a:r>
                <a:rPr lang="en-US" sz="1200" dirty="0" smtClean="0">
                  <a:latin typeface="Helvetica" panose="020B0604020202020204" pitchFamily="34" charset="0"/>
                  <a:cs typeface="Helvetica" panose="020B0604020202020204" pitchFamily="34" charset="0"/>
                </a:rPr>
                <a:t>.</a:t>
              </a:r>
              <a:endParaRPr lang="en-US" sz="1200" dirty="0">
                <a:latin typeface="Helvetica" panose="020B0604020202020204" pitchFamily="34" charset="0"/>
                <a:cs typeface="Helvetica" panose="020B0604020202020204" pitchFamily="34" charset="0"/>
              </a:endParaRPr>
            </a:p>
            <a:p>
              <a:pPr marL="171450" indent="-171450">
                <a:spcAft>
                  <a:spcPts val="1200"/>
                </a:spcAft>
                <a:buFont typeface="Wingdings" panose="05000000000000000000" pitchFamily="2" charset="2"/>
                <a:buChar char="§"/>
              </a:pPr>
              <a:r>
                <a:rPr lang="en-US" sz="1200" dirty="0" smtClean="0">
                  <a:latin typeface="Helvetica" panose="020B0604020202020204" pitchFamily="34" charset="0"/>
                  <a:cs typeface="Helvetica" panose="020B0604020202020204" pitchFamily="34" charset="0"/>
                </a:rPr>
                <a:t>Broad </a:t>
              </a:r>
              <a:r>
                <a:rPr lang="en-US" sz="1200" dirty="0">
                  <a:latin typeface="Helvetica" panose="020B0604020202020204" pitchFamily="34" charset="0"/>
                  <a:cs typeface="Helvetica" panose="020B0604020202020204" pitchFamily="34" charset="0"/>
                </a:rPr>
                <a:t>occupations end with 0 (e.g., 29-1020 Dentists</a:t>
              </a:r>
              <a:r>
                <a:rPr lang="en-US" sz="1200" dirty="0" smtClean="0">
                  <a:latin typeface="Helvetica" panose="020B0604020202020204" pitchFamily="34" charset="0"/>
                  <a:cs typeface="Helvetica" panose="020B0604020202020204" pitchFamily="34" charset="0"/>
                </a:rPr>
                <a:t>).</a:t>
              </a:r>
              <a:endParaRPr lang="en-US" sz="1200" dirty="0">
                <a:latin typeface="Helvetica" panose="020B0604020202020204" pitchFamily="34" charset="0"/>
                <a:cs typeface="Helvetica" panose="020B0604020202020204" pitchFamily="34" charset="0"/>
              </a:endParaRPr>
            </a:p>
            <a:p>
              <a:pPr marL="171450" indent="-171450">
                <a:spcAft>
                  <a:spcPts val="1200"/>
                </a:spcAft>
                <a:buFont typeface="Wingdings" panose="05000000000000000000" pitchFamily="2" charset="2"/>
                <a:buChar char="§"/>
              </a:pPr>
              <a:r>
                <a:rPr lang="en-US" sz="1200" dirty="0" smtClean="0">
                  <a:latin typeface="Helvetica" panose="020B0604020202020204" pitchFamily="34" charset="0"/>
                  <a:cs typeface="Helvetica" panose="020B0604020202020204" pitchFamily="34" charset="0"/>
                </a:rPr>
                <a:t>Detailed </a:t>
              </a:r>
              <a:r>
                <a:rPr lang="en-US" sz="1200" dirty="0">
                  <a:latin typeface="Helvetica" panose="020B0604020202020204" pitchFamily="34" charset="0"/>
                  <a:cs typeface="Helvetica" panose="020B0604020202020204" pitchFamily="34" charset="0"/>
                </a:rPr>
                <a:t>occupations end with a number other than 0 (e.g., 29-1022 Oral </a:t>
              </a:r>
              <a:r>
                <a:rPr lang="en-US" sz="1200" dirty="0" smtClean="0">
                  <a:latin typeface="Helvetica" panose="020B0604020202020204" pitchFamily="34" charset="0"/>
                  <a:cs typeface="Helvetica" panose="020B0604020202020204" pitchFamily="34" charset="0"/>
                </a:rPr>
                <a:t>and Maxillofacial </a:t>
              </a:r>
              <a:r>
                <a:rPr lang="en-US" sz="1200" dirty="0">
                  <a:latin typeface="Helvetica" panose="020B0604020202020204" pitchFamily="34" charset="0"/>
                  <a:cs typeface="Helvetica" panose="020B0604020202020204" pitchFamily="34" charset="0"/>
                </a:rPr>
                <a:t>Surgeons).</a:t>
              </a:r>
            </a:p>
          </p:txBody>
        </p:sp>
      </p:grpSp>
      <p:sp>
        <p:nvSpPr>
          <p:cNvPr id="25" name="Rectangle 24"/>
          <p:cNvSpPr/>
          <p:nvPr/>
        </p:nvSpPr>
        <p:spPr>
          <a:xfrm>
            <a:off x="611029" y="6079351"/>
            <a:ext cx="10969944" cy="26161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1100" dirty="0" smtClean="0">
                <a:latin typeface="Helvetica" panose="020B0604020202020204" pitchFamily="34" charset="0"/>
                <a:cs typeface="Helvetica" panose="020B0604020202020204" pitchFamily="34" charset="0"/>
              </a:rPr>
              <a:t>A complete description </a:t>
            </a:r>
            <a:r>
              <a:rPr lang="en-US" sz="1100" dirty="0">
                <a:latin typeface="Helvetica" panose="020B0604020202020204" pitchFamily="34" charset="0"/>
                <a:cs typeface="Helvetica" panose="020B0604020202020204" pitchFamily="34" charset="0"/>
              </a:rPr>
              <a:t>of SOC codes, titles and definitions can be found at </a:t>
            </a:r>
            <a:r>
              <a:rPr lang="en-US" sz="1100" dirty="0">
                <a:latin typeface="Helvetica" panose="020B0604020202020204" pitchFamily="34" charset="0"/>
                <a:cs typeface="Helvetica" panose="020B0604020202020204" pitchFamily="34" charset="0"/>
                <a:hlinkClick r:id="rId3"/>
              </a:rPr>
              <a:t>www.bls.gov/soc</a:t>
            </a:r>
            <a:r>
              <a:rPr lang="en-US" sz="1100" dirty="0" smtClean="0">
                <a:latin typeface="Helvetica" panose="020B0604020202020204" pitchFamily="34" charset="0"/>
                <a:cs typeface="Helvetica" panose="020B0604020202020204" pitchFamily="34" charset="0"/>
                <a:hlinkClick r:id="rId3"/>
              </a:rPr>
              <a:t>/</a:t>
            </a:r>
            <a:endParaRPr lang="en-US" sz="1100" dirty="0">
              <a:latin typeface="Helvetica" panose="020B0604020202020204" pitchFamily="34" charset="0"/>
              <a:cs typeface="Helvetica" panose="020B0604020202020204" pitchFamily="34" charset="0"/>
            </a:endParaRPr>
          </a:p>
        </p:txBody>
      </p:sp>
      <p:sp>
        <p:nvSpPr>
          <p:cNvPr id="24" name="Rectangle 23"/>
          <p:cNvSpPr/>
          <p:nvPr/>
        </p:nvSpPr>
        <p:spPr>
          <a:xfrm>
            <a:off x="611029" y="240270"/>
            <a:ext cx="790601"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Glossary</a:t>
            </a:r>
            <a:endParaRPr lang="en-US" sz="1200" dirty="0"/>
          </a:p>
        </p:txBody>
      </p:sp>
    </p:spTree>
    <p:extLst>
      <p:ext uri="{BB962C8B-B14F-4D97-AF65-F5344CB8AC3E}">
        <p14:creationId xmlns:p14="http://schemas.microsoft.com/office/powerpoint/2010/main" val="173189654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99</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smtClean="0">
                <a:latin typeface="Helvetica" panose="020B0604020202020204" pitchFamily="34" charset="0"/>
                <a:cs typeface="Helvetica" panose="020B0604020202020204" pitchFamily="34" charset="0"/>
              </a:rPr>
              <a:t>North American Industry Classification System (NAICS)</a:t>
            </a:r>
            <a:endParaRPr lang="en-US" sz="3200" dirty="0">
              <a:latin typeface="Helvetica" panose="020B0604020202020204" pitchFamily="34" charset="0"/>
              <a:cs typeface="Helvetica" panose="020B0604020202020204" pitchFamily="34" charset="0"/>
            </a:endParaRPr>
          </a:p>
        </p:txBody>
      </p:sp>
      <p:sp>
        <p:nvSpPr>
          <p:cNvPr id="6" name="Rectangle 5"/>
          <p:cNvSpPr/>
          <p:nvPr/>
        </p:nvSpPr>
        <p:spPr>
          <a:xfrm>
            <a:off x="611029" y="1550991"/>
            <a:ext cx="10969944" cy="1754326"/>
          </a:xfrm>
          <a:prstGeom prst="rect">
            <a:avLst/>
          </a:prstGeom>
        </p:spPr>
        <p:txBody>
          <a:bodyPr wrap="square">
            <a:spAutoFit/>
          </a:bodyPr>
          <a:lstStyle/>
          <a:p>
            <a:r>
              <a:rPr lang="en-US" sz="1200" dirty="0" smtClean="0">
                <a:latin typeface="Helvetica" panose="020B0604020202020204" pitchFamily="34" charset="0"/>
                <a:cs typeface="Helvetica" panose="020B0604020202020204" pitchFamily="34" charset="0"/>
              </a:rPr>
              <a:t>The 2017 </a:t>
            </a:r>
            <a:r>
              <a:rPr lang="en-US" sz="1200" b="1" dirty="0" smtClean="0">
                <a:latin typeface="Helvetica" panose="020B0604020202020204" pitchFamily="34" charset="0"/>
                <a:cs typeface="Helvetica" panose="020B0604020202020204" pitchFamily="34" charset="0"/>
              </a:rPr>
              <a:t>North </a:t>
            </a:r>
            <a:r>
              <a:rPr lang="en-US" sz="1200" b="1" dirty="0">
                <a:latin typeface="Helvetica" panose="020B0604020202020204" pitchFamily="34" charset="0"/>
                <a:cs typeface="Helvetica" panose="020B0604020202020204" pitchFamily="34" charset="0"/>
              </a:rPr>
              <a:t>American Industry Classification System (</a:t>
            </a:r>
            <a:r>
              <a:rPr lang="en-US" sz="1200" b="1" dirty="0" smtClean="0">
                <a:latin typeface="Helvetica" panose="020B0604020202020204" pitchFamily="34" charset="0"/>
                <a:cs typeface="Helvetica" panose="020B0604020202020204" pitchFamily="34" charset="0"/>
              </a:rPr>
              <a:t>NAICS) </a:t>
            </a:r>
            <a:r>
              <a:rPr lang="en-US" sz="1200" dirty="0">
                <a:latin typeface="Helvetica" panose="020B0604020202020204" pitchFamily="34" charset="0"/>
                <a:cs typeface="Helvetica" panose="020B0604020202020204" pitchFamily="34" charset="0"/>
              </a:rPr>
              <a:t>is an industry classification system that groups establishments into industries based </a:t>
            </a:r>
            <a:r>
              <a:rPr lang="en-US" sz="1200" dirty="0" smtClean="0">
                <a:latin typeface="Helvetica" panose="020B0604020202020204" pitchFamily="34" charset="0"/>
                <a:cs typeface="Helvetica" panose="020B0604020202020204" pitchFamily="34" charset="0"/>
              </a:rPr>
              <a:t>on the </a:t>
            </a:r>
            <a:r>
              <a:rPr lang="en-US" sz="1200" dirty="0">
                <a:latin typeface="Helvetica" panose="020B0604020202020204" pitchFamily="34" charset="0"/>
                <a:cs typeface="Helvetica" panose="020B0604020202020204" pitchFamily="34" charset="0"/>
              </a:rPr>
              <a:t>similarity of their production processes. It is a comprehensive system covering all </a:t>
            </a:r>
            <a:r>
              <a:rPr lang="en-US" sz="1200" dirty="0" smtClean="0">
                <a:latin typeface="Helvetica" panose="020B0604020202020204" pitchFamily="34" charset="0"/>
                <a:cs typeface="Helvetica" panose="020B0604020202020204" pitchFamily="34" charset="0"/>
              </a:rPr>
              <a:t>economic activities. There </a:t>
            </a:r>
            <a:r>
              <a:rPr lang="en-US" sz="1200" dirty="0">
                <a:latin typeface="Helvetica" panose="020B0604020202020204" pitchFamily="34" charset="0"/>
                <a:cs typeface="Helvetica" panose="020B0604020202020204" pitchFamily="34" charset="0"/>
              </a:rPr>
              <a:t>are 20 sectors and 1,057 industries in 2017 NAICS United States. </a:t>
            </a:r>
            <a:endParaRPr lang="en-US" sz="1200" dirty="0" smtClean="0">
              <a:latin typeface="Helvetica" panose="020B0604020202020204" pitchFamily="34" charset="0"/>
              <a:cs typeface="Helvetica" panose="020B0604020202020204" pitchFamily="34" charset="0"/>
            </a:endParaRPr>
          </a:p>
          <a:p>
            <a:endParaRPr lang="en-US" sz="1200" dirty="0" smtClean="0">
              <a:latin typeface="Helvetica" panose="020B0604020202020204" pitchFamily="34" charset="0"/>
              <a:cs typeface="Helvetica" panose="020B0604020202020204" pitchFamily="34" charset="0"/>
            </a:endParaRPr>
          </a:p>
          <a:p>
            <a:r>
              <a:rPr lang="en-US" sz="1200" dirty="0">
                <a:latin typeface="Helvetica" panose="020B0604020202020204" pitchFamily="34" charset="0"/>
                <a:cs typeface="Helvetica" panose="020B0604020202020204" pitchFamily="34" charset="0"/>
              </a:rPr>
              <a:t>NAICS uses a six-digit coding system to identify particular industries and their placement in this hierarchical structure of the classification system. The first two digits of the code designate the sector, the third digit designates the subsector, the fourth digit designates the industry group, the fifth digit designates the NAICS industry, and the sixth digit designates the national industry. </a:t>
            </a:r>
            <a:endParaRPr lang="en-US" sz="1200" dirty="0" smtClean="0">
              <a:latin typeface="Helvetica" panose="020B0604020202020204" pitchFamily="34" charset="0"/>
              <a:cs typeface="Helvetica" panose="020B0604020202020204" pitchFamily="34" charset="0"/>
            </a:endParaRPr>
          </a:p>
          <a:p>
            <a:endParaRPr lang="en-US" sz="1200" dirty="0" smtClean="0">
              <a:latin typeface="Helvetica" panose="020B0604020202020204" pitchFamily="34" charset="0"/>
              <a:cs typeface="Helvetica" panose="020B0604020202020204" pitchFamily="34" charset="0"/>
            </a:endParaRPr>
          </a:p>
          <a:p>
            <a:r>
              <a:rPr lang="en-US" sz="1200" dirty="0" smtClean="0">
                <a:latin typeface="Helvetica" panose="020B0604020202020204" pitchFamily="34" charset="0"/>
                <a:cs typeface="Helvetica" panose="020B0604020202020204" pitchFamily="34" charset="0"/>
              </a:rPr>
              <a:t>The NAICS sectors and their two-digit codes are:</a:t>
            </a:r>
            <a:endParaRPr lang="en-US" sz="1200" dirty="0">
              <a:latin typeface="Helvetica" panose="020B0604020202020204" pitchFamily="34" charset="0"/>
              <a:cs typeface="Helvetica" panose="020B0604020202020204" pitchFamily="34" charset="0"/>
            </a:endParaRPr>
          </a:p>
        </p:txBody>
      </p:sp>
      <p:grpSp>
        <p:nvGrpSpPr>
          <p:cNvPr id="7" name="Group 6"/>
          <p:cNvGrpSpPr/>
          <p:nvPr/>
        </p:nvGrpSpPr>
        <p:grpSpPr>
          <a:xfrm>
            <a:off x="1130967" y="3492005"/>
            <a:ext cx="10488817" cy="2123658"/>
            <a:chOff x="727335" y="1740130"/>
            <a:chExt cx="11008756" cy="2123658"/>
          </a:xfrm>
        </p:grpSpPr>
        <p:sp>
          <p:nvSpPr>
            <p:cNvPr id="8" name="Rectangle 7"/>
            <p:cNvSpPr/>
            <p:nvPr/>
          </p:nvSpPr>
          <p:spPr>
            <a:xfrm>
              <a:off x="727335" y="1740130"/>
              <a:ext cx="5368666" cy="2123658"/>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Code 	Industry</a:t>
              </a:r>
            </a:p>
            <a:p>
              <a:endParaRPr lang="en-US" sz="1100" dirty="0" smtClean="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11	 </a:t>
              </a:r>
              <a:r>
                <a:rPr lang="en-US" sz="1100" dirty="0">
                  <a:latin typeface="Helvetica" panose="020B0604020202020204" pitchFamily="34" charset="0"/>
                  <a:cs typeface="Helvetica" panose="020B0604020202020204" pitchFamily="34" charset="0"/>
                </a:rPr>
                <a:t>Agriculture, Forestry, Fishing and </a:t>
              </a:r>
              <a:r>
                <a:rPr lang="en-US" sz="1100" dirty="0" smtClean="0">
                  <a:latin typeface="Helvetica" panose="020B0604020202020204" pitchFamily="34" charset="0"/>
                  <a:cs typeface="Helvetica" panose="020B0604020202020204" pitchFamily="34" charset="0"/>
                </a:rPr>
                <a:t>Hunting</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21	 </a:t>
              </a:r>
              <a:r>
                <a:rPr lang="en-US" sz="1100" dirty="0">
                  <a:latin typeface="Helvetica" panose="020B0604020202020204" pitchFamily="34" charset="0"/>
                  <a:cs typeface="Helvetica" panose="020B0604020202020204" pitchFamily="34" charset="0"/>
                </a:rPr>
                <a:t>Mining, Quarrying, and Oil and Gas </a:t>
              </a:r>
              <a:r>
                <a:rPr lang="en-US" sz="1100" dirty="0" smtClean="0">
                  <a:latin typeface="Helvetica" panose="020B0604020202020204" pitchFamily="34" charset="0"/>
                  <a:cs typeface="Helvetica" panose="020B0604020202020204" pitchFamily="34" charset="0"/>
                </a:rPr>
                <a:t>Extraction</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22	 Utilities</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23	 Construction</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31-33	 Manufacturing</a:t>
              </a:r>
            </a:p>
            <a:p>
              <a:r>
                <a:rPr lang="en-US" sz="1100" dirty="0" smtClean="0">
                  <a:latin typeface="Helvetica" panose="020B0604020202020204" pitchFamily="34" charset="0"/>
                  <a:cs typeface="Helvetica" panose="020B0604020202020204" pitchFamily="34" charset="0"/>
                </a:rPr>
                <a:t>42	 </a:t>
              </a:r>
              <a:r>
                <a:rPr lang="en-US" sz="1100" dirty="0">
                  <a:latin typeface="Helvetica" panose="020B0604020202020204" pitchFamily="34" charset="0"/>
                  <a:cs typeface="Helvetica" panose="020B0604020202020204" pitchFamily="34" charset="0"/>
                </a:rPr>
                <a:t>Wholesale </a:t>
              </a:r>
              <a:r>
                <a:rPr lang="en-US" sz="1100" dirty="0" smtClean="0">
                  <a:latin typeface="Helvetica" panose="020B0604020202020204" pitchFamily="34" charset="0"/>
                  <a:cs typeface="Helvetica" panose="020B0604020202020204" pitchFamily="34" charset="0"/>
                </a:rPr>
                <a:t>Trade</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44-45	 </a:t>
              </a:r>
              <a:r>
                <a:rPr lang="en-US" sz="1100" dirty="0">
                  <a:latin typeface="Helvetica" panose="020B0604020202020204" pitchFamily="34" charset="0"/>
                  <a:cs typeface="Helvetica" panose="020B0604020202020204" pitchFamily="34" charset="0"/>
                </a:rPr>
                <a:t>Retail </a:t>
              </a:r>
              <a:r>
                <a:rPr lang="en-US" sz="1100" dirty="0" smtClean="0">
                  <a:latin typeface="Helvetica" panose="020B0604020202020204" pitchFamily="34" charset="0"/>
                  <a:cs typeface="Helvetica" panose="020B0604020202020204" pitchFamily="34" charset="0"/>
                </a:rPr>
                <a:t>Trade</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48-49	 </a:t>
              </a:r>
              <a:r>
                <a:rPr lang="en-US" sz="1100" dirty="0">
                  <a:latin typeface="Helvetica" panose="020B0604020202020204" pitchFamily="34" charset="0"/>
                  <a:cs typeface="Helvetica" panose="020B0604020202020204" pitchFamily="34" charset="0"/>
                </a:rPr>
                <a:t>Transportation and </a:t>
              </a:r>
              <a:r>
                <a:rPr lang="en-US" sz="1100" dirty="0" smtClean="0">
                  <a:latin typeface="Helvetica" panose="020B0604020202020204" pitchFamily="34" charset="0"/>
                  <a:cs typeface="Helvetica" panose="020B0604020202020204" pitchFamily="34" charset="0"/>
                </a:rPr>
                <a:t>Warehousing</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51	 Information</a:t>
              </a:r>
            </a:p>
            <a:p>
              <a:r>
                <a:rPr lang="en-US" sz="1100" dirty="0" smtClean="0">
                  <a:latin typeface="Helvetica" panose="020B0604020202020204" pitchFamily="34" charset="0"/>
                  <a:cs typeface="Helvetica" panose="020B0604020202020204" pitchFamily="34" charset="0"/>
                </a:rPr>
                <a:t>52	 </a:t>
              </a:r>
              <a:r>
                <a:rPr lang="en-US" sz="1100" dirty="0">
                  <a:latin typeface="Helvetica" panose="020B0604020202020204" pitchFamily="34" charset="0"/>
                  <a:cs typeface="Helvetica" panose="020B0604020202020204" pitchFamily="34" charset="0"/>
                </a:rPr>
                <a:t>Finance and </a:t>
              </a:r>
              <a:r>
                <a:rPr lang="en-US" sz="1100" dirty="0" smtClean="0">
                  <a:latin typeface="Helvetica" panose="020B0604020202020204" pitchFamily="34" charset="0"/>
                  <a:cs typeface="Helvetica" panose="020B0604020202020204" pitchFamily="34" charset="0"/>
                </a:rPr>
                <a:t>Insurance</a:t>
              </a:r>
              <a:endParaRPr lang="en-US" sz="1100" dirty="0">
                <a:latin typeface="Helvetica" panose="020B0604020202020204" pitchFamily="34" charset="0"/>
                <a:cs typeface="Helvetica" panose="020B0604020202020204" pitchFamily="34" charset="0"/>
              </a:endParaRPr>
            </a:p>
          </p:txBody>
        </p:sp>
        <p:sp>
          <p:nvSpPr>
            <p:cNvPr id="9" name="Rectangle 8"/>
            <p:cNvSpPr/>
            <p:nvPr/>
          </p:nvSpPr>
          <p:spPr>
            <a:xfrm>
              <a:off x="5220415" y="1740130"/>
              <a:ext cx="6515676" cy="2123658"/>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Code 	Industry</a:t>
              </a:r>
            </a:p>
            <a:p>
              <a:endParaRPr lang="en-US" sz="1100" dirty="0" smtClean="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53	 </a:t>
              </a:r>
              <a:r>
                <a:rPr lang="en-US" sz="1100" dirty="0">
                  <a:latin typeface="Helvetica" panose="020B0604020202020204" pitchFamily="34" charset="0"/>
                  <a:cs typeface="Helvetica" panose="020B0604020202020204" pitchFamily="34" charset="0"/>
                </a:rPr>
                <a:t>Real Estate and Rental and </a:t>
              </a:r>
              <a:r>
                <a:rPr lang="en-US" sz="1100" dirty="0" smtClean="0">
                  <a:latin typeface="Helvetica" panose="020B0604020202020204" pitchFamily="34" charset="0"/>
                  <a:cs typeface="Helvetica" panose="020B0604020202020204" pitchFamily="34" charset="0"/>
                </a:rPr>
                <a:t>Leasing</a:t>
              </a:r>
            </a:p>
            <a:p>
              <a:r>
                <a:rPr lang="en-US" sz="1100" dirty="0" smtClean="0">
                  <a:latin typeface="Helvetica" panose="020B0604020202020204" pitchFamily="34" charset="0"/>
                  <a:cs typeface="Helvetica" panose="020B0604020202020204" pitchFamily="34" charset="0"/>
                </a:rPr>
                <a:t>54	 </a:t>
              </a:r>
              <a:r>
                <a:rPr lang="en-US" sz="1100" dirty="0">
                  <a:latin typeface="Helvetica" panose="020B0604020202020204" pitchFamily="34" charset="0"/>
                  <a:cs typeface="Helvetica" panose="020B0604020202020204" pitchFamily="34" charset="0"/>
                </a:rPr>
                <a:t>Professional, Scientific, and Technical </a:t>
              </a:r>
              <a:r>
                <a:rPr lang="en-US" sz="1100" dirty="0" smtClean="0">
                  <a:latin typeface="Helvetica" panose="020B0604020202020204" pitchFamily="34" charset="0"/>
                  <a:cs typeface="Helvetica" panose="020B0604020202020204" pitchFamily="34" charset="0"/>
                </a:rPr>
                <a:t>Services</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55	 </a:t>
              </a:r>
              <a:r>
                <a:rPr lang="en-US" sz="1100" dirty="0">
                  <a:latin typeface="Helvetica" panose="020B0604020202020204" pitchFamily="34" charset="0"/>
                  <a:cs typeface="Helvetica" panose="020B0604020202020204" pitchFamily="34" charset="0"/>
                </a:rPr>
                <a:t>Management of Companies and </a:t>
              </a:r>
              <a:r>
                <a:rPr lang="en-US" sz="1100" dirty="0" smtClean="0">
                  <a:latin typeface="Helvetica" panose="020B0604020202020204" pitchFamily="34" charset="0"/>
                  <a:cs typeface="Helvetica" panose="020B0604020202020204" pitchFamily="34" charset="0"/>
                </a:rPr>
                <a:t>Enterprises</a:t>
              </a:r>
            </a:p>
            <a:p>
              <a:r>
                <a:rPr lang="en-US" sz="1100" dirty="0" smtClean="0">
                  <a:latin typeface="Helvetica" panose="020B0604020202020204" pitchFamily="34" charset="0"/>
                  <a:cs typeface="Helvetica" panose="020B0604020202020204" pitchFamily="34" charset="0"/>
                </a:rPr>
                <a:t>56	 </a:t>
              </a:r>
              <a:r>
                <a:rPr lang="en-US" sz="1100" dirty="0">
                  <a:latin typeface="Helvetica" panose="020B0604020202020204" pitchFamily="34" charset="0"/>
                  <a:cs typeface="Helvetica" panose="020B0604020202020204" pitchFamily="34" charset="0"/>
                </a:rPr>
                <a:t>Administrative and Support and Waste Management and Remediation </a:t>
              </a:r>
              <a:r>
                <a:rPr lang="en-US" sz="1100" dirty="0" smtClean="0">
                  <a:latin typeface="Helvetica" panose="020B0604020202020204" pitchFamily="34" charset="0"/>
                  <a:cs typeface="Helvetica" panose="020B0604020202020204" pitchFamily="34" charset="0"/>
                </a:rPr>
                <a:t>Services</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61	 </a:t>
              </a:r>
              <a:r>
                <a:rPr lang="en-US" sz="1100" dirty="0">
                  <a:latin typeface="Helvetica" panose="020B0604020202020204" pitchFamily="34" charset="0"/>
                  <a:cs typeface="Helvetica" panose="020B0604020202020204" pitchFamily="34" charset="0"/>
                </a:rPr>
                <a:t>Educational </a:t>
              </a:r>
              <a:r>
                <a:rPr lang="en-US" sz="1100" dirty="0" smtClean="0">
                  <a:latin typeface="Helvetica" panose="020B0604020202020204" pitchFamily="34" charset="0"/>
                  <a:cs typeface="Helvetica" panose="020B0604020202020204" pitchFamily="34" charset="0"/>
                </a:rPr>
                <a:t>Services</a:t>
              </a:r>
            </a:p>
            <a:p>
              <a:r>
                <a:rPr lang="en-US" sz="1100" dirty="0" smtClean="0">
                  <a:latin typeface="Helvetica" panose="020B0604020202020204" pitchFamily="34" charset="0"/>
                  <a:cs typeface="Helvetica" panose="020B0604020202020204" pitchFamily="34" charset="0"/>
                </a:rPr>
                <a:t>62	 </a:t>
              </a:r>
              <a:r>
                <a:rPr lang="en-US" sz="1100" dirty="0">
                  <a:latin typeface="Helvetica" panose="020B0604020202020204" pitchFamily="34" charset="0"/>
                  <a:cs typeface="Helvetica" panose="020B0604020202020204" pitchFamily="34" charset="0"/>
                </a:rPr>
                <a:t>Health Care and Social </a:t>
              </a:r>
              <a:r>
                <a:rPr lang="en-US" sz="1100" dirty="0" smtClean="0">
                  <a:latin typeface="Helvetica" panose="020B0604020202020204" pitchFamily="34" charset="0"/>
                  <a:cs typeface="Helvetica" panose="020B0604020202020204" pitchFamily="34" charset="0"/>
                </a:rPr>
                <a:t>Assistance</a:t>
              </a:r>
            </a:p>
            <a:p>
              <a:r>
                <a:rPr lang="en-US" sz="1100" dirty="0" smtClean="0">
                  <a:latin typeface="Helvetica" panose="020B0604020202020204" pitchFamily="34" charset="0"/>
                  <a:cs typeface="Helvetica" panose="020B0604020202020204" pitchFamily="34" charset="0"/>
                </a:rPr>
                <a:t>71	 </a:t>
              </a:r>
              <a:r>
                <a:rPr lang="en-US" sz="1100" dirty="0">
                  <a:latin typeface="Helvetica" panose="020B0604020202020204" pitchFamily="34" charset="0"/>
                  <a:cs typeface="Helvetica" panose="020B0604020202020204" pitchFamily="34" charset="0"/>
                </a:rPr>
                <a:t>Arts, Entertainment, and </a:t>
              </a:r>
              <a:r>
                <a:rPr lang="en-US" sz="1100" dirty="0" smtClean="0">
                  <a:latin typeface="Helvetica" panose="020B0604020202020204" pitchFamily="34" charset="0"/>
                  <a:cs typeface="Helvetica" panose="020B0604020202020204" pitchFamily="34" charset="0"/>
                </a:rPr>
                <a:t>Recreation</a:t>
              </a:r>
              <a:endParaRPr lang="en-US" sz="1100" dirty="0">
                <a:latin typeface="Helvetica" panose="020B0604020202020204" pitchFamily="34" charset="0"/>
                <a:cs typeface="Helvetica" panose="020B0604020202020204" pitchFamily="34" charset="0"/>
              </a:endParaRPr>
            </a:p>
            <a:p>
              <a:r>
                <a:rPr lang="en-US" sz="1100" dirty="0">
                  <a:latin typeface="Helvetica" panose="020B0604020202020204" pitchFamily="34" charset="0"/>
                  <a:cs typeface="Helvetica" panose="020B0604020202020204" pitchFamily="34" charset="0"/>
                </a:rPr>
                <a:t>72 </a:t>
              </a:r>
              <a:r>
                <a:rPr lang="en-US" sz="1100" dirty="0" smtClean="0">
                  <a:latin typeface="Helvetica" panose="020B0604020202020204" pitchFamily="34" charset="0"/>
                  <a:cs typeface="Helvetica" panose="020B0604020202020204" pitchFamily="34" charset="0"/>
                </a:rPr>
                <a:t>	 Accommodation </a:t>
              </a:r>
              <a:r>
                <a:rPr lang="en-US" sz="1100" dirty="0">
                  <a:latin typeface="Helvetica" panose="020B0604020202020204" pitchFamily="34" charset="0"/>
                  <a:cs typeface="Helvetica" panose="020B0604020202020204" pitchFamily="34" charset="0"/>
                </a:rPr>
                <a:t>and Food </a:t>
              </a:r>
              <a:r>
                <a:rPr lang="en-US" sz="1100" dirty="0" smtClean="0">
                  <a:latin typeface="Helvetica" panose="020B0604020202020204" pitchFamily="34" charset="0"/>
                  <a:cs typeface="Helvetica" panose="020B0604020202020204" pitchFamily="34" charset="0"/>
                </a:rPr>
                <a:t>Services</a:t>
              </a:r>
              <a:endParaRPr lang="en-US" sz="1100" dirty="0">
                <a:latin typeface="Helvetica" panose="020B0604020202020204" pitchFamily="34" charset="0"/>
                <a:cs typeface="Helvetica" panose="020B0604020202020204" pitchFamily="34" charset="0"/>
              </a:endParaRPr>
            </a:p>
            <a:p>
              <a:r>
                <a:rPr lang="en-US" sz="1100" dirty="0">
                  <a:latin typeface="Helvetica" panose="020B0604020202020204" pitchFamily="34" charset="0"/>
                  <a:cs typeface="Helvetica" panose="020B0604020202020204" pitchFamily="34" charset="0"/>
                </a:rPr>
                <a:t>81 </a:t>
              </a:r>
              <a:r>
                <a:rPr lang="en-US" sz="1100" dirty="0" smtClean="0">
                  <a:latin typeface="Helvetica" panose="020B0604020202020204" pitchFamily="34" charset="0"/>
                  <a:cs typeface="Helvetica" panose="020B0604020202020204" pitchFamily="34" charset="0"/>
                </a:rPr>
                <a:t>	 Other </a:t>
              </a:r>
              <a:r>
                <a:rPr lang="en-US" sz="1100" dirty="0">
                  <a:latin typeface="Helvetica" panose="020B0604020202020204" pitchFamily="34" charset="0"/>
                  <a:cs typeface="Helvetica" panose="020B0604020202020204" pitchFamily="34" charset="0"/>
                </a:rPr>
                <a:t>Services (except Public </a:t>
              </a:r>
              <a:r>
                <a:rPr lang="en-US" sz="1100" dirty="0" smtClean="0">
                  <a:latin typeface="Helvetica" panose="020B0604020202020204" pitchFamily="34" charset="0"/>
                  <a:cs typeface="Helvetica" panose="020B0604020202020204" pitchFamily="34" charset="0"/>
                </a:rPr>
                <a:t>Administration)</a:t>
              </a:r>
            </a:p>
            <a:p>
              <a:r>
                <a:rPr lang="en-US" sz="1100" dirty="0" smtClean="0">
                  <a:latin typeface="Helvetica" panose="020B0604020202020204" pitchFamily="34" charset="0"/>
                  <a:cs typeface="Helvetica" panose="020B0604020202020204" pitchFamily="34" charset="0"/>
                </a:rPr>
                <a:t>92 	 Public Administration</a:t>
              </a:r>
              <a:endParaRPr lang="en-US" sz="1100" dirty="0">
                <a:latin typeface="Helvetica" panose="020B0604020202020204" pitchFamily="34" charset="0"/>
                <a:cs typeface="Helvetica" panose="020B0604020202020204" pitchFamily="34" charset="0"/>
              </a:endParaRPr>
            </a:p>
          </p:txBody>
        </p:sp>
      </p:grpSp>
      <p:sp>
        <p:nvSpPr>
          <p:cNvPr id="10" name="Rectangle 9"/>
          <p:cNvSpPr/>
          <p:nvPr/>
        </p:nvSpPr>
        <p:spPr>
          <a:xfrm>
            <a:off x="611029" y="6079351"/>
            <a:ext cx="10969944" cy="26161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1100" dirty="0" smtClean="0">
                <a:latin typeface="Helvetica" panose="020B0604020202020204" pitchFamily="34" charset="0"/>
                <a:cs typeface="Helvetica" panose="020B0604020202020204" pitchFamily="34" charset="0"/>
              </a:rPr>
              <a:t>A complete description </a:t>
            </a:r>
            <a:r>
              <a:rPr lang="en-US" sz="1100" dirty="0">
                <a:latin typeface="Helvetica" panose="020B0604020202020204" pitchFamily="34" charset="0"/>
                <a:cs typeface="Helvetica" panose="020B0604020202020204" pitchFamily="34" charset="0"/>
              </a:rPr>
              <a:t>of </a:t>
            </a:r>
            <a:r>
              <a:rPr lang="en-US" sz="1100" dirty="0" smtClean="0">
                <a:latin typeface="Helvetica" panose="020B0604020202020204" pitchFamily="34" charset="0"/>
                <a:cs typeface="Helvetica" panose="020B0604020202020204" pitchFamily="34" charset="0"/>
              </a:rPr>
              <a:t>NAICS </a:t>
            </a:r>
            <a:r>
              <a:rPr lang="en-US" sz="1100" dirty="0">
                <a:latin typeface="Helvetica" panose="020B0604020202020204" pitchFamily="34" charset="0"/>
                <a:cs typeface="Helvetica" panose="020B0604020202020204" pitchFamily="34" charset="0"/>
              </a:rPr>
              <a:t>codes, </a:t>
            </a:r>
            <a:r>
              <a:rPr lang="en-US" sz="1100" dirty="0" smtClean="0">
                <a:latin typeface="Helvetica" panose="020B0604020202020204" pitchFamily="34" charset="0"/>
                <a:cs typeface="Helvetica" panose="020B0604020202020204" pitchFamily="34" charset="0"/>
              </a:rPr>
              <a:t>industries </a:t>
            </a:r>
            <a:r>
              <a:rPr lang="en-US" sz="1100" dirty="0">
                <a:latin typeface="Helvetica" panose="020B0604020202020204" pitchFamily="34" charset="0"/>
                <a:cs typeface="Helvetica" panose="020B0604020202020204" pitchFamily="34" charset="0"/>
              </a:rPr>
              <a:t>and definitions can be found at </a:t>
            </a:r>
            <a:r>
              <a:rPr lang="en-US" sz="1100" dirty="0">
                <a:latin typeface="Helvetica" panose="020B0604020202020204" pitchFamily="34" charset="0"/>
                <a:cs typeface="Helvetica" panose="020B0604020202020204" pitchFamily="34" charset="0"/>
                <a:hlinkClick r:id="rId3"/>
              </a:rPr>
              <a:t>https://www.census.gov/eos/www/naics</a:t>
            </a:r>
            <a:r>
              <a:rPr lang="en-US" sz="1100" dirty="0" smtClean="0">
                <a:latin typeface="Helvetica" panose="020B0604020202020204" pitchFamily="34" charset="0"/>
                <a:cs typeface="Helvetica" panose="020B0604020202020204" pitchFamily="34" charset="0"/>
                <a:hlinkClick r:id="rId3"/>
              </a:rPr>
              <a:t>/</a:t>
            </a:r>
            <a:endParaRPr lang="en-US" sz="1100" dirty="0">
              <a:latin typeface="Helvetica" panose="020B0604020202020204" pitchFamily="34" charset="0"/>
              <a:cs typeface="Helvetica" panose="020B0604020202020204" pitchFamily="34" charset="0"/>
            </a:endParaRPr>
          </a:p>
        </p:txBody>
      </p:sp>
      <p:sp>
        <p:nvSpPr>
          <p:cNvPr id="11" name="Rectangle 10"/>
          <p:cNvSpPr/>
          <p:nvPr/>
        </p:nvSpPr>
        <p:spPr>
          <a:xfrm>
            <a:off x="611029" y="240270"/>
            <a:ext cx="790601"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Glossary</a:t>
            </a:r>
            <a:endParaRPr lang="en-US" sz="1200" dirty="0"/>
          </a:p>
        </p:txBody>
      </p:sp>
    </p:spTree>
    <p:extLst>
      <p:ext uri="{BB962C8B-B14F-4D97-AF65-F5344CB8AC3E}">
        <p14:creationId xmlns:p14="http://schemas.microsoft.com/office/powerpoint/2010/main" val="29962949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Helvetica">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38968</TotalTime>
  <Words>10463</Words>
  <Application>Microsoft Office PowerPoint</Application>
  <PresentationFormat>Widescreen</PresentationFormat>
  <Paragraphs>2348</Paragraphs>
  <Slides>99</Slides>
  <Notes>99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99</vt:i4>
      </vt:variant>
    </vt:vector>
  </HeadingPairs>
  <TitlesOfParts>
    <vt:vector size="105" baseType="lpstr">
      <vt:lpstr>Arial</vt:lpstr>
      <vt:lpstr>Calibri</vt:lpstr>
      <vt:lpstr>Cambria Math</vt:lpstr>
      <vt:lpstr>Helvetica</vt:lpstr>
      <vt:lpstr>Wingdings</vt:lpstr>
      <vt:lpstr>Office Theme</vt:lpstr>
      <vt:lpstr>Greater Boston 2019 Data Package Update</vt:lpstr>
      <vt:lpstr>Objectives</vt:lpstr>
      <vt:lpstr>Table of Contents</vt:lpstr>
      <vt:lpstr>Part I: Regional Industry Overview and Profiles</vt:lpstr>
      <vt:lpstr>Terminology</vt:lpstr>
      <vt:lpstr>I.A: Regional Industry Overview</vt:lpstr>
      <vt:lpstr>Sector Makeup by Total Employment</vt:lpstr>
      <vt:lpstr>Sector Makeup by Total Wages</vt:lpstr>
      <vt:lpstr>I.B: Priority Industry Profiles</vt:lpstr>
      <vt:lpstr>Healthcare and Social Assistance</vt:lpstr>
      <vt:lpstr>Healthcare and Social Assistance Groups and Employers</vt:lpstr>
      <vt:lpstr>Healthcare and Social Assistance by Education</vt:lpstr>
      <vt:lpstr>Professional and Technical Services</vt:lpstr>
      <vt:lpstr>Professional and Technical Services Groups and Employers</vt:lpstr>
      <vt:lpstr>Professional and Technical Services by Education</vt:lpstr>
      <vt:lpstr>Occupations</vt:lpstr>
      <vt:lpstr>Terminology</vt:lpstr>
      <vt:lpstr>Selected Sub-BA Occupations Associated with Priority Industries</vt:lpstr>
      <vt:lpstr>Regional Priority Occupations</vt:lpstr>
      <vt:lpstr>Part II: Supply Gap Analysis</vt:lpstr>
      <vt:lpstr>How do we calculate a supply gap ratio?</vt:lpstr>
      <vt:lpstr>How do we calculate demand and supply?</vt:lpstr>
      <vt:lpstr>More Openings than Qualified: Regional Sub-BA Occupations, 4+ Stars</vt:lpstr>
      <vt:lpstr>More Openings than Qualified: Regional Sub-BA Occupations, 3 Stars</vt:lpstr>
      <vt:lpstr>State Supply Gap Overview: BA+ Clusters</vt:lpstr>
      <vt:lpstr>More Openings than Qualified: State BA+ Occupations</vt:lpstr>
      <vt:lpstr>Part III: Workforce Supply Analysis</vt:lpstr>
      <vt:lpstr>III. A: Apprenticeships</vt:lpstr>
      <vt:lpstr>Top 15 State Occupations by Apprenticeships</vt:lpstr>
      <vt:lpstr>How do we calculate demand and supply?</vt:lpstr>
      <vt:lpstr>State Supply Gap Overview: Apprenticeships</vt:lpstr>
      <vt:lpstr>Regional Occupation Demand and Supply of Apprentices</vt:lpstr>
      <vt:lpstr>III. B: Professional Licensing</vt:lpstr>
      <vt:lpstr>Top 15 Occupations by DPL Professional Licensing</vt:lpstr>
      <vt:lpstr>Regional Occupation Demand and DPL Licensing</vt:lpstr>
      <vt:lpstr>Part IV: New Data Tools</vt:lpstr>
      <vt:lpstr>Dynamic Data Tools</vt:lpstr>
      <vt:lpstr>Education Program Supply</vt:lpstr>
      <vt:lpstr>Discussion Questions</vt:lpstr>
      <vt:lpstr>Appendix: Regional Context</vt:lpstr>
      <vt:lpstr>Unemployment Rate</vt:lpstr>
      <vt:lpstr>Unemployed v. Employed in Labor Force</vt:lpstr>
      <vt:lpstr>Median Annual Wage</vt:lpstr>
      <vt:lpstr>Educational Requirements for Employment</vt:lpstr>
      <vt:lpstr>Appendix: Worker Characteristics</vt:lpstr>
      <vt:lpstr>PowerPoint Presentation</vt:lpstr>
      <vt:lpstr>PowerPoint Presentation</vt:lpstr>
      <vt:lpstr>PowerPoint Presentation</vt:lpstr>
      <vt:lpstr>PowerPoint Presentation</vt:lpstr>
      <vt:lpstr>PowerPoint Presentation</vt:lpstr>
      <vt:lpstr>Appendix: Priority Industry Profiles</vt:lpstr>
      <vt:lpstr>Healthcare and Social Assistance</vt:lpstr>
      <vt:lpstr>Healthcare and Social Assistance by Gender</vt:lpstr>
      <vt:lpstr>Healthcare and Social Assistance by Race/Ethnicity</vt:lpstr>
      <vt:lpstr>Professional and Technical Services</vt:lpstr>
      <vt:lpstr>Professional and Technical Services by Gender</vt:lpstr>
      <vt:lpstr>Professional and Technical Services by Race/Ethnicity</vt:lpstr>
      <vt:lpstr>Occupations</vt:lpstr>
      <vt:lpstr>BA+ Occupations Associated with Priority Industries, 4-Stars</vt:lpstr>
      <vt:lpstr>BA+ Occupations Associated with Priority Industries, 4-Stars</vt:lpstr>
      <vt:lpstr>BA+ Occupations Associated with Priority Industries, 5-Stars</vt:lpstr>
      <vt:lpstr>BA+ Occupations Associated with Priority Industries, 5-Stars</vt:lpstr>
      <vt:lpstr>Appendix: Critical Industry Profiles</vt:lpstr>
      <vt:lpstr>Hospitality</vt:lpstr>
      <vt:lpstr>Hospitality Groups and Employers</vt:lpstr>
      <vt:lpstr>Hospitality by Education</vt:lpstr>
      <vt:lpstr>Hospitality by Gender</vt:lpstr>
      <vt:lpstr>Hospitality by Race/Ethnicity</vt:lpstr>
      <vt:lpstr>Construction</vt:lpstr>
      <vt:lpstr>Construction Groups and Employers</vt:lpstr>
      <vt:lpstr>Construction by Education</vt:lpstr>
      <vt:lpstr>Construction by Gender</vt:lpstr>
      <vt:lpstr>Construction by Race/Ethnicity</vt:lpstr>
      <vt:lpstr>Finance and Insurance</vt:lpstr>
      <vt:lpstr>Finance and Insurance Groups and Employers</vt:lpstr>
      <vt:lpstr>Finance and Insurance by Education</vt:lpstr>
      <vt:lpstr>Finance and Insurance by Gender</vt:lpstr>
      <vt:lpstr>Finance and Insurance by Race/Ethnicity</vt:lpstr>
      <vt:lpstr>Manufacturing</vt:lpstr>
      <vt:lpstr>Manufacturing Groups and Employers</vt:lpstr>
      <vt:lpstr>Manufacturing by Education</vt:lpstr>
      <vt:lpstr>Manufacturing by Gender</vt:lpstr>
      <vt:lpstr>Manufacturing by Race/Ethnicity</vt:lpstr>
      <vt:lpstr>Arts, Entertainment, and Recreation</vt:lpstr>
      <vt:lpstr>Arts, Entertainment, and Recreation Groups and Employers</vt:lpstr>
      <vt:lpstr>Arts, Entertainment, and Recreation by Education</vt:lpstr>
      <vt:lpstr>Arts, Entertainment, and Recreation by Gender</vt:lpstr>
      <vt:lpstr>Arts, Entertainment, and Recreation by Race/Ethnicity</vt:lpstr>
      <vt:lpstr>Retail Trade</vt:lpstr>
      <vt:lpstr>Retail Trade Groups and Employers</vt:lpstr>
      <vt:lpstr>Retail Trade by Education</vt:lpstr>
      <vt:lpstr>Retail Trade by Gender</vt:lpstr>
      <vt:lpstr>Retail Trade by Race/Ethnicity</vt:lpstr>
      <vt:lpstr>Appendix: Licensing Deep Dive</vt:lpstr>
      <vt:lpstr>Regional Occupation Demand and DPL Licensing: Deep Dive</vt:lpstr>
      <vt:lpstr>Glossary</vt:lpstr>
      <vt:lpstr>Standard Occupational Classification (SOC)</vt:lpstr>
      <vt:lpstr>Standard Occupational Classification (SOC)</vt:lpstr>
      <vt:lpstr>North American Industry Classification System (NAICS)</vt:lpstr>
    </vt:vector>
  </TitlesOfParts>
  <Company>EOLWD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Diaz-Granados, Sriyani (EOLWD)</dc:creator>
  <cp:lastModifiedBy>Diaz-Granados, Sriyani (EOLWD)</cp:lastModifiedBy>
  <cp:revision>772</cp:revision>
  <cp:lastPrinted>2019-10-09T20:17:22Z</cp:lastPrinted>
  <dcterms:created xsi:type="dcterms:W3CDTF">2019-05-10T18:43:22Z</dcterms:created>
  <dcterms:modified xsi:type="dcterms:W3CDTF">2019-10-23T16:12:42Z</dcterms:modified>
</cp:coreProperties>
</file>