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notesSlides/notesSlide55.xml" ContentType="application/vnd.openxmlformats-officedocument.presentationml.notesSlide+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6.xml" ContentType="application/vnd.openxmlformats-officedocument.presentationml.notesSlide+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9.xml" ContentType="application/vnd.openxmlformats-officedocument.presentationml.notesSlide+xml"/>
  <Override PartName="/ppt/charts/chart45.xml" ContentType="application/vnd.openxmlformats-officedocument.drawingml.chart+xml"/>
  <Override PartName="/ppt/notesSlides/notesSlide60.xml" ContentType="application/vnd.openxmlformats-officedocument.presentationml.notesSlide+xml"/>
  <Override PartName="/ppt/charts/chart4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61.xml" ContentType="application/vnd.openxmlformats-officedocument.presentationml.notesSlide+xml"/>
  <Override PartName="/ppt/charts/chart4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0.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52.xml" ContentType="application/vnd.openxmlformats-officedocument.drawingml.chart+xml"/>
  <Override PartName="/ppt/notesSlides/notesSlide65.xml" ContentType="application/vnd.openxmlformats-officedocument.presentationml.notesSlide+xml"/>
  <Override PartName="/ppt/charts/chart5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4.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5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7.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8.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9.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60.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charts/chart61.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2.xml" ContentType="application/vnd.openxmlformats-officedocument.presentationml.notesSlide+xml"/>
  <Override PartName="/ppt/charts/chart6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651" r:id="rId2"/>
    <p:sldId id="810" r:id="rId3"/>
    <p:sldId id="779" r:id="rId4"/>
    <p:sldId id="534" r:id="rId5"/>
    <p:sldId id="757" r:id="rId6"/>
    <p:sldId id="758" r:id="rId7"/>
    <p:sldId id="759" r:id="rId8"/>
    <p:sldId id="760" r:id="rId9"/>
    <p:sldId id="538" r:id="rId10"/>
    <p:sldId id="587" r:id="rId11"/>
    <p:sldId id="539" r:id="rId12"/>
    <p:sldId id="773" r:id="rId13"/>
    <p:sldId id="774" r:id="rId14"/>
    <p:sldId id="542" r:id="rId15"/>
    <p:sldId id="548" r:id="rId16"/>
    <p:sldId id="769" r:id="rId17"/>
    <p:sldId id="770" r:id="rId18"/>
    <p:sldId id="771" r:id="rId19"/>
    <p:sldId id="851" r:id="rId20"/>
    <p:sldId id="543" r:id="rId21"/>
    <p:sldId id="844" r:id="rId22"/>
    <p:sldId id="762" r:id="rId23"/>
    <p:sldId id="763" r:id="rId24"/>
    <p:sldId id="764" r:id="rId25"/>
    <p:sldId id="553" r:id="rId26"/>
    <p:sldId id="845" r:id="rId27"/>
    <p:sldId id="766" r:id="rId28"/>
    <p:sldId id="767" r:id="rId29"/>
    <p:sldId id="849" r:id="rId30"/>
    <p:sldId id="832" r:id="rId31"/>
    <p:sldId id="830" r:id="rId32"/>
    <p:sldId id="847" r:id="rId33"/>
    <p:sldId id="575" r:id="rId34"/>
    <p:sldId id="576" r:id="rId35"/>
    <p:sldId id="729" r:id="rId36"/>
    <p:sldId id="801" r:id="rId37"/>
    <p:sldId id="848" r:id="rId38"/>
    <p:sldId id="826" r:id="rId39"/>
    <p:sldId id="824" r:id="rId40"/>
    <p:sldId id="811" r:id="rId41"/>
    <p:sldId id="838" r:id="rId42"/>
    <p:sldId id="843" r:id="rId43"/>
    <p:sldId id="835" r:id="rId44"/>
    <p:sldId id="839" r:id="rId45"/>
    <p:sldId id="852" r:id="rId46"/>
    <p:sldId id="812" r:id="rId47"/>
    <p:sldId id="819" r:id="rId48"/>
    <p:sldId id="854" r:id="rId49"/>
    <p:sldId id="818" r:id="rId50"/>
    <p:sldId id="817" r:id="rId51"/>
    <p:sldId id="822" r:id="rId52"/>
    <p:sldId id="828" r:id="rId53"/>
    <p:sldId id="780" r:id="rId54"/>
    <p:sldId id="781" r:id="rId55"/>
    <p:sldId id="782" r:id="rId56"/>
    <p:sldId id="783" r:id="rId57"/>
    <p:sldId id="784" r:id="rId58"/>
    <p:sldId id="785" r:id="rId59"/>
    <p:sldId id="786" r:id="rId60"/>
    <p:sldId id="792" r:id="rId61"/>
    <p:sldId id="793" r:id="rId62"/>
    <p:sldId id="794" r:id="rId63"/>
    <p:sldId id="795" r:id="rId64"/>
    <p:sldId id="791" r:id="rId65"/>
    <p:sldId id="796" r:id="rId66"/>
    <p:sldId id="797" r:id="rId67"/>
    <p:sldId id="798" r:id="rId68"/>
    <p:sldId id="799" r:id="rId69"/>
    <p:sldId id="580" r:id="rId70"/>
    <p:sldId id="751" r:id="rId71"/>
    <p:sldId id="752" r:id="rId72"/>
    <p:sldId id="753" r:id="rId73"/>
    <p:sldId id="754" r:id="rId74"/>
    <p:sldId id="755" r:id="rId75"/>
    <p:sldId id="661" r:id="rId76"/>
    <p:sldId id="680" r:id="rId77"/>
    <p:sldId id="634" r:id="rId78"/>
    <p:sldId id="656" r:id="rId7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651"/>
            <p14:sldId id="810"/>
            <p14:sldId id="779"/>
          </p14:sldIdLst>
        </p14:section>
        <p14:section name="Regional Context" id="{90F9B268-1778-4D92-8EA2-1F1190D38406}">
          <p14:sldIdLst>
            <p14:sldId id="534"/>
            <p14:sldId id="757"/>
            <p14:sldId id="758"/>
            <p14:sldId id="759"/>
            <p14:sldId id="760"/>
          </p14:sldIdLst>
        </p14:section>
        <p14:section name="Regional Industry Overview" id="{8AE7E04E-28C0-4ABF-91FC-A4CA0BC70D7B}">
          <p14:sldIdLst>
            <p14:sldId id="538"/>
            <p14:sldId id="587"/>
            <p14:sldId id="539"/>
            <p14:sldId id="773"/>
            <p14:sldId id="774"/>
            <p14:sldId id="542"/>
          </p14:sldIdLst>
        </p14:section>
        <p14:section name="Manufacturing" id="{5D92646E-E2E5-4E96-B506-A10A4D51ABC9}">
          <p14:sldIdLst>
            <p14:sldId id="548"/>
            <p14:sldId id="769"/>
            <p14:sldId id="770"/>
            <p14:sldId id="771"/>
            <p14:sldId id="851"/>
          </p14:sldIdLst>
        </p14:section>
        <p14:section name="Healthcare and Social Assistance" id="{FEF9ED6A-86FE-4774-A3CD-91EC2EE1FB4D}">
          <p14:sldIdLst>
            <p14:sldId id="543"/>
            <p14:sldId id="844"/>
            <p14:sldId id="762"/>
            <p14:sldId id="763"/>
            <p14:sldId id="764"/>
          </p14:sldIdLst>
        </p14:section>
        <p14:section name="Professional and Technical Services" id="{4D6DC429-C68F-4896-A21C-DBA594DE3792}">
          <p14:sldIdLst>
            <p14:sldId id="553"/>
            <p14:sldId id="845"/>
            <p14:sldId id="766"/>
            <p14:sldId id="767"/>
            <p14:sldId id="849"/>
          </p14:sldIdLst>
        </p14:section>
        <p14:section name="Occupations" id="{9005B77C-7FE6-469D-9196-47A899AF1C5B}">
          <p14:sldIdLst>
            <p14:sldId id="832"/>
            <p14:sldId id="830"/>
            <p14:sldId id="847"/>
          </p14:sldIdLst>
        </p14:section>
        <p14:section name="Supply Gap Analysis" id="{4E301FE4-06D8-412E-9615-6024F4EA115A}">
          <p14:sldIdLst>
            <p14:sldId id="575"/>
            <p14:sldId id="576"/>
            <p14:sldId id="729"/>
            <p14:sldId id="801"/>
            <p14:sldId id="848"/>
            <p14:sldId id="826"/>
            <p14:sldId id="824"/>
          </p14:sldIdLst>
        </p14:section>
        <p14:section name="Workforce Supply Analysis" id="{6A5BD8CD-C5E4-466C-A4E8-CBE7B18F07D2}">
          <p14:sldIdLst>
            <p14:sldId id="811"/>
            <p14:sldId id="838"/>
            <p14:sldId id="843"/>
            <p14:sldId id="835"/>
            <p14:sldId id="839"/>
            <p14:sldId id="852"/>
            <p14:sldId id="812"/>
            <p14:sldId id="819"/>
            <p14:sldId id="854"/>
          </p14:sldIdLst>
        </p14:section>
        <p14:section name="New Data Tools" id="{2B78ACEC-DB66-4F88-920D-9A956D53186D}">
          <p14:sldIdLst>
            <p14:sldId id="818"/>
            <p14:sldId id="817"/>
            <p14:sldId id="822"/>
            <p14:sldId id="828"/>
          </p14:sldIdLst>
        </p14:section>
        <p14:section name="Appendix: Critical Industries" id="{8B8CB45E-CD65-46D3-99E2-138FAA644ED1}">
          <p14:sldIdLst>
            <p14:sldId id="780"/>
            <p14:sldId id="781"/>
            <p14:sldId id="782"/>
            <p14:sldId id="783"/>
            <p14:sldId id="784"/>
            <p14:sldId id="785"/>
            <p14:sldId id="786"/>
            <p14:sldId id="792"/>
            <p14:sldId id="793"/>
            <p14:sldId id="794"/>
            <p14:sldId id="795"/>
            <p14:sldId id="791"/>
            <p14:sldId id="796"/>
            <p14:sldId id="797"/>
            <p14:sldId id="798"/>
            <p14:sldId id="799"/>
          </p14:sldIdLst>
        </p14:section>
        <p14:section name="Apprendix: Worker Characteristics" id="{24B183EB-E318-476C-B19F-14C590A8B01E}">
          <p14:sldIdLst>
            <p14:sldId id="580"/>
            <p14:sldId id="751"/>
            <p14:sldId id="752"/>
            <p14:sldId id="753"/>
            <p14:sldId id="754"/>
            <p14:sldId id="755"/>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82048" autoAdjust="0"/>
  </p:normalViewPr>
  <p:slideViewPr>
    <p:cSldViewPr snapToGrid="0">
      <p:cViewPr varScale="1">
        <p:scale>
          <a:sx n="91" d="100"/>
          <a:sy n="91" d="100"/>
        </p:scale>
        <p:origin x="576" y="84"/>
      </p:cViewPr>
      <p:guideLst/>
    </p:cSldViewPr>
  </p:slideViewPr>
  <p:notesTextViewPr>
    <p:cViewPr>
      <p:scale>
        <a:sx n="1" d="1"/>
        <a:sy n="1" d="1"/>
      </p:scale>
      <p:origin x="0" y="0"/>
    </p:cViewPr>
  </p:notesTextViewPr>
  <p:sorterViewPr>
    <p:cViewPr varScale="1">
      <p:scale>
        <a:sx n="1" d="1"/>
        <a:sy n="1" d="1"/>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1.%20Regional%20Context\Northeast%20-%20Labor%20For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Gender.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Gender.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Groups%20and%20Employers\Northeast%20-%20Industry%20Group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B.%20Priority%20Industry%20Profiles\Employment\Northeast%20-%20Employment%20by%20Education.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Gender.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Gender.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1.%20Regional%20Context\Northeast%20-%20Labor%20Forc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Groups%20and%20Employers\Northeast%20-%20Industry%20Group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B.%20Priority%20Industry%20Profiles\Employment\Northeast%20-%20Employment%20by%20Education.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Gender.xlsx" TargetMode="External"/><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Gender.xlsx" TargetMode="External"/><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Employment\Northeast%20-%20Employment%20by%20Race%20and%20Ethnicity.xlsx"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Licensure\Supply%20and%20Demand%20+%20Licensure.xlsx" TargetMode="External"/><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Licensure\Supply%20and%20Demand%20+%20Licensure.xlsx" TargetMode="External"/><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Groups%20and%20Employers\Northeast%20-%20Industry%20Groups.xlsx" TargetMode="External"/><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C.%20Critical%20Industry%20Profiles\Employment\Northeast%20-%20Employment%20by%20Education.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Gender.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1.%20Regional%20Context\Northeast%20-%20LT%20Education.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Gender.xlsx" TargetMode="External"/><Relationship Id="rId2" Type="http://schemas.microsoft.com/office/2011/relationships/chartColorStyle" Target="colors34.xml"/><Relationship Id="rId1" Type="http://schemas.microsoft.com/office/2011/relationships/chartStyle" Target="style34.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35.xml"/><Relationship Id="rId1" Type="http://schemas.microsoft.com/office/2011/relationships/chartStyle" Target="style35.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36.xml"/><Relationship Id="rId1" Type="http://schemas.microsoft.com/office/2011/relationships/chartStyle" Target="style36.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37.xml"/><Relationship Id="rId1" Type="http://schemas.microsoft.com/office/2011/relationships/chartStyle" Target="style37.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Groups%20and%20Employers\Northeast%20-%20Industry%20Groups.xlsx"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C.%20Critical%20Industry%20Profiles\Employment\Northeast%20-%20Employment%20by%20Education.xlsx" TargetMode="Externa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Gender.xlsx" TargetMode="External"/><Relationship Id="rId2" Type="http://schemas.microsoft.com/office/2011/relationships/chartColorStyle" Target="colors39.xml"/><Relationship Id="rId1" Type="http://schemas.microsoft.com/office/2011/relationships/chartStyle" Target="style39.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Gender.xlsx" TargetMode="External"/><Relationship Id="rId2" Type="http://schemas.microsoft.com/office/2011/relationships/chartColorStyle" Target="colors40.xml"/><Relationship Id="rId1" Type="http://schemas.microsoft.com/office/2011/relationships/chartStyle" Target="style40.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41.xml"/><Relationship Id="rId1" Type="http://schemas.microsoft.com/office/2011/relationships/chartStyle" Target="style41.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1.%20Regional%20Context\Northeast%20-%20LT%20Education.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43.xml"/><Relationship Id="rId1" Type="http://schemas.microsoft.com/office/2011/relationships/chartStyle" Target="style43.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Groups%20and%20Employers\Northeast%20-%20Industry%20Groups.xlsx" TargetMode="External"/><Relationship Id="rId2" Type="http://schemas.microsoft.com/office/2011/relationships/chartColorStyle" Target="colors44.xml"/><Relationship Id="rId1" Type="http://schemas.microsoft.com/office/2011/relationships/chartStyle" Target="style44.xml"/></Relationships>
</file>

<file path=ppt/charts/_rels/chart5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C.%20Critical%20Industry%20Profiles\Employment\Northeast%20-%20Employment%20by%20Education.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Gender.xlsx" TargetMode="External"/><Relationship Id="rId2" Type="http://schemas.microsoft.com/office/2011/relationships/chartColorStyle" Target="colors45.xml"/><Relationship Id="rId1" Type="http://schemas.microsoft.com/office/2011/relationships/chartStyle" Target="style45.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Gender.xlsx" TargetMode="External"/><Relationship Id="rId2" Type="http://schemas.microsoft.com/office/2011/relationships/chartColorStyle" Target="colors46.xml"/><Relationship Id="rId1" Type="http://schemas.microsoft.com/office/2011/relationships/chartStyle" Target="style46.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47.xml"/><Relationship Id="rId1" Type="http://schemas.microsoft.com/office/2011/relationships/chartStyle" Target="style47.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48.xml"/><Relationship Id="rId1" Type="http://schemas.microsoft.com/office/2011/relationships/chartStyle" Target="style48.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C.%20Critical%20Industry%20Profiles\Employment\Northeast%20-%20Employment%20by%20Race%20and%20Ethnicity.xlsx" TargetMode="External"/><Relationship Id="rId2" Type="http://schemas.microsoft.com/office/2011/relationships/chartColorStyle" Target="colors49.xml"/><Relationship Id="rId1" Type="http://schemas.microsoft.com/office/2011/relationships/chartStyle" Target="style49.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Appendix\Northeast%20-%20Worker%20Characteristics.xlsx" TargetMode="External"/><Relationship Id="rId2" Type="http://schemas.microsoft.com/office/2011/relationships/chartColorStyle" Target="colors50.xml"/><Relationship Id="rId1" Type="http://schemas.microsoft.com/office/2011/relationships/chartStyle" Target="style50.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Appendix\Northeast%20-%20Worker%20Characteristics.xlsx" TargetMode="External"/><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A.%20Regional%20Industry%20Overview\Northeast%20-%20Sector%20Makeup.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Appendix\Northeast%20-%20Worker%20Characteristics.xlsx" TargetMode="External"/><Relationship Id="rId2" Type="http://schemas.microsoft.com/office/2011/relationships/chartColorStyle" Target="colors52.xml"/><Relationship Id="rId1" Type="http://schemas.microsoft.com/office/2011/relationships/chartStyle" Target="style52.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Appendix\Northeast%20-%20Worker%20Characteristics.xlsx" TargetMode="External"/><Relationship Id="rId2" Type="http://schemas.microsoft.com/office/2011/relationships/chartColorStyle" Target="colors53.xml"/><Relationship Id="rId1" Type="http://schemas.microsoft.com/office/2011/relationships/chartStyle" Target="style53.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Appendix\Northeast%20-%20Worker%20Characteristics.xlsx" TargetMode="External"/><Relationship Id="rId2" Type="http://schemas.microsoft.com/office/2011/relationships/chartColorStyle" Target="colors54.xml"/><Relationship Id="rId1" Type="http://schemas.microsoft.com/office/2011/relationships/chartStyle" Target="style5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A.%20Regional%20Industry%20Overview\Northeast%20-%20Sector%20Makeup.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2-B.%20Priority%20Industry%20Profiles\Groups%20and%20Employers\Northeast%20-%20Industry%20Group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Northeast\2-B.%20Priority%20Industry%20Profiles\Employment\Northeast%20-%20Employment%20by%20Edu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'Northeast - Charts'!$G$10</c:f>
              <c:strCache>
                <c:ptCount val="1"/>
                <c:pt idx="0">
                  <c:v>Northeast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'Northeast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'Northeast - Charts'!$G$11:$G$23</c:f>
              <c:numCache>
                <c:formatCode>0.0%</c:formatCode>
                <c:ptCount val="13"/>
                <c:pt idx="0">
                  <c:v>3.185733447263412E-2</c:v>
                </c:pt>
                <c:pt idx="1">
                  <c:v>2.6639925927928416E-2</c:v>
                </c:pt>
                <c:pt idx="2">
                  <c:v>3.1224235178353436E-2</c:v>
                </c:pt>
                <c:pt idx="3">
                  <c:v>3.2071166196728694E-2</c:v>
                </c:pt>
                <c:pt idx="4">
                  <c:v>3.6762473730907214E-2</c:v>
                </c:pt>
                <c:pt idx="5">
                  <c:v>2.7349131527053674E-2</c:v>
                </c:pt>
                <c:pt idx="6">
                  <c:v>2.6408533829768578E-2</c:v>
                </c:pt>
                <c:pt idx="7">
                  <c:v>2.8177626133810786E-2</c:v>
                </c:pt>
                <c:pt idx="8">
                  <c:v>3.1473754875551291E-2</c:v>
                </c:pt>
                <c:pt idx="9">
                  <c:v>3.3131932939717661E-2</c:v>
                </c:pt>
                <c:pt idx="10">
                  <c:v>3.7008483683427115E-2</c:v>
                </c:pt>
                <c:pt idx="11">
                  <c:v>3.7788991315252339E-2</c:v>
                </c:pt>
                <c:pt idx="12">
                  <c:v>3.3677291322370025E-2</c:v>
                </c:pt>
              </c:numCache>
            </c:numRef>
          </c:val>
          <c:smooth val="0"/>
          <c:extLst>
            <c:ext xmlns:c16="http://schemas.microsoft.com/office/drawing/2014/chart" uri="{C3380CC4-5D6E-409C-BE32-E72D297353CC}">
              <c16:uniqueId val="{00000000-16CB-4ACE-8A9A-204693B5CDEE}"/>
            </c:ext>
          </c:extLst>
        </c:ser>
        <c:ser>
          <c:idx val="1"/>
          <c:order val="1"/>
          <c:tx>
            <c:strRef>
              <c:f>'Northeast - 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'Northeast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'Northeast - Charts'!$H$11:$H$23</c:f>
              <c:numCache>
                <c:formatCode>0.0%</c:formatCode>
                <c:ptCount val="13"/>
                <c:pt idx="0">
                  <c:v>3.1E-2</c:v>
                </c:pt>
                <c:pt idx="1">
                  <c:v>2.6000000000000002E-2</c:v>
                </c:pt>
                <c:pt idx="2">
                  <c:v>3.1E-2</c:v>
                </c:pt>
                <c:pt idx="3">
                  <c:v>3.2000000000000001E-2</c:v>
                </c:pt>
                <c:pt idx="4">
                  <c:v>3.6000000000000004E-2</c:v>
                </c:pt>
                <c:pt idx="5">
                  <c:v>2.7000000000000003E-2</c:v>
                </c:pt>
                <c:pt idx="6">
                  <c:v>2.6000000000000002E-2</c:v>
                </c:pt>
                <c:pt idx="7">
                  <c:v>2.7000000000000003E-2</c:v>
                </c:pt>
                <c:pt idx="8">
                  <c:v>0.03</c:v>
                </c:pt>
                <c:pt idx="9">
                  <c:v>3.2000000000000001E-2</c:v>
                </c:pt>
                <c:pt idx="10">
                  <c:v>3.6000000000000004E-2</c:v>
                </c:pt>
                <c:pt idx="11">
                  <c:v>3.7000000000000005E-2</c:v>
                </c:pt>
                <c:pt idx="12">
                  <c:v>3.3000000000000002E-2</c:v>
                </c:pt>
              </c:numCache>
            </c:numRef>
          </c:val>
          <c:smooth val="0"/>
          <c:extLst>
            <c:ext xmlns:c16="http://schemas.microsoft.com/office/drawing/2014/chart" uri="{C3380CC4-5D6E-409C-BE32-E72D297353CC}">
              <c16:uniqueId val="{00000001-16CB-4ACE-8A9A-204693B5CDEE}"/>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821660912"/>
        <c:axId val="897836896"/>
      </c:lineChart>
      <c:dateAx>
        <c:axId val="821660912"/>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97836896"/>
        <c:crosses val="autoZero"/>
        <c:auto val="1"/>
        <c:lblOffset val="100"/>
        <c:baseTimeUnit val="months"/>
      </c:dateAx>
      <c:valAx>
        <c:axId val="897836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21660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41033</c:v>
                </c:pt>
              </c:numCache>
            </c:numRef>
          </c:val>
          <c:extLst>
            <c:ext xmlns:c16="http://schemas.microsoft.com/office/drawing/2014/chart" uri="{C3380CC4-5D6E-409C-BE32-E72D297353CC}">
              <c16:uniqueId val="{00000000-3BF8-40B4-90AD-8A93883E3E51}"/>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18381</c:v>
                </c:pt>
              </c:numCache>
            </c:numRef>
          </c:val>
          <c:extLst>
            <c:ext xmlns:c16="http://schemas.microsoft.com/office/drawing/2014/chart" uri="{C3380CC4-5D6E-409C-BE32-E72D297353CC}">
              <c16:uniqueId val="{00000001-3BF8-40B4-90AD-8A93883E3E51}"/>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743-4063-8AEC-BA261E42D8E3}"/>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FB0BFF5D-CDE8-46BF-8726-E642CC0DD129}"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743-4063-8AEC-BA261E42D8E3}"/>
                </c:ext>
              </c:extLst>
            </c:dLbl>
            <c:dLbl>
              <c:idx val="1"/>
              <c:tx>
                <c:rich>
                  <a:bodyPr/>
                  <a:lstStyle/>
                  <a:p>
                    <a:fld id="{5BE1054B-A744-4706-AC27-03DEC3B2C7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743-4063-8AEC-BA261E42D8E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-1720</c:v>
                </c:pt>
                <c:pt idx="1">
                  <c:v>296</c:v>
                </c:pt>
              </c:numCache>
            </c:numRef>
          </c:val>
          <c:extLst>
            <c:ext xmlns:c15="http://schemas.microsoft.com/office/drawing/2012/chart" uri="{02D57815-91ED-43cb-92C2-25804820EDAC}">
              <c15:datalabelsRange>
                <c15:f>Manufacturing!$N$13:$N$14</c15:f>
                <c15:dlblRangeCache>
                  <c:ptCount val="2"/>
                  <c:pt idx="0">
                    <c:v> -4%</c:v>
                  </c:pt>
                  <c:pt idx="1">
                    <c:v>+2%</c:v>
                  </c:pt>
                </c15:dlblRangeCache>
              </c15:datalabelsRange>
            </c:ext>
            <c:ext xmlns:c16="http://schemas.microsoft.com/office/drawing/2014/chart" uri="{C3380CC4-5D6E-409C-BE32-E72D297353CC}">
              <c16:uniqueId val="{00000003-C743-4063-8AEC-BA261E42D8E3}"/>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630-4B26-B030-1DBFD2865CD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630-4B26-B030-1DBFD2865CD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630-4B26-B030-1DBFD2865CDA}"/>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2213956E-7588-4938-9111-712326AC58B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630-4B26-B030-1DBFD2865CDA}"/>
                </c:ext>
              </c:extLst>
            </c:dLbl>
            <c:dLbl>
              <c:idx val="1"/>
              <c:tx>
                <c:rich>
                  <a:bodyPr/>
                  <a:lstStyle/>
                  <a:p>
                    <a:fld id="{FD679DC9-311A-4349-9FC4-B66188E9404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30-4B26-B030-1DBFD2865CDA}"/>
                </c:ext>
              </c:extLst>
            </c:dLbl>
            <c:dLbl>
              <c:idx val="2"/>
              <c:tx>
                <c:rich>
                  <a:bodyPr/>
                  <a:lstStyle/>
                  <a:p>
                    <a:fld id="{FA15450F-1181-4C98-AC8C-F75C577B5F6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30-4B26-B030-1DBFD2865CDA}"/>
                </c:ext>
              </c:extLst>
            </c:dLbl>
            <c:dLbl>
              <c:idx val="3"/>
              <c:tx>
                <c:rich>
                  <a:bodyPr/>
                  <a:lstStyle/>
                  <a:p>
                    <a:fld id="{608AE551-5058-4C93-8FED-7F79FEFE717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630-4B26-B030-1DBFD2865CD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-2523</c:v>
                </c:pt>
                <c:pt idx="1">
                  <c:v>228</c:v>
                </c:pt>
                <c:pt idx="2">
                  <c:v>769</c:v>
                </c:pt>
                <c:pt idx="3">
                  <c:v>102</c:v>
                </c:pt>
              </c:numCache>
            </c:numRef>
          </c:val>
          <c:extLst>
            <c:ext xmlns:c15="http://schemas.microsoft.com/office/drawing/2012/chart" uri="{02D57815-91ED-43cb-92C2-25804820EDAC}">
              <c15:datalabelsRange>
                <c15:f>Manufacturing!$O$4:$O$7</c15:f>
                <c15:dlblRangeCache>
                  <c:ptCount val="4"/>
                  <c:pt idx="0">
                    <c:v> -5%</c:v>
                  </c:pt>
                  <c:pt idx="1">
                    <c:v>+9%</c:v>
                  </c:pt>
                  <c:pt idx="2">
                    <c:v>+11%</c:v>
                  </c:pt>
                  <c:pt idx="3">
                    <c:v>+8%</c:v>
                  </c:pt>
                </c15:dlblRangeCache>
              </c15:datalabelsRange>
            </c:ext>
            <c:ext xmlns:c16="http://schemas.microsoft.com/office/drawing/2014/chart" uri="{C3380CC4-5D6E-409C-BE32-E72D297353CC}">
              <c16:uniqueId val="{00000007-A630-4B26-B030-1DBFD2865CDA}"/>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E4401017-1509-4627-B861-80E33F738B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C04-4A27-9CC1-67450E5F6664}"/>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00EEE6DF-1382-49ED-9D5E-E4D646E9D65A}"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C04-4A27-9CC1-67450E5F66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526</c:v>
                </c:pt>
                <c:pt idx="1">
                  <c:v>-1949</c:v>
                </c:pt>
              </c:numCache>
            </c:numRef>
          </c:val>
          <c:extLst>
            <c:ext xmlns:c15="http://schemas.microsoft.com/office/drawing/2012/chart" uri="{02D57815-91ED-43cb-92C2-25804820EDAC}">
              <c15:datalabelsRange>
                <c15:f>Manufacturing!$O$10:$O$11</c15:f>
                <c15:dlblRangeCache>
                  <c:ptCount val="2"/>
                  <c:pt idx="0">
                    <c:v>+6%</c:v>
                  </c:pt>
                  <c:pt idx="1">
                    <c:v> -4%</c:v>
                  </c:pt>
                </c15:dlblRangeCache>
              </c15:datalabelsRange>
            </c:ext>
            <c:ext xmlns:c16="http://schemas.microsoft.com/office/drawing/2014/chart" uri="{C3380CC4-5D6E-409C-BE32-E72D297353CC}">
              <c16:uniqueId val="{00000002-2C04-4A27-9CC1-67450E5F6664}"/>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8121</c:v>
                      </c:pt>
                      <c:pt idx="1">
                        <c:v>52716</c:v>
                      </c:pt>
                    </c:numCache>
                  </c:numRef>
                </c:val>
                <c:extLst>
                  <c:ext xmlns:c16="http://schemas.microsoft.com/office/drawing/2014/chart" uri="{C3380CC4-5D6E-409C-BE32-E72D297353CC}">
                    <c16:uniqueId val="{00000003-2C04-4A27-9CC1-67450E5F666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8647</c:v>
                      </c:pt>
                      <c:pt idx="1">
                        <c:v>50767</c:v>
                      </c:pt>
                    </c:numCache>
                  </c:numRef>
                </c:val>
                <c:extLst xmlns:c15="http://schemas.microsoft.com/office/drawing/2012/chart">
                  <c:ext xmlns:c16="http://schemas.microsoft.com/office/drawing/2014/chart" uri="{C3380CC4-5D6E-409C-BE32-E72D297353CC}">
                    <c16:uniqueId val="{00000004-2C04-4A27-9CC1-67450E5F6664}"/>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47822</c:v>
                </c:pt>
              </c:numCache>
            </c:numRef>
          </c:val>
          <c:extLst>
            <c:ext xmlns:c16="http://schemas.microsoft.com/office/drawing/2014/chart" uri="{C3380CC4-5D6E-409C-BE32-E72D297353CC}">
              <c16:uniqueId val="{00000000-A8D8-4E81-9F7B-6BC19F9C426B}"/>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2686</c:v>
                </c:pt>
              </c:numCache>
            </c:numRef>
          </c:val>
          <c:extLst>
            <c:ext xmlns:c16="http://schemas.microsoft.com/office/drawing/2014/chart" uri="{C3380CC4-5D6E-409C-BE32-E72D297353CC}">
              <c16:uniqueId val="{00000001-A8D8-4E81-9F7B-6BC19F9C426B}"/>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7500</c:v>
                </c:pt>
              </c:numCache>
            </c:numRef>
          </c:val>
          <c:extLst>
            <c:ext xmlns:c16="http://schemas.microsoft.com/office/drawing/2014/chart" uri="{C3380CC4-5D6E-409C-BE32-E72D297353CC}">
              <c16:uniqueId val="{00000002-A8D8-4E81-9F7B-6BC19F9C426B}"/>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1406</c:v>
                </c:pt>
              </c:numCache>
            </c:numRef>
          </c:val>
          <c:extLst>
            <c:ext xmlns:c16="http://schemas.microsoft.com/office/drawing/2014/chart" uri="{C3380CC4-5D6E-409C-BE32-E72D297353CC}">
              <c16:uniqueId val="{00000003-A8D8-4E81-9F7B-6BC19F9C426B}"/>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dirty="0" smtClean="0"/>
              <a:t>Top 5 Industry </a:t>
            </a:r>
            <a:r>
              <a:rPr lang="en-US" sz="1100" dirty="0"/>
              <a:t>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Residential mental health facilities</c:v>
                </c:pt>
              </c:strCache>
            </c:strRef>
          </c:cat>
          <c:val>
            <c:numRef>
              <c:f>Healthcare!$R$18:$R$23</c:f>
              <c:numCache>
                <c:formatCode>#,##0</c:formatCode>
                <c:ptCount val="6"/>
                <c:pt idx="0">
                  <c:v>8613</c:v>
                </c:pt>
                <c:pt idx="1">
                  <c:v>6197</c:v>
                </c:pt>
                <c:pt idx="2">
                  <c:v>484</c:v>
                </c:pt>
                <c:pt idx="3">
                  <c:v>514</c:v>
                </c:pt>
                <c:pt idx="4">
                  <c:v>356</c:v>
                </c:pt>
                <c:pt idx="5">
                  <c:v>239</c:v>
                </c:pt>
              </c:numCache>
            </c:numRef>
          </c:val>
          <c:extLst>
            <c:ext xmlns:c16="http://schemas.microsoft.com/office/drawing/2014/chart" uri="{C3380CC4-5D6E-409C-BE32-E72D297353CC}">
              <c16:uniqueId val="{00000000-4689-4752-9620-0EB1117293BB}"/>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Residential mental health facilities</c:v>
                </c:pt>
              </c:strCache>
            </c:strRef>
          </c:cat>
          <c:val>
            <c:numRef>
              <c:f>Healthcare!$S$18:$S$23</c:f>
              <c:numCache>
                <c:formatCode>#,##0</c:formatCode>
                <c:ptCount val="6"/>
                <c:pt idx="0">
                  <c:v>10700</c:v>
                </c:pt>
                <c:pt idx="1">
                  <c:v>8174</c:v>
                </c:pt>
                <c:pt idx="2">
                  <c:v>496</c:v>
                </c:pt>
                <c:pt idx="3">
                  <c:v>479</c:v>
                </c:pt>
                <c:pt idx="4">
                  <c:v>394</c:v>
                </c:pt>
                <c:pt idx="5">
                  <c:v>305</c:v>
                </c:pt>
              </c:numCache>
            </c:numRef>
          </c:val>
          <c:extLst>
            <c:ext xmlns:c16="http://schemas.microsoft.com/office/drawing/2014/chart" uri="{C3380CC4-5D6E-409C-BE32-E72D297353CC}">
              <c16:uniqueId val="{00000001-4689-4752-9620-0EB1117293BB}"/>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layout/>
              <c:tx>
                <c:rich>
                  <a:bodyPr/>
                  <a:lstStyle/>
                  <a:p>
                    <a:fld id="{82B12DA1-7F52-4BDF-93E1-9591A2D9950E}" type="CELLRANGE">
                      <a:rPr lang="en-US"/>
                      <a:pPr/>
                      <a:t>[CELLRANGE]</a:t>
                    </a:fld>
                    <a:r>
                      <a:rPr lang="en-US" baseline="0"/>
                      <a:t>, </a:t>
                    </a:r>
                    <a:fld id="{0D60A5D1-8E8A-4314-889E-8DA72E40514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3849-4944-AB14-CC321B0CB286}"/>
                </c:ext>
              </c:extLst>
            </c:dLbl>
            <c:dLbl>
              <c:idx val="1"/>
              <c:layout/>
              <c:tx>
                <c:rich>
                  <a:bodyPr/>
                  <a:lstStyle/>
                  <a:p>
                    <a:fld id="{D4C67E51-3D86-43D9-A21B-09C068E52C4F}" type="CELLRANGE">
                      <a:rPr lang="en-US"/>
                      <a:pPr/>
                      <a:t>[CELLRANGE]</a:t>
                    </a:fld>
                    <a:r>
                      <a:rPr lang="en-US" baseline="0"/>
                      <a:t>, </a:t>
                    </a:r>
                    <a:fld id="{87DF837C-D231-46AE-BE88-50EB71C408D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8092</c:v>
                </c:pt>
                <c:pt idx="1">
                  <c:v>9907</c:v>
                </c:pt>
              </c:numCache>
            </c:numRef>
          </c:val>
          <c:extLst>
            <c:ext xmlns:c15="http://schemas.microsoft.com/office/drawing/2012/chart" uri="{02D57815-91ED-43cb-92C2-25804820EDAC}">
              <c15:datalabelsRange>
                <c15:f>Healthcare!$E$32:$F$32</c15:f>
                <c15:dlblRangeCache>
                  <c:ptCount val="2"/>
                  <c:pt idx="0">
                    <c:v>10%</c:v>
                  </c:pt>
                  <c:pt idx="1">
                    <c:v>11%</c:v>
                  </c:pt>
                </c15:dlblRangeCache>
              </c15:datalabelsRange>
            </c:ext>
            <c:ext xmlns:c16="http://schemas.microsoft.com/office/drawing/2014/chart" uri="{C3380CC4-5D6E-409C-BE32-E72D297353CC}">
              <c16:uniqueId val="{00000002-3849-4944-AB14-CC321B0CB286}"/>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B5CC0BF2-0F9E-4688-BA5E-DAA0B68BE62B}" type="CELLRANGE">
                      <a:rPr lang="en-US"/>
                      <a:pPr/>
                      <a:t>[CELLRANGE]</a:t>
                    </a:fld>
                    <a:r>
                      <a:rPr lang="en-US" baseline="0"/>
                      <a:t>, </a:t>
                    </a:r>
                    <a:fld id="{DF1F7255-1E52-41F1-AB4C-2AA2473DFC4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3849-4944-AB14-CC321B0CB286}"/>
                </c:ext>
              </c:extLst>
            </c:dLbl>
            <c:dLbl>
              <c:idx val="1"/>
              <c:layout/>
              <c:tx>
                <c:rich>
                  <a:bodyPr/>
                  <a:lstStyle/>
                  <a:p>
                    <a:fld id="{9D626F99-8D9A-4BB7-8F48-F64B4FEC89DB}" type="CELLRANGE">
                      <a:rPr lang="en-US"/>
                      <a:pPr/>
                      <a:t>[CELLRANGE]</a:t>
                    </a:fld>
                    <a:r>
                      <a:rPr lang="en-US" baseline="0"/>
                      <a:t>, </a:t>
                    </a:r>
                    <a:fld id="{D0A95EE5-9C1F-4430-8E28-070A9B94C0D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15794</c:v>
                </c:pt>
                <c:pt idx="1">
                  <c:v>17329</c:v>
                </c:pt>
              </c:numCache>
            </c:numRef>
          </c:val>
          <c:extLst>
            <c:ext xmlns:c15="http://schemas.microsoft.com/office/drawing/2012/chart" uri="{02D57815-91ED-43cb-92C2-25804820EDAC}">
              <c15:datalabelsRange>
                <c15:f>Healthcare!$E$33:$F$33</c15:f>
                <c15:dlblRangeCache>
                  <c:ptCount val="2"/>
                  <c:pt idx="0">
                    <c:v>19%</c:v>
                  </c:pt>
                  <c:pt idx="1">
                    <c:v>20%</c:v>
                  </c:pt>
                </c15:dlblRangeCache>
              </c15:datalabelsRange>
            </c:ext>
            <c:ext xmlns:c16="http://schemas.microsoft.com/office/drawing/2014/chart" uri="{C3380CC4-5D6E-409C-BE32-E72D297353CC}">
              <c16:uniqueId val="{00000005-3849-4944-AB14-CC321B0CB286}"/>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layout/>
              <c:tx>
                <c:rich>
                  <a:bodyPr/>
                  <a:lstStyle/>
                  <a:p>
                    <a:fld id="{3B2F8203-94B3-45CA-9E3B-DC3043AC691A}" type="CELLRANGE">
                      <a:rPr lang="en-US"/>
                      <a:pPr/>
                      <a:t>[CELLRANGE]</a:t>
                    </a:fld>
                    <a:r>
                      <a:rPr lang="en-US" baseline="0"/>
                      <a:t>, </a:t>
                    </a:r>
                    <a:fld id="{251E6CDB-6806-4003-9721-4D3B000E6CD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3849-4944-AB14-CC321B0CB286}"/>
                </c:ext>
              </c:extLst>
            </c:dLbl>
            <c:dLbl>
              <c:idx val="1"/>
              <c:layout/>
              <c:tx>
                <c:rich>
                  <a:bodyPr/>
                  <a:lstStyle/>
                  <a:p>
                    <a:fld id="{2B603BAD-67AA-4655-BD98-3666EE9C0CDD}" type="CELLRANGE">
                      <a:rPr lang="en-US"/>
                      <a:pPr/>
                      <a:t>[CELLRANGE]</a:t>
                    </a:fld>
                    <a:r>
                      <a:rPr lang="en-US" baseline="0"/>
                      <a:t>, </a:t>
                    </a:r>
                    <a:fld id="{8C30F979-6824-444B-A1A0-7B640807F0A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24457</c:v>
                </c:pt>
                <c:pt idx="1">
                  <c:v>25289</c:v>
                </c:pt>
              </c:numCache>
            </c:numRef>
          </c:val>
          <c:extLst>
            <c:ext xmlns:c15="http://schemas.microsoft.com/office/drawing/2012/chart" uri="{02D57815-91ED-43cb-92C2-25804820EDAC}">
              <c15:datalabelsRange>
                <c15:f>Healthcare!$E$34:$F$34</c15:f>
                <c15:dlblRangeCache>
                  <c:ptCount val="2"/>
                  <c:pt idx="0">
                    <c:v>30%</c:v>
                  </c:pt>
                  <c:pt idx="1">
                    <c:v>29%</c:v>
                  </c:pt>
                </c15:dlblRangeCache>
              </c15:datalabelsRange>
            </c:ext>
            <c:ext xmlns:c16="http://schemas.microsoft.com/office/drawing/2014/chart" uri="{C3380CC4-5D6E-409C-BE32-E72D297353CC}">
              <c16:uniqueId val="{00000008-3849-4944-AB14-CC321B0CB286}"/>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5231CB58-E7B6-4A41-9647-911B5836164B}" type="CELLRANGE">
                      <a:rPr lang="en-US"/>
                      <a:pPr/>
                      <a:t>[CELLRANGE]</a:t>
                    </a:fld>
                    <a:r>
                      <a:rPr lang="en-US" baseline="0"/>
                      <a:t>, </a:t>
                    </a:r>
                    <a:fld id="{BB68D661-2BD2-42DD-BBE9-4A692990DA6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3849-4944-AB14-CC321B0CB286}"/>
                </c:ext>
              </c:extLst>
            </c:dLbl>
            <c:dLbl>
              <c:idx val="1"/>
              <c:layout/>
              <c:tx>
                <c:rich>
                  <a:bodyPr/>
                  <a:lstStyle/>
                  <a:p>
                    <a:fld id="{FB492BFA-78E5-4F71-82E8-BBE2CF0F4EDD}" type="CELLRANGE">
                      <a:rPr lang="en-US"/>
                      <a:pPr/>
                      <a:t>[CELLRANGE]</a:t>
                    </a:fld>
                    <a:r>
                      <a:rPr lang="en-US" baseline="0"/>
                      <a:t>, </a:t>
                    </a:r>
                    <a:fld id="{EDD946FB-31EA-45C3-9D30-3BC8EE4ECC0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26258</c:v>
                </c:pt>
                <c:pt idx="1">
                  <c:v>26210</c:v>
                </c:pt>
              </c:numCache>
            </c:numRef>
          </c:val>
          <c:extLst>
            <c:ext xmlns:c15="http://schemas.microsoft.com/office/drawing/2012/chart" uri="{02D57815-91ED-43cb-92C2-25804820EDAC}">
              <c15:datalabelsRange>
                <c15:f>Healthcare!$E$35:$F$35</c15:f>
                <c15:dlblRangeCache>
                  <c:ptCount val="2"/>
                  <c:pt idx="0">
                    <c:v>32%</c:v>
                  </c:pt>
                  <c:pt idx="1">
                    <c:v>30%</c:v>
                  </c:pt>
                </c15:dlblRangeCache>
              </c15:datalabelsRange>
            </c:ext>
            <c:ext xmlns:c16="http://schemas.microsoft.com/office/drawing/2014/chart" uri="{C3380CC4-5D6E-409C-BE32-E72D297353CC}">
              <c16:uniqueId val="{0000000B-3849-4944-AB14-CC321B0CB286}"/>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A8BE6603-DE5E-488B-9C0C-912886E65811}" type="CELLRANGE">
                      <a:rPr lang="en-US"/>
                      <a:pPr/>
                      <a:t>[CELLRANGE]</a:t>
                    </a:fld>
                    <a:r>
                      <a:rPr lang="en-US" baseline="0"/>
                      <a:t>, </a:t>
                    </a:r>
                    <a:fld id="{AB94E892-5095-483B-985C-B46C969A8D6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3849-4944-AB14-CC321B0CB286}"/>
                </c:ext>
              </c:extLst>
            </c:dLbl>
            <c:dLbl>
              <c:idx val="1"/>
              <c:layout/>
              <c:tx>
                <c:rich>
                  <a:bodyPr/>
                  <a:lstStyle/>
                  <a:p>
                    <a:fld id="{AC01AC1A-D58C-44D4-8998-68F9A711466C}" type="CELLRANGE">
                      <a:rPr lang="en-US"/>
                      <a:pPr/>
                      <a:t>[CELLRANGE]</a:t>
                    </a:fld>
                    <a:r>
                      <a:rPr lang="en-US" baseline="0"/>
                      <a:t>, </a:t>
                    </a:r>
                    <a:fld id="{E75F5E79-0BF4-4F6B-A4AC-37DF0D08859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8025</c:v>
                </c:pt>
                <c:pt idx="1">
                  <c:v>7853</c:v>
                </c:pt>
              </c:numCache>
            </c:numRef>
          </c:val>
          <c:extLst>
            <c:ext xmlns:c15="http://schemas.microsoft.com/office/drawing/2012/chart" uri="{02D57815-91ED-43cb-92C2-25804820EDAC}">
              <c15:datalabelsRange>
                <c15:f>Healthcare!$E$36:$F$36</c15:f>
                <c15:dlblRangeCache>
                  <c:ptCount val="2"/>
                  <c:pt idx="0">
                    <c:v>10%</c:v>
                  </c:pt>
                  <c:pt idx="1">
                    <c:v>9%</c:v>
                  </c:pt>
                </c15:dlblRangeCache>
              </c15:datalabelsRange>
            </c:ext>
            <c:ext xmlns:c16="http://schemas.microsoft.com/office/drawing/2014/chart" uri="{C3380CC4-5D6E-409C-BE32-E72D297353CC}">
              <c16:uniqueId val="{0000000E-3849-4944-AB14-CC321B0CB286}"/>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layout/>
              <c:tx>
                <c:rich>
                  <a:bodyPr/>
                  <a:lstStyle/>
                  <a:p>
                    <a:fld id="{12A937AB-57AD-469F-A89B-AB5F8547AFD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3849-4944-AB14-CC321B0CB286}"/>
                </c:ext>
              </c:extLst>
            </c:dLbl>
            <c:dLbl>
              <c:idx val="1"/>
              <c:layout/>
              <c:tx>
                <c:rich>
                  <a:bodyPr/>
                  <a:lstStyle/>
                  <a:p>
                    <a:fld id="{5D356AD4-DBD3-4E2C-96D2-5E558EBA1A6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3849-4944-AB14-CC321B0CB286}"/>
                </c:ext>
              </c:extLst>
            </c:dLbl>
            <c:dLbl>
              <c:idx val="2"/>
              <c:layout/>
              <c:tx>
                <c:rich>
                  <a:bodyPr/>
                  <a:lstStyle/>
                  <a:p>
                    <a:fld id="{4B8DCC10-CAB3-4CAB-9A62-E893DC71BD9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3849-4944-AB14-CC321B0CB286}"/>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849-4944-AB14-CC321B0CB286}"/>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0.26451413590797801</c:v>
                </c:pt>
                <c:pt idx="2">
                  <c:v>0.53359299210052202</c:v>
                </c:pt>
                <c:pt idx="3">
                  <c:v>#N/A</c:v>
                </c:pt>
                <c:pt idx="4">
                  <c:v>#N/A</c:v>
                </c:pt>
              </c:numCache>
            </c:numRef>
          </c:yVal>
          <c:smooth val="0"/>
          <c:extLst>
            <c:ext xmlns:c15="http://schemas.microsoft.com/office/drawing/2012/chart" uri="{02D57815-91ED-43cb-92C2-25804820EDAC}">
              <c15:datalabelsRange>
                <c15:f>Healthcare!$H$32:$H$36</c15:f>
                <c15:dlblRangeCache>
                  <c:ptCount val="5"/>
                  <c:pt idx="0">
                    <c:v>+22.4%</c:v>
                  </c:pt>
                  <c:pt idx="1">
                    <c:v>+9.7%</c:v>
                  </c:pt>
                  <c:pt idx="2">
                    <c:v>+3.4%</c:v>
                  </c:pt>
                  <c:pt idx="3">
                    <c:v> -0.2%</c:v>
                  </c:pt>
                  <c:pt idx="4">
                    <c:v> -2.1%</c:v>
                  </c:pt>
                </c15:dlblRangeCache>
              </c15:datalabelsRange>
            </c:ext>
            <c:ext xmlns:c16="http://schemas.microsoft.com/office/drawing/2014/chart" uri="{C3380CC4-5D6E-409C-BE32-E72D297353CC}">
              <c16:uniqueId val="{00000014-3849-4944-AB14-CC321B0CB286}"/>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849-4944-AB14-CC321B0CB286}"/>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849-4944-AB14-CC321B0CB286}"/>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849-4944-AB14-CC321B0CB286}"/>
                </c:ext>
              </c:extLst>
            </c:dLbl>
            <c:dLbl>
              <c:idx val="3"/>
              <c:layout/>
              <c:tx>
                <c:rich>
                  <a:bodyPr/>
                  <a:lstStyle/>
                  <a:p>
                    <a:fld id="{2774EF1E-4208-40BB-877A-922DA8AFFCE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3849-4944-AB14-CC321B0CB286}"/>
                </c:ext>
              </c:extLst>
            </c:dLbl>
            <c:dLbl>
              <c:idx val="4"/>
              <c:layout/>
              <c:tx>
                <c:rich>
                  <a:bodyPr/>
                  <a:lstStyle/>
                  <a:p>
                    <a:fld id="{7D919450-5E08-4D2A-A5A2-0EE4094F3AE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3849-4944-AB14-CC321B0CB2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0.78822700605164697</c:v>
                </c:pt>
                <c:pt idx="4">
                  <c:v>0.95</c:v>
                </c:pt>
              </c:numCache>
            </c:numRef>
          </c:yVal>
          <c:smooth val="0"/>
          <c:extLst>
            <c:ext xmlns:c15="http://schemas.microsoft.com/office/drawing/2012/chart" uri="{02D57815-91ED-43cb-92C2-25804820EDAC}">
              <c15:datalabelsRange>
                <c15:f>Healthcare!$H$32:$H$36</c15:f>
                <c15:dlblRangeCache>
                  <c:ptCount val="5"/>
                  <c:pt idx="0">
                    <c:v>+22.4%</c:v>
                  </c:pt>
                  <c:pt idx="1">
                    <c:v>+9.7%</c:v>
                  </c:pt>
                  <c:pt idx="2">
                    <c:v>+3.4%</c:v>
                  </c:pt>
                  <c:pt idx="3">
                    <c:v> -0.2%</c:v>
                  </c:pt>
                  <c:pt idx="4">
                    <c:v> -2.1%</c:v>
                  </c:pt>
                </c15:dlblRangeCache>
              </c15:datalabelsRange>
            </c:ext>
            <c:ext xmlns:c16="http://schemas.microsoft.com/office/drawing/2014/chart" uri="{C3380CC4-5D6E-409C-BE32-E72D297353CC}">
              <c16:uniqueId val="{0000001A-3849-4944-AB14-CC321B0CB286}"/>
            </c:ext>
          </c:extLst>
        </c:ser>
        <c:ser>
          <c:idx val="7"/>
          <c:order val="7"/>
          <c:tx>
            <c:strRef>
              <c:f>Healthcare!$K$13</c:f>
              <c:strCache>
                <c:ptCount val="1"/>
                <c:pt idx="0">
                  <c:v>Share</c:v>
                </c:pt>
              </c:strCache>
            </c:strRef>
          </c:tx>
          <c:spPr>
            <a:ln w="25400" cap="rnd">
              <a:noFill/>
              <a:round/>
            </a:ln>
            <a:effectLst/>
          </c:spPr>
          <c:marker>
            <c:symbol val="none"/>
          </c:marker>
          <c:dLbls>
            <c:dLbl>
              <c:idx val="0"/>
              <c:layout/>
              <c:tx>
                <c:rich>
                  <a:bodyPr/>
                  <a:lstStyle/>
                  <a:p>
                    <a:fld id="{2EBE765C-5912-4F22-9F24-55FE5C26AA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3849-4944-AB14-CC321B0CB286}"/>
                </c:ext>
              </c:extLst>
            </c:dLbl>
            <c:dLbl>
              <c:idx val="1"/>
              <c:layout/>
              <c:tx>
                <c:rich>
                  <a:bodyPr/>
                  <a:lstStyle/>
                  <a:p>
                    <a:fld id="{538EBC82-1574-4A5B-995B-F99C4AEA626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3849-4944-AB14-CC321B0CB286}"/>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82,626 </c:v>
                  </c:pt>
                  <c:pt idx="1">
                    <c:v> 86,588 </c:v>
                  </c:pt>
                </c15:dlblRangeCache>
              </c15:datalabelsRange>
            </c:ext>
            <c:ext xmlns:c16="http://schemas.microsoft.com/office/drawing/2014/chart" uri="{C3380CC4-5D6E-409C-BE32-E72D297353CC}">
              <c16:uniqueId val="{0000001D-3849-4944-AB14-CC321B0CB286}"/>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18833</c:v>
                </c:pt>
              </c:numCache>
            </c:numRef>
          </c:val>
          <c:extLst>
            <c:ext xmlns:c16="http://schemas.microsoft.com/office/drawing/2014/chart" uri="{C3380CC4-5D6E-409C-BE32-E72D297353CC}">
              <c16:uniqueId val="{00000000-60D7-436F-AA9E-7706EAD3F0A3}"/>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67755</c:v>
                </c:pt>
              </c:numCache>
            </c:numRef>
          </c:val>
          <c:extLst>
            <c:ext xmlns:c16="http://schemas.microsoft.com/office/drawing/2014/chart" uri="{C3380CC4-5D6E-409C-BE32-E72D297353CC}">
              <c16:uniqueId val="{00000001-60D7-436F-AA9E-7706EAD3F0A3}"/>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9BE-4F47-9285-7978002838B8}"/>
              </c:ext>
            </c:extLst>
          </c:dPt>
          <c:dLbls>
            <c:dLbl>
              <c:idx val="0"/>
              <c:layout/>
              <c:tx>
                <c:rich>
                  <a:bodyPr/>
                  <a:lstStyle/>
                  <a:p>
                    <a:fld id="{6D8278BF-690C-4DE2-B11A-01777B737C2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99BE-4F47-9285-7978002838B8}"/>
                </c:ext>
              </c:extLst>
            </c:dLbl>
            <c:dLbl>
              <c:idx val="1"/>
              <c:layout/>
              <c:tx>
                <c:rich>
                  <a:bodyPr/>
                  <a:lstStyle/>
                  <a:p>
                    <a:fld id="{1517318E-4248-4457-9788-8FCA3AED9F1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99BE-4F47-9285-7978002838B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1082</c:v>
                </c:pt>
                <c:pt idx="1">
                  <c:v>2878</c:v>
                </c:pt>
              </c:numCache>
            </c:numRef>
          </c:val>
          <c:extLst>
            <c:ext xmlns:c15="http://schemas.microsoft.com/office/drawing/2012/chart" uri="{02D57815-91ED-43cb-92C2-25804820EDAC}">
              <c15:datalabelsRange>
                <c15:f>Healthcare!$N$13:$N$14</c15:f>
                <c15:dlblRangeCache>
                  <c:ptCount val="2"/>
                  <c:pt idx="0">
                    <c:v>+6%</c:v>
                  </c:pt>
                  <c:pt idx="1">
                    <c:v>+4%</c:v>
                  </c:pt>
                </c15:dlblRangeCache>
              </c15:datalabelsRange>
            </c:ext>
            <c:ext xmlns:c16="http://schemas.microsoft.com/office/drawing/2014/chart" uri="{C3380CC4-5D6E-409C-BE32-E72D297353CC}">
              <c16:uniqueId val="{00000003-99BE-4F47-9285-7978002838B8}"/>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67118</c:v>
                </c:pt>
              </c:numCache>
            </c:numRef>
          </c:val>
          <c:extLst>
            <c:ext xmlns:c16="http://schemas.microsoft.com/office/drawing/2014/chart" uri="{C3380CC4-5D6E-409C-BE32-E72D297353CC}">
              <c16:uniqueId val="{00000000-FE74-4AC8-835F-4A35032B3030}"/>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11832</c:v>
                </c:pt>
              </c:numCache>
            </c:numRef>
          </c:val>
          <c:extLst>
            <c:ext xmlns:c16="http://schemas.microsoft.com/office/drawing/2014/chart" uri="{C3380CC4-5D6E-409C-BE32-E72D297353CC}">
              <c16:uniqueId val="{00000001-FE74-4AC8-835F-4A35032B3030}"/>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4920</c:v>
                </c:pt>
              </c:numCache>
            </c:numRef>
          </c:val>
          <c:extLst>
            <c:ext xmlns:c16="http://schemas.microsoft.com/office/drawing/2014/chart" uri="{C3380CC4-5D6E-409C-BE32-E72D297353CC}">
              <c16:uniqueId val="{00000002-FE74-4AC8-835F-4A35032B3030}"/>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2717</c:v>
                </c:pt>
              </c:numCache>
            </c:numRef>
          </c:val>
          <c:extLst>
            <c:ext xmlns:c16="http://schemas.microsoft.com/office/drawing/2014/chart" uri="{C3380CC4-5D6E-409C-BE32-E72D297353CC}">
              <c16:uniqueId val="{00000003-FE74-4AC8-835F-4A35032B3030}"/>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'Northeast - 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'Northeast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'Northeast - Charts'!$E$11:$E$23</c:f>
              <c:numCache>
                <c:formatCode>#,##0</c:formatCode>
                <c:ptCount val="13"/>
                <c:pt idx="0">
                  <c:v>576710</c:v>
                </c:pt>
                <c:pt idx="1">
                  <c:v>576089</c:v>
                </c:pt>
                <c:pt idx="2">
                  <c:v>576936</c:v>
                </c:pt>
                <c:pt idx="3">
                  <c:v>576028</c:v>
                </c:pt>
                <c:pt idx="4">
                  <c:v>574314</c:v>
                </c:pt>
                <c:pt idx="5">
                  <c:v>576105</c:v>
                </c:pt>
                <c:pt idx="6">
                  <c:v>577367</c:v>
                </c:pt>
                <c:pt idx="7">
                  <c:v>575348</c:v>
                </c:pt>
                <c:pt idx="8">
                  <c:v>569876</c:v>
                </c:pt>
                <c:pt idx="9">
                  <c:v>575447</c:v>
                </c:pt>
                <c:pt idx="10">
                  <c:v>577090</c:v>
                </c:pt>
                <c:pt idx="11">
                  <c:v>577011</c:v>
                </c:pt>
                <c:pt idx="12">
                  <c:v>570687</c:v>
                </c:pt>
              </c:numCache>
            </c:numRef>
          </c:val>
          <c:extLst>
            <c:ext xmlns:c16="http://schemas.microsoft.com/office/drawing/2014/chart" uri="{C3380CC4-5D6E-409C-BE32-E72D297353CC}">
              <c16:uniqueId val="{00000000-643D-445E-AE9E-DECC3F9FB0DF}"/>
            </c:ext>
          </c:extLst>
        </c:ser>
        <c:ser>
          <c:idx val="1"/>
          <c:order val="1"/>
          <c:tx>
            <c:strRef>
              <c:f>'Northeast - 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'Northeast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'Northeast - Charts'!$F$11:$F$23</c:f>
              <c:numCache>
                <c:formatCode>#,##0</c:formatCode>
                <c:ptCount val="13"/>
                <c:pt idx="0">
                  <c:v>18977</c:v>
                </c:pt>
                <c:pt idx="1">
                  <c:v>15767</c:v>
                </c:pt>
                <c:pt idx="2">
                  <c:v>18595</c:v>
                </c:pt>
                <c:pt idx="3">
                  <c:v>19086</c:v>
                </c:pt>
                <c:pt idx="4">
                  <c:v>21919</c:v>
                </c:pt>
                <c:pt idx="5">
                  <c:v>16199</c:v>
                </c:pt>
                <c:pt idx="6">
                  <c:v>15661</c:v>
                </c:pt>
                <c:pt idx="7">
                  <c:v>16682</c:v>
                </c:pt>
                <c:pt idx="8">
                  <c:v>18519</c:v>
                </c:pt>
                <c:pt idx="9">
                  <c:v>19719</c:v>
                </c:pt>
                <c:pt idx="10">
                  <c:v>22178</c:v>
                </c:pt>
                <c:pt idx="11">
                  <c:v>22661</c:v>
                </c:pt>
                <c:pt idx="12">
                  <c:v>19889</c:v>
                </c:pt>
              </c:numCache>
            </c:numRef>
          </c:val>
          <c:extLst>
            <c:ext xmlns:c16="http://schemas.microsoft.com/office/drawing/2014/chart" uri="{C3380CC4-5D6E-409C-BE32-E72D297353CC}">
              <c16:uniqueId val="{00000001-643D-445E-AE9E-DECC3F9FB0DF}"/>
            </c:ext>
          </c:extLst>
        </c:ser>
        <c:dLbls>
          <c:dLblPos val="ctr"/>
          <c:showLegendKey val="0"/>
          <c:showVal val="1"/>
          <c:showCatName val="0"/>
          <c:showSerName val="0"/>
          <c:showPercent val="0"/>
          <c:showBubbleSize val="0"/>
        </c:dLbls>
        <c:gapWidth val="50"/>
        <c:overlap val="100"/>
        <c:axId val="898214048"/>
        <c:axId val="964807008"/>
      </c:barChart>
      <c:scatterChart>
        <c:scatterStyle val="lineMarker"/>
        <c:varyColors val="0"/>
        <c:ser>
          <c:idx val="2"/>
          <c:order val="2"/>
          <c:tx>
            <c:strRef>
              <c:f>'Northeast - 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'Northeast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xVal>
          <c:yVal>
            <c:numRef>
              <c:f>'Northeast - Charts'!$D$11:$D$23</c:f>
              <c:numCache>
                <c:formatCode>#,##0</c:formatCode>
                <c:ptCount val="13"/>
                <c:pt idx="0">
                  <c:v>595687</c:v>
                </c:pt>
                <c:pt idx="1">
                  <c:v>591856</c:v>
                </c:pt>
                <c:pt idx="2">
                  <c:v>595531</c:v>
                </c:pt>
                <c:pt idx="3">
                  <c:v>595114</c:v>
                </c:pt>
                <c:pt idx="4">
                  <c:v>596233</c:v>
                </c:pt>
                <c:pt idx="5">
                  <c:v>592304</c:v>
                </c:pt>
                <c:pt idx="6">
                  <c:v>593028</c:v>
                </c:pt>
                <c:pt idx="7">
                  <c:v>592030</c:v>
                </c:pt>
                <c:pt idx="8">
                  <c:v>588395</c:v>
                </c:pt>
                <c:pt idx="9">
                  <c:v>595166</c:v>
                </c:pt>
                <c:pt idx="10">
                  <c:v>599268</c:v>
                </c:pt>
                <c:pt idx="11">
                  <c:v>599672</c:v>
                </c:pt>
                <c:pt idx="12">
                  <c:v>590576</c:v>
                </c:pt>
              </c:numCache>
            </c:numRef>
          </c:yVal>
          <c:smooth val="0"/>
          <c:extLst>
            <c:ext xmlns:c16="http://schemas.microsoft.com/office/drawing/2014/chart" uri="{C3380CC4-5D6E-409C-BE32-E72D297353CC}">
              <c16:uniqueId val="{00000002-643D-445E-AE9E-DECC3F9FB0DF}"/>
            </c:ext>
          </c:extLst>
        </c:ser>
        <c:dLbls>
          <c:showLegendKey val="0"/>
          <c:showVal val="0"/>
          <c:showCatName val="0"/>
          <c:showSerName val="0"/>
          <c:showPercent val="0"/>
          <c:showBubbleSize val="0"/>
        </c:dLbls>
        <c:axId val="898214048"/>
        <c:axId val="964807008"/>
      </c:scatterChart>
      <c:dateAx>
        <c:axId val="898214048"/>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64807008"/>
        <c:crosses val="autoZero"/>
        <c:auto val="1"/>
        <c:lblOffset val="100"/>
        <c:baseTimeUnit val="months"/>
      </c:dateAx>
      <c:valAx>
        <c:axId val="964807008"/>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898214048"/>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7F7D6614-187D-49AB-AF73-01A5892379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AAA-44C8-9DCC-0222914F9A09}"/>
                </c:ext>
              </c:extLst>
            </c:dLbl>
            <c:dLbl>
              <c:idx val="1"/>
              <c:tx>
                <c:rich>
                  <a:bodyPr/>
                  <a:lstStyle/>
                  <a:p>
                    <a:fld id="{B996BE9E-66A9-40F1-A711-A5BA3B7C05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AAA-44C8-9DCC-0222914F9A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3169</c:v>
                </c:pt>
                <c:pt idx="1">
                  <c:v>791</c:v>
                </c:pt>
              </c:numCache>
            </c:numRef>
          </c:val>
          <c:extLst>
            <c:ext xmlns:c15="http://schemas.microsoft.com/office/drawing/2012/chart" uri="{02D57815-91ED-43cb-92C2-25804820EDAC}">
              <c15:datalabelsRange>
                <c15:f>Healthcare!$O$10:$O$11</c15:f>
                <c15:dlblRangeCache>
                  <c:ptCount val="2"/>
                  <c:pt idx="0">
                    <c:v>+22%</c:v>
                  </c:pt>
                  <c:pt idx="1">
                    <c:v>+1%</c:v>
                  </c:pt>
                </c15:dlblRangeCache>
              </c15:datalabelsRange>
            </c:ext>
            <c:ext xmlns:c16="http://schemas.microsoft.com/office/drawing/2014/chart" uri="{C3380CC4-5D6E-409C-BE32-E72D297353CC}">
              <c16:uniqueId val="{00000002-CAAA-44C8-9DCC-0222914F9A09}"/>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14401</c:v>
                      </c:pt>
                      <c:pt idx="1">
                        <c:v>68227</c:v>
                      </c:pt>
                    </c:numCache>
                  </c:numRef>
                </c:val>
                <c:extLst>
                  <c:ext xmlns:c16="http://schemas.microsoft.com/office/drawing/2014/chart" uri="{C3380CC4-5D6E-409C-BE32-E72D297353CC}">
                    <c16:uniqueId val="{00000003-CAAA-44C8-9DCC-0222914F9A0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17570</c:v>
                      </c:pt>
                      <c:pt idx="1">
                        <c:v>69018</c:v>
                      </c:pt>
                    </c:numCache>
                  </c:numRef>
                </c:val>
                <c:extLst xmlns:c15="http://schemas.microsoft.com/office/drawing/2012/chart">
                  <c:ext xmlns:c16="http://schemas.microsoft.com/office/drawing/2014/chart" uri="{C3380CC4-5D6E-409C-BE32-E72D297353CC}">
                    <c16:uniqueId val="{00000004-CAAA-44C8-9DCC-0222914F9A09}"/>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AF9-42EC-B42E-6C49AE67F3F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AF9-42EC-B42E-6C49AE67F3F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AF9-42EC-B42E-6C49AE67F3F9}"/>
              </c:ext>
            </c:extLst>
          </c:dPt>
          <c:dLbls>
            <c:dLbl>
              <c:idx val="0"/>
              <c:tx>
                <c:rich>
                  <a:bodyPr/>
                  <a:lstStyle/>
                  <a:p>
                    <a:fld id="{96150FEA-14F1-4D27-A944-1B34E53B1EC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AF9-42EC-B42E-6C49AE67F3F9}"/>
                </c:ext>
              </c:extLst>
            </c:dLbl>
            <c:dLbl>
              <c:idx val="1"/>
              <c:tx>
                <c:rich>
                  <a:bodyPr/>
                  <a:lstStyle/>
                  <a:p>
                    <a:fld id="{CDFEE4BC-8E5E-443B-890A-11FEF604509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AF9-42EC-B42E-6C49AE67F3F9}"/>
                </c:ext>
              </c:extLst>
            </c:dLbl>
            <c:dLbl>
              <c:idx val="2"/>
              <c:tx>
                <c:rich>
                  <a:bodyPr/>
                  <a:lstStyle/>
                  <a:p>
                    <a:fld id="{9ABA183D-1F52-48AE-81C7-FD40BF03A39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AF9-42EC-B42E-6C49AE67F3F9}"/>
                </c:ext>
              </c:extLst>
            </c:dLbl>
            <c:dLbl>
              <c:idx val="3"/>
              <c:tx>
                <c:rich>
                  <a:bodyPr/>
                  <a:lstStyle/>
                  <a:p>
                    <a:fld id="{928B9ADE-1FCC-48E8-9AF9-AC855A5024E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AF9-42EC-B42E-6C49AE67F3F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930</c:v>
                </c:pt>
                <c:pt idx="1">
                  <c:v>1599</c:v>
                </c:pt>
                <c:pt idx="2">
                  <c:v>1009</c:v>
                </c:pt>
                <c:pt idx="3">
                  <c:v>422</c:v>
                </c:pt>
              </c:numCache>
            </c:numRef>
          </c:val>
          <c:extLst>
            <c:ext xmlns:c15="http://schemas.microsoft.com/office/drawing/2012/chart" uri="{02D57815-91ED-43cb-92C2-25804820EDAC}">
              <c15:datalabelsRange>
                <c15:f>Healthcare!$O$4:$O$7</c15:f>
                <c15:dlblRangeCache>
                  <c:ptCount val="4"/>
                  <c:pt idx="0">
                    <c:v>+1%</c:v>
                  </c:pt>
                  <c:pt idx="1">
                    <c:v>+16%</c:v>
                  </c:pt>
                  <c:pt idx="2">
                    <c:v>+26%</c:v>
                  </c:pt>
                  <c:pt idx="3">
                    <c:v>+18%</c:v>
                  </c:pt>
                </c15:dlblRangeCache>
              </c15:datalabelsRange>
            </c:ext>
            <c:ext xmlns:c16="http://schemas.microsoft.com/office/drawing/2014/chart" uri="{C3380CC4-5D6E-409C-BE32-E72D297353CC}">
              <c16:uniqueId val="{00000007-0AF9-42EC-B42E-6C49AE67F3F9}"/>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Groups by </a:t>
            </a:r>
            <a:r>
              <a:rPr lang="en-US" sz="1100" dirty="0" smtClean="0"/>
              <a:t>Number of Establishments</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Legal services</c:v>
                </c:pt>
                <c:pt idx="3">
                  <c:v>Management and technical consulting services</c:v>
                </c:pt>
                <c:pt idx="4">
                  <c:v>Accounting and bookkeeping services</c:v>
                </c:pt>
                <c:pt idx="5">
                  <c:v>Architectural and engineering services</c:v>
                </c:pt>
              </c:strCache>
            </c:strRef>
          </c:cat>
          <c:val>
            <c:numRef>
              <c:f>Tech!$R$18:$R$23</c:f>
              <c:numCache>
                <c:formatCode>#,##0</c:formatCode>
                <c:ptCount val="6"/>
                <c:pt idx="0">
                  <c:v>3448</c:v>
                </c:pt>
                <c:pt idx="1">
                  <c:v>651</c:v>
                </c:pt>
                <c:pt idx="2">
                  <c:v>646</c:v>
                </c:pt>
                <c:pt idx="3">
                  <c:v>608</c:v>
                </c:pt>
                <c:pt idx="4">
                  <c:v>425</c:v>
                </c:pt>
                <c:pt idx="5">
                  <c:v>399</c:v>
                </c:pt>
              </c:numCache>
            </c:numRef>
          </c:val>
          <c:extLst>
            <c:ext xmlns:c16="http://schemas.microsoft.com/office/drawing/2014/chart" uri="{C3380CC4-5D6E-409C-BE32-E72D297353CC}">
              <c16:uniqueId val="{00000000-3651-4AF9-8DD9-E2CC33866CB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Legal services</c:v>
                </c:pt>
                <c:pt idx="3">
                  <c:v>Management and technical consulting services</c:v>
                </c:pt>
                <c:pt idx="4">
                  <c:v>Accounting and bookkeeping services</c:v>
                </c:pt>
                <c:pt idx="5">
                  <c:v>Architectural and engineering services</c:v>
                </c:pt>
              </c:strCache>
            </c:strRef>
          </c:cat>
          <c:val>
            <c:numRef>
              <c:f>Tech!$S$18:$S$23</c:f>
              <c:numCache>
                <c:formatCode>#,##0</c:formatCode>
                <c:ptCount val="6"/>
                <c:pt idx="0">
                  <c:v>3523</c:v>
                </c:pt>
                <c:pt idx="1">
                  <c:v>683</c:v>
                </c:pt>
                <c:pt idx="2">
                  <c:v>632</c:v>
                </c:pt>
                <c:pt idx="3">
                  <c:v>623</c:v>
                </c:pt>
                <c:pt idx="4">
                  <c:v>430</c:v>
                </c:pt>
                <c:pt idx="5">
                  <c:v>403</c:v>
                </c:pt>
              </c:numCache>
            </c:numRef>
          </c:val>
          <c:extLst>
            <c:ext xmlns:c16="http://schemas.microsoft.com/office/drawing/2014/chart" uri="{C3380CC4-5D6E-409C-BE32-E72D297353CC}">
              <c16:uniqueId val="{00000001-3651-4AF9-8DD9-E2CC33866CB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layout/>
              <c:tx>
                <c:rich>
                  <a:bodyPr/>
                  <a:lstStyle/>
                  <a:p>
                    <a:fld id="{77806AA0-6C7F-4063-8AD7-13738E60518A}" type="CELLRANGE">
                      <a:rPr lang="en-US"/>
                      <a:pPr/>
                      <a:t>[CELLRANGE]</a:t>
                    </a:fld>
                    <a:r>
                      <a:rPr lang="en-US" baseline="0"/>
                      <a:t>, </a:t>
                    </a:r>
                    <a:fld id="{B1C47503-2826-4A7A-8FF1-D78A9DE4893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1426-48F2-8EDC-68C4BFD3BA9E}"/>
                </c:ext>
              </c:extLst>
            </c:dLbl>
            <c:dLbl>
              <c:idx val="1"/>
              <c:layout/>
              <c:tx>
                <c:rich>
                  <a:bodyPr/>
                  <a:lstStyle/>
                  <a:p>
                    <a:fld id="{1D423921-E4AD-47B0-A705-9A917213FD90}" type="CELLRANGE">
                      <a:rPr lang="en-US"/>
                      <a:pPr/>
                      <a:t>[CELLRANGE]</a:t>
                    </a:fld>
                    <a:r>
                      <a:rPr lang="en-US" baseline="0"/>
                      <a:t>, </a:t>
                    </a:r>
                    <a:fld id="{C1878CE6-2C71-4F6C-A751-45975F88388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1562</c:v>
                </c:pt>
                <c:pt idx="1">
                  <c:v>1904</c:v>
                </c:pt>
              </c:numCache>
            </c:numRef>
          </c:val>
          <c:extLst>
            <c:ext xmlns:c15="http://schemas.microsoft.com/office/drawing/2012/chart" uri="{02D57815-91ED-43cb-92C2-25804820EDAC}">
              <c15:datalabelsRange>
                <c15:f>Tech!$E$32:$F$32</c15:f>
                <c15:dlblRangeCache>
                  <c:ptCount val="2"/>
                  <c:pt idx="0">
                    <c:v>5%</c:v>
                  </c:pt>
                  <c:pt idx="1">
                    <c:v>6%</c:v>
                  </c:pt>
                </c15:dlblRangeCache>
              </c15:datalabelsRange>
            </c:ext>
            <c:ext xmlns:c16="http://schemas.microsoft.com/office/drawing/2014/chart" uri="{C3380CC4-5D6E-409C-BE32-E72D297353CC}">
              <c16:uniqueId val="{00000002-1426-48F2-8EDC-68C4BFD3BA9E}"/>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FEAF16C5-5DD8-4C65-AF7A-EE9A432D51D9}" type="CELLRANGE">
                      <a:rPr lang="en-US"/>
                      <a:pPr/>
                      <a:t>[CELLRANGE]</a:t>
                    </a:fld>
                    <a:r>
                      <a:rPr lang="en-US" baseline="0"/>
                      <a:t>, </a:t>
                    </a:r>
                    <a:fld id="{00AF7560-A2EF-4685-BB58-D8B02FB73CC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1426-48F2-8EDC-68C4BFD3BA9E}"/>
                </c:ext>
              </c:extLst>
            </c:dLbl>
            <c:dLbl>
              <c:idx val="1"/>
              <c:layout/>
              <c:tx>
                <c:rich>
                  <a:bodyPr/>
                  <a:lstStyle/>
                  <a:p>
                    <a:fld id="{8D51B8A7-CA6B-498C-83A8-19FEC5136AAA}" type="CELLRANGE">
                      <a:rPr lang="en-US"/>
                      <a:pPr/>
                      <a:t>[CELLRANGE]</a:t>
                    </a:fld>
                    <a:r>
                      <a:rPr lang="en-US" baseline="0"/>
                      <a:t>, </a:t>
                    </a:r>
                    <a:fld id="{256C213D-44B1-4BDC-829F-4CE1E2BDD58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4175</c:v>
                </c:pt>
                <c:pt idx="1">
                  <c:v>4709</c:v>
                </c:pt>
              </c:numCache>
            </c:numRef>
          </c:val>
          <c:extLst>
            <c:ext xmlns:c15="http://schemas.microsoft.com/office/drawing/2012/chart" uri="{02D57815-91ED-43cb-92C2-25804820EDAC}">
              <c15:datalabelsRange>
                <c15:f>Tech!$E$33:$F$33</c15:f>
                <c15:dlblRangeCache>
                  <c:ptCount val="2"/>
                  <c:pt idx="0">
                    <c:v>15%</c:v>
                  </c:pt>
                  <c:pt idx="1">
                    <c:v>15%</c:v>
                  </c:pt>
                </c15:dlblRangeCache>
              </c15:datalabelsRange>
            </c:ext>
            <c:ext xmlns:c16="http://schemas.microsoft.com/office/drawing/2014/chart" uri="{C3380CC4-5D6E-409C-BE32-E72D297353CC}">
              <c16:uniqueId val="{00000005-1426-48F2-8EDC-68C4BFD3BA9E}"/>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layout/>
              <c:tx>
                <c:rich>
                  <a:bodyPr/>
                  <a:lstStyle/>
                  <a:p>
                    <a:fld id="{ED639266-2BA6-40FF-B414-0B1198D3B13C}" type="CELLRANGE">
                      <a:rPr lang="en-US"/>
                      <a:pPr/>
                      <a:t>[CELLRANGE]</a:t>
                    </a:fld>
                    <a:r>
                      <a:rPr lang="en-US" baseline="0"/>
                      <a:t>, </a:t>
                    </a:r>
                    <a:fld id="{BE890EE6-F215-401E-B80F-0F232C7BBCC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1426-48F2-8EDC-68C4BFD3BA9E}"/>
                </c:ext>
              </c:extLst>
            </c:dLbl>
            <c:dLbl>
              <c:idx val="1"/>
              <c:layout/>
              <c:tx>
                <c:rich>
                  <a:bodyPr/>
                  <a:lstStyle/>
                  <a:p>
                    <a:fld id="{0F6B0740-BA82-4752-8446-C503AA9E0C11}" type="CELLRANGE">
                      <a:rPr lang="en-US"/>
                      <a:pPr/>
                      <a:t>[CELLRANGE]</a:t>
                    </a:fld>
                    <a:r>
                      <a:rPr lang="en-US" baseline="0"/>
                      <a:t>, </a:t>
                    </a:r>
                    <a:fld id="{7175A5D0-1BCD-44D6-A9D1-37BE03E21E7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6772</c:v>
                </c:pt>
                <c:pt idx="1">
                  <c:v>7322</c:v>
                </c:pt>
              </c:numCache>
            </c:numRef>
          </c:val>
          <c:extLst>
            <c:ext xmlns:c15="http://schemas.microsoft.com/office/drawing/2012/chart" uri="{02D57815-91ED-43cb-92C2-25804820EDAC}">
              <c15:datalabelsRange>
                <c15:f>Tech!$E$34:$F$34</c15:f>
                <c15:dlblRangeCache>
                  <c:ptCount val="2"/>
                  <c:pt idx="0">
                    <c:v>24%</c:v>
                  </c:pt>
                  <c:pt idx="1">
                    <c:v>24%</c:v>
                  </c:pt>
                </c15:dlblRangeCache>
              </c15:datalabelsRange>
            </c:ext>
            <c:ext xmlns:c16="http://schemas.microsoft.com/office/drawing/2014/chart" uri="{C3380CC4-5D6E-409C-BE32-E72D297353CC}">
              <c16:uniqueId val="{00000008-1426-48F2-8EDC-68C4BFD3BA9E}"/>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E72D0F85-97C1-4E70-B763-F0347B82F84E}" type="CELLRANGE">
                      <a:rPr lang="en-US"/>
                      <a:pPr/>
                      <a:t>[CELLRANGE]</a:t>
                    </a:fld>
                    <a:r>
                      <a:rPr lang="en-US" baseline="0"/>
                      <a:t>, </a:t>
                    </a:r>
                    <a:fld id="{C46BE562-2FE9-48CD-81C4-F32EDA35C32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1426-48F2-8EDC-68C4BFD3BA9E}"/>
                </c:ext>
              </c:extLst>
            </c:dLbl>
            <c:dLbl>
              <c:idx val="1"/>
              <c:layout/>
              <c:tx>
                <c:rich>
                  <a:bodyPr/>
                  <a:lstStyle/>
                  <a:p>
                    <a:fld id="{FB74A975-7A56-47DC-8309-4556ADBA340E}" type="CELLRANGE">
                      <a:rPr lang="en-US"/>
                      <a:pPr/>
                      <a:t>[CELLRANGE]</a:t>
                    </a:fld>
                    <a:r>
                      <a:rPr lang="en-US" baseline="0"/>
                      <a:t>, </a:t>
                    </a:r>
                    <a:fld id="{02BE90AE-5296-4341-9E47-E3AA68F6400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14522</c:v>
                </c:pt>
                <c:pt idx="1">
                  <c:v>14935</c:v>
                </c:pt>
              </c:numCache>
            </c:numRef>
          </c:val>
          <c:extLst>
            <c:ext xmlns:c15="http://schemas.microsoft.com/office/drawing/2012/chart" uri="{02D57815-91ED-43cb-92C2-25804820EDAC}">
              <c15:datalabelsRange>
                <c15:f>Tech!$E$35:$F$35</c15:f>
                <c15:dlblRangeCache>
                  <c:ptCount val="2"/>
                  <c:pt idx="0">
                    <c:v>51%</c:v>
                  </c:pt>
                  <c:pt idx="1">
                    <c:v>49%</c:v>
                  </c:pt>
                </c15:dlblRangeCache>
              </c15:datalabelsRange>
            </c:ext>
            <c:ext xmlns:c16="http://schemas.microsoft.com/office/drawing/2014/chart" uri="{C3380CC4-5D6E-409C-BE32-E72D297353CC}">
              <c16:uniqueId val="{0000000B-1426-48F2-8EDC-68C4BFD3BA9E}"/>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B99E6C9D-7728-4553-8E69-F938B239180A}" type="CELLRANGE">
                      <a:rPr lang="en-US"/>
                      <a:pPr/>
                      <a:t>[CELLRANGE]</a:t>
                    </a:fld>
                    <a:r>
                      <a:rPr lang="en-US" baseline="0"/>
                      <a:t>, </a:t>
                    </a:r>
                    <a:fld id="{C0D01CD6-6D34-4F69-A59F-FB25F12AC94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1426-48F2-8EDC-68C4BFD3BA9E}"/>
                </c:ext>
              </c:extLst>
            </c:dLbl>
            <c:dLbl>
              <c:idx val="1"/>
              <c:layout/>
              <c:tx>
                <c:rich>
                  <a:bodyPr/>
                  <a:lstStyle/>
                  <a:p>
                    <a:fld id="{3C77C66E-79FD-4C39-A38F-18CFB982A9CB}" type="CELLRANGE">
                      <a:rPr lang="en-US"/>
                      <a:pPr/>
                      <a:t>[CELLRANGE]</a:t>
                    </a:fld>
                    <a:r>
                      <a:rPr lang="en-US" baseline="0"/>
                      <a:t>, </a:t>
                    </a:r>
                    <a:fld id="{611E228D-7CA0-4F21-8274-3ADC66B7FE7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1698</c:v>
                </c:pt>
                <c:pt idx="1">
                  <c:v>1840</c:v>
                </c:pt>
              </c:numCache>
            </c:numRef>
          </c:val>
          <c:extLst>
            <c:ext xmlns:c15="http://schemas.microsoft.com/office/drawing/2012/chart" uri="{02D57815-91ED-43cb-92C2-25804820EDAC}">
              <c15:datalabelsRange>
                <c15:f>Tech!$E$36:$F$36</c15:f>
                <c15:dlblRangeCache>
                  <c:ptCount val="2"/>
                  <c:pt idx="0">
                    <c:v>6%</c:v>
                  </c:pt>
                  <c:pt idx="1">
                    <c:v>6%</c:v>
                  </c:pt>
                </c15:dlblRangeCache>
              </c15:datalabelsRange>
            </c:ext>
            <c:ext xmlns:c16="http://schemas.microsoft.com/office/drawing/2014/chart" uri="{C3380CC4-5D6E-409C-BE32-E72D297353CC}">
              <c16:uniqueId val="{0000000E-1426-48F2-8EDC-68C4BFD3BA9E}"/>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layout/>
              <c:tx>
                <c:rich>
                  <a:bodyPr/>
                  <a:lstStyle/>
                  <a:p>
                    <a:fld id="{B3AECDB8-689B-4846-B43E-46AD7835FD7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1426-48F2-8EDC-68C4BFD3BA9E}"/>
                </c:ext>
              </c:extLst>
            </c:dLbl>
            <c:dLbl>
              <c:idx val="1"/>
              <c:layout/>
              <c:tx>
                <c:rich>
                  <a:bodyPr/>
                  <a:lstStyle/>
                  <a:p>
                    <a:fld id="{F9C0EAD8-ED9B-4AB8-9C64-61224984301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1426-48F2-8EDC-68C4BFD3BA9E}"/>
                </c:ext>
              </c:extLst>
            </c:dLbl>
            <c:dLbl>
              <c:idx val="2"/>
              <c:layout/>
              <c:tx>
                <c:rich>
                  <a:bodyPr/>
                  <a:lstStyle/>
                  <a:p>
                    <a:fld id="{01BB0325-320E-4469-B4DC-D23F899FEAE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1426-48F2-8EDC-68C4BFD3BA9E}"/>
                </c:ext>
              </c:extLst>
            </c:dLbl>
            <c:dLbl>
              <c:idx val="3"/>
              <c:layout/>
              <c:tx>
                <c:rich>
                  <a:bodyPr/>
                  <a:lstStyle/>
                  <a:p>
                    <a:fld id="{7AE3EA7E-660F-4AB5-80B3-02EBA51ADF2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1426-48F2-8EDC-68C4BFD3BA9E}"/>
                </c:ext>
              </c:extLst>
            </c:dLbl>
            <c:dLbl>
              <c:idx val="4"/>
              <c:layout/>
              <c:tx>
                <c:rich>
                  <a:bodyPr/>
                  <a:lstStyle/>
                  <a:p>
                    <a:fld id="{C5E119DC-D529-4CA8-A36A-05DA7BB41D4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0.1770026050146532</c:v>
                </c:pt>
                <c:pt idx="2">
                  <c:v>0.39415499837186585</c:v>
                </c:pt>
                <c:pt idx="3">
                  <c:v>0.81850374470856402</c:v>
                </c:pt>
                <c:pt idx="4">
                  <c:v>0.99</c:v>
                </c:pt>
              </c:numCache>
            </c:numRef>
          </c:yVal>
          <c:smooth val="0"/>
          <c:extLst>
            <c:ext xmlns:c15="http://schemas.microsoft.com/office/drawing/2012/chart" uri="{02D57815-91ED-43cb-92C2-25804820EDAC}">
              <c15:datalabelsRange>
                <c15:f>Tech!$H$32:$H$36</c15:f>
                <c15:dlblRangeCache>
                  <c:ptCount val="5"/>
                  <c:pt idx="0">
                    <c:v>+21.9%</c:v>
                  </c:pt>
                  <c:pt idx="1">
                    <c:v>+12.8%</c:v>
                  </c:pt>
                  <c:pt idx="2">
                    <c:v>+8.1%</c:v>
                  </c:pt>
                  <c:pt idx="3">
                    <c:v>+2.8%</c:v>
                  </c:pt>
                  <c:pt idx="4">
                    <c:v>+8.4%</c:v>
                  </c:pt>
                </c15:dlblRangeCache>
              </c15:datalabelsRange>
            </c:ext>
            <c:ext xmlns:c16="http://schemas.microsoft.com/office/drawing/2014/chart" uri="{C3380CC4-5D6E-409C-BE32-E72D297353CC}">
              <c16:uniqueId val="{00000014-1426-48F2-8EDC-68C4BFD3BA9E}"/>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26-48F2-8EDC-68C4BFD3BA9E}"/>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26-48F2-8EDC-68C4BFD3BA9E}"/>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26-48F2-8EDC-68C4BFD3BA9E}"/>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26-48F2-8EDC-68C4BFD3BA9E}"/>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26-48F2-8EDC-68C4BFD3BA9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1426-48F2-8EDC-68C4BFD3BA9E}"/>
            </c:ext>
          </c:extLst>
        </c:ser>
        <c:ser>
          <c:idx val="7"/>
          <c:order val="7"/>
          <c:tx>
            <c:strRef>
              <c:f>Tech!$K$13</c:f>
              <c:strCache>
                <c:ptCount val="1"/>
                <c:pt idx="0">
                  <c:v>Share</c:v>
                </c:pt>
              </c:strCache>
            </c:strRef>
          </c:tx>
          <c:spPr>
            <a:ln w="25400" cap="rnd">
              <a:noFill/>
              <a:round/>
            </a:ln>
            <a:effectLst/>
          </c:spPr>
          <c:marker>
            <c:symbol val="none"/>
          </c:marker>
          <c:dLbls>
            <c:dLbl>
              <c:idx val="0"/>
              <c:layout/>
              <c:tx>
                <c:rich>
                  <a:bodyPr/>
                  <a:lstStyle/>
                  <a:p>
                    <a:fld id="{E38BC1CF-1103-42BB-ACA2-8FEC7C92073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1426-48F2-8EDC-68C4BFD3BA9E}"/>
                </c:ext>
              </c:extLst>
            </c:dLbl>
            <c:dLbl>
              <c:idx val="1"/>
              <c:layout/>
              <c:tx>
                <c:rich>
                  <a:bodyPr/>
                  <a:lstStyle/>
                  <a:p>
                    <a:fld id="{BDC8D886-64B7-429C-AD45-BF25BC8FDD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1426-48F2-8EDC-68C4BFD3BA9E}"/>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28,729 </c:v>
                  </c:pt>
                  <c:pt idx="1">
                    <c:v> 30,710 </c:v>
                  </c:pt>
                </c15:dlblRangeCache>
              </c15:datalabelsRange>
            </c:ext>
            <c:ext xmlns:c16="http://schemas.microsoft.com/office/drawing/2014/chart" uri="{C3380CC4-5D6E-409C-BE32-E72D297353CC}">
              <c16:uniqueId val="{0000001D-1426-48F2-8EDC-68C4BFD3BA9E}"/>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17446</c:v>
                </c:pt>
              </c:numCache>
            </c:numRef>
          </c:val>
          <c:extLst>
            <c:ext xmlns:c16="http://schemas.microsoft.com/office/drawing/2014/chart" uri="{C3380CC4-5D6E-409C-BE32-E72D297353CC}">
              <c16:uniqueId val="{00000000-1811-4FDA-9C4A-7D67A6CB38A1}"/>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13265</c:v>
                </c:pt>
              </c:numCache>
            </c:numRef>
          </c:val>
          <c:extLst>
            <c:ext xmlns:c16="http://schemas.microsoft.com/office/drawing/2014/chart" uri="{C3380CC4-5D6E-409C-BE32-E72D297353CC}">
              <c16:uniqueId val="{00000001-1811-4FDA-9C4A-7D67A6CB38A1}"/>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709-4545-A248-80D68031ACFF}"/>
              </c:ext>
            </c:extLst>
          </c:dPt>
          <c:dLbls>
            <c:dLbl>
              <c:idx val="0"/>
              <c:tx>
                <c:rich>
                  <a:bodyPr/>
                  <a:lstStyle/>
                  <a:p>
                    <a:fld id="{5A4F2848-9D13-4FB3-93C7-39740ADA33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709-4545-A248-80D68031ACFF}"/>
                </c:ext>
              </c:extLst>
            </c:dLbl>
            <c:dLbl>
              <c:idx val="1"/>
              <c:tx>
                <c:rich>
                  <a:bodyPr/>
                  <a:lstStyle/>
                  <a:p>
                    <a:fld id="{F5DC301A-3BBF-45B4-865A-C92EFAA896F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709-4545-A248-80D68031ACF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1291</c:v>
                </c:pt>
                <c:pt idx="1">
                  <c:v>693</c:v>
                </c:pt>
              </c:numCache>
            </c:numRef>
          </c:val>
          <c:extLst>
            <c:ext xmlns:c15="http://schemas.microsoft.com/office/drawing/2012/chart" uri="{02D57815-91ED-43cb-92C2-25804820EDAC}">
              <c15:datalabelsRange>
                <c15:f>Tech!$N$13:$N$14</c15:f>
                <c15:dlblRangeCache>
                  <c:ptCount val="2"/>
                  <c:pt idx="0">
                    <c:v>+8%</c:v>
                  </c:pt>
                  <c:pt idx="1">
                    <c:v>+6%</c:v>
                  </c:pt>
                </c15:dlblRangeCache>
              </c15:datalabelsRange>
            </c:ext>
            <c:ext xmlns:c16="http://schemas.microsoft.com/office/drawing/2014/chart" uri="{C3380CC4-5D6E-409C-BE32-E72D297353CC}">
              <c16:uniqueId val="{00000003-4709-4545-A248-80D68031ACF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gradFill>
              <a:gsLst>
                <a:gs pos="0">
                  <a:schemeClr val="accent1"/>
                </a:gs>
                <a:gs pos="63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26417</c:v>
                </c:pt>
              </c:numCache>
            </c:numRef>
          </c:val>
          <c:extLst>
            <c:ext xmlns:c16="http://schemas.microsoft.com/office/drawing/2014/chart" uri="{C3380CC4-5D6E-409C-BE32-E72D297353CC}">
              <c16:uniqueId val="{00000000-44FD-4F5F-B48A-21B1E81A5836}"/>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758</c:v>
                </c:pt>
              </c:numCache>
            </c:numRef>
          </c:val>
          <c:extLst>
            <c:ext xmlns:c16="http://schemas.microsoft.com/office/drawing/2014/chart" uri="{C3380CC4-5D6E-409C-BE32-E72D297353CC}">
              <c16:uniqueId val="{00000001-44FD-4F5F-B48A-21B1E81A5836}"/>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3036</c:v>
                </c:pt>
              </c:numCache>
            </c:numRef>
          </c:val>
          <c:extLst>
            <c:ext xmlns:c16="http://schemas.microsoft.com/office/drawing/2014/chart" uri="{C3380CC4-5D6E-409C-BE32-E72D297353CC}">
              <c16:uniqueId val="{00000002-44FD-4F5F-B48A-21B1E81A5836}"/>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500</c:v>
                </c:pt>
              </c:numCache>
            </c:numRef>
          </c:val>
          <c:extLst>
            <c:ext xmlns:c16="http://schemas.microsoft.com/office/drawing/2014/chart" uri="{C3380CC4-5D6E-409C-BE32-E72D297353CC}">
              <c16:uniqueId val="{00000003-44FD-4F5F-B48A-21B1E81A5836}"/>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7F9-4A95-9236-3035A7FCF48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F7F9-4A95-9236-3035A7FCF48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F7F9-4A95-9236-3035A7FCF489}"/>
              </c:ext>
            </c:extLst>
          </c:dPt>
          <c:dLbls>
            <c:dLbl>
              <c:idx val="0"/>
              <c:tx>
                <c:rich>
                  <a:bodyPr/>
                  <a:lstStyle/>
                  <a:p>
                    <a:fld id="{2EAD8ADF-0ECE-41C1-9E43-328BAFBD4EC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7F9-4A95-9236-3035A7FCF489}"/>
                </c:ext>
              </c:extLst>
            </c:dLbl>
            <c:dLbl>
              <c:idx val="1"/>
              <c:tx>
                <c:rich>
                  <a:bodyPr/>
                  <a:lstStyle/>
                  <a:p>
                    <a:fld id="{19A6A087-3F4D-41F3-A355-E6CE0FF8782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7F9-4A95-9236-3035A7FCF489}"/>
                </c:ext>
              </c:extLst>
            </c:dLbl>
            <c:dLbl>
              <c:idx val="2"/>
              <c:tx>
                <c:rich>
                  <a:bodyPr/>
                  <a:lstStyle/>
                  <a:p>
                    <a:fld id="{1DF56036-9D02-467C-BEEA-C8E388DE06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7F9-4A95-9236-3035A7FCF489}"/>
                </c:ext>
              </c:extLst>
            </c:dLbl>
            <c:dLbl>
              <c:idx val="3"/>
              <c:tx>
                <c:rich>
                  <a:bodyPr/>
                  <a:lstStyle/>
                  <a:p>
                    <a:fld id="{8DEDBE0F-C5E0-41A8-8956-05A7FD55E97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7F9-4A95-9236-3035A7FCF48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1374</c:v>
                </c:pt>
                <c:pt idx="1">
                  <c:v>60</c:v>
                </c:pt>
                <c:pt idx="2">
                  <c:v>453</c:v>
                </c:pt>
                <c:pt idx="3">
                  <c:v>97</c:v>
                </c:pt>
              </c:numCache>
            </c:numRef>
          </c:val>
          <c:extLst>
            <c:ext xmlns:c15="http://schemas.microsoft.com/office/drawing/2012/chart" uri="{02D57815-91ED-43cb-92C2-25804820EDAC}">
              <c15:datalabelsRange>
                <c15:f>Tech!$O$4:$O$7</c15:f>
                <c15:dlblRangeCache>
                  <c:ptCount val="4"/>
                  <c:pt idx="0">
                    <c:v>+5%</c:v>
                  </c:pt>
                  <c:pt idx="1">
                    <c:v>+9%</c:v>
                  </c:pt>
                  <c:pt idx="2">
                    <c:v>+18%</c:v>
                  </c:pt>
                  <c:pt idx="3">
                    <c:v>+24%</c:v>
                  </c:pt>
                </c15:dlblRangeCache>
              </c15:datalabelsRange>
            </c:ext>
            <c:ext xmlns:c16="http://schemas.microsoft.com/office/drawing/2014/chart" uri="{C3380CC4-5D6E-409C-BE32-E72D297353CC}">
              <c16:uniqueId val="{00000007-F7F9-4A95-9236-3035A7FCF489}"/>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6B6BAC6B-4945-4D4E-91B1-B8A6CB011A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090-4346-8A13-8017CAEFF160}"/>
                </c:ext>
              </c:extLst>
            </c:dLbl>
            <c:dLbl>
              <c:idx val="1"/>
              <c:tx>
                <c:rich>
                  <a:bodyPr/>
                  <a:lstStyle/>
                  <a:p>
                    <a:fld id="{F586C506-D3C6-436A-BF86-9EAD6E763A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90-4346-8A13-8017CAEFF1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261</c:v>
                </c:pt>
                <c:pt idx="1">
                  <c:v>1723</c:v>
                </c:pt>
              </c:numCache>
            </c:numRef>
          </c:val>
          <c:extLst>
            <c:ext xmlns:c15="http://schemas.microsoft.com/office/drawing/2012/chart" uri="{02D57815-91ED-43cb-92C2-25804820EDAC}">
              <c15:datalabelsRange>
                <c15:f>Tech!$O$10:$O$11</c15:f>
                <c15:dlblRangeCache>
                  <c:ptCount val="2"/>
                  <c:pt idx="0">
                    <c:v>+19%</c:v>
                  </c:pt>
                  <c:pt idx="1">
                    <c:v>+6%</c:v>
                  </c:pt>
                </c15:dlblRangeCache>
              </c15:datalabelsRange>
            </c:ext>
            <c:ext xmlns:c16="http://schemas.microsoft.com/office/drawing/2014/chart" uri="{C3380CC4-5D6E-409C-BE32-E72D297353CC}">
              <c16:uniqueId val="{00000002-2090-4346-8A13-8017CAEFF160}"/>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1357</c:v>
                      </c:pt>
                      <c:pt idx="1">
                        <c:v>27370</c:v>
                      </c:pt>
                    </c:numCache>
                  </c:numRef>
                </c:val>
                <c:extLst>
                  <c:ext xmlns:c16="http://schemas.microsoft.com/office/drawing/2014/chart" uri="{C3380CC4-5D6E-409C-BE32-E72D297353CC}">
                    <c16:uniqueId val="{00000003-2090-4346-8A13-8017CAEFF1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1618</c:v>
                      </c:pt>
                      <c:pt idx="1">
                        <c:v>29093</c:v>
                      </c:pt>
                    </c:numCache>
                  </c:numRef>
                </c:val>
                <c:extLst xmlns:c15="http://schemas.microsoft.com/office/drawing/2012/chart">
                  <c:ext xmlns:c16="http://schemas.microsoft.com/office/drawing/2014/chart" uri="{C3380CC4-5D6E-409C-BE32-E72D297353CC}">
                    <c16:uniqueId val="{00000004-2090-4346-8A13-8017CAEFF160}"/>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Supply and Demand Charts.xlsx]Region Occupations!PivotTable5</c:name>
    <c:fmtId val="25"/>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pivotFmt>
      <c:pivotFmt>
        <c:idx val="14"/>
        <c:spPr>
          <a:solidFill>
            <a:schemeClr val="accent1"/>
          </a:solidFill>
          <a:ln>
            <a:noFill/>
          </a:ln>
          <a:effectLst/>
        </c:spPr>
        <c:marker>
          <c:symbol val="none"/>
        </c:marker>
      </c:pivotFmt>
      <c:pivotFmt>
        <c:idx val="15"/>
        <c:spPr>
          <a:solidFill>
            <a:schemeClr val="accent1"/>
          </a:solidFill>
          <a:ln>
            <a:noFill/>
          </a:ln>
          <a:effectLst/>
        </c:spPr>
      </c:pivotFmt>
    </c:pivotFmts>
    <c:plotArea>
      <c:layout/>
      <c:barChart>
        <c:barDir val="bar"/>
        <c:grouping val="clustered"/>
        <c:varyColors val="0"/>
        <c:ser>
          <c:idx val="0"/>
          <c:order val="0"/>
          <c:tx>
            <c:strRef>
              <c:f>'Region Occupations'!$B$6</c:f>
              <c:strCache>
                <c:ptCount val="1"/>
                <c:pt idx="0">
                  <c:v>Total</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445A-4168-B249-86D81CCD59F1}"/>
              </c:ext>
            </c:extLst>
          </c:dPt>
          <c:cat>
            <c:strRef>
              <c:f>'Region Occupations'!$A$7:$A$22</c:f>
              <c:strCache>
                <c:ptCount val="15"/>
                <c:pt idx="0">
                  <c:v>Firefighters</c:v>
                </c:pt>
                <c:pt idx="1">
                  <c:v>Medical Assistants</c:v>
                </c:pt>
                <c:pt idx="2">
                  <c:v>Dental Assistants</c:v>
                </c:pt>
                <c:pt idx="3">
                  <c:v>Heavy and Tractor-Trailer Truck Drivers</c:v>
                </c:pt>
                <c:pt idx="4">
                  <c:v>Paralegals and Legal Assistants</c:v>
                </c:pt>
                <c:pt idx="5">
                  <c:v>Heating, Air Conditioning, and Refrigeration Mechanics and Installers</c:v>
                </c:pt>
                <c:pt idx="6">
                  <c:v>Dental Hygienists</c:v>
                </c:pt>
                <c:pt idx="7">
                  <c:v>Licensed Practical and Licensed Vocational Nurses</c:v>
                </c:pt>
                <c:pt idx="8">
                  <c:v>Automotive Service Technicians and Mechanics</c:v>
                </c:pt>
                <c:pt idx="9">
                  <c:v>Bookkeeping, Accounting, and Auditing Clerks</c:v>
                </c:pt>
                <c:pt idx="10">
                  <c:v>Computer User Support Specialists</c:v>
                </c:pt>
                <c:pt idx="11">
                  <c:v>First-Line Supervisors of Fire Fighting and Prevention Workers</c:v>
                </c:pt>
                <c:pt idx="12">
                  <c:v>Physical Therapist Assistants</c:v>
                </c:pt>
                <c:pt idx="13">
                  <c:v>Web Developers</c:v>
                </c:pt>
                <c:pt idx="14">
                  <c:v>Diagnostic Medical Sonographers</c:v>
                </c:pt>
              </c:strCache>
            </c:strRef>
          </c:cat>
          <c:val>
            <c:numRef>
              <c:f>'Region Occupations'!$B$7:$B$22</c:f>
              <c:numCache>
                <c:formatCode>#,##0.00</c:formatCode>
                <c:ptCount val="15"/>
                <c:pt idx="0">
                  <c:v>0.81678321678321675</c:v>
                </c:pt>
                <c:pt idx="1">
                  <c:v>0.71511506276150627</c:v>
                </c:pt>
                <c:pt idx="2">
                  <c:v>0.53783333333333339</c:v>
                </c:pt>
                <c:pt idx="3">
                  <c:v>0.53233468863684996</c:v>
                </c:pt>
                <c:pt idx="4">
                  <c:v>0.43141426783479353</c:v>
                </c:pt>
                <c:pt idx="5">
                  <c:v>0.40058823529411769</c:v>
                </c:pt>
                <c:pt idx="6">
                  <c:v>0.4</c:v>
                </c:pt>
                <c:pt idx="7">
                  <c:v>0.31680040120361086</c:v>
                </c:pt>
                <c:pt idx="8">
                  <c:v>0.22361623616236162</c:v>
                </c:pt>
                <c:pt idx="9">
                  <c:v>0.2137404580152672</c:v>
                </c:pt>
                <c:pt idx="10">
                  <c:v>0.14592851384036551</c:v>
                </c:pt>
                <c:pt idx="11">
                  <c:v>9.375E-2</c:v>
                </c:pt>
                <c:pt idx="12">
                  <c:v>7.6320939334637961E-2</c:v>
                </c:pt>
                <c:pt idx="13">
                  <c:v>5.8319604612850087E-2</c:v>
                </c:pt>
                <c:pt idx="14">
                  <c:v>4.5248868778280542E-2</c:v>
                </c:pt>
              </c:numCache>
            </c:numRef>
          </c:val>
          <c:extLst>
            <c:ext xmlns:c16="http://schemas.microsoft.com/office/drawing/2014/chart" uri="{C3380CC4-5D6E-409C-BE32-E72D297353CC}">
              <c16:uniqueId val="{00000002-445A-4168-B249-86D81CCD59F1}"/>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Supply and Demand Charts.xlsx]Region Occupations (3 stars)!PivotTable5</c:name>
    <c:fmtId val="32"/>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1AFC-496B-844E-C140FE4D3C8D}"/>
              </c:ext>
            </c:extLst>
          </c:dPt>
          <c:cat>
            <c:strRef>
              <c:f>'Region Occupations (3 stars)'!$A$7:$A$19</c:f>
              <c:strCache>
                <c:ptCount val="12"/>
                <c:pt idx="0">
                  <c:v>Massage Therapists</c:v>
                </c:pt>
                <c:pt idx="1">
                  <c:v>Electrical and Electronics Engineering Technicians</c:v>
                </c:pt>
                <c:pt idx="2">
                  <c:v>Telecommunications Equipment Installers and Repairers, Except Line Installers</c:v>
                </c:pt>
                <c:pt idx="3">
                  <c:v>Electro-Mechanical Technicians</c:v>
                </c:pt>
                <c:pt idx="4">
                  <c:v>Emergency Medical Technicians and Paramedics</c:v>
                </c:pt>
                <c:pt idx="5">
                  <c:v>Medical Records and Health Information Technicians</c:v>
                </c:pt>
                <c:pt idx="6">
                  <c:v>Veterinary Technologists and Technicians</c:v>
                </c:pt>
                <c:pt idx="7">
                  <c:v>Chemical Technicians</c:v>
                </c:pt>
                <c:pt idx="8">
                  <c:v>Radiologic Technologists</c:v>
                </c:pt>
                <c:pt idx="9">
                  <c:v>Occupational Therapy Assistants</c:v>
                </c:pt>
                <c:pt idx="10">
                  <c:v>Industrial Engineering Technicians</c:v>
                </c:pt>
                <c:pt idx="11">
                  <c:v>Respiratory Therapists</c:v>
                </c:pt>
              </c:strCache>
            </c:strRef>
          </c:cat>
          <c:val>
            <c:numRef>
              <c:f>'Region Occupations (3 stars)'!$B$7:$B$19</c:f>
              <c:numCache>
                <c:formatCode>#,##0.00</c:formatCode>
                <c:ptCount val="12"/>
                <c:pt idx="0">
                  <c:v>0.79758064516129035</c:v>
                </c:pt>
                <c:pt idx="1">
                  <c:v>0.56709315589353615</c:v>
                </c:pt>
                <c:pt idx="2">
                  <c:v>0.49528301886792447</c:v>
                </c:pt>
                <c:pt idx="3">
                  <c:v>0.42061855670103088</c:v>
                </c:pt>
                <c:pt idx="4">
                  <c:v>0.25232558139534889</c:v>
                </c:pt>
                <c:pt idx="5">
                  <c:v>0.23440029433406917</c:v>
                </c:pt>
                <c:pt idx="6">
                  <c:v>0.22643171806167398</c:v>
                </c:pt>
                <c:pt idx="7">
                  <c:v>0.20168067226890757</c:v>
                </c:pt>
                <c:pt idx="8">
                  <c:v>0.16639839034205234</c:v>
                </c:pt>
                <c:pt idx="9">
                  <c:v>0.14661654135338345</c:v>
                </c:pt>
                <c:pt idx="10">
                  <c:v>0.10709046454767725</c:v>
                </c:pt>
                <c:pt idx="11">
                  <c:v>7.0588235294117646E-2</c:v>
                </c:pt>
              </c:numCache>
            </c:numRef>
          </c:val>
          <c:extLst>
            <c:ext xmlns:c16="http://schemas.microsoft.com/office/drawing/2014/chart" uri="{C3380CC4-5D6E-409C-BE32-E72D297353CC}">
              <c16:uniqueId val="{00000001-1AFC-496B-844E-C140FE4D3C8D}"/>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 Occupations - State'!$E$9</c:f>
              <c:strCache>
                <c:ptCount val="1"/>
                <c:pt idx="0">
                  <c:v># of Licenses</c:v>
                </c:pt>
              </c:strCache>
            </c:strRef>
          </c:tx>
          <c:spPr>
            <a:solidFill>
              <a:schemeClr val="accent2"/>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1735-4331-B3C9-378601ECB51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1735-4331-B3C9-378601ECB512}"/>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1735-4331-B3C9-378601ECB512}"/>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7-1735-4331-B3C9-378601ECB512}"/>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9-1735-4331-B3C9-378601ECB512}"/>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1735-4331-B3C9-378601ECB512}"/>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1735-4331-B3C9-378601ECB512}"/>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1735-4331-B3C9-378601ECB512}"/>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1-1735-4331-B3C9-378601ECB512}"/>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3-1735-4331-B3C9-378601ECB512}"/>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5-1735-4331-B3C9-378601ECB512}"/>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17-1735-4331-B3C9-378601ECB512}"/>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19-1735-4331-B3C9-378601ECB512}"/>
              </c:ext>
            </c:extLst>
          </c:dPt>
          <c:dPt>
            <c:idx val="19"/>
            <c:invertIfNegative val="0"/>
            <c:bubble3D val="0"/>
            <c:spPr>
              <a:solidFill>
                <a:schemeClr val="accent4"/>
              </a:solidFill>
              <a:ln>
                <a:noFill/>
              </a:ln>
              <a:effectLst/>
            </c:spPr>
            <c:extLst>
              <c:ext xmlns:c16="http://schemas.microsoft.com/office/drawing/2014/chart" uri="{C3380CC4-5D6E-409C-BE32-E72D297353CC}">
                <c16:uniqueId val="{0000001B-1735-4331-B3C9-378601ECB512}"/>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 - State'!$D$10:$D$30</c:f>
              <c:strCache>
                <c:ptCount val="21"/>
                <c:pt idx="0">
                  <c:v>Health and Safety Engineers, Except Mining Safety Engineers and Inspectors</c:v>
                </c:pt>
                <c:pt idx="1">
                  <c:v>Mental Health Counselors</c:v>
                </c:pt>
                <c:pt idx="2">
                  <c:v>Computer Hardware Engineers</c:v>
                </c:pt>
                <c:pt idx="3">
                  <c:v>Chemical Engineers</c:v>
                </c:pt>
                <c:pt idx="4">
                  <c:v>Biomedical Engineers</c:v>
                </c:pt>
                <c:pt idx="5">
                  <c:v>Skincare Specialists</c:v>
                </c:pt>
                <c:pt idx="6">
                  <c:v>Electronics Engineers, Except Computer</c:v>
                </c:pt>
                <c:pt idx="7">
                  <c:v>Environmental Engineers</c:v>
                </c:pt>
                <c:pt idx="8">
                  <c:v>Mechanical Engineers</c:v>
                </c:pt>
                <c:pt idx="9">
                  <c:v>Industrial Engineers</c:v>
                </c:pt>
                <c:pt idx="10">
                  <c:v>Electrical Engineers</c:v>
                </c:pt>
                <c:pt idx="11">
                  <c:v>Civil Engineers</c:v>
                </c:pt>
                <c:pt idx="12">
                  <c:v>Manicurists and Pedicurists</c:v>
                </c:pt>
                <c:pt idx="13">
                  <c:v>Accountants and Auditors</c:v>
                </c:pt>
                <c:pt idx="14">
                  <c:v>Plumbers, Pipefitters, and Steamfitters</c:v>
                </c:pt>
                <c:pt idx="15">
                  <c:v>Electricians</c:v>
                </c:pt>
                <c:pt idx="16">
                  <c:v>Child, Family, and School Social Workers</c:v>
                </c:pt>
                <c:pt idx="17">
                  <c:v>Mental Health and Substance Abuse Social Workers</c:v>
                </c:pt>
                <c:pt idx="18">
                  <c:v>Healthcare Social Workers</c:v>
                </c:pt>
                <c:pt idx="19">
                  <c:v>Hairdressers, Hairstylists, and Cosmetologists</c:v>
                </c:pt>
                <c:pt idx="20">
                  <c:v>Real Estate Sales Agents</c:v>
                </c:pt>
              </c:strCache>
            </c:strRef>
          </c:cat>
          <c:val>
            <c:numRef>
              <c:f>'Top Occupations - State'!$E$10:$E$30</c:f>
              <c:numCache>
                <c:formatCode>#,##0</c:formatCode>
                <c:ptCount val="21"/>
                <c:pt idx="0">
                  <c:v>4809</c:v>
                </c:pt>
                <c:pt idx="1">
                  <c:v>4951</c:v>
                </c:pt>
                <c:pt idx="2">
                  <c:v>5046</c:v>
                </c:pt>
                <c:pt idx="3">
                  <c:v>5046</c:v>
                </c:pt>
                <c:pt idx="4">
                  <c:v>5264</c:v>
                </c:pt>
                <c:pt idx="5">
                  <c:v>5379</c:v>
                </c:pt>
                <c:pt idx="6">
                  <c:v>7383</c:v>
                </c:pt>
                <c:pt idx="7">
                  <c:v>7581</c:v>
                </c:pt>
                <c:pt idx="8">
                  <c:v>8102</c:v>
                </c:pt>
                <c:pt idx="9">
                  <c:v>8102</c:v>
                </c:pt>
                <c:pt idx="10">
                  <c:v>8239</c:v>
                </c:pt>
                <c:pt idx="11">
                  <c:v>8300</c:v>
                </c:pt>
                <c:pt idx="12">
                  <c:v>8559</c:v>
                </c:pt>
                <c:pt idx="13">
                  <c:v>9542</c:v>
                </c:pt>
                <c:pt idx="14">
                  <c:v>12117</c:v>
                </c:pt>
                <c:pt idx="15">
                  <c:v>12781</c:v>
                </c:pt>
                <c:pt idx="16">
                  <c:v>13633</c:v>
                </c:pt>
                <c:pt idx="17">
                  <c:v>13948</c:v>
                </c:pt>
                <c:pt idx="18">
                  <c:v>13948</c:v>
                </c:pt>
                <c:pt idx="19">
                  <c:v>23474</c:v>
                </c:pt>
                <c:pt idx="20">
                  <c:v>28167</c:v>
                </c:pt>
              </c:numCache>
            </c:numRef>
          </c:val>
          <c:extLst>
            <c:ext xmlns:c16="http://schemas.microsoft.com/office/drawing/2014/chart" uri="{C3380CC4-5D6E-409C-BE32-E72D297353CC}">
              <c16:uniqueId val="{0000001C-1735-4331-B3C9-378601ECB512}"/>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 Occupations - NE'!$E$9</c:f>
              <c:strCache>
                <c:ptCount val="1"/>
                <c:pt idx="0">
                  <c:v># of Licenses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BA1-41EF-91DA-2750ADA6578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7BA1-41EF-91DA-2750ADA6578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BA1-41EF-91DA-2750ADA6578B}"/>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7BA1-41EF-91DA-2750ADA6578B}"/>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7BA1-41EF-91DA-2750ADA6578B}"/>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7BA1-41EF-91DA-2750ADA6578B}"/>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D-7BA1-41EF-91DA-2750ADA6578B}"/>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F-7BA1-41EF-91DA-2750ADA6578B}"/>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1-7BA1-41EF-91DA-2750ADA6578B}"/>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3-7BA1-41EF-91DA-2750ADA6578B}"/>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5-7BA1-41EF-91DA-2750ADA6578B}"/>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7-7BA1-41EF-91DA-2750ADA6578B}"/>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9-7BA1-41EF-91DA-2750ADA6578B}"/>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1B-7BA1-41EF-91DA-2750ADA6578B}"/>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 - NE'!$D$10:$D$29</c:f>
              <c:strCache>
                <c:ptCount val="20"/>
                <c:pt idx="0">
                  <c:v>Physical Therapists</c:v>
                </c:pt>
                <c:pt idx="1">
                  <c:v>Water and Wastewater Treatment Plant and System Operators</c:v>
                </c:pt>
                <c:pt idx="2">
                  <c:v>Mental Health Counselors</c:v>
                </c:pt>
                <c:pt idx="3">
                  <c:v>Industrial Engineers</c:v>
                </c:pt>
                <c:pt idx="4">
                  <c:v>Chemical Engineers</c:v>
                </c:pt>
                <c:pt idx="5">
                  <c:v>Environmental Engineers</c:v>
                </c:pt>
                <c:pt idx="6">
                  <c:v>Electronics Engineers, Except Computer</c:v>
                </c:pt>
                <c:pt idx="7">
                  <c:v>Civil Engineers</c:v>
                </c:pt>
                <c:pt idx="8">
                  <c:v>Mechanical Engineers</c:v>
                </c:pt>
                <c:pt idx="9">
                  <c:v>Computer Hardware Engineers</c:v>
                </c:pt>
                <c:pt idx="10">
                  <c:v>Electrical Engineers</c:v>
                </c:pt>
                <c:pt idx="11">
                  <c:v>Accountants and Auditors</c:v>
                </c:pt>
                <c:pt idx="12">
                  <c:v>Child, Family, and School Social Workers</c:v>
                </c:pt>
                <c:pt idx="13">
                  <c:v>Mental Health and Substance Abuse Social Workers</c:v>
                </c:pt>
                <c:pt idx="14">
                  <c:v>Healthcare Social Workers</c:v>
                </c:pt>
                <c:pt idx="15">
                  <c:v>Plumbers, Pipefitters, and Steamfitters</c:v>
                </c:pt>
                <c:pt idx="16">
                  <c:v>Electricians</c:v>
                </c:pt>
                <c:pt idx="17">
                  <c:v>Manicurists and Pedicurists</c:v>
                </c:pt>
                <c:pt idx="18">
                  <c:v>Hairdressers, Hairstylists, and Cosmetologists</c:v>
                </c:pt>
                <c:pt idx="19">
                  <c:v>Real Estate Sales Agents</c:v>
                </c:pt>
              </c:strCache>
            </c:strRef>
          </c:cat>
          <c:val>
            <c:numRef>
              <c:f>'Top Occupations - NE'!$E$10:$E$29</c:f>
              <c:numCache>
                <c:formatCode>#,##0</c:formatCode>
                <c:ptCount val="20"/>
                <c:pt idx="0">
                  <c:v>594</c:v>
                </c:pt>
                <c:pt idx="1">
                  <c:v>632</c:v>
                </c:pt>
                <c:pt idx="2">
                  <c:v>756</c:v>
                </c:pt>
                <c:pt idx="3">
                  <c:v>1178</c:v>
                </c:pt>
                <c:pt idx="4">
                  <c:v>1178</c:v>
                </c:pt>
                <c:pt idx="5">
                  <c:v>1178</c:v>
                </c:pt>
                <c:pt idx="6">
                  <c:v>1178</c:v>
                </c:pt>
                <c:pt idx="7">
                  <c:v>1178</c:v>
                </c:pt>
                <c:pt idx="8">
                  <c:v>1178</c:v>
                </c:pt>
                <c:pt idx="9">
                  <c:v>1178</c:v>
                </c:pt>
                <c:pt idx="10">
                  <c:v>1178</c:v>
                </c:pt>
                <c:pt idx="11">
                  <c:v>1204</c:v>
                </c:pt>
                <c:pt idx="12">
                  <c:v>1909</c:v>
                </c:pt>
                <c:pt idx="13">
                  <c:v>1909</c:v>
                </c:pt>
                <c:pt idx="14">
                  <c:v>1909</c:v>
                </c:pt>
                <c:pt idx="15">
                  <c:v>2249</c:v>
                </c:pt>
                <c:pt idx="16">
                  <c:v>2288</c:v>
                </c:pt>
                <c:pt idx="17">
                  <c:v>2342</c:v>
                </c:pt>
                <c:pt idx="18">
                  <c:v>4503</c:v>
                </c:pt>
                <c:pt idx="19">
                  <c:v>5023</c:v>
                </c:pt>
              </c:numCache>
            </c:numRef>
          </c:val>
          <c:extLst>
            <c:ext xmlns:c16="http://schemas.microsoft.com/office/drawing/2014/chart" uri="{C3380CC4-5D6E-409C-BE32-E72D297353CC}">
              <c16:uniqueId val="{0000001C-7BA1-41EF-91DA-2750ADA6578B}"/>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Construction!$R$18:$R$23</c:f>
              <c:numCache>
                <c:formatCode>#,##0</c:formatCode>
                <c:ptCount val="6"/>
                <c:pt idx="0">
                  <c:v>3102</c:v>
                </c:pt>
                <c:pt idx="1">
                  <c:v>910</c:v>
                </c:pt>
                <c:pt idx="2">
                  <c:v>639</c:v>
                </c:pt>
                <c:pt idx="3">
                  <c:v>557</c:v>
                </c:pt>
                <c:pt idx="4">
                  <c:v>409</c:v>
                </c:pt>
                <c:pt idx="5">
                  <c:v>318</c:v>
                </c:pt>
              </c:numCache>
            </c:numRef>
          </c:val>
          <c:extLst>
            <c:ext xmlns:c16="http://schemas.microsoft.com/office/drawing/2014/chart" uri="{C3380CC4-5D6E-409C-BE32-E72D297353CC}">
              <c16:uniqueId val="{00000000-D07F-4976-86BD-05FDAEBE9D4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Construction!$S$18:$S$23</c:f>
              <c:numCache>
                <c:formatCode>#,##0</c:formatCode>
                <c:ptCount val="6"/>
                <c:pt idx="0">
                  <c:v>3267</c:v>
                </c:pt>
                <c:pt idx="1">
                  <c:v>960</c:v>
                </c:pt>
                <c:pt idx="2">
                  <c:v>683</c:v>
                </c:pt>
                <c:pt idx="3">
                  <c:v>584</c:v>
                </c:pt>
                <c:pt idx="4">
                  <c:v>435</c:v>
                </c:pt>
                <c:pt idx="5">
                  <c:v>335</c:v>
                </c:pt>
              </c:numCache>
            </c:numRef>
          </c:val>
          <c:extLst>
            <c:ext xmlns:c16="http://schemas.microsoft.com/office/drawing/2014/chart" uri="{C3380CC4-5D6E-409C-BE32-E72D297353CC}">
              <c16:uniqueId val="{00000001-D07F-4976-86BD-05FDAEBE9D4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tx>
                <c:rich>
                  <a:bodyPr/>
                  <a:lstStyle/>
                  <a:p>
                    <a:fld id="{0553B2E0-3CA6-4790-B08D-8845108AD430}" type="CELLRANGE">
                      <a:rPr lang="en-US"/>
                      <a:pPr/>
                      <a:t>[CELLRANGE]</a:t>
                    </a:fld>
                    <a:r>
                      <a:rPr lang="en-US" baseline="0"/>
                      <a:t>, </a:t>
                    </a:r>
                    <a:fld id="{C40270E7-2370-4399-AC87-7B7A7831632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557-4F59-BBE4-F591F65510AF}"/>
                </c:ext>
              </c:extLst>
            </c:dLbl>
            <c:dLbl>
              <c:idx val="1"/>
              <c:tx>
                <c:rich>
                  <a:bodyPr/>
                  <a:lstStyle/>
                  <a:p>
                    <a:fld id="{DDC790A0-CCC8-4343-BE5E-F7F22993021D}" type="CELLRANGE">
                      <a:rPr lang="en-US"/>
                      <a:pPr/>
                      <a:t>[CELLRANGE]</a:t>
                    </a:fld>
                    <a:r>
                      <a:rPr lang="en-US" baseline="0"/>
                      <a:t>, </a:t>
                    </a:r>
                    <a:fld id="{D0B114FE-CEA0-40BC-9839-6428CBA1EE9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2274</c:v>
                </c:pt>
                <c:pt idx="1">
                  <c:v>2844</c:v>
                </c:pt>
              </c:numCache>
            </c:numRef>
          </c:val>
          <c:extLst>
            <c:ext xmlns:c15="http://schemas.microsoft.com/office/drawing/2012/chart" uri="{02D57815-91ED-43cb-92C2-25804820EDAC}">
              <c15:datalabelsRange>
                <c15:f>Construction!$E$32:$F$32</c15:f>
                <c15:dlblRangeCache>
                  <c:ptCount val="2"/>
                  <c:pt idx="0">
                    <c:v>11%</c:v>
                  </c:pt>
                  <c:pt idx="1">
                    <c:v>12%</c:v>
                  </c:pt>
                </c15:dlblRangeCache>
              </c15:datalabelsRange>
            </c:ext>
            <c:ext xmlns:c16="http://schemas.microsoft.com/office/drawing/2014/chart" uri="{C3380CC4-5D6E-409C-BE32-E72D297353CC}">
              <c16:uniqueId val="{00000002-9557-4F59-BBE4-F591F65510AF}"/>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tx>
                <c:rich>
                  <a:bodyPr/>
                  <a:lstStyle/>
                  <a:p>
                    <a:fld id="{9B6386C8-64DD-4FFF-9036-9723B762ECEA}" type="CELLRANGE">
                      <a:rPr lang="en-US"/>
                      <a:pPr/>
                      <a:t>[CELLRANGE]</a:t>
                    </a:fld>
                    <a:r>
                      <a:rPr lang="en-US" baseline="0"/>
                      <a:t>, </a:t>
                    </a:r>
                    <a:fld id="{FDBC9136-AF1F-4CC4-8FEE-D7A7341C5B0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557-4F59-BBE4-F591F65510AF}"/>
                </c:ext>
              </c:extLst>
            </c:dLbl>
            <c:dLbl>
              <c:idx val="1"/>
              <c:tx>
                <c:rich>
                  <a:bodyPr/>
                  <a:lstStyle/>
                  <a:p>
                    <a:fld id="{B404468B-3BD1-4A35-8F9E-F789E111BA3C}" type="CELLRANGE">
                      <a:rPr lang="en-US"/>
                      <a:pPr/>
                      <a:t>[CELLRANGE]</a:t>
                    </a:fld>
                    <a:r>
                      <a:rPr lang="en-US" baseline="0"/>
                      <a:t>, </a:t>
                    </a:r>
                    <a:fld id="{3932AF2F-DB5B-4D27-BC46-C14F6873FF1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5760</c:v>
                </c:pt>
                <c:pt idx="1">
                  <c:v>6513</c:v>
                </c:pt>
              </c:numCache>
            </c:numRef>
          </c:val>
          <c:extLst>
            <c:ext xmlns:c15="http://schemas.microsoft.com/office/drawing/2012/chart" uri="{02D57815-91ED-43cb-92C2-25804820EDAC}">
              <c15:datalabelsRange>
                <c15:f>Construction!$E$33:$F$33</c15:f>
                <c15:dlblRangeCache>
                  <c:ptCount val="2"/>
                  <c:pt idx="0">
                    <c:v>28%</c:v>
                  </c:pt>
                  <c:pt idx="1">
                    <c:v>27%</c:v>
                  </c:pt>
                </c15:dlblRangeCache>
              </c15:datalabelsRange>
            </c:ext>
            <c:ext xmlns:c16="http://schemas.microsoft.com/office/drawing/2014/chart" uri="{C3380CC4-5D6E-409C-BE32-E72D297353CC}">
              <c16:uniqueId val="{00000005-9557-4F59-BBE4-F591F65510AF}"/>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tx>
                <c:rich>
                  <a:bodyPr/>
                  <a:lstStyle/>
                  <a:p>
                    <a:fld id="{08FC8468-B53B-44F5-B6FF-90CA55CBE01C}" type="CELLRANGE">
                      <a:rPr lang="en-US"/>
                      <a:pPr/>
                      <a:t>[CELLRANGE]</a:t>
                    </a:fld>
                    <a:r>
                      <a:rPr lang="en-US" baseline="0"/>
                      <a:t>, </a:t>
                    </a:r>
                    <a:fld id="{F6C19719-A107-4D39-85D9-27B3CAAB068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557-4F59-BBE4-F591F65510AF}"/>
                </c:ext>
              </c:extLst>
            </c:dLbl>
            <c:dLbl>
              <c:idx val="1"/>
              <c:tx>
                <c:rich>
                  <a:bodyPr/>
                  <a:lstStyle/>
                  <a:p>
                    <a:fld id="{782ABC0D-602C-4F09-9A8E-8595B0EBAAFD}" type="CELLRANGE">
                      <a:rPr lang="en-US"/>
                      <a:pPr/>
                      <a:t>[CELLRANGE]</a:t>
                    </a:fld>
                    <a:r>
                      <a:rPr lang="en-US" baseline="0"/>
                      <a:t>, </a:t>
                    </a:r>
                    <a:fld id="{0FA51686-A27C-4CBB-95BE-F47C4EF1BA7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5766</c:v>
                </c:pt>
                <c:pt idx="1">
                  <c:v>6523</c:v>
                </c:pt>
              </c:numCache>
            </c:numRef>
          </c:val>
          <c:extLst>
            <c:ext xmlns:c15="http://schemas.microsoft.com/office/drawing/2012/chart" uri="{02D57815-91ED-43cb-92C2-25804820EDAC}">
              <c15:datalabelsRange>
                <c15:f>Construction!$E$34:$F$34</c15:f>
                <c15:dlblRangeCache>
                  <c:ptCount val="2"/>
                  <c:pt idx="0">
                    <c:v>28%</c:v>
                  </c:pt>
                  <c:pt idx="1">
                    <c:v>28%</c:v>
                  </c:pt>
                </c15:dlblRangeCache>
              </c15:datalabelsRange>
            </c:ext>
            <c:ext xmlns:c16="http://schemas.microsoft.com/office/drawing/2014/chart" uri="{C3380CC4-5D6E-409C-BE32-E72D297353CC}">
              <c16:uniqueId val="{00000008-9557-4F59-BBE4-F591F65510AF}"/>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tx>
                <c:rich>
                  <a:bodyPr/>
                  <a:lstStyle/>
                  <a:p>
                    <a:fld id="{A9789F5F-A695-48E3-A196-621E3997DBE7}" type="CELLRANGE">
                      <a:rPr lang="en-US"/>
                      <a:pPr/>
                      <a:t>[CELLRANGE]</a:t>
                    </a:fld>
                    <a:r>
                      <a:rPr lang="en-US" baseline="0"/>
                      <a:t>, </a:t>
                    </a:r>
                    <a:fld id="{971FC224-C0FC-4CF9-A948-B8948AAFEC9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557-4F59-BBE4-F591F65510AF}"/>
                </c:ext>
              </c:extLst>
            </c:dLbl>
            <c:dLbl>
              <c:idx val="1"/>
              <c:tx>
                <c:rich>
                  <a:bodyPr/>
                  <a:lstStyle/>
                  <a:p>
                    <a:fld id="{2084C5FE-A154-41DE-A66A-D8763F91F0B0}" type="CELLRANGE">
                      <a:rPr lang="en-US"/>
                      <a:pPr/>
                      <a:t>[CELLRANGE]</a:t>
                    </a:fld>
                    <a:r>
                      <a:rPr lang="en-US" baseline="0"/>
                      <a:t>, </a:t>
                    </a:r>
                    <a:fld id="{F77961DD-976B-4A32-9C48-D6A907EAA35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4884</c:v>
                </c:pt>
                <c:pt idx="1">
                  <c:v>5501</c:v>
                </c:pt>
              </c:numCache>
            </c:numRef>
          </c:val>
          <c:extLst>
            <c:ext xmlns:c15="http://schemas.microsoft.com/office/drawing/2012/chart" uri="{02D57815-91ED-43cb-92C2-25804820EDAC}">
              <c15:datalabelsRange>
                <c15:f>Construction!$E$35:$F$35</c15:f>
                <c15:dlblRangeCache>
                  <c:ptCount val="2"/>
                  <c:pt idx="0">
                    <c:v>24%</c:v>
                  </c:pt>
                  <c:pt idx="1">
                    <c:v>23%</c:v>
                  </c:pt>
                </c15:dlblRangeCache>
              </c15:datalabelsRange>
            </c:ext>
            <c:ext xmlns:c16="http://schemas.microsoft.com/office/drawing/2014/chart" uri="{C3380CC4-5D6E-409C-BE32-E72D297353CC}">
              <c16:uniqueId val="{0000000B-9557-4F59-BBE4-F591F65510AF}"/>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77E68A35-9099-453D-8165-E2B82BC86ADC}" type="CELLRANGE">
                      <a:rPr lang="en-US"/>
                      <a:pPr/>
                      <a:t>[CELLRANGE]</a:t>
                    </a:fld>
                    <a:r>
                      <a:rPr lang="en-US" baseline="0"/>
                      <a:t>, </a:t>
                    </a:r>
                    <a:fld id="{21EF9C92-0CC5-45CD-80D4-C8A528DDC65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557-4F59-BBE4-F591F65510AF}"/>
                </c:ext>
              </c:extLst>
            </c:dLbl>
            <c:dLbl>
              <c:idx val="1"/>
              <c:tx>
                <c:rich>
                  <a:bodyPr/>
                  <a:lstStyle/>
                  <a:p>
                    <a:fld id="{D7A5E219-F4F3-4E29-9C8A-7181D7F6A63A}" type="CELLRANGE">
                      <a:rPr lang="en-US"/>
                      <a:pPr/>
                      <a:t>[CELLRANGE]</a:t>
                    </a:fld>
                    <a:r>
                      <a:rPr lang="en-US" baseline="0"/>
                      <a:t>, </a:t>
                    </a:r>
                    <a:fld id="{1F08374C-EB6A-47DB-B7DB-7F97119D018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1892</c:v>
                </c:pt>
                <c:pt idx="1">
                  <c:v>2336</c:v>
                </c:pt>
              </c:numCache>
            </c:numRef>
          </c:val>
          <c:extLst>
            <c:ext xmlns:c15="http://schemas.microsoft.com/office/drawing/2012/chart" uri="{02D57815-91ED-43cb-92C2-25804820EDAC}">
              <c15:datalabelsRange>
                <c15:f>Construction!$E$36:$F$36</c15:f>
                <c15:dlblRangeCache>
                  <c:ptCount val="2"/>
                  <c:pt idx="0">
                    <c:v>9%</c:v>
                  </c:pt>
                  <c:pt idx="1">
                    <c:v>10%</c:v>
                  </c:pt>
                </c15:dlblRangeCache>
              </c15:datalabelsRange>
            </c:ext>
            <c:ext xmlns:c16="http://schemas.microsoft.com/office/drawing/2014/chart" uri="{C3380CC4-5D6E-409C-BE32-E72D297353CC}">
              <c16:uniqueId val="{0000000E-9557-4F59-BBE4-F591F65510AF}"/>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tx>
                <c:rich>
                  <a:bodyPr/>
                  <a:lstStyle/>
                  <a:p>
                    <a:fld id="{992CC0FD-F551-4B31-9CD1-8612EBFE01A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557-4F59-BBE4-F591F65510AF}"/>
                </c:ext>
              </c:extLst>
            </c:dLbl>
            <c:dLbl>
              <c:idx val="1"/>
              <c:tx>
                <c:rich>
                  <a:bodyPr/>
                  <a:lstStyle/>
                  <a:p>
                    <a:fld id="{BAA973EB-7AFA-4428-8497-763987E2BE9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557-4F59-BBE4-F591F65510AF}"/>
                </c:ext>
              </c:extLst>
            </c:dLbl>
            <c:dLbl>
              <c:idx val="2"/>
              <c:tx>
                <c:rich>
                  <a:bodyPr/>
                  <a:lstStyle/>
                  <a:p>
                    <a:fld id="{00CDB4C8-6D6A-4390-BCD1-FF9A14EF4AC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557-4F59-BBE4-F591F65510AF}"/>
                </c:ext>
              </c:extLst>
            </c:dLbl>
            <c:dLbl>
              <c:idx val="3"/>
              <c:tx>
                <c:rich>
                  <a:bodyPr/>
                  <a:lstStyle/>
                  <a:p>
                    <a:fld id="{8E161425-1B43-40D0-8C76-EA4861BAA00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557-4F59-BBE4-F591F65510AF}"/>
                </c:ext>
              </c:extLst>
            </c:dLbl>
            <c:dLbl>
              <c:idx val="4"/>
              <c:tx>
                <c:rich>
                  <a:bodyPr/>
                  <a:lstStyle/>
                  <a:p>
                    <a:fld id="{BA61E23B-F723-4C6A-9B96-22753EF45A8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7.0000000000000007E-2</c:v>
                </c:pt>
                <c:pt idx="1">
                  <c:v>0.3258738457646414</c:v>
                </c:pt>
                <c:pt idx="2">
                  <c:v>0.60080322131804187</c:v>
                </c:pt>
                <c:pt idx="3">
                  <c:v>0.84351941645233386</c:v>
                </c:pt>
                <c:pt idx="4">
                  <c:v>0.99</c:v>
                </c:pt>
              </c:numCache>
            </c:numRef>
          </c:yVal>
          <c:smooth val="0"/>
          <c:extLst>
            <c:ext xmlns:c15="http://schemas.microsoft.com/office/drawing/2012/chart" uri="{02D57815-91ED-43cb-92C2-25804820EDAC}">
              <c15:datalabelsRange>
                <c15:f>Construction!$H$32:$H$36</c15:f>
                <c15:dlblRangeCache>
                  <c:ptCount val="5"/>
                  <c:pt idx="0">
                    <c:v>+25.1%</c:v>
                  </c:pt>
                  <c:pt idx="1">
                    <c:v>+13.1%</c:v>
                  </c:pt>
                  <c:pt idx="2">
                    <c:v>+13.1%</c:v>
                  </c:pt>
                  <c:pt idx="3">
                    <c:v>+12.6%</c:v>
                  </c:pt>
                  <c:pt idx="4">
                    <c:v>+23.5%</c:v>
                  </c:pt>
                </c15:dlblRangeCache>
              </c15:datalabelsRange>
            </c:ext>
            <c:ext xmlns:c16="http://schemas.microsoft.com/office/drawing/2014/chart" uri="{C3380CC4-5D6E-409C-BE32-E72D297353CC}">
              <c16:uniqueId val="{00000014-9557-4F59-BBE4-F591F65510AF}"/>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557-4F59-BBE4-F591F65510AF}"/>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557-4F59-BBE4-F591F65510AF}"/>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557-4F59-BBE4-F591F65510AF}"/>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557-4F59-BBE4-F591F65510AF}"/>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557-4F59-BBE4-F591F65510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9557-4F59-BBE4-F591F65510AF}"/>
            </c:ext>
          </c:extLst>
        </c:ser>
        <c:ser>
          <c:idx val="7"/>
          <c:order val="7"/>
          <c:tx>
            <c:strRef>
              <c:f>Construction!$K$13</c:f>
              <c:strCache>
                <c:ptCount val="1"/>
                <c:pt idx="0">
                  <c:v>Share</c:v>
                </c:pt>
              </c:strCache>
            </c:strRef>
          </c:tx>
          <c:spPr>
            <a:ln w="25400" cap="rnd">
              <a:noFill/>
              <a:round/>
            </a:ln>
            <a:effectLst/>
          </c:spPr>
          <c:marker>
            <c:symbol val="none"/>
          </c:marker>
          <c:dLbls>
            <c:dLbl>
              <c:idx val="0"/>
              <c:tx>
                <c:rich>
                  <a:bodyPr/>
                  <a:lstStyle/>
                  <a:p>
                    <a:fld id="{E9DEB02E-6357-4774-ABA1-A5E8813E6EF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557-4F59-BBE4-F591F65510AF}"/>
                </c:ext>
              </c:extLst>
            </c:dLbl>
            <c:dLbl>
              <c:idx val="1"/>
              <c:tx>
                <c:rich>
                  <a:bodyPr/>
                  <a:lstStyle/>
                  <a:p>
                    <a:fld id="{F9EB6BBE-2700-4A3A-84A1-816FA611D41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557-4F59-BBE4-F591F65510AF}"/>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20,576 </c:v>
                  </c:pt>
                  <c:pt idx="1">
                    <c:v> 23,717 </c:v>
                  </c:pt>
                </c15:dlblRangeCache>
              </c15:datalabelsRange>
            </c:ext>
            <c:ext xmlns:c16="http://schemas.microsoft.com/office/drawing/2014/chart" uri="{C3380CC4-5D6E-409C-BE32-E72D297353CC}">
              <c16:uniqueId val="{0000001D-9557-4F59-BBE4-F591F65510AF}"/>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19510</c:v>
                </c:pt>
              </c:numCache>
            </c:numRef>
          </c:val>
          <c:extLst>
            <c:ext xmlns:c16="http://schemas.microsoft.com/office/drawing/2014/chart" uri="{C3380CC4-5D6E-409C-BE32-E72D297353CC}">
              <c16:uniqueId val="{00000000-F6EA-458A-BA4D-4CFC8AC4436F}"/>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4207</c:v>
                </c:pt>
              </c:numCache>
            </c:numRef>
          </c:val>
          <c:extLst>
            <c:ext xmlns:c16="http://schemas.microsoft.com/office/drawing/2014/chart" uri="{C3380CC4-5D6E-409C-BE32-E72D297353CC}">
              <c16:uniqueId val="{00000001-F6EA-458A-BA4D-4CFC8AC4436F}"/>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Charts!$V$10</c:f>
              <c:strCache>
                <c:ptCount val="1"/>
                <c:pt idx="0">
                  <c:v>Sum of 2016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2E-4D85-97B2-AB76787BD1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2E-4D85-97B2-AB76787BD1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2E-4D85-97B2-AB76787BD19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Charts!$V$11:$V$13</c:f>
              <c:numCache>
                <c:formatCode>_(* #,##0_);_(* \(#,##0\);_(* "-"??_);_(@_)</c:formatCode>
                <c:ptCount val="3"/>
                <c:pt idx="0">
                  <c:v>246506</c:v>
                </c:pt>
                <c:pt idx="1">
                  <c:v>49163</c:v>
                </c:pt>
                <c:pt idx="2">
                  <c:v>118453</c:v>
                </c:pt>
              </c:numCache>
            </c:numRef>
          </c:val>
          <c:extLst>
            <c:ext xmlns:c16="http://schemas.microsoft.com/office/drawing/2014/chart" uri="{C3380CC4-5D6E-409C-BE32-E72D297353CC}">
              <c16:uniqueId val="{00000006-A52E-4D85-97B2-AB76787BD19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303-4225-94EA-6E26464C0A5A}"/>
              </c:ext>
            </c:extLst>
          </c:dPt>
          <c:dLbls>
            <c:dLbl>
              <c:idx val="0"/>
              <c:tx>
                <c:rich>
                  <a:bodyPr/>
                  <a:lstStyle/>
                  <a:p>
                    <a:fld id="{15C54F32-1965-451F-A787-6ACD2C3972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303-4225-94EA-6E26464C0A5A}"/>
                </c:ext>
              </c:extLst>
            </c:dLbl>
            <c:dLbl>
              <c:idx val="1"/>
              <c:tx>
                <c:rich>
                  <a:bodyPr/>
                  <a:lstStyle/>
                  <a:p>
                    <a:fld id="{C9FE8843-4EC3-436D-9D12-9A27A974F92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303-4225-94EA-6E26464C0A5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2513</c:v>
                </c:pt>
                <c:pt idx="1">
                  <c:v>627</c:v>
                </c:pt>
              </c:numCache>
            </c:numRef>
          </c:val>
          <c:extLst>
            <c:ext xmlns:c15="http://schemas.microsoft.com/office/drawing/2012/chart" uri="{02D57815-91ED-43cb-92C2-25804820EDAC}">
              <c15:datalabelsRange>
                <c15:f>Construction!$N$13:$N$14</c15:f>
                <c15:dlblRangeCache>
                  <c:ptCount val="2"/>
                  <c:pt idx="0">
                    <c:v>+15%</c:v>
                  </c:pt>
                  <c:pt idx="1">
                    <c:v>+18%</c:v>
                  </c:pt>
                </c15:dlblRangeCache>
              </c15:datalabelsRange>
            </c:ext>
            <c:ext xmlns:c16="http://schemas.microsoft.com/office/drawing/2014/chart" uri="{C3380CC4-5D6E-409C-BE32-E72D297353CC}">
              <c16:uniqueId val="{00000003-4303-4225-94EA-6E26464C0A5A}"/>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693-4E10-B969-B44BBDB702D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A693-4E10-B969-B44BBDB702D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693-4E10-B969-B44BBDB702D6}"/>
              </c:ext>
            </c:extLst>
          </c:dPt>
          <c:dLbls>
            <c:dLbl>
              <c:idx val="0"/>
              <c:tx>
                <c:rich>
                  <a:bodyPr/>
                  <a:lstStyle/>
                  <a:p>
                    <a:fld id="{FD47AE41-84FE-4FEC-A705-73E1018EE5D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693-4E10-B969-B44BBDB702D6}"/>
                </c:ext>
              </c:extLst>
            </c:dLbl>
            <c:dLbl>
              <c:idx val="1"/>
              <c:tx>
                <c:rich>
                  <a:bodyPr/>
                  <a:lstStyle/>
                  <a:p>
                    <a:fld id="{13ABFCBD-5272-4CDF-9A1B-B070DFD0D72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93-4E10-B969-B44BBDB702D6}"/>
                </c:ext>
              </c:extLst>
            </c:dLbl>
            <c:dLbl>
              <c:idx val="2"/>
              <c:tx>
                <c:rich>
                  <a:bodyPr/>
                  <a:lstStyle/>
                  <a:p>
                    <a:fld id="{7C777BE7-93AE-4B54-B15B-3AC34E5F074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93-4E10-B969-B44BBDB702D6}"/>
                </c:ext>
              </c:extLst>
            </c:dLbl>
            <c:dLbl>
              <c:idx val="3"/>
              <c:tx>
                <c:rich>
                  <a:bodyPr/>
                  <a:lstStyle/>
                  <a:p>
                    <a:fld id="{73D9927D-2052-47BE-8EA6-ACEF5C4B06D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693-4E10-B969-B44BBDB702D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2729</c:v>
                </c:pt>
                <c:pt idx="1">
                  <c:v>232</c:v>
                </c:pt>
                <c:pt idx="2">
                  <c:v>75</c:v>
                </c:pt>
                <c:pt idx="3">
                  <c:v>103</c:v>
                </c:pt>
              </c:numCache>
            </c:numRef>
          </c:val>
          <c:extLst>
            <c:ext xmlns:c15="http://schemas.microsoft.com/office/drawing/2012/chart" uri="{02D57815-91ED-43cb-92C2-25804820EDAC}">
              <c15:datalabelsRange>
                <c15:f>Construction!$O$4:$O$7</c15:f>
                <c15:dlblRangeCache>
                  <c:ptCount val="4"/>
                  <c:pt idx="0">
                    <c:v>+14%</c:v>
                  </c:pt>
                  <c:pt idx="1">
                    <c:v>+44%</c:v>
                  </c:pt>
                  <c:pt idx="2">
                    <c:v>+25%</c:v>
                  </c:pt>
                  <c:pt idx="3">
                    <c:v>+31%</c:v>
                  </c:pt>
                </c15:dlblRangeCache>
              </c15:datalabelsRange>
            </c:ext>
            <c:ext xmlns:c16="http://schemas.microsoft.com/office/drawing/2014/chart" uri="{C3380CC4-5D6E-409C-BE32-E72D297353CC}">
              <c16:uniqueId val="{00000007-A693-4E10-B969-B44BBDB702D6}"/>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2BC6471E-46CA-4353-AA09-AAD9E203EE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E16-418D-8CE9-1D5F7BD7532B}"/>
                </c:ext>
              </c:extLst>
            </c:dLbl>
            <c:dLbl>
              <c:idx val="1"/>
              <c:tx>
                <c:rich>
                  <a:bodyPr/>
                  <a:lstStyle/>
                  <a:p>
                    <a:fld id="{D0CAB04C-C74C-40E6-BAC7-4D08E63B57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E16-418D-8CE9-1D5F7BD7532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648</c:v>
                </c:pt>
                <c:pt idx="1">
                  <c:v>2490</c:v>
                </c:pt>
              </c:numCache>
            </c:numRef>
          </c:val>
          <c:extLst>
            <c:ext xmlns:c15="http://schemas.microsoft.com/office/drawing/2012/chart" uri="{02D57815-91ED-43cb-92C2-25804820EDAC}">
              <c15:datalabelsRange>
                <c15:f>Construction!$O$10:$O$11</c15:f>
                <c15:dlblRangeCache>
                  <c:ptCount val="2"/>
                  <c:pt idx="0">
                    <c:v>+43%</c:v>
                  </c:pt>
                  <c:pt idx="1">
                    <c:v>+13%</c:v>
                  </c:pt>
                </c15:dlblRangeCache>
              </c15:datalabelsRange>
            </c:ext>
            <c:ext xmlns:c16="http://schemas.microsoft.com/office/drawing/2014/chart" uri="{C3380CC4-5D6E-409C-BE32-E72D297353CC}">
              <c16:uniqueId val="{00000002-DE16-418D-8CE9-1D5F7BD7532B}"/>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1515</c:v>
                      </c:pt>
                      <c:pt idx="1">
                        <c:v>19064</c:v>
                      </c:pt>
                    </c:numCache>
                  </c:numRef>
                </c:val>
                <c:extLst>
                  <c:ext xmlns:c16="http://schemas.microsoft.com/office/drawing/2014/chart" uri="{C3380CC4-5D6E-409C-BE32-E72D297353CC}">
                    <c16:uniqueId val="{00000003-DE16-418D-8CE9-1D5F7BD7532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2163</c:v>
                      </c:pt>
                      <c:pt idx="1">
                        <c:v>21554</c:v>
                      </c:pt>
                    </c:numCache>
                  </c:numRef>
                </c:val>
                <c:extLst xmlns:c15="http://schemas.microsoft.com/office/drawing/2012/chart">
                  <c:ext xmlns:c16="http://schemas.microsoft.com/office/drawing/2014/chart" uri="{C3380CC4-5D6E-409C-BE32-E72D297353CC}">
                    <c16:uniqueId val="{00000004-DE16-418D-8CE9-1D5F7BD7532B}"/>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22147</c:v>
                </c:pt>
              </c:numCache>
            </c:numRef>
          </c:val>
          <c:extLst>
            <c:ext xmlns:c16="http://schemas.microsoft.com/office/drawing/2014/chart" uri="{C3380CC4-5D6E-409C-BE32-E72D297353CC}">
              <c16:uniqueId val="{00000000-77E6-4028-9EF8-2F6736562565}"/>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761</c:v>
                </c:pt>
              </c:numCache>
            </c:numRef>
          </c:val>
          <c:extLst>
            <c:ext xmlns:c16="http://schemas.microsoft.com/office/drawing/2014/chart" uri="{C3380CC4-5D6E-409C-BE32-E72D297353CC}">
              <c16:uniqueId val="{00000001-77E6-4028-9EF8-2F6736562565}"/>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372</c:v>
                </c:pt>
              </c:numCache>
            </c:numRef>
          </c:val>
          <c:extLst>
            <c:ext xmlns:c16="http://schemas.microsoft.com/office/drawing/2014/chart" uri="{C3380CC4-5D6E-409C-BE32-E72D297353CC}">
              <c16:uniqueId val="{00000002-77E6-4028-9EF8-2F6736562565}"/>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437</c:v>
                </c:pt>
              </c:numCache>
            </c:numRef>
          </c:val>
          <c:extLst>
            <c:ext xmlns:c16="http://schemas.microsoft.com/office/drawing/2014/chart" uri="{C3380CC4-5D6E-409C-BE32-E72D297353CC}">
              <c16:uniqueId val="{00000003-77E6-4028-9EF8-2F673656256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dirty="0" smtClean="0"/>
              <a:t>Top 5 Industry </a:t>
            </a:r>
            <a:r>
              <a:rPr lang="en-US" sz="1100" dirty="0"/>
              <a:t>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Other schools and instruction</c:v>
                </c:pt>
                <c:pt idx="2">
                  <c:v>Elementary and secondary schools</c:v>
                </c:pt>
                <c:pt idx="3">
                  <c:v>Educational support services</c:v>
                </c:pt>
                <c:pt idx="4">
                  <c:v>Business, computer and management training</c:v>
                </c:pt>
                <c:pt idx="5">
                  <c:v>Technical and trade schools</c:v>
                </c:pt>
              </c:strCache>
            </c:strRef>
          </c:cat>
          <c:val>
            <c:numRef>
              <c:f>Education!$R$18:$R$23</c:f>
              <c:numCache>
                <c:formatCode>#,##0</c:formatCode>
                <c:ptCount val="6"/>
                <c:pt idx="0">
                  <c:v>509</c:v>
                </c:pt>
                <c:pt idx="1">
                  <c:v>242</c:v>
                </c:pt>
                <c:pt idx="2">
                  <c:v>141</c:v>
                </c:pt>
                <c:pt idx="3">
                  <c:v>61</c:v>
                </c:pt>
                <c:pt idx="4">
                  <c:v>23</c:v>
                </c:pt>
                <c:pt idx="5">
                  <c:v>18</c:v>
                </c:pt>
              </c:numCache>
            </c:numRef>
          </c:val>
          <c:extLst>
            <c:ext xmlns:c16="http://schemas.microsoft.com/office/drawing/2014/chart" uri="{C3380CC4-5D6E-409C-BE32-E72D297353CC}">
              <c16:uniqueId val="{00000000-6F04-45FC-90A5-E19E3A9296B7}"/>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Other schools and instruction</c:v>
                </c:pt>
                <c:pt idx="2">
                  <c:v>Elementary and secondary schools</c:v>
                </c:pt>
                <c:pt idx="3">
                  <c:v>Educational support services</c:v>
                </c:pt>
                <c:pt idx="4">
                  <c:v>Business, computer and management training</c:v>
                </c:pt>
                <c:pt idx="5">
                  <c:v>Technical and trade schools</c:v>
                </c:pt>
              </c:strCache>
            </c:strRef>
          </c:cat>
          <c:val>
            <c:numRef>
              <c:f>Education!$S$18:$S$23</c:f>
              <c:numCache>
                <c:formatCode>#,##0</c:formatCode>
                <c:ptCount val="6"/>
                <c:pt idx="0">
                  <c:v>525</c:v>
                </c:pt>
                <c:pt idx="1">
                  <c:v>237</c:v>
                </c:pt>
                <c:pt idx="2">
                  <c:v>142</c:v>
                </c:pt>
                <c:pt idx="3">
                  <c:v>68</c:v>
                </c:pt>
                <c:pt idx="4">
                  <c:v>34</c:v>
                </c:pt>
                <c:pt idx="5">
                  <c:v>20</c:v>
                </c:pt>
              </c:numCache>
            </c:numRef>
          </c:val>
          <c:extLst>
            <c:ext xmlns:c16="http://schemas.microsoft.com/office/drawing/2014/chart" uri="{C3380CC4-5D6E-409C-BE32-E72D297353CC}">
              <c16:uniqueId val="{00000001-6F04-45FC-90A5-E19E3A9296B7}"/>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Education!$B$32</c:f>
              <c:strCache>
                <c:ptCount val="1"/>
                <c:pt idx="0">
                  <c:v>Less than high school</c:v>
                </c:pt>
              </c:strCache>
            </c:strRef>
          </c:tx>
          <c:spPr>
            <a:solidFill>
              <a:schemeClr val="accent1"/>
            </a:solidFill>
            <a:ln>
              <a:noFill/>
            </a:ln>
            <a:effectLst/>
          </c:spPr>
          <c:invertIfNegative val="0"/>
          <c:dLbls>
            <c:dLbl>
              <c:idx val="0"/>
              <c:tx>
                <c:rich>
                  <a:bodyPr/>
                  <a:lstStyle/>
                  <a:p>
                    <a:fld id="{CFBB0135-5117-433E-B32A-845BA802616E}" type="CELLRANGE">
                      <a:rPr lang="en-US"/>
                      <a:pPr/>
                      <a:t>[CELLRANGE]</a:t>
                    </a:fld>
                    <a:r>
                      <a:rPr lang="en-US" baseline="0"/>
                      <a:t>, </a:t>
                    </a:r>
                    <a:fld id="{F6A7E7D2-B663-42EA-81F5-7BB66DD4D90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672-4F04-BF67-99D2BCD8F192}"/>
                </c:ext>
              </c:extLst>
            </c:dLbl>
            <c:dLbl>
              <c:idx val="1"/>
              <c:tx>
                <c:rich>
                  <a:bodyPr/>
                  <a:lstStyle/>
                  <a:p>
                    <a:fld id="{5F6E4E0A-9C89-42BB-84D4-3C30EF2B4A9B}" type="CELLRANGE">
                      <a:rPr lang="en-US"/>
                      <a:pPr/>
                      <a:t>[CELLRANGE]</a:t>
                    </a:fld>
                    <a:r>
                      <a:rPr lang="en-US" baseline="0"/>
                      <a:t>, </a:t>
                    </a:r>
                    <a:fld id="{24D7EAAD-C492-4501-B5F8-0549FD388CD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Education!$C$32:$D$32</c:f>
              <c:numCache>
                <c:formatCode>#,##0</c:formatCode>
                <c:ptCount val="2"/>
                <c:pt idx="0">
                  <c:v>2278</c:v>
                </c:pt>
                <c:pt idx="1">
                  <c:v>2627</c:v>
                </c:pt>
              </c:numCache>
            </c:numRef>
          </c:val>
          <c:extLst>
            <c:ext xmlns:c15="http://schemas.microsoft.com/office/drawing/2012/chart" uri="{02D57815-91ED-43cb-92C2-25804820EDAC}">
              <c15:datalabelsRange>
                <c15:f>Education!$E$32:$F$32</c15:f>
                <c15:dlblRangeCache>
                  <c:ptCount val="2"/>
                  <c:pt idx="0">
                    <c:v>6%</c:v>
                  </c:pt>
                  <c:pt idx="1">
                    <c:v>7%</c:v>
                  </c:pt>
                </c15:dlblRangeCache>
              </c15:datalabelsRange>
            </c:ext>
            <c:ext xmlns:c16="http://schemas.microsoft.com/office/drawing/2014/chart" uri="{C3380CC4-5D6E-409C-BE32-E72D297353CC}">
              <c16:uniqueId val="{00000002-3672-4F04-BF67-99D2BCD8F192}"/>
            </c:ext>
          </c:extLst>
        </c:ser>
        <c:ser>
          <c:idx val="1"/>
          <c:order val="1"/>
          <c:tx>
            <c:strRef>
              <c:f>Education!$B$33</c:f>
              <c:strCache>
                <c:ptCount val="1"/>
                <c:pt idx="0">
                  <c:v>High school or equivalent, no college</c:v>
                </c:pt>
              </c:strCache>
            </c:strRef>
          </c:tx>
          <c:spPr>
            <a:solidFill>
              <a:schemeClr val="accent2"/>
            </a:solidFill>
            <a:ln>
              <a:noFill/>
            </a:ln>
            <a:effectLst/>
          </c:spPr>
          <c:invertIfNegative val="0"/>
          <c:dLbls>
            <c:dLbl>
              <c:idx val="0"/>
              <c:tx>
                <c:rich>
                  <a:bodyPr/>
                  <a:lstStyle/>
                  <a:p>
                    <a:fld id="{43180136-AC5D-4D2D-B590-417D433B7ED1}" type="CELLRANGE">
                      <a:rPr lang="en-US"/>
                      <a:pPr/>
                      <a:t>[CELLRANGE]</a:t>
                    </a:fld>
                    <a:r>
                      <a:rPr lang="en-US" baseline="0"/>
                      <a:t>, </a:t>
                    </a:r>
                    <a:fld id="{97AA8D72-00CE-4A61-BDF1-0D2B91CDFC3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672-4F04-BF67-99D2BCD8F192}"/>
                </c:ext>
              </c:extLst>
            </c:dLbl>
            <c:dLbl>
              <c:idx val="1"/>
              <c:tx>
                <c:rich>
                  <a:bodyPr/>
                  <a:lstStyle/>
                  <a:p>
                    <a:fld id="{A86C82D5-7BD4-4A16-A26A-1C1124AE5948}" type="CELLRANGE">
                      <a:rPr lang="en-US"/>
                      <a:pPr/>
                      <a:t>[CELLRANGE]</a:t>
                    </a:fld>
                    <a:r>
                      <a:rPr lang="en-US" baseline="0"/>
                      <a:t>, </a:t>
                    </a:r>
                    <a:fld id="{6C39EC48-7B20-40EA-83F6-186169587CF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Education!$C$33:$D$33</c:f>
              <c:numCache>
                <c:formatCode>#,##0</c:formatCode>
                <c:ptCount val="2"/>
                <c:pt idx="0">
                  <c:v>6749</c:v>
                </c:pt>
                <c:pt idx="1">
                  <c:v>6969</c:v>
                </c:pt>
              </c:numCache>
            </c:numRef>
          </c:val>
          <c:extLst>
            <c:ext xmlns:c15="http://schemas.microsoft.com/office/drawing/2012/chart" uri="{02D57815-91ED-43cb-92C2-25804820EDAC}">
              <c15:datalabelsRange>
                <c15:f>Education!$E$33:$F$33</c15:f>
                <c15:dlblRangeCache>
                  <c:ptCount val="2"/>
                  <c:pt idx="0">
                    <c:v>17%</c:v>
                  </c:pt>
                  <c:pt idx="1">
                    <c:v>18%</c:v>
                  </c:pt>
                </c15:dlblRangeCache>
              </c15:datalabelsRange>
            </c:ext>
            <c:ext xmlns:c16="http://schemas.microsoft.com/office/drawing/2014/chart" uri="{C3380CC4-5D6E-409C-BE32-E72D297353CC}">
              <c16:uniqueId val="{00000005-3672-4F04-BF67-99D2BCD8F192}"/>
            </c:ext>
          </c:extLst>
        </c:ser>
        <c:ser>
          <c:idx val="2"/>
          <c:order val="2"/>
          <c:tx>
            <c:strRef>
              <c:f>Education!$B$34</c:f>
              <c:strCache>
                <c:ptCount val="1"/>
                <c:pt idx="0">
                  <c:v>Some college or Associate degree</c:v>
                </c:pt>
              </c:strCache>
            </c:strRef>
          </c:tx>
          <c:spPr>
            <a:solidFill>
              <a:schemeClr val="accent3"/>
            </a:solidFill>
            <a:ln>
              <a:noFill/>
            </a:ln>
            <a:effectLst/>
          </c:spPr>
          <c:invertIfNegative val="0"/>
          <c:dLbls>
            <c:dLbl>
              <c:idx val="0"/>
              <c:tx>
                <c:rich>
                  <a:bodyPr/>
                  <a:lstStyle/>
                  <a:p>
                    <a:fld id="{624EC7C8-4C8B-42B5-BEF6-91F87A41B721}" type="CELLRANGE">
                      <a:rPr lang="en-US"/>
                      <a:pPr/>
                      <a:t>[CELLRANGE]</a:t>
                    </a:fld>
                    <a:r>
                      <a:rPr lang="en-US" baseline="0"/>
                      <a:t>, </a:t>
                    </a:r>
                    <a:fld id="{0677CC8D-F8EB-489F-B336-D331F2DC510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672-4F04-BF67-99D2BCD8F192}"/>
                </c:ext>
              </c:extLst>
            </c:dLbl>
            <c:dLbl>
              <c:idx val="1"/>
              <c:tx>
                <c:rich>
                  <a:bodyPr/>
                  <a:lstStyle/>
                  <a:p>
                    <a:fld id="{0B8EC3ED-BFF7-4441-9371-5AB689D839FF}" type="CELLRANGE">
                      <a:rPr lang="en-US"/>
                      <a:pPr/>
                      <a:t>[CELLRANGE]</a:t>
                    </a:fld>
                    <a:r>
                      <a:rPr lang="en-US" baseline="0"/>
                      <a:t>, </a:t>
                    </a:r>
                    <a:fld id="{019E469B-6FF8-4372-8D1F-C77D00009BC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Education!$C$34:$D$34</c:f>
              <c:numCache>
                <c:formatCode>#,##0</c:formatCode>
                <c:ptCount val="2"/>
                <c:pt idx="0">
                  <c:v>9741</c:v>
                </c:pt>
                <c:pt idx="1">
                  <c:v>9815</c:v>
                </c:pt>
              </c:numCache>
            </c:numRef>
          </c:val>
          <c:extLst>
            <c:ext xmlns:c15="http://schemas.microsoft.com/office/drawing/2012/chart" uri="{02D57815-91ED-43cb-92C2-25804820EDAC}">
              <c15:datalabelsRange>
                <c15:f>Education!$E$34:$F$34</c15:f>
                <c15:dlblRangeCache>
                  <c:ptCount val="2"/>
                  <c:pt idx="0">
                    <c:v>25%</c:v>
                  </c:pt>
                  <c:pt idx="1">
                    <c:v>25%</c:v>
                  </c:pt>
                </c15:dlblRangeCache>
              </c15:datalabelsRange>
            </c:ext>
            <c:ext xmlns:c16="http://schemas.microsoft.com/office/drawing/2014/chart" uri="{C3380CC4-5D6E-409C-BE32-E72D297353CC}">
              <c16:uniqueId val="{00000008-3672-4F04-BF67-99D2BCD8F192}"/>
            </c:ext>
          </c:extLst>
        </c:ser>
        <c:ser>
          <c:idx val="3"/>
          <c:order val="3"/>
          <c:tx>
            <c:strRef>
              <c:f>Education!$B$35</c:f>
              <c:strCache>
                <c:ptCount val="1"/>
                <c:pt idx="0">
                  <c:v>Bachelor's degree or advanced degree</c:v>
                </c:pt>
              </c:strCache>
            </c:strRef>
          </c:tx>
          <c:spPr>
            <a:solidFill>
              <a:schemeClr val="accent4"/>
            </a:solidFill>
            <a:ln>
              <a:noFill/>
            </a:ln>
            <a:effectLst/>
          </c:spPr>
          <c:invertIfNegative val="0"/>
          <c:dLbls>
            <c:dLbl>
              <c:idx val="0"/>
              <c:tx>
                <c:rich>
                  <a:bodyPr/>
                  <a:lstStyle/>
                  <a:p>
                    <a:fld id="{A8552EFE-E7E5-40CE-9085-63DB6F510294}" type="CELLRANGE">
                      <a:rPr lang="en-US"/>
                      <a:pPr/>
                      <a:t>[CELLRANGE]</a:t>
                    </a:fld>
                    <a:r>
                      <a:rPr lang="en-US" baseline="0"/>
                      <a:t>, </a:t>
                    </a:r>
                    <a:fld id="{794DCA58-BDDF-45B6-8BCD-990F39C618A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672-4F04-BF67-99D2BCD8F192}"/>
                </c:ext>
              </c:extLst>
            </c:dLbl>
            <c:dLbl>
              <c:idx val="1"/>
              <c:tx>
                <c:rich>
                  <a:bodyPr/>
                  <a:lstStyle/>
                  <a:p>
                    <a:fld id="{060E55E9-148D-484E-B07B-E6A217EE7FED}" type="CELLRANGE">
                      <a:rPr lang="en-US"/>
                      <a:pPr/>
                      <a:t>[CELLRANGE]</a:t>
                    </a:fld>
                    <a:r>
                      <a:rPr lang="en-US" baseline="0"/>
                      <a:t>, </a:t>
                    </a:r>
                    <a:fld id="{CCF380E6-5C1A-47A4-8BED-C58269CCD74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Education!$C$35:$D$35</c:f>
              <c:numCache>
                <c:formatCode>#,##0</c:formatCode>
                <c:ptCount val="2"/>
                <c:pt idx="0">
                  <c:v>17792</c:v>
                </c:pt>
                <c:pt idx="1">
                  <c:v>16944</c:v>
                </c:pt>
              </c:numCache>
            </c:numRef>
          </c:val>
          <c:extLst>
            <c:ext xmlns:c15="http://schemas.microsoft.com/office/drawing/2012/chart" uri="{02D57815-91ED-43cb-92C2-25804820EDAC}">
              <c15:datalabelsRange>
                <c15:f>Education!$E$35:$F$35</c15:f>
                <c15:dlblRangeCache>
                  <c:ptCount val="2"/>
                  <c:pt idx="0">
                    <c:v>45%</c:v>
                  </c:pt>
                  <c:pt idx="1">
                    <c:v>43%</c:v>
                  </c:pt>
                </c15:dlblRangeCache>
              </c15:datalabelsRange>
            </c:ext>
            <c:ext xmlns:c16="http://schemas.microsoft.com/office/drawing/2014/chart" uri="{C3380CC4-5D6E-409C-BE32-E72D297353CC}">
              <c16:uniqueId val="{0000000B-3672-4F04-BF67-99D2BCD8F192}"/>
            </c:ext>
          </c:extLst>
        </c:ser>
        <c:ser>
          <c:idx val="4"/>
          <c:order val="4"/>
          <c:tx>
            <c:strRef>
              <c:f>Education!$B$36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7B5D5806-9C0D-4D05-AC4E-219B2039BB94}" type="CELLRANGE">
                      <a:rPr lang="en-US"/>
                      <a:pPr/>
                      <a:t>[CELLRANGE]</a:t>
                    </a:fld>
                    <a:r>
                      <a:rPr lang="en-US" baseline="0"/>
                      <a:t>, </a:t>
                    </a:r>
                    <a:fld id="{169830DA-2851-4DFE-A81E-05BBC3A121F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672-4F04-BF67-99D2BCD8F192}"/>
                </c:ext>
              </c:extLst>
            </c:dLbl>
            <c:dLbl>
              <c:idx val="1"/>
              <c:tx>
                <c:rich>
                  <a:bodyPr/>
                  <a:lstStyle/>
                  <a:p>
                    <a:fld id="{41BD3163-CD31-4775-801B-5CBFAA7F40BC}" type="CELLRANGE">
                      <a:rPr lang="en-US"/>
                      <a:pPr/>
                      <a:t>[CELLRANGE]</a:t>
                    </a:fld>
                    <a:r>
                      <a:rPr lang="en-US" baseline="0"/>
                      <a:t>, </a:t>
                    </a:r>
                    <a:fld id="{A7D4EBDD-EBBC-4EA2-93C6-E1967BA578F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Education!$C$36:$D$36</c:f>
              <c:numCache>
                <c:formatCode>#,##0</c:formatCode>
                <c:ptCount val="2"/>
                <c:pt idx="0">
                  <c:v>3162</c:v>
                </c:pt>
                <c:pt idx="1">
                  <c:v>3440</c:v>
                </c:pt>
              </c:numCache>
            </c:numRef>
          </c:val>
          <c:extLst>
            <c:ext xmlns:c15="http://schemas.microsoft.com/office/drawing/2012/chart" uri="{02D57815-91ED-43cb-92C2-25804820EDAC}">
              <c15:datalabelsRange>
                <c15:f>Education!$E$36:$F$36</c15:f>
                <c15:dlblRangeCache>
                  <c:ptCount val="2"/>
                  <c:pt idx="0">
                    <c:v>8%</c:v>
                  </c:pt>
                  <c:pt idx="1">
                    <c:v>9%</c:v>
                  </c:pt>
                </c15:dlblRangeCache>
              </c15:datalabelsRange>
            </c:ext>
            <c:ext xmlns:c16="http://schemas.microsoft.com/office/drawing/2014/chart" uri="{C3380CC4-5D6E-409C-BE32-E72D297353CC}">
              <c16:uniqueId val="{0000000E-3672-4F04-BF67-99D2BCD8F192}"/>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Education!$K$17</c:f>
              <c:strCache>
                <c:ptCount val="1"/>
                <c:pt idx="0">
                  <c:v>Increase</c:v>
                </c:pt>
              </c:strCache>
            </c:strRef>
          </c:tx>
          <c:spPr>
            <a:ln w="25400" cap="rnd">
              <a:noFill/>
              <a:round/>
            </a:ln>
            <a:effectLst/>
          </c:spPr>
          <c:marker>
            <c:symbol val="none"/>
          </c:marker>
          <c:dLbls>
            <c:dLbl>
              <c:idx val="0"/>
              <c:tx>
                <c:rich>
                  <a:bodyPr/>
                  <a:lstStyle/>
                  <a:p>
                    <a:fld id="{8F080900-1930-4B02-99F5-7B511F9E478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672-4F04-BF67-99D2BCD8F192}"/>
                </c:ext>
              </c:extLst>
            </c:dLbl>
            <c:dLbl>
              <c:idx val="1"/>
              <c:tx>
                <c:rich>
                  <a:bodyPr/>
                  <a:lstStyle/>
                  <a:p>
                    <a:fld id="{A7EE6DEB-665E-45FA-84E8-E8F6FC51F15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672-4F04-BF67-99D2BCD8F192}"/>
                </c:ext>
              </c:extLst>
            </c:dLbl>
            <c:dLbl>
              <c:idx val="2"/>
              <c:tx>
                <c:rich>
                  <a:bodyPr/>
                  <a:lstStyle/>
                  <a:p>
                    <a:fld id="{F7AA6FC9-19B6-475D-9723-A6A46C3A81E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672-4F04-BF67-99D2BCD8F192}"/>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672-4F04-BF67-99D2BCD8F192}"/>
                </c:ext>
              </c:extLst>
            </c:dLbl>
            <c:dLbl>
              <c:idx val="4"/>
              <c:tx>
                <c:rich>
                  <a:bodyPr/>
                  <a:lstStyle/>
                  <a:p>
                    <a:fld id="{2C56CD15-B414-4A4B-A88B-5C7523F248F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Education!$K$18:$K$22</c:f>
              <c:numCache>
                <c:formatCode>0%</c:formatCode>
                <c:ptCount val="5"/>
                <c:pt idx="0">
                  <c:v>7.0000000000000007E-2</c:v>
                </c:pt>
                <c:pt idx="1">
                  <c:v>0.19735519537630358</c:v>
                </c:pt>
                <c:pt idx="2">
                  <c:v>0.42611508983540647</c:v>
                </c:pt>
                <c:pt idx="3">
                  <c:v>#N/A</c:v>
                </c:pt>
                <c:pt idx="4">
                  <c:v>0.99</c:v>
                </c:pt>
              </c:numCache>
            </c:numRef>
          </c:yVal>
          <c:smooth val="0"/>
          <c:extLst>
            <c:ext xmlns:c15="http://schemas.microsoft.com/office/drawing/2012/chart" uri="{02D57815-91ED-43cb-92C2-25804820EDAC}">
              <c15:datalabelsRange>
                <c15:f>Education!$H$32:$H$36</c15:f>
                <c15:dlblRangeCache>
                  <c:ptCount val="5"/>
                  <c:pt idx="0">
                    <c:v>+15.3%</c:v>
                  </c:pt>
                  <c:pt idx="1">
                    <c:v>+3.3%</c:v>
                  </c:pt>
                  <c:pt idx="2">
                    <c:v>+0.8%</c:v>
                  </c:pt>
                  <c:pt idx="3">
                    <c:v> -4.8%</c:v>
                  </c:pt>
                  <c:pt idx="4">
                    <c:v>+8.8%</c:v>
                  </c:pt>
                </c15:dlblRangeCache>
              </c15:datalabelsRange>
            </c:ext>
            <c:ext xmlns:c16="http://schemas.microsoft.com/office/drawing/2014/chart" uri="{C3380CC4-5D6E-409C-BE32-E72D297353CC}">
              <c16:uniqueId val="{00000014-3672-4F04-BF67-99D2BCD8F192}"/>
            </c:ext>
          </c:extLst>
        </c:ser>
        <c:ser>
          <c:idx val="6"/>
          <c:order val="6"/>
          <c:tx>
            <c:strRef>
              <c:f>Education!$L$17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672-4F04-BF67-99D2BCD8F192}"/>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672-4F04-BF67-99D2BCD8F192}"/>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672-4F04-BF67-99D2BCD8F192}"/>
                </c:ext>
              </c:extLst>
            </c:dLbl>
            <c:dLbl>
              <c:idx val="3"/>
              <c:tx>
                <c:rich>
                  <a:bodyPr/>
                  <a:lstStyle/>
                  <a:p>
                    <a:fld id="{CEA75E4A-4A40-45C9-AC0B-B868F0107DE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3672-4F04-BF67-99D2BCD8F192}"/>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672-4F04-BF67-99D2BCD8F19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Education!$L$18:$L$22</c:f>
              <c:numCache>
                <c:formatCode>0%</c:formatCode>
                <c:ptCount val="5"/>
                <c:pt idx="0">
                  <c:v>#N/A</c:v>
                </c:pt>
                <c:pt idx="1">
                  <c:v>#N/A</c:v>
                </c:pt>
                <c:pt idx="2">
                  <c:v>#N/A</c:v>
                </c:pt>
                <c:pt idx="3">
                  <c:v>0.74324412614650082</c:v>
                </c:pt>
                <c:pt idx="4">
                  <c:v>#N/A</c:v>
                </c:pt>
              </c:numCache>
            </c:numRef>
          </c:yVal>
          <c:smooth val="0"/>
          <c:extLst>
            <c:ext xmlns:c15="http://schemas.microsoft.com/office/drawing/2012/chart" uri="{02D57815-91ED-43cb-92C2-25804820EDAC}">
              <c15:datalabelsRange>
                <c15:f>Education!$H$32:$H$36</c15:f>
                <c15:dlblRangeCache>
                  <c:ptCount val="5"/>
                  <c:pt idx="0">
                    <c:v>+15.3%</c:v>
                  </c:pt>
                  <c:pt idx="1">
                    <c:v>+3.3%</c:v>
                  </c:pt>
                  <c:pt idx="2">
                    <c:v>+0.8%</c:v>
                  </c:pt>
                  <c:pt idx="3">
                    <c:v> -4.8%</c:v>
                  </c:pt>
                  <c:pt idx="4">
                    <c:v>+8.8%</c:v>
                  </c:pt>
                </c15:dlblRangeCache>
              </c15:datalabelsRange>
            </c:ext>
            <c:ext xmlns:c16="http://schemas.microsoft.com/office/drawing/2014/chart" uri="{C3380CC4-5D6E-409C-BE32-E72D297353CC}">
              <c16:uniqueId val="{0000001A-3672-4F04-BF67-99D2BCD8F192}"/>
            </c:ext>
          </c:extLst>
        </c:ser>
        <c:ser>
          <c:idx val="7"/>
          <c:order val="7"/>
          <c:tx>
            <c:strRef>
              <c:f>Education!$K$13</c:f>
              <c:strCache>
                <c:ptCount val="1"/>
                <c:pt idx="0">
                  <c:v>Share</c:v>
                </c:pt>
              </c:strCache>
            </c:strRef>
          </c:tx>
          <c:spPr>
            <a:ln w="25400" cap="rnd">
              <a:noFill/>
              <a:round/>
            </a:ln>
            <a:effectLst/>
          </c:spPr>
          <c:marker>
            <c:symbol val="none"/>
          </c:marker>
          <c:dLbls>
            <c:dLbl>
              <c:idx val="0"/>
              <c:tx>
                <c:rich>
                  <a:bodyPr/>
                  <a:lstStyle/>
                  <a:p>
                    <a:fld id="{9E37965A-81C6-47C7-958F-E1462C4F830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3672-4F04-BF67-99D2BCD8F192}"/>
                </c:ext>
              </c:extLst>
            </c:dLbl>
            <c:dLbl>
              <c:idx val="1"/>
              <c:tx>
                <c:rich>
                  <a:bodyPr/>
                  <a:lstStyle/>
                  <a:p>
                    <a:fld id="{E0B61209-579E-4437-A55E-978E4EB0D6C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672-4F04-BF67-99D2BCD8F192}"/>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Education!$J$14:$J$15</c:f>
              <c:numCache>
                <c:formatCode>General</c:formatCode>
                <c:ptCount val="2"/>
                <c:pt idx="0">
                  <c:v>1</c:v>
                </c:pt>
                <c:pt idx="1">
                  <c:v>2</c:v>
                </c:pt>
              </c:numCache>
            </c:numRef>
          </c:xVal>
          <c:yVal>
            <c:numRef>
              <c:f>Education!$K$14:$K$15</c:f>
              <c:numCache>
                <c:formatCode>0%</c:formatCode>
                <c:ptCount val="2"/>
                <c:pt idx="0">
                  <c:v>1</c:v>
                </c:pt>
                <c:pt idx="1">
                  <c:v>1</c:v>
                </c:pt>
              </c:numCache>
            </c:numRef>
          </c:yVal>
          <c:smooth val="0"/>
          <c:extLst>
            <c:ext xmlns:c15="http://schemas.microsoft.com/office/drawing/2012/chart" uri="{02D57815-91ED-43cb-92C2-25804820EDAC}">
              <c15:datalabelsRange>
                <c15:f>Education!$L$14:$L$15</c15:f>
                <c15:dlblRangeCache>
                  <c:ptCount val="2"/>
                  <c:pt idx="0">
                    <c:v> 39,722 </c:v>
                  </c:pt>
                  <c:pt idx="1">
                    <c:v> 39,795 </c:v>
                  </c:pt>
                </c15:dlblRangeCache>
              </c15:datalabelsRange>
            </c:ext>
            <c:ext xmlns:c16="http://schemas.microsoft.com/office/drawing/2014/chart" uri="{C3380CC4-5D6E-409C-BE32-E72D297353CC}">
              <c16:uniqueId val="{0000001D-3672-4F04-BF67-99D2BCD8F192}"/>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Education!$J$13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Education!$L$13</c:f>
              <c:numCache>
                <c:formatCode>#,##0</c:formatCode>
                <c:ptCount val="1"/>
                <c:pt idx="0">
                  <c:v>14502</c:v>
                </c:pt>
              </c:numCache>
            </c:numRef>
          </c:val>
          <c:extLst>
            <c:ext xmlns:c16="http://schemas.microsoft.com/office/drawing/2014/chart" uri="{C3380CC4-5D6E-409C-BE32-E72D297353CC}">
              <c16:uniqueId val="{00000000-82FF-4B43-8320-8C4BF68224C8}"/>
            </c:ext>
          </c:extLst>
        </c:ser>
        <c:ser>
          <c:idx val="1"/>
          <c:order val="1"/>
          <c:tx>
            <c:strRef>
              <c:f>Education!$J$14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Education!$L$14</c:f>
              <c:numCache>
                <c:formatCode>#,##0</c:formatCode>
                <c:ptCount val="1"/>
                <c:pt idx="0">
                  <c:v>25296</c:v>
                </c:pt>
              </c:numCache>
            </c:numRef>
          </c:val>
          <c:extLst>
            <c:ext xmlns:c16="http://schemas.microsoft.com/office/drawing/2014/chart" uri="{C3380CC4-5D6E-409C-BE32-E72D297353CC}">
              <c16:uniqueId val="{00000001-82FF-4B43-8320-8C4BF68224C8}"/>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D25-4459-9032-8FFE3496E3E1}"/>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D778DB62-8911-4EB5-AC7B-06B85A0AFDD8}"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D25-4459-9032-8FFE3496E3E1}"/>
                </c:ext>
              </c:extLst>
            </c:dLbl>
            <c:dLbl>
              <c:idx val="1"/>
              <c:tx>
                <c:rich>
                  <a:bodyPr/>
                  <a:lstStyle/>
                  <a:p>
                    <a:fld id="{A7939C76-4BAD-4B5E-8CA1-A9FE6677EC7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D25-4459-9032-8FFE3496E3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Education!$J$13:$J$14</c:f>
              <c:strCache>
                <c:ptCount val="2"/>
                <c:pt idx="0">
                  <c:v>Male</c:v>
                </c:pt>
                <c:pt idx="1">
                  <c:v>Female</c:v>
                </c:pt>
              </c:strCache>
            </c:strRef>
          </c:cat>
          <c:val>
            <c:numRef>
              <c:f>Education!$M$13:$M$14</c:f>
              <c:numCache>
                <c:formatCode>\+#,##0;\-#,##0;\ #,##0</c:formatCode>
                <c:ptCount val="2"/>
                <c:pt idx="0">
                  <c:v>-199</c:v>
                </c:pt>
                <c:pt idx="1">
                  <c:v>275</c:v>
                </c:pt>
              </c:numCache>
            </c:numRef>
          </c:val>
          <c:extLst>
            <c:ext xmlns:c15="http://schemas.microsoft.com/office/drawing/2012/chart" uri="{02D57815-91ED-43cb-92C2-25804820EDAC}">
              <c15:datalabelsRange>
                <c15:f>Education!$N$13:$N$14</c15:f>
                <c15:dlblRangeCache>
                  <c:ptCount val="2"/>
                  <c:pt idx="0">
                    <c:v> -1%</c:v>
                  </c:pt>
                  <c:pt idx="1">
                    <c:v>+1%</c:v>
                  </c:pt>
                </c15:dlblRangeCache>
              </c15:datalabelsRange>
            </c:ext>
            <c:ext xmlns:c16="http://schemas.microsoft.com/office/drawing/2014/chart" uri="{C3380CC4-5D6E-409C-BE32-E72D297353CC}">
              <c16:uniqueId val="{00000003-7D25-4459-9032-8FFE3496E3E1}"/>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'Educational Services'!$N$3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09E-492E-AF3F-96ED07AE21F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09E-492E-AF3F-96ED07AE21F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09E-492E-AF3F-96ED07AE21F2}"/>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DD37ABD7-2B05-4C9D-A03D-867EDD32F824}"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09E-492E-AF3F-96ED07AE21F2}"/>
                </c:ext>
              </c:extLst>
            </c:dLbl>
            <c:dLbl>
              <c:idx val="1"/>
              <c:tx>
                <c:rich>
                  <a:bodyPr/>
                  <a:lstStyle/>
                  <a:p>
                    <a:fld id="{2A595FE1-BCC1-4ED9-923F-50EB3D05E07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9E-492E-AF3F-96ED07AE21F2}"/>
                </c:ext>
              </c:extLst>
            </c:dLbl>
            <c:dLbl>
              <c:idx val="2"/>
              <c:tx>
                <c:rich>
                  <a:bodyPr/>
                  <a:lstStyle/>
                  <a:p>
                    <a:fld id="{A41D1827-B2FE-4543-8E79-63F18B25E69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9E-492E-AF3F-96ED07AE21F2}"/>
                </c:ext>
              </c:extLst>
            </c:dLbl>
            <c:dLbl>
              <c:idx val="3"/>
              <c:tx>
                <c:rich>
                  <a:bodyPr/>
                  <a:lstStyle/>
                  <a:p>
                    <a:fld id="{D4FD19A4-06FE-4E50-879E-1884015C13B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9E-492E-AF3F-96ED07AE21F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'Educational Services'!$K$4:$K$7</c:f>
              <c:strCache>
                <c:ptCount val="4"/>
                <c:pt idx="0">
                  <c:v>White</c:v>
                </c:pt>
                <c:pt idx="1">
                  <c:v>Black or African American</c:v>
                </c:pt>
                <c:pt idx="2">
                  <c:v>Asian</c:v>
                </c:pt>
                <c:pt idx="3">
                  <c:v>Other</c:v>
                </c:pt>
              </c:strCache>
            </c:strRef>
          </c:cat>
          <c:val>
            <c:numRef>
              <c:f>'Educational Services'!$N$4:$N$7</c:f>
              <c:numCache>
                <c:formatCode>\+#,##0;\-#,##0;\ #,##0</c:formatCode>
                <c:ptCount val="4"/>
                <c:pt idx="0">
                  <c:v>-260</c:v>
                </c:pt>
                <c:pt idx="1">
                  <c:v>126</c:v>
                </c:pt>
                <c:pt idx="2">
                  <c:v>134</c:v>
                </c:pt>
                <c:pt idx="3">
                  <c:v>77</c:v>
                </c:pt>
              </c:numCache>
            </c:numRef>
          </c:val>
          <c:extLst>
            <c:ext xmlns:c15="http://schemas.microsoft.com/office/drawing/2012/chart" uri="{02D57815-91ED-43cb-92C2-25804820EDAC}">
              <c15:datalabelsRange>
                <c15:f>'Educational Services'!$O$4:$O$7</c15:f>
                <c15:dlblRangeCache>
                  <c:ptCount val="4"/>
                  <c:pt idx="0">
                    <c:v> -1%</c:v>
                  </c:pt>
                  <c:pt idx="1">
                    <c:v>+9%</c:v>
                  </c:pt>
                  <c:pt idx="2">
                    <c:v>+13%</c:v>
                  </c:pt>
                  <c:pt idx="3">
                    <c:v>+13%</c:v>
                  </c:pt>
                </c15:dlblRangeCache>
              </c15:datalabelsRange>
            </c:ext>
            <c:ext xmlns:c16="http://schemas.microsoft.com/office/drawing/2014/chart" uri="{C3380CC4-5D6E-409C-BE32-E72D297353CC}">
              <c16:uniqueId val="{00000007-809E-492E-AF3F-96ED07AE21F2}"/>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'Educational Services'!$N$9</c:f>
              <c:strCache>
                <c:ptCount val="1"/>
                <c:pt idx="0">
                  <c:v>Change</c:v>
                </c:pt>
              </c:strCache>
            </c:strRef>
          </c:tx>
          <c:spPr>
            <a:solidFill>
              <a:schemeClr val="accent5"/>
            </a:solidFill>
            <a:ln>
              <a:noFill/>
            </a:ln>
            <a:effectLst/>
          </c:spPr>
          <c:invertIfNegative val="0"/>
          <c:dLbls>
            <c:dLbl>
              <c:idx val="0"/>
              <c:tx>
                <c:rich>
                  <a:bodyPr/>
                  <a:lstStyle/>
                  <a:p>
                    <a:fld id="{C1286480-DF91-4420-8DA5-5F4BD510ED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C8D-47C9-A18C-0E69A839CB0B}"/>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F75752B-F044-4683-9400-BDB4B6DE9737}"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C8D-47C9-A18C-0E69A839CB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'Educational Services'!$K$10:$K$11</c:f>
              <c:strCache>
                <c:ptCount val="2"/>
                <c:pt idx="0">
                  <c:v>Hispanic or Latino</c:v>
                </c:pt>
                <c:pt idx="1">
                  <c:v>Not Hispanic or Latino</c:v>
                </c:pt>
              </c:strCache>
            </c:strRef>
          </c:cat>
          <c:val>
            <c:numRef>
              <c:f>'Educational Services'!$N$10:$N$11</c:f>
              <c:numCache>
                <c:formatCode>\+#,##0;\-#,##0;\ #,##0</c:formatCode>
                <c:ptCount val="2"/>
                <c:pt idx="0">
                  <c:v>391</c:v>
                </c:pt>
                <c:pt idx="1">
                  <c:v>-315</c:v>
                </c:pt>
              </c:numCache>
            </c:numRef>
          </c:val>
          <c:extLst>
            <c:ext xmlns:c15="http://schemas.microsoft.com/office/drawing/2012/chart" uri="{02D57815-91ED-43cb-92C2-25804820EDAC}">
              <c15:datalabelsRange>
                <c15:f>'Educational Services'!$O$10:$O$11</c15:f>
                <c15:dlblRangeCache>
                  <c:ptCount val="2"/>
                  <c:pt idx="0">
                    <c:v>+17%</c:v>
                  </c:pt>
                  <c:pt idx="1">
                    <c:v> -1%</c:v>
                  </c:pt>
                </c15:dlblRangeCache>
              </c15:datalabelsRange>
            </c:ext>
            <c:ext xmlns:c16="http://schemas.microsoft.com/office/drawing/2014/chart" uri="{C3380CC4-5D6E-409C-BE32-E72D297353CC}">
              <c16:uniqueId val="{00000002-0C8D-47C9-A18C-0E69A839CB0B}"/>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'Educational Services'!$L$9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'Educational Services'!$K$10:$K$11</c15:sqref>
                        </c15:formulaRef>
                      </c:ext>
                    </c:extLst>
                    <c:strCache>
                      <c:ptCount val="2"/>
                      <c:pt idx="0">
                        <c:v>Hispanic or Latino</c:v>
                      </c:pt>
                      <c:pt idx="1">
                        <c:v>Not Hispanic or Latino</c:v>
                      </c:pt>
                    </c:strCache>
                  </c:strRef>
                </c:cat>
                <c:val>
                  <c:numRef>
                    <c:extLst>
                      <c:ext uri="{02D57815-91ED-43cb-92C2-25804820EDAC}">
                        <c15:formulaRef>
                          <c15:sqref>'Educational Services'!$L$10:$L$11</c15:sqref>
                        </c15:formulaRef>
                      </c:ext>
                    </c:extLst>
                    <c:numCache>
                      <c:formatCode>_(* #,##0_);_(* \(#,##0\);_(* "-"??_);_(@_)</c:formatCode>
                      <c:ptCount val="2"/>
                      <c:pt idx="0">
                        <c:v>2291</c:v>
                      </c:pt>
                      <c:pt idx="1">
                        <c:v>37430</c:v>
                      </c:pt>
                    </c:numCache>
                  </c:numRef>
                </c:val>
                <c:extLst>
                  <c:ext xmlns:c16="http://schemas.microsoft.com/office/drawing/2014/chart" uri="{C3380CC4-5D6E-409C-BE32-E72D297353CC}">
                    <c16:uniqueId val="{00000003-0C8D-47C9-A18C-0E69A839CB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'Educational Services'!$M$9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'Educational Services'!$K$10:$K$11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'Educational Services'!$M$10:$M$11</c15:sqref>
                        </c15:formulaRef>
                      </c:ext>
                    </c:extLst>
                    <c:numCache>
                      <c:formatCode>_(* #,##0_);_(* \(#,##0\);_(* "-"??_);_(@_)</c:formatCode>
                      <c:ptCount val="2"/>
                      <c:pt idx="0">
                        <c:v>2682</c:v>
                      </c:pt>
                      <c:pt idx="1">
                        <c:v>37115</c:v>
                      </c:pt>
                    </c:numCache>
                  </c:numRef>
                </c:val>
                <c:extLst xmlns:c15="http://schemas.microsoft.com/office/drawing/2012/chart">
                  <c:ext xmlns:c16="http://schemas.microsoft.com/office/drawing/2014/chart" uri="{C3380CC4-5D6E-409C-BE32-E72D297353CC}">
                    <c16:uniqueId val="{00000004-0C8D-47C9-A18C-0E69A839CB0B}"/>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Charts!$W$10</c:f>
              <c:strCache>
                <c:ptCount val="1"/>
                <c:pt idx="0">
                  <c:v>Sum of 2026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BC-4941-AB80-1A4AE429AC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BC-4941-AB80-1A4AE429AC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BC-4941-AB80-1A4AE429ACB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Charts!$U$11:$U$13</c:f>
              <c:strCache>
                <c:ptCount val="3"/>
                <c:pt idx="0">
                  <c:v>HS or Below</c:v>
                </c:pt>
                <c:pt idx="1">
                  <c:v>AS, Cert, Some College</c:v>
                </c:pt>
                <c:pt idx="2">
                  <c:v>BA+</c:v>
                </c:pt>
              </c:strCache>
            </c:strRef>
          </c:cat>
          <c:val>
            <c:numRef>
              <c:f>Charts!$W$11:$W$13</c:f>
              <c:numCache>
                <c:formatCode>_(* #,##0_);_(* \(#,##0\);_(* "-"??_);_(@_)</c:formatCode>
                <c:ptCount val="3"/>
                <c:pt idx="0">
                  <c:v>263637</c:v>
                </c:pt>
                <c:pt idx="1">
                  <c:v>52578</c:v>
                </c:pt>
                <c:pt idx="2">
                  <c:v>129025</c:v>
                </c:pt>
              </c:numCache>
            </c:numRef>
          </c:val>
          <c:extLst>
            <c:ext xmlns:c16="http://schemas.microsoft.com/office/drawing/2014/chart" uri="{C3380CC4-5D6E-409C-BE32-E72D297353CC}">
              <c16:uniqueId val="{00000006-CABC-4941-AB80-1A4AE429ACB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'Educational Services'!$K$4</c:f>
              <c:strCache>
                <c:ptCount val="1"/>
                <c:pt idx="0">
                  <c:v>White</c:v>
                </c:pt>
              </c:strCache>
            </c:strRef>
          </c:tx>
          <c:spPr>
            <a:gradFill>
              <a:gsLst>
                <a:gs pos="0">
                  <a:schemeClr val="accent1"/>
                </a:gs>
                <a:gs pos="50000">
                  <a:schemeClr val="accent1">
                    <a:lumMod val="45000"/>
                    <a:lumOff val="55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Pt>
            <c:idx val="0"/>
            <c:invertIfNegative val="0"/>
            <c:bubble3D val="0"/>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1-D59F-4766-A28E-1004F0E183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'Educational Services'!$M$3</c:f>
              <c:strCache>
                <c:ptCount val="1"/>
                <c:pt idx="0">
                  <c:v>2018</c:v>
                </c:pt>
              </c:strCache>
            </c:strRef>
          </c:cat>
          <c:val>
            <c:numRef>
              <c:f>'Educational Services'!$M$4</c:f>
              <c:numCache>
                <c:formatCode>_(* #,##0_);_(* \(#,##0\);_(* "-"??_);_(@_)</c:formatCode>
                <c:ptCount val="1"/>
                <c:pt idx="0">
                  <c:v>36436</c:v>
                </c:pt>
              </c:numCache>
            </c:numRef>
          </c:val>
          <c:extLst>
            <c:ext xmlns:c16="http://schemas.microsoft.com/office/drawing/2014/chart" uri="{C3380CC4-5D6E-409C-BE32-E72D297353CC}">
              <c16:uniqueId val="{00000002-D59F-4766-A28E-1004F0E18399}"/>
            </c:ext>
          </c:extLst>
        </c:ser>
        <c:ser>
          <c:idx val="1"/>
          <c:order val="1"/>
          <c:tx>
            <c:strRef>
              <c:f>'Educational Services'!$K$5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'Educational Services'!$M$3</c:f>
              <c:strCache>
                <c:ptCount val="1"/>
                <c:pt idx="0">
                  <c:v>2018</c:v>
                </c:pt>
              </c:strCache>
            </c:strRef>
          </c:cat>
          <c:val>
            <c:numRef>
              <c:f>'Educational Services'!$M$5</c:f>
              <c:numCache>
                <c:formatCode>_(* #,##0_);_(* \(#,##0\);_(* "-"??_);_(@_)</c:formatCode>
                <c:ptCount val="1"/>
                <c:pt idx="0">
                  <c:v>1563</c:v>
                </c:pt>
              </c:numCache>
            </c:numRef>
          </c:val>
          <c:extLst>
            <c:ext xmlns:c16="http://schemas.microsoft.com/office/drawing/2014/chart" uri="{C3380CC4-5D6E-409C-BE32-E72D297353CC}">
              <c16:uniqueId val="{00000003-D59F-4766-A28E-1004F0E18399}"/>
            </c:ext>
          </c:extLst>
        </c:ser>
        <c:ser>
          <c:idx val="2"/>
          <c:order val="2"/>
          <c:tx>
            <c:strRef>
              <c:f>'Educational Services'!$K$6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'Educational Services'!$M$3</c:f>
              <c:strCache>
                <c:ptCount val="1"/>
                <c:pt idx="0">
                  <c:v>2018</c:v>
                </c:pt>
              </c:strCache>
            </c:strRef>
          </c:cat>
          <c:val>
            <c:numRef>
              <c:f>'Educational Services'!$M$6</c:f>
              <c:numCache>
                <c:formatCode>_(* #,##0_);_(* \(#,##0\);_(* "-"??_);_(@_)</c:formatCode>
                <c:ptCount val="1"/>
                <c:pt idx="0">
                  <c:v>1142</c:v>
                </c:pt>
              </c:numCache>
            </c:numRef>
          </c:val>
          <c:extLst>
            <c:ext xmlns:c16="http://schemas.microsoft.com/office/drawing/2014/chart" uri="{C3380CC4-5D6E-409C-BE32-E72D297353CC}">
              <c16:uniqueId val="{00000004-D59F-4766-A28E-1004F0E18399}"/>
            </c:ext>
          </c:extLst>
        </c:ser>
        <c:ser>
          <c:idx val="3"/>
          <c:order val="3"/>
          <c:tx>
            <c:strRef>
              <c:f>'Educational Services'!$K$7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'Educational Services'!$M$3</c:f>
              <c:strCache>
                <c:ptCount val="1"/>
                <c:pt idx="0">
                  <c:v>2018</c:v>
                </c:pt>
              </c:strCache>
            </c:strRef>
          </c:cat>
          <c:val>
            <c:numRef>
              <c:f>'Educational Services'!$M$7</c:f>
              <c:numCache>
                <c:formatCode>_(* #,##0_);_(* \(#,##0\);_(* "-"??_);_(@_)</c:formatCode>
                <c:ptCount val="1"/>
                <c:pt idx="0">
                  <c:v>656</c:v>
                </c:pt>
              </c:numCache>
            </c:numRef>
          </c:val>
          <c:extLst>
            <c:ext xmlns:c16="http://schemas.microsoft.com/office/drawing/2014/chart" uri="{C3380CC4-5D6E-409C-BE32-E72D297353CC}">
              <c16:uniqueId val="{00000005-D59F-4766-A28E-1004F0E18399}"/>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Insurance'!$Q$18:$Q$23</c:f>
              <c:strCache>
                <c:ptCount val="6"/>
                <c:pt idx="0">
                  <c:v>Finance and Insurance Total</c:v>
                </c:pt>
                <c:pt idx="1">
                  <c:v>Depository credit intermediation</c:v>
                </c:pt>
                <c:pt idx="2">
                  <c:v>Insurance agencies and brokerages</c:v>
                </c:pt>
                <c:pt idx="3">
                  <c:v>Other financial investment activities</c:v>
                </c:pt>
                <c:pt idx="4">
                  <c:v>Securities and commodity contracts brokerage</c:v>
                </c:pt>
                <c:pt idx="5">
                  <c:v>Nondepository credit intermediation</c:v>
                </c:pt>
              </c:strCache>
            </c:strRef>
          </c:cat>
          <c:val>
            <c:numRef>
              <c:f>'Finance and Insurance'!$R$18:$R$23</c:f>
              <c:numCache>
                <c:formatCode>#,##0</c:formatCode>
                <c:ptCount val="6"/>
                <c:pt idx="0">
                  <c:v>1144</c:v>
                </c:pt>
                <c:pt idx="1">
                  <c:v>386</c:v>
                </c:pt>
                <c:pt idx="2">
                  <c:v>349</c:v>
                </c:pt>
                <c:pt idx="3">
                  <c:v>193</c:v>
                </c:pt>
                <c:pt idx="4">
                  <c:v>72</c:v>
                </c:pt>
                <c:pt idx="5">
                  <c:v>57</c:v>
                </c:pt>
              </c:numCache>
            </c:numRef>
          </c:val>
          <c:extLst>
            <c:ext xmlns:c16="http://schemas.microsoft.com/office/drawing/2014/chart" uri="{C3380CC4-5D6E-409C-BE32-E72D297353CC}">
              <c16:uniqueId val="{00000000-786B-48B2-9DE6-001B23591BB1}"/>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Insurance'!$Q$18:$Q$23</c:f>
              <c:strCache>
                <c:ptCount val="6"/>
                <c:pt idx="0">
                  <c:v>Finance and Insurance Total</c:v>
                </c:pt>
                <c:pt idx="1">
                  <c:v>Depository credit intermediation</c:v>
                </c:pt>
                <c:pt idx="2">
                  <c:v>Insurance agencies and brokerages</c:v>
                </c:pt>
                <c:pt idx="3">
                  <c:v>Other financial investment activities</c:v>
                </c:pt>
                <c:pt idx="4">
                  <c:v>Securities and commodity contracts brokerage</c:v>
                </c:pt>
                <c:pt idx="5">
                  <c:v>Nondepository credit intermediation</c:v>
                </c:pt>
              </c:strCache>
            </c:strRef>
          </c:cat>
          <c:val>
            <c:numRef>
              <c:f>'Finance and Insurance'!$S$18:$S$23</c:f>
              <c:numCache>
                <c:formatCode>#,##0</c:formatCode>
                <c:ptCount val="6"/>
                <c:pt idx="0">
                  <c:v>1143</c:v>
                </c:pt>
                <c:pt idx="1">
                  <c:v>383</c:v>
                </c:pt>
                <c:pt idx="2">
                  <c:v>334</c:v>
                </c:pt>
                <c:pt idx="3">
                  <c:v>214</c:v>
                </c:pt>
                <c:pt idx="4">
                  <c:v>73</c:v>
                </c:pt>
                <c:pt idx="5">
                  <c:v>57</c:v>
                </c:pt>
              </c:numCache>
            </c:numRef>
          </c:val>
          <c:extLst>
            <c:ext xmlns:c16="http://schemas.microsoft.com/office/drawing/2014/chart" uri="{C3380CC4-5D6E-409C-BE32-E72D297353CC}">
              <c16:uniqueId val="{00000001-786B-48B2-9DE6-001B23591BB1}"/>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'Finance and Insurance'!$B$32</c:f>
              <c:strCache>
                <c:ptCount val="1"/>
                <c:pt idx="0">
                  <c:v>Less than high school</c:v>
                </c:pt>
              </c:strCache>
            </c:strRef>
          </c:tx>
          <c:spPr>
            <a:solidFill>
              <a:schemeClr val="accent1"/>
            </a:solidFill>
            <a:ln>
              <a:noFill/>
            </a:ln>
            <a:effectLst/>
          </c:spPr>
          <c:invertIfNegative val="0"/>
          <c:dLbls>
            <c:dLbl>
              <c:idx val="0"/>
              <c:tx>
                <c:rich>
                  <a:bodyPr/>
                  <a:lstStyle/>
                  <a:p>
                    <a:fld id="{8F0A888D-095B-470A-AD38-88B24E44CBAF}" type="CELLRANGE">
                      <a:rPr lang="en-US"/>
                      <a:pPr/>
                      <a:t>[CELLRANGE]</a:t>
                    </a:fld>
                    <a:r>
                      <a:rPr lang="en-US" baseline="0"/>
                      <a:t>, </a:t>
                    </a:r>
                    <a:fld id="{AC02C1C8-10E9-43A7-9F53-D474507B5DC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8AE-4F09-AFC9-A883B2F12981}"/>
                </c:ext>
              </c:extLst>
            </c:dLbl>
            <c:dLbl>
              <c:idx val="1"/>
              <c:tx>
                <c:rich>
                  <a:bodyPr/>
                  <a:lstStyle/>
                  <a:p>
                    <a:fld id="{FDA9F64F-842F-424A-BFAC-2F68599F1C3B}" type="CELLRANGE">
                      <a:rPr lang="en-US"/>
                      <a:pPr/>
                      <a:t>[CELLRANGE]</a:t>
                    </a:fld>
                    <a:r>
                      <a:rPr lang="en-US" baseline="0"/>
                      <a:t>, </a:t>
                    </a:r>
                    <a:fld id="{FFD4E188-FFFB-45B9-B7EB-4BCCC06D7BE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Insurance'!$C$32:$D$32</c:f>
              <c:numCache>
                <c:formatCode>#,##0</c:formatCode>
                <c:ptCount val="2"/>
                <c:pt idx="0">
                  <c:v>553</c:v>
                </c:pt>
                <c:pt idx="1">
                  <c:v>653</c:v>
                </c:pt>
              </c:numCache>
            </c:numRef>
          </c:val>
          <c:extLst>
            <c:ext xmlns:c15="http://schemas.microsoft.com/office/drawing/2012/chart" uri="{02D57815-91ED-43cb-92C2-25804820EDAC}">
              <c15:datalabelsRange>
                <c15:f>'Finance and Insurance'!$E$32:$F$32</c15:f>
                <c15:dlblRangeCache>
                  <c:ptCount val="2"/>
                  <c:pt idx="0">
                    <c:v>5%</c:v>
                  </c:pt>
                  <c:pt idx="1">
                    <c:v>6%</c:v>
                  </c:pt>
                </c15:dlblRangeCache>
              </c15:datalabelsRange>
            </c:ext>
            <c:ext xmlns:c16="http://schemas.microsoft.com/office/drawing/2014/chart" uri="{C3380CC4-5D6E-409C-BE32-E72D297353CC}">
              <c16:uniqueId val="{00000002-08AE-4F09-AFC9-A883B2F12981}"/>
            </c:ext>
          </c:extLst>
        </c:ser>
        <c:ser>
          <c:idx val="1"/>
          <c:order val="1"/>
          <c:tx>
            <c:strRef>
              <c:f>'Finance and Insurance'!$B$33</c:f>
              <c:strCache>
                <c:ptCount val="1"/>
                <c:pt idx="0">
                  <c:v>High school or equivalent, no college</c:v>
                </c:pt>
              </c:strCache>
            </c:strRef>
          </c:tx>
          <c:spPr>
            <a:solidFill>
              <a:schemeClr val="accent2"/>
            </a:solidFill>
            <a:ln>
              <a:noFill/>
            </a:ln>
            <a:effectLst/>
          </c:spPr>
          <c:invertIfNegative val="0"/>
          <c:dLbls>
            <c:dLbl>
              <c:idx val="0"/>
              <c:tx>
                <c:rich>
                  <a:bodyPr/>
                  <a:lstStyle/>
                  <a:p>
                    <a:fld id="{7BF693AD-9EAE-4D63-9495-7CE796BB8F13}" type="CELLRANGE">
                      <a:rPr lang="en-US"/>
                      <a:pPr/>
                      <a:t>[CELLRANGE]</a:t>
                    </a:fld>
                    <a:r>
                      <a:rPr lang="en-US" baseline="0"/>
                      <a:t>, </a:t>
                    </a:r>
                    <a:fld id="{13C518E5-A052-4C15-BAF0-EE11BCABB84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8AE-4F09-AFC9-A883B2F12981}"/>
                </c:ext>
              </c:extLst>
            </c:dLbl>
            <c:dLbl>
              <c:idx val="1"/>
              <c:tx>
                <c:rich>
                  <a:bodyPr/>
                  <a:lstStyle/>
                  <a:p>
                    <a:fld id="{DACD7620-80F4-48C2-9DAB-F9FC5E4204ED}" type="CELLRANGE">
                      <a:rPr lang="en-US"/>
                      <a:pPr/>
                      <a:t>[CELLRANGE]</a:t>
                    </a:fld>
                    <a:r>
                      <a:rPr lang="en-US" baseline="0"/>
                      <a:t>, </a:t>
                    </a:r>
                    <a:fld id="{08C049F8-327A-4011-805C-8C63AF94DFA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Insurance'!$C$33:$D$33</c:f>
              <c:numCache>
                <c:formatCode>#,##0</c:formatCode>
                <c:ptCount val="2"/>
                <c:pt idx="0">
                  <c:v>1818</c:v>
                </c:pt>
                <c:pt idx="1">
                  <c:v>1897</c:v>
                </c:pt>
              </c:numCache>
            </c:numRef>
          </c:val>
          <c:extLst>
            <c:ext xmlns:c15="http://schemas.microsoft.com/office/drawing/2012/chart" uri="{02D57815-91ED-43cb-92C2-25804820EDAC}">
              <c15:datalabelsRange>
                <c15:f>'Finance and Insurance'!$E$33:$F$33</c15:f>
                <c15:dlblRangeCache>
                  <c:ptCount val="2"/>
                  <c:pt idx="0">
                    <c:v>16%</c:v>
                  </c:pt>
                  <c:pt idx="1">
                    <c:v>17%</c:v>
                  </c:pt>
                </c15:dlblRangeCache>
              </c15:datalabelsRange>
            </c:ext>
            <c:ext xmlns:c16="http://schemas.microsoft.com/office/drawing/2014/chart" uri="{C3380CC4-5D6E-409C-BE32-E72D297353CC}">
              <c16:uniqueId val="{00000005-08AE-4F09-AFC9-A883B2F12981}"/>
            </c:ext>
          </c:extLst>
        </c:ser>
        <c:ser>
          <c:idx val="2"/>
          <c:order val="2"/>
          <c:tx>
            <c:strRef>
              <c:f>'Finance and Insurance'!$B$34</c:f>
              <c:strCache>
                <c:ptCount val="1"/>
                <c:pt idx="0">
                  <c:v>Some college or Associate degree</c:v>
                </c:pt>
              </c:strCache>
            </c:strRef>
          </c:tx>
          <c:spPr>
            <a:solidFill>
              <a:schemeClr val="accent3"/>
            </a:solidFill>
            <a:ln>
              <a:noFill/>
            </a:ln>
            <a:effectLst/>
          </c:spPr>
          <c:invertIfNegative val="0"/>
          <c:dLbls>
            <c:dLbl>
              <c:idx val="0"/>
              <c:tx>
                <c:rich>
                  <a:bodyPr/>
                  <a:lstStyle/>
                  <a:p>
                    <a:fld id="{38CAEC0D-3063-4D2D-B6F7-2ABB7F06ACD7}" type="CELLRANGE">
                      <a:rPr lang="en-US"/>
                      <a:pPr/>
                      <a:t>[CELLRANGE]</a:t>
                    </a:fld>
                    <a:r>
                      <a:rPr lang="en-US" baseline="0"/>
                      <a:t>, </a:t>
                    </a:r>
                    <a:fld id="{8F90E72B-B861-47CF-BC5F-07D4BE9C016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8AE-4F09-AFC9-A883B2F12981}"/>
                </c:ext>
              </c:extLst>
            </c:dLbl>
            <c:dLbl>
              <c:idx val="1"/>
              <c:tx>
                <c:rich>
                  <a:bodyPr/>
                  <a:lstStyle/>
                  <a:p>
                    <a:fld id="{7C52DBD3-12E1-4FC9-A9D8-0784044AC41F}" type="CELLRANGE">
                      <a:rPr lang="en-US"/>
                      <a:pPr/>
                      <a:t>[CELLRANGE]</a:t>
                    </a:fld>
                    <a:r>
                      <a:rPr lang="en-US" baseline="0"/>
                      <a:t>, </a:t>
                    </a:r>
                    <a:fld id="{6AEE7333-05D9-4F91-AAA9-9F575865DCB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Insurance'!$C$34:$D$34</c:f>
              <c:numCache>
                <c:formatCode>#,##0</c:formatCode>
                <c:ptCount val="2"/>
                <c:pt idx="0">
                  <c:v>2870</c:v>
                </c:pt>
                <c:pt idx="1">
                  <c:v>2904</c:v>
                </c:pt>
              </c:numCache>
            </c:numRef>
          </c:val>
          <c:extLst>
            <c:ext xmlns:c15="http://schemas.microsoft.com/office/drawing/2012/chart" uri="{02D57815-91ED-43cb-92C2-25804820EDAC}">
              <c15:datalabelsRange>
                <c15:f>'Finance and Insurance'!$E$34:$F$34</c15:f>
                <c15:dlblRangeCache>
                  <c:ptCount val="2"/>
                  <c:pt idx="0">
                    <c:v>25%</c:v>
                  </c:pt>
                  <c:pt idx="1">
                    <c:v>26%</c:v>
                  </c:pt>
                </c15:dlblRangeCache>
              </c15:datalabelsRange>
            </c:ext>
            <c:ext xmlns:c16="http://schemas.microsoft.com/office/drawing/2014/chart" uri="{C3380CC4-5D6E-409C-BE32-E72D297353CC}">
              <c16:uniqueId val="{00000008-08AE-4F09-AFC9-A883B2F12981}"/>
            </c:ext>
          </c:extLst>
        </c:ser>
        <c:ser>
          <c:idx val="3"/>
          <c:order val="3"/>
          <c:tx>
            <c:strRef>
              <c:f>'Finance and Insurance'!$B$35</c:f>
              <c:strCache>
                <c:ptCount val="1"/>
                <c:pt idx="0">
                  <c:v>Bachelor's degree or advanced degree</c:v>
                </c:pt>
              </c:strCache>
            </c:strRef>
          </c:tx>
          <c:spPr>
            <a:solidFill>
              <a:schemeClr val="accent4"/>
            </a:solidFill>
            <a:ln>
              <a:noFill/>
            </a:ln>
            <a:effectLst/>
          </c:spPr>
          <c:invertIfNegative val="0"/>
          <c:dLbls>
            <c:dLbl>
              <c:idx val="0"/>
              <c:tx>
                <c:rich>
                  <a:bodyPr/>
                  <a:lstStyle/>
                  <a:p>
                    <a:fld id="{D106EFCD-6235-4689-AF70-0A268AB51B7D}" type="CELLRANGE">
                      <a:rPr lang="en-US"/>
                      <a:pPr/>
                      <a:t>[CELLRANGE]</a:t>
                    </a:fld>
                    <a:r>
                      <a:rPr lang="en-US" baseline="0"/>
                      <a:t>, </a:t>
                    </a:r>
                    <a:fld id="{A0EFBA72-687A-4EBD-B600-3C6F0E82810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8AE-4F09-AFC9-A883B2F12981}"/>
                </c:ext>
              </c:extLst>
            </c:dLbl>
            <c:dLbl>
              <c:idx val="1"/>
              <c:tx>
                <c:rich>
                  <a:bodyPr/>
                  <a:lstStyle/>
                  <a:p>
                    <a:fld id="{AE14B498-1352-4308-9AFC-39C64E1C1779}" type="CELLRANGE">
                      <a:rPr lang="en-US"/>
                      <a:pPr/>
                      <a:t>[CELLRANGE]</a:t>
                    </a:fld>
                    <a:r>
                      <a:rPr lang="en-US" baseline="0"/>
                      <a:t>, </a:t>
                    </a:r>
                    <a:fld id="{2DD7722D-23DF-42D7-988C-6F102424FD2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Insurance'!$C$35:$D$35</c:f>
              <c:numCache>
                <c:formatCode>#,##0</c:formatCode>
                <c:ptCount val="2"/>
                <c:pt idx="0">
                  <c:v>5183</c:v>
                </c:pt>
                <c:pt idx="1">
                  <c:v>4936</c:v>
                </c:pt>
              </c:numCache>
            </c:numRef>
          </c:val>
          <c:extLst>
            <c:ext xmlns:c15="http://schemas.microsoft.com/office/drawing/2012/chart" uri="{02D57815-91ED-43cb-92C2-25804820EDAC}">
              <c15:datalabelsRange>
                <c15:f>'Finance and Insurance'!$E$35:$F$35</c15:f>
                <c15:dlblRangeCache>
                  <c:ptCount val="2"/>
                  <c:pt idx="0">
                    <c:v>46%</c:v>
                  </c:pt>
                  <c:pt idx="1">
                    <c:v>44%</c:v>
                  </c:pt>
                </c15:dlblRangeCache>
              </c15:datalabelsRange>
            </c:ext>
            <c:ext xmlns:c16="http://schemas.microsoft.com/office/drawing/2014/chart" uri="{C3380CC4-5D6E-409C-BE32-E72D297353CC}">
              <c16:uniqueId val="{0000000B-08AE-4F09-AFC9-A883B2F12981}"/>
            </c:ext>
          </c:extLst>
        </c:ser>
        <c:ser>
          <c:idx val="4"/>
          <c:order val="4"/>
          <c:tx>
            <c:strRef>
              <c:f>'Finance and Insurance'!$B$36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E4906BF3-1F43-4E4F-8831-40B124421AAF}" type="CELLRANGE">
                      <a:rPr lang="en-US"/>
                      <a:pPr/>
                      <a:t>[CELLRANGE]</a:t>
                    </a:fld>
                    <a:r>
                      <a:rPr lang="en-US" baseline="0"/>
                      <a:t>, </a:t>
                    </a:r>
                    <a:fld id="{3083186D-4DA9-4A80-8678-358F42895DC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8AE-4F09-AFC9-A883B2F12981}"/>
                </c:ext>
              </c:extLst>
            </c:dLbl>
            <c:dLbl>
              <c:idx val="1"/>
              <c:tx>
                <c:rich>
                  <a:bodyPr/>
                  <a:lstStyle/>
                  <a:p>
                    <a:fld id="{E3B0C3CA-A965-4AE6-ABBD-D9B5BACC8980}" type="CELLRANGE">
                      <a:rPr lang="en-US"/>
                      <a:pPr/>
                      <a:t>[CELLRANGE]</a:t>
                    </a:fld>
                    <a:r>
                      <a:rPr lang="en-US" baseline="0"/>
                      <a:t>, </a:t>
                    </a:r>
                    <a:fld id="{2A80946E-270A-40F4-8C6C-5568FB2EAF9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Insurance'!$C$36:$D$36</c:f>
              <c:numCache>
                <c:formatCode>#,##0</c:formatCode>
                <c:ptCount val="2"/>
                <c:pt idx="0">
                  <c:v>850</c:v>
                </c:pt>
                <c:pt idx="1">
                  <c:v>801</c:v>
                </c:pt>
              </c:numCache>
            </c:numRef>
          </c:val>
          <c:extLst>
            <c:ext xmlns:c15="http://schemas.microsoft.com/office/drawing/2012/chart" uri="{02D57815-91ED-43cb-92C2-25804820EDAC}">
              <c15:datalabelsRange>
                <c15:f>'Finance and Insurance'!$E$36:$F$36</c15:f>
                <c15:dlblRangeCache>
                  <c:ptCount val="2"/>
                  <c:pt idx="0">
                    <c:v>8%</c:v>
                  </c:pt>
                  <c:pt idx="1">
                    <c:v>7%</c:v>
                  </c:pt>
                </c15:dlblRangeCache>
              </c15:datalabelsRange>
            </c:ext>
            <c:ext xmlns:c16="http://schemas.microsoft.com/office/drawing/2014/chart" uri="{C3380CC4-5D6E-409C-BE32-E72D297353CC}">
              <c16:uniqueId val="{0000000E-08AE-4F09-AFC9-A883B2F12981}"/>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'Finance and Insurance'!$K$17</c:f>
              <c:strCache>
                <c:ptCount val="1"/>
                <c:pt idx="0">
                  <c:v>Increase</c:v>
                </c:pt>
              </c:strCache>
            </c:strRef>
          </c:tx>
          <c:spPr>
            <a:ln w="25400" cap="rnd">
              <a:noFill/>
              <a:round/>
            </a:ln>
            <a:effectLst/>
          </c:spPr>
          <c:marker>
            <c:symbol val="none"/>
          </c:marker>
          <c:dLbls>
            <c:dLbl>
              <c:idx val="0"/>
              <c:tx>
                <c:rich>
                  <a:bodyPr/>
                  <a:lstStyle/>
                  <a:p>
                    <a:fld id="{9F9E8045-4016-4939-A63D-AA4C391B85A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8AE-4F09-AFC9-A883B2F12981}"/>
                </c:ext>
              </c:extLst>
            </c:dLbl>
            <c:dLbl>
              <c:idx val="1"/>
              <c:tx>
                <c:rich>
                  <a:bodyPr/>
                  <a:lstStyle/>
                  <a:p>
                    <a:fld id="{5ECEC485-764B-439B-B017-73481954EB6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8AE-4F09-AFC9-A883B2F12981}"/>
                </c:ext>
              </c:extLst>
            </c:dLbl>
            <c:dLbl>
              <c:idx val="2"/>
              <c:tx>
                <c:rich>
                  <a:bodyPr/>
                  <a:lstStyle/>
                  <a:p>
                    <a:fld id="{030F6A84-227F-440E-A0D3-E8E70D95158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8AE-4F09-AFC9-A883B2F12981}"/>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AE-4F09-AFC9-A883B2F12981}"/>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Insurance'!$K$18:$K$22</c:f>
              <c:numCache>
                <c:formatCode>0%</c:formatCode>
                <c:ptCount val="5"/>
                <c:pt idx="0">
                  <c:v>7.0000000000000007E-2</c:v>
                </c:pt>
                <c:pt idx="1">
                  <c:v>0.18548387096774194</c:v>
                </c:pt>
                <c:pt idx="2">
                  <c:v>0.42248235188991157</c:v>
                </c:pt>
                <c:pt idx="3">
                  <c:v>#N/A</c:v>
                </c:pt>
                <c:pt idx="4">
                  <c:v>#N/A</c:v>
                </c:pt>
              </c:numCache>
            </c:numRef>
          </c:yVal>
          <c:smooth val="0"/>
          <c:extLst>
            <c:ext xmlns:c15="http://schemas.microsoft.com/office/drawing/2012/chart" uri="{02D57815-91ED-43cb-92C2-25804820EDAC}">
              <c15:datalabelsRange>
                <c15:f>'Finance and Insurance'!$H$32:$H$36</c15:f>
                <c15:dlblRangeCache>
                  <c:ptCount val="5"/>
                  <c:pt idx="0">
                    <c:v>+18.1%</c:v>
                  </c:pt>
                  <c:pt idx="1">
                    <c:v>+4.3%</c:v>
                  </c:pt>
                  <c:pt idx="2">
                    <c:v>+1.2%</c:v>
                  </c:pt>
                  <c:pt idx="3">
                    <c:v> -4.8%</c:v>
                  </c:pt>
                  <c:pt idx="4">
                    <c:v> -5.8%</c:v>
                  </c:pt>
                </c15:dlblRangeCache>
              </c15:datalabelsRange>
            </c:ext>
            <c:ext xmlns:c16="http://schemas.microsoft.com/office/drawing/2014/chart" uri="{C3380CC4-5D6E-409C-BE32-E72D297353CC}">
              <c16:uniqueId val="{00000014-08AE-4F09-AFC9-A883B2F12981}"/>
            </c:ext>
          </c:extLst>
        </c:ser>
        <c:ser>
          <c:idx val="6"/>
          <c:order val="6"/>
          <c:tx>
            <c:strRef>
              <c:f>'Finance and Insurance'!$L$17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AE-4F09-AFC9-A883B2F12981}"/>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AE-4F09-AFC9-A883B2F12981}"/>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8AE-4F09-AFC9-A883B2F12981}"/>
                </c:ext>
              </c:extLst>
            </c:dLbl>
            <c:dLbl>
              <c:idx val="3"/>
              <c:tx>
                <c:rich>
                  <a:bodyPr/>
                  <a:lstStyle/>
                  <a:p>
                    <a:fld id="{10F266B6-6743-4190-992C-269337451F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8AE-4F09-AFC9-A883B2F12981}"/>
                </c:ext>
              </c:extLst>
            </c:dLbl>
            <c:dLbl>
              <c:idx val="4"/>
              <c:tx>
                <c:rich>
                  <a:bodyPr/>
                  <a:lstStyle/>
                  <a:p>
                    <a:fld id="{0B306682-CB81-408D-9841-7E4727389C9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8AE-4F09-AFC9-A883B2F1298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Insurance'!$L$18:$L$22</c:f>
              <c:numCache>
                <c:formatCode>0%</c:formatCode>
                <c:ptCount val="5"/>
                <c:pt idx="0">
                  <c:v>#N/A</c:v>
                </c:pt>
                <c:pt idx="1">
                  <c:v>#N/A</c:v>
                </c:pt>
                <c:pt idx="2">
                  <c:v>#N/A</c:v>
                </c:pt>
                <c:pt idx="3">
                  <c:v>0.75199714055937805</c:v>
                </c:pt>
                <c:pt idx="4">
                  <c:v>0.95</c:v>
                </c:pt>
              </c:numCache>
            </c:numRef>
          </c:yVal>
          <c:smooth val="0"/>
          <c:extLst>
            <c:ext xmlns:c15="http://schemas.microsoft.com/office/drawing/2012/chart" uri="{02D57815-91ED-43cb-92C2-25804820EDAC}">
              <c15:datalabelsRange>
                <c15:f>'Finance and Insurance'!$H$32:$H$36</c15:f>
                <c15:dlblRangeCache>
                  <c:ptCount val="5"/>
                  <c:pt idx="0">
                    <c:v>+18.1%</c:v>
                  </c:pt>
                  <c:pt idx="1">
                    <c:v>+4.3%</c:v>
                  </c:pt>
                  <c:pt idx="2">
                    <c:v>+1.2%</c:v>
                  </c:pt>
                  <c:pt idx="3">
                    <c:v> -4.8%</c:v>
                  </c:pt>
                  <c:pt idx="4">
                    <c:v> -5.8%</c:v>
                  </c:pt>
                </c15:dlblRangeCache>
              </c15:datalabelsRange>
            </c:ext>
            <c:ext xmlns:c16="http://schemas.microsoft.com/office/drawing/2014/chart" uri="{C3380CC4-5D6E-409C-BE32-E72D297353CC}">
              <c16:uniqueId val="{0000001A-08AE-4F09-AFC9-A883B2F12981}"/>
            </c:ext>
          </c:extLst>
        </c:ser>
        <c:ser>
          <c:idx val="7"/>
          <c:order val="7"/>
          <c:tx>
            <c:strRef>
              <c:f>'Finance and Insurance'!$K$13</c:f>
              <c:strCache>
                <c:ptCount val="1"/>
                <c:pt idx="0">
                  <c:v>Share</c:v>
                </c:pt>
              </c:strCache>
            </c:strRef>
          </c:tx>
          <c:spPr>
            <a:ln w="25400" cap="rnd">
              <a:noFill/>
              <a:round/>
            </a:ln>
            <a:effectLst/>
          </c:spPr>
          <c:marker>
            <c:symbol val="none"/>
          </c:marker>
          <c:dLbls>
            <c:dLbl>
              <c:idx val="0"/>
              <c:tx>
                <c:rich>
                  <a:bodyPr/>
                  <a:lstStyle/>
                  <a:p>
                    <a:fld id="{56A2EB51-130D-4991-98AD-0D2F8911225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8AE-4F09-AFC9-A883B2F12981}"/>
                </c:ext>
              </c:extLst>
            </c:dLbl>
            <c:dLbl>
              <c:idx val="1"/>
              <c:tx>
                <c:rich>
                  <a:bodyPr/>
                  <a:lstStyle/>
                  <a:p>
                    <a:fld id="{A47605E9-D322-4A0F-8DF7-A219900FEA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8AE-4F09-AFC9-A883B2F12981}"/>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'Finance and Insurance'!$J$14:$J$15</c:f>
              <c:numCache>
                <c:formatCode>General</c:formatCode>
                <c:ptCount val="2"/>
                <c:pt idx="0">
                  <c:v>1</c:v>
                </c:pt>
                <c:pt idx="1">
                  <c:v>2</c:v>
                </c:pt>
              </c:numCache>
            </c:numRef>
          </c:xVal>
          <c:yVal>
            <c:numRef>
              <c:f>'Finance and Insurance'!$K$14:$K$15</c:f>
              <c:numCache>
                <c:formatCode>0%</c:formatCode>
                <c:ptCount val="2"/>
                <c:pt idx="0">
                  <c:v>1</c:v>
                </c:pt>
                <c:pt idx="1">
                  <c:v>1</c:v>
                </c:pt>
              </c:numCache>
            </c:numRef>
          </c:yVal>
          <c:smooth val="0"/>
          <c:extLst>
            <c:ext xmlns:c15="http://schemas.microsoft.com/office/drawing/2012/chart" uri="{02D57815-91ED-43cb-92C2-25804820EDAC}">
              <c15:datalabelsRange>
                <c15:f>'Finance and Insurance'!$L$14:$L$15</c15:f>
                <c15:dlblRangeCache>
                  <c:ptCount val="2"/>
                  <c:pt idx="0">
                    <c:v> 11,274 </c:v>
                  </c:pt>
                  <c:pt idx="1">
                    <c:v> 11,191 </c:v>
                  </c:pt>
                </c15:dlblRangeCache>
              </c15:datalabelsRange>
            </c:ext>
            <c:ext xmlns:c16="http://schemas.microsoft.com/office/drawing/2014/chart" uri="{C3380CC4-5D6E-409C-BE32-E72D297353CC}">
              <c16:uniqueId val="{0000001D-08AE-4F09-AFC9-A883B2F12981}"/>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'Finance and Insurance'!$J$13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Insurance'!$L$13</c:f>
              <c:numCache>
                <c:formatCode>#,##0</c:formatCode>
                <c:ptCount val="1"/>
                <c:pt idx="0">
                  <c:v>4222</c:v>
                </c:pt>
              </c:numCache>
            </c:numRef>
          </c:val>
          <c:extLst>
            <c:ext xmlns:c16="http://schemas.microsoft.com/office/drawing/2014/chart" uri="{C3380CC4-5D6E-409C-BE32-E72D297353CC}">
              <c16:uniqueId val="{00000000-01A2-45F6-B370-96EFCF02B1DF}"/>
            </c:ext>
          </c:extLst>
        </c:ser>
        <c:ser>
          <c:idx val="1"/>
          <c:order val="1"/>
          <c:tx>
            <c:strRef>
              <c:f>'Finance and Insurance'!$J$14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Insurance'!$L$14</c:f>
              <c:numCache>
                <c:formatCode>#,##0</c:formatCode>
                <c:ptCount val="1"/>
                <c:pt idx="0">
                  <c:v>6968</c:v>
                </c:pt>
              </c:numCache>
            </c:numRef>
          </c:val>
          <c:extLst>
            <c:ext xmlns:c16="http://schemas.microsoft.com/office/drawing/2014/chart" uri="{C3380CC4-5D6E-409C-BE32-E72D297353CC}">
              <c16:uniqueId val="{00000001-01A2-45F6-B370-96EFCF02B1DF}"/>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44A-43FA-AE61-1ADCA9D7064F}"/>
              </c:ext>
            </c:extLst>
          </c:dPt>
          <c:dLbls>
            <c:dLbl>
              <c:idx val="0"/>
              <c:tx>
                <c:rich>
                  <a:bodyPr/>
                  <a:lstStyle/>
                  <a:p>
                    <a:fld id="{4264D6F6-EA9A-43E7-A7DF-CB011CB662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44A-43FA-AE61-1ADCA9D7064F}"/>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60F73083-85DF-40A0-AD54-64439D541DA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44A-43FA-AE61-1ADCA9D7064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'Finance and Insurance'!$J$13:$J$14</c:f>
              <c:strCache>
                <c:ptCount val="2"/>
                <c:pt idx="0">
                  <c:v>Male</c:v>
                </c:pt>
                <c:pt idx="1">
                  <c:v>Female</c:v>
                </c:pt>
              </c:strCache>
            </c:strRef>
          </c:cat>
          <c:val>
            <c:numRef>
              <c:f>'Finance and Insurance'!$M$13:$M$14</c:f>
              <c:numCache>
                <c:formatCode>\+#,##0;\-#,##0;\ #,##0</c:formatCode>
                <c:ptCount val="2"/>
                <c:pt idx="0">
                  <c:v>22</c:v>
                </c:pt>
                <c:pt idx="1">
                  <c:v>-105</c:v>
                </c:pt>
              </c:numCache>
            </c:numRef>
          </c:val>
          <c:extLst>
            <c:ext xmlns:c15="http://schemas.microsoft.com/office/drawing/2012/chart" uri="{02D57815-91ED-43cb-92C2-25804820EDAC}">
              <c15:datalabelsRange>
                <c15:f>'Finance and Insurance'!$N$13:$N$14</c15:f>
                <c15:dlblRangeCache>
                  <c:ptCount val="2"/>
                  <c:pt idx="0">
                    <c:v>+1%</c:v>
                  </c:pt>
                  <c:pt idx="1">
                    <c:v> -1%</c:v>
                  </c:pt>
                </c15:dlblRangeCache>
              </c15:datalabelsRange>
            </c:ext>
            <c:ext xmlns:c16="http://schemas.microsoft.com/office/drawing/2014/chart" uri="{C3380CC4-5D6E-409C-BE32-E72D297353CC}">
              <c16:uniqueId val="{00000003-644A-43FA-AE61-1ADCA9D7064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461-4817-8703-178D844DE79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E461-4817-8703-178D844DE79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E461-4817-8703-178D844DE79E}"/>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C8B665AA-D4A7-42F2-B7D4-22A48B82A5DB}"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461-4817-8703-178D844DE79E}"/>
                </c:ext>
              </c:extLst>
            </c:dLbl>
            <c:dLbl>
              <c:idx val="1"/>
              <c:tx>
                <c:rich>
                  <a:bodyPr/>
                  <a:lstStyle/>
                  <a:p>
                    <a:fld id="{735DF7AC-3ED5-4CBD-BB59-49E967C3432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461-4817-8703-178D844DE79E}"/>
                </c:ext>
              </c:extLst>
            </c:dLbl>
            <c:dLbl>
              <c:idx val="2"/>
              <c:tx>
                <c:rich>
                  <a:bodyPr/>
                  <a:lstStyle/>
                  <a:p>
                    <a:fld id="{275F7466-BD90-4569-BDF0-EF9FB49F66A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461-4817-8703-178D844DE79E}"/>
                </c:ext>
              </c:extLst>
            </c:dLbl>
            <c:dLbl>
              <c:idx val="3"/>
              <c:tx>
                <c:rich>
                  <a:bodyPr/>
                  <a:lstStyle/>
                  <a:p>
                    <a:fld id="{D3CC2712-6ED9-4599-9858-01608E57221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461-4817-8703-178D844DE79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Insurance'!$K$4:$K$7</c:f>
              <c:strCache>
                <c:ptCount val="4"/>
                <c:pt idx="0">
                  <c:v>White</c:v>
                </c:pt>
                <c:pt idx="1">
                  <c:v>Black or African American</c:v>
                </c:pt>
                <c:pt idx="2">
                  <c:v>Asian</c:v>
                </c:pt>
                <c:pt idx="3">
                  <c:v>Other</c:v>
                </c:pt>
              </c:strCache>
            </c:strRef>
          </c:cat>
          <c:val>
            <c:numRef>
              <c:f>'Finance and Insurance'!$N$4:$N$7</c:f>
              <c:numCache>
                <c:formatCode>\+#,##0;\-#,##0;\ #,##0</c:formatCode>
                <c:ptCount val="4"/>
                <c:pt idx="0">
                  <c:v>-273</c:v>
                </c:pt>
                <c:pt idx="1">
                  <c:v>68</c:v>
                </c:pt>
                <c:pt idx="2">
                  <c:v>73</c:v>
                </c:pt>
                <c:pt idx="3">
                  <c:v>46</c:v>
                </c:pt>
              </c:numCache>
            </c:numRef>
          </c:val>
          <c:extLst>
            <c:ext xmlns:c15="http://schemas.microsoft.com/office/drawing/2012/chart" uri="{02D57815-91ED-43cb-92C2-25804820EDAC}">
              <c15:datalabelsRange>
                <c15:f>'Finance and Insurance'!$O$4:$O$7</c15:f>
                <c15:dlblRangeCache>
                  <c:ptCount val="4"/>
                  <c:pt idx="0">
                    <c:v> -3%</c:v>
                  </c:pt>
                  <c:pt idx="1">
                    <c:v>+20%</c:v>
                  </c:pt>
                  <c:pt idx="2">
                    <c:v>+14%</c:v>
                  </c:pt>
                  <c:pt idx="3">
                    <c:v>+30%</c:v>
                  </c:pt>
                </c15:dlblRangeCache>
              </c15:datalabelsRange>
            </c:ext>
            <c:ext xmlns:c16="http://schemas.microsoft.com/office/drawing/2014/chart" uri="{C3380CC4-5D6E-409C-BE32-E72D297353CC}">
              <c16:uniqueId val="{00000007-E461-4817-8703-178D844DE79E}"/>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'Finance and Insurance'!$N$9</c:f>
              <c:strCache>
                <c:ptCount val="1"/>
                <c:pt idx="0">
                  <c:v>Change</c:v>
                </c:pt>
              </c:strCache>
            </c:strRef>
          </c:tx>
          <c:spPr>
            <a:solidFill>
              <a:schemeClr val="accent5"/>
            </a:solidFill>
            <a:ln>
              <a:noFill/>
            </a:ln>
            <a:effectLst/>
          </c:spPr>
          <c:invertIfNegative val="0"/>
          <c:dLbls>
            <c:dLbl>
              <c:idx val="0"/>
              <c:tx>
                <c:rich>
                  <a:bodyPr/>
                  <a:lstStyle/>
                  <a:p>
                    <a:fld id="{F28CD1F4-99A9-4D82-B3DB-4D720CAEEF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240-4BD4-AFB7-F5BFFFAC8FC8}"/>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15BECDC8-AB63-4D18-8750-9C234BFD2577}"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240-4BD4-AFB7-F5BFFFAC8F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Insurance'!$K$10:$K$11</c:f>
              <c:strCache>
                <c:ptCount val="2"/>
                <c:pt idx="0">
                  <c:v>Hispanic or Latino</c:v>
                </c:pt>
                <c:pt idx="1">
                  <c:v>Not Hispanic or Latino</c:v>
                </c:pt>
              </c:strCache>
            </c:strRef>
          </c:cat>
          <c:val>
            <c:numRef>
              <c:f>'Finance and Insurance'!$N$10:$N$11</c:f>
              <c:numCache>
                <c:formatCode>\+#,##0;\-#,##0;\ #,##0</c:formatCode>
                <c:ptCount val="2"/>
                <c:pt idx="0">
                  <c:v>116</c:v>
                </c:pt>
                <c:pt idx="1">
                  <c:v>-199</c:v>
                </c:pt>
              </c:numCache>
            </c:numRef>
          </c:val>
          <c:extLst>
            <c:ext xmlns:c15="http://schemas.microsoft.com/office/drawing/2012/chart" uri="{02D57815-91ED-43cb-92C2-25804820EDAC}">
              <c15:datalabelsRange>
                <c15:f>'Finance and Insurance'!$O$10:$O$11</c15:f>
                <c15:dlblRangeCache>
                  <c:ptCount val="2"/>
                  <c:pt idx="0">
                    <c:v>+15%</c:v>
                  </c:pt>
                  <c:pt idx="1">
                    <c:v> -2%</c:v>
                  </c:pt>
                </c15:dlblRangeCache>
              </c15:datalabelsRange>
            </c:ext>
            <c:ext xmlns:c16="http://schemas.microsoft.com/office/drawing/2014/chart" uri="{C3380CC4-5D6E-409C-BE32-E72D297353CC}">
              <c16:uniqueId val="{00000002-6240-4BD4-AFB7-F5BFFFAC8FC8}"/>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'Finance and Insurance'!$L$9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'Finance and Insurance'!$K$10:$K$11</c15:sqref>
                        </c15:formulaRef>
                      </c:ext>
                    </c:extLst>
                    <c:strCache>
                      <c:ptCount val="2"/>
                      <c:pt idx="0">
                        <c:v>Hispanic or Latino</c:v>
                      </c:pt>
                      <c:pt idx="1">
                        <c:v>Not Hispanic or Latino</c:v>
                      </c:pt>
                    </c:strCache>
                  </c:strRef>
                </c:cat>
                <c:val>
                  <c:numRef>
                    <c:extLst>
                      <c:ext uri="{02D57815-91ED-43cb-92C2-25804820EDAC}">
                        <c15:formulaRef>
                          <c15:sqref>'Finance and Insurance'!$L$10:$L$11</c15:sqref>
                        </c15:formulaRef>
                      </c:ext>
                    </c:extLst>
                    <c:numCache>
                      <c:formatCode>_(* #,##0_);_(* \(#,##0\);_(* "-"??_);_(@_)</c:formatCode>
                      <c:ptCount val="2"/>
                      <c:pt idx="0">
                        <c:v>784</c:v>
                      </c:pt>
                      <c:pt idx="1">
                        <c:v>10490</c:v>
                      </c:pt>
                    </c:numCache>
                  </c:numRef>
                </c:val>
                <c:extLst>
                  <c:ext xmlns:c16="http://schemas.microsoft.com/office/drawing/2014/chart" uri="{C3380CC4-5D6E-409C-BE32-E72D297353CC}">
                    <c16:uniqueId val="{00000003-6240-4BD4-AFB7-F5BFFFAC8FC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'Finance and Insurance'!$M$9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'Finance and Insurance'!$K$10:$K$11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'Finance and Insurance'!$M$10:$M$11</c15:sqref>
                        </c15:formulaRef>
                      </c:ext>
                    </c:extLst>
                    <c:numCache>
                      <c:formatCode>_(* #,##0_);_(* \(#,##0\);_(* "-"??_);_(@_)</c:formatCode>
                      <c:ptCount val="2"/>
                      <c:pt idx="0">
                        <c:v>900</c:v>
                      </c:pt>
                      <c:pt idx="1">
                        <c:v>10291</c:v>
                      </c:pt>
                    </c:numCache>
                  </c:numRef>
                </c:val>
                <c:extLst xmlns:c15="http://schemas.microsoft.com/office/drawing/2012/chart">
                  <c:ext xmlns:c16="http://schemas.microsoft.com/office/drawing/2014/chart" uri="{C3380CC4-5D6E-409C-BE32-E72D297353CC}">
                    <c16:uniqueId val="{00000004-6240-4BD4-AFB7-F5BFFFAC8FC8}"/>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'Finance and Insurance'!$K$4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Insurance'!$M$4</c:f>
              <c:numCache>
                <c:formatCode>_(* #,##0_);_(* \(#,##0\);_(* "-"??_);_(@_)</c:formatCode>
                <c:ptCount val="1"/>
                <c:pt idx="0">
                  <c:v>9986</c:v>
                </c:pt>
              </c:numCache>
            </c:numRef>
          </c:val>
          <c:extLst>
            <c:ext xmlns:c16="http://schemas.microsoft.com/office/drawing/2014/chart" uri="{C3380CC4-5D6E-409C-BE32-E72D297353CC}">
              <c16:uniqueId val="{00000000-3B7B-4082-B841-46AE3473F4E0}"/>
            </c:ext>
          </c:extLst>
        </c:ser>
        <c:ser>
          <c:idx val="1"/>
          <c:order val="1"/>
          <c:tx>
            <c:strRef>
              <c:f>'Finance and Insurance'!$K$5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Insurance'!$M$5</c:f>
              <c:numCache>
                <c:formatCode>_(* #,##0_);_(* \(#,##0\);_(* "-"??_);_(@_)</c:formatCode>
                <c:ptCount val="1"/>
                <c:pt idx="0">
                  <c:v>412</c:v>
                </c:pt>
              </c:numCache>
            </c:numRef>
          </c:val>
          <c:extLst>
            <c:ext xmlns:c16="http://schemas.microsoft.com/office/drawing/2014/chart" uri="{C3380CC4-5D6E-409C-BE32-E72D297353CC}">
              <c16:uniqueId val="{00000001-3B7B-4082-B841-46AE3473F4E0}"/>
            </c:ext>
          </c:extLst>
        </c:ser>
        <c:ser>
          <c:idx val="2"/>
          <c:order val="2"/>
          <c:tx>
            <c:strRef>
              <c:f>'Finance and Insurance'!$K$6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Insurance'!$M$6</c:f>
              <c:numCache>
                <c:formatCode>_(* #,##0_);_(* \(#,##0\);_(* "-"??_);_(@_)</c:formatCode>
                <c:ptCount val="1"/>
                <c:pt idx="0">
                  <c:v>594</c:v>
                </c:pt>
              </c:numCache>
            </c:numRef>
          </c:val>
          <c:extLst>
            <c:ext xmlns:c16="http://schemas.microsoft.com/office/drawing/2014/chart" uri="{C3380CC4-5D6E-409C-BE32-E72D297353CC}">
              <c16:uniqueId val="{00000002-3B7B-4082-B841-46AE3473F4E0}"/>
            </c:ext>
          </c:extLst>
        </c:ser>
        <c:ser>
          <c:idx val="3"/>
          <c:order val="3"/>
          <c:tx>
            <c:strRef>
              <c:f>'Finance and Insurance'!$K$7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Insurance'!$M$7</c:f>
              <c:numCache>
                <c:formatCode>_(* #,##0_);_(* \(#,##0\);_(* "-"??_);_(@_)</c:formatCode>
                <c:ptCount val="1"/>
                <c:pt idx="0">
                  <c:v>197</c:v>
                </c:pt>
              </c:numCache>
            </c:numRef>
          </c:val>
          <c:extLst>
            <c:ext xmlns:c16="http://schemas.microsoft.com/office/drawing/2014/chart" uri="{C3380CC4-5D6E-409C-BE32-E72D297353CC}">
              <c16:uniqueId val="{00000003-3B7B-4082-B841-46AE3473F4E0}"/>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Worker Characteristics.xlsx]Age!PivotTable17</c:name>
    <c:fmtId val="2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Age!$AD$7:$AD$12</c:f>
              <c:numCache>
                <c:formatCode>#,##0</c:formatCode>
                <c:ptCount val="6"/>
                <c:pt idx="0">
                  <c:v>1114</c:v>
                </c:pt>
                <c:pt idx="1">
                  <c:v>1852</c:v>
                </c:pt>
                <c:pt idx="2">
                  <c:v>270</c:v>
                </c:pt>
                <c:pt idx="3">
                  <c:v>3569</c:v>
                </c:pt>
                <c:pt idx="4">
                  <c:v>1272</c:v>
                </c:pt>
                <c:pt idx="5">
                  <c:v>527</c:v>
                </c:pt>
              </c:numCache>
            </c:numRef>
          </c:val>
          <c:extLst>
            <c:ext xmlns:c16="http://schemas.microsoft.com/office/drawing/2014/chart" uri="{C3380CC4-5D6E-409C-BE32-E72D297353CC}">
              <c16:uniqueId val="{00000000-D78D-434E-A6CF-3B61DA81427C}"/>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Age!$AE$7:$AE$12</c:f>
              <c:numCache>
                <c:formatCode>#,##0</c:formatCode>
                <c:ptCount val="6"/>
                <c:pt idx="0">
                  <c:v>6683</c:v>
                </c:pt>
                <c:pt idx="1">
                  <c:v>9101</c:v>
                </c:pt>
                <c:pt idx="2">
                  <c:v>2773</c:v>
                </c:pt>
                <c:pt idx="3">
                  <c:v>24152</c:v>
                </c:pt>
                <c:pt idx="4">
                  <c:v>11947</c:v>
                </c:pt>
                <c:pt idx="5">
                  <c:v>7835</c:v>
                </c:pt>
              </c:numCache>
            </c:numRef>
          </c:val>
          <c:extLst>
            <c:ext xmlns:c16="http://schemas.microsoft.com/office/drawing/2014/chart" uri="{C3380CC4-5D6E-409C-BE32-E72D297353CC}">
              <c16:uniqueId val="{00000001-D78D-434E-A6CF-3B61DA81427C}"/>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Age!$AF$7:$AF$12</c:f>
              <c:numCache>
                <c:formatCode>#,##0</c:formatCode>
                <c:ptCount val="6"/>
                <c:pt idx="0">
                  <c:v>5104</c:v>
                </c:pt>
                <c:pt idx="1">
                  <c:v>7957</c:v>
                </c:pt>
                <c:pt idx="2">
                  <c:v>2188</c:v>
                </c:pt>
                <c:pt idx="3">
                  <c:v>18038</c:v>
                </c:pt>
                <c:pt idx="4">
                  <c:v>10639</c:v>
                </c:pt>
                <c:pt idx="5">
                  <c:v>6477</c:v>
                </c:pt>
              </c:numCache>
            </c:numRef>
          </c:val>
          <c:extLst>
            <c:ext xmlns:c16="http://schemas.microsoft.com/office/drawing/2014/chart" uri="{C3380CC4-5D6E-409C-BE32-E72D297353CC}">
              <c16:uniqueId val="{00000002-D78D-434E-A6CF-3B61DA81427C}"/>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Age!$AG$7:$AG$12</c:f>
              <c:numCache>
                <c:formatCode>#,##0</c:formatCode>
                <c:ptCount val="6"/>
                <c:pt idx="0">
                  <c:v>5415</c:v>
                </c:pt>
                <c:pt idx="1">
                  <c:v>9467</c:v>
                </c:pt>
                <c:pt idx="2">
                  <c:v>2744</c:v>
                </c:pt>
                <c:pt idx="3">
                  <c:v>18957</c:v>
                </c:pt>
                <c:pt idx="4">
                  <c:v>14797</c:v>
                </c:pt>
                <c:pt idx="5">
                  <c:v>7604</c:v>
                </c:pt>
              </c:numCache>
            </c:numRef>
          </c:val>
          <c:extLst>
            <c:ext xmlns:c16="http://schemas.microsoft.com/office/drawing/2014/chart" uri="{C3380CC4-5D6E-409C-BE32-E72D297353CC}">
              <c16:uniqueId val="{00000003-D78D-434E-A6CF-3B61DA81427C}"/>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Age!$AH$7:$AH$12</c:f>
              <c:numCache>
                <c:formatCode>#,##0</c:formatCode>
                <c:ptCount val="6"/>
                <c:pt idx="0">
                  <c:v>4189</c:v>
                </c:pt>
                <c:pt idx="1">
                  <c:v>8153</c:v>
                </c:pt>
                <c:pt idx="2">
                  <c:v>2469</c:v>
                </c:pt>
                <c:pt idx="3">
                  <c:v>16045</c:v>
                </c:pt>
                <c:pt idx="4">
                  <c:v>16994</c:v>
                </c:pt>
                <c:pt idx="5">
                  <c:v>6447</c:v>
                </c:pt>
              </c:numCache>
            </c:numRef>
          </c:val>
          <c:extLst>
            <c:ext xmlns:c16="http://schemas.microsoft.com/office/drawing/2014/chart" uri="{C3380CC4-5D6E-409C-BE32-E72D297353CC}">
              <c16:uniqueId val="{00000004-D78D-434E-A6CF-3B61DA81427C}"/>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Age!$AI$7:$AI$12</c:f>
              <c:numCache>
                <c:formatCode>#,##0</c:formatCode>
                <c:ptCount val="6"/>
                <c:pt idx="0">
                  <c:v>1213</c:v>
                </c:pt>
                <c:pt idx="1">
                  <c:v>3268</c:v>
                </c:pt>
                <c:pt idx="2">
                  <c:v>746</c:v>
                </c:pt>
                <c:pt idx="3">
                  <c:v>5826</c:v>
                </c:pt>
                <c:pt idx="4">
                  <c:v>3763</c:v>
                </c:pt>
                <c:pt idx="5">
                  <c:v>1821</c:v>
                </c:pt>
              </c:numCache>
            </c:numRef>
          </c:val>
          <c:extLst>
            <c:ext xmlns:c16="http://schemas.microsoft.com/office/drawing/2014/chart" uri="{C3380CC4-5D6E-409C-BE32-E72D297353CC}">
              <c16:uniqueId val="{00000005-D78D-434E-A6CF-3B61DA81427C}"/>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Worker Characteristics.xlsx]Sex!PivotTable2</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Sex!$AC$7:$AC$13</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Sex!$AD$7:$AD$13</c:f>
              <c:numCache>
                <c:formatCode>#,##0</c:formatCode>
                <c:ptCount val="6"/>
                <c:pt idx="0">
                  <c:v>19510</c:v>
                </c:pt>
                <c:pt idx="1">
                  <c:v>14502</c:v>
                </c:pt>
                <c:pt idx="2">
                  <c:v>4222</c:v>
                </c:pt>
                <c:pt idx="3">
                  <c:v>18833</c:v>
                </c:pt>
                <c:pt idx="4">
                  <c:v>41033</c:v>
                </c:pt>
                <c:pt idx="5">
                  <c:v>17446</c:v>
                </c:pt>
              </c:numCache>
            </c:numRef>
          </c:val>
          <c:extLst>
            <c:ext xmlns:c16="http://schemas.microsoft.com/office/drawing/2014/chart" uri="{C3380CC4-5D6E-409C-BE32-E72D297353CC}">
              <c16:uniqueId val="{00000000-3C9D-4D07-B997-99BB698F5402}"/>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Sex!$AC$7:$AC$13</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Sex!$AE$7:$AE$13</c:f>
              <c:numCache>
                <c:formatCode>#,##0</c:formatCode>
                <c:ptCount val="6"/>
                <c:pt idx="0">
                  <c:v>4207</c:v>
                </c:pt>
                <c:pt idx="1">
                  <c:v>25296</c:v>
                </c:pt>
                <c:pt idx="2">
                  <c:v>6968</c:v>
                </c:pt>
                <c:pt idx="3">
                  <c:v>67755</c:v>
                </c:pt>
                <c:pt idx="4">
                  <c:v>18381</c:v>
                </c:pt>
                <c:pt idx="5">
                  <c:v>13265</c:v>
                </c:pt>
              </c:numCache>
            </c:numRef>
          </c:val>
          <c:extLst>
            <c:ext xmlns:c16="http://schemas.microsoft.com/office/drawing/2014/chart" uri="{C3380CC4-5D6E-409C-BE32-E72D297353CC}">
              <c16:uniqueId val="{00000001-3C9D-4D07-B997-99BB698F5402}"/>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5D5-4FEC-B1EF-C7BD0C9E89DC}"/>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5D5-4FEC-B1EF-C7BD0C9E89DC}"/>
              </c:ext>
            </c:extLst>
          </c:dPt>
          <c:dPt>
            <c:idx val="2"/>
            <c:invertIfNegative val="0"/>
            <c:bubble3D val="0"/>
            <c:extLst>
              <c:ext xmlns:c16="http://schemas.microsoft.com/office/drawing/2014/chart" uri="{C3380CC4-5D6E-409C-BE32-E72D297353CC}">
                <c16:uniqueId val="{00000004-25D5-4FEC-B1EF-C7BD0C9E89DC}"/>
              </c:ext>
            </c:extLst>
          </c:dPt>
          <c:dPt>
            <c:idx val="4"/>
            <c:invertIfNegative val="0"/>
            <c:bubble3D val="0"/>
            <c:extLst>
              <c:ext xmlns:c16="http://schemas.microsoft.com/office/drawing/2014/chart" uri="{C3380CC4-5D6E-409C-BE32-E72D297353CC}">
                <c16:uniqueId val="{00000005-25D5-4FEC-B1EF-C7BD0C9E89D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25D5-4FEC-B1EF-C7BD0C9E89DC}"/>
              </c:ext>
            </c:extLst>
          </c:dPt>
          <c:dPt>
            <c:idx val="7"/>
            <c:invertIfNegative val="0"/>
            <c:bubble3D val="0"/>
            <c:extLst>
              <c:ext xmlns:c16="http://schemas.microsoft.com/office/drawing/2014/chart" uri="{C3380CC4-5D6E-409C-BE32-E72D297353CC}">
                <c16:uniqueId val="{00000008-25D5-4FEC-B1EF-C7BD0C9E89DC}"/>
              </c:ext>
            </c:extLst>
          </c:dPt>
          <c:dPt>
            <c:idx val="8"/>
            <c:invertIfNegative val="0"/>
            <c:bubble3D val="0"/>
            <c:extLst>
              <c:ext xmlns:c16="http://schemas.microsoft.com/office/drawing/2014/chart" uri="{C3380CC4-5D6E-409C-BE32-E72D297353CC}">
                <c16:uniqueId val="{00000009-25D5-4FEC-B1EF-C7BD0C9E89DC}"/>
              </c:ext>
            </c:extLst>
          </c:dPt>
          <c:dPt>
            <c:idx val="11"/>
            <c:invertIfNegative val="0"/>
            <c:bubble3D val="0"/>
            <c:extLst>
              <c:ext xmlns:c16="http://schemas.microsoft.com/office/drawing/2014/chart" uri="{C3380CC4-5D6E-409C-BE32-E72D297353CC}">
                <c16:uniqueId val="{0000000A-25D5-4FEC-B1EF-C7BD0C9E89DC}"/>
              </c:ext>
            </c:extLst>
          </c:dPt>
          <c:dPt>
            <c:idx val="12"/>
            <c:invertIfNegative val="0"/>
            <c:bubble3D val="0"/>
            <c:extLst>
              <c:ext xmlns:c16="http://schemas.microsoft.com/office/drawing/2014/chart" uri="{C3380CC4-5D6E-409C-BE32-E72D297353CC}">
                <c16:uniqueId val="{0000000B-25D5-4FEC-B1EF-C7BD0C9E89DC}"/>
              </c:ext>
            </c:extLst>
          </c:dPt>
          <c:dPt>
            <c:idx val="18"/>
            <c:invertIfNegative val="0"/>
            <c:bubble3D val="0"/>
            <c:extLst>
              <c:ext xmlns:c16="http://schemas.microsoft.com/office/drawing/2014/chart" uri="{C3380CC4-5D6E-409C-BE32-E72D297353CC}">
                <c16:uniqueId val="{0000000C-25D5-4FEC-B1EF-C7BD0C9E89DC}"/>
              </c:ext>
            </c:extLst>
          </c:dPt>
          <c:dLbls>
            <c:dLbl>
              <c:idx val="0"/>
              <c:tx>
                <c:rich>
                  <a:bodyPr/>
                  <a:lstStyle/>
                  <a:p>
                    <a:fld id="{1F8A5469-A1F9-4C97-A7D3-6E8FDDD834D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5D5-4FEC-B1EF-C7BD0C9E89DC}"/>
                </c:ext>
              </c:extLst>
            </c:dLbl>
            <c:dLbl>
              <c:idx val="1"/>
              <c:tx>
                <c:rich>
                  <a:bodyPr/>
                  <a:lstStyle/>
                  <a:p>
                    <a:fld id="{B9B4A961-378D-4BFF-9CDF-3169175ED21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5D5-4FEC-B1EF-C7BD0C9E89DC}"/>
                </c:ext>
              </c:extLst>
            </c:dLbl>
            <c:dLbl>
              <c:idx val="2"/>
              <c:tx>
                <c:rich>
                  <a:bodyPr/>
                  <a:lstStyle/>
                  <a:p>
                    <a:fld id="{E19D7A2B-8C36-4505-86E2-682916F55CA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5D5-4FEC-B1EF-C7BD0C9E89DC}"/>
                </c:ext>
              </c:extLst>
            </c:dLbl>
            <c:dLbl>
              <c:idx val="3"/>
              <c:tx>
                <c:rich>
                  <a:bodyPr/>
                  <a:lstStyle/>
                  <a:p>
                    <a:fld id="{AA574189-B7C7-429B-A07F-8A3078A7D1F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5D5-4FEC-B1EF-C7BD0C9E89DC}"/>
                </c:ext>
              </c:extLst>
            </c:dLbl>
            <c:dLbl>
              <c:idx val="4"/>
              <c:tx>
                <c:rich>
                  <a:bodyPr/>
                  <a:lstStyle/>
                  <a:p>
                    <a:fld id="{1AE1FB06-CEF2-4052-AF6F-461CB130F88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5D5-4FEC-B1EF-C7BD0C9E89DC}"/>
                </c:ext>
              </c:extLst>
            </c:dLbl>
            <c:dLbl>
              <c:idx val="5"/>
              <c:tx>
                <c:rich>
                  <a:bodyPr/>
                  <a:lstStyle/>
                  <a:p>
                    <a:fld id="{AD1F26AE-4212-4175-AB1D-E27DAAE2995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5D5-4FEC-B1EF-C7BD0C9E89DC}"/>
                </c:ext>
              </c:extLst>
            </c:dLbl>
            <c:dLbl>
              <c:idx val="6"/>
              <c:tx>
                <c:rich>
                  <a:bodyPr/>
                  <a:lstStyle/>
                  <a:p>
                    <a:fld id="{FC5A6455-0304-4F8B-8EE9-7FF356D097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5D5-4FEC-B1EF-C7BD0C9E89DC}"/>
                </c:ext>
              </c:extLst>
            </c:dLbl>
            <c:dLbl>
              <c:idx val="7"/>
              <c:tx>
                <c:rich>
                  <a:bodyPr/>
                  <a:lstStyle/>
                  <a:p>
                    <a:fld id="{5F380728-C2F4-4F70-BB39-E935A3F1E5E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5D5-4FEC-B1EF-C7BD0C9E89DC}"/>
                </c:ext>
              </c:extLst>
            </c:dLbl>
            <c:dLbl>
              <c:idx val="8"/>
              <c:tx>
                <c:rich>
                  <a:bodyPr/>
                  <a:lstStyle/>
                  <a:p>
                    <a:fld id="{5D2D8F15-19C2-4F80-836A-AF37B510CD3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5D5-4FEC-B1EF-C7BD0C9E89DC}"/>
                </c:ext>
              </c:extLst>
            </c:dLbl>
            <c:dLbl>
              <c:idx val="9"/>
              <c:tx>
                <c:rich>
                  <a:bodyPr/>
                  <a:lstStyle/>
                  <a:p>
                    <a:fld id="{63D1F33B-0067-4CCF-9BCF-8C2CDC2E776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5D5-4FEC-B1EF-C7BD0C9E89DC}"/>
                </c:ext>
              </c:extLst>
            </c:dLbl>
            <c:dLbl>
              <c:idx val="10"/>
              <c:tx>
                <c:rich>
                  <a:bodyPr/>
                  <a:lstStyle/>
                  <a:p>
                    <a:fld id="{4B03D9AC-F08A-400A-A620-2014AABDCE1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5D5-4FEC-B1EF-C7BD0C9E89DC}"/>
                </c:ext>
              </c:extLst>
            </c:dLbl>
            <c:dLbl>
              <c:idx val="11"/>
              <c:tx>
                <c:rich>
                  <a:bodyPr/>
                  <a:lstStyle/>
                  <a:p>
                    <a:fld id="{7A3CA990-22F3-45F4-A4B2-DAC40B54BA8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5D5-4FEC-B1EF-C7BD0C9E89DC}"/>
                </c:ext>
              </c:extLst>
            </c:dLbl>
            <c:dLbl>
              <c:idx val="12"/>
              <c:tx>
                <c:rich>
                  <a:bodyPr/>
                  <a:lstStyle/>
                  <a:p>
                    <a:fld id="{C4644799-490C-48F3-B1BF-96545898BF8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5D5-4FEC-B1EF-C7BD0C9E89DC}"/>
                </c:ext>
              </c:extLst>
            </c:dLbl>
            <c:dLbl>
              <c:idx val="13"/>
              <c:tx>
                <c:rich>
                  <a:bodyPr/>
                  <a:lstStyle/>
                  <a:p>
                    <a:fld id="{410A1F89-74CE-4200-8AD3-6F3B11F10D9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5D5-4FEC-B1EF-C7BD0C9E89DC}"/>
                </c:ext>
              </c:extLst>
            </c:dLbl>
            <c:dLbl>
              <c:idx val="14"/>
              <c:tx>
                <c:rich>
                  <a:bodyPr/>
                  <a:lstStyle/>
                  <a:p>
                    <a:fld id="{F7B50B1D-F991-4647-A9D1-CFF6CC2EF17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5D5-4FEC-B1EF-C7BD0C9E89DC}"/>
                </c:ext>
              </c:extLst>
            </c:dLbl>
            <c:dLbl>
              <c:idx val="15"/>
              <c:tx>
                <c:rich>
                  <a:bodyPr/>
                  <a:lstStyle/>
                  <a:p>
                    <a:fld id="{AC282B4E-3658-4849-B385-2C1DE9D5B81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5D5-4FEC-B1EF-C7BD0C9E89DC}"/>
                </c:ext>
              </c:extLst>
            </c:dLbl>
            <c:dLbl>
              <c:idx val="16"/>
              <c:layout>
                <c:manualLayout>
                  <c:x val="-1.1671335200748678E-3"/>
                  <c:y val="4.1017013830717972E-2"/>
                </c:manualLayout>
              </c:layout>
              <c:tx>
                <c:rich>
                  <a:bodyPr vertOverflow="clip" horzOverflow="clip" wrap="square" lIns="0" tIns="0" rIns="0" bIns="0" anchor="ctr">
                    <a:spAutoFit/>
                  </a:bodyPr>
                  <a:lstStyle/>
                  <a:p>
                    <a:pPr>
                      <a:defRPr sz="900" b="1">
                        <a:solidFill>
                          <a:schemeClr val="bg1"/>
                        </a:solidFill>
                        <a:latin typeface="Helvetica" panose="020B0604020202020204" pitchFamily="34" charset="0"/>
                        <a:cs typeface="Helvetica" panose="020B0604020202020204" pitchFamily="34" charset="0"/>
                      </a:defRPr>
                    </a:pPr>
                    <a:fld id="{FB74B960-F3FC-441A-95AD-6473B83A1F67}" type="CELLRANGE">
                      <a:rPr lang="en-US"/>
                      <a:pPr>
                        <a:defRPr sz="900" b="1">
                          <a:solidFill>
                            <a:schemeClr val="bg1"/>
                          </a:solidFill>
                          <a:latin typeface="Helvetica" panose="020B0604020202020204" pitchFamily="34" charset="0"/>
                          <a:cs typeface="Helvetica"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14-25D5-4FEC-B1EF-C7BD0C9E89DC}"/>
                </c:ext>
              </c:extLst>
            </c:dLbl>
            <c:dLbl>
              <c:idx val="17"/>
              <c:delete val="1"/>
              <c:extLst>
                <c:ext xmlns:c15="http://schemas.microsoft.com/office/drawing/2012/chart" uri="{CE6537A1-D6FC-4f65-9D91-7224C49458BB}"/>
                <c:ext xmlns:c16="http://schemas.microsoft.com/office/drawing/2014/chart" uri="{C3380CC4-5D6E-409C-BE32-E72D297353CC}">
                  <c16:uniqueId val="{00000015-25D5-4FEC-B1EF-C7BD0C9E89DC}"/>
                </c:ext>
              </c:extLst>
            </c:dLbl>
            <c:dLbl>
              <c:idx val="18"/>
              <c:delete val="1"/>
              <c:extLst>
                <c:ext xmlns:c15="http://schemas.microsoft.com/office/drawing/2012/chart" uri="{CE6537A1-D6FC-4f65-9D91-7224C49458BB}"/>
                <c:ext xmlns:c16="http://schemas.microsoft.com/office/drawing/2014/chart" uri="{C3380CC4-5D6E-409C-BE32-E72D297353CC}">
                  <c16:uniqueId val="{0000000C-25D5-4FEC-B1EF-C7BD0C9E89DC}"/>
                </c:ext>
              </c:extLst>
            </c:dLbl>
            <c:dLbl>
              <c:idx val="19"/>
              <c:delete val="1"/>
              <c:extLst>
                <c:ext xmlns:c15="http://schemas.microsoft.com/office/drawing/2012/chart" uri="{CE6537A1-D6FC-4f65-9D91-7224C49458BB}"/>
                <c:ext xmlns:c16="http://schemas.microsoft.com/office/drawing/2014/chart" uri="{C3380CC4-5D6E-409C-BE32-E72D297353CC}">
                  <c16:uniqueId val="{00000016-25D5-4FEC-B1EF-C7BD0C9E89DC}"/>
                </c:ext>
              </c:extLst>
            </c:dLbl>
            <c:spPr>
              <a:noFill/>
              <a:ln>
                <a:noFill/>
              </a:ln>
              <a:effectLst/>
            </c:spPr>
            <c:txPr>
              <a:bodyPr rot="0" spcFirstLastPara="1" vertOverflow="clip" horzOverflow="clip" vert="horz" wrap="square" lIns="38100" tIns="0" rIns="38100" bIns="36576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Manufacturing</c:v>
                </c:pt>
                <c:pt idx="2">
                  <c:v>Retail Trade</c:v>
                </c:pt>
                <c:pt idx="3">
                  <c:v>Accommodation and Food Services</c:v>
                </c:pt>
                <c:pt idx="4">
                  <c:v>Educational Services</c:v>
                </c:pt>
                <c:pt idx="5">
                  <c:v>Professional, Scientific, and Technical Services</c:v>
                </c:pt>
                <c:pt idx="6">
                  <c:v>Construction</c:v>
                </c:pt>
                <c:pt idx="7">
                  <c:v>Administrative and Support and Waste Management and Remediation Services</c:v>
                </c:pt>
                <c:pt idx="8">
                  <c:v>Other Services (except Public Administration)</c:v>
                </c:pt>
                <c:pt idx="9">
                  <c:v>Public Administration</c:v>
                </c:pt>
                <c:pt idx="10">
                  <c:v>Wholesale Trade</c:v>
                </c:pt>
                <c:pt idx="11">
                  <c:v>Finance and Insurance</c:v>
                </c:pt>
                <c:pt idx="12">
                  <c:v>Transportation and Warehousing</c:v>
                </c:pt>
                <c:pt idx="13">
                  <c:v>Arts, Entertainment, and Recreation</c:v>
                </c:pt>
                <c:pt idx="14">
                  <c:v>Information</c:v>
                </c:pt>
                <c:pt idx="15">
                  <c:v>Management of Companies and Enterprises</c:v>
                </c:pt>
                <c:pt idx="16">
                  <c:v>Real Estate and Rental and Leasing</c:v>
                </c:pt>
                <c:pt idx="17">
                  <c:v>Utilities</c:v>
                </c:pt>
                <c:pt idx="18">
                  <c:v>Agriculture, Forestry, Fishing and Hunting</c:v>
                </c:pt>
                <c:pt idx="19">
                  <c:v>Mining, Quarrying, and Oil and Gas Extraction</c:v>
                </c:pt>
              </c:strCache>
            </c:strRef>
          </c:cat>
          <c:val>
            <c:numRef>
              <c:f>Employment!$F$6:$F$25</c:f>
              <c:numCache>
                <c:formatCode>_(* #,##0_);_(* \(#,##0\);_(* "-"??_);_(@_)</c:formatCode>
                <c:ptCount val="20"/>
                <c:pt idx="0">
                  <c:v>85975</c:v>
                </c:pt>
                <c:pt idx="1">
                  <c:v>57896</c:v>
                </c:pt>
                <c:pt idx="2">
                  <c:v>48504</c:v>
                </c:pt>
                <c:pt idx="3">
                  <c:v>41697</c:v>
                </c:pt>
                <c:pt idx="4">
                  <c:v>35955</c:v>
                </c:pt>
                <c:pt idx="5">
                  <c:v>31207</c:v>
                </c:pt>
                <c:pt idx="6">
                  <c:v>24633</c:v>
                </c:pt>
                <c:pt idx="7">
                  <c:v>23030</c:v>
                </c:pt>
                <c:pt idx="8">
                  <c:v>17410</c:v>
                </c:pt>
                <c:pt idx="9">
                  <c:v>15487</c:v>
                </c:pt>
                <c:pt idx="10">
                  <c:v>13810</c:v>
                </c:pt>
                <c:pt idx="11">
                  <c:v>11187</c:v>
                </c:pt>
                <c:pt idx="12">
                  <c:v>10463</c:v>
                </c:pt>
                <c:pt idx="13">
                  <c:v>10393</c:v>
                </c:pt>
                <c:pt idx="14">
                  <c:v>10374</c:v>
                </c:pt>
                <c:pt idx="15">
                  <c:v>7071</c:v>
                </c:pt>
                <c:pt idx="16">
                  <c:v>4475</c:v>
                </c:pt>
                <c:pt idx="17">
                  <c:v>1609</c:v>
                </c:pt>
                <c:pt idx="18">
                  <c:v>889</c:v>
                </c:pt>
                <c:pt idx="19">
                  <c:v>45</c:v>
                </c:pt>
              </c:numCache>
            </c:numRef>
          </c:val>
          <c:extLst>
            <c:ext xmlns:c15="http://schemas.microsoft.com/office/drawing/2012/chart" uri="{02D57815-91ED-43cb-92C2-25804820EDAC}">
              <c15:datalabelsRange>
                <c15:f>Employment!$I$6:$I$25</c15:f>
                <c15:dlblRangeCache>
                  <c:ptCount val="20"/>
                  <c:pt idx="0">
                    <c:v>86 K</c:v>
                  </c:pt>
                  <c:pt idx="1">
                    <c:v>58 K</c:v>
                  </c:pt>
                  <c:pt idx="2">
                    <c:v>49 K</c:v>
                  </c:pt>
                  <c:pt idx="3">
                    <c:v>42 K</c:v>
                  </c:pt>
                  <c:pt idx="4">
                    <c:v>36 K</c:v>
                  </c:pt>
                  <c:pt idx="5">
                    <c:v>31 K</c:v>
                  </c:pt>
                  <c:pt idx="6">
                    <c:v>25 K</c:v>
                  </c:pt>
                  <c:pt idx="7">
                    <c:v>23 K</c:v>
                  </c:pt>
                  <c:pt idx="8">
                    <c:v>17 K</c:v>
                  </c:pt>
                  <c:pt idx="9">
                    <c:v>15 K</c:v>
                  </c:pt>
                  <c:pt idx="10">
                    <c:v>14 K</c:v>
                  </c:pt>
                  <c:pt idx="11">
                    <c:v>11 K</c:v>
                  </c:pt>
                  <c:pt idx="12">
                    <c:v>10 K</c:v>
                  </c:pt>
                  <c:pt idx="13">
                    <c:v>10 K</c:v>
                  </c:pt>
                  <c:pt idx="14">
                    <c:v>10 K</c:v>
                  </c:pt>
                  <c:pt idx="15">
                    <c:v>7 K</c:v>
                  </c:pt>
                  <c:pt idx="16">
                    <c:v>4 K</c:v>
                  </c:pt>
                  <c:pt idx="17">
                    <c:v>2 K</c:v>
                  </c:pt>
                  <c:pt idx="18">
                    <c:v>1 K</c:v>
                  </c:pt>
                  <c:pt idx="19">
                    <c:v> K</c:v>
                  </c:pt>
                </c15:dlblRangeCache>
              </c15:datalabelsRange>
            </c:ext>
            <c:ext xmlns:c16="http://schemas.microsoft.com/office/drawing/2014/chart" uri="{C3380CC4-5D6E-409C-BE32-E72D297353CC}">
              <c16:uniqueId val="{00000017-25D5-4FEC-B1EF-C7BD0C9E89DC}"/>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5D5-4FEC-B1EF-C7BD0C9E89DC}"/>
                </c:ext>
              </c:extLst>
            </c:dLbl>
            <c:dLbl>
              <c:idx val="1"/>
              <c:tx>
                <c:rich>
                  <a:bodyPr/>
                  <a:lstStyle/>
                  <a:p>
                    <a:fld id="{C74C09D3-227F-4046-A839-4B14D1B2164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5D5-4FEC-B1EF-C7BD0C9E89DC}"/>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D5-4FEC-B1EF-C7BD0C9E89DC}"/>
                </c:ext>
              </c:extLst>
            </c:dLbl>
            <c:dLbl>
              <c:idx val="3"/>
              <c:tx>
                <c:rich>
                  <a:bodyPr/>
                  <a:lstStyle/>
                  <a:p>
                    <a:fld id="{5E4985C5-1D07-44AB-919E-6D49050018E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5D5-4FEC-B1EF-C7BD0C9E89DC}"/>
                </c:ext>
              </c:extLst>
            </c:dLbl>
            <c:dLbl>
              <c:idx val="4"/>
              <c:tx>
                <c:rich>
                  <a:bodyPr/>
                  <a:lstStyle/>
                  <a:p>
                    <a:fld id="{680C2311-8221-4656-B548-07750831E65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5D5-4FEC-B1EF-C7BD0C9E89DC}"/>
                </c:ext>
              </c:extLst>
            </c:dLbl>
            <c:dLbl>
              <c:idx val="5"/>
              <c:tx>
                <c:rich>
                  <a:bodyPr/>
                  <a:lstStyle/>
                  <a:p>
                    <a:fld id="{59FB2416-35B7-4812-B272-023FF8FDAA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5D5-4FEC-B1EF-C7BD0C9E89DC}"/>
                </c:ext>
              </c:extLst>
            </c:dLbl>
            <c:dLbl>
              <c:idx val="6"/>
              <c:tx>
                <c:rich>
                  <a:bodyPr/>
                  <a:lstStyle/>
                  <a:p>
                    <a:fld id="{01FC6DFB-B247-426A-B9F7-A4B773CC06A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5D5-4FEC-B1EF-C7BD0C9E89DC}"/>
                </c:ext>
              </c:extLst>
            </c:dLbl>
            <c:dLbl>
              <c:idx val="7"/>
              <c:tx>
                <c:rich>
                  <a:bodyPr/>
                  <a:lstStyle/>
                  <a:p>
                    <a:fld id="{3F7445D5-3278-4242-BF7C-2309A3AC475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5D5-4FEC-B1EF-C7BD0C9E89DC}"/>
                </c:ext>
              </c:extLst>
            </c:dLbl>
            <c:dLbl>
              <c:idx val="8"/>
              <c:tx>
                <c:rich>
                  <a:bodyPr/>
                  <a:lstStyle/>
                  <a:p>
                    <a:fld id="{06D788A9-5C63-4A3F-9323-360C261CFF8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5D5-4FEC-B1EF-C7BD0C9E89DC}"/>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5D5-4FEC-B1EF-C7BD0C9E89DC}"/>
                </c:ext>
              </c:extLst>
            </c:dLbl>
            <c:dLbl>
              <c:idx val="10"/>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62AA45CB-F6DE-4640-B1DC-372BDF6C8A9F}"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22-25D5-4FEC-B1EF-C7BD0C9E89DC}"/>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5D5-4FEC-B1EF-C7BD0C9E89DC}"/>
                </c:ext>
              </c:extLst>
            </c:dLbl>
            <c:dLbl>
              <c:idx val="12"/>
              <c:tx>
                <c:rich>
                  <a:bodyPr/>
                  <a:lstStyle/>
                  <a:p>
                    <a:fld id="{D4713702-FBC3-4F01-8949-ED5E597674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5D5-4FEC-B1EF-C7BD0C9E89DC}"/>
                </c:ext>
              </c:extLst>
            </c:dLbl>
            <c:dLbl>
              <c:idx val="13"/>
              <c:tx>
                <c:rich>
                  <a:bodyPr/>
                  <a:lstStyle/>
                  <a:p>
                    <a:fld id="{3092C07F-0224-4167-B775-FB591AF9B50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5D5-4FEC-B1EF-C7BD0C9E89DC}"/>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5D5-4FEC-B1EF-C7BD0C9E89DC}"/>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5D5-4FEC-B1EF-C7BD0C9E89DC}"/>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5D5-4FEC-B1EF-C7BD0C9E89DC}"/>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5D5-4FEC-B1EF-C7BD0C9E89DC}"/>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5D5-4FEC-B1EF-C7BD0C9E89DC}"/>
                </c:ext>
              </c:extLst>
            </c:dLbl>
            <c:dLbl>
              <c:idx val="19"/>
              <c:tx>
                <c:rich>
                  <a:bodyPr/>
                  <a:lstStyle/>
                  <a:p>
                    <a:fld id="{99B3CCBB-B99E-42B9-B876-2D973305767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5D5-4FEC-B1EF-C7BD0C9E89DC}"/>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3439</c:v>
                  </c:pt>
                  <c:pt idx="1">
                    <c:v>3439</c:v>
                  </c:pt>
                  <c:pt idx="2">
                    <c:v>3439</c:v>
                  </c:pt>
                  <c:pt idx="3">
                    <c:v>3439</c:v>
                  </c:pt>
                  <c:pt idx="4">
                    <c:v>3439</c:v>
                  </c:pt>
                  <c:pt idx="5">
                    <c:v>3439</c:v>
                  </c:pt>
                  <c:pt idx="6">
                    <c:v>3439</c:v>
                  </c:pt>
                  <c:pt idx="7">
                    <c:v>3439</c:v>
                  </c:pt>
                  <c:pt idx="8">
                    <c:v>3439</c:v>
                  </c:pt>
                  <c:pt idx="9">
                    <c:v>3439</c:v>
                  </c:pt>
                  <c:pt idx="10">
                    <c:v>3439</c:v>
                  </c:pt>
                  <c:pt idx="11">
                    <c:v>3439</c:v>
                  </c:pt>
                  <c:pt idx="12">
                    <c:v>3439</c:v>
                  </c:pt>
                  <c:pt idx="13">
                    <c:v>3439</c:v>
                  </c:pt>
                  <c:pt idx="14">
                    <c:v>3439</c:v>
                  </c:pt>
                  <c:pt idx="15">
                    <c:v>3439</c:v>
                  </c:pt>
                  <c:pt idx="16">
                    <c:v>3439</c:v>
                  </c:pt>
                  <c:pt idx="17">
                    <c:v>3439</c:v>
                  </c:pt>
                  <c:pt idx="18">
                    <c:v>3439</c:v>
                  </c:pt>
                  <c:pt idx="19">
                    <c:v>3439</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#N/A</c:v>
                </c:pt>
                <c:pt idx="1">
                  <c:v>57896</c:v>
                </c:pt>
                <c:pt idx="2">
                  <c:v>#N/A</c:v>
                </c:pt>
                <c:pt idx="3">
                  <c:v>41697</c:v>
                </c:pt>
                <c:pt idx="4">
                  <c:v>35955</c:v>
                </c:pt>
                <c:pt idx="5">
                  <c:v>31207</c:v>
                </c:pt>
                <c:pt idx="6">
                  <c:v>24633</c:v>
                </c:pt>
                <c:pt idx="7">
                  <c:v>23030</c:v>
                </c:pt>
                <c:pt idx="8">
                  <c:v>17410</c:v>
                </c:pt>
                <c:pt idx="9">
                  <c:v>#N/A</c:v>
                </c:pt>
                <c:pt idx="10">
                  <c:v>13810</c:v>
                </c:pt>
                <c:pt idx="11">
                  <c:v>#N/A</c:v>
                </c:pt>
                <c:pt idx="12">
                  <c:v>10463</c:v>
                </c:pt>
                <c:pt idx="13">
                  <c:v>10393</c:v>
                </c:pt>
                <c:pt idx="14">
                  <c:v>#N/A</c:v>
                </c:pt>
                <c:pt idx="15">
                  <c:v>#N/A</c:v>
                </c:pt>
                <c:pt idx="16">
                  <c:v>#N/A</c:v>
                </c:pt>
                <c:pt idx="17">
                  <c:v>#N/A</c:v>
                </c:pt>
                <c:pt idx="18">
                  <c:v>#N/A</c:v>
                </c:pt>
                <c:pt idx="19">
                  <c:v>45</c:v>
                </c:pt>
              </c:numCache>
            </c:numRef>
          </c:yVal>
          <c:smooth val="0"/>
          <c:extLst>
            <c:ext xmlns:c15="http://schemas.microsoft.com/office/drawing/2012/chart" uri="{02D57815-91ED-43cb-92C2-25804820EDAC}">
              <c15:datalabelsRange>
                <c15:f>Employment!$H$6:$H$25</c15:f>
                <c15:dlblRangeCache>
                  <c:ptCount val="20"/>
                  <c:pt idx="0">
                    <c:v> -1%</c:v>
                  </c:pt>
                  <c:pt idx="1">
                    <c:v>+1%</c:v>
                  </c:pt>
                  <c:pt idx="2">
                    <c:v> -2%</c:v>
                  </c:pt>
                  <c:pt idx="3">
                    <c:v>+2%</c:v>
                  </c:pt>
                  <c:pt idx="4">
                    <c:v>+6%</c:v>
                  </c:pt>
                  <c:pt idx="5">
                    <c:v>+4%</c:v>
                  </c:pt>
                  <c:pt idx="6">
                    <c:v>+7%</c:v>
                  </c:pt>
                  <c:pt idx="7">
                    <c:v>+1%</c:v>
                  </c:pt>
                  <c:pt idx="8">
                    <c:v>+4%</c:v>
                  </c:pt>
                  <c:pt idx="9">
                    <c:v> -0%</c:v>
                  </c:pt>
                  <c:pt idx="10">
                    <c:v>+0%</c:v>
                  </c:pt>
                  <c:pt idx="11">
                    <c:v> -4%</c:v>
                  </c:pt>
                  <c:pt idx="12">
                    <c:v>+7%</c:v>
                  </c:pt>
                  <c:pt idx="13">
                    <c:v>+1%</c:v>
                  </c:pt>
                  <c:pt idx="14">
                    <c:v> -1%</c:v>
                  </c:pt>
                  <c:pt idx="15">
                    <c:v> -1%</c:v>
                  </c:pt>
                  <c:pt idx="16">
                    <c:v> -1%</c:v>
                  </c:pt>
                  <c:pt idx="17">
                    <c:v> -2%</c:v>
                  </c:pt>
                  <c:pt idx="18">
                    <c:v> -16%</c:v>
                  </c:pt>
                  <c:pt idx="19">
                    <c:v> 0%</c:v>
                  </c:pt>
                </c15:dlblRangeCache>
              </c15:datalabelsRange>
            </c:ext>
            <c:ext xmlns:c16="http://schemas.microsoft.com/office/drawing/2014/chart" uri="{C3380CC4-5D6E-409C-BE32-E72D297353CC}">
              <c16:uniqueId val="{0000002C-25D5-4FEC-B1EF-C7BD0C9E89DC}"/>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fld id="{05C8F98E-4634-4DDC-AE32-66F79D38FED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5D5-4FEC-B1EF-C7BD0C9E89DC}"/>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5D5-4FEC-B1EF-C7BD0C9E89DC}"/>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4C106B50-2333-49CE-AF1C-E50670E34BB2}" type="CELLRANGE">
                      <a:rPr lang="en-US"/>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2F-25D5-4FEC-B1EF-C7BD0C9E89DC}"/>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5D5-4FEC-B1EF-C7BD0C9E89DC}"/>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5D5-4FEC-B1EF-C7BD0C9E89DC}"/>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5D5-4FEC-B1EF-C7BD0C9E89DC}"/>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5D5-4FEC-B1EF-C7BD0C9E89DC}"/>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5D5-4FEC-B1EF-C7BD0C9E89DC}"/>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25D5-4FEC-B1EF-C7BD0C9E89DC}"/>
                </c:ext>
              </c:extLst>
            </c:dLbl>
            <c:dLbl>
              <c:idx val="9"/>
              <c:tx>
                <c:rich>
                  <a:bodyPr/>
                  <a:lstStyle/>
                  <a:p>
                    <a:fld id="{4B69D4A5-4E9D-48C4-B97D-754B42F57F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25D5-4FEC-B1EF-C7BD0C9E89DC}"/>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5D5-4FEC-B1EF-C7BD0C9E89DC}"/>
                </c:ext>
              </c:extLst>
            </c:dLbl>
            <c:dLbl>
              <c:idx val="11"/>
              <c:tx>
                <c:rich>
                  <a:bodyPr/>
                  <a:lstStyle/>
                  <a:p>
                    <a:fld id="{B19159A7-AFD1-41AF-A88E-51C8B60C5DE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25D5-4FEC-B1EF-C7BD0C9E89DC}"/>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5D5-4FEC-B1EF-C7BD0C9E89DC}"/>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25D5-4FEC-B1EF-C7BD0C9E89DC}"/>
                </c:ext>
              </c:extLst>
            </c:dLbl>
            <c:dLbl>
              <c:idx val="14"/>
              <c:tx>
                <c:rich>
                  <a:bodyPr/>
                  <a:lstStyle/>
                  <a:p>
                    <a:fld id="{49A726EC-B571-499A-B40B-2B8CA207B37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25D5-4FEC-B1EF-C7BD0C9E89DC}"/>
                </c:ext>
              </c:extLst>
            </c:dLbl>
            <c:dLbl>
              <c:idx val="15"/>
              <c:tx>
                <c:rich>
                  <a:bodyPr/>
                  <a:lstStyle/>
                  <a:p>
                    <a:fld id="{FD9A40A3-FC8D-4F87-800F-E80EA734B90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25D5-4FEC-B1EF-C7BD0C9E89DC}"/>
                </c:ext>
              </c:extLst>
            </c:dLbl>
            <c:dLbl>
              <c:idx val="16"/>
              <c:tx>
                <c:rich>
                  <a:bodyPr/>
                  <a:lstStyle/>
                  <a:p>
                    <a:fld id="{BF2208FD-A826-45E1-836A-03CD6CA3698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25D5-4FEC-B1EF-C7BD0C9E89DC}"/>
                </c:ext>
              </c:extLst>
            </c:dLbl>
            <c:dLbl>
              <c:idx val="17"/>
              <c:tx>
                <c:rich>
                  <a:bodyPr/>
                  <a:lstStyle/>
                  <a:p>
                    <a:fld id="{950D0F7B-9428-46FC-AF95-7C79ED2DE6C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25D5-4FEC-B1EF-C7BD0C9E89DC}"/>
                </c:ext>
              </c:extLst>
            </c:dLbl>
            <c:dLbl>
              <c:idx val="18"/>
              <c:tx>
                <c:rich>
                  <a:bodyPr/>
                  <a:lstStyle/>
                  <a:p>
                    <a:fld id="{F7F93083-43D6-4244-B921-02255031594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25D5-4FEC-B1EF-C7BD0C9E89DC}"/>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25D5-4FEC-B1EF-C7BD0C9E89DC}"/>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3439</c:v>
                  </c:pt>
                  <c:pt idx="1">
                    <c:v>3439</c:v>
                  </c:pt>
                  <c:pt idx="2">
                    <c:v>3439</c:v>
                  </c:pt>
                  <c:pt idx="3">
                    <c:v>3439</c:v>
                  </c:pt>
                  <c:pt idx="4">
                    <c:v>3439</c:v>
                  </c:pt>
                  <c:pt idx="5">
                    <c:v>3439</c:v>
                  </c:pt>
                  <c:pt idx="6">
                    <c:v>3439</c:v>
                  </c:pt>
                  <c:pt idx="7">
                    <c:v>3439</c:v>
                  </c:pt>
                  <c:pt idx="8">
                    <c:v>3439</c:v>
                  </c:pt>
                  <c:pt idx="9">
                    <c:v>3439</c:v>
                  </c:pt>
                  <c:pt idx="10">
                    <c:v>3439</c:v>
                  </c:pt>
                  <c:pt idx="11">
                    <c:v>3439</c:v>
                  </c:pt>
                  <c:pt idx="12">
                    <c:v>3439</c:v>
                  </c:pt>
                  <c:pt idx="13">
                    <c:v>3439</c:v>
                  </c:pt>
                  <c:pt idx="14">
                    <c:v>3439</c:v>
                  </c:pt>
                  <c:pt idx="15">
                    <c:v>3439</c:v>
                  </c:pt>
                  <c:pt idx="16">
                    <c:v>3439</c:v>
                  </c:pt>
                  <c:pt idx="17">
                    <c:v>3439</c:v>
                  </c:pt>
                  <c:pt idx="18">
                    <c:v>3439</c:v>
                  </c:pt>
                  <c:pt idx="19">
                    <c:v>3439</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85975</c:v>
                </c:pt>
                <c:pt idx="1">
                  <c:v>#N/A</c:v>
                </c:pt>
                <c:pt idx="2">
                  <c:v>48504</c:v>
                </c:pt>
                <c:pt idx="3">
                  <c:v>#N/A</c:v>
                </c:pt>
                <c:pt idx="4">
                  <c:v>#N/A</c:v>
                </c:pt>
                <c:pt idx="5">
                  <c:v>#N/A</c:v>
                </c:pt>
                <c:pt idx="6">
                  <c:v>#N/A</c:v>
                </c:pt>
                <c:pt idx="7">
                  <c:v>#N/A</c:v>
                </c:pt>
                <c:pt idx="8">
                  <c:v>#N/A</c:v>
                </c:pt>
                <c:pt idx="9">
                  <c:v>15487</c:v>
                </c:pt>
                <c:pt idx="10">
                  <c:v>#N/A</c:v>
                </c:pt>
                <c:pt idx="11">
                  <c:v>11187</c:v>
                </c:pt>
                <c:pt idx="12">
                  <c:v>#N/A</c:v>
                </c:pt>
                <c:pt idx="13">
                  <c:v>#N/A</c:v>
                </c:pt>
                <c:pt idx="14">
                  <c:v>10374</c:v>
                </c:pt>
                <c:pt idx="15">
                  <c:v>7071</c:v>
                </c:pt>
                <c:pt idx="16">
                  <c:v>4475</c:v>
                </c:pt>
                <c:pt idx="17">
                  <c:v>1609</c:v>
                </c:pt>
                <c:pt idx="18">
                  <c:v>889</c:v>
                </c:pt>
                <c:pt idx="19">
                  <c:v>#N/A</c:v>
                </c:pt>
              </c:numCache>
            </c:numRef>
          </c:yVal>
          <c:smooth val="0"/>
          <c:extLst>
            <c:ext xmlns:c15="http://schemas.microsoft.com/office/drawing/2012/chart" uri="{02D57815-91ED-43cb-92C2-25804820EDAC}">
              <c15:datalabelsRange>
                <c15:f>Employment!$H$6:$H$25</c15:f>
                <c15:dlblRangeCache>
                  <c:ptCount val="20"/>
                  <c:pt idx="0">
                    <c:v> -1%</c:v>
                  </c:pt>
                  <c:pt idx="1">
                    <c:v>+1%</c:v>
                  </c:pt>
                  <c:pt idx="2">
                    <c:v> -2%</c:v>
                  </c:pt>
                  <c:pt idx="3">
                    <c:v>+2%</c:v>
                  </c:pt>
                  <c:pt idx="4">
                    <c:v>+6%</c:v>
                  </c:pt>
                  <c:pt idx="5">
                    <c:v>+4%</c:v>
                  </c:pt>
                  <c:pt idx="6">
                    <c:v>+7%</c:v>
                  </c:pt>
                  <c:pt idx="7">
                    <c:v>+1%</c:v>
                  </c:pt>
                  <c:pt idx="8">
                    <c:v>+4%</c:v>
                  </c:pt>
                  <c:pt idx="9">
                    <c:v> -0%</c:v>
                  </c:pt>
                  <c:pt idx="10">
                    <c:v>+0%</c:v>
                  </c:pt>
                  <c:pt idx="11">
                    <c:v> -4%</c:v>
                  </c:pt>
                  <c:pt idx="12">
                    <c:v>+7%</c:v>
                  </c:pt>
                  <c:pt idx="13">
                    <c:v>+1%</c:v>
                  </c:pt>
                  <c:pt idx="14">
                    <c:v> -1%</c:v>
                  </c:pt>
                  <c:pt idx="15">
                    <c:v> -1%</c:v>
                  </c:pt>
                  <c:pt idx="16">
                    <c:v> -1%</c:v>
                  </c:pt>
                  <c:pt idx="17">
                    <c:v> -2%</c:v>
                  </c:pt>
                  <c:pt idx="18">
                    <c:v> -16%</c:v>
                  </c:pt>
                  <c:pt idx="19">
                    <c:v> 0%</c:v>
                  </c:pt>
                </c15:dlblRangeCache>
              </c15:datalabelsRange>
            </c:ext>
            <c:ext xmlns:c16="http://schemas.microsoft.com/office/drawing/2014/chart" uri="{C3380CC4-5D6E-409C-BE32-E72D297353CC}">
              <c16:uniqueId val="{00000041-25D5-4FEC-B1EF-C7BD0C9E89DC}"/>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Worker Characteristics.xlsx]Educ!PivotTable19</c:name>
    <c:fmtId val="1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Educ!$AD$7:$AD$12</c:f>
              <c:numCache>
                <c:formatCode>#,##0</c:formatCode>
                <c:ptCount val="6"/>
                <c:pt idx="0">
                  <c:v>2844</c:v>
                </c:pt>
                <c:pt idx="1">
                  <c:v>2627</c:v>
                </c:pt>
                <c:pt idx="2">
                  <c:v>653</c:v>
                </c:pt>
                <c:pt idx="3">
                  <c:v>9907</c:v>
                </c:pt>
                <c:pt idx="4">
                  <c:v>6879</c:v>
                </c:pt>
                <c:pt idx="5">
                  <c:v>1904</c:v>
                </c:pt>
              </c:numCache>
            </c:numRef>
          </c:val>
          <c:extLst>
            <c:ext xmlns:c16="http://schemas.microsoft.com/office/drawing/2014/chart" uri="{C3380CC4-5D6E-409C-BE32-E72D297353CC}">
              <c16:uniqueId val="{00000000-0411-4DC9-B66E-992DAEBD0F9D}"/>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Educ!$AE$7:$AE$12</c:f>
              <c:numCache>
                <c:formatCode>#,##0</c:formatCode>
                <c:ptCount val="6"/>
                <c:pt idx="0">
                  <c:v>6513</c:v>
                </c:pt>
                <c:pt idx="1">
                  <c:v>6969</c:v>
                </c:pt>
                <c:pt idx="2">
                  <c:v>1897</c:v>
                </c:pt>
                <c:pt idx="3">
                  <c:v>17329</c:v>
                </c:pt>
                <c:pt idx="4">
                  <c:v>13131</c:v>
                </c:pt>
                <c:pt idx="5">
                  <c:v>4709</c:v>
                </c:pt>
              </c:numCache>
            </c:numRef>
          </c:val>
          <c:extLst>
            <c:ext xmlns:c16="http://schemas.microsoft.com/office/drawing/2014/chart" uri="{C3380CC4-5D6E-409C-BE32-E72D297353CC}">
              <c16:uniqueId val="{00000001-0411-4DC9-B66E-992DAEBD0F9D}"/>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Educ!$AF$7:$AF$12</c:f>
              <c:numCache>
                <c:formatCode>#,##0</c:formatCode>
                <c:ptCount val="6"/>
                <c:pt idx="0">
                  <c:v>6523</c:v>
                </c:pt>
                <c:pt idx="1">
                  <c:v>9815</c:v>
                </c:pt>
                <c:pt idx="2">
                  <c:v>2904</c:v>
                </c:pt>
                <c:pt idx="3">
                  <c:v>25289</c:v>
                </c:pt>
                <c:pt idx="4">
                  <c:v>15995</c:v>
                </c:pt>
                <c:pt idx="5">
                  <c:v>7322</c:v>
                </c:pt>
              </c:numCache>
            </c:numRef>
          </c:val>
          <c:extLst>
            <c:ext xmlns:c16="http://schemas.microsoft.com/office/drawing/2014/chart" uri="{C3380CC4-5D6E-409C-BE32-E72D297353CC}">
              <c16:uniqueId val="{00000002-0411-4DC9-B66E-992DAEBD0F9D}"/>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Educ!$AG$7:$AG$12</c:f>
              <c:numCache>
                <c:formatCode>#,##0</c:formatCode>
                <c:ptCount val="6"/>
                <c:pt idx="0">
                  <c:v>5501</c:v>
                </c:pt>
                <c:pt idx="1">
                  <c:v>16944</c:v>
                </c:pt>
                <c:pt idx="2">
                  <c:v>4936</c:v>
                </c:pt>
                <c:pt idx="3">
                  <c:v>26210</c:v>
                </c:pt>
                <c:pt idx="4">
                  <c:v>20200</c:v>
                </c:pt>
                <c:pt idx="5">
                  <c:v>14935</c:v>
                </c:pt>
              </c:numCache>
            </c:numRef>
          </c:val>
          <c:extLst>
            <c:ext xmlns:c16="http://schemas.microsoft.com/office/drawing/2014/chart" uri="{C3380CC4-5D6E-409C-BE32-E72D297353CC}">
              <c16:uniqueId val="{00000003-0411-4DC9-B66E-992DAEBD0F9D}"/>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Worker Characteristics.xlsx]Race!PivotTable23</c:name>
    <c:fmtId val="1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Race!$AD$7:$AD$12</c:f>
              <c:numCache>
                <c:formatCode>#,##0</c:formatCode>
                <c:ptCount val="6"/>
                <c:pt idx="0">
                  <c:v>22147</c:v>
                </c:pt>
                <c:pt idx="1">
                  <c:v>36436</c:v>
                </c:pt>
                <c:pt idx="2">
                  <c:v>9986</c:v>
                </c:pt>
                <c:pt idx="3">
                  <c:v>67118</c:v>
                </c:pt>
                <c:pt idx="4">
                  <c:v>47822</c:v>
                </c:pt>
                <c:pt idx="5">
                  <c:v>26417</c:v>
                </c:pt>
              </c:numCache>
            </c:numRef>
          </c:val>
          <c:extLst>
            <c:ext xmlns:c16="http://schemas.microsoft.com/office/drawing/2014/chart" uri="{C3380CC4-5D6E-409C-BE32-E72D297353CC}">
              <c16:uniqueId val="{00000000-4821-43F9-96DF-553785E71250}"/>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Race!$AE$7:$AE$12</c:f>
              <c:numCache>
                <c:formatCode>#,##0</c:formatCode>
                <c:ptCount val="6"/>
                <c:pt idx="0">
                  <c:v>761</c:v>
                </c:pt>
                <c:pt idx="1">
                  <c:v>1563</c:v>
                </c:pt>
                <c:pt idx="2">
                  <c:v>412</c:v>
                </c:pt>
                <c:pt idx="3">
                  <c:v>11832</c:v>
                </c:pt>
                <c:pt idx="4">
                  <c:v>2686</c:v>
                </c:pt>
                <c:pt idx="5">
                  <c:v>758</c:v>
                </c:pt>
              </c:numCache>
            </c:numRef>
          </c:val>
          <c:extLst>
            <c:ext xmlns:c16="http://schemas.microsoft.com/office/drawing/2014/chart" uri="{C3380CC4-5D6E-409C-BE32-E72D297353CC}">
              <c16:uniqueId val="{00000001-4821-43F9-96DF-553785E71250}"/>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Race!$AF$7:$AF$12</c:f>
              <c:numCache>
                <c:formatCode>#,##0</c:formatCode>
                <c:ptCount val="6"/>
                <c:pt idx="0">
                  <c:v>372</c:v>
                </c:pt>
                <c:pt idx="1">
                  <c:v>1142</c:v>
                </c:pt>
                <c:pt idx="2">
                  <c:v>594</c:v>
                </c:pt>
                <c:pt idx="3">
                  <c:v>4920</c:v>
                </c:pt>
                <c:pt idx="4">
                  <c:v>7500</c:v>
                </c:pt>
                <c:pt idx="5">
                  <c:v>3036</c:v>
                </c:pt>
              </c:numCache>
            </c:numRef>
          </c:val>
          <c:extLst>
            <c:ext xmlns:c16="http://schemas.microsoft.com/office/drawing/2014/chart" uri="{C3380CC4-5D6E-409C-BE32-E72D297353CC}">
              <c16:uniqueId val="{00000002-4821-43F9-96DF-553785E71250}"/>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Race!$AG$7:$AG$12</c:f>
              <c:numCache>
                <c:formatCode>#,##0</c:formatCode>
                <c:ptCount val="6"/>
                <c:pt idx="0">
                  <c:v>437</c:v>
                </c:pt>
                <c:pt idx="1">
                  <c:v>656</c:v>
                </c:pt>
                <c:pt idx="2">
                  <c:v>197</c:v>
                </c:pt>
                <c:pt idx="3">
                  <c:v>2717</c:v>
                </c:pt>
                <c:pt idx="4">
                  <c:v>1406</c:v>
                </c:pt>
                <c:pt idx="5">
                  <c:v>500</c:v>
                </c:pt>
              </c:numCache>
            </c:numRef>
          </c:val>
          <c:extLst>
            <c:ext xmlns:c16="http://schemas.microsoft.com/office/drawing/2014/chart" uri="{C3380CC4-5D6E-409C-BE32-E72D297353CC}">
              <c16:uniqueId val="{00000003-4821-43F9-96DF-553785E71250}"/>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[Northeast - Worker Characteristics.xlsx]Ethnicity!PivotTable23</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Ethnicity!$AD$7:$AD$12</c:f>
              <c:numCache>
                <c:formatCode>#,##0</c:formatCode>
                <c:ptCount val="6"/>
                <c:pt idx="0">
                  <c:v>21554</c:v>
                </c:pt>
                <c:pt idx="1">
                  <c:v>37115</c:v>
                </c:pt>
                <c:pt idx="2">
                  <c:v>10291</c:v>
                </c:pt>
                <c:pt idx="3">
                  <c:v>69018</c:v>
                </c:pt>
                <c:pt idx="4">
                  <c:v>50767</c:v>
                </c:pt>
                <c:pt idx="5">
                  <c:v>29093</c:v>
                </c:pt>
              </c:numCache>
            </c:numRef>
          </c:val>
          <c:extLst>
            <c:ext xmlns:c16="http://schemas.microsoft.com/office/drawing/2014/chart" uri="{C3380CC4-5D6E-409C-BE32-E72D297353CC}">
              <c16:uniqueId val="{00000000-C984-43C9-BB59-806330633762}"/>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Ethnicity!$AC$7:$AC$12</c:f>
              <c:strCache>
                <c:ptCount val="6"/>
                <c:pt idx="0">
                  <c:v>Construction</c:v>
                </c:pt>
                <c:pt idx="1">
                  <c:v>Educational Services</c:v>
                </c:pt>
                <c:pt idx="2">
                  <c:v>Finance and Insurance</c:v>
                </c:pt>
                <c:pt idx="3">
                  <c:v>Health Care and Social Assistance</c:v>
                </c:pt>
                <c:pt idx="4">
                  <c:v>Manufacturing</c:v>
                </c:pt>
                <c:pt idx="5">
                  <c:v>Professional, Scientific, and Technical Services</c:v>
                </c:pt>
              </c:strCache>
            </c:strRef>
          </c:cat>
          <c:val>
            <c:numRef>
              <c:f>Ethnicity!$AE$7:$AE$12</c:f>
              <c:numCache>
                <c:formatCode>#,##0</c:formatCode>
                <c:ptCount val="6"/>
                <c:pt idx="0">
                  <c:v>2163</c:v>
                </c:pt>
                <c:pt idx="1">
                  <c:v>2682</c:v>
                </c:pt>
                <c:pt idx="2">
                  <c:v>900</c:v>
                </c:pt>
                <c:pt idx="3">
                  <c:v>17570</c:v>
                </c:pt>
                <c:pt idx="4">
                  <c:v>8647</c:v>
                </c:pt>
                <c:pt idx="5">
                  <c:v>1618</c:v>
                </c:pt>
              </c:numCache>
            </c:numRef>
          </c:val>
          <c:extLst>
            <c:ext xmlns:c16="http://schemas.microsoft.com/office/drawing/2014/chart" uri="{C3380CC4-5D6E-409C-BE32-E72D297353CC}">
              <c16:uniqueId val="{00000001-C984-43C9-BB59-806330633762}"/>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632-45C3-8A28-B2859BDEF8F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9632-45C3-8A28-B2859BDEF8F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9632-45C3-8A28-B2859BDEF8F5}"/>
              </c:ext>
            </c:extLst>
          </c:dPt>
          <c:dPt>
            <c:idx val="4"/>
            <c:invertIfNegative val="0"/>
            <c:bubble3D val="0"/>
            <c:extLst>
              <c:ext xmlns:c16="http://schemas.microsoft.com/office/drawing/2014/chart" uri="{C3380CC4-5D6E-409C-BE32-E72D297353CC}">
                <c16:uniqueId val="{00000006-9632-45C3-8A28-B2859BDEF8F5}"/>
              </c:ext>
            </c:extLst>
          </c:dPt>
          <c:dPt>
            <c:idx val="6"/>
            <c:invertIfNegative val="0"/>
            <c:bubble3D val="0"/>
            <c:extLst>
              <c:ext xmlns:c16="http://schemas.microsoft.com/office/drawing/2014/chart" uri="{C3380CC4-5D6E-409C-BE32-E72D297353CC}">
                <c16:uniqueId val="{00000007-9632-45C3-8A28-B2859BDEF8F5}"/>
              </c:ext>
            </c:extLst>
          </c:dPt>
          <c:dPt>
            <c:idx val="12"/>
            <c:invertIfNegative val="0"/>
            <c:bubble3D val="0"/>
            <c:extLst>
              <c:ext xmlns:c16="http://schemas.microsoft.com/office/drawing/2014/chart" uri="{C3380CC4-5D6E-409C-BE32-E72D297353CC}">
                <c16:uniqueId val="{00000008-9632-45C3-8A28-B2859BDEF8F5}"/>
              </c:ext>
            </c:extLst>
          </c:dPt>
          <c:dPt>
            <c:idx val="18"/>
            <c:invertIfNegative val="0"/>
            <c:bubble3D val="0"/>
            <c:extLst>
              <c:ext xmlns:c16="http://schemas.microsoft.com/office/drawing/2014/chart" uri="{C3380CC4-5D6E-409C-BE32-E72D297353CC}">
                <c16:uniqueId val="{00000009-9632-45C3-8A28-B2859BDEF8F5}"/>
              </c:ext>
            </c:extLst>
          </c:dPt>
          <c:dLbls>
            <c:dLbl>
              <c:idx val="0"/>
              <c:tx>
                <c:rich>
                  <a:bodyPr/>
                  <a:lstStyle/>
                  <a:p>
                    <a:fld id="{9B3FEA2C-3C9E-4FE8-862F-07E74EA2435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632-45C3-8A28-B2859BDEF8F5}"/>
                </c:ext>
              </c:extLst>
            </c:dLbl>
            <c:dLbl>
              <c:idx val="1"/>
              <c:tx>
                <c:rich>
                  <a:bodyPr/>
                  <a:lstStyle/>
                  <a:p>
                    <a:fld id="{69D62697-1E72-4003-AD50-97ABA45E992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632-45C3-8A28-B2859BDEF8F5}"/>
                </c:ext>
              </c:extLst>
            </c:dLbl>
            <c:dLbl>
              <c:idx val="2"/>
              <c:tx>
                <c:rich>
                  <a:bodyPr/>
                  <a:lstStyle/>
                  <a:p>
                    <a:fld id="{89129B9C-120A-4AA1-A21C-3A99CC59B01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632-45C3-8A28-B2859BDEF8F5}"/>
                </c:ext>
              </c:extLst>
            </c:dLbl>
            <c:dLbl>
              <c:idx val="3"/>
              <c:tx>
                <c:rich>
                  <a:bodyPr/>
                  <a:lstStyle/>
                  <a:p>
                    <a:fld id="{B7901D18-DF63-4882-A78A-1369B23C65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632-45C3-8A28-B2859BDEF8F5}"/>
                </c:ext>
              </c:extLst>
            </c:dLbl>
            <c:dLbl>
              <c:idx val="4"/>
              <c:tx>
                <c:rich>
                  <a:bodyPr/>
                  <a:lstStyle/>
                  <a:p>
                    <a:fld id="{14B500C8-F805-490C-88CE-970C6E98680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632-45C3-8A28-B2859BDEF8F5}"/>
                </c:ext>
              </c:extLst>
            </c:dLbl>
            <c:dLbl>
              <c:idx val="5"/>
              <c:tx>
                <c:rich>
                  <a:bodyPr/>
                  <a:lstStyle/>
                  <a:p>
                    <a:fld id="{96690B1D-97D8-4771-AEE5-69E32452181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632-45C3-8A28-B2859BDEF8F5}"/>
                </c:ext>
              </c:extLst>
            </c:dLbl>
            <c:dLbl>
              <c:idx val="6"/>
              <c:tx>
                <c:rich>
                  <a:bodyPr/>
                  <a:lstStyle/>
                  <a:p>
                    <a:fld id="{4BBDE1D8-F654-48D6-898E-70F9E1D03BA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632-45C3-8A28-B2859BDEF8F5}"/>
                </c:ext>
              </c:extLst>
            </c:dLbl>
            <c:dLbl>
              <c:idx val="7"/>
              <c:tx>
                <c:rich>
                  <a:bodyPr/>
                  <a:lstStyle/>
                  <a:p>
                    <a:fld id="{E5CD7304-AA01-433B-B8A3-94CCE16E258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632-45C3-8A28-B2859BDEF8F5}"/>
                </c:ext>
              </c:extLst>
            </c:dLbl>
            <c:dLbl>
              <c:idx val="8"/>
              <c:tx>
                <c:rich>
                  <a:bodyPr/>
                  <a:lstStyle/>
                  <a:p>
                    <a:fld id="{D2D1AE79-E74F-423D-B9C5-ED984D87C4D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632-45C3-8A28-B2859BDEF8F5}"/>
                </c:ext>
              </c:extLst>
            </c:dLbl>
            <c:dLbl>
              <c:idx val="9"/>
              <c:tx>
                <c:rich>
                  <a:bodyPr/>
                  <a:lstStyle/>
                  <a:p>
                    <a:fld id="{5D904674-B8C7-4B9F-9DC4-D7D2F2F13F4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632-45C3-8A28-B2859BDEF8F5}"/>
                </c:ext>
              </c:extLst>
            </c:dLbl>
            <c:dLbl>
              <c:idx val="10"/>
              <c:tx>
                <c:rich>
                  <a:bodyPr/>
                  <a:lstStyle/>
                  <a:p>
                    <a:fld id="{F27162ED-8C92-4BA4-A4B0-5BABC50F865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632-45C3-8A28-B2859BDEF8F5}"/>
                </c:ext>
              </c:extLst>
            </c:dLbl>
            <c:dLbl>
              <c:idx val="11"/>
              <c:tx>
                <c:rich>
                  <a:bodyPr/>
                  <a:lstStyle/>
                  <a:p>
                    <a:fld id="{95E391BE-1232-4390-A2D7-F842F8F7210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632-45C3-8A28-B2859BDEF8F5}"/>
                </c:ext>
              </c:extLst>
            </c:dLbl>
            <c:dLbl>
              <c:idx val="12"/>
              <c:tx>
                <c:rich>
                  <a:bodyPr/>
                  <a:lstStyle/>
                  <a:p>
                    <a:fld id="{900FEB82-FB85-4645-B365-845E726CA41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632-45C3-8A28-B2859BDEF8F5}"/>
                </c:ext>
              </c:extLst>
            </c:dLbl>
            <c:dLbl>
              <c:idx val="13"/>
              <c:tx>
                <c:rich>
                  <a:bodyPr/>
                  <a:lstStyle/>
                  <a:p>
                    <a:fld id="{F3829DE9-C2A2-4731-8D70-70A54B0C8AB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632-45C3-8A28-B2859BDEF8F5}"/>
                </c:ext>
              </c:extLst>
            </c:dLbl>
            <c:dLbl>
              <c:idx val="14"/>
              <c:tx>
                <c:rich>
                  <a:bodyPr/>
                  <a:lstStyle/>
                  <a:p>
                    <a:fld id="{090DF7E9-6479-4D75-80B3-B99F26CA815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632-45C3-8A28-B2859BDEF8F5}"/>
                </c:ext>
              </c:extLst>
            </c:dLbl>
            <c:dLbl>
              <c:idx val="15"/>
              <c:layout>
                <c:manualLayout>
                  <c:x val="-1.1671335200746965E-3"/>
                  <c:y val="4.4494006068390386E-2"/>
                </c:manualLayout>
              </c:layout>
              <c:tx>
                <c:rich>
                  <a:bodyPr/>
                  <a:lstStyle/>
                  <a:p>
                    <a:fld id="{37C1500D-A327-47F1-912C-09A3531BF5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632-45C3-8A28-B2859BDEF8F5}"/>
                </c:ext>
              </c:extLst>
            </c:dLbl>
            <c:dLbl>
              <c:idx val="16"/>
              <c:layout>
                <c:manualLayout>
                  <c:x val="1.1671335200748678E-3"/>
                  <c:y val="4.0284292920831702E-2"/>
                </c:manualLayout>
              </c:layout>
              <c:tx>
                <c:rich>
                  <a:bodyPr/>
                  <a:lstStyle/>
                  <a:p>
                    <a:fld id="{93F8BFC5-DF1A-4B28-AB6D-B65B45E30C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632-45C3-8A28-B2859BDEF8F5}"/>
                </c:ext>
              </c:extLst>
            </c:dLbl>
            <c:dLbl>
              <c:idx val="17"/>
              <c:delete val="1"/>
              <c:extLst>
                <c:ext xmlns:c15="http://schemas.microsoft.com/office/drawing/2012/chart" uri="{CE6537A1-D6FC-4f65-9D91-7224C49458BB}"/>
                <c:ext xmlns:c16="http://schemas.microsoft.com/office/drawing/2014/chart" uri="{C3380CC4-5D6E-409C-BE32-E72D297353CC}">
                  <c16:uniqueId val="{00000015-9632-45C3-8A28-B2859BDEF8F5}"/>
                </c:ext>
              </c:extLst>
            </c:dLbl>
            <c:dLbl>
              <c:idx val="18"/>
              <c:delete val="1"/>
              <c:extLst>
                <c:ext xmlns:c15="http://schemas.microsoft.com/office/drawing/2012/chart" uri="{CE6537A1-D6FC-4f65-9D91-7224C49458BB}"/>
                <c:ext xmlns:c16="http://schemas.microsoft.com/office/drawing/2014/chart" uri="{C3380CC4-5D6E-409C-BE32-E72D297353CC}">
                  <c16:uniqueId val="{00000009-9632-45C3-8A28-B2859BDEF8F5}"/>
                </c:ext>
              </c:extLst>
            </c:dLbl>
            <c:dLbl>
              <c:idx val="19"/>
              <c:delete val="1"/>
              <c:extLst>
                <c:ext xmlns:c15="http://schemas.microsoft.com/office/drawing/2012/chart" uri="{CE6537A1-D6FC-4f65-9D91-7224C49458BB}"/>
                <c:ext xmlns:c16="http://schemas.microsoft.com/office/drawing/2014/chart" uri="{C3380CC4-5D6E-409C-BE32-E72D297353CC}">
                  <c16:uniqueId val="{00000016-9632-45C3-8A28-B2859BDEF8F5}"/>
                </c:ext>
              </c:extLst>
            </c:dLbl>
            <c:spPr>
              <a:noFill/>
              <a:ln>
                <a:noFill/>
              </a:ln>
              <a:effectLst/>
            </c:spPr>
            <c:txPr>
              <a:bodyPr rot="0" spcFirstLastPara="1" vertOverflow="clip" horzOverflow="clip"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Manufacturing</c:v>
                </c:pt>
                <c:pt idx="1">
                  <c:v>Health Care and Social Assistance</c:v>
                </c:pt>
                <c:pt idx="2">
                  <c:v>Professional, Scientific, and Technical Services</c:v>
                </c:pt>
                <c:pt idx="3">
                  <c:v>Educational Services</c:v>
                </c:pt>
                <c:pt idx="4">
                  <c:v>Construction</c:v>
                </c:pt>
                <c:pt idx="5">
                  <c:v>Retail Trade</c:v>
                </c:pt>
                <c:pt idx="6">
                  <c:v>Wholesale Trade</c:v>
                </c:pt>
                <c:pt idx="7">
                  <c:v>Public Administration</c:v>
                </c:pt>
                <c:pt idx="8">
                  <c:v>Information</c:v>
                </c:pt>
                <c:pt idx="9">
                  <c:v>Administrative and Support and Waste Management and Remediation Services</c:v>
                </c:pt>
                <c:pt idx="10">
                  <c:v>Finance and Insurance</c:v>
                </c:pt>
                <c:pt idx="11">
                  <c:v>Accommodation and Food Services</c:v>
                </c:pt>
                <c:pt idx="12">
                  <c:v>Management of Companies and Enterprises</c:v>
                </c:pt>
                <c:pt idx="13">
                  <c:v>Other Services (except Public Administration)</c:v>
                </c:pt>
                <c:pt idx="14">
                  <c:v>Transportation and Warehousing</c:v>
                </c:pt>
                <c:pt idx="15">
                  <c:v>Real Estate and Rental and Leasing</c:v>
                </c:pt>
                <c:pt idx="16">
                  <c:v>Arts, Entertainment, and Recreation</c:v>
                </c:pt>
                <c:pt idx="17">
                  <c:v>Utilities</c:v>
                </c:pt>
                <c:pt idx="18">
                  <c:v>Agriculture, Forestry, Fishing and Hunting</c:v>
                </c:pt>
                <c:pt idx="19">
                  <c:v>Mining, Quarrying, and Oil and Gas Extraction</c:v>
                </c:pt>
              </c:strCache>
            </c:strRef>
          </c:cat>
          <c:val>
            <c:numRef>
              <c:f>Wages!$F$6:$F$25</c:f>
              <c:numCache>
                <c:formatCode>_("$"* #,##0_);_("$"* \(#,##0\);_("$"* "-"_);_(@_)</c:formatCode>
                <c:ptCount val="20"/>
                <c:pt idx="0">
                  <c:v>1362994258</c:v>
                </c:pt>
                <c:pt idx="1">
                  <c:v>1032485453</c:v>
                </c:pt>
                <c:pt idx="2">
                  <c:v>909552764</c:v>
                </c:pt>
                <c:pt idx="3">
                  <c:v>462701303</c:v>
                </c:pt>
                <c:pt idx="4">
                  <c:v>440011404</c:v>
                </c:pt>
                <c:pt idx="5">
                  <c:v>383114901</c:v>
                </c:pt>
                <c:pt idx="6">
                  <c:v>295720271</c:v>
                </c:pt>
                <c:pt idx="7">
                  <c:v>274742700</c:v>
                </c:pt>
                <c:pt idx="8">
                  <c:v>251532139</c:v>
                </c:pt>
                <c:pt idx="9">
                  <c:v>246852171</c:v>
                </c:pt>
                <c:pt idx="10">
                  <c:v>241362976</c:v>
                </c:pt>
                <c:pt idx="11">
                  <c:v>236987211</c:v>
                </c:pt>
                <c:pt idx="12">
                  <c:v>189641793</c:v>
                </c:pt>
                <c:pt idx="13">
                  <c:v>134872953</c:v>
                </c:pt>
                <c:pt idx="14">
                  <c:v>133079055</c:v>
                </c:pt>
                <c:pt idx="15">
                  <c:v>72664326</c:v>
                </c:pt>
                <c:pt idx="16">
                  <c:v>64078954</c:v>
                </c:pt>
                <c:pt idx="17">
                  <c:v>41380244</c:v>
                </c:pt>
                <c:pt idx="18">
                  <c:v>7500674</c:v>
                </c:pt>
                <c:pt idx="19">
                  <c:v>834212</c:v>
                </c:pt>
              </c:numCache>
            </c:numRef>
          </c:val>
          <c:extLst>
            <c:ext xmlns:c15="http://schemas.microsoft.com/office/drawing/2012/chart" uri="{02D57815-91ED-43cb-92C2-25804820EDAC}">
              <c15:datalabelsRange>
                <c15:f>Wages!$I$6:$I$25</c15:f>
                <c15:dlblRangeCache>
                  <c:ptCount val="20"/>
                  <c:pt idx="0">
                    <c:v>$1.4 B</c:v>
                  </c:pt>
                  <c:pt idx="1">
                    <c:v>$1.0 B</c:v>
                  </c:pt>
                  <c:pt idx="2">
                    <c:v>$.9 B</c:v>
                  </c:pt>
                  <c:pt idx="3">
                    <c:v>$.5 B</c:v>
                  </c:pt>
                  <c:pt idx="4">
                    <c:v>$.4 B</c:v>
                  </c:pt>
                  <c:pt idx="5">
                    <c:v>$.4 B</c:v>
                  </c:pt>
                  <c:pt idx="6">
                    <c:v>$.3 B</c:v>
                  </c:pt>
                  <c:pt idx="7">
                    <c:v>$.3 B</c:v>
                  </c:pt>
                  <c:pt idx="8">
                    <c:v>$.3 B</c:v>
                  </c:pt>
                  <c:pt idx="9">
                    <c:v>$.2 B</c:v>
                  </c:pt>
                  <c:pt idx="10">
                    <c:v>$.2 B</c:v>
                  </c:pt>
                  <c:pt idx="11">
                    <c:v>$.2 B</c:v>
                  </c:pt>
                  <c:pt idx="12">
                    <c:v>$.2 B</c:v>
                  </c:pt>
                  <c:pt idx="13">
                    <c:v>$.1 B</c:v>
                  </c:pt>
                  <c:pt idx="14">
                    <c:v>$.1 B</c:v>
                  </c:pt>
                  <c:pt idx="15">
                    <c:v>$.1 B</c:v>
                  </c:pt>
                  <c:pt idx="16">
                    <c:v>$.1 B</c:v>
                  </c:pt>
                  <c:pt idx="17">
                    <c:v>$.0 B</c:v>
                  </c:pt>
                  <c:pt idx="18">
                    <c:v>$.0 B</c:v>
                  </c:pt>
                  <c:pt idx="19">
                    <c:v>$.0 B</c:v>
                  </c:pt>
                </c15:dlblRangeCache>
              </c15:datalabelsRange>
            </c:ext>
            <c:ext xmlns:c16="http://schemas.microsoft.com/office/drawing/2014/chart" uri="{C3380CC4-5D6E-409C-BE32-E72D297353CC}">
              <c16:uniqueId val="{00000017-9632-45C3-8A28-B2859BDEF8F5}"/>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0CB90306-C143-4BFA-B198-E9328D64F17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632-45C3-8A28-B2859BDEF8F5}"/>
                </c:ext>
              </c:extLst>
            </c:dLbl>
            <c:dLbl>
              <c:idx val="1"/>
              <c:layout>
                <c:manualLayout>
                  <c:x val="-2.0542249927092446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632-45C3-8A28-B2859BDEF8F5}"/>
                </c:ext>
              </c:extLst>
            </c:dLbl>
            <c:dLbl>
              <c:idx val="2"/>
              <c:tx>
                <c:rich>
                  <a:bodyPr/>
                  <a:lstStyle/>
                  <a:p>
                    <a:fld id="{F8B5BFA6-B193-476F-BC84-5ADACA2D0E5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632-45C3-8A28-B2859BDEF8F5}"/>
                </c:ext>
              </c:extLst>
            </c:dLbl>
            <c:dLbl>
              <c:idx val="3"/>
              <c:tx>
                <c:rich>
                  <a:bodyPr/>
                  <a:lstStyle/>
                  <a:p>
                    <a:fld id="{40DFEB1B-EB9E-4A5D-93E5-471AD0A190B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632-45C3-8A28-B2859BDEF8F5}"/>
                </c:ext>
              </c:extLst>
            </c:dLbl>
            <c:dLbl>
              <c:idx val="4"/>
              <c:layout>
                <c:manualLayout>
                  <c:x val="-2.3466936424613633E-2"/>
                  <c:y val="-4.5439413823272094E-2"/>
                </c:manualLayout>
              </c:layout>
              <c:tx>
                <c:rich>
                  <a:bodyPr/>
                  <a:lstStyle/>
                  <a:p>
                    <a:fld id="{7B0C09C3-71EF-41B4-990B-1C6B8A8F89C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9632-45C3-8A28-B2859BDEF8F5}"/>
                </c:ext>
              </c:extLst>
            </c:dLbl>
            <c:dLbl>
              <c:idx val="5"/>
              <c:layout>
                <c:manualLayout>
                  <c:x val="-2.0542249927092446E-2"/>
                  <c:y val="-4.8217191601049869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632-45C3-8A28-B2859BDEF8F5}"/>
                </c:ext>
              </c:extLst>
            </c:dLbl>
            <c:dLbl>
              <c:idx val="6"/>
              <c:tx>
                <c:rich>
                  <a:bodyPr/>
                  <a:lstStyle/>
                  <a:p>
                    <a:fld id="{D7F0738A-9513-4753-A97C-596B21181B2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9632-45C3-8A28-B2859BDEF8F5}"/>
                </c:ext>
              </c:extLst>
            </c:dLbl>
            <c:dLbl>
              <c:idx val="7"/>
              <c:tx>
                <c:rich>
                  <a:bodyPr/>
                  <a:lstStyle/>
                  <a:p>
                    <a:fld id="{4A48F829-893B-49C2-809B-D693AAC81CB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9632-45C3-8A28-B2859BDEF8F5}"/>
                </c:ext>
              </c:extLst>
            </c:dLbl>
            <c:dLbl>
              <c:idx val="8"/>
              <c:layout>
                <c:manualLayout>
                  <c:x val="-2.0542249927092446E-2"/>
                  <c:y val="-4.5439413823272094E-2"/>
                </c:manualLayout>
              </c:layout>
              <c:tx>
                <c:rich>
                  <a:bodyPr/>
                  <a:lstStyle/>
                  <a:p>
                    <a:fld id="{D1EC2486-2DA9-423A-A9B3-62E3BAF37EB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9632-45C3-8A28-B2859BDEF8F5}"/>
                </c:ext>
              </c:extLst>
            </c:dLbl>
            <c:dLbl>
              <c:idx val="9"/>
              <c:layout>
                <c:manualLayout>
                  <c:x val="-2.0542249927092446E-2"/>
                  <c:y val="-4.5439413823272191E-2"/>
                </c:manualLayout>
              </c:layout>
              <c:tx>
                <c:rich>
                  <a:bodyPr/>
                  <a:lstStyle/>
                  <a:p>
                    <a:fld id="{39D74913-493D-4E44-8BED-AB8E2311458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9632-45C3-8A28-B2859BDEF8F5}"/>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632-45C3-8A28-B2859BDEF8F5}"/>
                </c:ext>
              </c:extLst>
            </c:dLbl>
            <c:dLbl>
              <c:idx val="11"/>
              <c:layout>
                <c:manualLayout>
                  <c:x val="-2.3466936424613675E-2"/>
                  <c:y val="-4.5439413823272094E-2"/>
                </c:manualLayout>
              </c:layout>
              <c:tx>
                <c:rich>
                  <a:bodyPr/>
                  <a:lstStyle/>
                  <a:p>
                    <a:fld id="{834B9038-3412-40C6-A053-CF2AD0DF76C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9632-45C3-8A28-B2859BDEF8F5}"/>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632-45C3-8A28-B2859BDEF8F5}"/>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632-45C3-8A28-B2859BDEF8F5}"/>
                </c:ext>
              </c:extLst>
            </c:dLbl>
            <c:dLbl>
              <c:idx val="14"/>
              <c:tx>
                <c:rich>
                  <a:bodyPr/>
                  <a:lstStyle/>
                  <a:p>
                    <a:fld id="{C00331DE-A70F-4B8D-B56A-20A85C1F752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9632-45C3-8A28-B2859BDEF8F5}"/>
                </c:ext>
              </c:extLst>
            </c:dLbl>
            <c:dLbl>
              <c:idx val="15"/>
              <c:layout>
                <c:manualLayout>
                  <c:x val="-2.0542249927092616E-2"/>
                  <c:y val="-5.0994969378827644E-2"/>
                </c:manualLayout>
              </c:layout>
              <c:tx>
                <c:rich>
                  <a:bodyPr/>
                  <a:lstStyle/>
                  <a:p>
                    <a:fld id="{25FCCAC0-C720-4C1B-AE1D-634A781E231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9632-45C3-8A28-B2859BDEF8F5}"/>
                </c:ext>
              </c:extLst>
            </c:dLbl>
            <c:dLbl>
              <c:idx val="16"/>
              <c:tx>
                <c:rich>
                  <a:bodyPr/>
                  <a:lstStyle/>
                  <a:p>
                    <a:fld id="{23988280-C242-46C1-BD7E-F0511123158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9632-45C3-8A28-B2859BDEF8F5}"/>
                </c:ext>
              </c:extLst>
            </c:dLbl>
            <c:dLbl>
              <c:idx val="17"/>
              <c:tx>
                <c:rich>
                  <a:bodyPr/>
                  <a:lstStyle/>
                  <a:p>
                    <a:fld id="{B1F12D38-1502-483B-B3D0-FB2621F979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9632-45C3-8A28-B2859BDEF8F5}"/>
                </c:ext>
              </c:extLst>
            </c:dLbl>
            <c:dLbl>
              <c:idx val="18"/>
              <c:layout>
                <c:manualLayout>
                  <c:x val="-2.3466936424613592E-2"/>
                  <c:y val="-4.8217191601049973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632-45C3-8A28-B2859BDEF8F5}"/>
                </c:ext>
              </c:extLst>
            </c:dLbl>
            <c:dLbl>
              <c:idx val="19"/>
              <c:layout>
                <c:manualLayout>
                  <c:x val="-6.3730314960631623E-3"/>
                  <c:y val="-4.8217191601049973E-2"/>
                </c:manualLayout>
              </c:layout>
              <c:tx>
                <c:rich>
                  <a:bodyPr/>
                  <a:lstStyle/>
                  <a:p>
                    <a:fld id="{7DC71F8E-1591-4199-8131-5BEA7162DEE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9632-45C3-8A28-B2859BDEF8F5}"/>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54519770.32</c:v>
                  </c:pt>
                  <c:pt idx="1">
                    <c:v>54519770.32</c:v>
                  </c:pt>
                  <c:pt idx="2">
                    <c:v>54519770.32</c:v>
                  </c:pt>
                  <c:pt idx="3">
                    <c:v>54519770.32</c:v>
                  </c:pt>
                  <c:pt idx="4">
                    <c:v>54519770.32</c:v>
                  </c:pt>
                  <c:pt idx="5">
                    <c:v>54519770.32</c:v>
                  </c:pt>
                  <c:pt idx="6">
                    <c:v>54519770.32</c:v>
                  </c:pt>
                  <c:pt idx="7">
                    <c:v>54519770.32</c:v>
                  </c:pt>
                  <c:pt idx="8">
                    <c:v>54519770.32</c:v>
                  </c:pt>
                  <c:pt idx="9">
                    <c:v>54519770.32</c:v>
                  </c:pt>
                  <c:pt idx="10">
                    <c:v>54519770.32</c:v>
                  </c:pt>
                  <c:pt idx="11">
                    <c:v>54519770.32</c:v>
                  </c:pt>
                  <c:pt idx="12">
                    <c:v>54519770.32</c:v>
                  </c:pt>
                  <c:pt idx="13">
                    <c:v>54519770.32</c:v>
                  </c:pt>
                  <c:pt idx="14">
                    <c:v>54519770.32</c:v>
                  </c:pt>
                  <c:pt idx="15">
                    <c:v>54519770.32</c:v>
                  </c:pt>
                  <c:pt idx="16">
                    <c:v>54519770.32</c:v>
                  </c:pt>
                  <c:pt idx="17">
                    <c:v>54519770.32</c:v>
                  </c:pt>
                  <c:pt idx="18">
                    <c:v>54519770.32</c:v>
                  </c:pt>
                  <c:pt idx="19">
                    <c:v>54519770.32</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1362994258</c:v>
                </c:pt>
                <c:pt idx="1">
                  <c:v>#N/A</c:v>
                </c:pt>
                <c:pt idx="2">
                  <c:v>909552764</c:v>
                </c:pt>
                <c:pt idx="3">
                  <c:v>462701303</c:v>
                </c:pt>
                <c:pt idx="4">
                  <c:v>440011404</c:v>
                </c:pt>
                <c:pt idx="5">
                  <c:v>#N/A</c:v>
                </c:pt>
                <c:pt idx="6">
                  <c:v>295720271</c:v>
                </c:pt>
                <c:pt idx="7">
                  <c:v>274742700</c:v>
                </c:pt>
                <c:pt idx="8">
                  <c:v>251532139</c:v>
                </c:pt>
                <c:pt idx="9">
                  <c:v>246852171</c:v>
                </c:pt>
                <c:pt idx="10">
                  <c:v>#N/A</c:v>
                </c:pt>
                <c:pt idx="11">
                  <c:v>236987211</c:v>
                </c:pt>
                <c:pt idx="12">
                  <c:v>#N/A</c:v>
                </c:pt>
                <c:pt idx="13">
                  <c:v>#N/A</c:v>
                </c:pt>
                <c:pt idx="14">
                  <c:v>133079055</c:v>
                </c:pt>
                <c:pt idx="15">
                  <c:v>72664326</c:v>
                </c:pt>
                <c:pt idx="16">
                  <c:v>64078954</c:v>
                </c:pt>
                <c:pt idx="17">
                  <c:v>41380244</c:v>
                </c:pt>
                <c:pt idx="18">
                  <c:v>#N/A</c:v>
                </c:pt>
                <c:pt idx="19">
                  <c:v>834212</c:v>
                </c:pt>
              </c:numCache>
            </c:numRef>
          </c:yVal>
          <c:smooth val="0"/>
          <c:extLst>
            <c:ext xmlns:c15="http://schemas.microsoft.com/office/drawing/2012/chart" uri="{02D57815-91ED-43cb-92C2-25804820EDAC}">
              <c15:datalabelsRange>
                <c15:f>Wages!$H$6:$H$25</c15:f>
                <c15:dlblRangeCache>
                  <c:ptCount val="20"/>
                  <c:pt idx="0">
                    <c:v>+3%</c:v>
                  </c:pt>
                  <c:pt idx="1">
                    <c:v> -1%</c:v>
                  </c:pt>
                  <c:pt idx="2">
                    <c:v>+13%</c:v>
                  </c:pt>
                  <c:pt idx="3">
                    <c:v>+5%</c:v>
                  </c:pt>
                  <c:pt idx="4">
                    <c:v>+13%</c:v>
                  </c:pt>
                  <c:pt idx="5">
                    <c:v> -0%</c:v>
                  </c:pt>
                  <c:pt idx="6">
                    <c:v>+1%</c:v>
                  </c:pt>
                  <c:pt idx="7">
                    <c:v>+4%</c:v>
                  </c:pt>
                  <c:pt idx="8">
                    <c:v>+4%</c:v>
                  </c:pt>
                  <c:pt idx="9">
                    <c:v>+4%</c:v>
                  </c:pt>
                  <c:pt idx="10">
                    <c:v> -2%</c:v>
                  </c:pt>
                  <c:pt idx="11">
                    <c:v>+8%</c:v>
                  </c:pt>
                  <c:pt idx="12">
                    <c:v> -4%</c:v>
                  </c:pt>
                  <c:pt idx="13">
                    <c:v> -3%</c:v>
                  </c:pt>
                  <c:pt idx="14">
                    <c:v>+7%</c:v>
                  </c:pt>
                  <c:pt idx="15">
                    <c:v>+2%</c:v>
                  </c:pt>
                  <c:pt idx="16">
                    <c:v>+4%</c:v>
                  </c:pt>
                  <c:pt idx="17">
                    <c:v>+11%</c:v>
                  </c:pt>
                  <c:pt idx="18">
                    <c:v> -16%</c:v>
                  </c:pt>
                  <c:pt idx="19">
                    <c:v> 0%</c:v>
                  </c:pt>
                </c15:dlblRangeCache>
              </c15:datalabelsRange>
            </c:ext>
            <c:ext xmlns:c16="http://schemas.microsoft.com/office/drawing/2014/chart" uri="{C3380CC4-5D6E-409C-BE32-E72D297353CC}">
              <c16:uniqueId val="{0000002C-9632-45C3-8A28-B2859BDEF8F5}"/>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9632-45C3-8A28-B2859BDEF8F5}"/>
                </c:ext>
              </c:extLst>
            </c:dLbl>
            <c:dLbl>
              <c:idx val="1"/>
              <c:tx>
                <c:rich>
                  <a:bodyPr/>
                  <a:lstStyle/>
                  <a:p>
                    <a:fld id="{47D70681-5D69-45A0-B4A6-6FB28A4EA3E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9632-45C3-8A28-B2859BDEF8F5}"/>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9632-45C3-8A28-B2859BDEF8F5}"/>
                </c:ext>
              </c:extLst>
            </c:dLbl>
            <c:dLbl>
              <c:idx val="3"/>
              <c:layout>
                <c:manualLayout>
                  <c:x val="-2.0682505832604257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9632-45C3-8A28-B2859BDEF8F5}"/>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632-45C3-8A28-B2859BDEF8F5}"/>
                </c:ext>
              </c:extLst>
            </c:dLbl>
            <c:dLbl>
              <c:idx val="5"/>
              <c:tx>
                <c:rich>
                  <a:bodyPr/>
                  <a:lstStyle/>
                  <a:p>
                    <a:fld id="{B0A5E1F2-A88E-4F04-BB11-9CCEAAB923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9632-45C3-8A28-B2859BDEF8F5}"/>
                </c:ext>
              </c:extLst>
            </c:dLbl>
            <c:dLbl>
              <c:idx val="6"/>
              <c:layout>
                <c:manualLayout>
                  <c:x val="-2.0682505832604302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9632-45C3-8A28-B2859BDEF8F5}"/>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9632-45C3-8A28-B2859BDEF8F5}"/>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9632-45C3-8A28-B2859BDEF8F5}"/>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9632-45C3-8A28-B2859BDEF8F5}"/>
                </c:ext>
              </c:extLst>
            </c:dLbl>
            <c:dLbl>
              <c:idx val="10"/>
              <c:tx>
                <c:rich>
                  <a:bodyPr/>
                  <a:lstStyle/>
                  <a:p>
                    <a:fld id="{12FAF5E2-FD80-41AE-B6F1-C8F6AEDF488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9632-45C3-8A28-B2859BDEF8F5}"/>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9632-45C3-8A28-B2859BDEF8F5}"/>
                </c:ext>
              </c:extLst>
            </c:dLbl>
            <c:dLbl>
              <c:idx val="12"/>
              <c:tx>
                <c:rich>
                  <a:bodyPr/>
                  <a:lstStyle/>
                  <a:p>
                    <a:fld id="{2C8DA67C-6400-4B2C-95C1-A7EA0515AEC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9632-45C3-8A28-B2859BDEF8F5}"/>
                </c:ext>
              </c:extLst>
            </c:dLbl>
            <c:dLbl>
              <c:idx val="13"/>
              <c:layout>
                <c:manualLayout>
                  <c:x val="-2.0682505832604343E-2"/>
                  <c:y val="-5.0994969378827644E-2"/>
                </c:manualLayout>
              </c:layout>
              <c:tx>
                <c:rich>
                  <a:bodyPr/>
                  <a:lstStyle/>
                  <a:p>
                    <a:fld id="{539C8970-2DBB-4B41-BDF7-4A455F02062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A-9632-45C3-8A28-B2859BDEF8F5}"/>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9632-45C3-8A28-B2859BDEF8F5}"/>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9632-45C3-8A28-B2859BDEF8F5}"/>
                </c:ext>
              </c:extLst>
            </c:dLbl>
            <c:dLbl>
              <c:idx val="16"/>
              <c:layout>
                <c:manualLayout>
                  <c:x val="-2.3607101195683874E-2"/>
                  <c:y val="-4.5439413823272191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9632-45C3-8A28-B2859BDEF8F5}"/>
                </c:ext>
              </c:extLst>
            </c:dLbl>
            <c:dLbl>
              <c:idx val="17"/>
              <c:layout>
                <c:manualLayout>
                  <c:x val="-2.3607101195684044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9632-45C3-8A28-B2859BDEF8F5}"/>
                </c:ext>
              </c:extLst>
            </c:dLbl>
            <c:dLbl>
              <c:idx val="18"/>
              <c:tx>
                <c:rich>
                  <a:bodyPr/>
                  <a:lstStyle/>
                  <a:p>
                    <a:fld id="{4739D75C-8152-44C2-B91F-C6A9FFFCB3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9632-45C3-8A28-B2859BDEF8F5}"/>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9632-45C3-8A28-B2859BDEF8F5}"/>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54519770.32</c:v>
                  </c:pt>
                  <c:pt idx="1">
                    <c:v>54519770.32</c:v>
                  </c:pt>
                  <c:pt idx="2">
                    <c:v>54519770.32</c:v>
                  </c:pt>
                  <c:pt idx="3">
                    <c:v>54519770.32</c:v>
                  </c:pt>
                  <c:pt idx="4">
                    <c:v>54519770.32</c:v>
                  </c:pt>
                  <c:pt idx="5">
                    <c:v>54519770.32</c:v>
                  </c:pt>
                  <c:pt idx="6">
                    <c:v>54519770.32</c:v>
                  </c:pt>
                  <c:pt idx="7">
                    <c:v>54519770.32</c:v>
                  </c:pt>
                  <c:pt idx="8">
                    <c:v>54519770.32</c:v>
                  </c:pt>
                  <c:pt idx="9">
                    <c:v>54519770.32</c:v>
                  </c:pt>
                  <c:pt idx="10">
                    <c:v>54519770.32</c:v>
                  </c:pt>
                  <c:pt idx="11">
                    <c:v>54519770.32</c:v>
                  </c:pt>
                  <c:pt idx="12">
                    <c:v>54519770.32</c:v>
                  </c:pt>
                  <c:pt idx="13">
                    <c:v>54519770.32</c:v>
                  </c:pt>
                  <c:pt idx="14">
                    <c:v>54519770.32</c:v>
                  </c:pt>
                  <c:pt idx="15">
                    <c:v>54519770.32</c:v>
                  </c:pt>
                  <c:pt idx="16">
                    <c:v>54519770.32</c:v>
                  </c:pt>
                  <c:pt idx="17">
                    <c:v>54519770.32</c:v>
                  </c:pt>
                  <c:pt idx="18">
                    <c:v>54519770.32</c:v>
                  </c:pt>
                  <c:pt idx="19">
                    <c:v>54519770.32</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1032485453</c:v>
                </c:pt>
                <c:pt idx="2">
                  <c:v>#N/A</c:v>
                </c:pt>
                <c:pt idx="3">
                  <c:v>#N/A</c:v>
                </c:pt>
                <c:pt idx="4">
                  <c:v>#N/A</c:v>
                </c:pt>
                <c:pt idx="5">
                  <c:v>383114901</c:v>
                </c:pt>
                <c:pt idx="6">
                  <c:v>#N/A</c:v>
                </c:pt>
                <c:pt idx="7">
                  <c:v>#N/A</c:v>
                </c:pt>
                <c:pt idx="8">
                  <c:v>#N/A</c:v>
                </c:pt>
                <c:pt idx="9">
                  <c:v>#N/A</c:v>
                </c:pt>
                <c:pt idx="10">
                  <c:v>241362976</c:v>
                </c:pt>
                <c:pt idx="11">
                  <c:v>#N/A</c:v>
                </c:pt>
                <c:pt idx="12">
                  <c:v>189641793</c:v>
                </c:pt>
                <c:pt idx="13">
                  <c:v>134872953</c:v>
                </c:pt>
                <c:pt idx="14">
                  <c:v>#N/A</c:v>
                </c:pt>
                <c:pt idx="15">
                  <c:v>#N/A</c:v>
                </c:pt>
                <c:pt idx="16">
                  <c:v>#N/A</c:v>
                </c:pt>
                <c:pt idx="17">
                  <c:v>#N/A</c:v>
                </c:pt>
                <c:pt idx="18">
                  <c:v>7500674</c:v>
                </c:pt>
                <c:pt idx="19">
                  <c:v>#N/A</c:v>
                </c:pt>
              </c:numCache>
            </c:numRef>
          </c:yVal>
          <c:smooth val="0"/>
          <c:extLst>
            <c:ext xmlns:c15="http://schemas.microsoft.com/office/drawing/2012/chart" uri="{02D57815-91ED-43cb-92C2-25804820EDAC}">
              <c15:datalabelsRange>
                <c15:f>Wages!$H$6:$H$25</c15:f>
                <c15:dlblRangeCache>
                  <c:ptCount val="20"/>
                  <c:pt idx="0">
                    <c:v>+3%</c:v>
                  </c:pt>
                  <c:pt idx="1">
                    <c:v> -1%</c:v>
                  </c:pt>
                  <c:pt idx="2">
                    <c:v>+13%</c:v>
                  </c:pt>
                  <c:pt idx="3">
                    <c:v>+5%</c:v>
                  </c:pt>
                  <c:pt idx="4">
                    <c:v>+13%</c:v>
                  </c:pt>
                  <c:pt idx="5">
                    <c:v> -0%</c:v>
                  </c:pt>
                  <c:pt idx="6">
                    <c:v>+1%</c:v>
                  </c:pt>
                  <c:pt idx="7">
                    <c:v>+4%</c:v>
                  </c:pt>
                  <c:pt idx="8">
                    <c:v>+4%</c:v>
                  </c:pt>
                  <c:pt idx="9">
                    <c:v>+4%</c:v>
                  </c:pt>
                  <c:pt idx="10">
                    <c:v> -2%</c:v>
                  </c:pt>
                  <c:pt idx="11">
                    <c:v>+8%</c:v>
                  </c:pt>
                  <c:pt idx="12">
                    <c:v> -4%</c:v>
                  </c:pt>
                  <c:pt idx="13">
                    <c:v> -3%</c:v>
                  </c:pt>
                  <c:pt idx="14">
                    <c:v>+7%</c:v>
                  </c:pt>
                  <c:pt idx="15">
                    <c:v>+2%</c:v>
                  </c:pt>
                  <c:pt idx="16">
                    <c:v>+4%</c:v>
                  </c:pt>
                  <c:pt idx="17">
                    <c:v>+11%</c:v>
                  </c:pt>
                  <c:pt idx="18">
                    <c:v> -16%</c:v>
                  </c:pt>
                  <c:pt idx="19">
                    <c:v> 0%</c:v>
                  </c:pt>
                </c15:dlblRangeCache>
              </c15:datalabelsRange>
            </c:ext>
            <c:ext xmlns:c16="http://schemas.microsoft.com/office/drawing/2014/chart" uri="{C3380CC4-5D6E-409C-BE32-E72D297353CC}">
              <c16:uniqueId val="{00000041-9632-45C3-8A28-B2859BDEF8F5}"/>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(Billions)</a:t>
                </a:r>
              </a:p>
            </c:rich>
          </c:tx>
          <c:layout>
            <c:manualLayout>
              <c:xMode val="edge"/>
              <c:yMode val="edge"/>
              <c:x val="7.6804461942257219E-3"/>
              <c:y val="1.9444444444444445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b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smtClean="0">
                <a:effectLst/>
              </a:rPr>
              <a:t>Top 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Machine shops and threaded product mfg.</c:v>
                </c:pt>
                <c:pt idx="2">
                  <c:v>Electronic instrument manufacturing</c:v>
                </c:pt>
                <c:pt idx="3">
                  <c:v>Printing and related support activities</c:v>
                </c:pt>
                <c:pt idx="4">
                  <c:v>Semiconductor and electronic component mfg.</c:v>
                </c:pt>
                <c:pt idx="5">
                  <c:v>Bakeries and tortilla manufacturing</c:v>
                </c:pt>
              </c:strCache>
            </c:strRef>
          </c:cat>
          <c:val>
            <c:numRef>
              <c:f>Manufacturing!$R$18:$R$23</c:f>
              <c:numCache>
                <c:formatCode>#,##0</c:formatCode>
                <c:ptCount val="6"/>
                <c:pt idx="0">
                  <c:v>1270</c:v>
                </c:pt>
                <c:pt idx="1">
                  <c:v>166</c:v>
                </c:pt>
                <c:pt idx="2">
                  <c:v>97</c:v>
                </c:pt>
                <c:pt idx="3">
                  <c:v>71</c:v>
                </c:pt>
                <c:pt idx="4">
                  <c:v>80</c:v>
                </c:pt>
                <c:pt idx="5">
                  <c:v>64</c:v>
                </c:pt>
              </c:numCache>
            </c:numRef>
          </c:val>
          <c:extLst>
            <c:ext xmlns:c16="http://schemas.microsoft.com/office/drawing/2014/chart" uri="{C3380CC4-5D6E-409C-BE32-E72D297353CC}">
              <c16:uniqueId val="{00000000-BFA5-4AAB-AECC-DC42D00B1390}"/>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Machine shops and threaded product mfg.</c:v>
                </c:pt>
                <c:pt idx="2">
                  <c:v>Electronic instrument manufacturing</c:v>
                </c:pt>
                <c:pt idx="3">
                  <c:v>Printing and related support activities</c:v>
                </c:pt>
                <c:pt idx="4">
                  <c:v>Semiconductor and electronic component mfg.</c:v>
                </c:pt>
                <c:pt idx="5">
                  <c:v>Bakeries and tortilla manufacturing</c:v>
                </c:pt>
              </c:strCache>
            </c:strRef>
          </c:cat>
          <c:val>
            <c:numRef>
              <c:f>Manufacturing!$S$18:$S$23</c:f>
              <c:numCache>
                <c:formatCode>#,##0</c:formatCode>
                <c:ptCount val="6"/>
                <c:pt idx="0">
                  <c:v>1274</c:v>
                </c:pt>
                <c:pt idx="1">
                  <c:v>166</c:v>
                </c:pt>
                <c:pt idx="2">
                  <c:v>90</c:v>
                </c:pt>
                <c:pt idx="3">
                  <c:v>81</c:v>
                </c:pt>
                <c:pt idx="4">
                  <c:v>78</c:v>
                </c:pt>
                <c:pt idx="5">
                  <c:v>69</c:v>
                </c:pt>
              </c:numCache>
            </c:numRef>
          </c:val>
          <c:extLst>
            <c:ext xmlns:c16="http://schemas.microsoft.com/office/drawing/2014/chart" uri="{C3380CC4-5D6E-409C-BE32-E72D297353CC}">
              <c16:uniqueId val="{00000001-BFA5-4AAB-AECC-DC42D00B1390}"/>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layout/>
              <c:tx>
                <c:rich>
                  <a:bodyPr/>
                  <a:lstStyle/>
                  <a:p>
                    <a:fld id="{D920C2FD-A752-4DA0-9B7A-D9C594B47B2E}" type="CELLRANGE">
                      <a:rPr lang="en-US"/>
                      <a:pPr/>
                      <a:t>[CELLRANGE]</a:t>
                    </a:fld>
                    <a:r>
                      <a:rPr lang="en-US" baseline="0"/>
                      <a:t>, </a:t>
                    </a:r>
                    <a:fld id="{49355FFC-00E6-4D49-BE29-F7155229D10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BE53-44B4-B9CD-BFF453E44727}"/>
                </c:ext>
              </c:extLst>
            </c:dLbl>
            <c:dLbl>
              <c:idx val="1"/>
              <c:layout/>
              <c:tx>
                <c:rich>
                  <a:bodyPr/>
                  <a:lstStyle/>
                  <a:p>
                    <a:fld id="{462A0E56-8616-4F64-A1D5-22AB6F03206C}" type="CELLRANGE">
                      <a:rPr lang="en-US"/>
                      <a:pPr/>
                      <a:t>[CELLRANGE]</a:t>
                    </a:fld>
                    <a:r>
                      <a:rPr lang="en-US" baseline="0"/>
                      <a:t>, </a:t>
                    </a:r>
                    <a:fld id="{54645593-7F3F-40A5-83EB-6A9700F3EA5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6445</c:v>
                </c:pt>
                <c:pt idx="1">
                  <c:v>6879</c:v>
                </c:pt>
              </c:numCache>
            </c:numRef>
          </c:val>
          <c:extLst>
            <c:ext xmlns:c15="http://schemas.microsoft.com/office/drawing/2012/chart" uri="{02D57815-91ED-43cb-92C2-25804820EDAC}">
              <c15:datalabelsRange>
                <c15:f>Manufacturing!$E$32:$F$32</c15:f>
                <c15:dlblRangeCache>
                  <c:ptCount val="2"/>
                  <c:pt idx="0">
                    <c:v>11%</c:v>
                  </c:pt>
                  <c:pt idx="1">
                    <c:v>12%</c:v>
                  </c:pt>
                </c15:dlblRangeCache>
              </c15:datalabelsRange>
            </c:ext>
            <c:ext xmlns:c16="http://schemas.microsoft.com/office/drawing/2014/chart" uri="{C3380CC4-5D6E-409C-BE32-E72D297353CC}">
              <c16:uniqueId val="{00000002-BE53-44B4-B9CD-BFF453E44727}"/>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1B70D275-865F-4995-8650-1A172F85F737}" type="CELLRANGE">
                      <a:rPr lang="en-US"/>
                      <a:pPr/>
                      <a:t>[CELLRANGE]</a:t>
                    </a:fld>
                    <a:r>
                      <a:rPr lang="en-US" baseline="0"/>
                      <a:t>, </a:t>
                    </a:r>
                    <a:fld id="{2A8E393B-8812-46ED-B5B1-9DEB9D04C4E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E53-44B4-B9CD-BFF453E44727}"/>
                </c:ext>
              </c:extLst>
            </c:dLbl>
            <c:dLbl>
              <c:idx val="1"/>
              <c:layout/>
              <c:tx>
                <c:rich>
                  <a:bodyPr/>
                  <a:lstStyle/>
                  <a:p>
                    <a:fld id="{D50E9425-9FD2-4DFB-8437-EC0FC23BB19C}" type="CELLRANGE">
                      <a:rPr lang="en-US"/>
                      <a:pPr/>
                      <a:t>[CELLRANGE]</a:t>
                    </a:fld>
                    <a:r>
                      <a:rPr lang="en-US" baseline="0"/>
                      <a:t>, </a:t>
                    </a:r>
                    <a:fld id="{51F90780-28BB-4FAA-848C-4C062593D0B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13563</c:v>
                </c:pt>
                <c:pt idx="1">
                  <c:v>13131</c:v>
                </c:pt>
              </c:numCache>
            </c:numRef>
          </c:val>
          <c:extLst>
            <c:ext xmlns:c15="http://schemas.microsoft.com/office/drawing/2012/chart" uri="{02D57815-91ED-43cb-92C2-25804820EDAC}">
              <c15:datalabelsRange>
                <c15:f>Manufacturing!$E$33:$F$33</c15:f>
                <c15:dlblRangeCache>
                  <c:ptCount val="2"/>
                  <c:pt idx="0">
                    <c:v>22%</c:v>
                  </c:pt>
                  <c:pt idx="1">
                    <c:v>22%</c:v>
                  </c:pt>
                </c15:dlblRangeCache>
              </c15:datalabelsRange>
            </c:ext>
            <c:ext xmlns:c16="http://schemas.microsoft.com/office/drawing/2014/chart" uri="{C3380CC4-5D6E-409C-BE32-E72D297353CC}">
              <c16:uniqueId val="{00000005-BE53-44B4-B9CD-BFF453E44727}"/>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layout/>
              <c:tx>
                <c:rich>
                  <a:bodyPr/>
                  <a:lstStyle/>
                  <a:p>
                    <a:fld id="{9FE9EEF5-C7A8-42A5-B70B-DEE25E67DB84}" type="CELLRANGE">
                      <a:rPr lang="en-US"/>
                      <a:pPr/>
                      <a:t>[CELLRANGE]</a:t>
                    </a:fld>
                    <a:r>
                      <a:rPr lang="en-US" baseline="0"/>
                      <a:t>, </a:t>
                    </a:r>
                    <a:fld id="{CBC64E86-6858-4395-8B04-78E42B2D218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BE53-44B4-B9CD-BFF453E44727}"/>
                </c:ext>
              </c:extLst>
            </c:dLbl>
            <c:dLbl>
              <c:idx val="1"/>
              <c:layout/>
              <c:tx>
                <c:rich>
                  <a:bodyPr/>
                  <a:lstStyle/>
                  <a:p>
                    <a:fld id="{71D74F4F-5CF6-4114-AE1D-7841B05735B8}" type="CELLRANGE">
                      <a:rPr lang="en-US"/>
                      <a:pPr/>
                      <a:t>[CELLRANGE]</a:t>
                    </a:fld>
                    <a:r>
                      <a:rPr lang="en-US" baseline="0"/>
                      <a:t>, </a:t>
                    </a:r>
                    <a:fld id="{AFF37F50-BC42-49A8-A4D2-AC8921EE14A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16572</c:v>
                </c:pt>
                <c:pt idx="1">
                  <c:v>15995</c:v>
                </c:pt>
              </c:numCache>
            </c:numRef>
          </c:val>
          <c:extLst>
            <c:ext xmlns:c15="http://schemas.microsoft.com/office/drawing/2012/chart" uri="{02D57815-91ED-43cb-92C2-25804820EDAC}">
              <c15:datalabelsRange>
                <c15:f>Manufacturing!$E$34:$F$34</c15:f>
                <c15:dlblRangeCache>
                  <c:ptCount val="2"/>
                  <c:pt idx="0">
                    <c:v>27%</c:v>
                  </c:pt>
                  <c:pt idx="1">
                    <c:v>27%</c:v>
                  </c:pt>
                </c15:dlblRangeCache>
              </c15:datalabelsRange>
            </c:ext>
            <c:ext xmlns:c16="http://schemas.microsoft.com/office/drawing/2014/chart" uri="{C3380CC4-5D6E-409C-BE32-E72D297353CC}">
              <c16:uniqueId val="{00000008-BE53-44B4-B9CD-BFF453E44727}"/>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94E2FFD9-3487-425D-A655-B69BE83C9AAD}" type="CELLRANGE">
                      <a:rPr lang="en-US"/>
                      <a:pPr/>
                      <a:t>[CELLRANGE]</a:t>
                    </a:fld>
                    <a:r>
                      <a:rPr lang="en-US" baseline="0"/>
                      <a:t>, </a:t>
                    </a:r>
                    <a:fld id="{C1A49520-1C19-41E8-8538-9D9BC923B23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BE53-44B4-B9CD-BFF453E44727}"/>
                </c:ext>
              </c:extLst>
            </c:dLbl>
            <c:dLbl>
              <c:idx val="1"/>
              <c:layout/>
              <c:tx>
                <c:rich>
                  <a:bodyPr/>
                  <a:lstStyle/>
                  <a:p>
                    <a:fld id="{B20AFC5C-C431-4003-B4AC-478D6BACD128}" type="CELLRANGE">
                      <a:rPr lang="en-US"/>
                      <a:pPr/>
                      <a:t>[CELLRANGE]</a:t>
                    </a:fld>
                    <a:r>
                      <a:rPr lang="en-US" baseline="0"/>
                      <a:t>, </a:t>
                    </a:r>
                    <a:fld id="{58690DEC-39DD-465E-B4F3-EC6D0C4445B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21359</c:v>
                </c:pt>
                <c:pt idx="1">
                  <c:v>20200</c:v>
                </c:pt>
              </c:numCache>
            </c:numRef>
          </c:val>
          <c:extLst>
            <c:ext xmlns:c15="http://schemas.microsoft.com/office/drawing/2012/chart" uri="{02D57815-91ED-43cb-92C2-25804820EDAC}">
              <c15:datalabelsRange>
                <c15:f>Manufacturing!$E$35:$F$35</c15:f>
                <c15:dlblRangeCache>
                  <c:ptCount val="2"/>
                  <c:pt idx="0">
                    <c:v>35%</c:v>
                  </c:pt>
                  <c:pt idx="1">
                    <c:v>34%</c:v>
                  </c:pt>
                </c15:dlblRangeCache>
              </c15:datalabelsRange>
            </c:ext>
            <c:ext xmlns:c16="http://schemas.microsoft.com/office/drawing/2014/chart" uri="{C3380CC4-5D6E-409C-BE32-E72D297353CC}">
              <c16:uniqueId val="{0000000B-BE53-44B4-B9CD-BFF453E44727}"/>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597F8523-B8A3-4276-B9A1-5E7D7A5E9A53}" type="CELLRANGE">
                      <a:rPr lang="en-US"/>
                      <a:pPr/>
                      <a:t>[CELLRANGE]</a:t>
                    </a:fld>
                    <a:r>
                      <a:rPr lang="en-US" baseline="0"/>
                      <a:t>, </a:t>
                    </a:r>
                    <a:fld id="{E3959101-8A2F-48E8-BDDE-00C1FA0C446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BE53-44B4-B9CD-BFF453E44727}"/>
                </c:ext>
              </c:extLst>
            </c:dLbl>
            <c:dLbl>
              <c:idx val="1"/>
              <c:layout/>
              <c:tx>
                <c:rich>
                  <a:bodyPr/>
                  <a:lstStyle/>
                  <a:p>
                    <a:fld id="{20DB125C-1EC5-4269-9BD6-ABF8875A18D5}" type="CELLRANGE">
                      <a:rPr lang="en-US"/>
                      <a:pPr/>
                      <a:t>[CELLRANGE]</a:t>
                    </a:fld>
                    <a:r>
                      <a:rPr lang="en-US" baseline="0"/>
                      <a:t>, </a:t>
                    </a:r>
                    <a:fld id="{FCF102A7-FCFE-4607-B060-0021E78B1FA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2898</c:v>
                </c:pt>
                <c:pt idx="1">
                  <c:v>3210</c:v>
                </c:pt>
              </c:numCache>
            </c:numRef>
          </c:val>
          <c:extLst>
            <c:ext xmlns:c15="http://schemas.microsoft.com/office/drawing/2012/chart" uri="{02D57815-91ED-43cb-92C2-25804820EDAC}">
              <c15:datalabelsRange>
                <c15:f>Manufacturing!$E$36:$F$36</c15:f>
                <c15:dlblRangeCache>
                  <c:ptCount val="2"/>
                  <c:pt idx="0">
                    <c:v>5%</c:v>
                  </c:pt>
                  <c:pt idx="1">
                    <c:v>5%</c:v>
                  </c:pt>
                </c15:dlblRangeCache>
              </c15:datalabelsRange>
            </c:ext>
            <c:ext xmlns:c16="http://schemas.microsoft.com/office/drawing/2014/chart" uri="{C3380CC4-5D6E-409C-BE32-E72D297353CC}">
              <c16:uniqueId val="{0000000E-BE53-44B4-B9CD-BFF453E44727}"/>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layout/>
              <c:tx>
                <c:rich>
                  <a:bodyPr/>
                  <a:lstStyle/>
                  <a:p>
                    <a:fld id="{4F5EC03F-6946-4103-BAD5-5EE3A8D82EA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BE53-44B4-B9CD-BFF453E44727}"/>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E53-44B4-B9CD-BFF453E44727}"/>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E53-44B4-B9CD-BFF453E44727}"/>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E53-44B4-B9CD-BFF453E44727}"/>
                </c:ext>
              </c:extLst>
            </c:dLbl>
            <c:dLbl>
              <c:idx val="4"/>
              <c:layout/>
              <c:tx>
                <c:rich>
                  <a:bodyPr/>
                  <a:lstStyle/>
                  <a:p>
                    <a:fld id="{D980BD17-B5C5-4569-A477-1793DFF713C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7.0000000000000007E-2</c:v>
                </c:pt>
                <c:pt idx="1">
                  <c:v>#N/A</c:v>
                </c:pt>
                <c:pt idx="2">
                  <c:v>#N/A</c:v>
                </c:pt>
                <c:pt idx="3">
                  <c:v>#N/A</c:v>
                </c:pt>
                <c:pt idx="4">
                  <c:v>0.99</c:v>
                </c:pt>
              </c:numCache>
            </c:numRef>
          </c:yVal>
          <c:smooth val="0"/>
          <c:extLst>
            <c:ext xmlns:c15="http://schemas.microsoft.com/office/drawing/2012/chart" uri="{02D57815-91ED-43cb-92C2-25804820EDAC}">
              <c15:datalabelsRange>
                <c15:f>Manufacturing!$H$32:$H$36</c15:f>
                <c15:dlblRangeCache>
                  <c:ptCount val="5"/>
                  <c:pt idx="0">
                    <c:v>+6.7%</c:v>
                  </c:pt>
                  <c:pt idx="1">
                    <c:v> -3.2%</c:v>
                  </c:pt>
                  <c:pt idx="2">
                    <c:v> -3.5%</c:v>
                  </c:pt>
                  <c:pt idx="3">
                    <c:v> -5.4%</c:v>
                  </c:pt>
                  <c:pt idx="4">
                    <c:v>+10.8%</c:v>
                  </c:pt>
                </c15:dlblRangeCache>
              </c15:datalabelsRange>
            </c:ext>
            <c:ext xmlns:c16="http://schemas.microsoft.com/office/drawing/2014/chart" uri="{C3380CC4-5D6E-409C-BE32-E72D297353CC}">
              <c16:uniqueId val="{00000014-BE53-44B4-B9CD-BFF453E44727}"/>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E53-44B4-B9CD-BFF453E44727}"/>
                </c:ext>
              </c:extLst>
            </c:dLbl>
            <c:dLbl>
              <c:idx val="1"/>
              <c:layout/>
              <c:tx>
                <c:rich>
                  <a:bodyPr/>
                  <a:lstStyle/>
                  <a:p>
                    <a:fld id="{53CB6243-86D7-4D3E-A456-A680CA66369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BE53-44B4-B9CD-BFF453E44727}"/>
                </c:ext>
              </c:extLst>
            </c:dLbl>
            <c:dLbl>
              <c:idx val="2"/>
              <c:layout/>
              <c:tx>
                <c:rich>
                  <a:bodyPr/>
                  <a:lstStyle/>
                  <a:p>
                    <a:fld id="{36CCF311-50FC-4689-924A-6DF847DA010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BE53-44B4-B9CD-BFF453E44727}"/>
                </c:ext>
              </c:extLst>
            </c:dLbl>
            <c:dLbl>
              <c:idx val="3"/>
              <c:layout/>
              <c:tx>
                <c:rich>
                  <a:bodyPr/>
                  <a:lstStyle/>
                  <a:p>
                    <a:fld id="{FE4531F3-7EEB-49C1-AA67-526617AB543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BE53-44B4-B9CD-BFF453E44727}"/>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E53-44B4-B9CD-BFF453E4472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0.2483817217874274</c:v>
                </c:pt>
                <c:pt idx="2">
                  <c:v>0.49830850795253723</c:v>
                </c:pt>
                <c:pt idx="3">
                  <c:v>0.80998064461836239</c:v>
                </c:pt>
                <c:pt idx="4">
                  <c:v>#N/A</c:v>
                </c:pt>
              </c:numCache>
            </c:numRef>
          </c:yVal>
          <c:smooth val="0"/>
          <c:extLst>
            <c:ext xmlns:c15="http://schemas.microsoft.com/office/drawing/2012/chart" uri="{02D57815-91ED-43cb-92C2-25804820EDAC}">
              <c15:datalabelsRange>
                <c15:f>Manufacturing!$H$32:$H$36</c15:f>
                <c15:dlblRangeCache>
                  <c:ptCount val="5"/>
                  <c:pt idx="0">
                    <c:v>+6.7%</c:v>
                  </c:pt>
                  <c:pt idx="1">
                    <c:v> -3.2%</c:v>
                  </c:pt>
                  <c:pt idx="2">
                    <c:v> -3.5%</c:v>
                  </c:pt>
                  <c:pt idx="3">
                    <c:v> -5.4%</c:v>
                  </c:pt>
                  <c:pt idx="4">
                    <c:v>+10.8%</c:v>
                  </c:pt>
                </c15:dlblRangeCache>
              </c15:datalabelsRange>
            </c:ext>
            <c:ext xmlns:c16="http://schemas.microsoft.com/office/drawing/2014/chart" uri="{C3380CC4-5D6E-409C-BE32-E72D297353CC}">
              <c16:uniqueId val="{0000001A-BE53-44B4-B9CD-BFF453E44727}"/>
            </c:ext>
          </c:extLst>
        </c:ser>
        <c:ser>
          <c:idx val="7"/>
          <c:order val="7"/>
          <c:tx>
            <c:strRef>
              <c:f>Manufacturing!$K$13</c:f>
              <c:strCache>
                <c:ptCount val="1"/>
                <c:pt idx="0">
                  <c:v>Share</c:v>
                </c:pt>
              </c:strCache>
            </c:strRef>
          </c:tx>
          <c:spPr>
            <a:ln w="25400" cap="rnd">
              <a:noFill/>
              <a:round/>
            </a:ln>
            <a:effectLst/>
          </c:spPr>
          <c:marker>
            <c:symbol val="none"/>
          </c:marker>
          <c:dLbls>
            <c:dLbl>
              <c:idx val="0"/>
              <c:layout/>
              <c:tx>
                <c:rich>
                  <a:bodyPr/>
                  <a:lstStyle/>
                  <a:p>
                    <a:fld id="{F0B1682C-CF32-4A85-BF3B-846EED4C973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BE53-44B4-B9CD-BFF453E44727}"/>
                </c:ext>
              </c:extLst>
            </c:dLbl>
            <c:dLbl>
              <c:idx val="1"/>
              <c:layout/>
              <c:tx>
                <c:rich>
                  <a:bodyPr/>
                  <a:lstStyle/>
                  <a:p>
                    <a:fld id="{35F80458-E8E2-4F10-ACF5-4F63C593CC6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BE53-44B4-B9CD-BFF453E44727}"/>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60,837 </c:v>
                  </c:pt>
                  <c:pt idx="1">
                    <c:v> 59,415 </c:v>
                  </c:pt>
                </c15:dlblRangeCache>
              </c15:datalabelsRange>
            </c:ext>
            <c:ext xmlns:c16="http://schemas.microsoft.com/office/drawing/2014/chart" uri="{C3380CC4-5D6E-409C-BE32-E72D297353CC}">
              <c16:uniqueId val="{0000001D-BE53-44B4-B9CD-BFF453E44727}"/>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10/9/2019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10/9/2019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6593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30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810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p>
          <a:p>
            <a:endParaRPr lang="en-US" dirty="0" smtClean="0"/>
          </a:p>
          <a:p>
            <a:r>
              <a:rPr lang="en-US" dirty="0" smtClean="0"/>
              <a:t>Between 2016 and 2018, the total number of Manufacturing </a:t>
            </a:r>
            <a:r>
              <a:rPr lang="en-US" baseline="0" dirty="0" smtClean="0"/>
              <a:t>establishments in the Northeast remained fairly stable, with a total net change of +4 establishments. The largest growth was in Printing and related support activities (+10 establishments), which surpassed Semiconductor and electronic component manufacturing to become the third largest industry group in the region. Electronic instrument manufacturing saw the greatest decrease (-7 establishments), but remains the second largest industry group in the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Though not shown on this chart, other groups that added establishments include Coating, engraving, and heat treating metals (38 establishments, +5) and Medical equipment and supplies manufacturing (36 establishments,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20297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Manufacturing employment has</a:t>
            </a:r>
            <a:r>
              <a:rPr lang="en-US" baseline="0" dirty="0" smtClean="0"/>
              <a:t> remained relatively stable since 2015, the educational attainment mix has shifted slightly. The number of workers with less than a high school education increased (+434 workers), as did the number of workers aged less than 24 (+312). </a:t>
            </a:r>
          </a:p>
          <a:p>
            <a:endParaRPr lang="en-US" baseline="0" dirty="0" smtClean="0"/>
          </a:p>
          <a:p>
            <a:r>
              <a:rPr lang="en-US" baseline="0" dirty="0" smtClean="0"/>
              <a:t>Growth in these categories was overshadowed, however, by decreases in the number of workers with a Bachelor’s degree or higher (-1,159), Some college or Associate degree (-577), or High school or equivalent education (-432).</a:t>
            </a:r>
            <a:endParaRPr lang="en-US" dirty="0"/>
          </a:p>
        </p:txBody>
      </p:sp>
    </p:spTree>
    <p:extLst>
      <p:ext uri="{BB962C8B-B14F-4D97-AF65-F5344CB8AC3E}">
        <p14:creationId xmlns:p14="http://schemas.microsoft.com/office/powerpoint/2010/main" val="297651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1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292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p>
          <a:p>
            <a:endParaRPr lang="en-US" dirty="0" smtClean="0"/>
          </a:p>
          <a:p>
            <a:r>
              <a:rPr lang="en-US" dirty="0" smtClean="0"/>
              <a:t>Between 2016 and 2018, the total number of Health</a:t>
            </a:r>
            <a:r>
              <a:rPr lang="en-US" baseline="0" dirty="0" smtClean="0"/>
              <a:t> Care and Social Assistance establishments in the Northeast grew by 2,087. The largest growth was in the Individual and family services (+1,977), followed by Residential mental health facilities (+66 establishments). By contrast, the number of Offices of physicians, formerly the second largest industry group, decreased by 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Though not shown on this chart, the 6</a:t>
            </a:r>
            <a:r>
              <a:rPr lang="en-US" baseline="30000" dirty="0" smtClean="0"/>
              <a:t>th</a:t>
            </a:r>
            <a:r>
              <a:rPr lang="en-US" baseline="0" dirty="0" smtClean="0"/>
              <a:t> and 7</a:t>
            </a:r>
            <a:r>
              <a:rPr lang="en-US" baseline="30000" dirty="0" smtClean="0"/>
              <a:t>th</a:t>
            </a:r>
            <a:r>
              <a:rPr lang="en-US" baseline="0" dirty="0" smtClean="0"/>
              <a:t> largest industry groups by number of establishments are Child day care services (291 establishments, +22 since 2016) and Home health care services (133 establishments,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Online Job Postings: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last year, Lahey Health advertised 1,409 jobs in the Northeast, more than any other single employer. The next largest employer, Beverly Hospital (which advertised 1,251 jobs), is a subsidiary of Lahey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Partners Healthcare was only directly responsible for 423 jobs advertised in the Northeast, its subsidiary North Shore Medical Center posted 1,142 jobs.</a:t>
            </a:r>
          </a:p>
        </p:txBody>
      </p:sp>
    </p:spTree>
    <p:extLst>
      <p:ext uri="{BB962C8B-B14F-4D97-AF65-F5344CB8AC3E}">
        <p14:creationId xmlns:p14="http://schemas.microsoft.com/office/powerpoint/2010/main" val="6740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7790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Health</a:t>
            </a:r>
            <a:r>
              <a:rPr lang="en-US" baseline="0" dirty="0" smtClean="0"/>
              <a:t> Care is a high-skilled industry, with nearly 60% of all workers having some college or a higher level of education, most of the employment growth since </a:t>
            </a:r>
            <a:r>
              <a:rPr lang="en-US" baseline="0" dirty="0" smtClean="0"/>
              <a:t>2015 </a:t>
            </a:r>
            <a:r>
              <a:rPr lang="en-US" baseline="0" dirty="0" smtClean="0"/>
              <a:t>has been in the Less Than High School category (+1,815 jobs) and the High School or Equivalent category (+1,535 jobs).</a:t>
            </a:r>
            <a:endParaRPr lang="en-US" dirty="0"/>
          </a:p>
        </p:txBody>
      </p:sp>
    </p:spTree>
    <p:extLst>
      <p:ext uri="{BB962C8B-B14F-4D97-AF65-F5344CB8AC3E}">
        <p14:creationId xmlns:p14="http://schemas.microsoft.com/office/powerpoint/2010/main" val="321770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7544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5655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p>
          <a:p>
            <a:endParaRPr lang="en-US" dirty="0" smtClean="0"/>
          </a:p>
          <a:p>
            <a:r>
              <a:rPr lang="en-US" dirty="0" smtClean="0"/>
              <a:t>Between</a:t>
            </a:r>
            <a:r>
              <a:rPr lang="en-US" baseline="0" dirty="0" smtClean="0"/>
              <a:t> 2016 and 2018, the total number of Professional and Technical Services establishments grew by 75. Sources of growth include Computer systems design and related services (683 establishments, +32) and Management and technical consulting services (623 establishments, +15). By contrast, Legal services saw the greatest decrease (-14 establishments), but remains the second largest industry group in the Northeast.</a:t>
            </a:r>
          </a:p>
          <a:p>
            <a:endParaRPr lang="en-US" baseline="0" dirty="0" smtClean="0"/>
          </a:p>
          <a:p>
            <a:r>
              <a:rPr lang="en-US" baseline="0" dirty="0" smtClean="0"/>
              <a:t>Though not shown on this chart, other groups that added establishments include Scientific research and development services (177 establishments,+23) and Specialized design services (105 establishments,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Online Job Postings: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last year, Lahey Health advertised 1,409 jobs in the Northeast, more than any other single employer. The next largest employer, Beverly Hospital (which advertised 1,251 jobs), is a subsidiary of Lahey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Partners Healthcare was only directly responsible for 423 jobs advertised in the Northeast, its subsidiary North Shore Medical Center posted 1,142 jobs.</a:t>
            </a:r>
          </a:p>
        </p:txBody>
      </p:sp>
    </p:spTree>
    <p:extLst>
      <p:ext uri="{BB962C8B-B14F-4D97-AF65-F5344CB8AC3E}">
        <p14:creationId xmlns:p14="http://schemas.microsoft.com/office/powerpoint/2010/main" val="2574197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employment in the Professional and Technical Services sector increased</a:t>
            </a:r>
            <a:r>
              <a:rPr lang="en-US" baseline="0" dirty="0" smtClean="0"/>
              <a:t> by 7% (+1,981 workers) between 2015 and 2018. The educational attainment mix remained very stable during that time period, with approximately 75% of workers having at least Some college education.</a:t>
            </a:r>
            <a:endParaRPr lang="en-US" dirty="0"/>
          </a:p>
        </p:txBody>
      </p:sp>
    </p:spTree>
    <p:extLst>
      <p:ext uri="{BB962C8B-B14F-4D97-AF65-F5344CB8AC3E}">
        <p14:creationId xmlns:p14="http://schemas.microsoft.com/office/powerpoint/2010/main" val="2583700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627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283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8549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demand STAR</a:t>
            </a:r>
            <a:r>
              <a:rPr lang="en-US" baseline="0" dirty="0" smtClean="0"/>
              <a:t> ranking, introduced in the original data packages, is a way to rank occupations (as you set priorities).</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31</a:t>
            </a:fld>
            <a:endParaRPr lang="en-US"/>
          </a:p>
        </p:txBody>
      </p:sp>
    </p:spTree>
    <p:extLst>
      <p:ext uri="{BB962C8B-B14F-4D97-AF65-F5344CB8AC3E}">
        <p14:creationId xmlns:p14="http://schemas.microsoft.com/office/powerpoint/2010/main" val="356405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(updated) Supply and Demand Data Tool will allow users to view detailed occupation data for any/all industries, with any Demand Star Ranking, etc. </a:t>
            </a:r>
            <a:endParaRPr lang="en-US" dirty="0"/>
          </a:p>
        </p:txBody>
      </p:sp>
    </p:spTree>
    <p:extLst>
      <p:ext uri="{BB962C8B-B14F-4D97-AF65-F5344CB8AC3E}">
        <p14:creationId xmlns:p14="http://schemas.microsoft.com/office/powerpoint/2010/main" val="406569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0818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40583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211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2133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6752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6460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670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825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27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96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509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30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0713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Northeast, and the demand for the associated trades. A new data tool focused on Apprenticeships will be made available to the regional teams to more closely examine this dataset. </a:t>
            </a:r>
            <a:endParaRPr lang="en-US" dirty="0"/>
          </a:p>
        </p:txBody>
      </p:sp>
    </p:spTree>
    <p:extLst>
      <p:ext uri="{BB962C8B-B14F-4D97-AF65-F5344CB8AC3E}">
        <p14:creationId xmlns:p14="http://schemas.microsoft.com/office/powerpoint/2010/main" val="3647867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6568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5301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9871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539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4204067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129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788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4152359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984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3317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679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2794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021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5785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6343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3163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43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32163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668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5461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939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1353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4018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6555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92954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209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3759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79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majority of Central MA-based occupations across industries require a high school diploma or less. However, educational attainment alone does not imply a skill match. </a:t>
            </a:r>
          </a:p>
        </p:txBody>
      </p:sp>
    </p:spTree>
    <p:extLst>
      <p:ext uri="{BB962C8B-B14F-4D97-AF65-F5344CB8AC3E}">
        <p14:creationId xmlns:p14="http://schemas.microsoft.com/office/powerpoint/2010/main" val="31152570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868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420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1694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29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10/9/2019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chart" Target="../charts/char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6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chart" Target="../charts/chart50.xml"/><Relationship Id="rId4" Type="http://schemas.openxmlformats.org/officeDocument/2006/relationships/chart" Target="../charts/chart4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6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hart" Target="../charts/chart57.xml"/><Relationship Id="rId4" Type="http://schemas.openxmlformats.org/officeDocument/2006/relationships/chart" Target="../charts/chart5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Northeast</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57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45896431"/>
              </p:ext>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4142358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spTree>
    <p:extLst>
      <p:ext uri="{BB962C8B-B14F-4D97-AF65-F5344CB8AC3E}">
        <p14:creationId xmlns:p14="http://schemas.microsoft.com/office/powerpoint/2010/main" val="281000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873533562"/>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a:p>
        </p:txBody>
      </p:sp>
      <p:sp>
        <p:nvSpPr>
          <p:cNvPr id="15" name="Rectangle 14"/>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is the largest industry in the Northeast. Manufacturing is the second largest industry and has seen some small employment growth since 2016</a:t>
            </a: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542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143471773"/>
              </p:ext>
            </p:extLst>
          </p:nvPr>
        </p:nvGraphicFramePr>
        <p:xfrm>
          <a:off x="699613" y="1849329"/>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29" y="1287587"/>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paid the highest total wages in in the Northeast in 2018 and grew by 3% since 2016. Health Care and Social Assistance and Professional and Technical Services follow with the next highest total wages paid in 2018 in the region. </a:t>
            </a:r>
          </a:p>
        </p:txBody>
      </p:sp>
      <p:sp>
        <p:nvSpPr>
          <p:cNvPr id="19" name="Rectangle 18"/>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1662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760339231"/>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62370713"/>
              </p:ext>
            </p:extLst>
          </p:nvPr>
        </p:nvGraphicFramePr>
        <p:xfrm>
          <a:off x="7997281" y="3446857"/>
          <a:ext cx="3657600" cy="1463042"/>
        </p:xfrm>
        <a:graphic>
          <a:graphicData uri="http://schemas.openxmlformats.org/drawingml/2006/table">
            <a:tbl>
              <a:tblPr firstRow="1">
                <a:tableStyleId>{D27102A9-8310-4765-A935-A1911B00CA55}</a:tableStyleId>
              </a:tblPr>
              <a:tblGrid>
                <a:gridCol w="2566445">
                  <a:extLst>
                    <a:ext uri="{9D8B030D-6E8A-4147-A177-3AD203B41FA5}">
                      <a16:colId xmlns:a16="http://schemas.microsoft.com/office/drawing/2014/main" val="59116263"/>
                    </a:ext>
                  </a:extLst>
                </a:gridCol>
                <a:gridCol w="1091155">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mj-lt"/>
                          <a:cs typeface="Helvetica" panose="020B0604020202020204" pitchFamily="34" charset="0"/>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cs typeface="Helvetica" panose="020B0604020202020204" pitchFamily="34" charset="0"/>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a:effectLst/>
                          <a:latin typeface="Helvetica" panose="020B0604020202020204" pitchFamily="34" charset="0"/>
                        </a:rPr>
                        <a:t>Raytheon</a:t>
                      </a:r>
                    </a:p>
                  </a:txBody>
                  <a:tcPr marL="9525" marR="9525" marT="9525" marB="0" anchor="b"/>
                </a:tc>
                <a:tc>
                  <a:txBody>
                    <a:bodyPr/>
                    <a:lstStyle/>
                    <a:p>
                      <a:pPr algn="ctr" fontAlgn="b"/>
                      <a:r>
                        <a:rPr lang="en-US" sz="1000" b="0" i="0" u="none" strike="noStrike">
                          <a:effectLst/>
                          <a:latin typeface="Helvetica" panose="020B0604020202020204" pitchFamily="34" charset="0"/>
                        </a:rPr>
                        <a:t>1,133</a:t>
                      </a:r>
                    </a:p>
                  </a:txBody>
                  <a:tcPr marL="9525" marR="9525" marT="9525" marB="0" anchor="b"/>
                </a:tc>
                <a:extLst>
                  <a:ext uri="{0D108BD9-81ED-4DB2-BD59-A6C34878D82A}">
                    <a16:rowId xmlns:a16="http://schemas.microsoft.com/office/drawing/2014/main" val="1747839680"/>
                  </a:ext>
                </a:extLst>
              </a:tr>
              <a:tr h="209006">
                <a:tc>
                  <a:txBody>
                    <a:bodyPr/>
                    <a:lstStyle/>
                    <a:p>
                      <a:pPr algn="ctr" fontAlgn="b"/>
                      <a:r>
                        <a:rPr lang="en-US" sz="1000" b="0" i="0" u="none" strike="noStrike">
                          <a:effectLst/>
                          <a:latin typeface="Helvetica" panose="020B0604020202020204" pitchFamily="34" charset="0"/>
                        </a:rPr>
                        <a:t>ZOLL Medical Corporation</a:t>
                      </a:r>
                    </a:p>
                  </a:txBody>
                  <a:tcPr marL="9525" marR="9525" marT="9525" marB="0" anchor="b"/>
                </a:tc>
                <a:tc>
                  <a:txBody>
                    <a:bodyPr/>
                    <a:lstStyle/>
                    <a:p>
                      <a:pPr algn="ctr" fontAlgn="b"/>
                      <a:r>
                        <a:rPr lang="en-US" sz="1000" b="0" i="0" u="none" strike="noStrike">
                          <a:effectLst/>
                          <a:latin typeface="Helvetica" panose="020B0604020202020204" pitchFamily="34" charset="0"/>
                        </a:rPr>
                        <a:t>502</a:t>
                      </a:r>
                    </a:p>
                  </a:txBody>
                  <a:tcPr marL="9525" marR="9525" marT="9525" marB="0" anchor="b"/>
                </a:tc>
                <a:extLst>
                  <a:ext uri="{0D108BD9-81ED-4DB2-BD59-A6C34878D82A}">
                    <a16:rowId xmlns:a16="http://schemas.microsoft.com/office/drawing/2014/main" val="1882170930"/>
                  </a:ext>
                </a:extLst>
              </a:tr>
              <a:tr h="209006">
                <a:tc>
                  <a:txBody>
                    <a:bodyPr/>
                    <a:lstStyle/>
                    <a:p>
                      <a:pPr algn="ctr" fontAlgn="b"/>
                      <a:r>
                        <a:rPr lang="en-US" sz="1000" b="0" i="0" u="none" strike="noStrike">
                          <a:effectLst/>
                          <a:latin typeface="Helvetica" panose="020B0604020202020204" pitchFamily="34" charset="0"/>
                        </a:rPr>
                        <a:t>General Electric Company</a:t>
                      </a:r>
                    </a:p>
                  </a:txBody>
                  <a:tcPr marL="9525" marR="9525" marT="9525" marB="0" anchor="b"/>
                </a:tc>
                <a:tc>
                  <a:txBody>
                    <a:bodyPr/>
                    <a:lstStyle/>
                    <a:p>
                      <a:pPr algn="ctr" fontAlgn="b"/>
                      <a:r>
                        <a:rPr lang="en-US" sz="1000" b="0" i="0" u="none" strike="noStrike">
                          <a:effectLst/>
                          <a:latin typeface="Helvetica" panose="020B0604020202020204" pitchFamily="34" charset="0"/>
                        </a:rPr>
                        <a:t>452</a:t>
                      </a:r>
                    </a:p>
                  </a:txBody>
                  <a:tcPr marL="9525" marR="9525" marT="9525" marB="0" anchor="b"/>
                </a:tc>
                <a:extLst>
                  <a:ext uri="{0D108BD9-81ED-4DB2-BD59-A6C34878D82A}">
                    <a16:rowId xmlns:a16="http://schemas.microsoft.com/office/drawing/2014/main" val="2679721514"/>
                  </a:ext>
                </a:extLst>
              </a:tr>
              <a:tr h="209006">
                <a:tc>
                  <a:txBody>
                    <a:bodyPr/>
                    <a:lstStyle/>
                    <a:p>
                      <a:pPr algn="ctr" fontAlgn="b"/>
                      <a:r>
                        <a:rPr lang="en-US" sz="1000" b="0" i="0" u="none" strike="noStrike">
                          <a:effectLst/>
                          <a:latin typeface="Helvetica" panose="020B0604020202020204" pitchFamily="34" charset="0"/>
                        </a:rPr>
                        <a:t>Pfizer</a:t>
                      </a:r>
                    </a:p>
                  </a:txBody>
                  <a:tcPr marL="9525" marR="9525" marT="9525" marB="0" anchor="b"/>
                </a:tc>
                <a:tc>
                  <a:txBody>
                    <a:bodyPr/>
                    <a:lstStyle/>
                    <a:p>
                      <a:pPr algn="ctr" fontAlgn="b"/>
                      <a:r>
                        <a:rPr lang="en-US" sz="1000" b="0" i="0" u="none" strike="noStrike">
                          <a:effectLst/>
                          <a:latin typeface="Helvetica" panose="020B0604020202020204" pitchFamily="34" charset="0"/>
                        </a:rPr>
                        <a:t>413</a:t>
                      </a:r>
                    </a:p>
                  </a:txBody>
                  <a:tcPr marL="9525" marR="9525" marT="9525" marB="0" anchor="b"/>
                </a:tc>
                <a:extLst>
                  <a:ext uri="{0D108BD9-81ED-4DB2-BD59-A6C34878D82A}">
                    <a16:rowId xmlns:a16="http://schemas.microsoft.com/office/drawing/2014/main" val="1250045122"/>
                  </a:ext>
                </a:extLst>
              </a:tr>
              <a:tr h="209006">
                <a:tc>
                  <a:txBody>
                    <a:bodyPr/>
                    <a:lstStyle/>
                    <a:p>
                      <a:pPr algn="ctr" fontAlgn="b"/>
                      <a:r>
                        <a:rPr lang="en-US" sz="1000" b="0" i="0" u="none" strike="noStrike">
                          <a:effectLst/>
                          <a:latin typeface="Helvetica" panose="020B0604020202020204" pitchFamily="34" charset="0"/>
                        </a:rPr>
                        <a:t>United Technologies Corporation</a:t>
                      </a:r>
                    </a:p>
                  </a:txBody>
                  <a:tcPr marL="9525" marR="9525" marT="9525" marB="0" anchor="b"/>
                </a:tc>
                <a:tc>
                  <a:txBody>
                    <a:bodyPr/>
                    <a:lstStyle/>
                    <a:p>
                      <a:pPr algn="ctr" fontAlgn="b"/>
                      <a:r>
                        <a:rPr lang="en-US" sz="1000" b="0" i="0" u="none" strike="noStrike">
                          <a:effectLst/>
                          <a:latin typeface="Helvetica" panose="020B0604020202020204" pitchFamily="34" charset="0"/>
                        </a:rPr>
                        <a:t>314</a:t>
                      </a:r>
                    </a:p>
                  </a:txBody>
                  <a:tcPr marL="9525" marR="9525" marT="9525" marB="0" anchor="b"/>
                </a:tc>
                <a:extLst>
                  <a:ext uri="{0D108BD9-81ED-4DB2-BD59-A6C34878D82A}">
                    <a16:rowId xmlns:a16="http://schemas.microsoft.com/office/drawing/2014/main" val="3930176931"/>
                  </a:ext>
                </a:extLst>
              </a:tr>
              <a:tr h="209006">
                <a:tc>
                  <a:txBody>
                    <a:bodyPr/>
                    <a:lstStyle/>
                    <a:p>
                      <a:pPr algn="ctr" fontAlgn="b"/>
                      <a:r>
                        <a:rPr lang="en-US" sz="1000" b="0" i="0" u="none" strike="noStrike">
                          <a:effectLst/>
                          <a:latin typeface="Helvetica" panose="020B0604020202020204" pitchFamily="34" charset="0"/>
                        </a:rPr>
                        <a:t>Schneider Electric</a:t>
                      </a:r>
                    </a:p>
                  </a:txBody>
                  <a:tcPr marL="9525" marR="9525" marT="9525" marB="0" anchor="b"/>
                </a:tc>
                <a:tc>
                  <a:txBody>
                    <a:bodyPr/>
                    <a:lstStyle/>
                    <a:p>
                      <a:pPr algn="ctr" fontAlgn="b"/>
                      <a:r>
                        <a:rPr lang="en-US" sz="1000" b="0" i="0" u="none" strike="noStrike" dirty="0">
                          <a:effectLst/>
                          <a:latin typeface="Helvetica" panose="020B0604020202020204" pitchFamily="34" charset="0"/>
                        </a:rPr>
                        <a:t>296</a:t>
                      </a:r>
                    </a:p>
                  </a:txBody>
                  <a:tcPr marL="9525" marR="9525" marT="9525" marB="0" anchor="b"/>
                </a:tc>
                <a:extLst>
                  <a:ext uri="{0D108BD9-81ED-4DB2-BD59-A6C34878D82A}">
                    <a16:rowId xmlns:a16="http://schemas.microsoft.com/office/drawing/2014/main" val="528235191"/>
                  </a:ext>
                </a:extLst>
              </a:tr>
            </a:tbl>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number of Manufacturing establishments in the Northeast has remained fairly stable since 2016. In the last year, Raytheon </a:t>
            </a:r>
            <a:r>
              <a:rPr lang="en-US" sz="1400" dirty="0">
                <a:latin typeface="Helvetica" panose="020B0604020202020204" pitchFamily="34" charset="0"/>
                <a:cs typeface="Helvetica" panose="020B0604020202020204" pitchFamily="34" charset="0"/>
              </a:rPr>
              <a:t>was the employer with the highest number of job </a:t>
            </a:r>
            <a:r>
              <a:rPr lang="en-US" sz="1400" dirty="0" smtClean="0">
                <a:latin typeface="Helvetica" panose="020B0604020202020204" pitchFamily="34" charset="0"/>
                <a:cs typeface="Helvetica" panose="020B0604020202020204" pitchFamily="34" charset="0"/>
              </a:rPr>
              <a:t>postings in the Northeast (1,133),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ZOLL Medical Corporation (502), General Electric (452) </a:t>
            </a:r>
            <a:r>
              <a:rPr lang="en-US" sz="1400" dirty="0">
                <a:latin typeface="Helvetica" panose="020B0604020202020204" pitchFamily="34" charset="0"/>
                <a:cs typeface="Helvetica" panose="020B0604020202020204" pitchFamily="34" charset="0"/>
              </a:rPr>
              <a:t>and </a:t>
            </a:r>
            <a:r>
              <a:rPr lang="en-US" sz="1400" dirty="0" smtClean="0">
                <a:latin typeface="Helvetica" panose="020B0604020202020204" pitchFamily="34" charset="0"/>
                <a:cs typeface="Helvetica" panose="020B0604020202020204" pitchFamily="34" charset="0"/>
              </a:rPr>
              <a:t>Pfizer (413).</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50809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3" name="Group 2"/>
          <p:cNvGrpSpPr/>
          <p:nvPr/>
        </p:nvGrpSpPr>
        <p:grpSpPr>
          <a:xfrm>
            <a:off x="1889761" y="2147517"/>
            <a:ext cx="8412480" cy="4391395"/>
            <a:chOff x="1889761" y="2147517"/>
            <a:chExt cx="8412480" cy="4391395"/>
          </a:xfrm>
        </p:grpSpPr>
        <p:graphicFrame>
          <p:nvGraphicFramePr>
            <p:cNvPr id="16" name="Chart 15"/>
            <p:cNvGraphicFramePr>
              <a:graphicFrameLocks/>
            </p:cNvGraphicFramePr>
            <p:nvPr>
              <p:extLst>
                <p:ext uri="{D42A27DB-BD31-4B8C-83A1-F6EECF244321}">
                  <p14:modId xmlns:p14="http://schemas.microsoft.com/office/powerpoint/2010/main" val="12964306"/>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5" name="Rectangle 14"/>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34% of workers in Manufacturing in the Northeast have a high school diploma or less. 27% of workers in Manufacturing have some college or an Associate Degree and 34% have a Bachelor’s degree or higher. This educational attainment mix has been relatively stable since 2015.</a:t>
            </a:r>
          </a:p>
        </p:txBody>
      </p:sp>
    </p:spTree>
    <p:extLst>
      <p:ext uri="{BB962C8B-B14F-4D97-AF65-F5344CB8AC3E}">
        <p14:creationId xmlns:p14="http://schemas.microsoft.com/office/powerpoint/2010/main" val="179513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3554306357"/>
              </p:ext>
            </p:extLst>
          </p:nvPr>
        </p:nvGraphicFramePr>
        <p:xfrm>
          <a:off x="1496612" y="2793262"/>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2321811484"/>
              </p:ext>
            </p:extLst>
          </p:nvPr>
        </p:nvGraphicFramePr>
        <p:xfrm>
          <a:off x="6182498" y="2793262"/>
          <a:ext cx="420624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in the Northeast are predominantly male. Females make up about 30% of workers in Manufacturing in the region.</a:t>
            </a:r>
          </a:p>
        </p:txBody>
      </p:sp>
      <p:sp>
        <p:nvSpPr>
          <p:cNvPr id="15" name="Rectangle 14"/>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335603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98801" y="2427883"/>
            <a:ext cx="6797675" cy="3768447"/>
            <a:chOff x="4898801" y="2427883"/>
            <a:chExt cx="6797675" cy="3768447"/>
          </a:xfrm>
        </p:grpSpPr>
        <p:graphicFrame>
          <p:nvGraphicFramePr>
            <p:cNvPr id="24" name="Chart 23"/>
            <p:cNvGraphicFramePr>
              <a:graphicFrameLocks noChangeAspect="1"/>
            </p:cNvGraphicFramePr>
            <p:nvPr>
              <p:extLst/>
            </p:nvPr>
          </p:nvGraphicFramePr>
          <p:xfrm>
            <a:off x="4898801" y="2796116"/>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noChangeAspect="1"/>
            </p:cNvGraphicFramePr>
            <p:nvPr>
              <p:extLst/>
            </p:nvPr>
          </p:nvGraphicFramePr>
          <p:xfrm>
            <a:off x="9232069" y="2796116"/>
            <a:ext cx="2464407"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a:t>
                </a:r>
                <a:r>
                  <a:rPr lang="en-US" sz="1100" dirty="0" smtClean="0">
                    <a:latin typeface="Helvetica" panose="020B0604020202020204" pitchFamily="34" charset="0"/>
                    <a:cs typeface="Helvetica" panose="020B0604020202020204" pitchFamily="34" charset="0"/>
                  </a:rPr>
                  <a:t>Change* </a:t>
                </a:r>
                <a:r>
                  <a:rPr lang="en-US" sz="1100" dirty="0">
                    <a:latin typeface="Helvetica" panose="020B0604020202020204" pitchFamily="34" charset="0"/>
                    <a:cs typeface="Helvetica" panose="020B0604020202020204" pitchFamily="34" charset="0"/>
                  </a:rPr>
                  <a:t>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a:p>
        </p:txBody>
      </p:sp>
      <p:grpSp>
        <p:nvGrpSpPr>
          <p:cNvPr id="3" name="Group 2"/>
          <p:cNvGrpSpPr/>
          <p:nvPr/>
        </p:nvGrpSpPr>
        <p:grpSpPr>
          <a:xfrm>
            <a:off x="611029" y="2427883"/>
            <a:ext cx="3512582" cy="3768447"/>
            <a:chOff x="611029" y="2427883"/>
            <a:chExt cx="3512582" cy="3768447"/>
          </a:xfrm>
        </p:grpSpPr>
        <p:graphicFrame>
          <p:nvGraphicFramePr>
            <p:cNvPr id="28" name="Chart 27"/>
            <p:cNvGraphicFramePr>
              <a:graphicFrameLocks noChangeAspect="1"/>
            </p:cNvGraphicFramePr>
            <p:nvPr>
              <p:extLst/>
            </p:nvPr>
          </p:nvGraphicFramePr>
          <p:xfrm>
            <a:off x="629960" y="2789412"/>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3" name="Rectangle 22"/>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Approximately 80% of all Manufacturing workers in the Northeast are white, </a:t>
            </a:r>
            <a:r>
              <a:rPr lang="en-US" sz="1400" dirty="0">
                <a:latin typeface="Helvetica" panose="020B0604020202020204" pitchFamily="34" charset="0"/>
                <a:cs typeface="Helvetica" panose="020B0604020202020204" pitchFamily="34" charset="0"/>
              </a:rPr>
              <a:t>although the percentage of non-white workers has increased since 2015</a:t>
            </a:r>
            <a:r>
              <a:rPr lang="en-US" sz="1400" dirty="0" smtClean="0">
                <a:latin typeface="Helvetica" panose="020B0604020202020204" pitchFamily="34" charset="0"/>
                <a:cs typeface="Helvetica" panose="020B0604020202020204" pitchFamily="34" charset="0"/>
              </a:rPr>
              <a:t>.</a:t>
            </a:r>
            <a:endParaRPr lang="en-US" sz="1400" dirty="0">
              <a:latin typeface="Helvetica" panose="020B0604020202020204" pitchFamily="34" charset="0"/>
              <a:cs typeface="Helvetica" panose="020B0604020202020204" pitchFamily="34" charset="0"/>
            </a:endParaRPr>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8359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2794780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20</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a:p>
        </p:txBody>
      </p:sp>
      <p:grpSp>
        <p:nvGrpSpPr>
          <p:cNvPr id="3" name="Group 2"/>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2437738431"/>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aphicFrame>
        <p:nvGraphicFramePr>
          <p:cNvPr id="22" name="Table 21"/>
          <p:cNvGraphicFramePr>
            <a:graphicFrameLocks noGrp="1"/>
          </p:cNvGraphicFramePr>
          <p:nvPr>
            <p:extLst/>
          </p:nvPr>
        </p:nvGraphicFramePr>
        <p:xfrm>
          <a:off x="7997281" y="3539890"/>
          <a:ext cx="3657600" cy="1463035"/>
        </p:xfrm>
        <a:graphic>
          <a:graphicData uri="http://schemas.openxmlformats.org/drawingml/2006/table">
            <a:tbl>
              <a:tblPr firstRow="1">
                <a:tableStyleId>{3B4B98B0-60AC-42C2-AFA5-B58CD77FA1E5}</a:tableStyleId>
              </a:tblPr>
              <a:tblGrid>
                <a:gridCol w="1986512">
                  <a:extLst>
                    <a:ext uri="{9D8B030D-6E8A-4147-A177-3AD203B41FA5}">
                      <a16:colId xmlns:a16="http://schemas.microsoft.com/office/drawing/2014/main" val="2354080455"/>
                    </a:ext>
                  </a:extLst>
                </a:gridCol>
                <a:gridCol w="1671088">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Lahey </a:t>
                      </a:r>
                      <a:r>
                        <a:rPr lang="en-US" sz="1000" b="0" i="0" u="none" strike="noStrike" dirty="0" smtClean="0">
                          <a:effectLst/>
                          <a:latin typeface="Helvetica" panose="020B0604020202020204" pitchFamily="34" charset="0"/>
                        </a:rPr>
                        <a:t>Health</a:t>
                      </a:r>
                      <a:endParaRPr lang="en-US" sz="1000" b="0" i="0" u="none" strike="noStrike" dirty="0">
                        <a:effectLst/>
                        <a:latin typeface="Helvetica" panose="020B0604020202020204" pitchFamily="34" charset="0"/>
                      </a:endParaRPr>
                    </a:p>
                  </a:txBody>
                  <a:tcPr marL="9525" marR="9525" marT="9525" marB="0" anchor="b"/>
                </a:tc>
                <a:tc>
                  <a:txBody>
                    <a:bodyPr/>
                    <a:lstStyle/>
                    <a:p>
                      <a:pPr algn="ctr" fontAlgn="b"/>
                      <a:r>
                        <a:rPr lang="en-US" sz="1000" b="0" i="0" u="none" strike="noStrike">
                          <a:effectLst/>
                          <a:latin typeface="Helvetica" panose="020B0604020202020204" pitchFamily="34" charset="0"/>
                        </a:rPr>
                        <a:t>1,409</a:t>
                      </a: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rPr>
                        <a:t>Beverly Hospital</a:t>
                      </a:r>
                    </a:p>
                  </a:txBody>
                  <a:tcPr marL="9525" marR="9525" marT="9525" marB="0" anchor="b"/>
                </a:tc>
                <a:tc>
                  <a:txBody>
                    <a:bodyPr/>
                    <a:lstStyle/>
                    <a:p>
                      <a:pPr algn="ctr" fontAlgn="b"/>
                      <a:r>
                        <a:rPr lang="en-US" sz="1000" b="0" i="0" u="none" strike="noStrike">
                          <a:effectLst/>
                          <a:latin typeface="Helvetica" panose="020B0604020202020204" pitchFamily="34" charset="0"/>
                        </a:rPr>
                        <a:t>1,251</a:t>
                      </a: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rPr>
                        <a:t>North Shore Medical Center</a:t>
                      </a:r>
                    </a:p>
                  </a:txBody>
                  <a:tcPr marL="9525" marR="9525" marT="9525" marB="0" anchor="b"/>
                </a:tc>
                <a:tc>
                  <a:txBody>
                    <a:bodyPr/>
                    <a:lstStyle/>
                    <a:p>
                      <a:pPr algn="ctr" fontAlgn="b"/>
                      <a:r>
                        <a:rPr lang="en-US" sz="1000" b="0" i="0" u="none" strike="noStrike" dirty="0">
                          <a:effectLst/>
                          <a:latin typeface="Helvetica" panose="020B0604020202020204" pitchFamily="34" charset="0"/>
                        </a:rPr>
                        <a:t>1,142</a:t>
                      </a: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b="0" i="0" u="none" strike="noStrike" dirty="0">
                          <a:effectLst/>
                          <a:latin typeface="Helvetica" panose="020B0604020202020204" pitchFamily="34" charset="0"/>
                        </a:rPr>
                        <a:t>Lowell General Hospital</a:t>
                      </a:r>
                    </a:p>
                  </a:txBody>
                  <a:tcPr marL="9525" marR="9525" marT="9525" marB="0" anchor="b"/>
                </a:tc>
                <a:tc>
                  <a:txBody>
                    <a:bodyPr/>
                    <a:lstStyle/>
                    <a:p>
                      <a:pPr algn="ctr" fontAlgn="b"/>
                      <a:r>
                        <a:rPr lang="en-US" sz="1000" b="0" i="0" u="none" strike="noStrike" dirty="0">
                          <a:effectLst/>
                          <a:latin typeface="Helvetica" panose="020B0604020202020204" pitchFamily="34" charset="0"/>
                        </a:rPr>
                        <a:t>480</a:t>
                      </a: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Partners Healthcare</a:t>
                      </a:r>
                    </a:p>
                  </a:txBody>
                  <a:tcPr marL="9525" marR="9525" marT="9525" marB="0" anchor="b"/>
                </a:tc>
                <a:tc>
                  <a:txBody>
                    <a:bodyPr/>
                    <a:lstStyle/>
                    <a:p>
                      <a:pPr algn="ctr" fontAlgn="b"/>
                      <a:r>
                        <a:rPr lang="en-US" sz="1000" b="0" i="0" u="none" strike="noStrike" dirty="0">
                          <a:effectLst/>
                          <a:latin typeface="Helvetica" panose="020B0604020202020204" pitchFamily="34" charset="0"/>
                        </a:rPr>
                        <a:t>423</a:t>
                      </a: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Genesis Healthcare Corporation</a:t>
                      </a:r>
                    </a:p>
                  </a:txBody>
                  <a:tcPr marL="9525" marR="9525" marT="9525" marB="0" anchor="b"/>
                </a:tc>
                <a:tc>
                  <a:txBody>
                    <a:bodyPr/>
                    <a:lstStyle/>
                    <a:p>
                      <a:pPr algn="ctr" fontAlgn="b"/>
                      <a:r>
                        <a:rPr lang="en-US" sz="1000" b="0" i="0" u="none" strike="noStrike" dirty="0">
                          <a:effectLst/>
                          <a:latin typeface="Helvetica" panose="020B0604020202020204" pitchFamily="34" charset="0"/>
                        </a:rPr>
                        <a:t>393</a:t>
                      </a:r>
                    </a:p>
                  </a:txBody>
                  <a:tcPr marL="9525" marR="9525" marT="9525" marB="0" anchor="b"/>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7281" y="3194739"/>
            <a:ext cx="3657600" cy="2122559"/>
            <a:chOff x="8015740" y="3179350"/>
            <a:chExt cx="3657600" cy="2122559"/>
          </a:xfrm>
        </p:grpSpPr>
        <p:sp>
          <p:nvSpPr>
            <p:cNvPr id="23" name="TextBox 22"/>
            <p:cNvSpPr txBox="1"/>
            <p:nvPr/>
          </p:nvSpPr>
          <p:spPr>
            <a:xfrm>
              <a:off x="8015740" y="317935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2,000 Health Care and Social Assistance establishments were added in </a:t>
            </a:r>
            <a:r>
              <a:rPr lang="en-US" sz="1400" dirty="0">
                <a:latin typeface="Helvetica" panose="020B0604020202020204" pitchFamily="34" charset="0"/>
                <a:cs typeface="Helvetica" panose="020B0604020202020204" pitchFamily="34" charset="0"/>
              </a:rPr>
              <a:t>the </a:t>
            </a:r>
            <a:r>
              <a:rPr lang="en-US" sz="1400" dirty="0" smtClean="0">
                <a:latin typeface="Helvetica" panose="020B0604020202020204" pitchFamily="34" charset="0"/>
                <a:cs typeface="Helvetica" panose="020B0604020202020204" pitchFamily="34" charset="0"/>
              </a:rPr>
              <a:t>Northeast</a:t>
            </a:r>
            <a:r>
              <a:rPr lang="en-US" sz="1400" dirty="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between 2016 and 2018, driven primarily </a:t>
            </a:r>
            <a:r>
              <a:rPr lang="en-US" sz="1400" dirty="0">
                <a:latin typeface="Helvetica" panose="020B0604020202020204" pitchFamily="34" charset="0"/>
                <a:cs typeface="Helvetica" panose="020B0604020202020204" pitchFamily="34" charset="0"/>
              </a:rPr>
              <a:t>by the increase </a:t>
            </a:r>
            <a:r>
              <a:rPr lang="en-US" sz="1400" dirty="0" smtClean="0">
                <a:latin typeface="Helvetica" panose="020B0604020202020204" pitchFamily="34" charset="0"/>
                <a:cs typeface="Helvetica" panose="020B0604020202020204" pitchFamily="34" charset="0"/>
              </a:rPr>
              <a:t>in Individual </a:t>
            </a:r>
            <a:r>
              <a:rPr lang="en-US" sz="1400" dirty="0">
                <a:latin typeface="Helvetica" panose="020B0604020202020204" pitchFamily="34" charset="0"/>
                <a:cs typeface="Helvetica" panose="020B0604020202020204" pitchFamily="34" charset="0"/>
              </a:rPr>
              <a:t>and Family </a:t>
            </a:r>
            <a:r>
              <a:rPr lang="en-US" sz="1400" dirty="0" smtClean="0">
                <a:latin typeface="Helvetica" panose="020B0604020202020204" pitchFamily="34" charset="0"/>
                <a:cs typeface="Helvetica" panose="020B0604020202020204" pitchFamily="34" charset="0"/>
              </a:rPr>
              <a:t>Services. Over the last 12 months, Lahey Health posted the most jobs in the Northeast, with 1,409, followed by Beverly Hospital, a subsidiary of Lahey Health, with 1,251.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9305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6" name="Group 5"/>
          <p:cNvGrpSpPr/>
          <p:nvPr/>
        </p:nvGrpSpPr>
        <p:grpSpPr>
          <a:xfrm>
            <a:off x="1889761" y="2142101"/>
            <a:ext cx="8412480" cy="4396811"/>
            <a:chOff x="1889761"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757580638"/>
                </p:ext>
              </p:extLst>
            </p:nvPr>
          </p:nvGraphicFramePr>
          <p:xfrm>
            <a:off x="1889761" y="2489892"/>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60% of workers in Healthcare and Social Assistance have some college or higher level of education in the Northeast.</a:t>
            </a:r>
          </a:p>
        </p:txBody>
      </p:sp>
    </p:spTree>
    <p:extLst>
      <p:ext uri="{BB962C8B-B14F-4D97-AF65-F5344CB8AC3E}">
        <p14:creationId xmlns:p14="http://schemas.microsoft.com/office/powerpoint/2010/main" val="3600309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23</a:t>
            </a:fld>
            <a:endParaRPr lang="en-US"/>
          </a:p>
        </p:txBody>
      </p:sp>
      <p:grpSp>
        <p:nvGrpSpPr>
          <p:cNvPr id="5" name="Group 4"/>
          <p:cNvGrpSpPr/>
          <p:nvPr/>
        </p:nvGrpSpPr>
        <p:grpSpPr>
          <a:xfrm>
            <a:off x="1477682" y="2429032"/>
            <a:ext cx="3512582" cy="3767298"/>
            <a:chOff x="1477682" y="2429032"/>
            <a:chExt cx="3512582" cy="3767298"/>
          </a:xfrm>
        </p:grpSpPr>
        <p:graphicFrame>
          <p:nvGraphicFramePr>
            <p:cNvPr id="21" name="Chart 20"/>
            <p:cNvGraphicFramePr>
              <a:graphicFrameLocks/>
            </p:cNvGraphicFramePr>
            <p:nvPr>
              <p:extLst>
                <p:ext uri="{D42A27DB-BD31-4B8C-83A1-F6EECF244321}">
                  <p14:modId xmlns:p14="http://schemas.microsoft.com/office/powerpoint/2010/main" val="2195082134"/>
                </p:ext>
              </p:extLst>
            </p:nvPr>
          </p:nvGraphicFramePr>
          <p:xfrm>
            <a:off x="1496612"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6" name="Group 5"/>
          <p:cNvGrpSpPr/>
          <p:nvPr/>
        </p:nvGrpSpPr>
        <p:grpSpPr>
          <a:xfrm>
            <a:off x="4990264" y="2427883"/>
            <a:ext cx="6590709" cy="3768447"/>
            <a:chOff x="4990264" y="2427883"/>
            <a:chExt cx="6590709" cy="3768447"/>
          </a:xfrm>
        </p:grpSpPr>
        <p:graphicFrame>
          <p:nvGraphicFramePr>
            <p:cNvPr id="22" name="Chart 21"/>
            <p:cNvGraphicFramePr>
              <a:graphicFrameLocks/>
            </p:cNvGraphicFramePr>
            <p:nvPr>
              <p:extLst>
                <p:ext uri="{D42A27DB-BD31-4B8C-83A1-F6EECF244321}">
                  <p14:modId xmlns:p14="http://schemas.microsoft.com/office/powerpoint/2010/main" val="3981738716"/>
                </p:ext>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51253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24</a:t>
            </a:fld>
            <a:endParaRPr lang="en-US"/>
          </a:p>
        </p:txBody>
      </p:sp>
      <p:grpSp>
        <p:nvGrpSpPr>
          <p:cNvPr id="6" name="Group 5"/>
          <p:cNvGrpSpPr/>
          <p:nvPr/>
        </p:nvGrpSpPr>
        <p:grpSpPr>
          <a:xfrm>
            <a:off x="611029" y="2429032"/>
            <a:ext cx="3512582" cy="3767298"/>
            <a:chOff x="611029" y="2429032"/>
            <a:chExt cx="3512582" cy="3767298"/>
          </a:xfrm>
        </p:grpSpPr>
        <p:graphicFrame>
          <p:nvGraphicFramePr>
            <p:cNvPr id="28" name="Chart 27"/>
            <p:cNvGraphicFramePr>
              <a:graphicFrameLocks noChangeAspect="1"/>
            </p:cNvGraphicFramePr>
            <p:nvPr>
              <p:extLst>
                <p:ext uri="{D42A27DB-BD31-4B8C-83A1-F6EECF244321}">
                  <p14:modId xmlns:p14="http://schemas.microsoft.com/office/powerpoint/2010/main" val="3723941263"/>
                </p:ext>
              </p:extLst>
            </p:nvPr>
          </p:nvGraphicFramePr>
          <p:xfrm>
            <a:off x="648891" y="2793331"/>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grpSp>
        <p:nvGrpSpPr>
          <p:cNvPr id="2" name="Group 1"/>
          <p:cNvGrpSpPr/>
          <p:nvPr/>
        </p:nvGrpSpPr>
        <p:grpSpPr>
          <a:xfrm>
            <a:off x="4898801" y="2427883"/>
            <a:ext cx="6797675" cy="3768447"/>
            <a:chOff x="4898801" y="2427883"/>
            <a:chExt cx="6797675" cy="3768447"/>
          </a:xfrm>
        </p:grpSpPr>
        <p:graphicFrame>
          <p:nvGraphicFramePr>
            <p:cNvPr id="26" name="Chart 25"/>
            <p:cNvGraphicFramePr>
              <a:graphicFrameLocks noChangeAspect="1"/>
            </p:cNvGraphicFramePr>
            <p:nvPr>
              <p:extLst>
                <p:ext uri="{D42A27DB-BD31-4B8C-83A1-F6EECF244321}">
                  <p14:modId xmlns:p14="http://schemas.microsoft.com/office/powerpoint/2010/main" val="2042924169"/>
                </p:ext>
              </p:extLst>
            </p:nvPr>
          </p:nvGraphicFramePr>
          <p:xfrm>
            <a:off x="9232069" y="2800459"/>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noChangeAspect="1"/>
            </p:cNvGraphicFramePr>
            <p:nvPr>
              <p:extLst>
                <p:ext uri="{D42A27DB-BD31-4B8C-83A1-F6EECF244321}">
                  <p14:modId xmlns:p14="http://schemas.microsoft.com/office/powerpoint/2010/main" val="2587792942"/>
                </p:ext>
              </p:extLst>
            </p:nvPr>
          </p:nvGraphicFramePr>
          <p:xfrm>
            <a:off x="4898801" y="2800459"/>
            <a:ext cx="420624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nearly 80% of workers in the Healthcare and Social Assistance sector are white in the Northeast, since 2015, growth in employment has been increasing for Black or African American, Asian, and Hispanic or Latino populations.</a:t>
            </a:r>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973339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25</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964013650"/>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a:p>
        </p:txBody>
      </p:sp>
      <p:graphicFrame>
        <p:nvGraphicFramePr>
          <p:cNvPr id="3" name="Table 2"/>
          <p:cNvGraphicFramePr>
            <a:graphicFrameLocks noGrp="1"/>
          </p:cNvGraphicFramePr>
          <p:nvPr>
            <p:extLst/>
          </p:nvPr>
        </p:nvGraphicFramePr>
        <p:xfrm>
          <a:off x="7997281" y="3475366"/>
          <a:ext cx="3657600" cy="1463038"/>
        </p:xfrm>
        <a:graphic>
          <a:graphicData uri="http://schemas.openxmlformats.org/drawingml/2006/table">
            <a:tbl>
              <a:tblPr firstRow="1">
                <a:tableStyleId>{0E3FDE45-AF77-4B5C-9715-49D594BDF05E}</a:tableStyleId>
              </a:tblPr>
              <a:tblGrid>
                <a:gridCol w="2385972">
                  <a:extLst>
                    <a:ext uri="{9D8B030D-6E8A-4147-A177-3AD203B41FA5}">
                      <a16:colId xmlns:a16="http://schemas.microsoft.com/office/drawing/2014/main" val="2354080455"/>
                    </a:ext>
                  </a:extLst>
                </a:gridCol>
                <a:gridCol w="1271628">
                  <a:extLst>
                    <a:ext uri="{9D8B030D-6E8A-4147-A177-3AD203B41FA5}">
                      <a16:colId xmlns:a16="http://schemas.microsoft.com/office/drawing/2014/main" val="2062974140"/>
                    </a:ext>
                  </a:extLst>
                </a:gridCol>
              </a:tblGrid>
              <a:tr h="217900">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7523">
                <a:tc>
                  <a:txBody>
                    <a:bodyPr/>
                    <a:lstStyle/>
                    <a:p>
                      <a:pPr algn="ctr" fontAlgn="b"/>
                      <a:r>
                        <a:rPr lang="en-US" sz="1000" b="0" i="0" u="none" strike="noStrike">
                          <a:effectLst/>
                          <a:latin typeface="Helvetica" panose="020B0604020202020204" pitchFamily="34" charset="0"/>
                        </a:rPr>
                        <a:t>H&amp;R Block</a:t>
                      </a:r>
                    </a:p>
                  </a:txBody>
                  <a:tcPr marL="9525" marR="9525" marT="9525" marB="0" anchor="b"/>
                </a:tc>
                <a:tc>
                  <a:txBody>
                    <a:bodyPr/>
                    <a:lstStyle/>
                    <a:p>
                      <a:pPr algn="ctr" fontAlgn="b"/>
                      <a:r>
                        <a:rPr lang="en-US" sz="1000" b="0" i="0" u="none" strike="noStrike">
                          <a:effectLst/>
                          <a:latin typeface="Helvetica" panose="020B0604020202020204" pitchFamily="34" charset="0"/>
                        </a:rPr>
                        <a:t>246</a:t>
                      </a:r>
                    </a:p>
                  </a:txBody>
                  <a:tcPr marL="9525" marR="9525" marT="9525" marB="0" anchor="b"/>
                </a:tc>
                <a:extLst>
                  <a:ext uri="{0D108BD9-81ED-4DB2-BD59-A6C34878D82A}">
                    <a16:rowId xmlns:a16="http://schemas.microsoft.com/office/drawing/2014/main" val="2094299416"/>
                  </a:ext>
                </a:extLst>
              </a:tr>
              <a:tr h="207523">
                <a:tc>
                  <a:txBody>
                    <a:bodyPr/>
                    <a:lstStyle/>
                    <a:p>
                      <a:pPr algn="ctr" fontAlgn="b"/>
                      <a:r>
                        <a:rPr lang="en-US" sz="1000" b="0" i="0" u="none" strike="noStrike">
                          <a:effectLst/>
                          <a:latin typeface="Helvetica" panose="020B0604020202020204" pitchFamily="34" charset="0"/>
                        </a:rPr>
                        <a:t>AECOM Technology Corporation</a:t>
                      </a:r>
                    </a:p>
                  </a:txBody>
                  <a:tcPr marL="9525" marR="9525" marT="9525" marB="0" anchor="b"/>
                </a:tc>
                <a:tc>
                  <a:txBody>
                    <a:bodyPr/>
                    <a:lstStyle/>
                    <a:p>
                      <a:pPr algn="ctr" fontAlgn="b"/>
                      <a:r>
                        <a:rPr lang="en-US" sz="1000" b="0" i="0" u="none" strike="noStrike">
                          <a:effectLst/>
                          <a:latin typeface="Helvetica" panose="020B0604020202020204" pitchFamily="34" charset="0"/>
                        </a:rPr>
                        <a:t>145</a:t>
                      </a:r>
                    </a:p>
                  </a:txBody>
                  <a:tcPr marL="9525" marR="9525" marT="9525" marB="0" anchor="b"/>
                </a:tc>
                <a:extLst>
                  <a:ext uri="{0D108BD9-81ED-4DB2-BD59-A6C34878D82A}">
                    <a16:rowId xmlns:a16="http://schemas.microsoft.com/office/drawing/2014/main" val="1311406487"/>
                  </a:ext>
                </a:extLst>
              </a:tr>
              <a:tr h="207523">
                <a:tc>
                  <a:txBody>
                    <a:bodyPr/>
                    <a:lstStyle/>
                    <a:p>
                      <a:pPr algn="ctr" fontAlgn="b"/>
                      <a:r>
                        <a:rPr lang="en-US" sz="1000" b="0" i="0" u="none" strike="noStrike" dirty="0">
                          <a:effectLst/>
                          <a:latin typeface="Helvetica" panose="020B0604020202020204" pitchFamily="34" charset="0"/>
                        </a:rPr>
                        <a:t>Lantheus Medical Imaging</a:t>
                      </a:r>
                    </a:p>
                  </a:txBody>
                  <a:tcPr marL="9525" marR="9525" marT="9525" marB="0" anchor="b"/>
                </a:tc>
                <a:tc>
                  <a:txBody>
                    <a:bodyPr/>
                    <a:lstStyle/>
                    <a:p>
                      <a:pPr algn="ctr" fontAlgn="b"/>
                      <a:r>
                        <a:rPr lang="en-US" sz="1000" b="0" i="0" u="none" strike="noStrike">
                          <a:effectLst/>
                          <a:latin typeface="Helvetica" panose="020B0604020202020204" pitchFamily="34" charset="0"/>
                        </a:rPr>
                        <a:t>141</a:t>
                      </a:r>
                    </a:p>
                  </a:txBody>
                  <a:tcPr marL="9525" marR="9525" marT="9525" marB="0" anchor="b"/>
                </a:tc>
                <a:extLst>
                  <a:ext uri="{0D108BD9-81ED-4DB2-BD59-A6C34878D82A}">
                    <a16:rowId xmlns:a16="http://schemas.microsoft.com/office/drawing/2014/main" val="1699668475"/>
                  </a:ext>
                </a:extLst>
              </a:tr>
              <a:tr h="207523">
                <a:tc>
                  <a:txBody>
                    <a:bodyPr/>
                    <a:lstStyle/>
                    <a:p>
                      <a:pPr algn="ctr" fontAlgn="b"/>
                      <a:r>
                        <a:rPr lang="en-US" sz="1000" b="0" i="0" u="none" strike="noStrike">
                          <a:effectLst/>
                          <a:latin typeface="Helvetica" panose="020B0604020202020204" pitchFamily="34" charset="0"/>
                        </a:rPr>
                        <a:t>Raytheon</a:t>
                      </a:r>
                    </a:p>
                  </a:txBody>
                  <a:tcPr marL="9525" marR="9525" marT="9525" marB="0" anchor="b"/>
                </a:tc>
                <a:tc>
                  <a:txBody>
                    <a:bodyPr/>
                    <a:lstStyle/>
                    <a:p>
                      <a:pPr algn="ctr" fontAlgn="b"/>
                      <a:r>
                        <a:rPr lang="en-US" sz="1000" b="0" i="0" u="none" strike="noStrike">
                          <a:effectLst/>
                          <a:latin typeface="Helvetica" panose="020B0604020202020204" pitchFamily="34" charset="0"/>
                        </a:rPr>
                        <a:t>128</a:t>
                      </a:r>
                    </a:p>
                  </a:txBody>
                  <a:tcPr marL="9525" marR="9525" marT="9525" marB="0" anchor="b"/>
                </a:tc>
                <a:extLst>
                  <a:ext uri="{0D108BD9-81ED-4DB2-BD59-A6C34878D82A}">
                    <a16:rowId xmlns:a16="http://schemas.microsoft.com/office/drawing/2014/main" val="4041789653"/>
                  </a:ext>
                </a:extLst>
              </a:tr>
              <a:tr h="207523">
                <a:tc>
                  <a:txBody>
                    <a:bodyPr/>
                    <a:lstStyle/>
                    <a:p>
                      <a:pPr algn="ctr" fontAlgn="b"/>
                      <a:r>
                        <a:rPr lang="en-US" sz="1000" b="0" i="0" u="none" strike="noStrike">
                          <a:effectLst/>
                          <a:latin typeface="Helvetica" panose="020B0604020202020204" pitchFamily="34" charset="0"/>
                        </a:rPr>
                        <a:t>Parexel</a:t>
                      </a:r>
                    </a:p>
                  </a:txBody>
                  <a:tcPr marL="9525" marR="9525" marT="9525" marB="0" anchor="b"/>
                </a:tc>
                <a:tc>
                  <a:txBody>
                    <a:bodyPr/>
                    <a:lstStyle/>
                    <a:p>
                      <a:pPr algn="ctr" fontAlgn="b"/>
                      <a:r>
                        <a:rPr lang="en-US" sz="1000" b="0" i="0" u="none" strike="noStrike">
                          <a:effectLst/>
                          <a:latin typeface="Helvetica" panose="020B0604020202020204" pitchFamily="34" charset="0"/>
                        </a:rPr>
                        <a:t>127</a:t>
                      </a:r>
                    </a:p>
                  </a:txBody>
                  <a:tcPr marL="9525" marR="9525" marT="9525" marB="0" anchor="b"/>
                </a:tc>
                <a:extLst>
                  <a:ext uri="{0D108BD9-81ED-4DB2-BD59-A6C34878D82A}">
                    <a16:rowId xmlns:a16="http://schemas.microsoft.com/office/drawing/2014/main" val="3358173353"/>
                  </a:ext>
                </a:extLst>
              </a:tr>
              <a:tr h="207523">
                <a:tc>
                  <a:txBody>
                    <a:bodyPr/>
                    <a:lstStyle/>
                    <a:p>
                      <a:pPr algn="ctr" fontAlgn="b"/>
                      <a:r>
                        <a:rPr lang="en-US" sz="1000" b="0" i="0" u="none" strike="noStrike">
                          <a:effectLst/>
                          <a:latin typeface="Helvetica" panose="020B0604020202020204" pitchFamily="34" charset="0"/>
                        </a:rPr>
                        <a:t>Eliot Community Human Services</a:t>
                      </a:r>
                    </a:p>
                  </a:txBody>
                  <a:tcPr marL="9525" marR="9525" marT="9525" marB="0" anchor="b"/>
                </a:tc>
                <a:tc>
                  <a:txBody>
                    <a:bodyPr/>
                    <a:lstStyle/>
                    <a:p>
                      <a:pPr algn="ctr" fontAlgn="b"/>
                      <a:r>
                        <a:rPr lang="en-US" sz="1000" b="0" i="0" u="none" strike="noStrike" dirty="0">
                          <a:effectLst/>
                          <a:latin typeface="Helvetica" panose="020B0604020202020204" pitchFamily="34" charset="0"/>
                        </a:rPr>
                        <a:t>123</a:t>
                      </a:r>
                    </a:p>
                  </a:txBody>
                  <a:tcPr marL="9525" marR="9525" marT="9525" marB="0" anchor="b"/>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21" name="Rectangle 20"/>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Northeast is home to more than 3,500 establishments in the Professional </a:t>
            </a:r>
            <a:r>
              <a:rPr lang="en-US" sz="1400" dirty="0">
                <a:latin typeface="Helvetica" panose="020B0604020202020204" pitchFamily="34" charset="0"/>
                <a:cs typeface="Helvetica" panose="020B0604020202020204" pitchFamily="34" charset="0"/>
              </a:rPr>
              <a:t>and Technical Services </a:t>
            </a:r>
            <a:r>
              <a:rPr lang="en-US" sz="1400" dirty="0" smtClean="0">
                <a:latin typeface="Helvetica" panose="020B0604020202020204" pitchFamily="34" charset="0"/>
                <a:cs typeface="Helvetica" panose="020B0604020202020204" pitchFamily="34" charset="0"/>
              </a:rPr>
              <a:t>sector, which includes </a:t>
            </a:r>
            <a:r>
              <a:rPr lang="en-US" sz="1400" dirty="0">
                <a:latin typeface="Helvetica" panose="020B0604020202020204" pitchFamily="34" charset="0"/>
                <a:cs typeface="Helvetica" panose="020B0604020202020204" pitchFamily="34" charset="0"/>
              </a:rPr>
              <a:t>computer systems </a:t>
            </a:r>
            <a:r>
              <a:rPr lang="en-US" sz="1400" dirty="0" smtClean="0">
                <a:latin typeface="Helvetica" panose="020B0604020202020204" pitchFamily="34" charset="0"/>
                <a:cs typeface="Helvetica" panose="020B0604020202020204" pitchFamily="34" charset="0"/>
              </a:rPr>
              <a:t>design, legal, management and technical consulting, and accounting and bookkeeping services.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the last year, H&amp;R Block had </a:t>
            </a:r>
            <a:r>
              <a:rPr lang="en-US" sz="1400" dirty="0">
                <a:latin typeface="Helvetica" panose="020B0604020202020204" pitchFamily="34" charset="0"/>
                <a:cs typeface="Helvetica" panose="020B0604020202020204" pitchFamily="34" charset="0"/>
              </a:rPr>
              <a:t>the most job postings </a:t>
            </a:r>
            <a:r>
              <a:rPr lang="en-US" sz="1400" dirty="0" smtClean="0">
                <a:latin typeface="Helvetica" panose="020B0604020202020204" pitchFamily="34" charset="0"/>
                <a:cs typeface="Helvetica" panose="020B0604020202020204" pitchFamily="34" charset="0"/>
              </a:rPr>
              <a:t>in </a:t>
            </a:r>
            <a:r>
              <a:rPr lang="en-US" sz="1400" dirty="0">
                <a:latin typeface="Helvetica" panose="020B0604020202020204" pitchFamily="34" charset="0"/>
                <a:cs typeface="Helvetica" panose="020B0604020202020204" pitchFamily="34" charset="0"/>
              </a:rPr>
              <a:t>the Northeast with </a:t>
            </a:r>
            <a:r>
              <a:rPr lang="en-US" sz="1400" dirty="0" smtClean="0">
                <a:latin typeface="Helvetica" panose="020B0604020202020204" pitchFamily="34" charset="0"/>
                <a:cs typeface="Helvetica" panose="020B0604020202020204" pitchFamily="34" charset="0"/>
              </a:rPr>
              <a:t>246, followed by AECOM Technology Corp. (145) and Lantheus Medical Imaging (141).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91594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6" name="Group 5"/>
          <p:cNvGrpSpPr/>
          <p:nvPr/>
        </p:nvGrpSpPr>
        <p:grpSpPr>
          <a:xfrm>
            <a:off x="1889761" y="2041379"/>
            <a:ext cx="8412480" cy="4366913"/>
            <a:chOff x="1889761" y="2041379"/>
            <a:chExt cx="8412480" cy="4366913"/>
          </a:xfrm>
        </p:grpSpPr>
        <p:graphicFrame>
          <p:nvGraphicFramePr>
            <p:cNvPr id="15" name="Chart 14"/>
            <p:cNvGraphicFramePr>
              <a:graphicFrameLocks/>
            </p:cNvGraphicFramePr>
            <p:nvPr>
              <p:extLst>
                <p:ext uri="{D42A27DB-BD31-4B8C-83A1-F6EECF244321}">
                  <p14:modId xmlns:p14="http://schemas.microsoft.com/office/powerpoint/2010/main" val="1563780413"/>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50% of workers in the Professional and Technical Services sector in the Northeast have a Bachelor’s degree or higher, while nearly 25% have some college or an Associate degree. </a:t>
            </a:r>
          </a:p>
        </p:txBody>
      </p:sp>
    </p:spTree>
    <p:extLst>
      <p:ext uri="{BB962C8B-B14F-4D97-AF65-F5344CB8AC3E}">
        <p14:creationId xmlns:p14="http://schemas.microsoft.com/office/powerpoint/2010/main" val="4141219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2595810939"/>
              </p:ext>
            </p:extLst>
          </p:nvPr>
        </p:nvGraphicFramePr>
        <p:xfrm>
          <a:off x="1496612"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grpSp>
        <p:nvGrpSpPr>
          <p:cNvPr id="2" name="Group 1"/>
          <p:cNvGrpSpPr/>
          <p:nvPr/>
        </p:nvGrpSpPr>
        <p:grpSpPr>
          <a:xfrm>
            <a:off x="4990264" y="2427883"/>
            <a:ext cx="6590709" cy="3768447"/>
            <a:chOff x="4990264" y="2427883"/>
            <a:chExt cx="6590709" cy="3768447"/>
          </a:xfrm>
        </p:grpSpPr>
        <p:graphicFrame>
          <p:nvGraphicFramePr>
            <p:cNvPr id="23" name="Chart 22"/>
            <p:cNvGraphicFramePr>
              <a:graphicFrameLocks/>
            </p:cNvGraphicFramePr>
            <p:nvPr>
              <p:extLst>
                <p:ext uri="{D42A27DB-BD31-4B8C-83A1-F6EECF244321}">
                  <p14:modId xmlns:p14="http://schemas.microsoft.com/office/powerpoint/2010/main" val="2263926119"/>
                </p:ext>
              </p:extLst>
            </p:nvPr>
          </p:nvGraphicFramePr>
          <p:xfrm>
            <a:off x="6182498" y="2793262"/>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half of workers in the Professional and Technical Services sector </a:t>
            </a:r>
            <a:r>
              <a:rPr lang="en-US" sz="1400" dirty="0" smtClean="0">
                <a:latin typeface="Helvetica" panose="020B0604020202020204" pitchFamily="34" charset="0"/>
                <a:cs typeface="Helvetica" panose="020B0604020202020204" pitchFamily="34" charset="0"/>
              </a:rPr>
              <a:t>in the Northeast are male. </a:t>
            </a:r>
            <a:endParaRPr lang="en-US" sz="1400" dirty="0">
              <a:latin typeface="Helvetica" panose="020B0604020202020204" pitchFamily="34" charset="0"/>
              <a:cs typeface="Helvetica" panose="020B0604020202020204" pitchFamily="34" charset="0"/>
            </a:endParaRPr>
          </a:p>
        </p:txBody>
      </p:sp>
      <p:sp>
        <p:nvSpPr>
          <p:cNvPr id="15" name="Rectangle 14"/>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88285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noChangeAspect="1"/>
          </p:cNvGraphicFramePr>
          <p:nvPr>
            <p:extLst/>
          </p:nvPr>
        </p:nvGraphicFramePr>
        <p:xfrm>
          <a:off x="629960" y="2787355"/>
          <a:ext cx="347472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29</a:t>
            </a:fld>
            <a:endParaRPr lang="en-US"/>
          </a:p>
        </p:txBody>
      </p:sp>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2" name="Group 1"/>
          <p:cNvGrpSpPr/>
          <p:nvPr/>
        </p:nvGrpSpPr>
        <p:grpSpPr>
          <a:xfrm>
            <a:off x="4886780" y="2427883"/>
            <a:ext cx="6797676" cy="3768447"/>
            <a:chOff x="4886780" y="2427883"/>
            <a:chExt cx="6797676" cy="3768447"/>
          </a:xfrm>
        </p:grpSpPr>
        <p:graphicFrame>
          <p:nvGraphicFramePr>
            <p:cNvPr id="27" name="Chart 26"/>
            <p:cNvGraphicFramePr>
              <a:graphicFrameLocks noChangeAspect="1"/>
            </p:cNvGraphicFramePr>
            <p:nvPr>
              <p:extLst/>
            </p:nvPr>
          </p:nvGraphicFramePr>
          <p:xfrm>
            <a:off x="4886780" y="2793331"/>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nvPr>
          </p:nvGraphicFramePr>
          <p:xfrm>
            <a:off x="9220049" y="2797822"/>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a:t>
            </a:r>
            <a:r>
              <a:rPr lang="en-US" sz="1400" dirty="0">
                <a:latin typeface="Helvetica" panose="020B0604020202020204" pitchFamily="34" charset="0"/>
                <a:cs typeface="Helvetica" panose="020B0604020202020204" pitchFamily="34" charset="0"/>
              </a:rPr>
              <a:t>than 85% percent of workers in the Professional and Technical Services Sector in the Northeast are </a:t>
            </a:r>
            <a:r>
              <a:rPr lang="en-US" sz="1400" dirty="0" smtClean="0">
                <a:latin typeface="Helvetica" panose="020B0604020202020204" pitchFamily="34" charset="0"/>
                <a:cs typeface="Helvetica" panose="020B0604020202020204" pitchFamily="34" charset="0"/>
              </a:rPr>
              <a:t>white, although the number of workers of other races is increasing. With 3,036 employees, Asian workers now make up 10% of industry employment. </a:t>
            </a:r>
            <a:endParaRPr lang="en-US" sz="1400" dirty="0">
              <a:latin typeface="Helvetica" panose="020B0604020202020204" pitchFamily="34" charset="0"/>
              <a:cs typeface="Helvetica" panose="020B0604020202020204" pitchFamily="34" charset="0"/>
            </a:endParaRPr>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746406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85000" lnSpcReduction="20000"/>
          </a:bodyPr>
          <a:lstStyle/>
          <a:p>
            <a:pPr marL="0" lvl="0" indent="0">
              <a:lnSpc>
                <a:spcPct val="100000"/>
              </a:lnSpc>
              <a:spcBef>
                <a:spcPts val="0"/>
              </a:spcBef>
              <a:buNone/>
            </a:pPr>
            <a:r>
              <a:rPr lang="en-US" sz="1600" dirty="0">
                <a:solidFill>
                  <a:prstClr val="black"/>
                </a:solidFill>
              </a:rPr>
              <a:t>Part I: </a:t>
            </a:r>
            <a:r>
              <a:rPr lang="en-US" sz="1600" b="1" dirty="0">
                <a:solidFill>
                  <a:prstClr val="black"/>
                </a:solidFill>
              </a:rPr>
              <a:t>Regional </a:t>
            </a:r>
            <a:r>
              <a:rPr lang="en-US" sz="1600" b="1" dirty="0" smtClean="0">
                <a:solidFill>
                  <a:prstClr val="black"/>
                </a:solidFill>
              </a:rPr>
              <a:t>Context</a:t>
            </a:r>
            <a:endParaRPr lang="en-US" sz="1600" b="1" dirty="0">
              <a:solidFill>
                <a:prstClr val="black"/>
              </a:solidFill>
            </a:endParaRPr>
          </a:p>
          <a:p>
            <a:pPr marL="1257300" lvl="2" indent="-342900">
              <a:lnSpc>
                <a:spcPct val="100000"/>
              </a:lnSpc>
              <a:spcBef>
                <a:spcPts val="0"/>
              </a:spcBef>
              <a:buFont typeface="+mj-lt"/>
              <a:buAutoNum type="romanLcPeriod"/>
            </a:pPr>
            <a:r>
              <a:rPr lang="en-US" sz="1200" dirty="0">
                <a:solidFill>
                  <a:prstClr val="black"/>
                </a:solidFill>
              </a:rPr>
              <a:t>Unemployment Rate</a:t>
            </a:r>
          </a:p>
          <a:p>
            <a:pPr marL="1257300" lvl="2" indent="-342900">
              <a:lnSpc>
                <a:spcPct val="100000"/>
              </a:lnSpc>
              <a:spcBef>
                <a:spcPts val="0"/>
              </a:spcBef>
              <a:buFont typeface="+mj-lt"/>
              <a:buAutoNum type="romanLcPeriod"/>
            </a:pPr>
            <a:r>
              <a:rPr lang="en-US" sz="1200" dirty="0">
                <a:solidFill>
                  <a:prstClr val="black"/>
                </a:solidFill>
              </a:rPr>
              <a:t>Labor Force</a:t>
            </a:r>
          </a:p>
          <a:p>
            <a:pPr marL="1257300" lvl="2" indent="-342900">
              <a:lnSpc>
                <a:spcPct val="100000"/>
              </a:lnSpc>
              <a:spcBef>
                <a:spcPts val="0"/>
              </a:spcBef>
              <a:buFont typeface="+mj-lt"/>
              <a:buAutoNum type="romanLcPeriod"/>
            </a:pPr>
            <a:r>
              <a:rPr lang="en-US" sz="1200" dirty="0">
                <a:solidFill>
                  <a:prstClr val="black"/>
                </a:solidFill>
              </a:rPr>
              <a:t>Educational Requirements for Employment</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II.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Attainment, Gender, and </a:t>
            </a:r>
            <a:r>
              <a:rPr lang="en-US" sz="1100" dirty="0" smtClean="0">
                <a:solidFill>
                  <a:prstClr val="black"/>
                </a:solidFill>
              </a:rPr>
              <a:t>Race/Ethnicity</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IV: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Critical Industry Profiles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Worker Characteristics</a:t>
            </a:r>
            <a:endParaRPr lang="en-US" sz="1600" b="1" dirty="0">
              <a:solidFill>
                <a:prstClr val="black"/>
              </a:solidFill>
            </a:endParaRPr>
          </a:p>
          <a:p>
            <a:pPr marL="0" lvl="0"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1362716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30</a:t>
            </a:fld>
            <a:endParaRPr lang="en-US" dirty="0"/>
          </a:p>
        </p:txBody>
      </p:sp>
    </p:spTree>
    <p:extLst>
      <p:ext uri="{BB962C8B-B14F-4D97-AF65-F5344CB8AC3E}">
        <p14:creationId xmlns:p14="http://schemas.microsoft.com/office/powerpoint/2010/main" val="3141940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6989603"/>
              </p:ext>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283304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dirty="0"/>
          </a:p>
        </p:txBody>
      </p:sp>
      <p:sp>
        <p:nvSpPr>
          <p:cNvPr id="10"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046171"/>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occur across multiple industries. </a:t>
            </a:r>
          </a:p>
        </p:txBody>
      </p:sp>
      <p:graphicFrame>
        <p:nvGraphicFramePr>
          <p:cNvPr id="3" name="Table 2"/>
          <p:cNvGraphicFramePr>
            <a:graphicFrameLocks noGrp="1"/>
          </p:cNvGraphicFramePr>
          <p:nvPr>
            <p:extLst>
              <p:ext uri="{D42A27DB-BD31-4B8C-83A1-F6EECF244321}">
                <p14:modId xmlns:p14="http://schemas.microsoft.com/office/powerpoint/2010/main" val="536396424"/>
              </p:ext>
            </p:extLst>
          </p:nvPr>
        </p:nvGraphicFramePr>
        <p:xfrm>
          <a:off x="655321" y="1291746"/>
          <a:ext cx="10881360" cy="2764541"/>
        </p:xfrm>
        <a:graphic>
          <a:graphicData uri="http://schemas.openxmlformats.org/drawingml/2006/table">
            <a:tbl>
              <a:tblPr/>
              <a:tblGrid>
                <a:gridCol w="1371600">
                  <a:extLst>
                    <a:ext uri="{9D8B030D-6E8A-4147-A177-3AD203B41FA5}">
                      <a16:colId xmlns:a16="http://schemas.microsoft.com/office/drawing/2014/main" val="2315398993"/>
                    </a:ext>
                  </a:extLst>
                </a:gridCol>
                <a:gridCol w="1097280">
                  <a:extLst>
                    <a:ext uri="{9D8B030D-6E8A-4147-A177-3AD203B41FA5}">
                      <a16:colId xmlns:a16="http://schemas.microsoft.com/office/drawing/2014/main" val="1766971703"/>
                    </a:ext>
                  </a:extLst>
                </a:gridCol>
                <a:gridCol w="3291840">
                  <a:extLst>
                    <a:ext uri="{9D8B030D-6E8A-4147-A177-3AD203B41FA5}">
                      <a16:colId xmlns:a16="http://schemas.microsoft.com/office/drawing/2014/main" val="3606090412"/>
                    </a:ext>
                  </a:extLst>
                </a:gridCol>
                <a:gridCol w="1920240">
                  <a:extLst>
                    <a:ext uri="{9D8B030D-6E8A-4147-A177-3AD203B41FA5}">
                      <a16:colId xmlns:a16="http://schemas.microsoft.com/office/drawing/2014/main" val="2663721869"/>
                    </a:ext>
                  </a:extLst>
                </a:gridCol>
                <a:gridCol w="1097280">
                  <a:extLst>
                    <a:ext uri="{9D8B030D-6E8A-4147-A177-3AD203B41FA5}">
                      <a16:colId xmlns:a16="http://schemas.microsoft.com/office/drawing/2014/main" val="1546092543"/>
                    </a:ext>
                  </a:extLst>
                </a:gridCol>
                <a:gridCol w="640080">
                  <a:extLst>
                    <a:ext uri="{9D8B030D-6E8A-4147-A177-3AD203B41FA5}">
                      <a16:colId xmlns:a16="http://schemas.microsoft.com/office/drawing/2014/main" val="3688820616"/>
                    </a:ext>
                  </a:extLst>
                </a:gridCol>
                <a:gridCol w="1463040">
                  <a:extLst>
                    <a:ext uri="{9D8B030D-6E8A-4147-A177-3AD203B41FA5}">
                      <a16:colId xmlns:a16="http://schemas.microsoft.com/office/drawing/2014/main" val="234093187"/>
                    </a:ext>
                  </a:extLst>
                </a:gridCol>
              </a:tblGrid>
              <a:tr h="204221">
                <a:tc>
                  <a:txBody>
                    <a:bodyPr/>
                    <a:lstStyle/>
                    <a:p>
                      <a:pPr algn="l" fontAlgn="b"/>
                      <a:endParaRPr lang="en-US" sz="900" b="0" i="0" u="none" strike="noStrike">
                        <a:solidFill>
                          <a:srgbClr val="000000"/>
                        </a:solidFill>
                        <a:effectLst/>
                        <a:latin typeface="+mn-lt"/>
                      </a:endParaRPr>
                    </a:p>
                  </a:txBody>
                  <a:tcPr marL="9356" marR="9356" marT="93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n-lt"/>
                      </a:endParaRPr>
                    </a:p>
                  </a:txBody>
                  <a:tcPr marL="9356" marR="9356" marT="93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9356" marR="9356" marT="935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a:solidFill>
                            <a:srgbClr val="FA7D00"/>
                          </a:solidFill>
                          <a:effectLst/>
                          <a:latin typeface="+mn-lt"/>
                        </a:rPr>
                        <a:t>Industry-Specific, Statewide</a:t>
                      </a:r>
                    </a:p>
                  </a:txBody>
                  <a:tcPr marL="9356" marR="9356" marT="93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dirty="0">
                          <a:solidFill>
                            <a:srgbClr val="FA7D00"/>
                          </a:solidFill>
                          <a:effectLst/>
                          <a:latin typeface="+mn-lt"/>
                        </a:rPr>
                        <a:t>All Industries, Regional</a:t>
                      </a:r>
                    </a:p>
                  </a:txBody>
                  <a:tcPr marL="9356" marR="9356" marT="93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003779635"/>
                  </a:ext>
                </a:extLst>
              </a:tr>
              <a:tr h="365760">
                <a:tc>
                  <a:txBody>
                    <a:bodyPr/>
                    <a:lstStyle/>
                    <a:p>
                      <a:pPr algn="ctr" fontAlgn="ctr"/>
                      <a:r>
                        <a:rPr lang="en-US" sz="900" b="1" i="0" u="none" strike="noStrike" dirty="0">
                          <a:solidFill>
                            <a:srgbClr val="FFFFFF"/>
                          </a:solidFill>
                          <a:effectLst/>
                          <a:latin typeface="+mn-lt"/>
                        </a:rPr>
                        <a:t>Industry</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mn-lt"/>
                        </a:rPr>
                        <a:t>SOC Code</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mn-lt"/>
                        </a:rPr>
                        <a:t>Occupation Title</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mn-lt"/>
                        </a:rPr>
                        <a:t>Educational Requirement</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mn-lt"/>
                        </a:rPr>
                        <a:t>2018 Industry Employment</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mn-lt"/>
                        </a:rPr>
                        <a:t>STAR</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mn-lt"/>
                        </a:rPr>
                        <a:t>Median Annual Wage</a:t>
                      </a:r>
                    </a:p>
                  </a:txBody>
                  <a:tcPr marL="9356" marR="9356" marT="9356" marB="0" anchor="ctr">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64566416"/>
                  </a:ext>
                </a:extLst>
              </a:tr>
              <a:tr h="182880">
                <a:tc rowSpan="12">
                  <a:txBody>
                    <a:bodyPr/>
                    <a:lstStyle/>
                    <a:p>
                      <a:pPr algn="ctr" fontAlgn="ctr"/>
                      <a:r>
                        <a:rPr lang="en-US" sz="1000" b="0" i="0" u="none" strike="noStrike" dirty="0">
                          <a:solidFill>
                            <a:srgbClr val="000000"/>
                          </a:solidFill>
                          <a:effectLst/>
                          <a:latin typeface="+mn-lt"/>
                        </a:rPr>
                        <a:t>Health Care and Social </a:t>
                      </a:r>
                      <a:r>
                        <a:rPr lang="en-US" sz="1000" b="0" i="0" u="none" strike="noStrike" dirty="0" smtClean="0">
                          <a:solidFill>
                            <a:srgbClr val="000000"/>
                          </a:solidFill>
                          <a:effectLst/>
                          <a:latin typeface="+mn-lt"/>
                        </a:rPr>
                        <a:t>Assistance</a:t>
                      </a:r>
                      <a:endParaRPr lang="en-US" sz="10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29-2021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Dental Hygienists</a:t>
                      </a:r>
                    </a:p>
                  </a:txBody>
                  <a:tcPr marL="9356" marR="9356" marT="9356"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Associate's degree</a:t>
                      </a:r>
                    </a:p>
                  </a:txBody>
                  <a:tcPr marL="9356" marR="9356" marT="9356" marB="0" anchor="ctr">
                    <a:lnL>
                      <a:noFill/>
                    </a:lnL>
                    <a:lnR>
                      <a:noFill/>
                    </a:lnR>
                    <a:lnT w="28575" cap="flat" cmpd="sng" algn="ctr">
                      <a:solidFill>
                        <a:schemeClr val="tx1"/>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5,360</a:t>
                      </a:r>
                    </a:p>
                  </a:txBody>
                  <a:tcPr marL="9356" marR="9356" marT="9356" marB="0" anchor="ctr">
                    <a:lnL>
                      <a:noFill/>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$87,221</a:t>
                      </a:r>
                    </a:p>
                  </a:txBody>
                  <a:tcPr marL="9356" marR="9356" marT="9356" marB="0" anchor="ctr">
                    <a:lnL w="6350"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74646230"/>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29-2032</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Diagnostic Medical Sonographers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2,030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$85,271</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3759182"/>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23-2011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Paralegals and Legal Assistants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60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$54,830</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1684776"/>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31-2021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Physical Therapist Assistants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2,510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$63,458</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8563241"/>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15-1134</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90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$69,077</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1311860"/>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49-3023</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Automotive Service Technicians and Mechanics</a:t>
                      </a:r>
                    </a:p>
                  </a:txBody>
                  <a:tcPr marL="9356" marR="9356" marT="9356"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9356" marR="9356" marT="9356"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60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$42,521</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34403318"/>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31-9091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Dental Assistants</a:t>
                      </a:r>
                    </a:p>
                  </a:txBody>
                  <a:tcPr marL="9356" marR="9356" marT="9356"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9356" marR="9356" marT="9356"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7,580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$47,235</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5503888"/>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49-9021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HVAC Mechanics and Installers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9356" marR="9356" marT="9356"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210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$60,223</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4010006"/>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29-2061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Licensed Practical and Licensed Vocational Nurses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9356" marR="9356" marT="9356"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14,000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$56,635</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6707819"/>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31-9092</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Assistants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9356" marR="9356" marT="9356"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13,300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$38,794</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0494708"/>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43-3031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000000"/>
                          </a:solidFill>
                          <a:effectLst/>
                          <a:latin typeface="+mn-lt"/>
                        </a:rPr>
                        <a:t>Some college, no degree</a:t>
                      </a:r>
                    </a:p>
                  </a:txBody>
                  <a:tcPr marL="9356" marR="9356" marT="9356"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mn-lt"/>
                        </a:rPr>
                        <a:t>4,110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$46,986</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15345580"/>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00" b="0" i="0" u="none" strike="noStrike" dirty="0" smtClean="0">
                          <a:solidFill>
                            <a:srgbClr val="000000"/>
                          </a:solidFill>
                          <a:effectLst/>
                          <a:latin typeface="+mn-lt"/>
                        </a:rPr>
                        <a:t>15-1151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9356" marR="9356" marT="9356"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9356" marR="9356" marT="9356"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820</a:t>
                      </a:r>
                    </a:p>
                  </a:txBody>
                  <a:tcPr marL="9356" marR="9356" marT="9356" marB="0" anchor="ctr">
                    <a:lnL>
                      <a:noFill/>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$59,966</a:t>
                      </a:r>
                    </a:p>
                  </a:txBody>
                  <a:tcPr marL="9356" marR="9356" marT="9356" marB="0" anchor="ctr">
                    <a:lnL w="635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05482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3574347"/>
              </p:ext>
            </p:extLst>
          </p:nvPr>
        </p:nvGraphicFramePr>
        <p:xfrm>
          <a:off x="655321" y="4136829"/>
          <a:ext cx="10880951" cy="1097280"/>
        </p:xfrm>
        <a:graphic>
          <a:graphicData uri="http://schemas.openxmlformats.org/drawingml/2006/table">
            <a:tbl>
              <a:tblPr/>
              <a:tblGrid>
                <a:gridCol w="1371191">
                  <a:extLst>
                    <a:ext uri="{9D8B030D-6E8A-4147-A177-3AD203B41FA5}">
                      <a16:colId xmlns:a16="http://schemas.microsoft.com/office/drawing/2014/main" val="3689012110"/>
                    </a:ext>
                  </a:extLst>
                </a:gridCol>
                <a:gridCol w="1097280">
                  <a:extLst>
                    <a:ext uri="{9D8B030D-6E8A-4147-A177-3AD203B41FA5}">
                      <a16:colId xmlns:a16="http://schemas.microsoft.com/office/drawing/2014/main" val="894739467"/>
                    </a:ext>
                  </a:extLst>
                </a:gridCol>
                <a:gridCol w="3291840">
                  <a:extLst>
                    <a:ext uri="{9D8B030D-6E8A-4147-A177-3AD203B41FA5}">
                      <a16:colId xmlns:a16="http://schemas.microsoft.com/office/drawing/2014/main" val="188462669"/>
                    </a:ext>
                  </a:extLst>
                </a:gridCol>
                <a:gridCol w="1920240">
                  <a:extLst>
                    <a:ext uri="{9D8B030D-6E8A-4147-A177-3AD203B41FA5}">
                      <a16:colId xmlns:a16="http://schemas.microsoft.com/office/drawing/2014/main" val="3510927114"/>
                    </a:ext>
                  </a:extLst>
                </a:gridCol>
                <a:gridCol w="1097280">
                  <a:extLst>
                    <a:ext uri="{9D8B030D-6E8A-4147-A177-3AD203B41FA5}">
                      <a16:colId xmlns:a16="http://schemas.microsoft.com/office/drawing/2014/main" val="3972437165"/>
                    </a:ext>
                  </a:extLst>
                </a:gridCol>
                <a:gridCol w="640080">
                  <a:extLst>
                    <a:ext uri="{9D8B030D-6E8A-4147-A177-3AD203B41FA5}">
                      <a16:colId xmlns:a16="http://schemas.microsoft.com/office/drawing/2014/main" val="3685170043"/>
                    </a:ext>
                  </a:extLst>
                </a:gridCol>
                <a:gridCol w="1463040">
                  <a:extLst>
                    <a:ext uri="{9D8B030D-6E8A-4147-A177-3AD203B41FA5}">
                      <a16:colId xmlns:a16="http://schemas.microsoft.com/office/drawing/2014/main" val="2648853509"/>
                    </a:ext>
                  </a:extLst>
                </a:gridCol>
              </a:tblGrid>
              <a:tr h="182880">
                <a:tc rowSpan="6">
                  <a:txBody>
                    <a:bodyPr/>
                    <a:lstStyle/>
                    <a:p>
                      <a:pPr algn="ctr" fontAlgn="ctr"/>
                      <a:r>
                        <a:rPr lang="en-US" sz="1000" b="0" i="0" u="none" strike="noStrike" dirty="0">
                          <a:solidFill>
                            <a:srgbClr val="000000"/>
                          </a:solidFill>
                          <a:effectLst/>
                          <a:latin typeface="+mn-lt"/>
                        </a:rPr>
                        <a:t>Manufacturing</a:t>
                      </a:r>
                    </a:p>
                  </a:txBody>
                  <a:tcPr marL="9356" marR="9356" marT="9356" marB="0" anchor="ctr">
                    <a:lnL>
                      <a:noFill/>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mn-lt"/>
                        </a:rPr>
                        <a:t>23-2011</a:t>
                      </a:r>
                      <a:endParaRPr lang="en-US" sz="900" b="0" i="0" u="none" strike="noStrike" dirty="0">
                        <a:solidFill>
                          <a:srgbClr val="000000"/>
                        </a:solidFill>
                        <a:effectLst/>
                        <a:latin typeface="+mn-lt"/>
                      </a:endParaRPr>
                    </a:p>
                  </a:txBody>
                  <a:tcPr marL="9356" marR="9356" marT="9356" marB="0" anchor="b">
                    <a:lnL w="2857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Paralegals and Legal Assistants</a:t>
                      </a:r>
                    </a:p>
                  </a:txBody>
                  <a:tcPr marL="9356" marR="9356" marT="93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60</a:t>
                      </a:r>
                    </a:p>
                  </a:txBody>
                  <a:tcPr marL="9356" marR="9356" marT="9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9356" marR="9356" marT="9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dirty="0">
                          <a:solidFill>
                            <a:srgbClr val="000000"/>
                          </a:solidFill>
                          <a:effectLst/>
                          <a:latin typeface="+mn-lt"/>
                        </a:rPr>
                        <a:t>$54,830</a:t>
                      </a:r>
                    </a:p>
                  </a:txBody>
                  <a:tcPr marL="9356" marR="9356" marT="93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6912869"/>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mn-lt"/>
                        </a:rPr>
                        <a:t>15-1134</a:t>
                      </a:r>
                      <a:endParaRPr lang="en-US" sz="900" b="0" i="0" u="none" strike="noStrike" dirty="0">
                        <a:solidFill>
                          <a:srgbClr val="000000"/>
                        </a:solidFill>
                        <a:effectLst/>
                        <a:latin typeface="+mn-lt"/>
                      </a:endParaRPr>
                    </a:p>
                  </a:txBody>
                  <a:tcPr marL="9356" marR="9356" marT="9356" marB="0" anchor="b">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b">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150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9356" marR="9356" marT="9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$69,077</a:t>
                      </a:r>
                    </a:p>
                  </a:txBody>
                  <a:tcPr marL="9356" marR="9356" marT="935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25477709"/>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mn-lt"/>
                        </a:rPr>
                        <a:t>53-3032</a:t>
                      </a:r>
                      <a:endParaRPr lang="en-US" sz="900" b="0" i="0" u="none" strike="noStrike" dirty="0">
                        <a:solidFill>
                          <a:srgbClr val="000000"/>
                        </a:solidFill>
                        <a:effectLst/>
                        <a:latin typeface="+mn-lt"/>
                      </a:endParaRPr>
                    </a:p>
                  </a:txBody>
                  <a:tcPr marL="9356" marR="9356" marT="9356" marB="0" anchor="b">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Heavy and Tractor-Trailer Truck Drivers</a:t>
                      </a:r>
                    </a:p>
                  </a:txBody>
                  <a:tcPr marL="9356" marR="9356" marT="9356"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9356" marR="9356" marT="9356" marB="0" anchor="b">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1,560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$49,107</a:t>
                      </a:r>
                    </a:p>
                  </a:txBody>
                  <a:tcPr marL="9356" marR="9356" marT="935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8427719"/>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mn-lt"/>
                        </a:rPr>
                        <a:t>49-9021</a:t>
                      </a:r>
                      <a:endParaRPr lang="en-US" sz="900" b="0" i="0" u="none" strike="noStrike" dirty="0">
                        <a:solidFill>
                          <a:srgbClr val="000000"/>
                        </a:solidFill>
                        <a:effectLst/>
                        <a:latin typeface="+mn-lt"/>
                      </a:endParaRPr>
                    </a:p>
                  </a:txBody>
                  <a:tcPr marL="9356" marR="9356" marT="9356" marB="0" anchor="b">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HVAC Mechanics and Installers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Postsecondary non-degree award</a:t>
                      </a:r>
                    </a:p>
                  </a:txBody>
                  <a:tcPr marL="9356" marR="9356" marT="9356" marB="0" anchor="b">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50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$60,223</a:t>
                      </a:r>
                    </a:p>
                  </a:txBody>
                  <a:tcPr marL="9356" marR="9356" marT="935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1100703"/>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mn-lt"/>
                        </a:rPr>
                        <a:t>43-3031</a:t>
                      </a:r>
                      <a:endParaRPr lang="en-US" sz="900" b="0" i="0" u="none" strike="noStrike" dirty="0">
                        <a:solidFill>
                          <a:srgbClr val="000000"/>
                        </a:solidFill>
                        <a:effectLst/>
                        <a:latin typeface="+mn-lt"/>
                      </a:endParaRPr>
                    </a:p>
                  </a:txBody>
                  <a:tcPr marL="9356" marR="9356" marT="9356" marB="0" anchor="b">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9356" marR="9356" marT="9356"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9356" marR="9356" marT="9356" marB="0" anchor="b">
                    <a:lnL>
                      <a:noFill/>
                    </a:lnL>
                    <a:lnR>
                      <a:noFill/>
                    </a:lnR>
                    <a:lnT>
                      <a:noFill/>
                    </a:lnT>
                    <a:lnB>
                      <a:noFill/>
                    </a:lnB>
                  </a:tcPr>
                </a:tc>
                <a:tc>
                  <a:txBody>
                    <a:bodyPr/>
                    <a:lstStyle/>
                    <a:p>
                      <a:pPr algn="ctr" fontAlgn="ctr"/>
                      <a:r>
                        <a:rPr lang="en-US" sz="900" b="0" i="0" u="none" strike="noStrike" dirty="0">
                          <a:solidFill>
                            <a:srgbClr val="000000"/>
                          </a:solidFill>
                          <a:effectLst/>
                          <a:latin typeface="+mn-lt"/>
                        </a:rPr>
                        <a:t>2,870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$46,986</a:t>
                      </a:r>
                    </a:p>
                  </a:txBody>
                  <a:tcPr marL="9356" marR="9356" marT="935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3913403"/>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smtClean="0">
                          <a:solidFill>
                            <a:srgbClr val="000000"/>
                          </a:solidFill>
                          <a:effectLst/>
                          <a:latin typeface="+mn-lt"/>
                        </a:rPr>
                        <a:t>15-1151</a:t>
                      </a:r>
                      <a:endParaRPr lang="en-US" sz="900" b="0" i="0" u="none" strike="noStrike" dirty="0">
                        <a:solidFill>
                          <a:srgbClr val="000000"/>
                        </a:solidFill>
                        <a:effectLst/>
                        <a:latin typeface="+mn-lt"/>
                      </a:endParaRPr>
                    </a:p>
                  </a:txBody>
                  <a:tcPr marL="9356" marR="9356" marT="9356" marB="0" anchor="b">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9356" marR="9356" marT="9356"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9356" marR="9356" marT="9356"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1,220</a:t>
                      </a:r>
                    </a:p>
                  </a:txBody>
                  <a:tcPr marL="9356" marR="9356" marT="9356" marB="0" anchor="ctr">
                    <a:lnL>
                      <a:noFill/>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4</a:t>
                      </a:r>
                    </a:p>
                  </a:txBody>
                  <a:tcPr marL="9356" marR="9356" marT="93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$59,966</a:t>
                      </a:r>
                    </a:p>
                  </a:txBody>
                  <a:tcPr marL="9356" marR="9356" marT="9356" marB="0" anchor="b">
                    <a:lnL w="635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94001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62882388"/>
              </p:ext>
            </p:extLst>
          </p:nvPr>
        </p:nvGraphicFramePr>
        <p:xfrm>
          <a:off x="654912" y="5314651"/>
          <a:ext cx="10881360" cy="731520"/>
        </p:xfrm>
        <a:graphic>
          <a:graphicData uri="http://schemas.openxmlformats.org/drawingml/2006/table">
            <a:tbl>
              <a:tblPr/>
              <a:tblGrid>
                <a:gridCol w="1371600">
                  <a:extLst>
                    <a:ext uri="{9D8B030D-6E8A-4147-A177-3AD203B41FA5}">
                      <a16:colId xmlns:a16="http://schemas.microsoft.com/office/drawing/2014/main" val="1674103846"/>
                    </a:ext>
                  </a:extLst>
                </a:gridCol>
                <a:gridCol w="1097280">
                  <a:extLst>
                    <a:ext uri="{9D8B030D-6E8A-4147-A177-3AD203B41FA5}">
                      <a16:colId xmlns:a16="http://schemas.microsoft.com/office/drawing/2014/main" val="12058734"/>
                    </a:ext>
                  </a:extLst>
                </a:gridCol>
                <a:gridCol w="3291840">
                  <a:extLst>
                    <a:ext uri="{9D8B030D-6E8A-4147-A177-3AD203B41FA5}">
                      <a16:colId xmlns:a16="http://schemas.microsoft.com/office/drawing/2014/main" val="3039734710"/>
                    </a:ext>
                  </a:extLst>
                </a:gridCol>
                <a:gridCol w="1920240">
                  <a:extLst>
                    <a:ext uri="{9D8B030D-6E8A-4147-A177-3AD203B41FA5}">
                      <a16:colId xmlns:a16="http://schemas.microsoft.com/office/drawing/2014/main" val="1083127387"/>
                    </a:ext>
                  </a:extLst>
                </a:gridCol>
                <a:gridCol w="1097280">
                  <a:extLst>
                    <a:ext uri="{9D8B030D-6E8A-4147-A177-3AD203B41FA5}">
                      <a16:colId xmlns:a16="http://schemas.microsoft.com/office/drawing/2014/main" val="4213244247"/>
                    </a:ext>
                  </a:extLst>
                </a:gridCol>
                <a:gridCol w="640080">
                  <a:extLst>
                    <a:ext uri="{9D8B030D-6E8A-4147-A177-3AD203B41FA5}">
                      <a16:colId xmlns:a16="http://schemas.microsoft.com/office/drawing/2014/main" val="1810423198"/>
                    </a:ext>
                  </a:extLst>
                </a:gridCol>
                <a:gridCol w="1463040">
                  <a:extLst>
                    <a:ext uri="{9D8B030D-6E8A-4147-A177-3AD203B41FA5}">
                      <a16:colId xmlns:a16="http://schemas.microsoft.com/office/drawing/2014/main" val="1025436396"/>
                    </a:ext>
                  </a:extLst>
                </a:gridCol>
              </a:tblGrid>
              <a:tr h="182880">
                <a:tc rowSpan="4">
                  <a:txBody>
                    <a:bodyPr/>
                    <a:lstStyle/>
                    <a:p>
                      <a:pPr algn="ctr" fontAlgn="ctr"/>
                      <a:r>
                        <a:rPr lang="en-US" sz="1000" b="0" i="0" u="none" strike="noStrike" dirty="0">
                          <a:solidFill>
                            <a:srgbClr val="000000"/>
                          </a:solidFill>
                          <a:effectLst/>
                          <a:latin typeface="+mn-lt"/>
                        </a:rPr>
                        <a:t>Professional and Technical</a:t>
                      </a:r>
                    </a:p>
                  </a:txBody>
                  <a:tcPr marL="9356" marR="9356" marT="9356" marB="0" anchor="ctr">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900" b="0" i="0" u="none" strike="noStrike" dirty="0" smtClean="0">
                          <a:solidFill>
                            <a:srgbClr val="000000"/>
                          </a:solidFill>
                          <a:effectLst/>
                          <a:latin typeface="+mn-lt"/>
                        </a:rPr>
                        <a:t>23-2011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Paralegals and Legal Assistants</a:t>
                      </a:r>
                    </a:p>
                  </a:txBody>
                  <a:tcPr marL="9356" marR="9356" marT="935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ctr">
                    <a:lnL>
                      <a:noFill/>
                    </a:lnL>
                    <a:lnR>
                      <a:noFill/>
                    </a:lnR>
                    <a:lnT w="12700" cap="flat" cmpd="sng" algn="ctr">
                      <a:solidFill>
                        <a:schemeClr val="tx1"/>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dirty="0">
                          <a:solidFill>
                            <a:srgbClr val="000000"/>
                          </a:solidFill>
                          <a:effectLst/>
                          <a:latin typeface="+mn-lt"/>
                        </a:rPr>
                        <a:t>5,490</a:t>
                      </a:r>
                    </a:p>
                  </a:txBody>
                  <a:tcPr marL="9356" marR="9356" marT="9356"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r>
                        <a:rPr lang="en-US" sz="900" b="0" i="0" u="none" strike="noStrike" dirty="0">
                          <a:solidFill>
                            <a:srgbClr val="000000"/>
                          </a:solidFill>
                          <a:effectLst/>
                          <a:latin typeface="+mn-lt"/>
                        </a:rPr>
                        <a:t>$54,830</a:t>
                      </a:r>
                    </a:p>
                  </a:txBody>
                  <a:tcPr marL="9356" marR="9356" marT="9356"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410036845"/>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b"/>
                      <a:r>
                        <a:rPr lang="en-US" sz="900" b="0" i="0" u="none" strike="noStrike" dirty="0" smtClean="0">
                          <a:solidFill>
                            <a:srgbClr val="000000"/>
                          </a:solidFill>
                          <a:effectLst/>
                          <a:latin typeface="+mn-lt"/>
                        </a:rPr>
                        <a:t>15-1134</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FFFFFF"/>
                          </a:solidFill>
                          <a:effectLst/>
                          <a:latin typeface="+mn-lt"/>
                        </a:rPr>
                        <a:t>Associate's degree</a:t>
                      </a:r>
                    </a:p>
                  </a:txBody>
                  <a:tcPr marL="9356" marR="9356" marT="9356" marB="0" anchor="ctr">
                    <a:lnL>
                      <a:noFill/>
                    </a:lnL>
                    <a:lnR>
                      <a:noFill/>
                    </a:lnR>
                    <a:lnT>
                      <a:noFill/>
                    </a:lnT>
                    <a:lnB>
                      <a:noFill/>
                    </a:lnB>
                    <a:solidFill>
                      <a:srgbClr val="5B9BD5"/>
                    </a:solidFill>
                  </a:tcPr>
                </a:tc>
                <a:tc>
                  <a:txBody>
                    <a:bodyPr/>
                    <a:lstStyle/>
                    <a:p>
                      <a:pPr algn="ctr" fontAlgn="ctr"/>
                      <a:r>
                        <a:rPr lang="en-US" sz="900" b="0" i="0" u="none" strike="noStrike" dirty="0">
                          <a:solidFill>
                            <a:srgbClr val="000000"/>
                          </a:solidFill>
                          <a:effectLst/>
                          <a:latin typeface="+mn-lt"/>
                        </a:rPr>
                        <a:t>1,550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$69,077</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5000295"/>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fontAlgn="b"/>
                      <a:r>
                        <a:rPr lang="en-US" sz="900" b="0" i="0" u="none" strike="noStrike" dirty="0" smtClean="0">
                          <a:solidFill>
                            <a:srgbClr val="000000"/>
                          </a:solidFill>
                          <a:effectLst/>
                          <a:latin typeface="+mn-lt"/>
                        </a:rPr>
                        <a:t>43-3031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9356" marR="9356" marT="9356" marB="0" anchor="ctr">
                    <a:lnL>
                      <a:noFill/>
                    </a:lnL>
                    <a:lnR>
                      <a:noFill/>
                    </a:lnR>
                    <a:lnT>
                      <a:noFill/>
                    </a:lnT>
                    <a:lnB>
                      <a:noFill/>
                    </a:lnB>
                  </a:tcPr>
                </a:tc>
                <a:tc>
                  <a:txBody>
                    <a:bodyPr/>
                    <a:lstStyle/>
                    <a:p>
                      <a:pPr algn="ctr" fontAlgn="b"/>
                      <a:r>
                        <a:rPr lang="en-US" sz="900" b="0" i="0" u="none" strike="noStrike" dirty="0">
                          <a:solidFill>
                            <a:srgbClr val="000000"/>
                          </a:solidFill>
                          <a:effectLst/>
                          <a:latin typeface="+mn-lt"/>
                        </a:rPr>
                        <a:t>Some college, no degree</a:t>
                      </a:r>
                    </a:p>
                  </a:txBody>
                  <a:tcPr marL="9356" marR="9356" marT="9356"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6,350</a:t>
                      </a:r>
                    </a:p>
                  </a:txBody>
                  <a:tcPr marL="9356" marR="9356" marT="935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$46,986</a:t>
                      </a:r>
                    </a:p>
                  </a:txBody>
                  <a:tcPr marL="9356" marR="9356" marT="9356"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41598867"/>
                  </a:ext>
                </a:extLst>
              </a:tr>
              <a:tr h="182880">
                <a:tc vMerge="1">
                  <a:txBody>
                    <a:bodyPr/>
                    <a:lstStyle/>
                    <a:p>
                      <a:pPr algn="ctr" fontAlgn="ctr"/>
                      <a:endParaRPr lang="en-US" sz="900" b="0" i="0" u="none" strike="noStrike" dirty="0">
                        <a:solidFill>
                          <a:srgbClr val="000000"/>
                        </a:solidFill>
                        <a:effectLst/>
                        <a:latin typeface="+mn-lt"/>
                      </a:endParaRPr>
                    </a:p>
                  </a:txBody>
                  <a:tcPr marL="9356" marR="9356" marT="9356"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900" b="0" i="0" u="none" strike="noStrike" dirty="0" smtClean="0">
                          <a:solidFill>
                            <a:srgbClr val="000000"/>
                          </a:solidFill>
                          <a:effectLst/>
                          <a:latin typeface="+mn-lt"/>
                        </a:rPr>
                        <a:t>15-1151</a:t>
                      </a:r>
                      <a:endParaRPr lang="en-US" sz="900" b="0" i="0" u="none" strike="noStrike" dirty="0">
                        <a:solidFill>
                          <a:srgbClr val="000000"/>
                        </a:solidFill>
                        <a:effectLst/>
                        <a:latin typeface="+mn-lt"/>
                      </a:endParaRPr>
                    </a:p>
                  </a:txBody>
                  <a:tcPr marL="9356" marR="9356" marT="9356" marB="0" anchor="ctr">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tc>
                  <a:txBody>
                    <a:bodyPr/>
                    <a:lstStyle/>
                    <a:p>
                      <a:pPr algn="l" fontAlgn="ctr"/>
                      <a:r>
                        <a:rPr lang="en-US" sz="900" b="1" i="1" u="none" strike="noStrike">
                          <a:solidFill>
                            <a:srgbClr val="000000"/>
                          </a:solidFill>
                          <a:effectLst/>
                          <a:latin typeface="+mn-lt"/>
                        </a:rPr>
                        <a:t>Computer User Support Specialists</a:t>
                      </a:r>
                    </a:p>
                  </a:txBody>
                  <a:tcPr marL="9356" marR="9356" marT="9356"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9356" marR="9356" marT="9356" marB="0" anchor="ctr">
                    <a:lnL>
                      <a:noFill/>
                    </a:lnL>
                    <a:lnR>
                      <a:noFill/>
                    </a:lnR>
                    <a:lnT>
                      <a:noFill/>
                    </a:lnT>
                    <a:lnB w="28575"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6,990</a:t>
                      </a:r>
                    </a:p>
                  </a:txBody>
                  <a:tcPr marL="9356" marR="9356" marT="9356" marB="0" anchor="ctr">
                    <a:lnL>
                      <a:noFill/>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4</a:t>
                      </a:r>
                    </a:p>
                  </a:txBody>
                  <a:tcPr marL="9356" marR="9356" marT="9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$59,966</a:t>
                      </a:r>
                    </a:p>
                  </a:txBody>
                  <a:tcPr marL="9356" marR="9356" marT="9356" marB="0" anchor="ctr">
                    <a:lnL w="6350" cap="flat" cmpd="sng" algn="ctr">
                      <a:solidFill>
                        <a:srgbClr val="000000"/>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001720"/>
                  </a:ext>
                </a:extLst>
              </a:tr>
            </a:tbl>
          </a:graphicData>
        </a:graphic>
      </p:graphicFrame>
    </p:spTree>
    <p:extLst>
      <p:ext uri="{BB962C8B-B14F-4D97-AF65-F5344CB8AC3E}">
        <p14:creationId xmlns:p14="http://schemas.microsoft.com/office/powerpoint/2010/main" val="772291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83356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34</a:t>
            </a:fld>
            <a:endParaRPr lang="en-US"/>
          </a:p>
        </p:txBody>
      </p:sp>
    </p:spTree>
    <p:extLst>
      <p:ext uri="{BB962C8B-B14F-4D97-AF65-F5344CB8AC3E}">
        <p14:creationId xmlns:p14="http://schemas.microsoft.com/office/powerpoint/2010/main" val="295287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35</a:t>
            </a:fld>
            <a:endParaRPr lang="en-US"/>
          </a:p>
        </p:txBody>
      </p:sp>
    </p:spTree>
    <p:extLst>
      <p:ext uri="{BB962C8B-B14F-4D97-AF65-F5344CB8AC3E}">
        <p14:creationId xmlns:p14="http://schemas.microsoft.com/office/powerpoint/2010/main" val="414208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4+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4- and 5-star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36</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9" name="Group 8"/>
          <p:cNvGrpSpPr/>
          <p:nvPr/>
        </p:nvGrpSpPr>
        <p:grpSpPr>
          <a:xfrm>
            <a:off x="726407" y="1934622"/>
            <a:ext cx="10058401" cy="4021500"/>
            <a:chOff x="396798" y="1884036"/>
            <a:chExt cx="10058401" cy="4021500"/>
          </a:xfrm>
        </p:grpSpPr>
        <p:graphicFrame>
          <p:nvGraphicFramePr>
            <p:cNvPr id="16" name="Chart 15"/>
            <p:cNvGraphicFramePr>
              <a:graphicFrameLocks/>
            </p:cNvGraphicFramePr>
            <p:nvPr>
              <p:extLst>
                <p:ext uri="{D42A27DB-BD31-4B8C-83A1-F6EECF244321}">
                  <p14:modId xmlns:p14="http://schemas.microsoft.com/office/powerpoint/2010/main" val="1060979728"/>
                </p:ext>
              </p:extLst>
            </p:nvPr>
          </p:nvGraphicFramePr>
          <p:xfrm>
            <a:off x="396798" y="1884036"/>
            <a:ext cx="10058401"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96798" y="2024281"/>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4374099" y="212769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4709055" y="2713231"/>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009233" y="410964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735791" y="45079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8948607" y="470760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val="398286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984771632"/>
              </p:ext>
            </p:extLst>
          </p:nvPr>
        </p:nvGraphicFramePr>
        <p:xfrm>
          <a:off x="726407" y="1934622"/>
          <a:ext cx="1005840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3-star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37</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6" name="Group 5"/>
          <p:cNvGrpSpPr/>
          <p:nvPr/>
        </p:nvGrpSpPr>
        <p:grpSpPr>
          <a:xfrm>
            <a:off x="726407"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5028618" y="215656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008466" y="339662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220990" y="413851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668418" y="4382857"/>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cxnSp>
        <p:nvCxnSpPr>
          <p:cNvPr id="27" name="Straight Arrow Connector 26"/>
          <p:cNvCxnSpPr/>
          <p:nvPr/>
        </p:nvCxnSpPr>
        <p:spPr>
          <a:xfrm flipH="1">
            <a:off x="6499837" y="3937241"/>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p:nvPr/>
        </p:nvCxnSpPr>
        <p:spPr>
          <a:xfrm flipH="1">
            <a:off x="6182468" y="319534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a:off x="5959484" y="29434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921486739"/>
              </p:ext>
            </p:extLst>
          </p:nvPr>
        </p:nvGraphicFramePr>
        <p:xfrm>
          <a:off x="10149077" y="2882592"/>
          <a:ext cx="1580401" cy="1862673"/>
        </p:xfrm>
        <a:graphic>
          <a:graphicData uri="http://schemas.openxmlformats.org/drawingml/2006/table">
            <a:tbl>
              <a:tblPr firstRow="1" bandRow="1">
                <a:tableStyleId>{46F890A9-2807-4EBB-B81D-B2AA78EC7F39}</a:tableStyleId>
              </a:tblPr>
              <a:tblGrid>
                <a:gridCol w="1580401">
                  <a:extLst>
                    <a:ext uri="{9D8B030D-6E8A-4147-A177-3AD203B41FA5}">
                      <a16:colId xmlns:a16="http://schemas.microsoft.com/office/drawing/2014/main" val="2147260863"/>
                    </a:ext>
                  </a:extLst>
                </a:gridCol>
              </a:tblGrid>
              <a:tr h="211868">
                <a:tc>
                  <a:txBody>
                    <a:bodyPr/>
                    <a:lstStyle/>
                    <a:p>
                      <a:pPr algn="ctr" fontAlgn="b"/>
                      <a:r>
                        <a:rPr lang="en-US" sz="800" i="1" u="none" strike="noStrike" dirty="0" smtClean="0">
                          <a:effectLst/>
                          <a:latin typeface="+mn-lt"/>
                        </a:rPr>
                        <a:t>Removed from Graph</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318880">
                <a:tc>
                  <a:txBody>
                    <a:bodyPr/>
                    <a:lstStyle/>
                    <a:p>
                      <a:pPr algn="ctr" fontAlgn="b"/>
                      <a:r>
                        <a:rPr lang="en-US" sz="800" b="0" i="0" u="none" strike="noStrike" dirty="0">
                          <a:solidFill>
                            <a:schemeClr val="bg2">
                              <a:lumMod val="25000"/>
                            </a:schemeClr>
                          </a:solidFill>
                          <a:effectLst/>
                          <a:latin typeface="+mn-lt"/>
                        </a:rPr>
                        <a:t>Architectural and Civil Drafters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7926413"/>
                  </a:ext>
                </a:extLst>
              </a:tr>
              <a:tr h="318880">
                <a:tc>
                  <a:txBody>
                    <a:bodyPr/>
                    <a:lstStyle/>
                    <a:p>
                      <a:pPr algn="ctr" fontAlgn="b"/>
                      <a:r>
                        <a:rPr lang="en-US" sz="800" b="0" i="0" u="none" strike="noStrike" dirty="0">
                          <a:solidFill>
                            <a:schemeClr val="bg2">
                              <a:lumMod val="25000"/>
                            </a:schemeClr>
                          </a:solidFill>
                          <a:effectLst/>
                          <a:latin typeface="+mn-lt"/>
                        </a:rPr>
                        <a:t>Preschool Teachers, Except Special Education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9244835"/>
                  </a:ext>
                </a:extLst>
              </a:tr>
              <a:tr h="318880">
                <a:tc>
                  <a:txBody>
                    <a:bodyPr/>
                    <a:lstStyle/>
                    <a:p>
                      <a:pPr algn="ctr" fontAlgn="b"/>
                      <a:r>
                        <a:rPr lang="en-US" sz="800" b="0" i="0" u="none" strike="noStrike" dirty="0">
                          <a:solidFill>
                            <a:schemeClr val="bg2">
                              <a:lumMod val="25000"/>
                            </a:schemeClr>
                          </a:solidFill>
                          <a:effectLst/>
                          <a:latin typeface="+mn-lt"/>
                        </a:rPr>
                        <a:t>Medical Equipment Repairers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669424"/>
                  </a:ext>
                </a:extLst>
              </a:tr>
              <a:tr h="318880">
                <a:tc>
                  <a:txBody>
                    <a:bodyPr/>
                    <a:lstStyle/>
                    <a:p>
                      <a:pPr algn="ctr" fontAlgn="b"/>
                      <a:r>
                        <a:rPr lang="en-US" sz="800" b="0" i="0" u="none" strike="noStrike" dirty="0">
                          <a:solidFill>
                            <a:schemeClr val="bg2">
                              <a:lumMod val="25000"/>
                            </a:schemeClr>
                          </a:solidFill>
                          <a:effectLst/>
                          <a:latin typeface="+mn-lt"/>
                        </a:rPr>
                        <a:t>Environmental Science and Protection Technicians, Including Health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9817694"/>
                  </a:ext>
                </a:extLst>
              </a:tr>
              <a:tr h="318880">
                <a:tc>
                  <a:txBody>
                    <a:bodyPr/>
                    <a:lstStyle/>
                    <a:p>
                      <a:pPr algn="ctr" fontAlgn="b"/>
                      <a:r>
                        <a:rPr lang="en-US" sz="800" b="0" i="0" u="none" strike="noStrike" dirty="0">
                          <a:solidFill>
                            <a:schemeClr val="bg2">
                              <a:lumMod val="25000"/>
                            </a:schemeClr>
                          </a:solidFill>
                          <a:effectLst/>
                          <a:latin typeface="+mn-lt"/>
                        </a:rPr>
                        <a:t>Teacher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98427"/>
                  </a:ext>
                </a:extLst>
              </a:tr>
            </a:tbl>
          </a:graphicData>
        </a:graphic>
      </p:graphicFrame>
    </p:spTree>
    <p:extLst>
      <p:ext uri="{BB962C8B-B14F-4D97-AF65-F5344CB8AC3E}">
        <p14:creationId xmlns:p14="http://schemas.microsoft.com/office/powerpoint/2010/main" val="501247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715125118"/>
              </p:ext>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38</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07081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39</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ext uri="{D42A27DB-BD31-4B8C-83A1-F6EECF244321}">
                  <p14:modId xmlns:p14="http://schemas.microsoft.com/office/powerpoint/2010/main" val="2908192462"/>
                </p:ext>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458555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IV: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40</a:t>
            </a:fld>
            <a:endParaRPr lang="en-US" dirty="0"/>
          </a:p>
        </p:txBody>
      </p:sp>
    </p:spTree>
    <p:extLst>
      <p:ext uri="{BB962C8B-B14F-4D97-AF65-F5344CB8AC3E}">
        <p14:creationId xmlns:p14="http://schemas.microsoft.com/office/powerpoint/2010/main" val="14342294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dirty="0"/>
          </a:p>
        </p:txBody>
      </p:sp>
    </p:spTree>
    <p:extLst>
      <p:ext uri="{BB962C8B-B14F-4D97-AF65-F5344CB8AC3E}">
        <p14:creationId xmlns:p14="http://schemas.microsoft.com/office/powerpoint/2010/main" val="3247166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42</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688767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ext uri="{D42A27DB-BD31-4B8C-83A1-F6EECF244321}">
                <p14:modId xmlns:p14="http://schemas.microsoft.com/office/powerpoint/2010/main" val="1344009851"/>
              </p:ext>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45790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020260489"/>
              </p:ext>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3788087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45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817351" y="6125518"/>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graphicFrame>
        <p:nvGraphicFramePr>
          <p:cNvPr id="14" name="Table 13"/>
          <p:cNvGraphicFramePr>
            <a:graphicFrameLocks noGrp="1"/>
          </p:cNvGraphicFramePr>
          <p:nvPr>
            <p:extLst/>
          </p:nvPr>
        </p:nvGraphicFramePr>
        <p:xfrm>
          <a:off x="611029" y="2193997"/>
          <a:ext cx="10969943" cy="3859961"/>
        </p:xfrm>
        <a:graphic>
          <a:graphicData uri="http://schemas.openxmlformats.org/drawingml/2006/table">
            <a:tbl>
              <a:tblPr/>
              <a:tblGrid>
                <a:gridCol w="6133844">
                  <a:extLst>
                    <a:ext uri="{9D8B030D-6E8A-4147-A177-3AD203B41FA5}">
                      <a16:colId xmlns:a16="http://schemas.microsoft.com/office/drawing/2014/main" val="4064380307"/>
                    </a:ext>
                  </a:extLst>
                </a:gridCol>
                <a:gridCol w="1459487">
                  <a:extLst>
                    <a:ext uri="{9D8B030D-6E8A-4147-A177-3AD203B41FA5}">
                      <a16:colId xmlns:a16="http://schemas.microsoft.com/office/drawing/2014/main" val="1033400179"/>
                    </a:ext>
                  </a:extLst>
                </a:gridCol>
                <a:gridCol w="1688306">
                  <a:extLst>
                    <a:ext uri="{9D8B030D-6E8A-4147-A177-3AD203B41FA5}">
                      <a16:colId xmlns:a16="http://schemas.microsoft.com/office/drawing/2014/main" val="3231791041"/>
                    </a:ext>
                  </a:extLst>
                </a:gridCol>
                <a:gridCol w="1688306">
                  <a:extLst>
                    <a:ext uri="{9D8B030D-6E8A-4147-A177-3AD203B41FA5}">
                      <a16:colId xmlns:a16="http://schemas.microsoft.com/office/drawing/2014/main" val="1678980880"/>
                    </a:ext>
                  </a:extLst>
                </a:gridCol>
              </a:tblGrid>
              <a:tr h="412275">
                <a:tc>
                  <a:txBody>
                    <a:bodyPr/>
                    <a:lstStyle/>
                    <a:p>
                      <a:pPr algn="ctr" fontAlgn="ctr"/>
                      <a:r>
                        <a:rPr lang="en-US" sz="1200" b="1" i="0" u="none" strike="noStrike" dirty="0">
                          <a:solidFill>
                            <a:srgbClr val="FFFFFF"/>
                          </a:solidFill>
                          <a:effectLst/>
                          <a:latin typeface="+mn-lt"/>
                        </a:rPr>
                        <a:t>Occupation Title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mn-lt"/>
                        </a:rPr>
                        <a:t>STAR Ranking</a:t>
                      </a:r>
                      <a:endParaRPr lang="en-US" sz="1200" b="1" i="0" u="none" strike="noStrike" dirty="0">
                        <a:solidFill>
                          <a:srgbClr val="FFFFFF"/>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mn-lt"/>
                        </a:rPr>
                        <a:t>Apprentices</a:t>
                      </a:r>
                      <a:endParaRPr lang="en-US" sz="1200" b="1" i="0" u="none" strike="noStrike" dirty="0">
                        <a:solidFill>
                          <a:srgbClr val="FFFFFF"/>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n-lt"/>
                        </a:rPr>
                        <a:t>Demand</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15727273"/>
                  </a:ext>
                </a:extLst>
              </a:tr>
              <a:tr h="313426">
                <a:tc>
                  <a:txBody>
                    <a:bodyPr/>
                    <a:lstStyle/>
                    <a:p>
                      <a:pPr algn="l" fontAlgn="ctr"/>
                      <a:r>
                        <a:rPr lang="en-US" sz="1200" b="0" i="0" u="none" strike="noStrike" dirty="0">
                          <a:solidFill>
                            <a:srgbClr val="000000"/>
                          </a:solidFill>
                          <a:effectLst/>
                          <a:latin typeface="+mn-lt"/>
                        </a:rPr>
                        <a:t>Electricians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2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mn-lt"/>
                        </a:rPr>
                        <a:t>585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mn-lt"/>
                        </a:rPr>
                        <a:t>532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2311889"/>
                  </a:ext>
                </a:extLst>
              </a:tr>
              <a:tr h="313426">
                <a:tc>
                  <a:txBody>
                    <a:bodyPr/>
                    <a:lstStyle/>
                    <a:p>
                      <a:pPr algn="l" fontAlgn="ctr"/>
                      <a:r>
                        <a:rPr lang="en-US" sz="1200" b="0" i="0" u="none" strike="noStrike" dirty="0">
                          <a:solidFill>
                            <a:srgbClr val="000000"/>
                          </a:solidFill>
                          <a:effectLst/>
                          <a:latin typeface="+mn-lt"/>
                        </a:rPr>
                        <a:t>Plumbers, Pipefitters, and Steamfitters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372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543</a:t>
                      </a:r>
                    </a:p>
                  </a:txBody>
                  <a:tcPr marL="9525" marR="9525" marT="9525" marB="0" anchor="ctr">
                    <a:lnL>
                      <a:noFill/>
                    </a:lnL>
                    <a:lnR>
                      <a:noFill/>
                    </a:lnR>
                    <a:lnT>
                      <a:noFill/>
                    </a:lnT>
                    <a:lnB>
                      <a:noFill/>
                    </a:lnB>
                  </a:tcPr>
                </a:tc>
                <a:extLst>
                  <a:ext uri="{0D108BD9-81ED-4DB2-BD59-A6C34878D82A}">
                    <a16:rowId xmlns:a16="http://schemas.microsoft.com/office/drawing/2014/main" val="4211433254"/>
                  </a:ext>
                </a:extLst>
              </a:tr>
              <a:tr h="313426">
                <a:tc>
                  <a:txBody>
                    <a:bodyPr/>
                    <a:lstStyle/>
                    <a:p>
                      <a:pPr algn="l" fontAlgn="ctr"/>
                      <a:r>
                        <a:rPr lang="en-US" sz="1200" b="0" i="0" u="none" strike="noStrike" dirty="0">
                          <a:solidFill>
                            <a:srgbClr val="000000"/>
                          </a:solidFill>
                          <a:effectLst/>
                          <a:latin typeface="+mn-lt"/>
                        </a:rPr>
                        <a:t>Carpenters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342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699</a:t>
                      </a:r>
                    </a:p>
                  </a:txBody>
                  <a:tcPr marL="9525" marR="9525" marT="9525" marB="0" anchor="ctr">
                    <a:lnL>
                      <a:noFill/>
                    </a:lnL>
                    <a:lnR>
                      <a:noFill/>
                    </a:lnR>
                    <a:lnT>
                      <a:noFill/>
                    </a:lnT>
                    <a:lnB>
                      <a:noFill/>
                    </a:lnB>
                  </a:tcPr>
                </a:tc>
                <a:extLst>
                  <a:ext uri="{0D108BD9-81ED-4DB2-BD59-A6C34878D82A}">
                    <a16:rowId xmlns:a16="http://schemas.microsoft.com/office/drawing/2014/main" val="2264680027"/>
                  </a:ext>
                </a:extLst>
              </a:tr>
              <a:tr h="313426">
                <a:tc>
                  <a:txBody>
                    <a:bodyPr/>
                    <a:lstStyle/>
                    <a:p>
                      <a:pPr algn="l" fontAlgn="ctr"/>
                      <a:r>
                        <a:rPr lang="en-US" sz="1200" b="0" i="0" u="none" strike="noStrike">
                          <a:solidFill>
                            <a:srgbClr val="000000"/>
                          </a:solidFill>
                          <a:effectLst/>
                          <a:latin typeface="+mn-lt"/>
                        </a:rPr>
                        <a:t>Sheet Metal Workers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186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250</a:t>
                      </a:r>
                    </a:p>
                  </a:txBody>
                  <a:tcPr marL="9525" marR="9525" marT="9525" marB="0" anchor="ctr">
                    <a:lnL>
                      <a:noFill/>
                    </a:lnL>
                    <a:lnR>
                      <a:noFill/>
                    </a:lnR>
                    <a:lnT>
                      <a:noFill/>
                    </a:lnT>
                    <a:lnB>
                      <a:noFill/>
                    </a:lnB>
                  </a:tcPr>
                </a:tc>
                <a:extLst>
                  <a:ext uri="{0D108BD9-81ED-4DB2-BD59-A6C34878D82A}">
                    <a16:rowId xmlns:a16="http://schemas.microsoft.com/office/drawing/2014/main" val="1239517903"/>
                  </a:ext>
                </a:extLst>
              </a:tr>
              <a:tr h="313426">
                <a:tc>
                  <a:txBody>
                    <a:bodyPr/>
                    <a:lstStyle/>
                    <a:p>
                      <a:pPr algn="l" fontAlgn="ctr"/>
                      <a:r>
                        <a:rPr lang="en-US" sz="1200" b="0" i="0" u="none" strike="noStrike" dirty="0">
                          <a:solidFill>
                            <a:srgbClr val="000000"/>
                          </a:solidFill>
                          <a:effectLst/>
                          <a:latin typeface="+mn-lt"/>
                        </a:rPr>
                        <a:t>Construction Laborers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158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801</a:t>
                      </a:r>
                    </a:p>
                  </a:txBody>
                  <a:tcPr marL="9525" marR="9525" marT="9525" marB="0" anchor="ctr">
                    <a:lnL>
                      <a:noFill/>
                    </a:lnL>
                    <a:lnR>
                      <a:noFill/>
                    </a:lnR>
                    <a:lnT>
                      <a:noFill/>
                    </a:lnT>
                    <a:lnB>
                      <a:noFill/>
                    </a:lnB>
                  </a:tcPr>
                </a:tc>
                <a:extLst>
                  <a:ext uri="{0D108BD9-81ED-4DB2-BD59-A6C34878D82A}">
                    <a16:rowId xmlns:a16="http://schemas.microsoft.com/office/drawing/2014/main" val="3623412612"/>
                  </a:ext>
                </a:extLst>
              </a:tr>
              <a:tr h="313426">
                <a:tc>
                  <a:txBody>
                    <a:bodyPr/>
                    <a:lstStyle/>
                    <a:p>
                      <a:pPr algn="l" fontAlgn="ctr"/>
                      <a:r>
                        <a:rPr lang="en-US" sz="1200" b="0" i="0" u="none" strike="noStrike" dirty="0">
                          <a:solidFill>
                            <a:srgbClr val="000000"/>
                          </a:solidFill>
                          <a:effectLst/>
                          <a:latin typeface="+mn-lt"/>
                        </a:rPr>
                        <a:t>Heating, Air Conditioning, and Refrigeration Mechanics and Installers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143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274</a:t>
                      </a:r>
                    </a:p>
                  </a:txBody>
                  <a:tcPr marL="9525" marR="9525" marT="9525" marB="0" anchor="ctr">
                    <a:lnL>
                      <a:noFill/>
                    </a:lnL>
                    <a:lnR>
                      <a:noFill/>
                    </a:lnR>
                    <a:lnT>
                      <a:noFill/>
                    </a:lnT>
                    <a:lnB>
                      <a:noFill/>
                    </a:lnB>
                  </a:tcPr>
                </a:tc>
                <a:extLst>
                  <a:ext uri="{0D108BD9-81ED-4DB2-BD59-A6C34878D82A}">
                    <a16:rowId xmlns:a16="http://schemas.microsoft.com/office/drawing/2014/main" val="1323174647"/>
                  </a:ext>
                </a:extLst>
              </a:tr>
              <a:tr h="313426">
                <a:tc>
                  <a:txBody>
                    <a:bodyPr/>
                    <a:lstStyle/>
                    <a:p>
                      <a:pPr algn="l" fontAlgn="ctr"/>
                      <a:r>
                        <a:rPr lang="en-US" sz="1200" b="0" i="0" u="none" strike="noStrike" dirty="0">
                          <a:solidFill>
                            <a:srgbClr val="000000"/>
                          </a:solidFill>
                          <a:effectLst/>
                          <a:latin typeface="+mn-lt"/>
                        </a:rPr>
                        <a:t>Telecommunications Equipment Installers and </a:t>
                      </a:r>
                      <a:r>
                        <a:rPr lang="en-US" sz="1200" b="0" i="0" u="none" strike="noStrike" dirty="0" smtClean="0">
                          <a:solidFill>
                            <a:srgbClr val="000000"/>
                          </a:solidFill>
                          <a:effectLst/>
                          <a:latin typeface="+mn-lt"/>
                        </a:rPr>
                        <a:t>Repairers</a:t>
                      </a:r>
                      <a:endParaRPr lang="en-US" sz="1200" b="0" i="0" u="none" strike="noStrike" dirty="0">
                        <a:solidFill>
                          <a:srgbClr val="000000"/>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54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68</a:t>
                      </a:r>
                    </a:p>
                  </a:txBody>
                  <a:tcPr marL="9525" marR="9525" marT="9525" marB="0" anchor="ctr">
                    <a:lnL>
                      <a:noFill/>
                    </a:lnL>
                    <a:lnR>
                      <a:noFill/>
                    </a:lnR>
                    <a:lnT>
                      <a:noFill/>
                    </a:lnT>
                    <a:lnB>
                      <a:noFill/>
                    </a:lnB>
                  </a:tcPr>
                </a:tc>
                <a:extLst>
                  <a:ext uri="{0D108BD9-81ED-4DB2-BD59-A6C34878D82A}">
                    <a16:rowId xmlns:a16="http://schemas.microsoft.com/office/drawing/2014/main" val="99427948"/>
                  </a:ext>
                </a:extLst>
              </a:tr>
              <a:tr h="313426">
                <a:tc>
                  <a:txBody>
                    <a:bodyPr/>
                    <a:lstStyle/>
                    <a:p>
                      <a:pPr algn="l" fontAlgn="ctr"/>
                      <a:r>
                        <a:rPr lang="en-US" sz="1200" b="0" i="0" u="none" strike="noStrike" dirty="0" err="1">
                          <a:solidFill>
                            <a:srgbClr val="000000"/>
                          </a:solidFill>
                          <a:effectLst/>
                          <a:latin typeface="+mn-lt"/>
                        </a:rPr>
                        <a:t>Brickmasons</a:t>
                      </a:r>
                      <a:r>
                        <a:rPr lang="en-US" sz="1200" b="0" i="0" u="none" strike="noStrike" dirty="0">
                          <a:solidFill>
                            <a:srgbClr val="000000"/>
                          </a:solidFill>
                          <a:effectLst/>
                          <a:latin typeface="+mn-lt"/>
                        </a:rPr>
                        <a:t> and </a:t>
                      </a:r>
                      <a:r>
                        <a:rPr lang="en-US" sz="1200" b="0" i="0" u="none" strike="noStrike" dirty="0" err="1">
                          <a:solidFill>
                            <a:srgbClr val="000000"/>
                          </a:solidFill>
                          <a:effectLst/>
                          <a:latin typeface="+mn-lt"/>
                        </a:rPr>
                        <a:t>Blockmasons</a:t>
                      </a:r>
                      <a:endParaRPr lang="en-US" sz="1200" b="0" i="0" u="none" strike="noStrike" dirty="0">
                        <a:solidFill>
                          <a:srgbClr val="000000"/>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32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42</a:t>
                      </a:r>
                    </a:p>
                  </a:txBody>
                  <a:tcPr marL="9525" marR="9525" marT="9525" marB="0" anchor="ctr">
                    <a:lnL>
                      <a:noFill/>
                    </a:lnL>
                    <a:lnR>
                      <a:noFill/>
                    </a:lnR>
                    <a:lnT>
                      <a:noFill/>
                    </a:lnT>
                    <a:lnB>
                      <a:noFill/>
                    </a:lnB>
                  </a:tcPr>
                </a:tc>
                <a:extLst>
                  <a:ext uri="{0D108BD9-81ED-4DB2-BD59-A6C34878D82A}">
                    <a16:rowId xmlns:a16="http://schemas.microsoft.com/office/drawing/2014/main" val="374378202"/>
                  </a:ext>
                </a:extLst>
              </a:tr>
              <a:tr h="313426">
                <a:tc>
                  <a:txBody>
                    <a:bodyPr/>
                    <a:lstStyle/>
                    <a:p>
                      <a:pPr algn="l" fontAlgn="ctr"/>
                      <a:r>
                        <a:rPr lang="en-US" sz="1200" b="0" i="0" u="none" strike="noStrike" dirty="0">
                          <a:solidFill>
                            <a:srgbClr val="000000"/>
                          </a:solidFill>
                          <a:effectLst/>
                          <a:latin typeface="+mn-lt"/>
                        </a:rPr>
                        <a:t>Police and Sheriff's Patrol Officers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305</a:t>
                      </a:r>
                    </a:p>
                  </a:txBody>
                  <a:tcPr marL="9525" marR="9525" marT="9525" marB="0" anchor="ctr">
                    <a:lnL>
                      <a:noFill/>
                    </a:lnL>
                    <a:lnR>
                      <a:noFill/>
                    </a:lnR>
                    <a:lnT>
                      <a:noFill/>
                    </a:lnT>
                    <a:lnB>
                      <a:noFill/>
                    </a:lnB>
                  </a:tcPr>
                </a:tc>
                <a:extLst>
                  <a:ext uri="{0D108BD9-81ED-4DB2-BD59-A6C34878D82A}">
                    <a16:rowId xmlns:a16="http://schemas.microsoft.com/office/drawing/2014/main" val="235759356"/>
                  </a:ext>
                </a:extLst>
              </a:tr>
              <a:tr h="313426">
                <a:tc>
                  <a:txBody>
                    <a:bodyPr/>
                    <a:lstStyle/>
                    <a:p>
                      <a:pPr algn="l" fontAlgn="ctr"/>
                      <a:r>
                        <a:rPr lang="en-US" sz="1200" b="0" i="0" u="none" strike="noStrike" dirty="0">
                          <a:solidFill>
                            <a:srgbClr val="000000"/>
                          </a:solidFill>
                          <a:effectLst/>
                          <a:latin typeface="+mn-lt"/>
                        </a:rPr>
                        <a:t>Operating Engineers and Other Construction Equipment Operators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200" b="0" i="0" u="none" strike="noStrike" dirty="0">
                          <a:solidFill>
                            <a:srgbClr val="000000"/>
                          </a:solidFill>
                          <a:effectLst/>
                          <a:latin typeface="+mn-lt"/>
                        </a:rPr>
                        <a:t>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ctr"/>
                      <a:r>
                        <a:rPr lang="en-US" sz="1200" b="0" i="0" u="none" strike="noStrike">
                          <a:solidFill>
                            <a:srgbClr val="000000"/>
                          </a:solidFill>
                          <a:effectLst/>
                          <a:latin typeface="+mn-lt"/>
                        </a:rPr>
                        <a:t>282</a:t>
                      </a:r>
                    </a:p>
                  </a:txBody>
                  <a:tcPr marL="9525" marR="9525" marT="9525" marB="0" anchor="ctr">
                    <a:lnL>
                      <a:noFill/>
                    </a:lnL>
                    <a:lnR>
                      <a:noFill/>
                    </a:lnR>
                    <a:lnT>
                      <a:noFill/>
                    </a:lnT>
                    <a:lnB>
                      <a:noFill/>
                    </a:lnB>
                  </a:tcPr>
                </a:tc>
                <a:extLst>
                  <a:ext uri="{0D108BD9-81ED-4DB2-BD59-A6C34878D82A}">
                    <a16:rowId xmlns:a16="http://schemas.microsoft.com/office/drawing/2014/main" val="4087966301"/>
                  </a:ext>
                </a:extLst>
              </a:tr>
              <a:tr h="313426">
                <a:tc>
                  <a:txBody>
                    <a:bodyPr/>
                    <a:lstStyle/>
                    <a:p>
                      <a:pPr algn="l" fontAlgn="ctr"/>
                      <a:r>
                        <a:rPr lang="en-US" sz="1200" b="0" i="0" u="none" strike="noStrike" dirty="0">
                          <a:solidFill>
                            <a:srgbClr val="000000"/>
                          </a:solidFill>
                          <a:effectLst/>
                          <a:latin typeface="+mn-lt"/>
                        </a:rPr>
                        <a:t>Electrical Power-Line Installers and Repairers</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15</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mn-lt"/>
                        </a:rPr>
                        <a:t>19</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001157"/>
                  </a:ext>
                </a:extLst>
              </a:tr>
            </a:tbl>
          </a:graphicData>
        </a:graphic>
      </p:graphicFrame>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Northeast, the most popular occupations for apprentices (Electricians, Plumbers, Pipefitters, and Steamfitters, and Sheet Metal Workers) are ranked 4+ stars, indicating high wages and strong projected employer demand.</a:t>
            </a:r>
            <a:endParaRPr lang="en-US" sz="1400" dirty="0"/>
          </a:p>
        </p:txBody>
      </p:sp>
    </p:spTree>
    <p:extLst>
      <p:ext uri="{BB962C8B-B14F-4D97-AF65-F5344CB8AC3E}">
        <p14:creationId xmlns:p14="http://schemas.microsoft.com/office/powerpoint/2010/main" val="2682539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46</a:t>
            </a:fld>
            <a:endParaRPr lang="en-US" dirty="0"/>
          </a:p>
        </p:txBody>
      </p:sp>
    </p:spTree>
    <p:extLst>
      <p:ext uri="{BB962C8B-B14F-4D97-AF65-F5344CB8AC3E}">
        <p14:creationId xmlns:p14="http://schemas.microsoft.com/office/powerpoint/2010/main" val="2554237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3376717246"/>
              </p:ext>
            </p:extLst>
          </p:nvPr>
        </p:nvGraphicFramePr>
        <p:xfrm>
          <a:off x="6514482" y="2337573"/>
          <a:ext cx="507492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latin typeface="Helvetica" panose="020B0604020202020204" pitchFamily="34" charset="0"/>
                <a:cs typeface="Helvetica" panose="020B0604020202020204" pitchFamily="34" charset="0"/>
              </a:rPr>
              <a:t>20 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Northeast, a majority of the top occupations by number of Division of Professional Licensure licenses are 4- or 5-star occupations.</a:t>
            </a:r>
            <a:endParaRPr lang="en-US" sz="1400" dirty="0"/>
          </a:p>
        </p:txBody>
      </p:sp>
      <p:sp>
        <p:nvSpPr>
          <p:cNvPr id="16" name="Rectangle 15"/>
          <p:cNvSpPr/>
          <p:nvPr/>
        </p:nvSpPr>
        <p:spPr>
          <a:xfrm>
            <a:off x="732666" y="6323468"/>
            <a:ext cx="10240134"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1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pSp>
        <p:nvGrpSpPr>
          <p:cNvPr id="26" name="Group 25"/>
          <p:cNvGrpSpPr/>
          <p:nvPr/>
        </p:nvGrpSpPr>
        <p:grpSpPr>
          <a:xfrm>
            <a:off x="732666" y="1814322"/>
            <a:ext cx="10994937" cy="4342589"/>
            <a:chOff x="729857" y="1678753"/>
            <a:chExt cx="10994937" cy="4342589"/>
          </a:xfrm>
        </p:grpSpPr>
        <p:grpSp>
          <p:nvGrpSpPr>
            <p:cNvPr id="2" name="Group 1"/>
            <p:cNvGrpSpPr/>
            <p:nvPr/>
          </p:nvGrpSpPr>
          <p:grpSpPr>
            <a:xfrm>
              <a:off x="729857" y="1880319"/>
              <a:ext cx="9576098" cy="4141023"/>
              <a:chOff x="729857" y="1880319"/>
              <a:chExt cx="9576098" cy="4141023"/>
            </a:xfrm>
          </p:grpSpPr>
          <p:graphicFrame>
            <p:nvGraphicFramePr>
              <p:cNvPr id="24" name="Chart 23"/>
              <p:cNvGraphicFramePr>
                <a:graphicFrameLocks/>
              </p:cNvGraphicFramePr>
              <p:nvPr>
                <p:extLst>
                  <p:ext uri="{D42A27DB-BD31-4B8C-83A1-F6EECF244321}">
                    <p14:modId xmlns:p14="http://schemas.microsoft.com/office/powerpoint/2010/main" val="1089149511"/>
                  </p:ext>
                </p:extLst>
              </p:nvPr>
            </p:nvGraphicFramePr>
            <p:xfrm>
              <a:off x="729857" y="2206780"/>
              <a:ext cx="5074920" cy="3383280"/>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p:cNvGrpSpPr/>
              <p:nvPr/>
            </p:nvGrpSpPr>
            <p:grpSpPr>
              <a:xfrm>
                <a:off x="2000830" y="1880319"/>
                <a:ext cx="8305125" cy="4141023"/>
                <a:chOff x="2000830" y="1880319"/>
                <a:chExt cx="8305125" cy="4141023"/>
              </a:xfrm>
            </p:grpSpPr>
            <p:grpSp>
              <p:nvGrpSpPr>
                <p:cNvPr id="7" name="Group 6"/>
                <p:cNvGrpSpPr/>
                <p:nvPr/>
              </p:nvGrpSpPr>
              <p:grpSpPr>
                <a:xfrm>
                  <a:off x="2000830" y="1880319"/>
                  <a:ext cx="2532975" cy="4141023"/>
                  <a:chOff x="2000830" y="1880319"/>
                  <a:chExt cx="2532975" cy="4141023"/>
                </a:xfrm>
              </p:grpSpPr>
              <p:sp>
                <p:nvSpPr>
                  <p:cNvPr id="18" name="Rectangle 17"/>
                  <p:cNvSpPr/>
                  <p:nvPr/>
                </p:nvSpPr>
                <p:spPr>
                  <a:xfrm>
                    <a:off x="2842361" y="1880319"/>
                    <a:ext cx="84991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Northeast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grpSp>
          <p:nvGrpSpPr>
            <p:cNvPr id="25" name="Group 24"/>
            <p:cNvGrpSpPr/>
            <p:nvPr/>
          </p:nvGrpSpPr>
          <p:grpSpPr>
            <a:xfrm>
              <a:off x="10201275" y="1678753"/>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3139832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01073155"/>
              </p:ext>
            </p:extLst>
          </p:nvPr>
        </p:nvGraphicFramePr>
        <p:xfrm>
          <a:off x="523797" y="1754300"/>
          <a:ext cx="5920115" cy="3546450"/>
        </p:xfrm>
        <a:graphic>
          <a:graphicData uri="http://schemas.openxmlformats.org/drawingml/2006/table">
            <a:tbl>
              <a:tblPr/>
              <a:tblGrid>
                <a:gridCol w="2835904">
                  <a:extLst>
                    <a:ext uri="{9D8B030D-6E8A-4147-A177-3AD203B41FA5}">
                      <a16:colId xmlns:a16="http://schemas.microsoft.com/office/drawing/2014/main" val="3323251225"/>
                    </a:ext>
                  </a:extLst>
                </a:gridCol>
                <a:gridCol w="803225">
                  <a:extLst>
                    <a:ext uri="{9D8B030D-6E8A-4147-A177-3AD203B41FA5}">
                      <a16:colId xmlns:a16="http://schemas.microsoft.com/office/drawing/2014/main" val="2329358757"/>
                    </a:ext>
                  </a:extLst>
                </a:gridCol>
                <a:gridCol w="881471">
                  <a:extLst>
                    <a:ext uri="{9D8B030D-6E8A-4147-A177-3AD203B41FA5}">
                      <a16:colId xmlns:a16="http://schemas.microsoft.com/office/drawing/2014/main" val="3110761685"/>
                    </a:ext>
                  </a:extLst>
                </a:gridCol>
                <a:gridCol w="1399515">
                  <a:extLst>
                    <a:ext uri="{9D8B030D-6E8A-4147-A177-3AD203B41FA5}">
                      <a16:colId xmlns:a16="http://schemas.microsoft.com/office/drawing/2014/main" val="2200044906"/>
                    </a:ext>
                  </a:extLst>
                </a:gridCol>
              </a:tblGrid>
              <a:tr h="182880">
                <a:tc>
                  <a:txBody>
                    <a:bodyPr/>
                    <a:lstStyle/>
                    <a:p>
                      <a:pPr algn="ctr" fontAlgn="b"/>
                      <a:r>
                        <a:rPr lang="en-US" sz="1050" b="0" i="0" u="none" strike="noStrike" dirty="0">
                          <a:solidFill>
                            <a:srgbClr val="FFFFFF"/>
                          </a:solidFill>
                          <a:effectLst/>
                          <a:latin typeface="+mn-lt"/>
                        </a:rPr>
                        <a:t>DPL </a:t>
                      </a:r>
                      <a:r>
                        <a:rPr lang="en-US" sz="1050" b="0" i="0" u="none" strike="noStrike" dirty="0" smtClean="0">
                          <a:solidFill>
                            <a:srgbClr val="FFFFFF"/>
                          </a:solidFill>
                          <a:effectLst/>
                          <a:latin typeface="+mn-lt"/>
                        </a:rPr>
                        <a:t>Board / License </a:t>
                      </a:r>
                      <a:r>
                        <a:rPr lang="en-US" sz="1050" b="0" i="0" u="none" strike="noStrike" dirty="0">
                          <a:solidFill>
                            <a:srgbClr val="FFFFFF"/>
                          </a:solidFill>
                          <a:effectLst/>
                          <a:latin typeface="+mn-lt"/>
                        </a:rPr>
                        <a:t>Type</a:t>
                      </a:r>
                    </a:p>
                  </a:txBody>
                  <a:tcPr marL="7770" marR="7770" marT="777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7770" marR="7770" marT="777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7770" marR="7770" marT="777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7770" marR="7770" marT="777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343213406"/>
                  </a:ext>
                </a:extLst>
              </a:tr>
              <a:tr h="91440">
                <a:tc>
                  <a:txBody>
                    <a:bodyPr/>
                    <a:lstStyle/>
                    <a:p>
                      <a:pPr algn="l" fontAlgn="b"/>
                      <a:r>
                        <a:rPr lang="en-US" sz="1000" b="0" i="0" u="none" strike="noStrike" dirty="0">
                          <a:solidFill>
                            <a:srgbClr val="000000"/>
                          </a:solidFill>
                          <a:effectLst/>
                          <a:latin typeface="+mn-lt"/>
                        </a:rPr>
                        <a:t>Allied Health</a:t>
                      </a:r>
                    </a:p>
                  </a:txBody>
                  <a:tcPr marL="7770" marR="7770" marT="777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654522968"/>
                  </a:ext>
                </a:extLst>
              </a:tr>
              <a:tr h="91440">
                <a:tc>
                  <a:txBody>
                    <a:bodyPr/>
                    <a:lstStyle/>
                    <a:p>
                      <a:pPr algn="l" fontAlgn="b"/>
                      <a:r>
                        <a:rPr lang="en-US" sz="1000" b="0" i="0" u="none" strike="noStrike" dirty="0" smtClean="0">
                          <a:solidFill>
                            <a:srgbClr val="000000"/>
                          </a:solidFill>
                          <a:effectLst/>
                          <a:latin typeface="+mn-lt"/>
                        </a:rPr>
                        <a:t>Occupational Therapy Assistant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3</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203</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125</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2961487434"/>
                  </a:ext>
                </a:extLst>
              </a:tr>
              <a:tr h="91440">
                <a:tc>
                  <a:txBody>
                    <a:bodyPr/>
                    <a:lstStyle/>
                    <a:p>
                      <a:pPr algn="l" fontAlgn="b"/>
                      <a:r>
                        <a:rPr lang="en-US" sz="1000" b="0" i="0" u="none" strike="noStrike" dirty="0" smtClean="0">
                          <a:solidFill>
                            <a:srgbClr val="000000"/>
                          </a:solidFill>
                          <a:effectLst/>
                          <a:latin typeface="+mn-lt"/>
                        </a:rPr>
                        <a:t>Mental Health Counselor</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756</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767</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772635339"/>
                  </a:ext>
                </a:extLst>
              </a:tr>
              <a:tr h="91440">
                <a:tc>
                  <a:txBody>
                    <a:bodyPr/>
                    <a:lstStyle/>
                    <a:p>
                      <a:pPr algn="l" fontAlgn="b"/>
                      <a:r>
                        <a:rPr lang="en-US" sz="1000" b="0" i="0" u="none" strike="noStrike" dirty="0" smtClean="0">
                          <a:solidFill>
                            <a:srgbClr val="000000"/>
                          </a:solidFill>
                          <a:effectLst/>
                          <a:latin typeface="+mn-lt"/>
                        </a:rPr>
                        <a:t>Physical Therapist Assistant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222</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330</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2916177299"/>
                  </a:ext>
                </a:extLst>
              </a:tr>
              <a:tr h="91440">
                <a:tc>
                  <a:txBody>
                    <a:bodyPr/>
                    <a:lstStyle/>
                    <a:p>
                      <a:pPr algn="l" fontAlgn="b"/>
                      <a:r>
                        <a:rPr lang="en-US" sz="1000" b="0" i="0" u="none" strike="noStrike" dirty="0" smtClean="0">
                          <a:solidFill>
                            <a:srgbClr val="000000"/>
                          </a:solidFill>
                          <a:effectLst/>
                          <a:latin typeface="+mn-lt"/>
                        </a:rPr>
                        <a:t>Applied Behavior Analyst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3</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298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504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1036566658"/>
                  </a:ext>
                </a:extLst>
              </a:tr>
              <a:tr h="91440">
                <a:tc>
                  <a:txBody>
                    <a:bodyPr/>
                    <a:lstStyle/>
                    <a:p>
                      <a:pPr algn="l" fontAlgn="b"/>
                      <a:r>
                        <a:rPr lang="en-US" sz="1000" b="0" i="0" u="none" strike="noStrike" dirty="0" smtClean="0">
                          <a:solidFill>
                            <a:srgbClr val="000000"/>
                          </a:solidFill>
                          <a:effectLst/>
                          <a:latin typeface="+mn-lt"/>
                        </a:rPr>
                        <a:t>Occupational Therapist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408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718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44211862"/>
                  </a:ext>
                </a:extLst>
              </a:tr>
              <a:tr h="91440">
                <a:tc>
                  <a:txBody>
                    <a:bodyPr/>
                    <a:lstStyle/>
                    <a:p>
                      <a:pPr algn="l" fontAlgn="b"/>
                      <a:r>
                        <a:rPr lang="en-US" sz="1000" b="0" i="0" u="none" strike="noStrike" dirty="0" smtClean="0">
                          <a:solidFill>
                            <a:srgbClr val="000000"/>
                          </a:solidFill>
                          <a:effectLst/>
                          <a:latin typeface="+mn-lt"/>
                        </a:rPr>
                        <a:t>Physical Therapist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5</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594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1,227</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2283693730"/>
                  </a:ext>
                </a:extLst>
              </a:tr>
              <a:tr h="91440">
                <a:tc>
                  <a:txBody>
                    <a:bodyPr/>
                    <a:lstStyle/>
                    <a:p>
                      <a:pPr algn="l" fontAlgn="b"/>
                      <a:r>
                        <a:rPr lang="en-US" sz="1000" b="0" i="0" u="none" strike="noStrike" dirty="0" smtClean="0">
                          <a:solidFill>
                            <a:srgbClr val="000000"/>
                          </a:solidFill>
                          <a:effectLst/>
                          <a:latin typeface="+mn-lt"/>
                        </a:rPr>
                        <a:t>Educational Psychologist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188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735</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3074578883"/>
                  </a:ext>
                </a:extLst>
              </a:tr>
              <a:tr h="91440">
                <a:tc>
                  <a:txBody>
                    <a:bodyPr/>
                    <a:lstStyle/>
                    <a:p>
                      <a:pPr algn="l" fontAlgn="b"/>
                      <a:r>
                        <a:rPr lang="en-US" sz="1000" b="0" i="0" u="none" strike="noStrike" dirty="0" smtClean="0">
                          <a:solidFill>
                            <a:srgbClr val="000000"/>
                          </a:solidFill>
                          <a:effectLst/>
                          <a:latin typeface="+mn-lt"/>
                        </a:rPr>
                        <a:t>Rehabilitation Counselor</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3</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7</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626</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2036814989"/>
                  </a:ext>
                </a:extLst>
              </a:tr>
              <a:tr h="91440">
                <a:tc>
                  <a:txBody>
                    <a:bodyPr/>
                    <a:lstStyle/>
                    <a:p>
                      <a:pPr algn="l" fontAlgn="b"/>
                      <a:r>
                        <a:rPr lang="en-US" sz="1000" b="0" i="0" u="none" strike="noStrike" dirty="0" smtClean="0">
                          <a:solidFill>
                            <a:srgbClr val="000000"/>
                          </a:solidFill>
                          <a:effectLst/>
                          <a:latin typeface="+mn-lt"/>
                        </a:rPr>
                        <a:t>Electricians</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extLst>
                  <a:ext uri="{0D108BD9-81ED-4DB2-BD59-A6C34878D82A}">
                    <a16:rowId xmlns:a16="http://schemas.microsoft.com/office/drawing/2014/main" val="1404415169"/>
                  </a:ext>
                </a:extLst>
              </a:tr>
              <a:tr h="91440">
                <a:tc>
                  <a:txBody>
                    <a:bodyPr/>
                    <a:lstStyle/>
                    <a:p>
                      <a:pPr algn="l" fontAlgn="b"/>
                      <a:r>
                        <a:rPr lang="en-US" sz="1000" b="0" i="0" u="none" strike="noStrike" dirty="0" smtClean="0">
                          <a:solidFill>
                            <a:srgbClr val="000000"/>
                          </a:solidFill>
                          <a:effectLst/>
                          <a:latin typeface="+mn-lt"/>
                        </a:rPr>
                        <a:t>Electrician</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2,288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2,830</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3533495662"/>
                  </a:ext>
                </a:extLst>
              </a:tr>
              <a:tr h="91440">
                <a:tc>
                  <a:txBody>
                    <a:bodyPr/>
                    <a:lstStyle/>
                    <a:p>
                      <a:pPr algn="l" fontAlgn="b"/>
                      <a:r>
                        <a:rPr lang="en-US" sz="1000" b="0" i="0" u="none" strike="noStrike" dirty="0" smtClean="0">
                          <a:solidFill>
                            <a:srgbClr val="000000"/>
                          </a:solidFill>
                          <a:effectLst/>
                          <a:latin typeface="+mn-lt"/>
                        </a:rPr>
                        <a:t>Engineers And Land Surveyors</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extLst>
                  <a:ext uri="{0D108BD9-81ED-4DB2-BD59-A6C34878D82A}">
                    <a16:rowId xmlns:a16="http://schemas.microsoft.com/office/drawing/2014/main" val="850916210"/>
                  </a:ext>
                </a:extLst>
              </a:tr>
              <a:tr h="91440">
                <a:tc>
                  <a:txBody>
                    <a:bodyPr/>
                    <a:lstStyle/>
                    <a:p>
                      <a:pPr algn="l" fontAlgn="b"/>
                      <a:r>
                        <a:rPr lang="en-US" sz="1000" b="1" i="1" u="none" strike="noStrike" dirty="0" smtClean="0">
                          <a:solidFill>
                            <a:srgbClr val="000000"/>
                          </a:solidFill>
                          <a:effectLst/>
                          <a:latin typeface="+mn-lt"/>
                        </a:rPr>
                        <a:t>Engineer*</a:t>
                      </a:r>
                      <a:endParaRPr lang="en-US" sz="1000" b="1" i="1"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1,178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7,480</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4214242739"/>
                  </a:ext>
                </a:extLst>
              </a:tr>
              <a:tr h="91440">
                <a:tc>
                  <a:txBody>
                    <a:bodyPr/>
                    <a:lstStyle/>
                    <a:p>
                      <a:pPr algn="l" fontAlgn="b"/>
                      <a:r>
                        <a:rPr lang="en-US" sz="1000" b="0" i="0" u="none" strike="noStrike" dirty="0" smtClean="0">
                          <a:solidFill>
                            <a:srgbClr val="000000"/>
                          </a:solidFill>
                          <a:effectLst/>
                          <a:latin typeface="+mn-lt"/>
                        </a:rPr>
                        <a:t>Gas Fitters</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extLst>
                  <a:ext uri="{0D108BD9-81ED-4DB2-BD59-A6C34878D82A}">
                    <a16:rowId xmlns:a16="http://schemas.microsoft.com/office/drawing/2014/main" val="2345761380"/>
                  </a:ext>
                </a:extLst>
              </a:tr>
              <a:tr h="91440">
                <a:tc>
                  <a:txBody>
                    <a:bodyPr/>
                    <a:lstStyle/>
                    <a:p>
                      <a:pPr algn="l" fontAlgn="b"/>
                      <a:r>
                        <a:rPr lang="en-US" sz="1000" b="0" i="0" u="none" strike="noStrike" dirty="0" smtClean="0">
                          <a:solidFill>
                            <a:srgbClr val="000000"/>
                          </a:solidFill>
                          <a:effectLst/>
                          <a:latin typeface="+mn-lt"/>
                        </a:rPr>
                        <a:t>Gas Fitter</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2,249</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2,382</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4161686274"/>
                  </a:ext>
                </a:extLst>
              </a:tr>
              <a:tr h="91440">
                <a:tc>
                  <a:txBody>
                    <a:bodyPr/>
                    <a:lstStyle/>
                    <a:p>
                      <a:pPr algn="l" fontAlgn="b"/>
                      <a:r>
                        <a:rPr lang="en-US" sz="1000" b="0" i="0" u="none" strike="noStrike" dirty="0" smtClean="0">
                          <a:solidFill>
                            <a:srgbClr val="000000"/>
                          </a:solidFill>
                          <a:effectLst/>
                          <a:latin typeface="+mn-lt"/>
                        </a:rPr>
                        <a:t>Public Accountancy</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extLst>
                  <a:ext uri="{0D108BD9-81ED-4DB2-BD59-A6C34878D82A}">
                    <a16:rowId xmlns:a16="http://schemas.microsoft.com/office/drawing/2014/main" val="2695987215"/>
                  </a:ext>
                </a:extLst>
              </a:tr>
              <a:tr h="91440">
                <a:tc>
                  <a:txBody>
                    <a:bodyPr/>
                    <a:lstStyle/>
                    <a:p>
                      <a:pPr algn="l" fontAlgn="b"/>
                      <a:r>
                        <a:rPr lang="en-US" sz="1000" b="0" i="0" u="none" strike="noStrike" dirty="0" smtClean="0">
                          <a:solidFill>
                            <a:srgbClr val="000000"/>
                          </a:solidFill>
                          <a:effectLst/>
                          <a:latin typeface="+mn-lt"/>
                        </a:rPr>
                        <a:t>Certified Public Accountant</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5</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1,204</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3,228</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2583510715"/>
                  </a:ext>
                </a:extLst>
              </a:tr>
              <a:tr h="91440">
                <a:tc>
                  <a:txBody>
                    <a:bodyPr/>
                    <a:lstStyle/>
                    <a:p>
                      <a:pPr algn="l" fontAlgn="b"/>
                      <a:r>
                        <a:rPr lang="en-US" sz="1000" b="0" i="0" u="none" strike="noStrike" dirty="0" smtClean="0">
                          <a:solidFill>
                            <a:srgbClr val="000000"/>
                          </a:solidFill>
                          <a:effectLst/>
                          <a:latin typeface="+mn-lt"/>
                        </a:rPr>
                        <a:t>Real Estate</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extLst>
                  <a:ext uri="{0D108BD9-81ED-4DB2-BD59-A6C34878D82A}">
                    <a16:rowId xmlns:a16="http://schemas.microsoft.com/office/drawing/2014/main" val="3948546281"/>
                  </a:ext>
                </a:extLst>
              </a:tr>
              <a:tr h="91440">
                <a:tc>
                  <a:txBody>
                    <a:bodyPr/>
                    <a:lstStyle/>
                    <a:p>
                      <a:pPr algn="l" fontAlgn="b"/>
                      <a:r>
                        <a:rPr lang="en-US" sz="1000" b="0" i="0" u="none" strike="noStrike" dirty="0" smtClean="0">
                          <a:solidFill>
                            <a:srgbClr val="000000"/>
                          </a:solidFill>
                          <a:effectLst/>
                          <a:latin typeface="+mn-lt"/>
                        </a:rPr>
                        <a:t>Real Estate Salesperson</a:t>
                      </a:r>
                      <a:endParaRPr lang="en-US" sz="1000" b="0" i="0" u="none" strike="noStrike" dirty="0">
                        <a:solidFill>
                          <a:srgbClr val="000000"/>
                        </a:solidFill>
                        <a:effectLst/>
                        <a:latin typeface="+mn-lt"/>
                      </a:endParaRPr>
                    </a:p>
                  </a:txBody>
                  <a:tcPr marL="69932" marR="7770" marT="7770" marB="0" anchor="ctr">
                    <a:lnL>
                      <a:noFill/>
                    </a:lnL>
                    <a:lnR>
                      <a:noFill/>
                    </a:lnR>
                    <a:lnT>
                      <a:noFill/>
                    </a:lnT>
                    <a:lnB>
                      <a:noFill/>
                    </a:lnB>
                  </a:tcPr>
                </a:tc>
                <a:tc>
                  <a:txBody>
                    <a:bodyPr/>
                    <a:lstStyle/>
                    <a:p>
                      <a:pPr algn="ctr" fontAlgn="ctr"/>
                      <a:r>
                        <a:rPr lang="en-US" sz="1000" b="0" i="0" u="none" strike="noStrike" dirty="0" smtClean="0">
                          <a:solidFill>
                            <a:srgbClr val="000000"/>
                          </a:solidFill>
                          <a:effectLst/>
                          <a:latin typeface="+mn-lt"/>
                        </a:rPr>
                        <a:t>3</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FFF2CC"/>
                    </a:solidFill>
                  </a:tcPr>
                </a:tc>
                <a:tc>
                  <a:txBody>
                    <a:bodyPr/>
                    <a:lstStyle/>
                    <a:p>
                      <a:pPr algn="ctr" fontAlgn="b"/>
                      <a:r>
                        <a:rPr lang="en-US" sz="1000" b="0" i="0" u="none" strike="noStrike" dirty="0" smtClean="0">
                          <a:solidFill>
                            <a:srgbClr val="000000"/>
                          </a:solidFill>
                          <a:effectLst/>
                          <a:latin typeface="+mn-lt"/>
                        </a:rPr>
                        <a:t>5,023</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tc>
                  <a:txBody>
                    <a:bodyPr/>
                    <a:lstStyle/>
                    <a:p>
                      <a:pPr algn="ctr" fontAlgn="b"/>
                      <a:r>
                        <a:rPr lang="en-US" sz="1000" b="0" i="0" u="none" strike="noStrike" dirty="0" smtClean="0">
                          <a:solidFill>
                            <a:srgbClr val="000000"/>
                          </a:solidFill>
                          <a:effectLst/>
                          <a:latin typeface="+mn-lt"/>
                        </a:rPr>
                        <a:t>245</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tcPr>
                </a:tc>
                <a:extLst>
                  <a:ext uri="{0D108BD9-81ED-4DB2-BD59-A6C34878D82A}">
                    <a16:rowId xmlns:a16="http://schemas.microsoft.com/office/drawing/2014/main" val="2566525201"/>
                  </a:ext>
                </a:extLst>
              </a:tr>
              <a:tr h="91440">
                <a:tc>
                  <a:txBody>
                    <a:bodyPr/>
                    <a:lstStyle/>
                    <a:p>
                      <a:pPr algn="l" fontAlgn="b"/>
                      <a:r>
                        <a:rPr lang="en-US" sz="1000" b="0" i="0" u="none" strike="noStrike" dirty="0" smtClean="0">
                          <a:solidFill>
                            <a:srgbClr val="000000"/>
                          </a:solidFill>
                          <a:effectLst/>
                          <a:latin typeface="+mn-lt"/>
                        </a:rPr>
                        <a:t>Social Workers</a:t>
                      </a: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ctr"/>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tc>
                  <a:txBody>
                    <a:bodyPr/>
                    <a:lstStyle/>
                    <a:p>
                      <a:pPr algn="ctr" fontAlgn="b"/>
                      <a:endParaRPr lang="en-US" sz="1000" b="0" i="0" u="none" strike="noStrike" dirty="0">
                        <a:solidFill>
                          <a:srgbClr val="000000"/>
                        </a:solidFill>
                        <a:effectLst/>
                        <a:latin typeface="+mn-lt"/>
                      </a:endParaRPr>
                    </a:p>
                  </a:txBody>
                  <a:tcPr marL="7770" marR="7770" marT="7770" marB="0" anchor="ctr">
                    <a:lnL>
                      <a:noFill/>
                    </a:lnL>
                    <a:lnR>
                      <a:noFill/>
                    </a:lnR>
                    <a:lnT>
                      <a:noFill/>
                    </a:lnT>
                    <a:lnB>
                      <a:noFill/>
                    </a:lnB>
                    <a:solidFill>
                      <a:srgbClr val="DDEBF7"/>
                    </a:solidFill>
                  </a:tcPr>
                </a:tc>
                <a:extLst>
                  <a:ext uri="{0D108BD9-81ED-4DB2-BD59-A6C34878D82A}">
                    <a16:rowId xmlns:a16="http://schemas.microsoft.com/office/drawing/2014/main" val="3470302979"/>
                  </a:ext>
                </a:extLst>
              </a:tr>
              <a:tr h="91440">
                <a:tc>
                  <a:txBody>
                    <a:bodyPr/>
                    <a:lstStyle/>
                    <a:p>
                      <a:pPr algn="l" fontAlgn="b"/>
                      <a:r>
                        <a:rPr lang="en-US" sz="1000" b="1" i="1" u="none" strike="noStrike" dirty="0" smtClean="0">
                          <a:solidFill>
                            <a:srgbClr val="000000"/>
                          </a:solidFill>
                          <a:effectLst/>
                          <a:latin typeface="+mn-lt"/>
                        </a:rPr>
                        <a:t>Social Worker, Licensed*</a:t>
                      </a:r>
                      <a:endParaRPr lang="en-US" sz="1000" b="1" i="1" u="none" strike="noStrike" dirty="0">
                        <a:solidFill>
                          <a:srgbClr val="000000"/>
                        </a:solidFill>
                        <a:effectLst/>
                        <a:latin typeface="+mn-lt"/>
                      </a:endParaRPr>
                    </a:p>
                  </a:txBody>
                  <a:tcPr marL="69932" marR="7770" marT="777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effectLst/>
                          <a:latin typeface="+mn-lt"/>
                        </a:rPr>
                        <a:t>4</a:t>
                      </a:r>
                      <a:endParaRPr lang="en-US" sz="1000" b="0" i="0" u="none" strike="noStrike" dirty="0">
                        <a:solidFill>
                          <a:srgbClr val="000000"/>
                        </a:solidFill>
                        <a:effectLst/>
                        <a:latin typeface="+mn-lt"/>
                      </a:endParaRPr>
                    </a:p>
                  </a:txBody>
                  <a:tcPr marL="7770" marR="7770" marT="7770"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00" b="0" i="0" u="none" strike="noStrike" dirty="0" smtClean="0">
                          <a:solidFill>
                            <a:srgbClr val="000000"/>
                          </a:solidFill>
                          <a:effectLst/>
                          <a:latin typeface="+mn-lt"/>
                        </a:rPr>
                        <a:t>1,909</a:t>
                      </a:r>
                      <a:endParaRPr lang="en-US" sz="1000" b="0" i="0" u="none" strike="noStrike" dirty="0">
                        <a:solidFill>
                          <a:srgbClr val="000000"/>
                        </a:solidFill>
                        <a:effectLst/>
                        <a:latin typeface="+mn-lt"/>
                      </a:endParaRPr>
                    </a:p>
                  </a:txBody>
                  <a:tcPr marL="7770" marR="7770" marT="7770"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smtClean="0">
                          <a:solidFill>
                            <a:srgbClr val="000000"/>
                          </a:solidFill>
                          <a:effectLst/>
                          <a:latin typeface="+mn-lt"/>
                        </a:rPr>
                        <a:t>3,938</a:t>
                      </a:r>
                      <a:endParaRPr lang="en-US" sz="1000" b="0" i="0" u="none" strike="noStrike" dirty="0">
                        <a:solidFill>
                          <a:srgbClr val="000000"/>
                        </a:solidFill>
                        <a:effectLst/>
                        <a:latin typeface="+mn-lt"/>
                      </a:endParaRPr>
                    </a:p>
                  </a:txBody>
                  <a:tcPr marL="7770" marR="7770" marT="7770"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76903"/>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22" name="Rectangle 21"/>
          <p:cNvSpPr/>
          <p:nvPr/>
        </p:nvSpPr>
        <p:spPr>
          <a:xfrm>
            <a:off x="205205" y="5617686"/>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graphicFrame>
        <p:nvGraphicFramePr>
          <p:cNvPr id="27" name="Table 26"/>
          <p:cNvGraphicFramePr>
            <a:graphicFrameLocks noGrp="1"/>
          </p:cNvGraphicFramePr>
          <p:nvPr>
            <p:extLst/>
          </p:nvPr>
        </p:nvGraphicFramePr>
        <p:xfrm>
          <a:off x="6689380" y="2149991"/>
          <a:ext cx="5029379" cy="30480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1,178</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7,480</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u="none" strike="noStrike" dirty="0">
                          <a:effectLst/>
                        </a:rPr>
                        <a:t>Industrial Engineers</a:t>
                      </a:r>
                      <a:endParaRPr lang="en-US" sz="900" b="0" i="0" u="none" strike="noStrike" dirty="0">
                        <a:solidFill>
                          <a:srgbClr val="000000"/>
                        </a:solidFill>
                        <a:effectLst/>
                        <a:latin typeface="+mn-lt"/>
                      </a:endParaRP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2,198</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u="none" strike="noStrike" dirty="0">
                          <a:effectLst/>
                        </a:rPr>
                        <a:t>Mechanical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dirty="0">
                          <a:effectLst/>
                        </a:rPr>
                        <a:t>1,756</a:t>
                      </a:r>
                      <a:endParaRPr lang="en-US"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23262001"/>
                  </a:ext>
                </a:extLst>
              </a:tr>
              <a:tr h="190500">
                <a:tc>
                  <a:txBody>
                    <a:bodyPr/>
                    <a:lstStyle/>
                    <a:p>
                      <a:pPr algn="l" fontAlgn="b"/>
                      <a:r>
                        <a:rPr lang="en-US" sz="900" u="none" strike="noStrike" dirty="0">
                          <a:effectLst/>
                        </a:rPr>
                        <a:t>Electrical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1,405</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32276712"/>
                  </a:ext>
                </a:extLst>
              </a:tr>
              <a:tr h="190500">
                <a:tc>
                  <a:txBody>
                    <a:bodyPr/>
                    <a:lstStyle/>
                    <a:p>
                      <a:pPr algn="l" fontAlgn="b"/>
                      <a:r>
                        <a:rPr lang="en-US" sz="900" u="none" strike="noStrike" dirty="0">
                          <a:effectLst/>
                        </a:rPr>
                        <a:t>Civil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874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8390515"/>
                  </a:ext>
                </a:extLst>
              </a:tr>
              <a:tr h="190500">
                <a:tc>
                  <a:txBody>
                    <a:bodyPr/>
                    <a:lstStyle/>
                    <a:p>
                      <a:pPr algn="l" fontAlgn="b"/>
                      <a:r>
                        <a:rPr lang="en-US" sz="900" u="none" strike="noStrike" dirty="0">
                          <a:effectLst/>
                        </a:rPr>
                        <a:t>Computer Hardware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3</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443</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08204739"/>
                  </a:ext>
                </a:extLst>
              </a:tr>
              <a:tr h="190500">
                <a:tc>
                  <a:txBody>
                    <a:bodyPr/>
                    <a:lstStyle/>
                    <a:p>
                      <a:pPr algn="l" fontAlgn="b"/>
                      <a:r>
                        <a:rPr lang="en-US" sz="900" u="none" strike="noStrike" dirty="0">
                          <a:effectLst/>
                        </a:rPr>
                        <a:t>Electronics Engineers, Except Computer</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370</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4707972"/>
                  </a:ext>
                </a:extLst>
              </a:tr>
              <a:tr h="190500">
                <a:tc>
                  <a:txBody>
                    <a:bodyPr/>
                    <a:lstStyle/>
                    <a:p>
                      <a:pPr algn="l" fontAlgn="b"/>
                      <a:r>
                        <a:rPr lang="en-US" sz="900" u="none" strike="noStrike" dirty="0">
                          <a:effectLst/>
                        </a:rPr>
                        <a:t>Environmental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294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916836281"/>
                  </a:ext>
                </a:extLst>
              </a:tr>
              <a:tr h="190500">
                <a:tc>
                  <a:txBody>
                    <a:bodyPr/>
                    <a:lstStyle/>
                    <a:p>
                      <a:pPr algn="l" fontAlgn="b"/>
                      <a:r>
                        <a:rPr lang="en-US" sz="900" u="none" strike="noStrike" dirty="0">
                          <a:effectLst/>
                        </a:rPr>
                        <a:t>Chemical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140</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15213522"/>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 </a:t>
                      </a:r>
                      <a:endParaRPr lang="en-US" sz="900" b="1"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1,909</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3,938</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u="none" strike="noStrike" dirty="0">
                          <a:effectLst/>
                        </a:rPr>
                        <a:t>Healthcare Social Workers</a:t>
                      </a:r>
                      <a:endParaRPr lang="en-US" sz="900" b="0" i="0" u="none" strike="noStrike" dirty="0">
                        <a:solidFill>
                          <a:srgbClr val="000000"/>
                        </a:solidFill>
                        <a:effectLst/>
                        <a:latin typeface="+mn-lt"/>
                      </a:endParaRP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1,776</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u="none" strike="noStrike" dirty="0">
                          <a:effectLst/>
                        </a:rPr>
                        <a:t>Child, Family, and School Social Workers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1,104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81357728"/>
                  </a:ext>
                </a:extLst>
              </a:tr>
              <a:tr h="190500">
                <a:tc>
                  <a:txBody>
                    <a:bodyPr/>
                    <a:lstStyle/>
                    <a:p>
                      <a:pPr algn="l" fontAlgn="b"/>
                      <a:r>
                        <a:rPr lang="en-US" sz="900" u="none" strike="noStrike" dirty="0">
                          <a:effectLst/>
                        </a:rPr>
                        <a:t>Mental Health and Substance Abuse Social Workers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3</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dirty="0">
                          <a:effectLst/>
                        </a:rPr>
                        <a:t>1,058</a:t>
                      </a:r>
                      <a:endParaRPr lang="en-US"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220233058"/>
                  </a:ext>
                </a:extLst>
              </a:tr>
            </a:tbl>
          </a:graphicData>
        </a:graphic>
      </p:graphicFrame>
      <p:sp>
        <p:nvSpPr>
          <p:cNvPr id="28" name="Rectangle 27"/>
          <p:cNvSpPr/>
          <p:nvPr/>
        </p:nvSpPr>
        <p:spPr>
          <a:xfrm>
            <a:off x="523797" y="5314642"/>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953696" y="1801083"/>
            <a:ext cx="4675383" cy="276999"/>
          </a:xfrm>
          <a:prstGeom prst="rect">
            <a:avLst/>
          </a:prstGeom>
          <a:noFill/>
        </p:spPr>
        <p:txBody>
          <a:bodyPr wrap="non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5634703" y="5300750"/>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cxnSp>
        <p:nvCxnSpPr>
          <p:cNvPr id="32" name="Straight Arrow Connector 31"/>
          <p:cNvCxnSpPr/>
          <p:nvPr/>
        </p:nvCxnSpPr>
        <p:spPr>
          <a:xfrm flipH="1">
            <a:off x="5943600" y="2683042"/>
            <a:ext cx="745780" cy="118781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5943600" y="4557127"/>
            <a:ext cx="745780" cy="65473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spTree>
    <p:extLst>
      <p:ext uri="{BB962C8B-B14F-4D97-AF65-F5344CB8AC3E}">
        <p14:creationId xmlns:p14="http://schemas.microsoft.com/office/powerpoint/2010/main" val="3614412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dirty="0"/>
          </a:p>
        </p:txBody>
      </p:sp>
    </p:spTree>
    <p:extLst>
      <p:ext uri="{BB962C8B-B14F-4D97-AF65-F5344CB8AC3E}">
        <p14:creationId xmlns:p14="http://schemas.microsoft.com/office/powerpoint/2010/main" val="170944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551972729"/>
              </p:ext>
            </p:extLst>
          </p:nvPr>
        </p:nvGraphicFramePr>
        <p:xfrm>
          <a:off x="609600"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5</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Northeast region’s unemployment rate historically tracks with the state average.</a:t>
            </a:r>
          </a:p>
        </p:txBody>
      </p:sp>
    </p:spTree>
    <p:extLst>
      <p:ext uri="{BB962C8B-B14F-4D97-AF65-F5344CB8AC3E}">
        <p14:creationId xmlns:p14="http://schemas.microsoft.com/office/powerpoint/2010/main" val="3000400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50</a:t>
            </a:fld>
            <a:endParaRPr lang="en-US"/>
          </a:p>
        </p:txBody>
      </p:sp>
    </p:spTree>
    <p:extLst>
      <p:ext uri="{BB962C8B-B14F-4D97-AF65-F5344CB8AC3E}">
        <p14:creationId xmlns:p14="http://schemas.microsoft.com/office/powerpoint/2010/main" val="14027427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2407267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52</a:t>
            </a:fld>
            <a:endParaRPr lang="en-US"/>
          </a:p>
        </p:txBody>
      </p:sp>
    </p:spTree>
    <p:extLst>
      <p:ext uri="{BB962C8B-B14F-4D97-AF65-F5344CB8AC3E}">
        <p14:creationId xmlns:p14="http://schemas.microsoft.com/office/powerpoint/2010/main" val="1308201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Appendix</a:t>
            </a:r>
            <a:r>
              <a:rPr lang="en-US" sz="5400" dirty="0" smtClean="0">
                <a:latin typeface="Helvetica" panose="020B0604020202020204" pitchFamily="34" charset="0"/>
                <a:cs typeface="Helvetica" panose="020B0604020202020204" pitchFamily="34" charset="0"/>
              </a:rPr>
              <a:t>:	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a:p>
        </p:txBody>
      </p:sp>
    </p:spTree>
    <p:extLst>
      <p:ext uri="{BB962C8B-B14F-4D97-AF65-F5344CB8AC3E}">
        <p14:creationId xmlns:p14="http://schemas.microsoft.com/office/powerpoint/2010/main" val="1807806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dirty="0"/>
          </a:p>
        </p:txBody>
      </p:sp>
    </p:spTree>
    <p:extLst>
      <p:ext uri="{BB962C8B-B14F-4D97-AF65-F5344CB8AC3E}">
        <p14:creationId xmlns:p14="http://schemas.microsoft.com/office/powerpoint/2010/main" val="1904289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6580392"/>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4368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Construction</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430975680"/>
              </p:ext>
            </p:extLst>
          </p:nvPr>
        </p:nvGraphicFramePr>
        <p:xfrm>
          <a:off x="7997281" y="3539890"/>
          <a:ext cx="3657600" cy="1463035"/>
        </p:xfrm>
        <a:graphic>
          <a:graphicData uri="http://schemas.openxmlformats.org/drawingml/2006/table">
            <a:tbl>
              <a:tblPr firstRow="1">
                <a:tableStyleId>{D27102A9-8310-4765-A935-A1911B00CA55}</a:tableStyleId>
              </a:tblPr>
              <a:tblGrid>
                <a:gridCol w="2224748">
                  <a:extLst>
                    <a:ext uri="{9D8B030D-6E8A-4147-A177-3AD203B41FA5}">
                      <a16:colId xmlns:a16="http://schemas.microsoft.com/office/drawing/2014/main" val="2354080455"/>
                    </a:ext>
                  </a:extLst>
                </a:gridCol>
                <a:gridCol w="1432852">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a:effectLst/>
                        </a:rPr>
                        <a:t>CDM Smith</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29</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u="none" strike="noStrike">
                          <a:effectLst/>
                        </a:rPr>
                        <a:t>Roto Rooter</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25</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u="none" strike="noStrike">
                          <a:effectLst/>
                        </a:rPr>
                        <a:t>North Shore Mechanical</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22</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u="none" strike="noStrike">
                          <a:effectLst/>
                        </a:rPr>
                        <a:t>Scoop Technologies</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20</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u="none" strike="noStrike">
                          <a:effectLst/>
                        </a:rPr>
                        <a:t>Cranney Companies</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15</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u="none" strike="noStrike">
                          <a:effectLst/>
                        </a:rPr>
                        <a:t>Borrego Solar Systems Incorporated</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14</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7281" y="3194739"/>
            <a:ext cx="3657600" cy="2122559"/>
            <a:chOff x="8015740" y="3179350"/>
            <a:chExt cx="3657600" cy="2122559"/>
          </a:xfrm>
        </p:grpSpPr>
        <p:sp>
          <p:nvSpPr>
            <p:cNvPr id="23" name="TextBox 22"/>
            <p:cNvSpPr txBox="1"/>
            <p:nvPr/>
          </p:nvSpPr>
          <p:spPr>
            <a:xfrm>
              <a:off x="8015740" y="317935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Construction establishments in the Northeast grew by more than </a:t>
            </a:r>
            <a:r>
              <a:rPr lang="en-US" sz="1400" dirty="0" smtClean="0">
                <a:latin typeface="Helvetica" panose="020B0604020202020204" pitchFamily="34" charset="0"/>
                <a:cs typeface="Helvetica" panose="020B0604020202020204" pitchFamily="34" charset="0"/>
              </a:rPr>
              <a:t>100 since </a:t>
            </a:r>
            <a:r>
              <a:rPr lang="en-US" sz="1400" dirty="0">
                <a:latin typeface="Helvetica" panose="020B0604020202020204" pitchFamily="34" charset="0"/>
                <a:cs typeface="Helvetica" panose="020B0604020202020204" pitchFamily="34" charset="0"/>
              </a:rPr>
              <a:t>2016, with growth across several types of contractors. </a:t>
            </a:r>
            <a:r>
              <a:rPr lang="en-US" sz="1400" dirty="0" smtClean="0">
                <a:latin typeface="Helvetica" panose="020B0604020202020204" pitchFamily="34" charset="0"/>
                <a:cs typeface="Helvetica" panose="020B0604020202020204" pitchFamily="34" charset="0"/>
              </a:rPr>
              <a:t>In the last year, CDM Smith was responsible for the most online job postings in the Northeast (29), followed by </a:t>
            </a:r>
            <a:r>
              <a:rPr lang="en-US" sz="1400" dirty="0" err="1" smtClean="0">
                <a:latin typeface="Helvetica" panose="020B0604020202020204" pitchFamily="34" charset="0"/>
                <a:cs typeface="Helvetica" panose="020B0604020202020204" pitchFamily="34" charset="0"/>
              </a:rPr>
              <a:t>Roto</a:t>
            </a:r>
            <a:r>
              <a:rPr lang="en-US" sz="1400" dirty="0" smtClean="0">
                <a:latin typeface="Helvetica" panose="020B0604020202020204" pitchFamily="34" charset="0"/>
                <a:cs typeface="Helvetica" panose="020B0604020202020204" pitchFamily="34" charset="0"/>
              </a:rPr>
              <a:t> Rooter (25) and North Shore Mechanical (22).</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466402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8016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Construction</a:t>
            </a:r>
            <a:endParaRPr lang="en-US" sz="1200" dirty="0"/>
          </a:p>
        </p:txBody>
      </p:sp>
      <p:grpSp>
        <p:nvGrpSpPr>
          <p:cNvPr id="3" name="Group 2"/>
          <p:cNvGrpSpPr/>
          <p:nvPr/>
        </p:nvGrpSpPr>
        <p:grpSpPr>
          <a:xfrm>
            <a:off x="1889761" y="2142101"/>
            <a:ext cx="8412480" cy="4396811"/>
            <a:chOff x="1889761"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4169893652"/>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Construction workers have a variety of educational attainment backgrounds with 27% of workers with a high school diploma or equivalent, 28% some college or Associate degree, and 23% Bachelor’s degree or higher. </a:t>
            </a:r>
          </a:p>
        </p:txBody>
      </p:sp>
    </p:spTree>
    <p:extLst>
      <p:ext uri="{BB962C8B-B14F-4D97-AF65-F5344CB8AC3E}">
        <p14:creationId xmlns:p14="http://schemas.microsoft.com/office/powerpoint/2010/main" val="815428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Construction</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5" name="Group 14"/>
            <p:cNvGrpSpPr/>
            <p:nvPr/>
          </p:nvGrpSpPr>
          <p:grpSpPr>
            <a:xfrm>
              <a:off x="1491436" y="2795577"/>
              <a:ext cx="8897302" cy="2926080"/>
              <a:chOff x="0" y="0"/>
              <a:chExt cx="8897302" cy="2926080"/>
            </a:xfrm>
          </p:grpSpPr>
          <p:graphicFrame>
            <p:nvGraphicFramePr>
              <p:cNvPr id="23" name="Chart 22"/>
              <p:cNvGraphicFramePr>
                <a:graphicFrameLocks/>
              </p:cNvGraphicFramePr>
              <p:nvPr>
                <p:extLst>
                  <p:ext uri="{D42A27DB-BD31-4B8C-83A1-F6EECF244321}">
                    <p14:modId xmlns:p14="http://schemas.microsoft.com/office/powerpoint/2010/main" val="665871549"/>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694040401"/>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80% of all Construction workers are male in the Northeast, though the number of females working in the sector grew by more than 500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1979126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Construction</a:t>
            </a:r>
            <a:endParaRPr lang="en-US" sz="1200" dirty="0"/>
          </a:p>
        </p:txBody>
      </p:sp>
      <p:grpSp>
        <p:nvGrpSpPr>
          <p:cNvPr id="2" name="Group 1"/>
          <p:cNvGrpSpPr/>
          <p:nvPr/>
        </p:nvGrpSpPr>
        <p:grpSpPr>
          <a:xfrm>
            <a:off x="611029" y="2427883"/>
            <a:ext cx="11087049" cy="3768447"/>
            <a:chOff x="611029" y="2427883"/>
            <a:chExt cx="11087049" cy="3768447"/>
          </a:xfrm>
        </p:grpSpPr>
        <p:grpSp>
          <p:nvGrpSpPr>
            <p:cNvPr id="19" name="Group 18"/>
            <p:cNvGrpSpPr/>
            <p:nvPr/>
          </p:nvGrpSpPr>
          <p:grpSpPr>
            <a:xfrm>
              <a:off x="648891" y="2793331"/>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1974290155"/>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1497660320"/>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3145598831"/>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93% of Construction workers are white in the Northeast. There has been some small  growth since 2015 in the number of Hispanic or Latino, Black or African American, and Asian workers. </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7485480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Educational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dirty="0"/>
          </a:p>
        </p:txBody>
      </p:sp>
    </p:spTree>
    <p:extLst>
      <p:ext uri="{BB962C8B-B14F-4D97-AF65-F5344CB8AC3E}">
        <p14:creationId xmlns:p14="http://schemas.microsoft.com/office/powerpoint/2010/main" val="2577099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843571694"/>
              </p:ext>
            </p:extLst>
          </p:nvPr>
        </p:nvGraphicFramePr>
        <p:xfrm>
          <a:off x="609954"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fewer unemployed workers in the Northeast as of May 2019 than the prior year. The overall labor force has also increased by about 5,000, as some people who previously were no longer looking for work have returned to the labor market and are having success finding employment.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80049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429613974"/>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00755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Educational Services</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792562295"/>
              </p:ext>
            </p:extLst>
          </p:nvPr>
        </p:nvGraphicFramePr>
        <p:xfrm>
          <a:off x="7921592" y="3539890"/>
          <a:ext cx="3811603" cy="1463035"/>
        </p:xfrm>
        <a:graphic>
          <a:graphicData uri="http://schemas.openxmlformats.org/drawingml/2006/table">
            <a:tbl>
              <a:tblPr firstRow="1">
                <a:tableStyleId>{68D230F3-CF80-4859-8CE7-A43EE81993B5}</a:tableStyleId>
              </a:tblPr>
              <a:tblGrid>
                <a:gridCol w="2188024">
                  <a:extLst>
                    <a:ext uri="{9D8B030D-6E8A-4147-A177-3AD203B41FA5}">
                      <a16:colId xmlns:a16="http://schemas.microsoft.com/office/drawing/2014/main" val="2354080455"/>
                    </a:ext>
                  </a:extLst>
                </a:gridCol>
                <a:gridCol w="1623579">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ctr"/>
                      <a:r>
                        <a:rPr lang="en-US" sz="1000" u="none" strike="noStrike">
                          <a:effectLst/>
                        </a:rPr>
                        <a:t>North Shore Community College</a:t>
                      </a:r>
                      <a:endParaRPr lang="en-US" sz="1000" b="0" i="0" u="none" strike="noStrike">
                        <a:effectLst/>
                        <a:latin typeface="Helvetica" panose="020B0604020202020204" pitchFamily="34" charset="0"/>
                      </a:endParaRPr>
                    </a:p>
                  </a:txBody>
                  <a:tcPr marL="9525" marR="9525" marT="9525" marB="0" anchor="ctr"/>
                </a:tc>
                <a:tc>
                  <a:txBody>
                    <a:bodyPr/>
                    <a:lstStyle/>
                    <a:p>
                      <a:pPr algn="ctr" fontAlgn="ctr"/>
                      <a:r>
                        <a:rPr lang="en-US" sz="1000" u="none" strike="noStrike">
                          <a:effectLst/>
                        </a:rPr>
                        <a:t>244</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2094299416"/>
                  </a:ext>
                </a:extLst>
              </a:tr>
              <a:tr h="209005">
                <a:tc>
                  <a:txBody>
                    <a:bodyPr/>
                    <a:lstStyle/>
                    <a:p>
                      <a:pPr algn="ctr" fontAlgn="ctr"/>
                      <a:r>
                        <a:rPr lang="en-US" sz="1000" u="none" strike="noStrike">
                          <a:effectLst/>
                        </a:rPr>
                        <a:t>Salem State University</a:t>
                      </a:r>
                      <a:endParaRPr lang="en-US" sz="1000" b="0" i="0" u="none" strike="noStrike">
                        <a:effectLst/>
                        <a:latin typeface="Helvetica" panose="020B0604020202020204" pitchFamily="34" charset="0"/>
                      </a:endParaRPr>
                    </a:p>
                  </a:txBody>
                  <a:tcPr marL="9525" marR="9525" marT="9525" marB="0" anchor="ctr"/>
                </a:tc>
                <a:tc>
                  <a:txBody>
                    <a:bodyPr/>
                    <a:lstStyle/>
                    <a:p>
                      <a:pPr algn="ctr" fontAlgn="ctr"/>
                      <a:r>
                        <a:rPr lang="en-US" sz="1000" u="none" strike="noStrike">
                          <a:effectLst/>
                        </a:rPr>
                        <a:t>233</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311406487"/>
                  </a:ext>
                </a:extLst>
              </a:tr>
              <a:tr h="209005">
                <a:tc>
                  <a:txBody>
                    <a:bodyPr/>
                    <a:lstStyle/>
                    <a:p>
                      <a:pPr algn="ctr" fontAlgn="ctr"/>
                      <a:r>
                        <a:rPr lang="en-US" sz="1000" u="none" strike="noStrike">
                          <a:effectLst/>
                        </a:rPr>
                        <a:t>Sylvan Learning</a:t>
                      </a:r>
                      <a:endParaRPr lang="en-US" sz="1000" b="0" i="0" u="none" strike="noStrike">
                        <a:effectLst/>
                        <a:latin typeface="Helvetica" panose="020B0604020202020204" pitchFamily="34" charset="0"/>
                      </a:endParaRPr>
                    </a:p>
                  </a:txBody>
                  <a:tcPr marL="9525" marR="9525" marT="9525" marB="0" anchor="ctr"/>
                </a:tc>
                <a:tc>
                  <a:txBody>
                    <a:bodyPr/>
                    <a:lstStyle/>
                    <a:p>
                      <a:pPr algn="ctr" fontAlgn="ctr"/>
                      <a:r>
                        <a:rPr lang="en-US" sz="1000" u="none" strike="noStrike">
                          <a:effectLst/>
                        </a:rPr>
                        <a:t>199</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699668475"/>
                  </a:ext>
                </a:extLst>
              </a:tr>
              <a:tr h="209005">
                <a:tc>
                  <a:txBody>
                    <a:bodyPr/>
                    <a:lstStyle/>
                    <a:p>
                      <a:pPr algn="ctr" fontAlgn="ctr"/>
                      <a:r>
                        <a:rPr lang="en-US" sz="1000" u="none" strike="noStrike">
                          <a:effectLst/>
                        </a:rPr>
                        <a:t>University of Massachusetts Lowell</a:t>
                      </a:r>
                      <a:endParaRPr lang="en-US" sz="1000" b="0" i="0" u="none" strike="noStrike">
                        <a:effectLst/>
                        <a:latin typeface="Helvetica" panose="020B0604020202020204" pitchFamily="34" charset="0"/>
                      </a:endParaRPr>
                    </a:p>
                  </a:txBody>
                  <a:tcPr marL="9525" marR="9525" marT="9525" marB="0" anchor="ctr"/>
                </a:tc>
                <a:tc>
                  <a:txBody>
                    <a:bodyPr/>
                    <a:lstStyle/>
                    <a:p>
                      <a:pPr algn="ctr" fontAlgn="ctr"/>
                      <a:r>
                        <a:rPr lang="en-US" sz="1000" u="none" strike="noStrike">
                          <a:effectLst/>
                        </a:rPr>
                        <a:t>148</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4041789653"/>
                  </a:ext>
                </a:extLst>
              </a:tr>
              <a:tr h="209005">
                <a:tc>
                  <a:txBody>
                    <a:bodyPr/>
                    <a:lstStyle/>
                    <a:p>
                      <a:pPr algn="ctr" fontAlgn="ctr"/>
                      <a:r>
                        <a:rPr lang="en-US" sz="1000" u="none" strike="noStrike">
                          <a:effectLst/>
                        </a:rPr>
                        <a:t>Northern Essex Community College</a:t>
                      </a:r>
                      <a:endParaRPr lang="en-US" sz="1000" b="0" i="0" u="none" strike="noStrike">
                        <a:effectLst/>
                        <a:latin typeface="Helvetica" panose="020B0604020202020204" pitchFamily="34" charset="0"/>
                      </a:endParaRPr>
                    </a:p>
                  </a:txBody>
                  <a:tcPr marL="9525" marR="9525" marT="9525" marB="0" anchor="ctr"/>
                </a:tc>
                <a:tc>
                  <a:txBody>
                    <a:bodyPr/>
                    <a:lstStyle/>
                    <a:p>
                      <a:pPr algn="ctr" fontAlgn="ctr"/>
                      <a:r>
                        <a:rPr lang="en-US" sz="1000" u="none" strike="noStrike">
                          <a:effectLst/>
                        </a:rPr>
                        <a:t>146</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3358173353"/>
                  </a:ext>
                </a:extLst>
              </a:tr>
              <a:tr h="209005">
                <a:tc>
                  <a:txBody>
                    <a:bodyPr/>
                    <a:lstStyle/>
                    <a:p>
                      <a:pPr algn="ctr" fontAlgn="ctr"/>
                      <a:r>
                        <a:rPr lang="en-US" sz="1000" u="none" strike="noStrike">
                          <a:effectLst/>
                        </a:rPr>
                        <a:t>Cadence Education</a:t>
                      </a:r>
                      <a:endParaRPr lang="en-US" sz="1000" b="0" i="0" u="none" strike="noStrike">
                        <a:effectLst/>
                        <a:latin typeface="Helvetica" panose="020B0604020202020204" pitchFamily="34" charset="0"/>
                      </a:endParaRPr>
                    </a:p>
                  </a:txBody>
                  <a:tcPr marL="9525" marR="9525" marT="9525" marB="0" anchor="ctr"/>
                </a:tc>
                <a:tc>
                  <a:txBody>
                    <a:bodyPr/>
                    <a:lstStyle/>
                    <a:p>
                      <a:pPr algn="ctr" fontAlgn="ctr"/>
                      <a:r>
                        <a:rPr lang="en-US" sz="1000" u="none" strike="noStrike" dirty="0">
                          <a:effectLst/>
                        </a:rPr>
                        <a:t>130</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21592" y="3194739"/>
            <a:ext cx="3811603" cy="2122559"/>
            <a:chOff x="7940051" y="3179350"/>
            <a:chExt cx="3811603" cy="2122559"/>
          </a:xfrm>
        </p:grpSpPr>
        <p:sp>
          <p:nvSpPr>
            <p:cNvPr id="23" name="TextBox 22"/>
            <p:cNvSpPr txBox="1"/>
            <p:nvPr/>
          </p:nvSpPr>
          <p:spPr>
            <a:xfrm>
              <a:off x="7940051" y="3179350"/>
              <a:ext cx="3811603"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Educational Services establishments grew slightly since 2016 in the Northeast, driven primarily by growth in the educational support services and </a:t>
            </a:r>
            <a:r>
              <a:rPr lang="en-US" sz="1400" dirty="0" smtClean="0">
                <a:latin typeface="Helvetica" panose="020B0604020202020204" pitchFamily="34" charset="0"/>
                <a:cs typeface="Helvetica" panose="020B0604020202020204" pitchFamily="34" charset="0"/>
              </a:rPr>
              <a:t>business, </a:t>
            </a:r>
            <a:r>
              <a:rPr lang="en-US" sz="1400" dirty="0">
                <a:latin typeface="Helvetica" panose="020B0604020202020204" pitchFamily="34" charset="0"/>
                <a:cs typeface="Helvetica" panose="020B0604020202020204" pitchFamily="34" charset="0"/>
              </a:rPr>
              <a:t>computer and management </a:t>
            </a:r>
            <a:r>
              <a:rPr lang="en-US" sz="1400" dirty="0" smtClean="0">
                <a:latin typeface="Helvetica" panose="020B0604020202020204" pitchFamily="34" charset="0"/>
                <a:cs typeface="Helvetica" panose="020B0604020202020204" pitchFamily="34" charset="0"/>
              </a:rPr>
              <a:t>training groups. North Shore Community College posted the most jobs in the Northeast over the last 12 months (244), followed by Salem State University (233) and Sylvan Learning (199).</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19231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00755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Educational Services</a:t>
            </a:r>
            <a:endParaRPr lang="en-US" sz="1200" dirty="0"/>
          </a:p>
        </p:txBody>
      </p:sp>
      <p:grpSp>
        <p:nvGrpSpPr>
          <p:cNvPr id="3" name="Group 2"/>
          <p:cNvGrpSpPr/>
          <p:nvPr/>
        </p:nvGrpSpPr>
        <p:grpSpPr>
          <a:xfrm>
            <a:off x="1889761" y="2142101"/>
            <a:ext cx="8412480" cy="4396811"/>
            <a:chOff x="1889761"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1372611252"/>
                </p:ext>
              </p:extLst>
            </p:nvPr>
          </p:nvGraphicFramePr>
          <p:xfrm>
            <a:off x="1889761" y="2489892"/>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43% of workers in Educational Services have a Bachelor’s degree or higher level of education in the Northeast.</a:t>
            </a:r>
          </a:p>
        </p:txBody>
      </p:sp>
    </p:spTree>
    <p:extLst>
      <p:ext uri="{BB962C8B-B14F-4D97-AF65-F5344CB8AC3E}">
        <p14:creationId xmlns:p14="http://schemas.microsoft.com/office/powerpoint/2010/main" val="36990329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00755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Educational Services</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5" name="Group 14"/>
            <p:cNvGrpSpPr/>
            <p:nvPr/>
          </p:nvGrpSpPr>
          <p:grpSpPr>
            <a:xfrm>
              <a:off x="1498787" y="2795577"/>
              <a:ext cx="8889951" cy="2926080"/>
              <a:chOff x="0" y="0"/>
              <a:chExt cx="8889951" cy="2926080"/>
            </a:xfrm>
          </p:grpSpPr>
          <p:graphicFrame>
            <p:nvGraphicFramePr>
              <p:cNvPr id="23" name="Chart 22"/>
              <p:cNvGraphicFramePr>
                <a:graphicFrameLocks/>
              </p:cNvGraphicFramePr>
              <p:nvPr>
                <p:extLst>
                  <p:ext uri="{D42A27DB-BD31-4B8C-83A1-F6EECF244321}">
                    <p14:modId xmlns:p14="http://schemas.microsoft.com/office/powerpoint/2010/main" val="3443869768"/>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1018169362"/>
                  </p:ext>
                </p:extLst>
              </p:nvPr>
            </p:nvGraphicFramePr>
            <p:xfrm>
              <a:off x="4683711"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60% of workers in the Educational Services sector in the Northeast are female.</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2692349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00755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Educational Services</a:t>
            </a:r>
            <a:endParaRPr lang="en-US" sz="1200" dirty="0"/>
          </a:p>
        </p:txBody>
      </p:sp>
      <p:grpSp>
        <p:nvGrpSpPr>
          <p:cNvPr id="2" name="Group 1"/>
          <p:cNvGrpSpPr/>
          <p:nvPr/>
        </p:nvGrpSpPr>
        <p:grpSpPr>
          <a:xfrm>
            <a:off x="611029" y="2427883"/>
            <a:ext cx="11087049" cy="3768447"/>
            <a:chOff x="611029" y="2427883"/>
            <a:chExt cx="11087049" cy="3768447"/>
          </a:xfrm>
        </p:grpSpPr>
        <p:grpSp>
          <p:nvGrpSpPr>
            <p:cNvPr id="19" name="Group 18"/>
            <p:cNvGrpSpPr/>
            <p:nvPr/>
          </p:nvGrpSpPr>
          <p:grpSpPr>
            <a:xfrm>
              <a:off x="648891" y="2793331"/>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1841863257"/>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4212887540"/>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1505524381"/>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92% of workers in the Educational Services sector in the Northeast are white. There has been some growth since 2015 in the numbers of people of color working in the sector in the region.</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5536082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Finance and Insurance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dirty="0"/>
          </a:p>
        </p:txBody>
      </p:sp>
    </p:spTree>
    <p:extLst>
      <p:ext uri="{BB962C8B-B14F-4D97-AF65-F5344CB8AC3E}">
        <p14:creationId xmlns:p14="http://schemas.microsoft.com/office/powerpoint/2010/main" val="3664050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360823818"/>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13579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Finance and Insurance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696267872"/>
              </p:ext>
            </p:extLst>
          </p:nvPr>
        </p:nvGraphicFramePr>
        <p:xfrm>
          <a:off x="7997281" y="3539890"/>
          <a:ext cx="3657600" cy="1463035"/>
        </p:xfrm>
        <a:graphic>
          <a:graphicData uri="http://schemas.openxmlformats.org/drawingml/2006/table">
            <a:tbl>
              <a:tblPr firstRow="1">
                <a:tableStyleId>{3B4B98B0-60AC-42C2-AFA5-B58CD77FA1E5}</a:tableStyleId>
              </a:tblPr>
              <a:tblGrid>
                <a:gridCol w="1986512">
                  <a:extLst>
                    <a:ext uri="{9D8B030D-6E8A-4147-A177-3AD203B41FA5}">
                      <a16:colId xmlns:a16="http://schemas.microsoft.com/office/drawing/2014/main" val="2354080455"/>
                    </a:ext>
                  </a:extLst>
                </a:gridCol>
                <a:gridCol w="1671088">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ctr"/>
                      <a:r>
                        <a:rPr lang="en-US" sz="1000" b="0" i="0" u="none" strike="noStrike" dirty="0">
                          <a:effectLst/>
                          <a:latin typeface="Helvetica" panose="020B0604020202020204" pitchFamily="34" charset="0"/>
                        </a:rPr>
                        <a:t>Anthem Blue Cross</a:t>
                      </a:r>
                    </a:p>
                  </a:txBody>
                  <a:tcPr marL="9525" marR="9525" marT="9525" marB="0" anchor="ctr"/>
                </a:tc>
                <a:tc>
                  <a:txBody>
                    <a:bodyPr/>
                    <a:lstStyle/>
                    <a:p>
                      <a:pPr algn="ctr" fontAlgn="ctr"/>
                      <a:r>
                        <a:rPr lang="en-US" sz="1000" b="0" i="0" u="none" strike="noStrike">
                          <a:effectLst/>
                          <a:latin typeface="Helvetica" panose="020B0604020202020204" pitchFamily="34" charset="0"/>
                        </a:rPr>
                        <a:t>666</a:t>
                      </a:r>
                    </a:p>
                  </a:txBody>
                  <a:tcPr marL="9525" marR="9525" marT="9525" marB="0" anchor="ctr"/>
                </a:tc>
                <a:extLst>
                  <a:ext uri="{0D108BD9-81ED-4DB2-BD59-A6C34878D82A}">
                    <a16:rowId xmlns:a16="http://schemas.microsoft.com/office/drawing/2014/main" val="2094299416"/>
                  </a:ext>
                </a:extLst>
              </a:tr>
              <a:tr h="209005">
                <a:tc>
                  <a:txBody>
                    <a:bodyPr/>
                    <a:lstStyle/>
                    <a:p>
                      <a:pPr algn="ctr" fontAlgn="ctr"/>
                      <a:r>
                        <a:rPr lang="en-US" sz="1000" b="0" i="0" u="none" strike="noStrike" dirty="0">
                          <a:effectLst/>
                          <a:latin typeface="Helvetica" panose="020B0604020202020204" pitchFamily="34" charset="0"/>
                        </a:rPr>
                        <a:t>Santander</a:t>
                      </a:r>
                    </a:p>
                  </a:txBody>
                  <a:tcPr marL="9525" marR="9525" marT="9525" marB="0" anchor="ctr"/>
                </a:tc>
                <a:tc>
                  <a:txBody>
                    <a:bodyPr/>
                    <a:lstStyle/>
                    <a:p>
                      <a:pPr algn="ctr" fontAlgn="ctr"/>
                      <a:r>
                        <a:rPr lang="en-US" sz="1000" b="0" i="0" u="none" strike="noStrike">
                          <a:effectLst/>
                          <a:latin typeface="Helvetica" panose="020B0604020202020204" pitchFamily="34" charset="0"/>
                        </a:rPr>
                        <a:t>309</a:t>
                      </a:r>
                    </a:p>
                  </a:txBody>
                  <a:tcPr marL="9525" marR="9525" marT="9525" marB="0" anchor="ctr"/>
                </a:tc>
                <a:extLst>
                  <a:ext uri="{0D108BD9-81ED-4DB2-BD59-A6C34878D82A}">
                    <a16:rowId xmlns:a16="http://schemas.microsoft.com/office/drawing/2014/main" val="1311406487"/>
                  </a:ext>
                </a:extLst>
              </a:tr>
              <a:tr h="209005">
                <a:tc>
                  <a:txBody>
                    <a:bodyPr/>
                    <a:lstStyle/>
                    <a:p>
                      <a:pPr algn="ctr" fontAlgn="ctr"/>
                      <a:r>
                        <a:rPr lang="en-US" sz="1000" b="0" i="0" u="none" strike="noStrike" dirty="0">
                          <a:effectLst/>
                          <a:latin typeface="Helvetica" panose="020B0604020202020204" pitchFamily="34" charset="0"/>
                        </a:rPr>
                        <a:t>TD Bank</a:t>
                      </a:r>
                    </a:p>
                  </a:txBody>
                  <a:tcPr marL="9525" marR="9525" marT="9525" marB="0" anchor="ctr"/>
                </a:tc>
                <a:tc>
                  <a:txBody>
                    <a:bodyPr/>
                    <a:lstStyle/>
                    <a:p>
                      <a:pPr algn="ctr" fontAlgn="ctr"/>
                      <a:r>
                        <a:rPr lang="en-US" sz="1000" b="0" i="0" u="none" strike="noStrike">
                          <a:effectLst/>
                          <a:latin typeface="Helvetica" panose="020B0604020202020204" pitchFamily="34" charset="0"/>
                        </a:rPr>
                        <a:t>134</a:t>
                      </a:r>
                    </a:p>
                  </a:txBody>
                  <a:tcPr marL="9525" marR="9525" marT="9525" marB="0" anchor="ctr"/>
                </a:tc>
                <a:extLst>
                  <a:ext uri="{0D108BD9-81ED-4DB2-BD59-A6C34878D82A}">
                    <a16:rowId xmlns:a16="http://schemas.microsoft.com/office/drawing/2014/main" val="1699668475"/>
                  </a:ext>
                </a:extLst>
              </a:tr>
              <a:tr h="209005">
                <a:tc>
                  <a:txBody>
                    <a:bodyPr/>
                    <a:lstStyle/>
                    <a:p>
                      <a:pPr algn="ctr" fontAlgn="ctr"/>
                      <a:r>
                        <a:rPr lang="en-US" sz="1000" b="0" i="0" u="none" strike="noStrike" dirty="0">
                          <a:effectLst/>
                          <a:latin typeface="Helvetica" panose="020B0604020202020204" pitchFamily="34" charset="0"/>
                        </a:rPr>
                        <a:t>Bank of America</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133</a:t>
                      </a:r>
                    </a:p>
                  </a:txBody>
                  <a:tcPr marL="9525" marR="9525" marT="9525" marB="0" anchor="ctr"/>
                </a:tc>
                <a:extLst>
                  <a:ext uri="{0D108BD9-81ED-4DB2-BD59-A6C34878D82A}">
                    <a16:rowId xmlns:a16="http://schemas.microsoft.com/office/drawing/2014/main" val="4041789653"/>
                  </a:ext>
                </a:extLst>
              </a:tr>
              <a:tr h="209005">
                <a:tc>
                  <a:txBody>
                    <a:bodyPr/>
                    <a:lstStyle/>
                    <a:p>
                      <a:pPr algn="ctr" fontAlgn="ctr"/>
                      <a:r>
                        <a:rPr lang="en-US" sz="1000" b="0" i="0" u="none" strike="noStrike">
                          <a:effectLst/>
                          <a:latin typeface="Helvetica" panose="020B0604020202020204" pitchFamily="34" charset="0"/>
                        </a:rPr>
                        <a:t>Eastern Bank</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102</a:t>
                      </a:r>
                    </a:p>
                  </a:txBody>
                  <a:tcPr marL="9525" marR="9525" marT="9525" marB="0" anchor="ctr"/>
                </a:tc>
                <a:extLst>
                  <a:ext uri="{0D108BD9-81ED-4DB2-BD59-A6C34878D82A}">
                    <a16:rowId xmlns:a16="http://schemas.microsoft.com/office/drawing/2014/main" val="3358173353"/>
                  </a:ext>
                </a:extLst>
              </a:tr>
              <a:tr h="209005">
                <a:tc>
                  <a:txBody>
                    <a:bodyPr/>
                    <a:lstStyle/>
                    <a:p>
                      <a:pPr algn="ctr" fontAlgn="ctr"/>
                      <a:r>
                        <a:rPr lang="en-US" sz="1000" b="0" i="0" u="none" strike="noStrike">
                          <a:effectLst/>
                          <a:latin typeface="Helvetica" panose="020B0604020202020204" pitchFamily="34" charset="0"/>
                        </a:rPr>
                        <a:t>Enterprise Bank</a:t>
                      </a:r>
                    </a:p>
                  </a:txBody>
                  <a:tcPr marL="9525" marR="9525" marT="9525" marB="0" anchor="ctr"/>
                </a:tc>
                <a:tc>
                  <a:txBody>
                    <a:bodyPr/>
                    <a:lstStyle/>
                    <a:p>
                      <a:pPr algn="ctr" fontAlgn="ctr"/>
                      <a:r>
                        <a:rPr lang="en-US" sz="1000" b="0" i="0" u="none" strike="noStrike" dirty="0">
                          <a:effectLst/>
                          <a:latin typeface="Helvetica" panose="020B0604020202020204" pitchFamily="34" charset="0"/>
                        </a:rPr>
                        <a:t>83</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7281" y="3194739"/>
            <a:ext cx="3657600" cy="2122559"/>
            <a:chOff x="8015740" y="3179350"/>
            <a:chExt cx="3657600" cy="2122559"/>
          </a:xfrm>
        </p:grpSpPr>
        <p:sp>
          <p:nvSpPr>
            <p:cNvPr id="23" name="TextBox 22"/>
            <p:cNvSpPr txBox="1"/>
            <p:nvPr/>
          </p:nvSpPr>
          <p:spPr>
            <a:xfrm>
              <a:off x="8015740" y="317935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Finance and Insurance establishments </a:t>
            </a:r>
            <a:r>
              <a:rPr lang="en-US" sz="1400" dirty="0" smtClean="0">
                <a:latin typeface="Helvetica" panose="020B0604020202020204" pitchFamily="34" charset="0"/>
                <a:cs typeface="Helvetica" panose="020B0604020202020204" pitchFamily="34" charset="0"/>
              </a:rPr>
              <a:t>in the Northeast has remained </a:t>
            </a:r>
            <a:r>
              <a:rPr lang="en-US" sz="1400" dirty="0">
                <a:latin typeface="Helvetica" panose="020B0604020202020204" pitchFamily="34" charset="0"/>
                <a:cs typeface="Helvetica" panose="020B0604020202020204" pitchFamily="34" charset="0"/>
              </a:rPr>
              <a:t>stable </a:t>
            </a:r>
            <a:r>
              <a:rPr lang="en-US" sz="1400" dirty="0" smtClean="0">
                <a:latin typeface="Helvetica" panose="020B0604020202020204" pitchFamily="34" charset="0"/>
                <a:cs typeface="Helvetica" panose="020B0604020202020204" pitchFamily="34" charset="0"/>
              </a:rPr>
              <a:t>since </a:t>
            </a:r>
            <a:r>
              <a:rPr lang="en-US" sz="1400" dirty="0">
                <a:latin typeface="Helvetica" panose="020B0604020202020204" pitchFamily="34" charset="0"/>
                <a:cs typeface="Helvetica" panose="020B0604020202020204" pitchFamily="34" charset="0"/>
              </a:rPr>
              <a:t>2016</a:t>
            </a:r>
            <a:r>
              <a:rPr lang="en-US" sz="1400" dirty="0" smtClean="0">
                <a:latin typeface="Helvetica" panose="020B0604020202020204" pitchFamily="34" charset="0"/>
                <a:cs typeface="Helvetica" panose="020B0604020202020204" pitchFamily="34" charset="0"/>
              </a:rPr>
              <a:t>. In the last year, Anthem Blue Cross was responsible for the largest number of job postings in the Northeast (666), followed by Santander (309), TD Bank (134) and Bank of America (133).</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020239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17907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Finance and Insurance</a:t>
            </a:r>
            <a:endParaRPr lang="en-US" sz="1200" dirty="0"/>
          </a:p>
        </p:txBody>
      </p:sp>
      <p:grpSp>
        <p:nvGrpSpPr>
          <p:cNvPr id="3" name="Group 2"/>
          <p:cNvGrpSpPr/>
          <p:nvPr/>
        </p:nvGrpSpPr>
        <p:grpSpPr>
          <a:xfrm>
            <a:off x="1892970" y="2142101"/>
            <a:ext cx="8412480" cy="4396811"/>
            <a:chOff x="1892970" y="2142101"/>
            <a:chExt cx="8412480" cy="4396811"/>
          </a:xfrm>
        </p:grpSpPr>
        <p:graphicFrame>
          <p:nvGraphicFramePr>
            <p:cNvPr id="12" name="Chart 11"/>
            <p:cNvGraphicFramePr>
              <a:graphicFrameLocks/>
            </p:cNvGraphicFramePr>
            <p:nvPr>
              <p:extLst>
                <p:ext uri="{D42A27DB-BD31-4B8C-83A1-F6EECF244321}">
                  <p14:modId xmlns:p14="http://schemas.microsoft.com/office/powerpoint/2010/main" val="2451754998"/>
                </p:ext>
              </p:extLst>
            </p:nvPr>
          </p:nvGraphicFramePr>
          <p:xfrm>
            <a:off x="1892970" y="2489892"/>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Finance and Insurance employment has declined slightly since 2015.  Nearly 45% of workers in the sector in the Northeast hold a Bachelor’s degree or higher. </a:t>
            </a:r>
          </a:p>
        </p:txBody>
      </p:sp>
    </p:spTree>
    <p:extLst>
      <p:ext uri="{BB962C8B-B14F-4D97-AF65-F5344CB8AC3E}">
        <p14:creationId xmlns:p14="http://schemas.microsoft.com/office/powerpoint/2010/main" val="11443499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Finance and Insurance</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5" name="Group 14"/>
            <p:cNvGrpSpPr/>
            <p:nvPr/>
          </p:nvGrpSpPr>
          <p:grpSpPr>
            <a:xfrm>
              <a:off x="1477682" y="2795577"/>
              <a:ext cx="8906827" cy="2926080"/>
              <a:chOff x="0" y="0"/>
              <a:chExt cx="8906827" cy="2926080"/>
            </a:xfrm>
          </p:grpSpPr>
          <p:graphicFrame>
            <p:nvGraphicFramePr>
              <p:cNvPr id="23" name="Chart 22"/>
              <p:cNvGraphicFramePr>
                <a:graphicFrameLocks/>
              </p:cNvGraphicFramePr>
              <p:nvPr>
                <p:extLst>
                  <p:ext uri="{D42A27DB-BD31-4B8C-83A1-F6EECF244321}">
                    <p14:modId xmlns:p14="http://schemas.microsoft.com/office/powerpoint/2010/main" val="3176865624"/>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1857712151"/>
                  </p:ext>
                </p:extLst>
              </p:nvPr>
            </p:nvGraphicFramePr>
            <p:xfrm>
              <a:off x="4700587"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Workers in the Finance and Insurance sector in the Northeast are primarily female (more than 60%).</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10269208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smtClean="0">
                <a:latin typeface="Helvetica" panose="020B0604020202020204" pitchFamily="34" charset="0"/>
                <a:cs typeface="Helvetica" panose="020B0604020202020204" pitchFamily="34" charset="0"/>
              </a:rPr>
              <a:t>Industry Deep Dive: Finance </a:t>
            </a:r>
            <a:r>
              <a:rPr lang="en-US" sz="1200" dirty="0" smtClean="0">
                <a:latin typeface="Helvetica" panose="020B0604020202020204" pitchFamily="34" charset="0"/>
                <a:cs typeface="Helvetica" panose="020B0604020202020204" pitchFamily="34" charset="0"/>
              </a:rPr>
              <a:t>and Insurance</a:t>
            </a:r>
            <a:endParaRPr lang="en-US" sz="1200" dirty="0"/>
          </a:p>
        </p:txBody>
      </p:sp>
      <p:grpSp>
        <p:nvGrpSpPr>
          <p:cNvPr id="2" name="Group 1"/>
          <p:cNvGrpSpPr/>
          <p:nvPr/>
        </p:nvGrpSpPr>
        <p:grpSpPr>
          <a:xfrm>
            <a:off x="611029" y="2427883"/>
            <a:ext cx="11085447" cy="3768447"/>
            <a:chOff x="611029" y="2427883"/>
            <a:chExt cx="11085447" cy="3768447"/>
          </a:xfrm>
        </p:grpSpPr>
        <p:grpSp>
          <p:nvGrpSpPr>
            <p:cNvPr id="19" name="Group 18"/>
            <p:cNvGrpSpPr/>
            <p:nvPr/>
          </p:nvGrpSpPr>
          <p:grpSpPr>
            <a:xfrm>
              <a:off x="647289" y="2793331"/>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261511290"/>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4221993803"/>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180088929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36352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a:t>
                </a:r>
                <a:r>
                  <a:rPr lang="en-US" sz="1200" dirty="0" smtClean="0">
                    <a:latin typeface="Helvetica" panose="020B0604020202020204" pitchFamily="34" charset="0"/>
                    <a:cs typeface="Helvetica" panose="020B0604020202020204" pitchFamily="34" charset="0"/>
                  </a:rPr>
                  <a:t>Change* </a:t>
                </a:r>
                <a:r>
                  <a:rPr lang="en-US" sz="1200" dirty="0">
                    <a:latin typeface="Helvetica" panose="020B0604020202020204" pitchFamily="34" charset="0"/>
                    <a:cs typeface="Helvetica" panose="020B0604020202020204" pitchFamily="34" charset="0"/>
                  </a:rPr>
                  <a:t>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90% of all workers in the Finance and Insurance sector in the Northeast are white.  The number of people of color working in the sector has had small growth since 2015.</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336937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a:p>
        </p:txBody>
      </p:sp>
    </p:spTree>
    <p:extLst>
      <p:ext uri="{BB962C8B-B14F-4D97-AF65-F5344CB8AC3E}">
        <p14:creationId xmlns:p14="http://schemas.microsoft.com/office/powerpoint/2010/main" val="331219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Northeast’s median annual wage has increased since 2015 and is the second highest of any region in the State after Greater Boston. </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2866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19202919"/>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Age</a:t>
            </a:r>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117121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253179061"/>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3971244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2655730590"/>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24897475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1906338842"/>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245551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3724564342"/>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a:t>
            </a:r>
            <a:r>
              <a:rPr lang="en-US" sz="3200" dirty="0" smtClean="0">
                <a:latin typeface="Helvetica" panose="020B0604020202020204" pitchFamily="34" charset="0"/>
                <a:cs typeface="Helvetica" panose="020B0604020202020204" pitchFamily="34" charset="0"/>
              </a:rPr>
              <a:t>by 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20842678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883700180"/>
              </p:ext>
            </p:extLst>
          </p:nvPr>
        </p:nvGraphicFramePr>
        <p:xfrm>
          <a:off x="700331" y="2807609"/>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1937307974"/>
              </p:ext>
            </p:extLst>
          </p:nvPr>
        </p:nvGraphicFramePr>
        <p:xfrm>
          <a:off x="6641610"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8</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Northeast is projected to have the same shares of jobs that require BA+; AS, Cert. or Some College, and HS or Below in 2026 as in 2016. </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414,122</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 </a:t>
            </a:r>
            <a:r>
              <a:rPr lang="en-US" sz="1000" b="1" dirty="0" smtClean="0">
                <a:latin typeface="Helvetica" panose="020B0604020202020204" pitchFamily="34" charset="0"/>
                <a:cs typeface="Helvetica" panose="020B0604020202020204" pitchFamily="34" charset="0"/>
              </a:rPr>
              <a:t>445,240</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325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38945</TotalTime>
  <Words>7203</Words>
  <Application>Microsoft Office PowerPoint</Application>
  <PresentationFormat>Widescreen</PresentationFormat>
  <Paragraphs>1117</Paragraphs>
  <Slides>78</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Cambria Math</vt:lpstr>
      <vt:lpstr>Helvetica</vt:lpstr>
      <vt:lpstr>Wingdings</vt:lpstr>
      <vt:lpstr>Office Theme</vt:lpstr>
      <vt:lpstr>Northeast 2019 Data Package Update</vt:lpstr>
      <vt:lpstr>Objectives</vt:lpstr>
      <vt:lpstr>Table of Contents</vt:lpstr>
      <vt:lpstr>Part I: Regional Context</vt:lpstr>
      <vt:lpstr>Unemployment Rate</vt:lpstr>
      <vt:lpstr>Unemployed v. Employed in Labor Force</vt:lpstr>
      <vt:lpstr>Median Annual Wage</vt:lpstr>
      <vt:lpstr>Educational Requirements for Employment</vt:lpstr>
      <vt:lpstr>Part II: Regional Industry Overview and Profiles</vt:lpstr>
      <vt:lpstr>Terminology</vt:lpstr>
      <vt:lpstr>II.A: Regional Industry Overview</vt:lpstr>
      <vt:lpstr>Sector Makeup by Total Employment</vt:lpstr>
      <vt:lpstr>Sector Makeup by Total Wages</vt:lpstr>
      <vt:lpstr>II.B: Priority Industry Profiles</vt:lpstr>
      <vt:lpstr>Manufacturing</vt:lpstr>
      <vt:lpstr>Manufacturing Groups and Employers</vt:lpstr>
      <vt:lpstr>Manufacturing by Education</vt:lpstr>
      <vt:lpstr>Manufacturing by Gender</vt:lpstr>
      <vt:lpstr>Manufacturing by Race/Ethnicity</vt:lpstr>
      <vt:lpstr>Healthcare and Social Assistance</vt:lpstr>
      <vt:lpstr>Healthcare and Social Assistance Groups and Employers</vt:lpstr>
      <vt:lpstr>Healthcare and Social Assistance by Education</vt:lpstr>
      <vt:lpstr>Healthcare and Social Assistance by Gender</vt:lpstr>
      <vt:lpstr>Healthcare and Social Assistance by Race/Ethnicity</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Occupations</vt:lpstr>
      <vt:lpstr>Terminology</vt:lpstr>
      <vt:lpstr>Sub-BA Occupations Associated with Priority Industries</vt:lpstr>
      <vt:lpstr>Part III: Supply Gap Analysis</vt:lpstr>
      <vt:lpstr>How do we calculate a supply gap ratio?</vt:lpstr>
      <vt:lpstr>How do we calculate demand and supply?</vt:lpstr>
      <vt:lpstr>More Openings than Qualified: Regional Sub-BA Occupations, 4+ Stars</vt:lpstr>
      <vt:lpstr>More Openings than Qualified: Regional Sub-BA Occupations, 3 Stars</vt:lpstr>
      <vt:lpstr>State Supply Gap Overview: BA+ Clusters</vt:lpstr>
      <vt:lpstr>More Openings than Qualified: State BA+ Occupations</vt:lpstr>
      <vt:lpstr>Part IV: Workforce Supply Analysis</vt:lpstr>
      <vt:lpstr>IV. A: Apprenticeships</vt:lpstr>
      <vt:lpstr>How do we calculate demand and supply?</vt:lpstr>
      <vt:lpstr>Top 15 State Occupations by Apprenticeships</vt:lpstr>
      <vt:lpstr>State Supply Gap Overview: Apprenticeships</vt:lpstr>
      <vt:lpstr>Regional Occupation Demand and Supply of Apprentices</vt:lpstr>
      <vt:lpstr>IV. B: Professional Licensing</vt:lpstr>
      <vt:lpstr>Top 20 Occupations by DPL Professional Licensing</vt:lpstr>
      <vt:lpstr>Regional Occupation Demand and DPL Licensing</vt:lpstr>
      <vt:lpstr>Part V: New Data Tools</vt:lpstr>
      <vt:lpstr>Dynamic Data Tools</vt:lpstr>
      <vt:lpstr>Education Program Supply</vt:lpstr>
      <vt:lpstr>Discussion Questions</vt:lpstr>
      <vt:lpstr>Appendix: Critical Industry Profiles</vt:lpstr>
      <vt:lpstr>Construction</vt:lpstr>
      <vt:lpstr>Construction Groups and Employers</vt:lpstr>
      <vt:lpstr>Construction by Education</vt:lpstr>
      <vt:lpstr>Construction by Gender</vt:lpstr>
      <vt:lpstr>Construction by Race/Ethnicity</vt:lpstr>
      <vt:lpstr>Educational Services</vt:lpstr>
      <vt:lpstr>Educational Services Groups and Employers</vt:lpstr>
      <vt:lpstr>Educational Services by Education</vt:lpstr>
      <vt:lpstr>Educational Services by Gender</vt:lpstr>
      <vt:lpstr>Educational Services by Race/Ethnicity</vt:lpstr>
      <vt:lpstr>Finance and Insurance</vt:lpstr>
      <vt:lpstr>Finance and Insurance Groups and Employers</vt:lpstr>
      <vt:lpstr>Finance and Insurance by Education</vt:lpstr>
      <vt:lpstr>Finance and Insurance by Gender</vt:lpstr>
      <vt:lpstr>Finance and Insurance by Race/Ethnicity</vt:lpstr>
      <vt:lpstr>Appendix: Worker Characteristics</vt:lpstr>
      <vt:lpstr>PowerPoint Presentation</vt:lpstr>
      <vt:lpstr>PowerPoint Presentation</vt:lpstr>
      <vt:lpstr>PowerPoint Presentation</vt:lpstr>
      <vt:lpstr>PowerPoint Presentation</vt:lpstr>
      <vt:lpstr>PowerPoint Presentation</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816</cp:revision>
  <cp:lastPrinted>2019-09-20T14:53:57Z</cp:lastPrinted>
  <dcterms:created xsi:type="dcterms:W3CDTF">2019-05-10T18:43:22Z</dcterms:created>
  <dcterms:modified xsi:type="dcterms:W3CDTF">2019-10-09T19:01:58Z</dcterms:modified>
</cp:coreProperties>
</file>