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9.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13.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9.xml" ContentType="application/vnd.openxmlformats-officedocument.presentationml.notesSlide+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0.xml" ContentType="application/vnd.openxmlformats-officedocument.presentationml.notesSlide+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1.xml" ContentType="application/vnd.openxmlformats-officedocument.presentationml.notesSlide+xml"/>
  <Override PartName="/ppt/charts/chart17.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8.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0.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1.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22.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7.xml" ContentType="application/vnd.openxmlformats-officedocument.presentationml.notesSlide+xml"/>
  <Override PartName="/ppt/charts/chart23.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8.xml" ContentType="application/vnd.openxmlformats-officedocument.presentationml.notesSlide+xml"/>
  <Override PartName="/ppt/charts/chart24.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49.xml" ContentType="application/vnd.openxmlformats-officedocument.presentationml.notesSlide+xml"/>
  <Override PartName="/ppt/charts/chart25.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50.xml" ContentType="application/vnd.openxmlformats-officedocument.presentationml.notesSlide+xml"/>
  <Override PartName="/ppt/charts/chart26.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27.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8.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54.xml" ContentType="application/vnd.openxmlformats-officedocument.presentationml.notesSlide+xml"/>
  <Override PartName="/ppt/charts/chart29.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0.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1.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32.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3.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57.xml" ContentType="application/vnd.openxmlformats-officedocument.presentationml.notesSlide+xml"/>
  <Override PartName="/ppt/charts/chart34.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5.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6.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37.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8.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60.xml" ContentType="application/vnd.openxmlformats-officedocument.presentationml.notesSlide+xml"/>
  <Override PartName="/ppt/charts/chart39.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40.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41.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42.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64.xml" ContentType="application/vnd.openxmlformats-officedocument.presentationml.notesSlide+xml"/>
  <Override PartName="/ppt/charts/chart43.xml" ContentType="application/vnd.openxmlformats-officedocument.drawingml.chart+xml"/>
  <Override PartName="/ppt/notesSlides/notesSlide65.xml" ContentType="application/vnd.openxmlformats-officedocument.presentationml.notesSlide+xml"/>
  <Override PartName="/ppt/charts/chart4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5.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66.xml" ContentType="application/vnd.openxmlformats-officedocument.presentationml.notesSlide+xml"/>
  <Override PartName="/ppt/charts/chart4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8.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49.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9.xml" ContentType="application/vnd.openxmlformats-officedocument.presentationml.notesSlide+xml"/>
  <Override PartName="/ppt/charts/chart50.xml" ContentType="application/vnd.openxmlformats-officedocument.drawingml.chart+xml"/>
  <Override PartName="/ppt/notesSlides/notesSlide70.xml" ContentType="application/vnd.openxmlformats-officedocument.presentationml.notesSlide+xml"/>
  <Override PartName="/ppt/charts/chart51.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52.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71.xml" ContentType="application/vnd.openxmlformats-officedocument.presentationml.notesSlide+xml"/>
  <Override PartName="/ppt/charts/chart53.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5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5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rts/chart56.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74.xml" ContentType="application/vnd.openxmlformats-officedocument.presentationml.notesSlide+xml"/>
  <Override PartName="/ppt/charts/chart57.xml" ContentType="application/vnd.openxmlformats-officedocument.drawingml.chart+xml"/>
  <Override PartName="/ppt/notesSlides/notesSlide75.xml" ContentType="application/vnd.openxmlformats-officedocument.presentationml.notesSlide+xml"/>
  <Override PartName="/ppt/charts/chart58.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9.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6.xml" ContentType="application/vnd.openxmlformats-officedocument.presentationml.notesSlide+xml"/>
  <Override PartName="/ppt/charts/chart60.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1.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62.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rts/chart63.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9.xml" ContentType="application/vnd.openxmlformats-officedocument.presentationml.notesSlide+xml"/>
  <Override PartName="/ppt/charts/chart64.xml" ContentType="application/vnd.openxmlformats-officedocument.drawingml.chart+xml"/>
  <Override PartName="/ppt/notesSlides/notesSlide80.xml" ContentType="application/vnd.openxmlformats-officedocument.presentationml.notesSlide+xml"/>
  <Override PartName="/ppt/charts/chart65.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66.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81.xml" ContentType="application/vnd.openxmlformats-officedocument.presentationml.notesSlide+xml"/>
  <Override PartName="/ppt/charts/chart67.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68.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9.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handoutMasterIdLst>
    <p:handoutMasterId r:id="rId92"/>
  </p:handoutMasterIdLst>
  <p:sldIdLst>
    <p:sldId id="845" r:id="rId2"/>
    <p:sldId id="846" r:id="rId3"/>
    <p:sldId id="883" r:id="rId4"/>
    <p:sldId id="534" r:id="rId5"/>
    <p:sldId id="787" r:id="rId6"/>
    <p:sldId id="788" r:id="rId7"/>
    <p:sldId id="789" r:id="rId8"/>
    <p:sldId id="790" r:id="rId9"/>
    <p:sldId id="538" r:id="rId10"/>
    <p:sldId id="587" r:id="rId11"/>
    <p:sldId id="539" r:id="rId12"/>
    <p:sldId id="872" r:id="rId13"/>
    <p:sldId id="873" r:id="rId14"/>
    <p:sldId id="542" r:id="rId15"/>
    <p:sldId id="543" r:id="rId16"/>
    <p:sldId id="797" r:id="rId17"/>
    <p:sldId id="798" r:id="rId18"/>
    <p:sldId id="752" r:id="rId19"/>
    <p:sldId id="809" r:id="rId20"/>
    <p:sldId id="810" r:id="rId21"/>
    <p:sldId id="548" r:id="rId22"/>
    <p:sldId id="801" r:id="rId23"/>
    <p:sldId id="802" r:id="rId24"/>
    <p:sldId id="848" r:id="rId25"/>
    <p:sldId id="849" r:id="rId26"/>
    <p:sldId id="879" r:id="rId27"/>
    <p:sldId id="851" r:id="rId28"/>
    <p:sldId id="852" r:id="rId29"/>
    <p:sldId id="853" r:id="rId30"/>
    <p:sldId id="880" r:id="rId31"/>
    <p:sldId id="875" r:id="rId32"/>
    <p:sldId id="856" r:id="rId33"/>
    <p:sldId id="857" r:id="rId34"/>
    <p:sldId id="858" r:id="rId35"/>
    <p:sldId id="859" r:id="rId36"/>
    <p:sldId id="861" r:id="rId37"/>
    <p:sldId id="860" r:id="rId38"/>
    <p:sldId id="862" r:id="rId39"/>
    <p:sldId id="876" r:id="rId40"/>
    <p:sldId id="864" r:id="rId41"/>
    <p:sldId id="877" r:id="rId42"/>
    <p:sldId id="902" r:id="rId43"/>
    <p:sldId id="867" r:id="rId44"/>
    <p:sldId id="868" r:id="rId45"/>
    <p:sldId id="869" r:id="rId46"/>
    <p:sldId id="870" r:id="rId47"/>
    <p:sldId id="871" r:id="rId48"/>
    <p:sldId id="766" r:id="rId49"/>
    <p:sldId id="770" r:id="rId50"/>
    <p:sldId id="767" r:id="rId51"/>
    <p:sldId id="768" r:id="rId52"/>
    <p:sldId id="769" r:id="rId53"/>
    <p:sldId id="899" r:id="rId54"/>
    <p:sldId id="884" r:id="rId55"/>
    <p:sldId id="887" r:id="rId56"/>
    <p:sldId id="888" r:id="rId57"/>
    <p:sldId id="889" r:id="rId58"/>
    <p:sldId id="892" r:id="rId59"/>
    <p:sldId id="893" r:id="rId60"/>
    <p:sldId id="894" r:id="rId61"/>
    <p:sldId id="897" r:id="rId62"/>
    <p:sldId id="898" r:id="rId63"/>
    <p:sldId id="580" r:id="rId64"/>
    <p:sldId id="553" r:id="rId65"/>
    <p:sldId id="813" r:id="rId66"/>
    <p:sldId id="806" r:id="rId67"/>
    <p:sldId id="807" r:id="rId68"/>
    <p:sldId id="808" r:id="rId69"/>
    <p:sldId id="835" r:id="rId70"/>
    <p:sldId id="836" r:id="rId71"/>
    <p:sldId id="837" r:id="rId72"/>
    <p:sldId id="838" r:id="rId73"/>
    <p:sldId id="839" r:id="rId74"/>
    <p:sldId id="840" r:id="rId75"/>
    <p:sldId id="841" r:id="rId76"/>
    <p:sldId id="842" r:id="rId77"/>
    <p:sldId id="843" r:id="rId78"/>
    <p:sldId id="844" r:id="rId79"/>
    <p:sldId id="829" r:id="rId80"/>
    <p:sldId id="830" r:id="rId81"/>
    <p:sldId id="831" r:id="rId82"/>
    <p:sldId id="832" r:id="rId83"/>
    <p:sldId id="833" r:id="rId84"/>
    <p:sldId id="882" r:id="rId85"/>
    <p:sldId id="881" r:id="rId86"/>
    <p:sldId id="661" r:id="rId87"/>
    <p:sldId id="680" r:id="rId88"/>
    <p:sldId id="634" r:id="rId89"/>
    <p:sldId id="656" r:id="rId9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F76DC93-5DF7-4E64-A602-DF66F8D331EB}">
          <p14:sldIdLst>
            <p14:sldId id="845"/>
            <p14:sldId id="846"/>
            <p14:sldId id="883"/>
          </p14:sldIdLst>
        </p14:section>
        <p14:section name="Regional Context" id="{90F9B268-1778-4D92-8EA2-1F1190D38406}">
          <p14:sldIdLst>
            <p14:sldId id="534"/>
            <p14:sldId id="787"/>
            <p14:sldId id="788"/>
            <p14:sldId id="789"/>
            <p14:sldId id="790"/>
          </p14:sldIdLst>
        </p14:section>
        <p14:section name="Regional Industry Overview" id="{8AE7E04E-28C0-4ABF-91FC-A4CA0BC70D7B}">
          <p14:sldIdLst>
            <p14:sldId id="538"/>
            <p14:sldId id="587"/>
            <p14:sldId id="539"/>
            <p14:sldId id="872"/>
            <p14:sldId id="873"/>
            <p14:sldId id="542"/>
          </p14:sldIdLst>
        </p14:section>
        <p14:section name="Healthcare and Social Assistance" id="{FEF9ED6A-86FE-4774-A3CD-91EC2EE1FB4D}">
          <p14:sldIdLst>
            <p14:sldId id="543"/>
            <p14:sldId id="797"/>
            <p14:sldId id="798"/>
          </p14:sldIdLst>
        </p14:section>
        <p14:section name="Educational Services" id="{7AF56C9A-7A82-4E7F-9CBD-5AAB37869BC9}">
          <p14:sldIdLst>
            <p14:sldId id="752"/>
            <p14:sldId id="809"/>
            <p14:sldId id="810"/>
          </p14:sldIdLst>
        </p14:section>
        <p14:section name="Manufacturing" id="{430F390C-FF9F-4485-8DA2-0A5C15599D4C}">
          <p14:sldIdLst>
            <p14:sldId id="548"/>
            <p14:sldId id="801"/>
            <p14:sldId id="802"/>
          </p14:sldIdLst>
        </p14:section>
        <p14:section name="Occupations" id="{8E55BC8F-CC2A-43F2-9C96-DFE73C969928}">
          <p14:sldIdLst>
            <p14:sldId id="848"/>
            <p14:sldId id="849"/>
            <p14:sldId id="879"/>
          </p14:sldIdLst>
        </p14:section>
        <p14:section name="Supply Gap Analysis" id="{F9D3AB9D-A0CA-429B-BECB-04F83FF398CD}">
          <p14:sldIdLst>
            <p14:sldId id="851"/>
            <p14:sldId id="852"/>
            <p14:sldId id="853"/>
            <p14:sldId id="880"/>
            <p14:sldId id="875"/>
            <p14:sldId id="856"/>
            <p14:sldId id="857"/>
          </p14:sldIdLst>
        </p14:section>
        <p14:section name="Workforce Supply Analysis" id="{4E301FE4-06D8-412E-9615-6024F4EA115A}">
          <p14:sldIdLst>
            <p14:sldId id="858"/>
            <p14:sldId id="859"/>
            <p14:sldId id="861"/>
            <p14:sldId id="860"/>
            <p14:sldId id="862"/>
            <p14:sldId id="876"/>
            <p14:sldId id="864"/>
            <p14:sldId id="877"/>
            <p14:sldId id="902"/>
          </p14:sldIdLst>
        </p14:section>
        <p14:section name="New Data Tools" id="{FA236253-A912-4294-B12D-7F0E9F90AC61}">
          <p14:sldIdLst>
            <p14:sldId id="867"/>
            <p14:sldId id="868"/>
            <p14:sldId id="869"/>
            <p14:sldId id="870"/>
          </p14:sldIdLst>
        </p14:section>
        <p14:section name="Appendix: Worker Characteristics" id="{0DDABE25-F4FE-41B9-B52F-03D64E2BF455}">
          <p14:sldIdLst>
            <p14:sldId id="871"/>
            <p14:sldId id="766"/>
            <p14:sldId id="770"/>
            <p14:sldId id="767"/>
            <p14:sldId id="768"/>
            <p14:sldId id="769"/>
          </p14:sldIdLst>
        </p14:section>
        <p14:section name="Appendix: Priority Industry Profiles" id="{FBF42A30-B786-4E03-BC17-D4DCF9392165}">
          <p14:sldIdLst>
            <p14:sldId id="899"/>
            <p14:sldId id="884"/>
            <p14:sldId id="887"/>
            <p14:sldId id="888"/>
            <p14:sldId id="889"/>
            <p14:sldId id="892"/>
            <p14:sldId id="893"/>
            <p14:sldId id="894"/>
            <p14:sldId id="897"/>
            <p14:sldId id="898"/>
          </p14:sldIdLst>
        </p14:section>
        <p14:section name="Appendix: Critical Industries" id="{8B8CB45E-CD65-46D3-99E2-138FAA644ED1}">
          <p14:sldIdLst>
            <p14:sldId id="580"/>
            <p14:sldId id="553"/>
            <p14:sldId id="813"/>
            <p14:sldId id="806"/>
            <p14:sldId id="807"/>
            <p14:sldId id="808"/>
            <p14:sldId id="835"/>
            <p14:sldId id="836"/>
            <p14:sldId id="837"/>
            <p14:sldId id="838"/>
            <p14:sldId id="839"/>
            <p14:sldId id="840"/>
            <p14:sldId id="841"/>
            <p14:sldId id="842"/>
            <p14:sldId id="843"/>
            <p14:sldId id="844"/>
            <p14:sldId id="829"/>
            <p14:sldId id="830"/>
            <p14:sldId id="831"/>
            <p14:sldId id="832"/>
            <p14:sldId id="833"/>
          </p14:sldIdLst>
        </p14:section>
        <p14:section name="Appendix: Licensing Deep Dive" id="{65703BCF-0400-49A8-9126-B946883127A6}">
          <p14:sldIdLst>
            <p14:sldId id="882"/>
            <p14:sldId id="881"/>
          </p14:sldIdLst>
        </p14:section>
        <p14:section name="Glossary" id="{1E106C2D-210B-4658-88D1-04AF62905057}">
          <p14:sldIdLst>
            <p14:sldId id="661"/>
            <p14:sldId id="680"/>
            <p14:sldId id="634"/>
            <p14:sldId id="6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86" autoAdjust="0"/>
    <p:restoredTop sz="94660"/>
  </p:normalViewPr>
  <p:slideViewPr>
    <p:cSldViewPr snapToGrid="0">
      <p:cViewPr varScale="1">
        <p:scale>
          <a:sx n="99" d="100"/>
          <a:sy n="99" d="100"/>
        </p:scale>
        <p:origin x="96" y="354"/>
      </p:cViewPr>
      <p:guideLst/>
    </p:cSldViewPr>
  </p:slideViewPr>
  <p:notesTextViewPr>
    <p:cViewPr>
      <p:scale>
        <a:sx n="1" d="1"/>
        <a:sy n="1" d="1"/>
      </p:scale>
      <p:origin x="0" y="0"/>
    </p:cViewPr>
  </p:notesTextViewPr>
  <p:sorterViewPr>
    <p:cViewPr varScale="1">
      <p:scale>
        <a:sx n="1" d="1"/>
        <a:sy n="1" d="1"/>
      </p:scale>
      <p:origin x="0" y="-125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1.%20Regional%20Context\Pioneer%20Valley%20-%20Labor%20Forc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2-B.%20Priority%20Industry%20Profiles\Groups%20and%20Employers\Pioneer%20Valley%20-%20Industry%20Groups.xlsx"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Pioneer%20Valley\2-B.%20Priority%20Industry%20Profiles\Employment\Pioneer%20Valley%20-%20Employment%20by%20Education.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2-B.%20Priority%20Industry%20Profiles\Groups%20and%20Employers\Pioneer%20Valley%20-%20Industry%20Groups.xlsx" TargetMode="External"/><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Pioneer%20Valley\2-B.%20Priority%20Industry%20Profiles\Employment\Pioneer%20Valley%20-%20Employment%20by%20Education.xlsx" TargetMode="External"/></Relationships>
</file>

<file path=ppt/charts/_rels/chart1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3.%20Supply%20Gap%20Analysis\Pioneer%20Valley%20-%20Supply%20and%20Demand%20Charts.xlsx" TargetMode="External"/><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3.%20Supply%20Gap%20Analysis\Pioneer%20Valley%20-%20Supply%20and%20Demand%20Charts.xlsx" TargetMode="External"/><Relationship Id="rId2" Type="http://schemas.microsoft.com/office/2011/relationships/chartColorStyle" Target="colors10.xml"/><Relationship Id="rId1" Type="http://schemas.microsoft.com/office/2011/relationships/chartStyle" Target="style10.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3.%20Workforce%20Supply%20Analysis\Northeast%20-%20Supply%20and%20Demand%20Charts.xlsx" TargetMode="External"/><Relationship Id="rId2" Type="http://schemas.microsoft.com/office/2011/relationships/chartColorStyle" Target="colors11.xml"/><Relationship Id="rId1" Type="http://schemas.microsoft.com/office/2011/relationships/chartStyle" Target="style11.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3.%20Workforce%20Supply%20Analysis\Northeast%20-%20Supply%20and%20Demand%20Charts.xlsx" TargetMode="External"/><Relationship Id="rId2" Type="http://schemas.microsoft.com/office/2011/relationships/chartColorStyle" Target="colors12.xml"/><Relationship Id="rId1" Type="http://schemas.microsoft.com/office/2011/relationships/chartStyle" Target="style12.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All%20Regions\Supply%20Gap%20Analysis\2019%20Supply\Apprentices\Apprentices%20(2019).xlsx" TargetMode="External"/><Relationship Id="rId2" Type="http://schemas.microsoft.com/office/2011/relationships/chartColorStyle" Target="colors13.xml"/><Relationship Id="rId1" Type="http://schemas.microsoft.com/office/2011/relationships/chartStyle" Target="style13.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All%20Regions\Supply%20Gap%20Analysis\2019%20Supply\Apprentices\Apprentices%20(2019)%20-%20Charta.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1.%20Regional%20Context\Pioneer%20Valley%20-%20Labor%20Force.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All%20Regions\All%20Regions%20-%20Licensing%20Charts.xlsx" TargetMode="External"/><Relationship Id="rId2" Type="http://schemas.microsoft.com/office/2011/relationships/chartColorStyle" Target="colors15.xml"/><Relationship Id="rId1" Type="http://schemas.microsoft.com/office/2011/relationships/chartStyle" Target="style15.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All%20Regions\All%20Regions%20-%20Licensing%20Charts.xlsx" TargetMode="External"/><Relationship Id="rId2" Type="http://schemas.microsoft.com/office/2011/relationships/chartColorStyle" Target="colors16.xml"/><Relationship Id="rId1" Type="http://schemas.microsoft.com/office/2011/relationships/chartStyle" Target="style16.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Appendix\Pioneer%20Valley%20-%20Worker%20Characteristics.xlsx" TargetMode="External"/><Relationship Id="rId2" Type="http://schemas.microsoft.com/office/2011/relationships/chartColorStyle" Target="colors17.xml"/><Relationship Id="rId1" Type="http://schemas.microsoft.com/office/2011/relationships/chartStyle" Target="style17.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Appendix\Pioneer%20Valley%20-%20Worker%20Characteristics.xlsx" TargetMode="External"/><Relationship Id="rId2" Type="http://schemas.microsoft.com/office/2011/relationships/chartColorStyle" Target="colors18.xml"/><Relationship Id="rId1" Type="http://schemas.microsoft.com/office/2011/relationships/chartStyle" Target="style18.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Appendix\Pioneer%20Valley%20-%20Worker%20Characteristics.xlsx" TargetMode="External"/><Relationship Id="rId2" Type="http://schemas.microsoft.com/office/2011/relationships/chartColorStyle" Target="colors19.xml"/><Relationship Id="rId1" Type="http://schemas.microsoft.com/office/2011/relationships/chartStyle" Target="style19.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Appendix\Pioneer%20Valley%20-%20Worker%20Characteristics.xlsx" TargetMode="External"/><Relationship Id="rId2" Type="http://schemas.microsoft.com/office/2011/relationships/chartColorStyle" Target="colors20.xml"/><Relationship Id="rId1" Type="http://schemas.microsoft.com/office/2011/relationships/chartStyle" Target="style20.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Appendix\Pioneer%20Valley%20-%20Worker%20Characteristics.xlsx" TargetMode="External"/><Relationship Id="rId2" Type="http://schemas.microsoft.com/office/2011/relationships/chartColorStyle" Target="colors21.xml"/><Relationship Id="rId1" Type="http://schemas.microsoft.com/office/2011/relationships/chartStyle" Target="style21.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2-B.%20Priority%20Industry%20Profiles\Employment\Pioneer%20Valley%20-%20Employment%20by%20Gender.xlsx" TargetMode="External"/><Relationship Id="rId2" Type="http://schemas.microsoft.com/office/2011/relationships/chartColorStyle" Target="colors22.xml"/><Relationship Id="rId1" Type="http://schemas.microsoft.com/office/2011/relationships/chartStyle" Target="style22.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2-B.%20Priority%20Industry%20Profiles\Employment\Pioneer%20Valley%20-%20Employment%20by%20Gender.xlsx" TargetMode="External"/><Relationship Id="rId2" Type="http://schemas.microsoft.com/office/2011/relationships/chartColorStyle" Target="colors23.xml"/><Relationship Id="rId1" Type="http://schemas.microsoft.com/office/2011/relationships/chartStyle" Target="style23.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2-B.%20Priority%20Industry%20Profiles\Employment\Pioneer%20Valley%20-%20Employment%20by%20Race%20and%20Ethnicity.xlsx" TargetMode="External"/><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All%20Regions\All%20Regions%20-%20Median%20Wage.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2-B.%20Priority%20Industry%20Profiles\Employment\Pioneer%20Valley%20-%20Employment%20by%20Race%20and%20Ethnicity.xlsx" TargetMode="External"/><Relationship Id="rId2" Type="http://schemas.microsoft.com/office/2011/relationships/chartColorStyle" Target="colors25.xml"/><Relationship Id="rId1" Type="http://schemas.microsoft.com/office/2011/relationships/chartStyle" Target="style25.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2-B.%20Priority%20Industry%20Profiles\Employment\Pioneer%20Valley%20-%20Employment%20by%20Race%20and%20Ethnicity.xlsx" TargetMode="External"/><Relationship Id="rId2" Type="http://schemas.microsoft.com/office/2011/relationships/chartColorStyle" Target="colors26.xml"/><Relationship Id="rId1" Type="http://schemas.microsoft.com/office/2011/relationships/chartStyle" Target="style26.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2-B.%20Priority%20Industry%20Profiles\Employment\Pioneer%20Valley%20-%20Employment%20by%20Gender.xlsx" TargetMode="External"/><Relationship Id="rId2" Type="http://schemas.microsoft.com/office/2011/relationships/chartColorStyle" Target="colors27.xml"/><Relationship Id="rId1" Type="http://schemas.microsoft.com/office/2011/relationships/chartStyle" Target="style27.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2-B.%20Priority%20Industry%20Profiles\Employment\Pioneer%20Valley%20-%20Employment%20by%20Gender.xlsx" TargetMode="External"/><Relationship Id="rId2" Type="http://schemas.microsoft.com/office/2011/relationships/chartColorStyle" Target="colors28.xml"/><Relationship Id="rId1" Type="http://schemas.microsoft.com/office/2011/relationships/chartStyle" Target="style28.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2-B.%20Priority%20Industry%20Profiles\Employment\Pioneer%20Valley%20-%20Employment%20by%20Race%20and%20Ethnicity.xlsx" TargetMode="External"/><Relationship Id="rId2" Type="http://schemas.microsoft.com/office/2011/relationships/chartColorStyle" Target="colors29.xml"/><Relationship Id="rId1" Type="http://schemas.microsoft.com/office/2011/relationships/chartStyle" Target="style29.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2-B.%20Priority%20Industry%20Profiles\Employment\Pioneer%20Valley%20-%20Employment%20by%20Race%20and%20Ethnicity.xlsx" TargetMode="External"/><Relationship Id="rId2" Type="http://schemas.microsoft.com/office/2011/relationships/chartColorStyle" Target="colors30.xml"/><Relationship Id="rId1" Type="http://schemas.microsoft.com/office/2011/relationships/chartStyle" Target="style30.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2-B.%20Priority%20Industry%20Profiles\Employment\Pioneer%20Valley%20-%20Employment%20by%20Race%20and%20Ethnicity.xlsx" TargetMode="External"/><Relationship Id="rId2" Type="http://schemas.microsoft.com/office/2011/relationships/chartColorStyle" Target="colors31.xml"/><Relationship Id="rId1" Type="http://schemas.microsoft.com/office/2011/relationships/chartStyle" Target="style31.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2-B.%20Priority%20Industry%20Profiles\Employment\Pioneer%20Valley%20-%20Employment%20by%20Gender.xlsx" TargetMode="External"/><Relationship Id="rId2" Type="http://schemas.microsoft.com/office/2011/relationships/chartColorStyle" Target="colors32.xml"/><Relationship Id="rId1" Type="http://schemas.microsoft.com/office/2011/relationships/chartStyle" Target="style32.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2-B.%20Priority%20Industry%20Profiles\Employment\Pioneer%20Valley%20-%20Employment%20by%20Gender.xlsx" TargetMode="External"/><Relationship Id="rId2" Type="http://schemas.microsoft.com/office/2011/relationships/chartColorStyle" Target="colors33.xml"/><Relationship Id="rId1" Type="http://schemas.microsoft.com/office/2011/relationships/chartStyle" Target="style33.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2-B.%20Priority%20Industry%20Profiles\Employment\Pioneer%20Valley%20-%20Employment%20by%20Race%20and%20Ethnicity.xlsx" TargetMode="External"/><Relationship Id="rId2" Type="http://schemas.microsoft.com/office/2011/relationships/chartColorStyle" Target="colors34.xml"/><Relationship Id="rId1" Type="http://schemas.microsoft.com/office/2011/relationships/chartStyle" Target="style34.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1.%20Regional%20Context\Pioneer%20Valley%20-%20LT%20Education.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2-B.%20Priority%20Industry%20Profiles\Employment\Pioneer%20Valley%20-%20Employment%20by%20Race%20and%20Ethnicity.xlsx" TargetMode="External"/><Relationship Id="rId2" Type="http://schemas.microsoft.com/office/2011/relationships/chartColorStyle" Target="colors35.xml"/><Relationship Id="rId1" Type="http://schemas.microsoft.com/office/2011/relationships/chartStyle" Target="style35.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2-B.%20Priority%20Industry%20Profiles\Employment\Pioneer%20Valley%20-%20Employment%20by%20Race%20and%20Ethnicity.xlsx" TargetMode="External"/><Relationship Id="rId2" Type="http://schemas.microsoft.com/office/2011/relationships/chartColorStyle" Target="colors36.xml"/><Relationship Id="rId1" Type="http://schemas.microsoft.com/office/2011/relationships/chartStyle" Target="style36.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2-C.%20Critical%20Industry%20Profiles\Groups%20and%20Employers\Pioneer%20Valley%20-%20Industry%20Groups.xlsx" TargetMode="External"/><Relationship Id="rId2" Type="http://schemas.microsoft.com/office/2011/relationships/chartColorStyle" Target="colors37.xml"/><Relationship Id="rId1" Type="http://schemas.microsoft.com/office/2011/relationships/chartStyle" Target="style37.xml"/></Relationships>
</file>

<file path=ppt/charts/_rels/chart43.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Pioneer%20Valley\2-C.%20Critical%20Industry%20Profiles\Employment\Pioneer%20Valley%20-%20Employment%20by%20Education.xlsx" TargetMode="External"/></Relationships>
</file>

<file path=ppt/charts/_rels/chart4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2-C.%20Critical%20Industry%20Profiles\Employment\Pioneer%20Valley%20-%20Employment%20by%20Gender.xlsx" TargetMode="External"/><Relationship Id="rId2" Type="http://schemas.microsoft.com/office/2011/relationships/chartColorStyle" Target="colors38.xml"/><Relationship Id="rId1" Type="http://schemas.microsoft.com/office/2011/relationships/chartStyle" Target="style38.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2-C.%20Critical%20Industry%20Profiles\Employment\Pioneer%20Valley%20-%20Employment%20by%20Gender.xlsx" TargetMode="External"/><Relationship Id="rId2" Type="http://schemas.microsoft.com/office/2011/relationships/chartColorStyle" Target="colors39.xml"/><Relationship Id="rId1" Type="http://schemas.microsoft.com/office/2011/relationships/chartStyle" Target="style39.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2-C.%20Critical%20Industry%20Profiles\Employment\Pioneer%20Valley%20-%20Employment%20by%20Race%20and%20Ethnicity.xlsx" TargetMode="External"/><Relationship Id="rId2" Type="http://schemas.microsoft.com/office/2011/relationships/chartColorStyle" Target="colors40.xml"/><Relationship Id="rId1" Type="http://schemas.microsoft.com/office/2011/relationships/chartStyle" Target="style40.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2-C.%20Critical%20Industry%20Profiles\Employment\Pioneer%20Valley%20-%20Employment%20by%20Race%20and%20Ethnicity.xlsx" TargetMode="External"/><Relationship Id="rId2" Type="http://schemas.microsoft.com/office/2011/relationships/chartColorStyle" Target="colors41.xml"/><Relationship Id="rId1" Type="http://schemas.microsoft.com/office/2011/relationships/chartStyle" Target="style41.xml"/></Relationships>
</file>

<file path=ppt/charts/_rels/chart4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2-C.%20Critical%20Industry%20Profiles\Employment\Pioneer%20Valley%20-%20Employment%20by%20Race%20and%20Ethnicity.xlsx" TargetMode="External"/><Relationship Id="rId2" Type="http://schemas.microsoft.com/office/2011/relationships/chartColorStyle" Target="colors42.xml"/><Relationship Id="rId1" Type="http://schemas.microsoft.com/office/2011/relationships/chartStyle" Target="style42.xml"/></Relationships>
</file>

<file path=ppt/charts/_rels/chart49.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2-C.%20Critical%20Industry%20Profiles\Groups%20and%20Employers\Pioneer%20Valley%20-%20Industry%20Groups.xlsx" TargetMode="External"/><Relationship Id="rId2" Type="http://schemas.microsoft.com/office/2011/relationships/chartColorStyle" Target="colors43.xml"/><Relationship Id="rId1" Type="http://schemas.microsoft.com/office/2011/relationships/chartStyle" Target="style4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1.%20Regional%20Context\Pioneer%20Valley%20-%20LT%20Education.xlsx"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Pioneer%20Valley\2-C.%20Critical%20Industry%20Profiles\Employment\Pioneer%20Valley%20-%20Employment%20by%20Education.xlsx" TargetMode="External"/></Relationships>
</file>

<file path=ppt/charts/_rels/chart5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2-C.%20Critical%20Industry%20Profiles\Employment\Pioneer%20Valley%20-%20Employment%20by%20Gender.xlsx" TargetMode="External"/><Relationship Id="rId2" Type="http://schemas.microsoft.com/office/2011/relationships/chartColorStyle" Target="colors44.xml"/><Relationship Id="rId1" Type="http://schemas.microsoft.com/office/2011/relationships/chartStyle" Target="style44.xml"/></Relationships>
</file>

<file path=ppt/charts/_rels/chart5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2-C.%20Critical%20Industry%20Profiles\Employment\Pioneer%20Valley%20-%20Employment%20by%20Gender.xlsx" TargetMode="External"/><Relationship Id="rId2" Type="http://schemas.microsoft.com/office/2011/relationships/chartColorStyle" Target="colors45.xml"/><Relationship Id="rId1" Type="http://schemas.microsoft.com/office/2011/relationships/chartStyle" Target="style45.xml"/></Relationships>
</file>

<file path=ppt/charts/_rels/chart5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2-C.%20Critical%20Industry%20Profiles\Employment\Pioneer%20Valley%20-%20Employment%20by%20Race%20and%20Ethnicity.xlsx" TargetMode="External"/><Relationship Id="rId2" Type="http://schemas.microsoft.com/office/2011/relationships/chartColorStyle" Target="colors46.xml"/><Relationship Id="rId1" Type="http://schemas.microsoft.com/office/2011/relationships/chartStyle" Target="style46.xml"/></Relationships>
</file>

<file path=ppt/charts/_rels/chart5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2-C.%20Critical%20Industry%20Profiles\Employment\Pioneer%20Valley%20-%20Employment%20by%20Race%20and%20Ethnicity.xlsx" TargetMode="External"/><Relationship Id="rId2" Type="http://schemas.microsoft.com/office/2011/relationships/chartColorStyle" Target="colors47.xml"/><Relationship Id="rId1" Type="http://schemas.microsoft.com/office/2011/relationships/chartStyle" Target="style47.xml"/></Relationships>
</file>

<file path=ppt/charts/_rels/chart5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2-C.%20Critical%20Industry%20Profiles\Employment\Pioneer%20Valley%20-%20Employment%20by%20Race%20and%20Ethnicity.xlsx" TargetMode="External"/><Relationship Id="rId2" Type="http://schemas.microsoft.com/office/2011/relationships/chartColorStyle" Target="colors48.xml"/><Relationship Id="rId1" Type="http://schemas.microsoft.com/office/2011/relationships/chartStyle" Target="style48.xml"/></Relationships>
</file>

<file path=ppt/charts/_rels/chart56.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2-C.%20Critical%20Industry%20Profiles\Groups%20and%20Employers\Pioneer%20Valley%20-%20Industry%20Groups.xlsx" TargetMode="External"/><Relationship Id="rId2" Type="http://schemas.microsoft.com/office/2011/relationships/chartColorStyle" Target="colors49.xml"/><Relationship Id="rId1" Type="http://schemas.microsoft.com/office/2011/relationships/chartStyle" Target="style49.xml"/></Relationships>
</file>

<file path=ppt/charts/_rels/chart57.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Pioneer%20Valley\2-C.%20Critical%20Industry%20Profiles\Employment\Pioneer%20Valley%20-%20Employment%20by%20Education.xlsx" TargetMode="External"/></Relationships>
</file>

<file path=ppt/charts/_rels/chart5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2-C.%20Critical%20Industry%20Profiles\Employment\Pioneer%20Valley%20-%20Employment%20by%20Gender.xlsx" TargetMode="External"/><Relationship Id="rId2" Type="http://schemas.microsoft.com/office/2011/relationships/chartColorStyle" Target="colors50.xml"/><Relationship Id="rId1" Type="http://schemas.microsoft.com/office/2011/relationships/chartStyle" Target="style50.xml"/></Relationships>
</file>

<file path=ppt/charts/_rels/chart59.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2-C.%20Critical%20Industry%20Profiles\Employment\Pioneer%20Valley%20-%20Employment%20by%20Gender.xlsx" TargetMode="External"/><Relationship Id="rId2" Type="http://schemas.microsoft.com/office/2011/relationships/chartColorStyle" Target="colors51.xml"/><Relationship Id="rId1" Type="http://schemas.microsoft.com/office/2011/relationships/chartStyle" Target="style51.xml"/></Relationships>
</file>

<file path=ppt/charts/_rels/chart6.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Pioneer%20Valley\2-A.%20Regional%20Industry%20Overview\Pioneer%20Valley%20-%20Sector%20Makeup.xlsx" TargetMode="External"/></Relationships>
</file>

<file path=ppt/charts/_rels/chart6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2-C.%20Critical%20Industry%20Profiles\Employment\Pioneer%20Valley%20-%20Employment%20by%20Race%20and%20Ethnicity.xlsx" TargetMode="External"/><Relationship Id="rId2" Type="http://schemas.microsoft.com/office/2011/relationships/chartColorStyle" Target="colors52.xml"/><Relationship Id="rId1" Type="http://schemas.microsoft.com/office/2011/relationships/chartStyle" Target="style52.xml"/></Relationships>
</file>

<file path=ppt/charts/_rels/chart6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2-C.%20Critical%20Industry%20Profiles\Employment\Pioneer%20Valley%20-%20Employment%20by%20Race%20and%20Ethnicity.xlsx" TargetMode="External"/><Relationship Id="rId2" Type="http://schemas.microsoft.com/office/2011/relationships/chartColorStyle" Target="colors53.xml"/><Relationship Id="rId1" Type="http://schemas.microsoft.com/office/2011/relationships/chartStyle" Target="style53.xml"/></Relationships>
</file>

<file path=ppt/charts/_rels/chart6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2-C.%20Critical%20Industry%20Profiles\Employment\Pioneer%20Valley%20-%20Employment%20by%20Race%20and%20Ethnicity.xlsx" TargetMode="External"/><Relationship Id="rId2" Type="http://schemas.microsoft.com/office/2011/relationships/chartColorStyle" Target="colors54.xml"/><Relationship Id="rId1" Type="http://schemas.microsoft.com/office/2011/relationships/chartStyle" Target="style54.xml"/></Relationships>
</file>

<file path=ppt/charts/_rels/chart6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2-C.%20Critical%20Industry%20Profiles\Groups%20and%20Employers\Pioneer%20Valley%20-%20Industry%20Groups.xlsx" TargetMode="External"/><Relationship Id="rId2" Type="http://schemas.microsoft.com/office/2011/relationships/chartColorStyle" Target="colors55.xml"/><Relationship Id="rId1" Type="http://schemas.microsoft.com/office/2011/relationships/chartStyle" Target="style55.xml"/></Relationships>
</file>

<file path=ppt/charts/_rels/chart64.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Pioneer%20Valley\2-C.%20Critical%20Industry%20Profiles\Employment\Pioneer%20Valley%20-%20Employment%20by%20Education.xlsx" TargetMode="External"/></Relationships>
</file>

<file path=ppt/charts/_rels/chart6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2-C.%20Critical%20Industry%20Profiles\Employment\Pioneer%20Valley%20-%20Employment%20by%20Gender.xlsx" TargetMode="External"/><Relationship Id="rId2" Type="http://schemas.microsoft.com/office/2011/relationships/chartColorStyle" Target="colors56.xml"/><Relationship Id="rId1" Type="http://schemas.microsoft.com/office/2011/relationships/chartStyle" Target="style56.xml"/></Relationships>
</file>

<file path=ppt/charts/_rels/chart66.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2-C.%20Critical%20Industry%20Profiles\Employment\Pioneer%20Valley%20-%20Employment%20by%20Gender.xlsx" TargetMode="External"/><Relationship Id="rId2" Type="http://schemas.microsoft.com/office/2011/relationships/chartColorStyle" Target="colors57.xml"/><Relationship Id="rId1" Type="http://schemas.microsoft.com/office/2011/relationships/chartStyle" Target="style57.xml"/></Relationships>
</file>

<file path=ppt/charts/_rels/chart67.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2-C.%20Critical%20Industry%20Profiles\Employment\Pioneer%20Valley%20-%20Employment%20by%20Race%20and%20Ethnicity.xlsx" TargetMode="External"/><Relationship Id="rId2" Type="http://schemas.microsoft.com/office/2011/relationships/chartColorStyle" Target="colors58.xml"/><Relationship Id="rId1" Type="http://schemas.microsoft.com/office/2011/relationships/chartStyle" Target="style58.xml"/></Relationships>
</file>

<file path=ppt/charts/_rels/chart6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2-C.%20Critical%20Industry%20Profiles\Employment\Pioneer%20Valley%20-%20Employment%20by%20Race%20and%20Ethnicity.xlsx" TargetMode="External"/><Relationship Id="rId2" Type="http://schemas.microsoft.com/office/2011/relationships/chartColorStyle" Target="colors59.xml"/><Relationship Id="rId1" Type="http://schemas.microsoft.com/office/2011/relationships/chartStyle" Target="style59.xml"/></Relationships>
</file>

<file path=ppt/charts/_rels/chart69.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2-C.%20Critical%20Industry%20Profiles\Employment\Pioneer%20Valley%20-%20Employment%20by%20Race%20and%20Ethnicity.xlsx" TargetMode="External"/><Relationship Id="rId2" Type="http://schemas.microsoft.com/office/2011/relationships/chartColorStyle" Target="colors60.xml"/><Relationship Id="rId1" Type="http://schemas.microsoft.com/office/2011/relationships/chartStyle" Target="style60.xml"/></Relationships>
</file>

<file path=ppt/charts/_rels/chart7.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Pioneer%20Valley\2-A.%20Regional%20Industry%20Overview\Pioneer%20Valley%20-%20Sector%20Makeup.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Pioneer%20Valley\2-B.%20Priority%20Industry%20Profiles\Groups%20and%20Employers\Pioneer%20Valley%20-%20Industry%20Groups.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Pioneer%20Valley\2-B.%20Priority%20Industry%20Profiles\Employment\Pioneer%20Valley%20-%20Employment%20by%20Educ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'Pioneer Valley - Charts'!$G$10</c:f>
              <c:strCache>
                <c:ptCount val="1"/>
                <c:pt idx="0">
                  <c:v>Pioneer Valley</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'Pioneer Valley - Charts'!$C$11:$C$23</c:f>
              <c:numCache>
                <c:formatCode>[$-409]mmm\-yy;@</c:formatCode>
                <c:ptCount val="13"/>
                <c:pt idx="0">
                  <c:v>43604</c:v>
                </c:pt>
                <c:pt idx="1">
                  <c:v>43574</c:v>
                </c:pt>
                <c:pt idx="2">
                  <c:v>43543</c:v>
                </c:pt>
                <c:pt idx="3">
                  <c:v>43515</c:v>
                </c:pt>
                <c:pt idx="4">
                  <c:v>43484</c:v>
                </c:pt>
                <c:pt idx="5">
                  <c:v>43452</c:v>
                </c:pt>
                <c:pt idx="6">
                  <c:v>43422</c:v>
                </c:pt>
                <c:pt idx="7">
                  <c:v>43391</c:v>
                </c:pt>
                <c:pt idx="8">
                  <c:v>43361</c:v>
                </c:pt>
                <c:pt idx="9">
                  <c:v>43330</c:v>
                </c:pt>
                <c:pt idx="10">
                  <c:v>43299</c:v>
                </c:pt>
                <c:pt idx="11">
                  <c:v>43269</c:v>
                </c:pt>
                <c:pt idx="12">
                  <c:v>43238</c:v>
                </c:pt>
              </c:numCache>
            </c:numRef>
          </c:cat>
          <c:val>
            <c:numRef>
              <c:f>'Pioneer Valley - Charts'!$G$11:$G$23</c:f>
              <c:numCache>
                <c:formatCode>0.0%</c:formatCode>
                <c:ptCount val="13"/>
                <c:pt idx="0">
                  <c:v>3.771079152266265E-2</c:v>
                </c:pt>
                <c:pt idx="1">
                  <c:v>3.1399234653538409E-2</c:v>
                </c:pt>
                <c:pt idx="2">
                  <c:v>3.7506005078580741E-2</c:v>
                </c:pt>
                <c:pt idx="3">
                  <c:v>3.8357633158486719E-2</c:v>
                </c:pt>
                <c:pt idx="4">
                  <c:v>4.386933419679493E-2</c:v>
                </c:pt>
                <c:pt idx="5">
                  <c:v>3.2272369720038642E-2</c:v>
                </c:pt>
                <c:pt idx="6">
                  <c:v>3.0782833831467425E-2</c:v>
                </c:pt>
                <c:pt idx="7">
                  <c:v>3.2611039097580258E-2</c:v>
                </c:pt>
                <c:pt idx="8">
                  <c:v>3.6605478465943579E-2</c:v>
                </c:pt>
                <c:pt idx="9">
                  <c:v>3.9911957731110954E-2</c:v>
                </c:pt>
                <c:pt idx="10">
                  <c:v>4.5461480603119456E-2</c:v>
                </c:pt>
                <c:pt idx="11">
                  <c:v>4.6026935308304699E-2</c:v>
                </c:pt>
                <c:pt idx="12">
                  <c:v>3.9833287414442302E-2</c:v>
                </c:pt>
              </c:numCache>
            </c:numRef>
          </c:val>
          <c:smooth val="0"/>
          <c:extLst>
            <c:ext xmlns:c16="http://schemas.microsoft.com/office/drawing/2014/chart" uri="{C3380CC4-5D6E-409C-BE32-E72D297353CC}">
              <c16:uniqueId val="{00000000-C8A4-4524-96FF-6D2E7B52EC4B}"/>
            </c:ext>
          </c:extLst>
        </c:ser>
        <c:ser>
          <c:idx val="1"/>
          <c:order val="1"/>
          <c:tx>
            <c:strRef>
              <c:f>'Pioneer Valley - Charts'!$H$10</c:f>
              <c:strCache>
                <c:ptCount val="1"/>
                <c:pt idx="0">
                  <c:v>State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'Pioneer Valley - Charts'!$C$11:$C$23</c:f>
              <c:numCache>
                <c:formatCode>[$-409]mmm\-yy;@</c:formatCode>
                <c:ptCount val="13"/>
                <c:pt idx="0">
                  <c:v>43604</c:v>
                </c:pt>
                <c:pt idx="1">
                  <c:v>43574</c:v>
                </c:pt>
                <c:pt idx="2">
                  <c:v>43543</c:v>
                </c:pt>
                <c:pt idx="3">
                  <c:v>43515</c:v>
                </c:pt>
                <c:pt idx="4">
                  <c:v>43484</c:v>
                </c:pt>
                <c:pt idx="5">
                  <c:v>43452</c:v>
                </c:pt>
                <c:pt idx="6">
                  <c:v>43422</c:v>
                </c:pt>
                <c:pt idx="7">
                  <c:v>43391</c:v>
                </c:pt>
                <c:pt idx="8">
                  <c:v>43361</c:v>
                </c:pt>
                <c:pt idx="9">
                  <c:v>43330</c:v>
                </c:pt>
                <c:pt idx="10">
                  <c:v>43299</c:v>
                </c:pt>
                <c:pt idx="11">
                  <c:v>43269</c:v>
                </c:pt>
                <c:pt idx="12">
                  <c:v>43238</c:v>
                </c:pt>
              </c:numCache>
            </c:numRef>
          </c:cat>
          <c:val>
            <c:numRef>
              <c:f>'Pioneer Valley - Charts'!$H$11:$H$23</c:f>
              <c:numCache>
                <c:formatCode>0.0%</c:formatCode>
                <c:ptCount val="13"/>
                <c:pt idx="0">
                  <c:v>3.1E-2</c:v>
                </c:pt>
                <c:pt idx="1">
                  <c:v>2.6000000000000002E-2</c:v>
                </c:pt>
                <c:pt idx="2">
                  <c:v>3.1E-2</c:v>
                </c:pt>
                <c:pt idx="3">
                  <c:v>3.2000000000000001E-2</c:v>
                </c:pt>
                <c:pt idx="4">
                  <c:v>3.6000000000000004E-2</c:v>
                </c:pt>
                <c:pt idx="5">
                  <c:v>2.7000000000000003E-2</c:v>
                </c:pt>
                <c:pt idx="6">
                  <c:v>2.6000000000000002E-2</c:v>
                </c:pt>
                <c:pt idx="7">
                  <c:v>2.7000000000000003E-2</c:v>
                </c:pt>
                <c:pt idx="8">
                  <c:v>0.03</c:v>
                </c:pt>
                <c:pt idx="9">
                  <c:v>3.2000000000000001E-2</c:v>
                </c:pt>
                <c:pt idx="10">
                  <c:v>3.6000000000000004E-2</c:v>
                </c:pt>
                <c:pt idx="11">
                  <c:v>3.7000000000000005E-2</c:v>
                </c:pt>
                <c:pt idx="12">
                  <c:v>3.3000000000000002E-2</c:v>
                </c:pt>
              </c:numCache>
            </c:numRef>
          </c:val>
          <c:smooth val="0"/>
          <c:extLst>
            <c:ext xmlns:c16="http://schemas.microsoft.com/office/drawing/2014/chart" uri="{C3380CC4-5D6E-409C-BE32-E72D297353CC}">
              <c16:uniqueId val="{00000001-C8A4-4524-96FF-6D2E7B52EC4B}"/>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marker val="1"/>
        <c:smooth val="0"/>
        <c:axId val="925759856"/>
        <c:axId val="968584448"/>
      </c:lineChart>
      <c:dateAx>
        <c:axId val="925759856"/>
        <c:scaling>
          <c:orientation val="minMax"/>
        </c:scaling>
        <c:delete val="0"/>
        <c:axPos val="b"/>
        <c:numFmt formatCode="[$-409]mmm\-yy;@"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968584448"/>
        <c:crosses val="autoZero"/>
        <c:auto val="1"/>
        <c:lblOffset val="100"/>
        <c:baseTimeUnit val="months"/>
      </c:dateAx>
      <c:valAx>
        <c:axId val="9685844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9257598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charset="0"/>
          <a:ea typeface="Helvetica" charset="0"/>
          <a:cs typeface="Helvetica"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b="0" i="0" u="none" strike="noStrike" baseline="0" dirty="0" smtClean="0">
                <a:effectLst/>
              </a:rPr>
              <a:t>Top 5 Industry </a:t>
            </a:r>
            <a:r>
              <a:rPr lang="en-US" sz="1100" b="0" i="0" u="none" strike="noStrike" baseline="0" dirty="0">
                <a:effectLst/>
              </a:rPr>
              <a:t>Groups by </a:t>
            </a:r>
            <a:r>
              <a:rPr lang="en-US" sz="1100" dirty="0"/>
              <a:t>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Education!$Q$18:$Q$23</c:f>
              <c:strCache>
                <c:ptCount val="6"/>
                <c:pt idx="0">
                  <c:v>Educational Services Total</c:v>
                </c:pt>
                <c:pt idx="1">
                  <c:v>Elementary and secondary schools</c:v>
                </c:pt>
                <c:pt idx="2">
                  <c:v>Other schools and instruction</c:v>
                </c:pt>
                <c:pt idx="3">
                  <c:v>Educational support services</c:v>
                </c:pt>
                <c:pt idx="4">
                  <c:v>Colleges and universities</c:v>
                </c:pt>
                <c:pt idx="5">
                  <c:v>Technical and trade schools</c:v>
                </c:pt>
              </c:strCache>
            </c:strRef>
          </c:cat>
          <c:val>
            <c:numRef>
              <c:f>Education!$R$18:$R$23</c:f>
              <c:numCache>
                <c:formatCode>#,##0</c:formatCode>
                <c:ptCount val="6"/>
                <c:pt idx="0">
                  <c:v>515</c:v>
                </c:pt>
                <c:pt idx="1">
                  <c:v>186</c:v>
                </c:pt>
                <c:pt idx="2">
                  <c:v>176</c:v>
                </c:pt>
                <c:pt idx="3">
                  <c:v>66</c:v>
                </c:pt>
                <c:pt idx="4">
                  <c:v>28</c:v>
                </c:pt>
                <c:pt idx="5">
                  <c:v>25</c:v>
                </c:pt>
              </c:numCache>
            </c:numRef>
          </c:val>
          <c:extLst>
            <c:ext xmlns:c16="http://schemas.microsoft.com/office/drawing/2014/chart" uri="{C3380CC4-5D6E-409C-BE32-E72D297353CC}">
              <c16:uniqueId val="{00000000-682D-4862-8BF5-5CC5101ED62B}"/>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Education!$Q$18:$Q$23</c:f>
              <c:strCache>
                <c:ptCount val="6"/>
                <c:pt idx="0">
                  <c:v>Educational Services Total</c:v>
                </c:pt>
                <c:pt idx="1">
                  <c:v>Elementary and secondary schools</c:v>
                </c:pt>
                <c:pt idx="2">
                  <c:v>Other schools and instruction</c:v>
                </c:pt>
                <c:pt idx="3">
                  <c:v>Educational support services</c:v>
                </c:pt>
                <c:pt idx="4">
                  <c:v>Colleges and universities</c:v>
                </c:pt>
                <c:pt idx="5">
                  <c:v>Technical and trade schools</c:v>
                </c:pt>
              </c:strCache>
            </c:strRef>
          </c:cat>
          <c:val>
            <c:numRef>
              <c:f>Education!$S$18:$S$23</c:f>
              <c:numCache>
                <c:formatCode>#,##0</c:formatCode>
                <c:ptCount val="6"/>
                <c:pt idx="0">
                  <c:v>528</c:v>
                </c:pt>
                <c:pt idx="1">
                  <c:v>183</c:v>
                </c:pt>
                <c:pt idx="2">
                  <c:v>174</c:v>
                </c:pt>
                <c:pt idx="3">
                  <c:v>82</c:v>
                </c:pt>
                <c:pt idx="4">
                  <c:v>32</c:v>
                </c:pt>
                <c:pt idx="5">
                  <c:v>24</c:v>
                </c:pt>
              </c:numCache>
            </c:numRef>
          </c:val>
          <c:extLst>
            <c:ext xmlns:c16="http://schemas.microsoft.com/office/drawing/2014/chart" uri="{C3380CC4-5D6E-409C-BE32-E72D297353CC}">
              <c16:uniqueId val="{00000001-682D-4862-8BF5-5CC5101ED62B}"/>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Education!$B$32</c:f>
              <c:strCache>
                <c:ptCount val="1"/>
                <c:pt idx="0">
                  <c:v>Less than high school</c:v>
                </c:pt>
              </c:strCache>
            </c:strRef>
          </c:tx>
          <c:spPr>
            <a:solidFill>
              <a:schemeClr val="accent1"/>
            </a:solidFill>
            <a:ln>
              <a:noFill/>
            </a:ln>
            <a:effectLst/>
          </c:spPr>
          <c:invertIfNegative val="0"/>
          <c:dLbls>
            <c:dLbl>
              <c:idx val="0"/>
              <c:tx>
                <c:rich>
                  <a:bodyPr/>
                  <a:lstStyle/>
                  <a:p>
                    <a:fld id="{78DCA499-4C1E-44D0-8ABC-7CD8FE17D33F}" type="CELLRANGE">
                      <a:rPr lang="en-US"/>
                      <a:pPr/>
                      <a:t>[CELLRANGE]</a:t>
                    </a:fld>
                    <a:r>
                      <a:rPr lang="en-US" baseline="0"/>
                      <a:t>, </a:t>
                    </a:r>
                    <a:fld id="{6BC0F2D7-4A3E-41A8-965B-5137A4E28782}"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508A-4D42-944D-27F7FE597A8F}"/>
                </c:ext>
              </c:extLst>
            </c:dLbl>
            <c:dLbl>
              <c:idx val="1"/>
              <c:tx>
                <c:rich>
                  <a:bodyPr/>
                  <a:lstStyle/>
                  <a:p>
                    <a:fld id="{3AB52718-230E-4A7B-9351-70296AD3FC18}" type="CELLRANGE">
                      <a:rPr lang="en-US"/>
                      <a:pPr/>
                      <a:t>[CELLRANGE]</a:t>
                    </a:fld>
                    <a:r>
                      <a:rPr lang="en-US" baseline="0"/>
                      <a:t>, </a:t>
                    </a:r>
                    <a:fld id="{8637CBB3-29E3-45B5-916F-200E96B33C4A}"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08A-4D42-944D-27F7FE597A8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Education!$C$31:$D$31</c:f>
              <c:strCache>
                <c:ptCount val="2"/>
                <c:pt idx="0">
                  <c:v>2015</c:v>
                </c:pt>
                <c:pt idx="1">
                  <c:v>2018</c:v>
                </c:pt>
              </c:strCache>
            </c:strRef>
          </c:cat>
          <c:val>
            <c:numRef>
              <c:f>Education!$C$32:$D$32</c:f>
              <c:numCache>
                <c:formatCode>#,##0</c:formatCode>
                <c:ptCount val="2"/>
                <c:pt idx="0">
                  <c:v>3049</c:v>
                </c:pt>
                <c:pt idx="1">
                  <c:v>3455</c:v>
                </c:pt>
              </c:numCache>
            </c:numRef>
          </c:val>
          <c:extLst>
            <c:ext xmlns:c15="http://schemas.microsoft.com/office/drawing/2012/chart" uri="{02D57815-91ED-43cb-92C2-25804820EDAC}">
              <c15:datalabelsRange>
                <c15:f>Education!$E$32:$F$32</c15:f>
                <c15:dlblRangeCache>
                  <c:ptCount val="2"/>
                  <c:pt idx="0">
                    <c:v>6%</c:v>
                  </c:pt>
                  <c:pt idx="1">
                    <c:v>7%</c:v>
                  </c:pt>
                </c15:dlblRangeCache>
              </c15:datalabelsRange>
            </c:ext>
            <c:ext xmlns:c16="http://schemas.microsoft.com/office/drawing/2014/chart" uri="{C3380CC4-5D6E-409C-BE32-E72D297353CC}">
              <c16:uniqueId val="{00000002-508A-4D42-944D-27F7FE597A8F}"/>
            </c:ext>
          </c:extLst>
        </c:ser>
        <c:ser>
          <c:idx val="1"/>
          <c:order val="1"/>
          <c:tx>
            <c:strRef>
              <c:f>Education!$B$33</c:f>
              <c:strCache>
                <c:ptCount val="1"/>
                <c:pt idx="0">
                  <c:v>High school or equivalent, no college</c:v>
                </c:pt>
              </c:strCache>
            </c:strRef>
          </c:tx>
          <c:spPr>
            <a:solidFill>
              <a:schemeClr val="accent2"/>
            </a:solidFill>
            <a:ln>
              <a:noFill/>
            </a:ln>
            <a:effectLst/>
          </c:spPr>
          <c:invertIfNegative val="0"/>
          <c:dLbls>
            <c:dLbl>
              <c:idx val="0"/>
              <c:tx>
                <c:rich>
                  <a:bodyPr/>
                  <a:lstStyle/>
                  <a:p>
                    <a:fld id="{C54F4A8A-13DB-4659-AC84-EDB2DBEF5D3A}" type="CELLRANGE">
                      <a:rPr lang="en-US"/>
                      <a:pPr/>
                      <a:t>[CELLRANGE]</a:t>
                    </a:fld>
                    <a:r>
                      <a:rPr lang="en-US" baseline="0"/>
                      <a:t>, </a:t>
                    </a:r>
                    <a:fld id="{58D27CDB-E6E9-44E8-BA45-48488BB1E9D5}"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08A-4D42-944D-27F7FE597A8F}"/>
                </c:ext>
              </c:extLst>
            </c:dLbl>
            <c:dLbl>
              <c:idx val="1"/>
              <c:tx>
                <c:rich>
                  <a:bodyPr/>
                  <a:lstStyle/>
                  <a:p>
                    <a:fld id="{C459277F-C3F6-49AC-8ED8-5B7E48855A4F}" type="CELLRANGE">
                      <a:rPr lang="en-US"/>
                      <a:pPr/>
                      <a:t>[CELLRANGE]</a:t>
                    </a:fld>
                    <a:r>
                      <a:rPr lang="en-US" baseline="0"/>
                      <a:t>, </a:t>
                    </a:r>
                    <a:fld id="{6433FDF5-155B-4BF5-A3CC-C3C126995EAE}"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08A-4D42-944D-27F7FE597A8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Education!$C$31:$D$31</c:f>
              <c:strCache>
                <c:ptCount val="2"/>
                <c:pt idx="0">
                  <c:v>2015</c:v>
                </c:pt>
                <c:pt idx="1">
                  <c:v>2018</c:v>
                </c:pt>
              </c:strCache>
            </c:strRef>
          </c:cat>
          <c:val>
            <c:numRef>
              <c:f>Education!$C$33:$D$33</c:f>
              <c:numCache>
                <c:formatCode>#,##0</c:formatCode>
                <c:ptCount val="2"/>
                <c:pt idx="0">
                  <c:v>8882</c:v>
                </c:pt>
                <c:pt idx="1">
                  <c:v>9151</c:v>
                </c:pt>
              </c:numCache>
            </c:numRef>
          </c:val>
          <c:extLst>
            <c:ext xmlns:c15="http://schemas.microsoft.com/office/drawing/2012/chart" uri="{02D57815-91ED-43cb-92C2-25804820EDAC}">
              <c15:datalabelsRange>
                <c15:f>Education!$E$33:$F$33</c15:f>
                <c15:dlblRangeCache>
                  <c:ptCount val="2"/>
                  <c:pt idx="0">
                    <c:v>18%</c:v>
                  </c:pt>
                  <c:pt idx="1">
                    <c:v>19%</c:v>
                  </c:pt>
                </c15:dlblRangeCache>
              </c15:datalabelsRange>
            </c:ext>
            <c:ext xmlns:c16="http://schemas.microsoft.com/office/drawing/2014/chart" uri="{C3380CC4-5D6E-409C-BE32-E72D297353CC}">
              <c16:uniqueId val="{00000005-508A-4D42-944D-27F7FE597A8F}"/>
            </c:ext>
          </c:extLst>
        </c:ser>
        <c:ser>
          <c:idx val="2"/>
          <c:order val="2"/>
          <c:tx>
            <c:strRef>
              <c:f>Education!$B$34</c:f>
              <c:strCache>
                <c:ptCount val="1"/>
                <c:pt idx="0">
                  <c:v>Some college or Associate degree</c:v>
                </c:pt>
              </c:strCache>
            </c:strRef>
          </c:tx>
          <c:spPr>
            <a:solidFill>
              <a:schemeClr val="accent3"/>
            </a:solidFill>
            <a:ln>
              <a:noFill/>
            </a:ln>
            <a:effectLst/>
          </c:spPr>
          <c:invertIfNegative val="0"/>
          <c:dLbls>
            <c:dLbl>
              <c:idx val="0"/>
              <c:tx>
                <c:rich>
                  <a:bodyPr/>
                  <a:lstStyle/>
                  <a:p>
                    <a:fld id="{D5B20999-CBC3-4E3E-986D-22A309BBD392}" type="CELLRANGE">
                      <a:rPr lang="en-US"/>
                      <a:pPr/>
                      <a:t>[CELLRANGE]</a:t>
                    </a:fld>
                    <a:r>
                      <a:rPr lang="en-US" baseline="0"/>
                      <a:t>, </a:t>
                    </a:r>
                    <a:fld id="{2A3C44CC-3B8A-46C7-B5AD-60274D4B50D2}"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08A-4D42-944D-27F7FE597A8F}"/>
                </c:ext>
              </c:extLst>
            </c:dLbl>
            <c:dLbl>
              <c:idx val="1"/>
              <c:tx>
                <c:rich>
                  <a:bodyPr/>
                  <a:lstStyle/>
                  <a:p>
                    <a:fld id="{BFA86FD0-F4DD-44AD-9311-6E81F05E25BF}" type="CELLRANGE">
                      <a:rPr lang="en-US"/>
                      <a:pPr/>
                      <a:t>[CELLRANGE]</a:t>
                    </a:fld>
                    <a:r>
                      <a:rPr lang="en-US" baseline="0"/>
                      <a:t>, </a:t>
                    </a:r>
                    <a:fld id="{434F4F0B-3E6D-4215-95DF-A1D442A9EF99}"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508A-4D42-944D-27F7FE597A8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Education!$C$31:$D$31</c:f>
              <c:strCache>
                <c:ptCount val="2"/>
                <c:pt idx="0">
                  <c:v>2015</c:v>
                </c:pt>
                <c:pt idx="1">
                  <c:v>2018</c:v>
                </c:pt>
              </c:strCache>
            </c:strRef>
          </c:cat>
          <c:val>
            <c:numRef>
              <c:f>Education!$C$34:$D$34</c:f>
              <c:numCache>
                <c:formatCode>#,##0</c:formatCode>
                <c:ptCount val="2"/>
                <c:pt idx="0">
                  <c:v>12390</c:v>
                </c:pt>
                <c:pt idx="1">
                  <c:v>12660</c:v>
                </c:pt>
              </c:numCache>
            </c:numRef>
          </c:val>
          <c:extLst>
            <c:ext xmlns:c15="http://schemas.microsoft.com/office/drawing/2012/chart" uri="{02D57815-91ED-43cb-92C2-25804820EDAC}">
              <c15:datalabelsRange>
                <c15:f>Education!$E$34:$F$34</c15:f>
                <c15:dlblRangeCache>
                  <c:ptCount val="2"/>
                  <c:pt idx="0">
                    <c:v>26%</c:v>
                  </c:pt>
                  <c:pt idx="1">
                    <c:v>26%</c:v>
                  </c:pt>
                </c15:dlblRangeCache>
              </c15:datalabelsRange>
            </c:ext>
            <c:ext xmlns:c16="http://schemas.microsoft.com/office/drawing/2014/chart" uri="{C3380CC4-5D6E-409C-BE32-E72D297353CC}">
              <c16:uniqueId val="{00000008-508A-4D42-944D-27F7FE597A8F}"/>
            </c:ext>
          </c:extLst>
        </c:ser>
        <c:ser>
          <c:idx val="3"/>
          <c:order val="3"/>
          <c:tx>
            <c:strRef>
              <c:f>Education!$B$35</c:f>
              <c:strCache>
                <c:ptCount val="1"/>
                <c:pt idx="0">
                  <c:v>Bachelor's degree or advanced degree</c:v>
                </c:pt>
              </c:strCache>
            </c:strRef>
          </c:tx>
          <c:spPr>
            <a:solidFill>
              <a:schemeClr val="accent4"/>
            </a:solidFill>
            <a:ln>
              <a:noFill/>
            </a:ln>
            <a:effectLst/>
          </c:spPr>
          <c:invertIfNegative val="0"/>
          <c:dLbls>
            <c:dLbl>
              <c:idx val="0"/>
              <c:tx>
                <c:rich>
                  <a:bodyPr/>
                  <a:lstStyle/>
                  <a:p>
                    <a:fld id="{0C1F3493-F242-4952-875D-9995B9A73CF1}" type="CELLRANGE">
                      <a:rPr lang="en-US"/>
                      <a:pPr/>
                      <a:t>[CELLRANGE]</a:t>
                    </a:fld>
                    <a:r>
                      <a:rPr lang="en-US" baseline="0"/>
                      <a:t>, </a:t>
                    </a:r>
                    <a:fld id="{CA786355-B23A-42C3-B555-6E9BFFC7EAA9}"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508A-4D42-944D-27F7FE597A8F}"/>
                </c:ext>
              </c:extLst>
            </c:dLbl>
            <c:dLbl>
              <c:idx val="1"/>
              <c:tx>
                <c:rich>
                  <a:bodyPr/>
                  <a:lstStyle/>
                  <a:p>
                    <a:fld id="{78064BE7-691C-46BB-B9D9-A8E13A7ECD52}" type="CELLRANGE">
                      <a:rPr lang="en-US"/>
                      <a:pPr/>
                      <a:t>[CELLRANGE]</a:t>
                    </a:fld>
                    <a:r>
                      <a:rPr lang="en-US" baseline="0"/>
                      <a:t>, </a:t>
                    </a:r>
                    <a:fld id="{4EE19B80-4118-45CA-920C-284A13A82250}"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508A-4D42-944D-27F7FE597A8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Education!$C$31:$D$31</c:f>
              <c:strCache>
                <c:ptCount val="2"/>
                <c:pt idx="0">
                  <c:v>2015</c:v>
                </c:pt>
                <c:pt idx="1">
                  <c:v>2018</c:v>
                </c:pt>
              </c:strCache>
            </c:strRef>
          </c:cat>
          <c:val>
            <c:numRef>
              <c:f>Education!$C$35:$D$35</c:f>
              <c:numCache>
                <c:formatCode>#,##0</c:formatCode>
                <c:ptCount val="2"/>
                <c:pt idx="0">
                  <c:v>20221</c:v>
                </c:pt>
                <c:pt idx="1">
                  <c:v>19180</c:v>
                </c:pt>
              </c:numCache>
            </c:numRef>
          </c:val>
          <c:extLst>
            <c:ext xmlns:c15="http://schemas.microsoft.com/office/drawing/2012/chart" uri="{02D57815-91ED-43cb-92C2-25804820EDAC}">
              <c15:datalabelsRange>
                <c15:f>Education!$E$35:$F$35</c15:f>
                <c15:dlblRangeCache>
                  <c:ptCount val="2"/>
                  <c:pt idx="0">
                    <c:v>42%</c:v>
                  </c:pt>
                  <c:pt idx="1">
                    <c:v>40%</c:v>
                  </c:pt>
                </c15:dlblRangeCache>
              </c15:datalabelsRange>
            </c:ext>
            <c:ext xmlns:c16="http://schemas.microsoft.com/office/drawing/2014/chart" uri="{C3380CC4-5D6E-409C-BE32-E72D297353CC}">
              <c16:uniqueId val="{0000000B-508A-4D42-944D-27F7FE597A8F}"/>
            </c:ext>
          </c:extLst>
        </c:ser>
        <c:ser>
          <c:idx val="4"/>
          <c:order val="4"/>
          <c:tx>
            <c:strRef>
              <c:f>Education!$B$36</c:f>
              <c:strCache>
                <c:ptCount val="1"/>
                <c:pt idx="0">
                  <c:v>Educational attainment not available (age &lt;24)</c:v>
                </c:pt>
              </c:strCache>
            </c:strRef>
          </c:tx>
          <c:spPr>
            <a:solidFill>
              <a:schemeClr val="accent5"/>
            </a:solidFill>
            <a:ln>
              <a:noFill/>
            </a:ln>
            <a:effectLst/>
          </c:spPr>
          <c:invertIfNegative val="0"/>
          <c:dLbls>
            <c:dLbl>
              <c:idx val="0"/>
              <c:tx>
                <c:rich>
                  <a:bodyPr/>
                  <a:lstStyle/>
                  <a:p>
                    <a:fld id="{8E13EB8E-9275-45CB-BC7A-EE7D95E0FC9C}" type="CELLRANGE">
                      <a:rPr lang="en-US"/>
                      <a:pPr/>
                      <a:t>[CELLRANGE]</a:t>
                    </a:fld>
                    <a:r>
                      <a:rPr lang="en-US" baseline="0"/>
                      <a:t>, </a:t>
                    </a:r>
                    <a:fld id="{5A0DFCD8-5193-423B-91FB-25F084D8C81C}"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508A-4D42-944D-27F7FE597A8F}"/>
                </c:ext>
              </c:extLst>
            </c:dLbl>
            <c:dLbl>
              <c:idx val="1"/>
              <c:tx>
                <c:rich>
                  <a:bodyPr/>
                  <a:lstStyle/>
                  <a:p>
                    <a:fld id="{D0A75C56-B5C4-4CEF-824C-5941223D9B26}" type="CELLRANGE">
                      <a:rPr lang="en-US"/>
                      <a:pPr/>
                      <a:t>[CELLRANGE]</a:t>
                    </a:fld>
                    <a:r>
                      <a:rPr lang="en-US" baseline="0"/>
                      <a:t>, </a:t>
                    </a:r>
                    <a:fld id="{CFFF77E9-3413-45A4-891D-C086A25BDE0E}"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508A-4D42-944D-27F7FE597A8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Education!$C$31:$D$31</c:f>
              <c:strCache>
                <c:ptCount val="2"/>
                <c:pt idx="0">
                  <c:v>2015</c:v>
                </c:pt>
                <c:pt idx="1">
                  <c:v>2018</c:v>
                </c:pt>
              </c:strCache>
            </c:strRef>
          </c:cat>
          <c:val>
            <c:numRef>
              <c:f>Education!$C$36:$D$36</c:f>
              <c:numCache>
                <c:formatCode>#,##0</c:formatCode>
                <c:ptCount val="2"/>
                <c:pt idx="0">
                  <c:v>3593</c:v>
                </c:pt>
                <c:pt idx="1">
                  <c:v>3794</c:v>
                </c:pt>
              </c:numCache>
            </c:numRef>
          </c:val>
          <c:extLst>
            <c:ext xmlns:c15="http://schemas.microsoft.com/office/drawing/2012/chart" uri="{02D57815-91ED-43cb-92C2-25804820EDAC}">
              <c15:datalabelsRange>
                <c15:f>Education!$E$36:$F$36</c15:f>
                <c15:dlblRangeCache>
                  <c:ptCount val="2"/>
                  <c:pt idx="0">
                    <c:v>7%</c:v>
                  </c:pt>
                  <c:pt idx="1">
                    <c:v>8%</c:v>
                  </c:pt>
                </c15:dlblRangeCache>
              </c15:datalabelsRange>
            </c:ext>
            <c:ext xmlns:c16="http://schemas.microsoft.com/office/drawing/2014/chart" uri="{C3380CC4-5D6E-409C-BE32-E72D297353CC}">
              <c16:uniqueId val="{0000000E-508A-4D42-944D-27F7FE597A8F}"/>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Education!$K$17</c:f>
              <c:strCache>
                <c:ptCount val="1"/>
                <c:pt idx="0">
                  <c:v>Increase</c:v>
                </c:pt>
              </c:strCache>
            </c:strRef>
          </c:tx>
          <c:spPr>
            <a:ln w="25400" cap="rnd">
              <a:noFill/>
              <a:round/>
            </a:ln>
            <a:effectLst/>
          </c:spPr>
          <c:marker>
            <c:symbol val="none"/>
          </c:marker>
          <c:dLbls>
            <c:dLbl>
              <c:idx val="0"/>
              <c:tx>
                <c:rich>
                  <a:bodyPr/>
                  <a:lstStyle/>
                  <a:p>
                    <a:fld id="{40A705B5-954A-4215-BFB3-FC7AF968F145}"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508A-4D42-944D-27F7FE597A8F}"/>
                </c:ext>
              </c:extLst>
            </c:dLbl>
            <c:dLbl>
              <c:idx val="1"/>
              <c:tx>
                <c:rich>
                  <a:bodyPr/>
                  <a:lstStyle/>
                  <a:p>
                    <a:fld id="{262C3B24-AA70-4EA3-9E0C-7943819001F8}"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508A-4D42-944D-27F7FE597A8F}"/>
                </c:ext>
              </c:extLst>
            </c:dLbl>
            <c:dLbl>
              <c:idx val="2"/>
              <c:tx>
                <c:rich>
                  <a:bodyPr/>
                  <a:lstStyle/>
                  <a:p>
                    <a:fld id="{96E0EC03-13BA-46A2-AFA7-20D2F749E776}"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508A-4D42-944D-27F7FE597A8F}"/>
                </c:ext>
              </c:extLst>
            </c:dLbl>
            <c:dLbl>
              <c:idx val="3"/>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08A-4D42-944D-27F7FE597A8F}"/>
                </c:ext>
              </c:extLst>
            </c:dLbl>
            <c:dLbl>
              <c:idx val="4"/>
              <c:tx>
                <c:rich>
                  <a:bodyPr/>
                  <a:lstStyle/>
                  <a:p>
                    <a:fld id="{AE9EF438-97D4-412B-9C7D-3DECE3160501}"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508A-4D42-944D-27F7FE597A8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Education!$J$18:$J$22</c:f>
              <c:numCache>
                <c:formatCode>General</c:formatCode>
                <c:ptCount val="5"/>
                <c:pt idx="0">
                  <c:v>1.59</c:v>
                </c:pt>
                <c:pt idx="1">
                  <c:v>1.59</c:v>
                </c:pt>
                <c:pt idx="2">
                  <c:v>1.59</c:v>
                </c:pt>
                <c:pt idx="3">
                  <c:v>1.59</c:v>
                </c:pt>
                <c:pt idx="4">
                  <c:v>1.59</c:v>
                </c:pt>
              </c:numCache>
            </c:numRef>
          </c:xVal>
          <c:yVal>
            <c:numRef>
              <c:f>Education!$K$18:$K$22</c:f>
              <c:numCache>
                <c:formatCode>0%</c:formatCode>
                <c:ptCount val="5"/>
                <c:pt idx="0">
                  <c:v>7.0000000000000007E-2</c:v>
                </c:pt>
                <c:pt idx="1">
                  <c:v>0.21389407131011606</c:v>
                </c:pt>
                <c:pt idx="2">
                  <c:v>0.45814676616915423</c:v>
                </c:pt>
                <c:pt idx="3">
                  <c:v>#N/A</c:v>
                </c:pt>
                <c:pt idx="4">
                  <c:v>0.99</c:v>
                </c:pt>
              </c:numCache>
            </c:numRef>
          </c:yVal>
          <c:smooth val="0"/>
          <c:extLst>
            <c:ext xmlns:c15="http://schemas.microsoft.com/office/drawing/2012/chart" uri="{02D57815-91ED-43cb-92C2-25804820EDAC}">
              <c15:datalabelsRange>
                <c15:f>Education!$H$32:$H$36</c15:f>
                <c15:dlblRangeCache>
                  <c:ptCount val="5"/>
                  <c:pt idx="0">
                    <c:v>+13.3%</c:v>
                  </c:pt>
                  <c:pt idx="1">
                    <c:v>+3.0%</c:v>
                  </c:pt>
                  <c:pt idx="2">
                    <c:v>+2.2%</c:v>
                  </c:pt>
                  <c:pt idx="3">
                    <c:v> -5.1%</c:v>
                  </c:pt>
                  <c:pt idx="4">
                    <c:v>+5.6%</c:v>
                  </c:pt>
                </c15:dlblRangeCache>
              </c15:datalabelsRange>
            </c:ext>
            <c:ext xmlns:c16="http://schemas.microsoft.com/office/drawing/2014/chart" uri="{C3380CC4-5D6E-409C-BE32-E72D297353CC}">
              <c16:uniqueId val="{00000014-508A-4D42-944D-27F7FE597A8F}"/>
            </c:ext>
          </c:extLst>
        </c:ser>
        <c:ser>
          <c:idx val="6"/>
          <c:order val="6"/>
          <c:tx>
            <c:strRef>
              <c:f>Education!$L$17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08A-4D42-944D-27F7FE597A8F}"/>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08A-4D42-944D-27F7FE597A8F}"/>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08A-4D42-944D-27F7FE597A8F}"/>
                </c:ext>
              </c:extLst>
            </c:dLbl>
            <c:dLbl>
              <c:idx val="3"/>
              <c:tx>
                <c:rich>
                  <a:bodyPr/>
                  <a:lstStyle/>
                  <a:p>
                    <a:fld id="{C3D80998-D22C-4783-8B04-71EC1A9E3E9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508A-4D42-944D-27F7FE597A8F}"/>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508A-4D42-944D-27F7FE597A8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Education!$J$18:$J$22</c:f>
              <c:numCache>
                <c:formatCode>General</c:formatCode>
                <c:ptCount val="5"/>
                <c:pt idx="0">
                  <c:v>1.59</c:v>
                </c:pt>
                <c:pt idx="1">
                  <c:v>1.59</c:v>
                </c:pt>
                <c:pt idx="2">
                  <c:v>1.59</c:v>
                </c:pt>
                <c:pt idx="3">
                  <c:v>1.59</c:v>
                </c:pt>
                <c:pt idx="4">
                  <c:v>1.59</c:v>
                </c:pt>
              </c:numCache>
            </c:numRef>
          </c:xVal>
          <c:yVal>
            <c:numRef>
              <c:f>Education!$L$18:$L$22</c:f>
              <c:numCache>
                <c:formatCode>0%</c:formatCode>
                <c:ptCount val="5"/>
                <c:pt idx="0">
                  <c:v>#N/A</c:v>
                </c:pt>
                <c:pt idx="1">
                  <c:v>#N/A</c:v>
                </c:pt>
                <c:pt idx="2">
                  <c:v>#N/A</c:v>
                </c:pt>
                <c:pt idx="3">
                  <c:v>0.76231343283582087</c:v>
                </c:pt>
                <c:pt idx="4">
                  <c:v>#N/A</c:v>
                </c:pt>
              </c:numCache>
            </c:numRef>
          </c:yVal>
          <c:smooth val="0"/>
          <c:extLst>
            <c:ext xmlns:c15="http://schemas.microsoft.com/office/drawing/2012/chart" uri="{02D57815-91ED-43cb-92C2-25804820EDAC}">
              <c15:datalabelsRange>
                <c15:f>Education!$H$32:$H$36</c15:f>
                <c15:dlblRangeCache>
                  <c:ptCount val="5"/>
                  <c:pt idx="0">
                    <c:v>+13.3%</c:v>
                  </c:pt>
                  <c:pt idx="1">
                    <c:v>+3.0%</c:v>
                  </c:pt>
                  <c:pt idx="2">
                    <c:v>+2.2%</c:v>
                  </c:pt>
                  <c:pt idx="3">
                    <c:v> -5.1%</c:v>
                  </c:pt>
                  <c:pt idx="4">
                    <c:v>+5.6%</c:v>
                  </c:pt>
                </c15:dlblRangeCache>
              </c15:datalabelsRange>
            </c:ext>
            <c:ext xmlns:c16="http://schemas.microsoft.com/office/drawing/2014/chart" uri="{C3380CC4-5D6E-409C-BE32-E72D297353CC}">
              <c16:uniqueId val="{0000001A-508A-4D42-944D-27F7FE597A8F}"/>
            </c:ext>
          </c:extLst>
        </c:ser>
        <c:ser>
          <c:idx val="7"/>
          <c:order val="7"/>
          <c:tx>
            <c:strRef>
              <c:f>Education!$K$13</c:f>
              <c:strCache>
                <c:ptCount val="1"/>
                <c:pt idx="0">
                  <c:v>Share</c:v>
                </c:pt>
              </c:strCache>
            </c:strRef>
          </c:tx>
          <c:spPr>
            <a:ln w="25400" cap="rnd">
              <a:noFill/>
              <a:round/>
            </a:ln>
            <a:effectLst/>
          </c:spPr>
          <c:marker>
            <c:symbol val="none"/>
          </c:marker>
          <c:dLbls>
            <c:dLbl>
              <c:idx val="0"/>
              <c:tx>
                <c:rich>
                  <a:bodyPr/>
                  <a:lstStyle/>
                  <a:p>
                    <a:fld id="{B5ED9549-0063-4FE7-AB69-EF212497F44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508A-4D42-944D-27F7FE597A8F}"/>
                </c:ext>
              </c:extLst>
            </c:dLbl>
            <c:dLbl>
              <c:idx val="1"/>
              <c:tx>
                <c:rich>
                  <a:bodyPr/>
                  <a:lstStyle/>
                  <a:p>
                    <a:fld id="{BD004EC4-179C-4476-9E3F-65F216ADA34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508A-4D42-944D-27F7FE597A8F}"/>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Education!$J$14:$J$15</c:f>
              <c:numCache>
                <c:formatCode>General</c:formatCode>
                <c:ptCount val="2"/>
                <c:pt idx="0">
                  <c:v>1</c:v>
                </c:pt>
                <c:pt idx="1">
                  <c:v>2</c:v>
                </c:pt>
              </c:numCache>
            </c:numRef>
          </c:xVal>
          <c:yVal>
            <c:numRef>
              <c:f>Education!$K$14:$K$15</c:f>
              <c:numCache>
                <c:formatCode>0%</c:formatCode>
                <c:ptCount val="2"/>
                <c:pt idx="0">
                  <c:v>1</c:v>
                </c:pt>
                <c:pt idx="1">
                  <c:v>1</c:v>
                </c:pt>
              </c:numCache>
            </c:numRef>
          </c:yVal>
          <c:smooth val="0"/>
          <c:extLst>
            <c:ext xmlns:c15="http://schemas.microsoft.com/office/drawing/2012/chart" uri="{02D57815-91ED-43cb-92C2-25804820EDAC}">
              <c15:datalabelsRange>
                <c15:f>Education!$L$14:$L$15</c15:f>
                <c15:dlblRangeCache>
                  <c:ptCount val="2"/>
                  <c:pt idx="0">
                    <c:v> 48,135 </c:v>
                  </c:pt>
                  <c:pt idx="1">
                    <c:v> 48,240 </c:v>
                  </c:pt>
                </c15:dlblRangeCache>
              </c15:datalabelsRange>
            </c:ext>
            <c:ext xmlns:c16="http://schemas.microsoft.com/office/drawing/2014/chart" uri="{C3380CC4-5D6E-409C-BE32-E72D297353CC}">
              <c16:uniqueId val="{0000001D-508A-4D42-944D-27F7FE597A8F}"/>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b="0" i="0" u="none" strike="noStrike" baseline="0" dirty="0" smtClean="0">
                <a:effectLst/>
              </a:rPr>
              <a:t>Top 5 Industry </a:t>
            </a:r>
            <a:r>
              <a:rPr lang="en-US" sz="1100" b="0" i="0" u="none" strike="noStrike" baseline="0" dirty="0">
                <a:effectLst/>
              </a:rPr>
              <a:t>Groups by </a:t>
            </a:r>
            <a:r>
              <a:rPr lang="en-US" sz="1100" dirty="0"/>
              <a:t>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Manufacturing!$Q$18:$Q$23</c:f>
              <c:strCache>
                <c:ptCount val="6"/>
                <c:pt idx="0">
                  <c:v>Manufacturing Total</c:v>
                </c:pt>
                <c:pt idx="1">
                  <c:v>Machine shops and threaded product mfg.</c:v>
                </c:pt>
                <c:pt idx="2">
                  <c:v>Printing and related support activities</c:v>
                </c:pt>
                <c:pt idx="3">
                  <c:v>Metalworking machinery manufacturing</c:v>
                </c:pt>
                <c:pt idx="4">
                  <c:v>Plastics product manufacturing</c:v>
                </c:pt>
                <c:pt idx="5">
                  <c:v>Other miscellaneous manufacturing</c:v>
                </c:pt>
              </c:strCache>
            </c:strRef>
          </c:cat>
          <c:val>
            <c:numRef>
              <c:f>Manufacturing!$R$18:$R$23</c:f>
              <c:numCache>
                <c:formatCode>#,##0</c:formatCode>
                <c:ptCount val="6"/>
                <c:pt idx="0">
                  <c:v>806</c:v>
                </c:pt>
                <c:pt idx="1">
                  <c:v>119</c:v>
                </c:pt>
                <c:pt idx="2">
                  <c:v>60</c:v>
                </c:pt>
                <c:pt idx="3">
                  <c:v>44</c:v>
                </c:pt>
                <c:pt idx="4">
                  <c:v>37</c:v>
                </c:pt>
                <c:pt idx="5">
                  <c:v>37</c:v>
                </c:pt>
              </c:numCache>
            </c:numRef>
          </c:val>
          <c:extLst>
            <c:ext xmlns:c16="http://schemas.microsoft.com/office/drawing/2014/chart" uri="{C3380CC4-5D6E-409C-BE32-E72D297353CC}">
              <c16:uniqueId val="{00000000-92AB-442E-B3CD-A4A32C99F72E}"/>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Manufacturing!$Q$18:$Q$23</c:f>
              <c:strCache>
                <c:ptCount val="6"/>
                <c:pt idx="0">
                  <c:v>Manufacturing Total</c:v>
                </c:pt>
                <c:pt idx="1">
                  <c:v>Machine shops and threaded product mfg.</c:v>
                </c:pt>
                <c:pt idx="2">
                  <c:v>Printing and related support activities</c:v>
                </c:pt>
                <c:pt idx="3">
                  <c:v>Metalworking machinery manufacturing</c:v>
                </c:pt>
                <c:pt idx="4">
                  <c:v>Plastics product manufacturing</c:v>
                </c:pt>
                <c:pt idx="5">
                  <c:v>Other miscellaneous manufacturing</c:v>
                </c:pt>
              </c:strCache>
            </c:strRef>
          </c:cat>
          <c:val>
            <c:numRef>
              <c:f>Manufacturing!$S$18:$S$23</c:f>
              <c:numCache>
                <c:formatCode>#,##0</c:formatCode>
                <c:ptCount val="6"/>
                <c:pt idx="0">
                  <c:v>794</c:v>
                </c:pt>
                <c:pt idx="1">
                  <c:v>108</c:v>
                </c:pt>
                <c:pt idx="2">
                  <c:v>59</c:v>
                </c:pt>
                <c:pt idx="3">
                  <c:v>40</c:v>
                </c:pt>
                <c:pt idx="4">
                  <c:v>41</c:v>
                </c:pt>
                <c:pt idx="5">
                  <c:v>36</c:v>
                </c:pt>
              </c:numCache>
            </c:numRef>
          </c:val>
          <c:extLst>
            <c:ext xmlns:c16="http://schemas.microsoft.com/office/drawing/2014/chart" uri="{C3380CC4-5D6E-409C-BE32-E72D297353CC}">
              <c16:uniqueId val="{00000001-92AB-442E-B3CD-A4A32C99F72E}"/>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Manufacturing!$B$32</c:f>
              <c:strCache>
                <c:ptCount val="1"/>
                <c:pt idx="0">
                  <c:v>Less than high school</c:v>
                </c:pt>
              </c:strCache>
            </c:strRef>
          </c:tx>
          <c:spPr>
            <a:solidFill>
              <a:schemeClr val="accent1"/>
            </a:solidFill>
            <a:ln>
              <a:noFill/>
            </a:ln>
            <a:effectLst/>
          </c:spPr>
          <c:invertIfNegative val="0"/>
          <c:dLbls>
            <c:dLbl>
              <c:idx val="0"/>
              <c:tx>
                <c:rich>
                  <a:bodyPr/>
                  <a:lstStyle/>
                  <a:p>
                    <a:fld id="{80822832-6027-4C6D-9778-0B1FBFE04D84}" type="CELLRANGE">
                      <a:rPr lang="en-US"/>
                      <a:pPr/>
                      <a:t>[CELLRANGE]</a:t>
                    </a:fld>
                    <a:r>
                      <a:rPr lang="en-US" baseline="0"/>
                      <a:t>, </a:t>
                    </a:r>
                    <a:fld id="{0F0D878A-C6C5-456C-B91C-A52ADDC05588}"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7047-4491-928D-FCAAE3A518A6}"/>
                </c:ext>
              </c:extLst>
            </c:dLbl>
            <c:dLbl>
              <c:idx val="1"/>
              <c:tx>
                <c:rich>
                  <a:bodyPr/>
                  <a:lstStyle/>
                  <a:p>
                    <a:fld id="{9A66B435-E040-42A7-AD97-41E651F0C1D9}" type="CELLRANGE">
                      <a:rPr lang="en-US"/>
                      <a:pPr/>
                      <a:t>[CELLRANGE]</a:t>
                    </a:fld>
                    <a:r>
                      <a:rPr lang="en-US" baseline="0"/>
                      <a:t>, </a:t>
                    </a:r>
                    <a:fld id="{F0FB424B-2C05-473A-96C6-8C3D8317D7E6}"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047-4491-928D-FCAAE3A518A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Manufacturing!$C$31:$D$31</c:f>
              <c:strCache>
                <c:ptCount val="2"/>
                <c:pt idx="0">
                  <c:v>2015</c:v>
                </c:pt>
                <c:pt idx="1">
                  <c:v>2018</c:v>
                </c:pt>
              </c:strCache>
            </c:strRef>
          </c:cat>
          <c:val>
            <c:numRef>
              <c:f>Manufacturing!$C$32:$D$32</c:f>
              <c:numCache>
                <c:formatCode>#,##0</c:formatCode>
                <c:ptCount val="2"/>
                <c:pt idx="0">
                  <c:v>3252</c:v>
                </c:pt>
                <c:pt idx="1">
                  <c:v>3534</c:v>
                </c:pt>
              </c:numCache>
            </c:numRef>
          </c:val>
          <c:extLst>
            <c:ext xmlns:c15="http://schemas.microsoft.com/office/drawing/2012/chart" uri="{02D57815-91ED-43cb-92C2-25804820EDAC}">
              <c15:datalabelsRange>
                <c15:f>Manufacturing!$E$32:$F$32</c15:f>
                <c15:dlblRangeCache>
                  <c:ptCount val="2"/>
                  <c:pt idx="0">
                    <c:v>13%</c:v>
                  </c:pt>
                  <c:pt idx="1">
                    <c:v>14%</c:v>
                  </c:pt>
                </c15:dlblRangeCache>
              </c15:datalabelsRange>
            </c:ext>
            <c:ext xmlns:c16="http://schemas.microsoft.com/office/drawing/2014/chart" uri="{C3380CC4-5D6E-409C-BE32-E72D297353CC}">
              <c16:uniqueId val="{00000002-7047-4491-928D-FCAAE3A518A6}"/>
            </c:ext>
          </c:extLst>
        </c:ser>
        <c:ser>
          <c:idx val="1"/>
          <c:order val="1"/>
          <c:tx>
            <c:strRef>
              <c:f>Manufacturing!$B$33</c:f>
              <c:strCache>
                <c:ptCount val="1"/>
                <c:pt idx="0">
                  <c:v>High school or equivalent, no college</c:v>
                </c:pt>
              </c:strCache>
            </c:strRef>
          </c:tx>
          <c:spPr>
            <a:solidFill>
              <a:schemeClr val="accent2"/>
            </a:solidFill>
            <a:ln>
              <a:noFill/>
            </a:ln>
            <a:effectLst/>
          </c:spPr>
          <c:invertIfNegative val="0"/>
          <c:dLbls>
            <c:dLbl>
              <c:idx val="0"/>
              <c:tx>
                <c:rich>
                  <a:bodyPr/>
                  <a:lstStyle/>
                  <a:p>
                    <a:fld id="{583D7E65-A15E-4E90-A48B-5BF6BB5960A3}" type="CELLRANGE">
                      <a:rPr lang="en-US"/>
                      <a:pPr/>
                      <a:t>[CELLRANGE]</a:t>
                    </a:fld>
                    <a:r>
                      <a:rPr lang="en-US" baseline="0"/>
                      <a:t>, </a:t>
                    </a:r>
                    <a:fld id="{B13C334C-5207-4E93-AF85-08F68004B63F}"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047-4491-928D-FCAAE3A518A6}"/>
                </c:ext>
              </c:extLst>
            </c:dLbl>
            <c:dLbl>
              <c:idx val="1"/>
              <c:tx>
                <c:rich>
                  <a:bodyPr/>
                  <a:lstStyle/>
                  <a:p>
                    <a:fld id="{4B58CC9F-3AA9-43BB-830E-94C26B96FA53}" type="CELLRANGE">
                      <a:rPr lang="en-US"/>
                      <a:pPr/>
                      <a:t>[CELLRANGE]</a:t>
                    </a:fld>
                    <a:r>
                      <a:rPr lang="en-US" baseline="0"/>
                      <a:t>, </a:t>
                    </a:r>
                    <a:fld id="{783B80C5-93A7-4838-9955-AF38A342A9EA}"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047-4491-928D-FCAAE3A518A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Manufacturing!$C$31:$D$31</c:f>
              <c:strCache>
                <c:ptCount val="2"/>
                <c:pt idx="0">
                  <c:v>2015</c:v>
                </c:pt>
                <c:pt idx="1">
                  <c:v>2018</c:v>
                </c:pt>
              </c:strCache>
            </c:strRef>
          </c:cat>
          <c:val>
            <c:numRef>
              <c:f>Manufacturing!$C$33:$D$33</c:f>
              <c:numCache>
                <c:formatCode>#,##0</c:formatCode>
                <c:ptCount val="2"/>
                <c:pt idx="0">
                  <c:v>8042</c:v>
                </c:pt>
                <c:pt idx="1">
                  <c:v>7888</c:v>
                </c:pt>
              </c:numCache>
            </c:numRef>
          </c:val>
          <c:extLst>
            <c:ext xmlns:c15="http://schemas.microsoft.com/office/drawing/2012/chart" uri="{02D57815-91ED-43cb-92C2-25804820EDAC}">
              <c15:datalabelsRange>
                <c15:f>Manufacturing!$E$33:$F$33</c15:f>
                <c15:dlblRangeCache>
                  <c:ptCount val="2"/>
                  <c:pt idx="0">
                    <c:v>31%</c:v>
                  </c:pt>
                  <c:pt idx="1">
                    <c:v>31%</c:v>
                  </c:pt>
                </c15:dlblRangeCache>
              </c15:datalabelsRange>
            </c:ext>
            <c:ext xmlns:c16="http://schemas.microsoft.com/office/drawing/2014/chart" uri="{C3380CC4-5D6E-409C-BE32-E72D297353CC}">
              <c16:uniqueId val="{00000005-7047-4491-928D-FCAAE3A518A6}"/>
            </c:ext>
          </c:extLst>
        </c:ser>
        <c:ser>
          <c:idx val="2"/>
          <c:order val="2"/>
          <c:tx>
            <c:strRef>
              <c:f>Manufacturing!$B$34</c:f>
              <c:strCache>
                <c:ptCount val="1"/>
                <c:pt idx="0">
                  <c:v>Some college or Associate degree</c:v>
                </c:pt>
              </c:strCache>
            </c:strRef>
          </c:tx>
          <c:spPr>
            <a:solidFill>
              <a:schemeClr val="accent3"/>
            </a:solidFill>
            <a:ln>
              <a:noFill/>
            </a:ln>
            <a:effectLst/>
          </c:spPr>
          <c:invertIfNegative val="0"/>
          <c:dLbls>
            <c:dLbl>
              <c:idx val="0"/>
              <c:tx>
                <c:rich>
                  <a:bodyPr/>
                  <a:lstStyle/>
                  <a:p>
                    <a:fld id="{708D5555-1ABD-4647-9C62-0CF60E48D1F9}" type="CELLRANGE">
                      <a:rPr lang="en-US"/>
                      <a:pPr/>
                      <a:t>[CELLRANGE]</a:t>
                    </a:fld>
                    <a:r>
                      <a:rPr lang="en-US" baseline="0"/>
                      <a:t>, </a:t>
                    </a:r>
                    <a:fld id="{BCF3075D-E5FD-4432-AC86-6ABFD6511F1C}"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047-4491-928D-FCAAE3A518A6}"/>
                </c:ext>
              </c:extLst>
            </c:dLbl>
            <c:dLbl>
              <c:idx val="1"/>
              <c:tx>
                <c:rich>
                  <a:bodyPr/>
                  <a:lstStyle/>
                  <a:p>
                    <a:fld id="{2CE518BA-CBB9-44B3-B439-0FC174B65725}" type="CELLRANGE">
                      <a:rPr lang="en-US"/>
                      <a:pPr/>
                      <a:t>[CELLRANGE]</a:t>
                    </a:fld>
                    <a:r>
                      <a:rPr lang="en-US" baseline="0"/>
                      <a:t>, </a:t>
                    </a:r>
                    <a:fld id="{4BDBA889-207A-4E12-B26D-10775DD39E1F}"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7047-4491-928D-FCAAE3A518A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Manufacturing!$C$31:$D$31</c:f>
              <c:strCache>
                <c:ptCount val="2"/>
                <c:pt idx="0">
                  <c:v>2015</c:v>
                </c:pt>
                <c:pt idx="1">
                  <c:v>2018</c:v>
                </c:pt>
              </c:strCache>
            </c:strRef>
          </c:cat>
          <c:val>
            <c:numRef>
              <c:f>Manufacturing!$C$34:$D$34</c:f>
              <c:numCache>
                <c:formatCode>#,##0</c:formatCode>
                <c:ptCount val="2"/>
                <c:pt idx="0">
                  <c:v>7649</c:v>
                </c:pt>
                <c:pt idx="1">
                  <c:v>7592</c:v>
                </c:pt>
              </c:numCache>
            </c:numRef>
          </c:val>
          <c:extLst>
            <c:ext xmlns:c15="http://schemas.microsoft.com/office/drawing/2012/chart" uri="{02D57815-91ED-43cb-92C2-25804820EDAC}">
              <c15:datalabelsRange>
                <c15:f>Manufacturing!$E$34:$F$34</c15:f>
                <c15:dlblRangeCache>
                  <c:ptCount val="2"/>
                  <c:pt idx="0">
                    <c:v>30%</c:v>
                  </c:pt>
                  <c:pt idx="1">
                    <c:v>30%</c:v>
                  </c:pt>
                </c15:dlblRangeCache>
              </c15:datalabelsRange>
            </c:ext>
            <c:ext xmlns:c16="http://schemas.microsoft.com/office/drawing/2014/chart" uri="{C3380CC4-5D6E-409C-BE32-E72D297353CC}">
              <c16:uniqueId val="{00000008-7047-4491-928D-FCAAE3A518A6}"/>
            </c:ext>
          </c:extLst>
        </c:ser>
        <c:ser>
          <c:idx val="3"/>
          <c:order val="3"/>
          <c:tx>
            <c:strRef>
              <c:f>Manufacturing!$B$35</c:f>
              <c:strCache>
                <c:ptCount val="1"/>
                <c:pt idx="0">
                  <c:v>Bachelor's degree or advanced degree</c:v>
                </c:pt>
              </c:strCache>
            </c:strRef>
          </c:tx>
          <c:spPr>
            <a:solidFill>
              <a:schemeClr val="accent4"/>
            </a:solidFill>
            <a:ln>
              <a:noFill/>
            </a:ln>
            <a:effectLst/>
          </c:spPr>
          <c:invertIfNegative val="0"/>
          <c:dLbls>
            <c:dLbl>
              <c:idx val="0"/>
              <c:tx>
                <c:rich>
                  <a:bodyPr/>
                  <a:lstStyle/>
                  <a:p>
                    <a:fld id="{E327CD67-43D5-474D-B826-7F36D3EB3FE8}" type="CELLRANGE">
                      <a:rPr lang="en-US"/>
                      <a:pPr/>
                      <a:t>[CELLRANGE]</a:t>
                    </a:fld>
                    <a:r>
                      <a:rPr lang="en-US" baseline="0"/>
                      <a:t>, </a:t>
                    </a:r>
                    <a:fld id="{521BE9E2-8E5C-4224-ADB7-AB9B7F7BA20A}"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7047-4491-928D-FCAAE3A518A6}"/>
                </c:ext>
              </c:extLst>
            </c:dLbl>
            <c:dLbl>
              <c:idx val="1"/>
              <c:tx>
                <c:rich>
                  <a:bodyPr/>
                  <a:lstStyle/>
                  <a:p>
                    <a:fld id="{31A2148B-B4D1-4B0B-9BB2-264F9910A158}" type="CELLRANGE">
                      <a:rPr lang="en-US"/>
                      <a:pPr/>
                      <a:t>[CELLRANGE]</a:t>
                    </a:fld>
                    <a:r>
                      <a:rPr lang="en-US" baseline="0"/>
                      <a:t>, </a:t>
                    </a:r>
                    <a:fld id="{D47CF2B5-BBEB-4140-916C-CD1CB18B11C7}"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7047-4491-928D-FCAAE3A518A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Manufacturing!$C$31:$D$31</c:f>
              <c:strCache>
                <c:ptCount val="2"/>
                <c:pt idx="0">
                  <c:v>2015</c:v>
                </c:pt>
                <c:pt idx="1">
                  <c:v>2018</c:v>
                </c:pt>
              </c:strCache>
            </c:strRef>
          </c:cat>
          <c:val>
            <c:numRef>
              <c:f>Manufacturing!$C$35:$D$35</c:f>
              <c:numCache>
                <c:formatCode>#,##0</c:formatCode>
                <c:ptCount val="2"/>
                <c:pt idx="0">
                  <c:v>5015</c:v>
                </c:pt>
                <c:pt idx="1">
                  <c:v>4942</c:v>
                </c:pt>
              </c:numCache>
            </c:numRef>
          </c:val>
          <c:extLst>
            <c:ext xmlns:c15="http://schemas.microsoft.com/office/drawing/2012/chart" uri="{02D57815-91ED-43cb-92C2-25804820EDAC}">
              <c15:datalabelsRange>
                <c15:f>Manufacturing!$E$35:$F$35</c15:f>
                <c15:dlblRangeCache>
                  <c:ptCount val="2"/>
                  <c:pt idx="0">
                    <c:v>20%</c:v>
                  </c:pt>
                  <c:pt idx="1">
                    <c:v>19%</c:v>
                  </c:pt>
                </c15:dlblRangeCache>
              </c15:datalabelsRange>
            </c:ext>
            <c:ext xmlns:c16="http://schemas.microsoft.com/office/drawing/2014/chart" uri="{C3380CC4-5D6E-409C-BE32-E72D297353CC}">
              <c16:uniqueId val="{0000000B-7047-4491-928D-FCAAE3A518A6}"/>
            </c:ext>
          </c:extLst>
        </c:ser>
        <c:ser>
          <c:idx val="4"/>
          <c:order val="4"/>
          <c:tx>
            <c:strRef>
              <c:f>Manufacturing!$B$36</c:f>
              <c:strCache>
                <c:ptCount val="1"/>
                <c:pt idx="0">
                  <c:v>Educational attainment not available (age &lt;24)</c:v>
                </c:pt>
              </c:strCache>
            </c:strRef>
          </c:tx>
          <c:spPr>
            <a:solidFill>
              <a:schemeClr val="accent5"/>
            </a:solidFill>
            <a:ln>
              <a:noFill/>
            </a:ln>
            <a:effectLst/>
          </c:spPr>
          <c:invertIfNegative val="0"/>
          <c:dLbls>
            <c:dLbl>
              <c:idx val="0"/>
              <c:tx>
                <c:rich>
                  <a:bodyPr/>
                  <a:lstStyle/>
                  <a:p>
                    <a:fld id="{254D6F15-90CD-454F-BBF5-A5C4522AF231}" type="CELLRANGE">
                      <a:rPr lang="en-US"/>
                      <a:pPr/>
                      <a:t>[CELLRANGE]</a:t>
                    </a:fld>
                    <a:r>
                      <a:rPr lang="en-US" baseline="0"/>
                      <a:t>, </a:t>
                    </a:r>
                    <a:fld id="{CEE452AA-0336-46AD-A9C9-246A966D5C2C}"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7047-4491-928D-FCAAE3A518A6}"/>
                </c:ext>
              </c:extLst>
            </c:dLbl>
            <c:dLbl>
              <c:idx val="1"/>
              <c:tx>
                <c:rich>
                  <a:bodyPr/>
                  <a:lstStyle/>
                  <a:p>
                    <a:fld id="{16912B1F-E538-4825-8597-B8DA3EC073A7}" type="CELLRANGE">
                      <a:rPr lang="en-US"/>
                      <a:pPr/>
                      <a:t>[CELLRANGE]</a:t>
                    </a:fld>
                    <a:r>
                      <a:rPr lang="en-US" baseline="0"/>
                      <a:t>, </a:t>
                    </a:r>
                    <a:fld id="{763AA947-7662-44B5-B3CC-18295F27BDD1}"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7047-4491-928D-FCAAE3A518A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Manufacturing!$C$31:$D$31</c:f>
              <c:strCache>
                <c:ptCount val="2"/>
                <c:pt idx="0">
                  <c:v>2015</c:v>
                </c:pt>
                <c:pt idx="1">
                  <c:v>2018</c:v>
                </c:pt>
              </c:strCache>
            </c:strRef>
          </c:cat>
          <c:val>
            <c:numRef>
              <c:f>Manufacturing!$C$36:$D$36</c:f>
              <c:numCache>
                <c:formatCode>#,##0</c:formatCode>
                <c:ptCount val="2"/>
                <c:pt idx="0">
                  <c:v>1695</c:v>
                </c:pt>
                <c:pt idx="1">
                  <c:v>1699</c:v>
                </c:pt>
              </c:numCache>
            </c:numRef>
          </c:val>
          <c:extLst>
            <c:ext xmlns:c15="http://schemas.microsoft.com/office/drawing/2012/chart" uri="{02D57815-91ED-43cb-92C2-25804820EDAC}">
              <c15:datalabelsRange>
                <c15:f>Manufacturing!$E$36:$F$36</c15:f>
                <c15:dlblRangeCache>
                  <c:ptCount val="2"/>
                  <c:pt idx="0">
                    <c:v>7%</c:v>
                  </c:pt>
                  <c:pt idx="1">
                    <c:v>7%</c:v>
                  </c:pt>
                </c15:dlblRangeCache>
              </c15:datalabelsRange>
            </c:ext>
            <c:ext xmlns:c16="http://schemas.microsoft.com/office/drawing/2014/chart" uri="{C3380CC4-5D6E-409C-BE32-E72D297353CC}">
              <c16:uniqueId val="{0000000E-7047-4491-928D-FCAAE3A518A6}"/>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Manufacturing!$K$17</c:f>
              <c:strCache>
                <c:ptCount val="1"/>
                <c:pt idx="0">
                  <c:v>Increase</c:v>
                </c:pt>
              </c:strCache>
            </c:strRef>
          </c:tx>
          <c:spPr>
            <a:ln w="25400" cap="rnd">
              <a:noFill/>
              <a:round/>
            </a:ln>
            <a:effectLst/>
          </c:spPr>
          <c:marker>
            <c:symbol val="none"/>
          </c:marker>
          <c:dLbls>
            <c:dLbl>
              <c:idx val="0"/>
              <c:tx>
                <c:rich>
                  <a:bodyPr/>
                  <a:lstStyle/>
                  <a:p>
                    <a:fld id="{A746041A-55CB-40B6-88F9-0107CBEA1027}"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7047-4491-928D-FCAAE3A518A6}"/>
                </c:ext>
              </c:extLst>
            </c:dLbl>
            <c:dLbl>
              <c:idx val="1"/>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047-4491-928D-FCAAE3A518A6}"/>
                </c:ext>
              </c:extLst>
            </c:dLbl>
            <c:dLbl>
              <c:idx val="2"/>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047-4491-928D-FCAAE3A518A6}"/>
                </c:ext>
              </c:extLst>
            </c:dLbl>
            <c:dLbl>
              <c:idx val="3"/>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047-4491-928D-FCAAE3A518A6}"/>
                </c:ext>
              </c:extLst>
            </c:dLbl>
            <c:dLbl>
              <c:idx val="4"/>
              <c:tx>
                <c:rich>
                  <a:bodyPr/>
                  <a:lstStyle/>
                  <a:p>
                    <a:fld id="{3D5FE6E9-AAD6-4214-A996-2A8AD6661D76}"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7047-4491-928D-FCAAE3A518A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Manufacturing!$J$18:$J$22</c:f>
              <c:numCache>
                <c:formatCode>General</c:formatCode>
                <c:ptCount val="5"/>
                <c:pt idx="0">
                  <c:v>1.59</c:v>
                </c:pt>
                <c:pt idx="1">
                  <c:v>1.59</c:v>
                </c:pt>
                <c:pt idx="2">
                  <c:v>1.59</c:v>
                </c:pt>
                <c:pt idx="3">
                  <c:v>1.59</c:v>
                </c:pt>
                <c:pt idx="4">
                  <c:v>1.59</c:v>
                </c:pt>
              </c:numCache>
            </c:numRef>
          </c:xVal>
          <c:yVal>
            <c:numRef>
              <c:f>Manufacturing!$K$18:$K$22</c:f>
              <c:numCache>
                <c:formatCode>0%</c:formatCode>
                <c:ptCount val="5"/>
                <c:pt idx="0">
                  <c:v>7.0000000000000007E-2</c:v>
                </c:pt>
                <c:pt idx="1">
                  <c:v>#N/A</c:v>
                </c:pt>
                <c:pt idx="2">
                  <c:v>#N/A</c:v>
                </c:pt>
                <c:pt idx="3">
                  <c:v>#N/A</c:v>
                </c:pt>
                <c:pt idx="4">
                  <c:v>0.99</c:v>
                </c:pt>
              </c:numCache>
            </c:numRef>
          </c:yVal>
          <c:smooth val="0"/>
          <c:extLst>
            <c:ext xmlns:c15="http://schemas.microsoft.com/office/drawing/2012/chart" uri="{02D57815-91ED-43cb-92C2-25804820EDAC}">
              <c15:datalabelsRange>
                <c15:f>Manufacturing!$H$32:$H$36</c15:f>
                <c15:dlblRangeCache>
                  <c:ptCount val="5"/>
                  <c:pt idx="0">
                    <c:v>+8.7%</c:v>
                  </c:pt>
                  <c:pt idx="1">
                    <c:v> -1.9%</c:v>
                  </c:pt>
                  <c:pt idx="2">
                    <c:v> -0.7%</c:v>
                  </c:pt>
                  <c:pt idx="3">
                    <c:v> -1.5%</c:v>
                  </c:pt>
                  <c:pt idx="4">
                    <c:v>+0.2%</c:v>
                  </c:pt>
                </c15:dlblRangeCache>
              </c15:datalabelsRange>
            </c:ext>
            <c:ext xmlns:c16="http://schemas.microsoft.com/office/drawing/2014/chart" uri="{C3380CC4-5D6E-409C-BE32-E72D297353CC}">
              <c16:uniqueId val="{00000014-7047-4491-928D-FCAAE3A518A6}"/>
            </c:ext>
          </c:extLst>
        </c:ser>
        <c:ser>
          <c:idx val="6"/>
          <c:order val="6"/>
          <c:tx>
            <c:strRef>
              <c:f>Manufacturing!$L$17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047-4491-928D-FCAAE3A518A6}"/>
                </c:ext>
              </c:extLst>
            </c:dLbl>
            <c:dLbl>
              <c:idx val="1"/>
              <c:tx>
                <c:rich>
                  <a:bodyPr/>
                  <a:lstStyle/>
                  <a:p>
                    <a:fld id="{CF05839C-F80A-46B2-B9F6-050C946311F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7047-4491-928D-FCAAE3A518A6}"/>
                </c:ext>
              </c:extLst>
            </c:dLbl>
            <c:dLbl>
              <c:idx val="2"/>
              <c:tx>
                <c:rich>
                  <a:bodyPr/>
                  <a:lstStyle/>
                  <a:p>
                    <a:fld id="{1577FC63-5BEE-41AA-9C92-8509AD652C6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7047-4491-928D-FCAAE3A518A6}"/>
                </c:ext>
              </c:extLst>
            </c:dLbl>
            <c:dLbl>
              <c:idx val="3"/>
              <c:tx>
                <c:rich>
                  <a:bodyPr/>
                  <a:lstStyle/>
                  <a:p>
                    <a:fld id="{EF6EE7A7-3BA5-485F-86FB-47BA6D43ADB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7047-4491-928D-FCAAE3A518A6}"/>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7047-4491-928D-FCAAE3A518A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Manufacturing!$J$18:$J$22</c:f>
              <c:numCache>
                <c:formatCode>General</c:formatCode>
                <c:ptCount val="5"/>
                <c:pt idx="0">
                  <c:v>1.59</c:v>
                </c:pt>
                <c:pt idx="1">
                  <c:v>1.59</c:v>
                </c:pt>
                <c:pt idx="2">
                  <c:v>1.59</c:v>
                </c:pt>
                <c:pt idx="3">
                  <c:v>1.59</c:v>
                </c:pt>
                <c:pt idx="4">
                  <c:v>1.59</c:v>
                </c:pt>
              </c:numCache>
            </c:numRef>
          </c:xVal>
          <c:yVal>
            <c:numRef>
              <c:f>Manufacturing!$L$18:$L$22</c:f>
              <c:numCache>
                <c:formatCode>0%</c:formatCode>
                <c:ptCount val="5"/>
                <c:pt idx="0">
                  <c:v>#N/A</c:v>
                </c:pt>
                <c:pt idx="1">
                  <c:v>0.32222958487624243</c:v>
                </c:pt>
                <c:pt idx="2">
                  <c:v>0.62277138959267198</c:v>
                </c:pt>
                <c:pt idx="3">
                  <c:v>0.85672188657181825</c:v>
                </c:pt>
                <c:pt idx="4">
                  <c:v>#N/A</c:v>
                </c:pt>
              </c:numCache>
            </c:numRef>
          </c:yVal>
          <c:smooth val="0"/>
          <c:extLst>
            <c:ext xmlns:c15="http://schemas.microsoft.com/office/drawing/2012/chart" uri="{02D57815-91ED-43cb-92C2-25804820EDAC}">
              <c15:datalabelsRange>
                <c15:f>Manufacturing!$H$32:$H$36</c15:f>
                <c15:dlblRangeCache>
                  <c:ptCount val="5"/>
                  <c:pt idx="0">
                    <c:v>+8.7%</c:v>
                  </c:pt>
                  <c:pt idx="1">
                    <c:v> -1.9%</c:v>
                  </c:pt>
                  <c:pt idx="2">
                    <c:v> -0.7%</c:v>
                  </c:pt>
                  <c:pt idx="3">
                    <c:v> -1.5%</c:v>
                  </c:pt>
                  <c:pt idx="4">
                    <c:v>+0.2%</c:v>
                  </c:pt>
                </c15:dlblRangeCache>
              </c15:datalabelsRange>
            </c:ext>
            <c:ext xmlns:c16="http://schemas.microsoft.com/office/drawing/2014/chart" uri="{C3380CC4-5D6E-409C-BE32-E72D297353CC}">
              <c16:uniqueId val="{0000001A-7047-4491-928D-FCAAE3A518A6}"/>
            </c:ext>
          </c:extLst>
        </c:ser>
        <c:ser>
          <c:idx val="7"/>
          <c:order val="7"/>
          <c:tx>
            <c:strRef>
              <c:f>Manufacturing!$K$13</c:f>
              <c:strCache>
                <c:ptCount val="1"/>
                <c:pt idx="0">
                  <c:v>Share</c:v>
                </c:pt>
              </c:strCache>
            </c:strRef>
          </c:tx>
          <c:spPr>
            <a:ln w="25400" cap="rnd">
              <a:noFill/>
              <a:round/>
            </a:ln>
            <a:effectLst/>
          </c:spPr>
          <c:marker>
            <c:symbol val="none"/>
          </c:marker>
          <c:dLbls>
            <c:dLbl>
              <c:idx val="0"/>
              <c:tx>
                <c:rich>
                  <a:bodyPr/>
                  <a:lstStyle/>
                  <a:p>
                    <a:fld id="{B4D36A65-7DD0-49C2-94F2-651080E2375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7047-4491-928D-FCAAE3A518A6}"/>
                </c:ext>
              </c:extLst>
            </c:dLbl>
            <c:dLbl>
              <c:idx val="1"/>
              <c:tx>
                <c:rich>
                  <a:bodyPr/>
                  <a:lstStyle/>
                  <a:p>
                    <a:fld id="{2AA8600D-EBB7-4AAA-A2BF-C002ECC7063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7047-4491-928D-FCAAE3A518A6}"/>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Manufacturing!$J$14:$J$15</c:f>
              <c:numCache>
                <c:formatCode>General</c:formatCode>
                <c:ptCount val="2"/>
                <c:pt idx="0">
                  <c:v>1</c:v>
                </c:pt>
                <c:pt idx="1">
                  <c:v>2</c:v>
                </c:pt>
              </c:numCache>
            </c:numRef>
          </c:xVal>
          <c:yVal>
            <c:numRef>
              <c:f>Manufacturing!$K$14:$K$15</c:f>
              <c:numCache>
                <c:formatCode>0%</c:formatCode>
                <c:ptCount val="2"/>
                <c:pt idx="0">
                  <c:v>1</c:v>
                </c:pt>
                <c:pt idx="1">
                  <c:v>1</c:v>
                </c:pt>
              </c:numCache>
            </c:numRef>
          </c:yVal>
          <c:smooth val="0"/>
          <c:extLst>
            <c:ext xmlns:c15="http://schemas.microsoft.com/office/drawing/2012/chart" uri="{02D57815-91ED-43cb-92C2-25804820EDAC}">
              <c15:datalabelsRange>
                <c15:f>Manufacturing!$L$14:$L$15</c15:f>
                <c15:dlblRangeCache>
                  <c:ptCount val="2"/>
                  <c:pt idx="0">
                    <c:v> 25,653 </c:v>
                  </c:pt>
                  <c:pt idx="1">
                    <c:v> 25,655 </c:v>
                  </c:pt>
                </c15:dlblRangeCache>
              </c15:datalabelsRange>
            </c:ext>
            <c:ext xmlns:c16="http://schemas.microsoft.com/office/drawing/2014/chart" uri="{C3380CC4-5D6E-409C-BE32-E72D297353CC}">
              <c16:uniqueId val="{0000001D-7047-4491-928D-FCAAE3A518A6}"/>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[Pioneer Valley - Supply and Demand Charts.xlsx]Region Occupations, 4-5 stars!PivotTable5</c:name>
    <c:fmtId val="31"/>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2"/>
          </a:solidFill>
          <a:ln>
            <a:noFill/>
          </a:ln>
          <a:effectLst/>
        </c:spPr>
      </c:pivotFmt>
      <c:pivotFmt>
        <c:idx val="3"/>
        <c:spPr>
          <a:solidFill>
            <a:schemeClr val="accent2"/>
          </a:solidFill>
          <a:ln>
            <a:noFill/>
          </a:ln>
          <a:effectLst/>
        </c:spPr>
      </c:pivotFmt>
      <c:pivotFmt>
        <c:idx val="4"/>
        <c:spPr>
          <a:solidFill>
            <a:schemeClr val="accent2"/>
          </a:solidFill>
          <a:ln>
            <a:noFill/>
          </a:ln>
          <a:effectLst/>
        </c:spPr>
      </c:pivotFmt>
      <c:pivotFmt>
        <c:idx val="5"/>
        <c:spPr>
          <a:solidFill>
            <a:schemeClr val="accent2"/>
          </a:solidFill>
          <a:ln>
            <a:noFill/>
          </a:ln>
          <a:effectLst/>
        </c:spPr>
      </c:pivotFmt>
      <c:pivotFmt>
        <c:idx val="6"/>
        <c:spPr>
          <a:solidFill>
            <a:schemeClr val="accent2"/>
          </a:solidFill>
          <a:ln>
            <a:noFill/>
          </a:ln>
          <a:effectLst/>
        </c:spPr>
      </c:pivotFmt>
      <c:pivotFmt>
        <c:idx val="7"/>
        <c:spPr>
          <a:solidFill>
            <a:schemeClr val="accent2"/>
          </a:solidFill>
          <a:ln>
            <a:noFill/>
          </a:ln>
          <a:effectLst/>
        </c:spPr>
      </c:pivotFmt>
      <c:pivotFmt>
        <c:idx val="8"/>
        <c:spPr>
          <a:solidFill>
            <a:schemeClr val="accent2"/>
          </a:solidFill>
          <a:ln>
            <a:noFill/>
          </a:ln>
          <a:effectLst/>
        </c:spPr>
      </c:pivotFmt>
      <c:pivotFmt>
        <c:idx val="9"/>
        <c:spPr>
          <a:solidFill>
            <a:schemeClr val="accent2"/>
          </a:solidFill>
          <a:ln>
            <a:noFill/>
          </a:ln>
          <a:effectLst/>
        </c:spPr>
      </c:pivotFmt>
      <c:pivotFmt>
        <c:idx val="10"/>
        <c:spPr>
          <a:solidFill>
            <a:schemeClr val="accent2"/>
          </a:solidFill>
          <a:ln>
            <a:noFill/>
          </a:ln>
          <a:effectLst/>
        </c:spPr>
      </c:pivotFmt>
      <c:pivotFmt>
        <c:idx val="11"/>
        <c:spPr>
          <a:solidFill>
            <a:schemeClr val="accent1"/>
          </a:solidFill>
          <a:ln>
            <a:noFill/>
          </a:ln>
          <a:effectLst/>
        </c:spP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pivotFmt>
      <c:pivotFmt>
        <c:idx val="15"/>
        <c:spPr>
          <a:solidFill>
            <a:schemeClr val="accent1"/>
          </a:solidFill>
          <a:ln>
            <a:noFill/>
          </a:ln>
          <a:effectLst/>
        </c:spPr>
        <c:marker>
          <c:symbol val="none"/>
        </c:marker>
      </c:pivotFmt>
      <c:pivotFmt>
        <c:idx val="16"/>
        <c:spPr>
          <a:solidFill>
            <a:schemeClr val="accent1"/>
          </a:solidFill>
          <a:ln>
            <a:noFill/>
          </a:ln>
          <a:effectLst/>
        </c:spPr>
      </c:pivotFmt>
    </c:pivotFmts>
    <c:plotArea>
      <c:layout/>
      <c:barChart>
        <c:barDir val="bar"/>
        <c:grouping val="clustered"/>
        <c:varyColors val="0"/>
        <c:ser>
          <c:idx val="0"/>
          <c:order val="0"/>
          <c:tx>
            <c:strRef>
              <c:f>'Region Occupations, 4-5 stars'!$B$6</c:f>
              <c:strCache>
                <c:ptCount val="1"/>
                <c:pt idx="0">
                  <c:v>Total</c:v>
                </c:pt>
              </c:strCache>
            </c:strRef>
          </c:tx>
          <c:spPr>
            <a:solidFill>
              <a:schemeClr val="accent1"/>
            </a:solidFill>
            <a:ln>
              <a:noFill/>
            </a:ln>
            <a:effectLst/>
          </c:spPr>
          <c:invertIfNegative val="0"/>
          <c:dPt>
            <c:idx val="2"/>
            <c:invertIfNegative val="0"/>
            <c:bubble3D val="0"/>
            <c:spPr>
              <a:solidFill>
                <a:schemeClr val="accent1"/>
              </a:solidFill>
              <a:ln>
                <a:noFill/>
              </a:ln>
              <a:effectLst/>
            </c:spPr>
            <c:extLst>
              <c:ext xmlns:c16="http://schemas.microsoft.com/office/drawing/2014/chart" uri="{C3380CC4-5D6E-409C-BE32-E72D297353CC}">
                <c16:uniqueId val="{00000001-EAD7-4C93-AE35-F266D243324E}"/>
              </c:ext>
            </c:extLst>
          </c:dPt>
          <c:dPt>
            <c:idx val="4"/>
            <c:invertIfNegative val="0"/>
            <c:bubble3D val="0"/>
            <c:extLst>
              <c:ext xmlns:c16="http://schemas.microsoft.com/office/drawing/2014/chart" uri="{C3380CC4-5D6E-409C-BE32-E72D297353CC}">
                <c16:uniqueId val="{00000002-EAD7-4C93-AE35-F266D243324E}"/>
              </c:ext>
            </c:extLst>
          </c:dPt>
          <c:cat>
            <c:strRef>
              <c:f>'Region Occupations, 4-5 stars'!$A$7:$A$18</c:f>
              <c:strCache>
                <c:ptCount val="11"/>
                <c:pt idx="0">
                  <c:v>Medical Records and Health Information Technicians</c:v>
                </c:pt>
                <c:pt idx="1">
                  <c:v>Computer User Support Specialists</c:v>
                </c:pt>
                <c:pt idx="2">
                  <c:v>Paralegals and Legal Assistants</c:v>
                </c:pt>
                <c:pt idx="3">
                  <c:v>Heavy and Tractor-Trailer Truck Drivers</c:v>
                </c:pt>
                <c:pt idx="4">
                  <c:v>Hairdressers, Hairstylists, and Cosmetologists</c:v>
                </c:pt>
                <c:pt idx="5">
                  <c:v>Surgical Technologists</c:v>
                </c:pt>
                <c:pt idx="6">
                  <c:v>Bookkeeping, Accounting, and Auditing Clerks</c:v>
                </c:pt>
                <c:pt idx="7">
                  <c:v>Licensed Practical and Licensed Vocational Nurses</c:v>
                </c:pt>
                <c:pt idx="8">
                  <c:v>Teacher Assistants</c:v>
                </c:pt>
                <c:pt idx="9">
                  <c:v>Physical Therapist Assistants</c:v>
                </c:pt>
                <c:pt idx="10">
                  <c:v>Radiologic Technologists</c:v>
                </c:pt>
              </c:strCache>
            </c:strRef>
          </c:cat>
          <c:val>
            <c:numRef>
              <c:f>'Region Occupations, 4-5 stars'!$B$7:$B$18</c:f>
              <c:numCache>
                <c:formatCode>#,##0.00</c:formatCode>
                <c:ptCount val="11"/>
                <c:pt idx="0">
                  <c:v>0.82649006622516552</c:v>
                </c:pt>
                <c:pt idx="1">
                  <c:v>0.62532981530343013</c:v>
                </c:pt>
                <c:pt idx="2">
                  <c:v>0.57048192771084338</c:v>
                </c:pt>
                <c:pt idx="3">
                  <c:v>0.56437694166379015</c:v>
                </c:pt>
                <c:pt idx="4">
                  <c:v>0.45664682539682538</c:v>
                </c:pt>
                <c:pt idx="5">
                  <c:v>0.43387096774193545</c:v>
                </c:pt>
                <c:pt idx="6">
                  <c:v>0.41783625730994156</c:v>
                </c:pt>
                <c:pt idx="7">
                  <c:v>0.24753694581280786</c:v>
                </c:pt>
                <c:pt idx="8">
                  <c:v>0.19460500963391136</c:v>
                </c:pt>
                <c:pt idx="9">
                  <c:v>0.14835164835164835</c:v>
                </c:pt>
                <c:pt idx="10">
                  <c:v>0.13043478260869565</c:v>
                </c:pt>
              </c:numCache>
            </c:numRef>
          </c:val>
          <c:extLst>
            <c:ext xmlns:c16="http://schemas.microsoft.com/office/drawing/2014/chart" uri="{C3380CC4-5D6E-409C-BE32-E72D297353CC}">
              <c16:uniqueId val="{00000003-EAD7-4C93-AE35-F266D243324E}"/>
            </c:ext>
          </c:extLst>
        </c:ser>
        <c:dLbls>
          <c:showLegendKey val="0"/>
          <c:showVal val="0"/>
          <c:showCatName val="0"/>
          <c:showSerName val="0"/>
          <c:showPercent val="0"/>
          <c:showBubbleSize val="0"/>
        </c:dLbls>
        <c:gapWidth val="182"/>
        <c:axId val="809391456"/>
        <c:axId val="809392768"/>
      </c:barChart>
      <c:catAx>
        <c:axId val="809391456"/>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809392768"/>
        <c:crosses val="autoZero"/>
        <c:auto val="1"/>
        <c:lblAlgn val="ctr"/>
        <c:lblOffset val="100"/>
        <c:noMultiLvlLbl val="0"/>
      </c:catAx>
      <c:valAx>
        <c:axId val="809392768"/>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a:t>Supply</a:t>
                </a:r>
                <a:r>
                  <a:rPr lang="en-US" baseline="0"/>
                  <a:t> Gap Ratio</a:t>
                </a:r>
              </a:p>
            </c:rich>
          </c:tx>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80939145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[Pioneer Valley - Supply and Demand Charts.xlsx]Region Occupations (3 stars)!PivotTable5</c:name>
    <c:fmtId val="38"/>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2"/>
          </a:solidFill>
          <a:ln>
            <a:noFill/>
          </a:ln>
          <a:effectLst/>
        </c:spPr>
      </c:pivotFmt>
      <c:pivotFmt>
        <c:idx val="3"/>
        <c:spPr>
          <a:solidFill>
            <a:schemeClr val="accent2"/>
          </a:solidFill>
          <a:ln>
            <a:noFill/>
          </a:ln>
          <a:effectLst/>
        </c:spPr>
      </c:pivotFmt>
      <c:pivotFmt>
        <c:idx val="4"/>
        <c:spPr>
          <a:solidFill>
            <a:schemeClr val="accent2"/>
          </a:solidFill>
          <a:ln>
            <a:noFill/>
          </a:ln>
          <a:effectLst/>
        </c:spPr>
      </c:pivotFmt>
      <c:pivotFmt>
        <c:idx val="5"/>
        <c:spPr>
          <a:solidFill>
            <a:schemeClr val="accent2"/>
          </a:solidFill>
          <a:ln>
            <a:noFill/>
          </a:ln>
          <a:effectLst/>
        </c:spPr>
      </c:pivotFmt>
      <c:pivotFmt>
        <c:idx val="6"/>
        <c:spPr>
          <a:solidFill>
            <a:schemeClr val="accent2"/>
          </a:solidFill>
          <a:ln>
            <a:noFill/>
          </a:ln>
          <a:effectLst/>
        </c:spPr>
      </c:pivotFmt>
      <c:pivotFmt>
        <c:idx val="7"/>
        <c:spPr>
          <a:solidFill>
            <a:schemeClr val="accent2"/>
          </a:solidFill>
          <a:ln>
            <a:noFill/>
          </a:ln>
          <a:effectLst/>
        </c:spPr>
      </c:pivotFmt>
      <c:pivotFmt>
        <c:idx val="8"/>
        <c:spPr>
          <a:solidFill>
            <a:schemeClr val="accent2"/>
          </a:solidFill>
          <a:ln>
            <a:noFill/>
          </a:ln>
          <a:effectLst/>
        </c:spPr>
      </c:pivotFmt>
      <c:pivotFmt>
        <c:idx val="9"/>
        <c:spPr>
          <a:solidFill>
            <a:schemeClr val="accent2"/>
          </a:solidFill>
          <a:ln>
            <a:noFill/>
          </a:ln>
          <a:effectLst/>
        </c:spPr>
      </c:pivotFmt>
      <c:pivotFmt>
        <c:idx val="10"/>
        <c:spPr>
          <a:solidFill>
            <a:schemeClr val="accent2"/>
          </a:solidFill>
          <a:ln>
            <a:noFill/>
          </a:ln>
          <a:effectLst/>
        </c:spPr>
      </c:pivotFmt>
      <c:pivotFmt>
        <c:idx val="11"/>
        <c:spPr>
          <a:solidFill>
            <a:schemeClr val="accent1"/>
          </a:solidFill>
          <a:ln>
            <a:noFill/>
          </a:ln>
          <a:effectLst/>
        </c:spP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s>
    <c:plotArea>
      <c:layout/>
      <c:barChart>
        <c:barDir val="bar"/>
        <c:grouping val="clustered"/>
        <c:varyColors val="0"/>
        <c:ser>
          <c:idx val="0"/>
          <c:order val="0"/>
          <c:tx>
            <c:strRef>
              <c:f>'Region Occupations (3 stars)'!$B$6</c:f>
              <c:strCache>
                <c:ptCount val="1"/>
                <c:pt idx="0">
                  <c:v>Total</c:v>
                </c:pt>
              </c:strCache>
            </c:strRef>
          </c:tx>
          <c:spPr>
            <a:solidFill>
              <a:schemeClr val="accent1"/>
            </a:solidFill>
            <a:ln>
              <a:noFill/>
            </a:ln>
            <a:effectLst/>
          </c:spPr>
          <c:invertIfNegative val="0"/>
          <c:dPt>
            <c:idx val="4"/>
            <c:invertIfNegative val="0"/>
            <c:bubble3D val="0"/>
            <c:extLst>
              <c:ext xmlns:c16="http://schemas.microsoft.com/office/drawing/2014/chart" uri="{C3380CC4-5D6E-409C-BE32-E72D297353CC}">
                <c16:uniqueId val="{00000000-E825-4AE9-B814-8919C10D4307}"/>
              </c:ext>
            </c:extLst>
          </c:dPt>
          <c:cat>
            <c:strRef>
              <c:f>'Region Occupations (3 stars)'!$A$7:$A$21</c:f>
              <c:strCache>
                <c:ptCount val="14"/>
                <c:pt idx="0">
                  <c:v>Telecommunications Equipment Installers and Repairers, Except Line Installers</c:v>
                </c:pt>
                <c:pt idx="1">
                  <c:v>Automotive Service Technicians and Mechanics</c:v>
                </c:pt>
                <c:pt idx="2">
                  <c:v>Emergency Medical Technicians and Paramedics</c:v>
                </c:pt>
                <c:pt idx="3">
                  <c:v>Dental Hygienists</c:v>
                </c:pt>
                <c:pt idx="4">
                  <c:v>Respiratory Therapists</c:v>
                </c:pt>
                <c:pt idx="5">
                  <c:v>Firefighters</c:v>
                </c:pt>
                <c:pt idx="6">
                  <c:v>Veterinary Technologists and Technicians</c:v>
                </c:pt>
                <c:pt idx="7">
                  <c:v>Occupational Therapy Assistants</c:v>
                </c:pt>
                <c:pt idx="8">
                  <c:v>Dental Assistants</c:v>
                </c:pt>
                <c:pt idx="9">
                  <c:v>Web Developers</c:v>
                </c:pt>
                <c:pt idx="10">
                  <c:v>First-Line Supervisors of Fire Fighting and Prevention Workers</c:v>
                </c:pt>
                <c:pt idx="11">
                  <c:v>Phlebotomists</c:v>
                </c:pt>
                <c:pt idx="12">
                  <c:v>Aircraft Mechanics and Service Technicians</c:v>
                </c:pt>
                <c:pt idx="13">
                  <c:v>Medical and Clinical Laboratory Technicians</c:v>
                </c:pt>
              </c:strCache>
            </c:strRef>
          </c:cat>
          <c:val>
            <c:numRef>
              <c:f>'Region Occupations (3 stars)'!$B$7:$B$21</c:f>
              <c:numCache>
                <c:formatCode>#,##0.00</c:formatCode>
                <c:ptCount val="14"/>
                <c:pt idx="0">
                  <c:v>0.89999999999999991</c:v>
                </c:pt>
                <c:pt idx="1">
                  <c:v>0.88541226215644819</c:v>
                </c:pt>
                <c:pt idx="2">
                  <c:v>0.78061224489795922</c:v>
                </c:pt>
                <c:pt idx="3">
                  <c:v>0.72151898734177222</c:v>
                </c:pt>
                <c:pt idx="4">
                  <c:v>0.70833333333333337</c:v>
                </c:pt>
                <c:pt idx="5">
                  <c:v>0.67310924369747915</c:v>
                </c:pt>
                <c:pt idx="6">
                  <c:v>0.58064516129032251</c:v>
                </c:pt>
                <c:pt idx="7">
                  <c:v>0.51428571428571435</c:v>
                </c:pt>
                <c:pt idx="8">
                  <c:v>0.45535714285714285</c:v>
                </c:pt>
                <c:pt idx="9">
                  <c:v>0.33793103448275863</c:v>
                </c:pt>
                <c:pt idx="10">
                  <c:v>0.26666666666666666</c:v>
                </c:pt>
                <c:pt idx="11">
                  <c:v>0.22105263157894736</c:v>
                </c:pt>
                <c:pt idx="12">
                  <c:v>0.1846153846153846</c:v>
                </c:pt>
                <c:pt idx="13">
                  <c:v>0.17777777777777778</c:v>
                </c:pt>
              </c:numCache>
            </c:numRef>
          </c:val>
          <c:extLst>
            <c:ext xmlns:c16="http://schemas.microsoft.com/office/drawing/2014/chart" uri="{C3380CC4-5D6E-409C-BE32-E72D297353CC}">
              <c16:uniqueId val="{00000001-E825-4AE9-B814-8919C10D4307}"/>
            </c:ext>
          </c:extLst>
        </c:ser>
        <c:dLbls>
          <c:showLegendKey val="0"/>
          <c:showVal val="0"/>
          <c:showCatName val="0"/>
          <c:showSerName val="0"/>
          <c:showPercent val="0"/>
          <c:showBubbleSize val="0"/>
        </c:dLbls>
        <c:gapWidth val="182"/>
        <c:axId val="809391456"/>
        <c:axId val="809392768"/>
      </c:barChart>
      <c:catAx>
        <c:axId val="809391456"/>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809392768"/>
        <c:crosses val="autoZero"/>
        <c:auto val="1"/>
        <c:lblAlgn val="ctr"/>
        <c:lblOffset val="100"/>
        <c:noMultiLvlLbl val="0"/>
      </c:catAx>
      <c:valAx>
        <c:axId val="809392768"/>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a:t>Supply</a:t>
                </a:r>
                <a:r>
                  <a:rPr lang="en-US" baseline="0"/>
                  <a:t> Gap Ratio</a:t>
                </a:r>
              </a:p>
            </c:rich>
          </c:tx>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80939145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'State Clusters'!$F$6</c:f>
              <c:strCache>
                <c:ptCount val="1"/>
                <c:pt idx="0">
                  <c:v>Supply Gap Ratio</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73C5-4090-B8B3-31DBEA3C90F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73C5-4090-B8B3-31DBEA3C90F2}"/>
              </c:ext>
            </c:extLst>
          </c:dPt>
          <c:cat>
            <c:strRef>
              <c:f>'State Clusters'!$E$7:$E$17</c:f>
              <c:strCache>
                <c:ptCount val="11"/>
                <c:pt idx="0">
                  <c:v>Management Occupations</c:v>
                </c:pt>
                <c:pt idx="1">
                  <c:v>Arts, Design, Entertainment, Sports, and Media Occupations</c:v>
                </c:pt>
                <c:pt idx="2">
                  <c:v>Business and Financial Operations Occupations</c:v>
                </c:pt>
                <c:pt idx="3">
                  <c:v>Education, Training, and Library Occupations</c:v>
                </c:pt>
                <c:pt idx="4">
                  <c:v>Legal Occupations</c:v>
                </c:pt>
                <c:pt idx="5">
                  <c:v>Architecture and Engineering Occupations</c:v>
                </c:pt>
                <c:pt idx="6">
                  <c:v>Computer and Mathematical Occupations</c:v>
                </c:pt>
                <c:pt idx="7">
                  <c:v>Life, Physical, and Social Science Occupations</c:v>
                </c:pt>
                <c:pt idx="8">
                  <c:v>Community and Social Service Occupations</c:v>
                </c:pt>
                <c:pt idx="9">
                  <c:v>Healthcare Practitioners and Technical Occupations</c:v>
                </c:pt>
                <c:pt idx="10">
                  <c:v>Sales and Related Occupations</c:v>
                </c:pt>
              </c:strCache>
            </c:strRef>
          </c:cat>
          <c:val>
            <c:numRef>
              <c:f>'State Clusters'!$F$7:$F$17</c:f>
              <c:numCache>
                <c:formatCode>#,##0.00</c:formatCode>
                <c:ptCount val="11"/>
                <c:pt idx="0">
                  <c:v>1.5036892172005225</c:v>
                </c:pt>
                <c:pt idx="1">
                  <c:v>1.0562061958832447</c:v>
                </c:pt>
                <c:pt idx="2">
                  <c:v>0.91442934384111463</c:v>
                </c:pt>
                <c:pt idx="3">
                  <c:v>0.89855455497229564</c:v>
                </c:pt>
                <c:pt idx="4">
                  <c:v>0.88233624376336406</c:v>
                </c:pt>
                <c:pt idx="5">
                  <c:v>0.58885885730161247</c:v>
                </c:pt>
                <c:pt idx="6">
                  <c:v>0.50688014812912852</c:v>
                </c:pt>
                <c:pt idx="7">
                  <c:v>0.4390028564765151</c:v>
                </c:pt>
                <c:pt idx="8">
                  <c:v>0.36473357457069439</c:v>
                </c:pt>
                <c:pt idx="9">
                  <c:v>0.34814873822753478</c:v>
                </c:pt>
                <c:pt idx="10">
                  <c:v>0.3032212755990103</c:v>
                </c:pt>
              </c:numCache>
            </c:numRef>
          </c:val>
          <c:extLst>
            <c:ext xmlns:c16="http://schemas.microsoft.com/office/drawing/2014/chart" uri="{C3380CC4-5D6E-409C-BE32-E72D297353CC}">
              <c16:uniqueId val="{00000004-73C5-4090-B8B3-31DBEA3C90F2}"/>
            </c:ext>
          </c:extLst>
        </c:ser>
        <c:dLbls>
          <c:showLegendKey val="0"/>
          <c:showVal val="0"/>
          <c:showCatName val="0"/>
          <c:showSerName val="0"/>
          <c:showPercent val="0"/>
          <c:showBubbleSize val="0"/>
        </c:dLbls>
        <c:gapWidth val="182"/>
        <c:axId val="383292784"/>
        <c:axId val="383293112"/>
      </c:barChart>
      <c:catAx>
        <c:axId val="383292784"/>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383293112"/>
        <c:crosses val="autoZero"/>
        <c:auto val="1"/>
        <c:lblAlgn val="ctr"/>
        <c:lblOffset val="100"/>
        <c:noMultiLvlLbl val="0"/>
      </c:catAx>
      <c:valAx>
        <c:axId val="383293112"/>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r>
                  <a:rPr lang="en-US"/>
                  <a:t>Supply Gap Ratio</a:t>
                </a:r>
              </a:p>
            </c:rich>
          </c:tx>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38329278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'State Occupations (4-5 star (2'!$F$6</c:f>
              <c:strCache>
                <c:ptCount val="1"/>
                <c:pt idx="0">
                  <c:v>Sum of Ratio</c:v>
                </c:pt>
              </c:strCache>
            </c:strRef>
          </c:tx>
          <c:spPr>
            <a:solidFill>
              <a:schemeClr val="accent1"/>
            </a:solidFill>
            <a:ln>
              <a:noFill/>
            </a:ln>
            <a:effectLst/>
          </c:spPr>
          <c:invertIfNegative val="0"/>
          <c:cat>
            <c:strRef>
              <c:f>'State Occupations (4-5 star (2'!$E$7:$E$31</c:f>
              <c:strCache>
                <c:ptCount val="25"/>
                <c:pt idx="0">
                  <c:v>Physical Therapists</c:v>
                </c:pt>
                <c:pt idx="1">
                  <c:v>Middle School Teachers, Except Special and Career/Technical Education</c:v>
                </c:pt>
                <c:pt idx="2">
                  <c:v>Human Resources Specialists</c:v>
                </c:pt>
                <c:pt idx="3">
                  <c:v>Software Developers, Applications</c:v>
                </c:pt>
                <c:pt idx="4">
                  <c:v>Registered Nurses</c:v>
                </c:pt>
                <c:pt idx="5">
                  <c:v>Educational, Guidance, School, and Vocational Counselors</c:v>
                </c:pt>
                <c:pt idx="6">
                  <c:v>Public Relations and Fundraising Managers</c:v>
                </c:pt>
                <c:pt idx="7">
                  <c:v>Elementary School Teachers, Except Special Education</c:v>
                </c:pt>
                <c:pt idx="8">
                  <c:v>Medical and Health Services Managers</c:v>
                </c:pt>
                <c:pt idx="9">
                  <c:v>Market Research Analysts and Marketing Specialists</c:v>
                </c:pt>
                <c:pt idx="10">
                  <c:v>Coaches and Scouts</c:v>
                </c:pt>
                <c:pt idx="11">
                  <c:v>Nurse Practitioners</c:v>
                </c:pt>
                <c:pt idx="12">
                  <c:v>Mental Health Counselors</c:v>
                </c:pt>
                <c:pt idx="13">
                  <c:v>Accountants and Auditors</c:v>
                </c:pt>
                <c:pt idx="14">
                  <c:v>Sales Representatives, Wholesale and Manufacturing, Technical and Scientific Products</c:v>
                </c:pt>
                <c:pt idx="15">
                  <c:v>Computer Systems Analysts</c:v>
                </c:pt>
                <c:pt idx="16">
                  <c:v>Marketing Managers</c:v>
                </c:pt>
                <c:pt idx="17">
                  <c:v>Healthcare Social Workers</c:v>
                </c:pt>
                <c:pt idx="18">
                  <c:v>Financial Analysts</c:v>
                </c:pt>
                <c:pt idx="19">
                  <c:v>Network and Computer Systems Administrators</c:v>
                </c:pt>
                <c:pt idx="20">
                  <c:v>Financial Managers</c:v>
                </c:pt>
                <c:pt idx="21">
                  <c:v>Information Security Analysts</c:v>
                </c:pt>
                <c:pt idx="22">
                  <c:v>Mechanical Engineers</c:v>
                </c:pt>
                <c:pt idx="23">
                  <c:v>Management Analysts</c:v>
                </c:pt>
                <c:pt idx="24">
                  <c:v>Lawyers</c:v>
                </c:pt>
              </c:strCache>
            </c:strRef>
          </c:cat>
          <c:val>
            <c:numRef>
              <c:f>'State Occupations (4-5 star (2'!$F$7:$F$31</c:f>
              <c:numCache>
                <c:formatCode>#,##0.00</c:formatCode>
                <c:ptCount val="25"/>
                <c:pt idx="0">
                  <c:v>0.13969710372378372</c:v>
                </c:pt>
                <c:pt idx="1">
                  <c:v>0.15093210427197939</c:v>
                </c:pt>
                <c:pt idx="2">
                  <c:v>0.18083353527194398</c:v>
                </c:pt>
                <c:pt idx="3">
                  <c:v>0.19254455549160171</c:v>
                </c:pt>
                <c:pt idx="4">
                  <c:v>0.19451593139808698</c:v>
                </c:pt>
                <c:pt idx="5">
                  <c:v>0.20836877745241583</c:v>
                </c:pt>
                <c:pt idx="6">
                  <c:v>0.21049853438556934</c:v>
                </c:pt>
                <c:pt idx="7">
                  <c:v>0.23824192880794703</c:v>
                </c:pt>
                <c:pt idx="8">
                  <c:v>0.27020114627156883</c:v>
                </c:pt>
                <c:pt idx="9">
                  <c:v>0.28248267367383806</c:v>
                </c:pt>
                <c:pt idx="10">
                  <c:v>0.29232814526588846</c:v>
                </c:pt>
                <c:pt idx="11">
                  <c:v>0.30593568840579716</c:v>
                </c:pt>
                <c:pt idx="12">
                  <c:v>0.35956619360305014</c:v>
                </c:pt>
                <c:pt idx="13">
                  <c:v>0.38973088437071218</c:v>
                </c:pt>
                <c:pt idx="14">
                  <c:v>0.4311539620367581</c:v>
                </c:pt>
                <c:pt idx="15">
                  <c:v>0.44718447694038249</c:v>
                </c:pt>
                <c:pt idx="16">
                  <c:v>0.50392657788071793</c:v>
                </c:pt>
                <c:pt idx="17">
                  <c:v>0.53564593406593408</c:v>
                </c:pt>
                <c:pt idx="18">
                  <c:v>0.55329558404558399</c:v>
                </c:pt>
                <c:pt idx="19">
                  <c:v>0.58508351126927638</c:v>
                </c:pt>
                <c:pt idx="20">
                  <c:v>0.59078705447969249</c:v>
                </c:pt>
                <c:pt idx="21">
                  <c:v>0.60443987929433618</c:v>
                </c:pt>
                <c:pt idx="22">
                  <c:v>0.80107314836046772</c:v>
                </c:pt>
                <c:pt idx="23">
                  <c:v>0.84319122302158278</c:v>
                </c:pt>
                <c:pt idx="24">
                  <c:v>0.88233624376336406</c:v>
                </c:pt>
              </c:numCache>
            </c:numRef>
          </c:val>
          <c:extLst>
            <c:ext xmlns:c16="http://schemas.microsoft.com/office/drawing/2014/chart" uri="{C3380CC4-5D6E-409C-BE32-E72D297353CC}">
              <c16:uniqueId val="{00000000-D3D8-498E-90F9-7B43F4985D52}"/>
            </c:ext>
          </c:extLst>
        </c:ser>
        <c:dLbls>
          <c:showLegendKey val="0"/>
          <c:showVal val="0"/>
          <c:showCatName val="0"/>
          <c:showSerName val="0"/>
          <c:showPercent val="0"/>
          <c:showBubbleSize val="0"/>
        </c:dLbls>
        <c:gapWidth val="182"/>
        <c:axId val="431644728"/>
        <c:axId val="431643744"/>
      </c:barChart>
      <c:catAx>
        <c:axId val="43164472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1643744"/>
        <c:crosses val="autoZero"/>
        <c:auto val="1"/>
        <c:lblAlgn val="ctr"/>
        <c:lblOffset val="100"/>
        <c:noMultiLvlLbl val="0"/>
      </c:catAx>
      <c:valAx>
        <c:axId val="431643744"/>
        <c:scaling>
          <c:orientation val="minMax"/>
        </c:scaling>
        <c:delete val="0"/>
        <c:axPos val="b"/>
        <c:title>
          <c:tx>
            <c:rich>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a:t>Supply Gap Ratio</a:t>
                </a:r>
              </a:p>
            </c:rich>
          </c:tx>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1644728"/>
        <c:crosses val="max"/>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[Apprentices (2019) - Charta.xlsx]Top Occupations!PivotTable1</c:name>
    <c:fmtId val="6"/>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4"/>
          </a:solidFill>
          <a:ln>
            <a:noFill/>
          </a:ln>
          <a:effectLst/>
        </c:spPr>
      </c:pivotFmt>
      <c:pivotFmt>
        <c:idx val="4"/>
        <c:spPr>
          <a:solidFill>
            <a:schemeClr val="accent4"/>
          </a:solidFill>
          <a:ln>
            <a:noFill/>
          </a:ln>
          <a:effectLst/>
        </c:spPr>
      </c:pivotFmt>
      <c:pivotFmt>
        <c:idx val="5"/>
        <c:spPr>
          <a:solidFill>
            <a:schemeClr val="accent4"/>
          </a:solidFill>
          <a:ln>
            <a:noFill/>
          </a:ln>
          <a:effectLst/>
        </c:spPr>
      </c:pivotFmt>
      <c:pivotFmt>
        <c:idx val="6"/>
        <c:spPr>
          <a:solidFill>
            <a:schemeClr val="accent4"/>
          </a:solidFill>
          <a:ln>
            <a:noFill/>
          </a:ln>
          <a:effectLst/>
        </c:spPr>
      </c:pivotFmt>
      <c:pivotFmt>
        <c:idx val="7"/>
        <c:spPr>
          <a:solidFill>
            <a:schemeClr val="accent4"/>
          </a:solidFill>
          <a:ln>
            <a:noFill/>
          </a:ln>
          <a:effectLst/>
        </c:spPr>
      </c:pivotFmt>
      <c:pivotFmt>
        <c:idx val="8"/>
        <c:spPr>
          <a:solidFill>
            <a:schemeClr val="accent4"/>
          </a:solidFill>
          <a:ln>
            <a:noFill/>
          </a:ln>
          <a:effectLst/>
        </c:spPr>
      </c:pivotFmt>
      <c:pivotFmt>
        <c:idx val="9"/>
        <c:spPr>
          <a:solidFill>
            <a:schemeClr val="accent4"/>
          </a:solidFill>
          <a:ln>
            <a:noFill/>
          </a:ln>
          <a:effectLst/>
        </c:spPr>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4"/>
          </a:solidFill>
          <a:ln>
            <a:noFill/>
          </a:ln>
          <a:effectLst/>
        </c:spPr>
      </c:pivotFmt>
      <c:pivotFmt>
        <c:idx val="12"/>
        <c:spPr>
          <a:solidFill>
            <a:schemeClr val="accent4"/>
          </a:solidFill>
          <a:ln>
            <a:noFill/>
          </a:ln>
          <a:effectLst/>
        </c:spPr>
      </c:pivotFmt>
      <c:pivotFmt>
        <c:idx val="13"/>
        <c:spPr>
          <a:solidFill>
            <a:schemeClr val="accent4"/>
          </a:solidFill>
          <a:ln>
            <a:noFill/>
          </a:ln>
          <a:effectLst/>
        </c:spPr>
      </c:pivotFmt>
      <c:pivotFmt>
        <c:idx val="14"/>
        <c:spPr>
          <a:solidFill>
            <a:schemeClr val="accent4"/>
          </a:solidFill>
          <a:ln>
            <a:noFill/>
          </a:ln>
          <a:effectLst/>
        </c:spPr>
      </c:pivotFmt>
      <c:pivotFmt>
        <c:idx val="15"/>
        <c:spPr>
          <a:solidFill>
            <a:schemeClr val="accent4"/>
          </a:solidFill>
          <a:ln>
            <a:noFill/>
          </a:ln>
          <a:effectLst/>
        </c:spPr>
      </c:pivotFmt>
      <c:pivotFmt>
        <c:idx val="16"/>
        <c:spPr>
          <a:solidFill>
            <a:schemeClr val="accent4"/>
          </a:solidFill>
          <a:ln>
            <a:noFill/>
          </a:ln>
          <a:effectLst/>
        </c:spPr>
      </c:pivotFmt>
      <c:pivotFmt>
        <c:idx val="17"/>
        <c:spPr>
          <a:solidFill>
            <a:schemeClr val="accent4"/>
          </a:solidFill>
          <a:ln>
            <a:noFill/>
          </a:ln>
          <a:effectLst/>
        </c:spPr>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4"/>
          </a:solidFill>
          <a:ln>
            <a:noFill/>
          </a:ln>
          <a:effectLst/>
        </c:spPr>
      </c:pivotFmt>
      <c:pivotFmt>
        <c:idx val="20"/>
        <c:spPr>
          <a:solidFill>
            <a:schemeClr val="accent4"/>
          </a:solidFill>
          <a:ln>
            <a:noFill/>
          </a:ln>
          <a:effectLst/>
        </c:spPr>
      </c:pivotFmt>
      <c:pivotFmt>
        <c:idx val="21"/>
        <c:spPr>
          <a:solidFill>
            <a:schemeClr val="accent4"/>
          </a:solidFill>
          <a:ln>
            <a:noFill/>
          </a:ln>
          <a:effectLst/>
        </c:spPr>
      </c:pivotFmt>
      <c:pivotFmt>
        <c:idx val="22"/>
        <c:spPr>
          <a:solidFill>
            <a:schemeClr val="accent4"/>
          </a:solidFill>
          <a:ln>
            <a:noFill/>
          </a:ln>
          <a:effectLst/>
        </c:spPr>
      </c:pivotFmt>
      <c:pivotFmt>
        <c:idx val="23"/>
        <c:spPr>
          <a:solidFill>
            <a:schemeClr val="accent4"/>
          </a:solidFill>
          <a:ln>
            <a:noFill/>
          </a:ln>
          <a:effectLst/>
        </c:spPr>
      </c:pivotFmt>
      <c:pivotFmt>
        <c:idx val="24"/>
        <c:spPr>
          <a:solidFill>
            <a:schemeClr val="accent4"/>
          </a:solidFill>
          <a:ln>
            <a:noFill/>
          </a:ln>
          <a:effectLst/>
        </c:spPr>
      </c:pivotFmt>
      <c:pivotFmt>
        <c:idx val="25"/>
        <c:spPr>
          <a:solidFill>
            <a:schemeClr val="accent4"/>
          </a:solidFill>
          <a:ln>
            <a:noFill/>
          </a:ln>
          <a:effectLst/>
        </c:spPr>
      </c:pivotFmt>
    </c:pivotFmts>
    <c:plotArea>
      <c:layout/>
      <c:barChart>
        <c:barDir val="bar"/>
        <c:grouping val="clustered"/>
        <c:varyColors val="0"/>
        <c:ser>
          <c:idx val="0"/>
          <c:order val="0"/>
          <c:tx>
            <c:strRef>
              <c:f>'Top Occupations'!$B$3</c:f>
              <c:strCache>
                <c:ptCount val="1"/>
                <c:pt idx="0">
                  <c:v>Total</c:v>
                </c:pt>
              </c:strCache>
            </c:strRef>
          </c:tx>
          <c:spPr>
            <a:solidFill>
              <a:schemeClr val="accent1"/>
            </a:solidFill>
            <a:ln>
              <a:noFill/>
            </a:ln>
            <a:effectLst/>
          </c:spPr>
          <c:invertIfNegative val="0"/>
          <c:dPt>
            <c:idx val="4"/>
            <c:invertIfNegative val="0"/>
            <c:bubble3D val="0"/>
            <c:spPr>
              <a:solidFill>
                <a:schemeClr val="accent4"/>
              </a:solidFill>
              <a:ln>
                <a:noFill/>
              </a:ln>
              <a:effectLst/>
            </c:spPr>
            <c:extLst>
              <c:ext xmlns:c16="http://schemas.microsoft.com/office/drawing/2014/chart" uri="{C3380CC4-5D6E-409C-BE32-E72D297353CC}">
                <c16:uniqueId val="{00000001-D220-4056-BD88-34438CD0C5ED}"/>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3-D220-4056-BD88-34438CD0C5ED}"/>
              </c:ext>
            </c:extLst>
          </c:dPt>
          <c:dPt>
            <c:idx val="10"/>
            <c:invertIfNegative val="0"/>
            <c:bubble3D val="0"/>
            <c:spPr>
              <a:solidFill>
                <a:schemeClr val="accent4"/>
              </a:solidFill>
              <a:ln>
                <a:noFill/>
              </a:ln>
              <a:effectLst/>
            </c:spPr>
            <c:extLst>
              <c:ext xmlns:c16="http://schemas.microsoft.com/office/drawing/2014/chart" uri="{C3380CC4-5D6E-409C-BE32-E72D297353CC}">
                <c16:uniqueId val="{00000005-D220-4056-BD88-34438CD0C5ED}"/>
              </c:ext>
            </c:extLst>
          </c:dPt>
          <c:dPt>
            <c:idx val="11"/>
            <c:invertIfNegative val="0"/>
            <c:bubble3D val="0"/>
            <c:spPr>
              <a:solidFill>
                <a:schemeClr val="accent4"/>
              </a:solidFill>
              <a:ln>
                <a:noFill/>
              </a:ln>
              <a:effectLst/>
            </c:spPr>
            <c:extLst>
              <c:ext xmlns:c16="http://schemas.microsoft.com/office/drawing/2014/chart" uri="{C3380CC4-5D6E-409C-BE32-E72D297353CC}">
                <c16:uniqueId val="{00000007-D220-4056-BD88-34438CD0C5ED}"/>
              </c:ext>
            </c:extLst>
          </c:dPt>
          <c:dPt>
            <c:idx val="12"/>
            <c:invertIfNegative val="0"/>
            <c:bubble3D val="0"/>
            <c:spPr>
              <a:solidFill>
                <a:schemeClr val="accent4"/>
              </a:solidFill>
              <a:ln>
                <a:noFill/>
              </a:ln>
              <a:effectLst/>
            </c:spPr>
            <c:extLst>
              <c:ext xmlns:c16="http://schemas.microsoft.com/office/drawing/2014/chart" uri="{C3380CC4-5D6E-409C-BE32-E72D297353CC}">
                <c16:uniqueId val="{00000009-D220-4056-BD88-34438CD0C5ED}"/>
              </c:ext>
            </c:extLst>
          </c:dPt>
          <c:dPt>
            <c:idx val="13"/>
            <c:invertIfNegative val="0"/>
            <c:bubble3D val="0"/>
            <c:spPr>
              <a:solidFill>
                <a:schemeClr val="accent4"/>
              </a:solidFill>
              <a:ln>
                <a:noFill/>
              </a:ln>
              <a:effectLst/>
            </c:spPr>
            <c:extLst>
              <c:ext xmlns:c16="http://schemas.microsoft.com/office/drawing/2014/chart" uri="{C3380CC4-5D6E-409C-BE32-E72D297353CC}">
                <c16:uniqueId val="{0000000B-D220-4056-BD88-34438CD0C5ED}"/>
              </c:ext>
            </c:extLst>
          </c:dPt>
          <c:dPt>
            <c:idx val="14"/>
            <c:invertIfNegative val="0"/>
            <c:bubble3D val="0"/>
            <c:spPr>
              <a:solidFill>
                <a:schemeClr val="accent4"/>
              </a:solidFill>
              <a:ln>
                <a:noFill/>
              </a:ln>
              <a:effectLst/>
            </c:spPr>
            <c:extLst>
              <c:ext xmlns:c16="http://schemas.microsoft.com/office/drawing/2014/chart" uri="{C3380CC4-5D6E-409C-BE32-E72D297353CC}">
                <c16:uniqueId val="{0000000D-D220-4056-BD88-34438CD0C5E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Occupations'!$A$4:$A$19</c:f>
              <c:strCache>
                <c:ptCount val="15"/>
                <c:pt idx="0">
                  <c:v>Painting, Coating, and Decorating Workers</c:v>
                </c:pt>
                <c:pt idx="1">
                  <c:v>Telecommunications Equipment Installers and Repairers, Except Line Installers</c:v>
                </c:pt>
                <c:pt idx="2">
                  <c:v>Brickmasons and Blockmasons</c:v>
                </c:pt>
                <c:pt idx="3">
                  <c:v>Floor Layers, Except Carpet, Wood, and Hard Tiles</c:v>
                </c:pt>
                <c:pt idx="4">
                  <c:v>Police and Sheriff's Patrol Officers</c:v>
                </c:pt>
                <c:pt idx="5">
                  <c:v>Roofers</c:v>
                </c:pt>
                <c:pt idx="6">
                  <c:v>Opticians, Dispensing</c:v>
                </c:pt>
                <c:pt idx="7">
                  <c:v>Elevator Installers and Repairers</c:v>
                </c:pt>
                <c:pt idx="8">
                  <c:v>Sheet Metal Workers</c:v>
                </c:pt>
                <c:pt idx="9">
                  <c:v>Structural Iron and Steel Workers</c:v>
                </c:pt>
                <c:pt idx="10">
                  <c:v>Heating, Air Conditioning, and Refrigeration Mechanics and Installers</c:v>
                </c:pt>
                <c:pt idx="11">
                  <c:v>Construction Laborers</c:v>
                </c:pt>
                <c:pt idx="12">
                  <c:v>Plumbers, Pipefitters, and Steamfitters</c:v>
                </c:pt>
                <c:pt idx="13">
                  <c:v>Carpenters</c:v>
                </c:pt>
                <c:pt idx="14">
                  <c:v>Electricians</c:v>
                </c:pt>
              </c:strCache>
            </c:strRef>
          </c:cat>
          <c:val>
            <c:numRef>
              <c:f>'Top Occupations'!$B$4:$B$19</c:f>
              <c:numCache>
                <c:formatCode>#,##0</c:formatCode>
                <c:ptCount val="15"/>
                <c:pt idx="0">
                  <c:v>126</c:v>
                </c:pt>
                <c:pt idx="1">
                  <c:v>129</c:v>
                </c:pt>
                <c:pt idx="2">
                  <c:v>133</c:v>
                </c:pt>
                <c:pt idx="3">
                  <c:v>133</c:v>
                </c:pt>
                <c:pt idx="4">
                  <c:v>147</c:v>
                </c:pt>
                <c:pt idx="5">
                  <c:v>227</c:v>
                </c:pt>
                <c:pt idx="6">
                  <c:v>264</c:v>
                </c:pt>
                <c:pt idx="7">
                  <c:v>382</c:v>
                </c:pt>
                <c:pt idx="8">
                  <c:v>414</c:v>
                </c:pt>
                <c:pt idx="9">
                  <c:v>415</c:v>
                </c:pt>
                <c:pt idx="10">
                  <c:v>425</c:v>
                </c:pt>
                <c:pt idx="11">
                  <c:v>655</c:v>
                </c:pt>
                <c:pt idx="12">
                  <c:v>1041</c:v>
                </c:pt>
                <c:pt idx="13">
                  <c:v>1329</c:v>
                </c:pt>
                <c:pt idx="14">
                  <c:v>1994</c:v>
                </c:pt>
              </c:numCache>
            </c:numRef>
          </c:val>
          <c:extLst>
            <c:ext xmlns:c16="http://schemas.microsoft.com/office/drawing/2014/chart" uri="{C3380CC4-5D6E-409C-BE32-E72D297353CC}">
              <c16:uniqueId val="{0000000E-D220-4056-BD88-34438CD0C5ED}"/>
            </c:ext>
          </c:extLst>
        </c:ser>
        <c:dLbls>
          <c:showLegendKey val="0"/>
          <c:showVal val="1"/>
          <c:showCatName val="0"/>
          <c:showSerName val="0"/>
          <c:showPercent val="0"/>
          <c:showBubbleSize val="0"/>
        </c:dLbls>
        <c:gapWidth val="182"/>
        <c:axId val="465030112"/>
        <c:axId val="465030440"/>
      </c:barChart>
      <c:catAx>
        <c:axId val="465030112"/>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65030440"/>
        <c:crosses val="autoZero"/>
        <c:auto val="1"/>
        <c:lblAlgn val="ctr"/>
        <c:lblOffset val="100"/>
        <c:noMultiLvlLbl val="0"/>
      </c:catAx>
      <c:valAx>
        <c:axId val="465030440"/>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Apprentices</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6503011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[Apprentices (2019) - Charta.xlsx]Supply Gap!PivotTable1</c:name>
    <c:fmtId val="21"/>
  </c:pivotSource>
  <c:chart>
    <c:autoTitleDeleted val="1"/>
    <c:pivotFmts>
      <c:pivotFmt>
        <c:idx val="0"/>
        <c:spPr>
          <a:solidFill>
            <a:schemeClr val="accent1"/>
          </a:solidFill>
          <a:ln>
            <a:noFill/>
          </a:ln>
          <a:effectLst/>
        </c:spPr>
        <c:marker>
          <c:symbol val="none"/>
        </c:marker>
      </c:pivotFmt>
      <c:pivotFmt>
        <c:idx val="1"/>
        <c:spPr>
          <a:solidFill>
            <a:schemeClr val="accent4"/>
          </a:solidFill>
          <a:ln>
            <a:noFill/>
          </a:ln>
          <a:effectLst/>
        </c:spPr>
      </c:pivotFmt>
      <c:pivotFmt>
        <c:idx val="2"/>
        <c:spPr>
          <a:solidFill>
            <a:schemeClr val="accent4"/>
          </a:solidFill>
          <a:ln>
            <a:noFill/>
          </a:ln>
          <a:effectLst/>
        </c:spPr>
      </c:pivotFmt>
      <c:pivotFmt>
        <c:idx val="3"/>
        <c:spPr>
          <a:solidFill>
            <a:schemeClr val="accent4"/>
          </a:solidFill>
          <a:ln>
            <a:noFill/>
          </a:ln>
          <a:effectLst/>
        </c:spPr>
      </c:pivotFmt>
      <c:pivotFmt>
        <c:idx val="4"/>
        <c:spPr>
          <a:solidFill>
            <a:schemeClr val="accent4"/>
          </a:solidFill>
          <a:ln>
            <a:noFill/>
          </a:ln>
          <a:effectLst/>
        </c:spPr>
      </c:pivotFmt>
      <c:pivotFmt>
        <c:idx val="5"/>
        <c:spPr>
          <a:solidFill>
            <a:schemeClr val="accent4"/>
          </a:solidFill>
          <a:ln>
            <a:noFill/>
          </a:ln>
          <a:effectLst/>
        </c:spPr>
      </c:pivotFmt>
      <c:pivotFmt>
        <c:idx val="6"/>
        <c:spPr>
          <a:solidFill>
            <a:schemeClr val="accent4"/>
          </a:solidFill>
          <a:ln>
            <a:noFill/>
          </a:ln>
          <a:effectLst/>
        </c:spPr>
      </c:pivotFmt>
      <c:pivotFmt>
        <c:idx val="7"/>
        <c:spPr>
          <a:solidFill>
            <a:schemeClr val="accent4"/>
          </a:solidFill>
          <a:ln>
            <a:noFill/>
          </a:ln>
          <a:effectLst/>
        </c:spPr>
      </c:pivotFmt>
      <c:pivotFmt>
        <c:idx val="8"/>
        <c:spPr>
          <a:solidFill>
            <a:schemeClr val="accent4"/>
          </a:solidFill>
          <a:ln>
            <a:noFill/>
          </a:ln>
          <a:effectLst/>
        </c:spPr>
      </c:pivotFmt>
      <c:pivotFmt>
        <c:idx val="9"/>
        <c:spPr>
          <a:solidFill>
            <a:schemeClr val="accent1"/>
          </a:solidFill>
          <a:ln>
            <a:noFill/>
          </a:ln>
          <a:effectLst/>
        </c:spPr>
        <c:marker>
          <c:symbol val="none"/>
        </c:marker>
      </c:pivotFmt>
      <c:pivotFmt>
        <c:idx val="10"/>
        <c:spPr>
          <a:solidFill>
            <a:schemeClr val="accent4"/>
          </a:solidFill>
          <a:ln>
            <a:noFill/>
          </a:ln>
          <a:effectLst/>
        </c:spPr>
      </c:pivotFmt>
      <c:pivotFmt>
        <c:idx val="11"/>
        <c:spPr>
          <a:solidFill>
            <a:schemeClr val="accent4"/>
          </a:solidFill>
          <a:ln>
            <a:noFill/>
          </a:ln>
          <a:effectLst/>
        </c:spPr>
      </c:pivotFmt>
      <c:pivotFmt>
        <c:idx val="12"/>
        <c:spPr>
          <a:solidFill>
            <a:schemeClr val="accent4"/>
          </a:solidFill>
          <a:ln>
            <a:noFill/>
          </a:ln>
          <a:effectLst/>
        </c:spPr>
      </c:pivotFmt>
      <c:pivotFmt>
        <c:idx val="13"/>
        <c:spPr>
          <a:solidFill>
            <a:schemeClr val="accent4"/>
          </a:solidFill>
          <a:ln>
            <a:noFill/>
          </a:ln>
          <a:effectLst/>
        </c:spPr>
      </c:pivotFmt>
      <c:pivotFmt>
        <c:idx val="14"/>
        <c:spPr>
          <a:solidFill>
            <a:schemeClr val="accent4"/>
          </a:solidFill>
          <a:ln>
            <a:noFill/>
          </a:ln>
          <a:effectLst/>
        </c:spPr>
      </c:pivotFmt>
      <c:pivotFmt>
        <c:idx val="15"/>
        <c:spPr>
          <a:solidFill>
            <a:schemeClr val="accent4"/>
          </a:solidFill>
          <a:ln>
            <a:noFill/>
          </a:ln>
          <a:effectLst/>
        </c:spPr>
      </c:pivotFmt>
      <c:pivotFmt>
        <c:idx val="16"/>
        <c:spPr>
          <a:solidFill>
            <a:schemeClr val="accent4"/>
          </a:solidFill>
          <a:ln>
            <a:noFill/>
          </a:ln>
          <a:effectLst/>
        </c:spPr>
      </c:pivotFmt>
      <c:pivotFmt>
        <c:idx val="17"/>
        <c:spPr>
          <a:solidFill>
            <a:schemeClr val="accent1"/>
          </a:solidFill>
          <a:ln>
            <a:noFill/>
          </a:ln>
          <a:effectLst/>
        </c:spPr>
        <c:marker>
          <c:symbol val="none"/>
        </c:marker>
      </c:pivotFmt>
      <c:pivotFmt>
        <c:idx val="18"/>
        <c:spPr>
          <a:solidFill>
            <a:schemeClr val="accent4"/>
          </a:solidFill>
          <a:ln>
            <a:noFill/>
          </a:ln>
          <a:effectLst/>
        </c:spPr>
      </c:pivotFmt>
      <c:pivotFmt>
        <c:idx val="19"/>
        <c:spPr>
          <a:solidFill>
            <a:schemeClr val="accent4"/>
          </a:solidFill>
          <a:ln>
            <a:noFill/>
          </a:ln>
          <a:effectLst/>
        </c:spPr>
      </c:pivotFmt>
      <c:pivotFmt>
        <c:idx val="20"/>
        <c:spPr>
          <a:solidFill>
            <a:schemeClr val="accent4"/>
          </a:solidFill>
          <a:ln>
            <a:noFill/>
          </a:ln>
          <a:effectLst/>
        </c:spPr>
      </c:pivotFmt>
      <c:pivotFmt>
        <c:idx val="21"/>
        <c:spPr>
          <a:solidFill>
            <a:schemeClr val="accent4"/>
          </a:solidFill>
          <a:ln>
            <a:noFill/>
          </a:ln>
          <a:effectLst/>
        </c:spPr>
      </c:pivotFmt>
      <c:pivotFmt>
        <c:idx val="22"/>
        <c:spPr>
          <a:solidFill>
            <a:schemeClr val="accent4"/>
          </a:solidFill>
          <a:ln>
            <a:noFill/>
          </a:ln>
          <a:effectLst/>
        </c:spPr>
      </c:pivotFmt>
      <c:pivotFmt>
        <c:idx val="23"/>
        <c:spPr>
          <a:solidFill>
            <a:schemeClr val="accent4"/>
          </a:solidFill>
          <a:ln>
            <a:noFill/>
          </a:ln>
          <a:effectLst/>
        </c:spPr>
      </c:pivotFmt>
      <c:pivotFmt>
        <c:idx val="24"/>
        <c:spPr>
          <a:solidFill>
            <a:schemeClr val="accent4"/>
          </a:solidFill>
          <a:ln>
            <a:noFill/>
          </a:ln>
          <a:effectLst/>
        </c:spPr>
      </c:pivotFmt>
      <c:pivotFmt>
        <c:idx val="25"/>
        <c:spPr>
          <a:solidFill>
            <a:schemeClr val="accent1"/>
          </a:solidFill>
          <a:ln>
            <a:noFill/>
          </a:ln>
          <a:effectLst/>
        </c:spPr>
        <c:marker>
          <c:symbol val="none"/>
        </c:marker>
      </c:pivotFmt>
      <c:pivotFmt>
        <c:idx val="26"/>
        <c:spPr>
          <a:solidFill>
            <a:schemeClr val="accent4"/>
          </a:solidFill>
          <a:ln>
            <a:noFill/>
          </a:ln>
          <a:effectLst/>
        </c:spPr>
      </c:pivotFmt>
      <c:pivotFmt>
        <c:idx val="27"/>
        <c:spPr>
          <a:solidFill>
            <a:schemeClr val="accent4"/>
          </a:solidFill>
          <a:ln>
            <a:noFill/>
          </a:ln>
          <a:effectLst/>
        </c:spPr>
      </c:pivotFmt>
      <c:pivotFmt>
        <c:idx val="28"/>
        <c:spPr>
          <a:solidFill>
            <a:schemeClr val="accent4"/>
          </a:solidFill>
          <a:ln>
            <a:noFill/>
          </a:ln>
          <a:effectLst/>
        </c:spPr>
      </c:pivotFmt>
      <c:pivotFmt>
        <c:idx val="29"/>
        <c:spPr>
          <a:solidFill>
            <a:schemeClr val="accent4"/>
          </a:solidFill>
          <a:ln>
            <a:noFill/>
          </a:ln>
          <a:effectLst/>
        </c:spPr>
      </c:pivotFmt>
      <c:pivotFmt>
        <c:idx val="30"/>
        <c:spPr>
          <a:solidFill>
            <a:schemeClr val="accent4"/>
          </a:solidFill>
          <a:ln>
            <a:noFill/>
          </a:ln>
          <a:effectLst/>
        </c:spPr>
      </c:pivotFmt>
      <c:pivotFmt>
        <c:idx val="31"/>
        <c:spPr>
          <a:solidFill>
            <a:schemeClr val="accent4"/>
          </a:solidFill>
          <a:ln>
            <a:noFill/>
          </a:ln>
          <a:effectLst/>
        </c:spPr>
      </c:pivotFmt>
      <c:pivotFmt>
        <c:idx val="32"/>
        <c:spPr>
          <a:solidFill>
            <a:schemeClr val="accent4"/>
          </a:solidFill>
          <a:ln>
            <a:noFill/>
          </a:ln>
          <a:effectLst/>
        </c:spPr>
      </c:pivotFmt>
    </c:pivotFmts>
    <c:plotArea>
      <c:layout/>
      <c:barChart>
        <c:barDir val="bar"/>
        <c:grouping val="clustered"/>
        <c:varyColors val="0"/>
        <c:ser>
          <c:idx val="0"/>
          <c:order val="0"/>
          <c:tx>
            <c:strRef>
              <c:f>'Supply Gap'!$B$3</c:f>
              <c:strCache>
                <c:ptCount val="1"/>
                <c:pt idx="0">
                  <c:v>Total</c:v>
                </c:pt>
              </c:strCache>
            </c:strRef>
          </c:tx>
          <c:spPr>
            <a:solidFill>
              <a:schemeClr val="accent1"/>
            </a:solidFill>
            <a:ln>
              <a:noFill/>
            </a:ln>
            <a:effectLst/>
          </c:spPr>
          <c:invertIfNegative val="0"/>
          <c:dPt>
            <c:idx val="1"/>
            <c:invertIfNegative val="0"/>
            <c:bubble3D val="0"/>
            <c:extLst>
              <c:ext xmlns:c16="http://schemas.microsoft.com/office/drawing/2014/chart" uri="{C3380CC4-5D6E-409C-BE32-E72D297353CC}">
                <c16:uniqueId val="{00000000-2A73-46AE-AF1F-57EEA95A7AFC}"/>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2-2A73-46AE-AF1F-57EEA95A7AFC}"/>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4-2A73-46AE-AF1F-57EEA95A7AFC}"/>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6-2A73-46AE-AF1F-57EEA95A7AFC}"/>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8-2A73-46AE-AF1F-57EEA95A7AFC}"/>
              </c:ext>
            </c:extLst>
          </c:dPt>
          <c:dPt>
            <c:idx val="8"/>
            <c:invertIfNegative val="0"/>
            <c:bubble3D val="0"/>
            <c:extLst>
              <c:ext xmlns:c16="http://schemas.microsoft.com/office/drawing/2014/chart" uri="{C3380CC4-5D6E-409C-BE32-E72D297353CC}">
                <c16:uniqueId val="{00000009-2A73-46AE-AF1F-57EEA95A7AFC}"/>
              </c:ext>
            </c:extLst>
          </c:dPt>
          <c:dPt>
            <c:idx val="9"/>
            <c:invertIfNegative val="0"/>
            <c:bubble3D val="0"/>
            <c:spPr>
              <a:solidFill>
                <a:schemeClr val="accent4"/>
              </a:solidFill>
              <a:ln>
                <a:noFill/>
              </a:ln>
              <a:effectLst/>
            </c:spPr>
            <c:extLst>
              <c:ext xmlns:c16="http://schemas.microsoft.com/office/drawing/2014/chart" uri="{C3380CC4-5D6E-409C-BE32-E72D297353CC}">
                <c16:uniqueId val="{0000000B-2A73-46AE-AF1F-57EEA95A7AFC}"/>
              </c:ext>
            </c:extLst>
          </c:dPt>
          <c:dPt>
            <c:idx val="10"/>
            <c:invertIfNegative val="0"/>
            <c:bubble3D val="0"/>
            <c:spPr>
              <a:solidFill>
                <a:schemeClr val="accent4"/>
              </a:solidFill>
              <a:ln>
                <a:noFill/>
              </a:ln>
              <a:effectLst/>
            </c:spPr>
            <c:extLst>
              <c:ext xmlns:c16="http://schemas.microsoft.com/office/drawing/2014/chart" uri="{C3380CC4-5D6E-409C-BE32-E72D297353CC}">
                <c16:uniqueId val="{0000000D-2A73-46AE-AF1F-57EEA95A7AFC}"/>
              </c:ext>
            </c:extLst>
          </c:dPt>
          <c:dPt>
            <c:idx val="11"/>
            <c:invertIfNegative val="0"/>
            <c:bubble3D val="0"/>
            <c:spPr>
              <a:solidFill>
                <a:schemeClr val="accent4"/>
              </a:solidFill>
              <a:ln>
                <a:noFill/>
              </a:ln>
              <a:effectLst/>
            </c:spPr>
            <c:extLst>
              <c:ext xmlns:c16="http://schemas.microsoft.com/office/drawing/2014/chart" uri="{C3380CC4-5D6E-409C-BE32-E72D297353CC}">
                <c16:uniqueId val="{0000000F-2A73-46AE-AF1F-57EEA95A7AFC}"/>
              </c:ext>
            </c:extLst>
          </c:dPt>
          <c:dPt>
            <c:idx val="12"/>
            <c:invertIfNegative val="0"/>
            <c:bubble3D val="0"/>
            <c:extLst>
              <c:ext xmlns:c16="http://schemas.microsoft.com/office/drawing/2014/chart" uri="{C3380CC4-5D6E-409C-BE32-E72D297353CC}">
                <c16:uniqueId val="{00000010-2A73-46AE-AF1F-57EEA95A7AFC}"/>
              </c:ext>
            </c:extLst>
          </c:dPt>
          <c:dPt>
            <c:idx val="14"/>
            <c:invertIfNegative val="0"/>
            <c:bubble3D val="0"/>
            <c:extLst>
              <c:ext xmlns:c16="http://schemas.microsoft.com/office/drawing/2014/chart" uri="{C3380CC4-5D6E-409C-BE32-E72D297353CC}">
                <c16:uniqueId val="{00000011-2A73-46AE-AF1F-57EEA95A7AFC}"/>
              </c:ext>
            </c:extLst>
          </c:dPt>
          <c:cat>
            <c:strRef>
              <c:f>'Supply Gap'!$A$4:$A$16</c:f>
              <c:strCache>
                <c:ptCount val="12"/>
                <c:pt idx="0">
                  <c:v>Glaziers</c:v>
                </c:pt>
                <c:pt idx="1">
                  <c:v>Roofers</c:v>
                </c:pt>
                <c:pt idx="2">
                  <c:v>Sheet Metal Workers</c:v>
                </c:pt>
                <c:pt idx="3">
                  <c:v>Electricians</c:v>
                </c:pt>
                <c:pt idx="4">
                  <c:v>Brickmasons and Blockmasons</c:v>
                </c:pt>
                <c:pt idx="5">
                  <c:v>Plumbers, Pipefitters, and Steamfitters</c:v>
                </c:pt>
                <c:pt idx="6">
                  <c:v>Carpenters</c:v>
                </c:pt>
                <c:pt idx="7">
                  <c:v>Heating, Air Conditioning, and Refrigeration Mechanics and Installers</c:v>
                </c:pt>
                <c:pt idx="8">
                  <c:v>Telecommunications Equipment Installers and Repairers, Except Line Installers</c:v>
                </c:pt>
                <c:pt idx="9">
                  <c:v>Construction Laborers</c:v>
                </c:pt>
                <c:pt idx="10">
                  <c:v>Firefighters</c:v>
                </c:pt>
                <c:pt idx="11">
                  <c:v>Police and Sheriff's Patrol Officers</c:v>
                </c:pt>
              </c:strCache>
            </c:strRef>
          </c:cat>
          <c:val>
            <c:numRef>
              <c:f>'Supply Gap'!$B$4:$B$16</c:f>
              <c:numCache>
                <c:formatCode>0.00</c:formatCode>
                <c:ptCount val="12"/>
                <c:pt idx="0">
                  <c:v>0.97552515770990045</c:v>
                </c:pt>
                <c:pt idx="1">
                  <c:v>0.90544871794871795</c:v>
                </c:pt>
                <c:pt idx="2">
                  <c:v>0.72843336117408419</c:v>
                </c:pt>
                <c:pt idx="3">
                  <c:v>0.69547490967025005</c:v>
                </c:pt>
                <c:pt idx="4">
                  <c:v>0.68565867468813579</c:v>
                </c:pt>
                <c:pt idx="5">
                  <c:v>0.4394536284063742</c:v>
                </c:pt>
                <c:pt idx="6">
                  <c:v>0.34854760311266392</c:v>
                </c:pt>
                <c:pt idx="7">
                  <c:v>0.28493415766083402</c:v>
                </c:pt>
                <c:pt idx="8">
                  <c:v>0.25523497569950337</c:v>
                </c:pt>
                <c:pt idx="9">
                  <c:v>0.16005400900060535</c:v>
                </c:pt>
                <c:pt idx="10">
                  <c:v>9.5934893452111064E-2</c:v>
                </c:pt>
                <c:pt idx="11">
                  <c:v>7.0495631285021218E-2</c:v>
                </c:pt>
              </c:numCache>
            </c:numRef>
          </c:val>
          <c:extLst>
            <c:ext xmlns:c16="http://schemas.microsoft.com/office/drawing/2014/chart" uri="{C3380CC4-5D6E-409C-BE32-E72D297353CC}">
              <c16:uniqueId val="{00000012-2A73-46AE-AF1F-57EEA95A7AFC}"/>
            </c:ext>
          </c:extLst>
        </c:ser>
        <c:dLbls>
          <c:showLegendKey val="0"/>
          <c:showVal val="0"/>
          <c:showCatName val="0"/>
          <c:showSerName val="0"/>
          <c:showPercent val="0"/>
          <c:showBubbleSize val="0"/>
        </c:dLbls>
        <c:gapWidth val="182"/>
        <c:axId val="465030112"/>
        <c:axId val="465030440"/>
      </c:barChart>
      <c:catAx>
        <c:axId val="465030112"/>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65030440"/>
        <c:crosses val="autoZero"/>
        <c:auto val="1"/>
        <c:lblAlgn val="ctr"/>
        <c:lblOffset val="100"/>
        <c:noMultiLvlLbl val="0"/>
      </c:catAx>
      <c:valAx>
        <c:axId val="4650304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Helvetica" panose="020B0604020202020204" pitchFamily="34" charset="0"/>
                    <a:ea typeface="+mn-ea"/>
                    <a:cs typeface="Helvetica" panose="020B0604020202020204" pitchFamily="34" charset="0"/>
                  </a:defRPr>
                </a:pPr>
                <a:r>
                  <a:rPr lang="en-US"/>
                  <a:t>Supply Gap Ratio</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6503011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'Pioneer Valley - Charts'!$E$10</c:f>
              <c:strCache>
                <c:ptCount val="1"/>
                <c:pt idx="0">
                  <c:v>Employed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charset="0"/>
                    <a:ea typeface="Helvetica" charset="0"/>
                    <a:cs typeface="Helvetica"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'Pioneer Valley - Charts'!$C$11:$C$23</c:f>
              <c:numCache>
                <c:formatCode>[$-409]mmm\-yy;@</c:formatCode>
                <c:ptCount val="13"/>
                <c:pt idx="0">
                  <c:v>43604</c:v>
                </c:pt>
                <c:pt idx="1">
                  <c:v>43574</c:v>
                </c:pt>
                <c:pt idx="2">
                  <c:v>43543</c:v>
                </c:pt>
                <c:pt idx="3">
                  <c:v>43515</c:v>
                </c:pt>
                <c:pt idx="4">
                  <c:v>43484</c:v>
                </c:pt>
                <c:pt idx="5">
                  <c:v>43452</c:v>
                </c:pt>
                <c:pt idx="6">
                  <c:v>43422</c:v>
                </c:pt>
                <c:pt idx="7">
                  <c:v>43391</c:v>
                </c:pt>
                <c:pt idx="8">
                  <c:v>43361</c:v>
                </c:pt>
                <c:pt idx="9">
                  <c:v>43330</c:v>
                </c:pt>
                <c:pt idx="10">
                  <c:v>43299</c:v>
                </c:pt>
                <c:pt idx="11">
                  <c:v>43269</c:v>
                </c:pt>
                <c:pt idx="12">
                  <c:v>43238</c:v>
                </c:pt>
              </c:numCache>
            </c:numRef>
          </c:cat>
          <c:val>
            <c:numRef>
              <c:f>'Pioneer Valley - Charts'!$E$11:$E$23</c:f>
              <c:numCache>
                <c:formatCode>#,##0</c:formatCode>
                <c:ptCount val="13"/>
                <c:pt idx="0">
                  <c:v>364468</c:v>
                </c:pt>
                <c:pt idx="1">
                  <c:v>367522</c:v>
                </c:pt>
                <c:pt idx="2">
                  <c:v>364637</c:v>
                </c:pt>
                <c:pt idx="3">
                  <c:v>365928</c:v>
                </c:pt>
                <c:pt idx="4">
                  <c:v>360249</c:v>
                </c:pt>
                <c:pt idx="5">
                  <c:v>366612</c:v>
                </c:pt>
                <c:pt idx="6">
                  <c:v>366115</c:v>
                </c:pt>
                <c:pt idx="7">
                  <c:v>363449</c:v>
                </c:pt>
                <c:pt idx="8">
                  <c:v>358666</c:v>
                </c:pt>
                <c:pt idx="9">
                  <c:v>357243</c:v>
                </c:pt>
                <c:pt idx="10">
                  <c:v>356607</c:v>
                </c:pt>
                <c:pt idx="11">
                  <c:v>357572</c:v>
                </c:pt>
                <c:pt idx="12">
                  <c:v>355471</c:v>
                </c:pt>
              </c:numCache>
            </c:numRef>
          </c:val>
          <c:extLst>
            <c:ext xmlns:c16="http://schemas.microsoft.com/office/drawing/2014/chart" uri="{C3380CC4-5D6E-409C-BE32-E72D297353CC}">
              <c16:uniqueId val="{00000000-4E93-4A7D-A073-F00BC163F2A5}"/>
            </c:ext>
          </c:extLst>
        </c:ser>
        <c:ser>
          <c:idx val="1"/>
          <c:order val="1"/>
          <c:tx>
            <c:strRef>
              <c:f>'Pioneer Valley - Charts'!$F$10</c:f>
              <c:strCache>
                <c:ptCount val="1"/>
                <c:pt idx="0">
                  <c:v>Unemployed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charset="0"/>
                    <a:ea typeface="Helvetica" charset="0"/>
                    <a:cs typeface="Helvetica"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'Pioneer Valley - Charts'!$C$11:$C$23</c:f>
              <c:numCache>
                <c:formatCode>[$-409]mmm\-yy;@</c:formatCode>
                <c:ptCount val="13"/>
                <c:pt idx="0">
                  <c:v>43604</c:v>
                </c:pt>
                <c:pt idx="1">
                  <c:v>43574</c:v>
                </c:pt>
                <c:pt idx="2">
                  <c:v>43543</c:v>
                </c:pt>
                <c:pt idx="3">
                  <c:v>43515</c:v>
                </c:pt>
                <c:pt idx="4">
                  <c:v>43484</c:v>
                </c:pt>
                <c:pt idx="5">
                  <c:v>43452</c:v>
                </c:pt>
                <c:pt idx="6">
                  <c:v>43422</c:v>
                </c:pt>
                <c:pt idx="7">
                  <c:v>43391</c:v>
                </c:pt>
                <c:pt idx="8">
                  <c:v>43361</c:v>
                </c:pt>
                <c:pt idx="9">
                  <c:v>43330</c:v>
                </c:pt>
                <c:pt idx="10">
                  <c:v>43299</c:v>
                </c:pt>
                <c:pt idx="11">
                  <c:v>43269</c:v>
                </c:pt>
                <c:pt idx="12">
                  <c:v>43238</c:v>
                </c:pt>
              </c:numCache>
            </c:numRef>
          </c:cat>
          <c:val>
            <c:numRef>
              <c:f>'Pioneer Valley - Charts'!$F$11:$F$23</c:f>
              <c:numCache>
                <c:formatCode>#,##0</c:formatCode>
                <c:ptCount val="13"/>
                <c:pt idx="0">
                  <c:v>14283</c:v>
                </c:pt>
                <c:pt idx="1">
                  <c:v>11914</c:v>
                </c:pt>
                <c:pt idx="2">
                  <c:v>14209</c:v>
                </c:pt>
                <c:pt idx="3">
                  <c:v>14596</c:v>
                </c:pt>
                <c:pt idx="4">
                  <c:v>16529</c:v>
                </c:pt>
                <c:pt idx="5">
                  <c:v>12226</c:v>
                </c:pt>
                <c:pt idx="6">
                  <c:v>11628</c:v>
                </c:pt>
                <c:pt idx="7">
                  <c:v>12252</c:v>
                </c:pt>
                <c:pt idx="8">
                  <c:v>13628</c:v>
                </c:pt>
                <c:pt idx="9">
                  <c:v>14851</c:v>
                </c:pt>
                <c:pt idx="10">
                  <c:v>16984</c:v>
                </c:pt>
                <c:pt idx="11">
                  <c:v>17252</c:v>
                </c:pt>
                <c:pt idx="12">
                  <c:v>14747</c:v>
                </c:pt>
              </c:numCache>
            </c:numRef>
          </c:val>
          <c:extLst>
            <c:ext xmlns:c16="http://schemas.microsoft.com/office/drawing/2014/chart" uri="{C3380CC4-5D6E-409C-BE32-E72D297353CC}">
              <c16:uniqueId val="{00000001-4E93-4A7D-A073-F00BC163F2A5}"/>
            </c:ext>
          </c:extLst>
        </c:ser>
        <c:dLbls>
          <c:dLblPos val="ctr"/>
          <c:showLegendKey val="0"/>
          <c:showVal val="1"/>
          <c:showCatName val="0"/>
          <c:showSerName val="0"/>
          <c:showPercent val="0"/>
          <c:showBubbleSize val="0"/>
        </c:dLbls>
        <c:gapWidth val="50"/>
        <c:overlap val="100"/>
        <c:axId val="972009840"/>
        <c:axId val="972005984"/>
      </c:barChart>
      <c:scatterChart>
        <c:scatterStyle val="lineMarker"/>
        <c:varyColors val="0"/>
        <c:ser>
          <c:idx val="2"/>
          <c:order val="2"/>
          <c:tx>
            <c:strRef>
              <c:f>'Pioneer Valley - Charts'!$D$10</c:f>
              <c:strCache>
                <c:ptCount val="1"/>
                <c:pt idx="0">
                  <c:v>Labor Force</c:v>
                </c:pt>
              </c:strCache>
            </c:strRef>
          </c:tx>
          <c:spPr>
            <a:ln w="25400" cap="rnd">
              <a:no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'Pioneer Valley - Charts'!$C$11:$C$23</c:f>
              <c:numCache>
                <c:formatCode>[$-409]mmm\-yy;@</c:formatCode>
                <c:ptCount val="13"/>
                <c:pt idx="0">
                  <c:v>43604</c:v>
                </c:pt>
                <c:pt idx="1">
                  <c:v>43574</c:v>
                </c:pt>
                <c:pt idx="2">
                  <c:v>43543</c:v>
                </c:pt>
                <c:pt idx="3">
                  <c:v>43515</c:v>
                </c:pt>
                <c:pt idx="4">
                  <c:v>43484</c:v>
                </c:pt>
                <c:pt idx="5">
                  <c:v>43452</c:v>
                </c:pt>
                <c:pt idx="6">
                  <c:v>43422</c:v>
                </c:pt>
                <c:pt idx="7">
                  <c:v>43391</c:v>
                </c:pt>
                <c:pt idx="8">
                  <c:v>43361</c:v>
                </c:pt>
                <c:pt idx="9">
                  <c:v>43330</c:v>
                </c:pt>
                <c:pt idx="10">
                  <c:v>43299</c:v>
                </c:pt>
                <c:pt idx="11">
                  <c:v>43269</c:v>
                </c:pt>
                <c:pt idx="12">
                  <c:v>43238</c:v>
                </c:pt>
              </c:numCache>
            </c:numRef>
          </c:xVal>
          <c:yVal>
            <c:numRef>
              <c:f>'Pioneer Valley - Charts'!$D$11:$D$23</c:f>
              <c:numCache>
                <c:formatCode>#,##0</c:formatCode>
                <c:ptCount val="13"/>
                <c:pt idx="0">
                  <c:v>378751</c:v>
                </c:pt>
                <c:pt idx="1">
                  <c:v>379436</c:v>
                </c:pt>
                <c:pt idx="2">
                  <c:v>378846</c:v>
                </c:pt>
                <c:pt idx="3">
                  <c:v>380524</c:v>
                </c:pt>
                <c:pt idx="4">
                  <c:v>376778</c:v>
                </c:pt>
                <c:pt idx="5">
                  <c:v>378838</c:v>
                </c:pt>
                <c:pt idx="6">
                  <c:v>377743</c:v>
                </c:pt>
                <c:pt idx="7">
                  <c:v>375701</c:v>
                </c:pt>
                <c:pt idx="8">
                  <c:v>372294</c:v>
                </c:pt>
                <c:pt idx="9">
                  <c:v>372094</c:v>
                </c:pt>
                <c:pt idx="10">
                  <c:v>373591</c:v>
                </c:pt>
                <c:pt idx="11">
                  <c:v>374824</c:v>
                </c:pt>
                <c:pt idx="12">
                  <c:v>370218</c:v>
                </c:pt>
              </c:numCache>
            </c:numRef>
          </c:yVal>
          <c:smooth val="0"/>
          <c:extLst>
            <c:ext xmlns:c16="http://schemas.microsoft.com/office/drawing/2014/chart" uri="{C3380CC4-5D6E-409C-BE32-E72D297353CC}">
              <c16:uniqueId val="{00000002-4E93-4A7D-A073-F00BC163F2A5}"/>
            </c:ext>
          </c:extLst>
        </c:ser>
        <c:dLbls>
          <c:showLegendKey val="0"/>
          <c:showVal val="0"/>
          <c:showCatName val="0"/>
          <c:showSerName val="0"/>
          <c:showPercent val="0"/>
          <c:showBubbleSize val="0"/>
        </c:dLbls>
        <c:axId val="972009840"/>
        <c:axId val="972005984"/>
      </c:scatterChart>
      <c:dateAx>
        <c:axId val="972009840"/>
        <c:scaling>
          <c:orientation val="minMax"/>
        </c:scaling>
        <c:delete val="0"/>
        <c:axPos val="b"/>
        <c:numFmt formatCode="[$-409]mmm\-yy;@"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972005984"/>
        <c:crosses val="autoZero"/>
        <c:auto val="1"/>
        <c:lblOffset val="100"/>
        <c:baseTimeUnit val="months"/>
      </c:dateAx>
      <c:valAx>
        <c:axId val="972005984"/>
        <c:scaling>
          <c:orientation val="minMax"/>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972009840"/>
        <c:crosses val="autoZero"/>
        <c:crossBetween val="between"/>
      </c:valAx>
      <c:spPr>
        <a:noFill/>
        <a:ln>
          <a:noFill/>
        </a:ln>
        <a:effectLst/>
      </c:spPr>
    </c:plotArea>
    <c:legend>
      <c:legendPos val="t"/>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charset="0"/>
          <a:ea typeface="Helvetica" charset="0"/>
          <a:cs typeface="Helvetica"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'State Final'!$E$3</c:f>
              <c:strCache>
                <c:ptCount val="1"/>
                <c:pt idx="0">
                  <c:v># of Licenses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'State Final'!$D$4:$D$18</c:f>
              <c:strCache>
                <c:ptCount val="15"/>
                <c:pt idx="0">
                  <c:v>Speech-Language Pathologists</c:v>
                </c:pt>
                <c:pt idx="1">
                  <c:v>Water and Wastewater Treatment Plant and System Operators</c:v>
                </c:pt>
                <c:pt idx="2">
                  <c:v>Physical Therapists</c:v>
                </c:pt>
                <c:pt idx="3">
                  <c:v>Mental Health Counselors</c:v>
                </c:pt>
                <c:pt idx="4">
                  <c:v>Massage Therapist</c:v>
                </c:pt>
                <c:pt idx="5">
                  <c:v>Engineers</c:v>
                </c:pt>
                <c:pt idx="6">
                  <c:v>Real Estate Brokers</c:v>
                </c:pt>
                <c:pt idx="7">
                  <c:v>Skincare Specialists</c:v>
                </c:pt>
                <c:pt idx="8">
                  <c:v>Accountants</c:v>
                </c:pt>
                <c:pt idx="9">
                  <c:v>Plumbers, Pipefitters, and Steamfitters</c:v>
                </c:pt>
                <c:pt idx="10">
                  <c:v>Manicurists and Pedicurists</c:v>
                </c:pt>
                <c:pt idx="11">
                  <c:v>Electricians</c:v>
                </c:pt>
                <c:pt idx="12">
                  <c:v>Social Workers</c:v>
                </c:pt>
                <c:pt idx="13">
                  <c:v>Hairdressers, Hairstylists, and Cosmetologists</c:v>
                </c:pt>
                <c:pt idx="14">
                  <c:v>Real Estate Sales Agents</c:v>
                </c:pt>
              </c:strCache>
            </c:strRef>
          </c:cat>
          <c:val>
            <c:numRef>
              <c:f>'State Final'!$E$4:$E$18</c:f>
              <c:numCache>
                <c:formatCode>#,##0</c:formatCode>
                <c:ptCount val="15"/>
                <c:pt idx="0">
                  <c:v>4035</c:v>
                </c:pt>
                <c:pt idx="1">
                  <c:v>4384</c:v>
                </c:pt>
                <c:pt idx="2">
                  <c:v>4482</c:v>
                </c:pt>
                <c:pt idx="3">
                  <c:v>5028</c:v>
                </c:pt>
                <c:pt idx="4">
                  <c:v>7742</c:v>
                </c:pt>
                <c:pt idx="5">
                  <c:v>8300</c:v>
                </c:pt>
                <c:pt idx="6">
                  <c:v>9238</c:v>
                </c:pt>
                <c:pt idx="7">
                  <c:v>9444</c:v>
                </c:pt>
                <c:pt idx="8">
                  <c:v>9542</c:v>
                </c:pt>
                <c:pt idx="9">
                  <c:v>11348</c:v>
                </c:pt>
                <c:pt idx="10">
                  <c:v>12576</c:v>
                </c:pt>
                <c:pt idx="11">
                  <c:v>12781</c:v>
                </c:pt>
                <c:pt idx="12">
                  <c:v>16392</c:v>
                </c:pt>
                <c:pt idx="13">
                  <c:v>23352</c:v>
                </c:pt>
                <c:pt idx="14">
                  <c:v>36172</c:v>
                </c:pt>
              </c:numCache>
            </c:numRef>
          </c:val>
          <c:extLst>
            <c:ext xmlns:c16="http://schemas.microsoft.com/office/drawing/2014/chart" uri="{C3380CC4-5D6E-409C-BE32-E72D297353CC}">
              <c16:uniqueId val="{00000000-AC04-40B4-A213-E4D11ADC9806}"/>
            </c:ext>
          </c:extLst>
        </c:ser>
        <c:dLbls>
          <c:dLblPos val="outEnd"/>
          <c:showLegendKey val="0"/>
          <c:showVal val="1"/>
          <c:showCatName val="0"/>
          <c:showSerName val="0"/>
          <c:showPercent val="0"/>
          <c:showBubbleSize val="0"/>
        </c:dLbls>
        <c:gapWidth val="182"/>
        <c:axId val="513280008"/>
        <c:axId val="513276072"/>
      </c:barChart>
      <c:catAx>
        <c:axId val="5132800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13276072"/>
        <c:crosses val="autoZero"/>
        <c:auto val="1"/>
        <c:lblAlgn val="ctr"/>
        <c:lblOffset val="100"/>
        <c:noMultiLvlLbl val="0"/>
      </c:catAx>
      <c:valAx>
        <c:axId val="513276072"/>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Licenses</a:t>
                </a:r>
              </a:p>
            </c:rich>
          </c:tx>
          <c:layout>
            <c:manualLayout>
              <c:xMode val="edge"/>
              <c:yMode val="edge"/>
              <c:x val="0.62281237930844235"/>
              <c:y val="0.9241927951573620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132800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8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'PV 1'!$F$4</c:f>
              <c:strCache>
                <c:ptCount val="1"/>
                <c:pt idx="0">
                  <c:v># of Licenses</c:v>
                </c:pt>
              </c:strCache>
            </c:strRef>
          </c:tx>
          <c:spPr>
            <a:solidFill>
              <a:schemeClr val="accent4"/>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BAF8-4D5A-9CC8-F89F6003D9E0}"/>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BAF8-4D5A-9CC8-F89F6003D9E0}"/>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BAF8-4D5A-9CC8-F89F6003D9E0}"/>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BAF8-4D5A-9CC8-F89F6003D9E0}"/>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9-BAF8-4D5A-9CC8-F89F6003D9E0}"/>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B-BAF8-4D5A-9CC8-F89F6003D9E0}"/>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D-BAF8-4D5A-9CC8-F89F6003D9E0}"/>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F-BAF8-4D5A-9CC8-F89F6003D9E0}"/>
              </c:ext>
            </c:extLst>
          </c:dPt>
          <c:dPt>
            <c:idx val="8"/>
            <c:invertIfNegative val="0"/>
            <c:bubble3D val="0"/>
            <c:spPr>
              <a:solidFill>
                <a:schemeClr val="accent1"/>
              </a:solidFill>
              <a:ln>
                <a:noFill/>
              </a:ln>
              <a:effectLst/>
            </c:spPr>
            <c:extLst>
              <c:ext xmlns:c16="http://schemas.microsoft.com/office/drawing/2014/chart" uri="{C3380CC4-5D6E-409C-BE32-E72D297353CC}">
                <c16:uniqueId val="{00000011-BAF8-4D5A-9CC8-F89F6003D9E0}"/>
              </c:ext>
            </c:extLst>
          </c:dPt>
          <c:dPt>
            <c:idx val="9"/>
            <c:invertIfNegative val="0"/>
            <c:bubble3D val="0"/>
            <c:spPr>
              <a:solidFill>
                <a:schemeClr val="accent4"/>
              </a:solidFill>
              <a:ln>
                <a:noFill/>
              </a:ln>
              <a:effectLst/>
            </c:spPr>
            <c:extLst>
              <c:ext xmlns:c16="http://schemas.microsoft.com/office/drawing/2014/chart" uri="{C3380CC4-5D6E-409C-BE32-E72D297353CC}">
                <c16:uniqueId val="{00000013-BAF8-4D5A-9CC8-F89F6003D9E0}"/>
              </c:ext>
            </c:extLst>
          </c:dPt>
          <c:dPt>
            <c:idx val="10"/>
            <c:invertIfNegative val="0"/>
            <c:bubble3D val="0"/>
            <c:spPr>
              <a:solidFill>
                <a:schemeClr val="accent4"/>
              </a:solidFill>
              <a:ln>
                <a:noFill/>
              </a:ln>
              <a:effectLst/>
            </c:spPr>
            <c:extLst>
              <c:ext xmlns:c16="http://schemas.microsoft.com/office/drawing/2014/chart" uri="{C3380CC4-5D6E-409C-BE32-E72D297353CC}">
                <c16:uniqueId val="{00000015-BAF8-4D5A-9CC8-F89F6003D9E0}"/>
              </c:ext>
            </c:extLst>
          </c:dPt>
          <c:dPt>
            <c:idx val="11"/>
            <c:invertIfNegative val="0"/>
            <c:bubble3D val="0"/>
            <c:spPr>
              <a:solidFill>
                <a:schemeClr val="accent4"/>
              </a:solidFill>
              <a:ln>
                <a:noFill/>
              </a:ln>
              <a:effectLst/>
            </c:spPr>
            <c:extLst>
              <c:ext xmlns:c16="http://schemas.microsoft.com/office/drawing/2014/chart" uri="{C3380CC4-5D6E-409C-BE32-E72D297353CC}">
                <c16:uniqueId val="{00000017-BAF8-4D5A-9CC8-F89F6003D9E0}"/>
              </c:ext>
            </c:extLst>
          </c:dPt>
          <c:dPt>
            <c:idx val="12"/>
            <c:invertIfNegative val="0"/>
            <c:bubble3D val="0"/>
            <c:spPr>
              <a:solidFill>
                <a:schemeClr val="accent4"/>
              </a:solidFill>
              <a:ln>
                <a:noFill/>
              </a:ln>
              <a:effectLst/>
            </c:spPr>
            <c:extLst>
              <c:ext xmlns:c16="http://schemas.microsoft.com/office/drawing/2014/chart" uri="{C3380CC4-5D6E-409C-BE32-E72D297353CC}">
                <c16:uniqueId val="{00000019-BAF8-4D5A-9CC8-F89F6003D9E0}"/>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1B-BAF8-4D5A-9CC8-F89F6003D9E0}"/>
              </c:ext>
            </c:extLst>
          </c:dPt>
          <c:dPt>
            <c:idx val="14"/>
            <c:invertIfNegative val="0"/>
            <c:bubble3D val="0"/>
            <c:spPr>
              <a:solidFill>
                <a:schemeClr val="accent4"/>
              </a:solidFill>
              <a:ln>
                <a:noFill/>
              </a:ln>
              <a:effectLst/>
            </c:spPr>
            <c:extLst>
              <c:ext xmlns:c16="http://schemas.microsoft.com/office/drawing/2014/chart" uri="{C3380CC4-5D6E-409C-BE32-E72D297353CC}">
                <c16:uniqueId val="{0000001D-BAF8-4D5A-9CC8-F89F6003D9E0}"/>
              </c:ext>
            </c:extLst>
          </c:dPt>
          <c:dLbls>
            <c:spPr>
              <a:noFill/>
              <a:ln>
                <a:noFill/>
              </a:ln>
              <a:effectLst/>
            </c:spPr>
            <c:txPr>
              <a:bodyPr rot="0" spcFirstLastPara="1" vertOverflow="ellipsis" vert="horz" wrap="square" anchor="ctr" anchorCtr="1"/>
              <a:lstStyle/>
              <a:p>
                <a:pPr>
                  <a:defRPr sz="800" b="0" i="0" u="none" strike="noStrike" kern="1200" baseline="0">
                    <a:solidFill>
                      <a:schemeClr val="tx1">
                        <a:lumMod val="50000"/>
                        <a:lumOff val="50000"/>
                      </a:schemeClr>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'PV 1'!$E$5:$E$19</c:f>
              <c:strCache>
                <c:ptCount val="15"/>
                <c:pt idx="0">
                  <c:v>Clinical, Counseling, and School Psychologists</c:v>
                </c:pt>
                <c:pt idx="1">
                  <c:v>Accountants and Auditors</c:v>
                </c:pt>
                <c:pt idx="2">
                  <c:v>Physical Therapists</c:v>
                </c:pt>
                <c:pt idx="3">
                  <c:v>Occupational Therapists</c:v>
                </c:pt>
                <c:pt idx="4">
                  <c:v>Social and Human Service Assistants</c:v>
                </c:pt>
                <c:pt idx="5">
                  <c:v>Skincare Specialists</c:v>
                </c:pt>
                <c:pt idx="6">
                  <c:v>Speech-Language Pathologists</c:v>
                </c:pt>
                <c:pt idx="7">
                  <c:v>Mental Health Counselors</c:v>
                </c:pt>
                <c:pt idx="8">
                  <c:v>Water and Wastewater Treatment Plant and System Operators</c:v>
                </c:pt>
                <c:pt idx="9">
                  <c:v>Engineers</c:v>
                </c:pt>
                <c:pt idx="10">
                  <c:v>Plumbers, Pipefitters, and Steamfitters</c:v>
                </c:pt>
                <c:pt idx="11">
                  <c:v>Electricians</c:v>
                </c:pt>
                <c:pt idx="12">
                  <c:v>Social Workers</c:v>
                </c:pt>
                <c:pt idx="13">
                  <c:v>Real Estate Sales Agents</c:v>
                </c:pt>
                <c:pt idx="14">
                  <c:v>Hairdressers, Hairstylists, and Cosmetologists</c:v>
                </c:pt>
              </c:strCache>
            </c:strRef>
          </c:cat>
          <c:val>
            <c:numRef>
              <c:f>'PV 1'!$F$5:$F$19</c:f>
              <c:numCache>
                <c:formatCode>#,##0</c:formatCode>
                <c:ptCount val="15"/>
                <c:pt idx="0">
                  <c:v>221</c:v>
                </c:pt>
                <c:pt idx="1">
                  <c:v>256</c:v>
                </c:pt>
                <c:pt idx="2">
                  <c:v>388</c:v>
                </c:pt>
                <c:pt idx="3">
                  <c:v>388</c:v>
                </c:pt>
                <c:pt idx="4">
                  <c:v>429</c:v>
                </c:pt>
                <c:pt idx="5">
                  <c:v>481</c:v>
                </c:pt>
                <c:pt idx="6">
                  <c:v>503</c:v>
                </c:pt>
                <c:pt idx="7">
                  <c:v>563</c:v>
                </c:pt>
                <c:pt idx="8">
                  <c:v>599</c:v>
                </c:pt>
                <c:pt idx="9">
                  <c:v>658</c:v>
                </c:pt>
                <c:pt idx="10">
                  <c:v>966</c:v>
                </c:pt>
                <c:pt idx="11">
                  <c:v>1257</c:v>
                </c:pt>
                <c:pt idx="12">
                  <c:v>1681</c:v>
                </c:pt>
                <c:pt idx="13">
                  <c:v>2034</c:v>
                </c:pt>
                <c:pt idx="14">
                  <c:v>2271</c:v>
                </c:pt>
              </c:numCache>
            </c:numRef>
          </c:val>
          <c:extLst>
            <c:ext xmlns:c16="http://schemas.microsoft.com/office/drawing/2014/chart" uri="{C3380CC4-5D6E-409C-BE32-E72D297353CC}">
              <c16:uniqueId val="{0000001E-BAF8-4D5A-9CC8-F89F6003D9E0}"/>
            </c:ext>
          </c:extLst>
        </c:ser>
        <c:dLbls>
          <c:dLblPos val="outEnd"/>
          <c:showLegendKey val="0"/>
          <c:showVal val="1"/>
          <c:showCatName val="0"/>
          <c:showSerName val="0"/>
          <c:showPercent val="0"/>
          <c:showBubbleSize val="0"/>
        </c:dLbls>
        <c:gapWidth val="182"/>
        <c:axId val="631746688"/>
        <c:axId val="631747344"/>
      </c:barChart>
      <c:catAx>
        <c:axId val="631746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1747344"/>
        <c:crosses val="autoZero"/>
        <c:auto val="1"/>
        <c:lblAlgn val="ctr"/>
        <c:lblOffset val="100"/>
        <c:noMultiLvlLbl val="0"/>
      </c:catAx>
      <c:valAx>
        <c:axId val="631747344"/>
        <c:scaling>
          <c:orientation val="minMax"/>
        </c:scaling>
        <c:delete val="0"/>
        <c:axPos val="b"/>
        <c:title>
          <c:tx>
            <c:rich>
              <a:bodyPr rot="0" spcFirstLastPara="1" vertOverflow="ellipsis" vert="horz" wrap="square" anchor="ctr" anchorCtr="1"/>
              <a:lstStyle/>
              <a:p>
                <a:pPr>
                  <a:defRPr sz="8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Licenses</a:t>
                </a:r>
              </a:p>
            </c:rich>
          </c:tx>
          <c:overlay val="0"/>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17466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8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[Pioneer Valley - Worker Characteristics.xlsx]Age!PivotTable17</c:name>
    <c:fmtId val="24"/>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Age!$AD$5:$AD$6</c:f>
              <c:strCache>
                <c:ptCount val="1"/>
                <c:pt idx="0">
                  <c:v>14-21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Age!$AC$7:$AC$13</c:f>
              <c:strCache>
                <c:ptCount val="7"/>
                <c:pt idx="0">
                  <c:v>Accommodation and Food Services</c:v>
                </c:pt>
                <c:pt idx="1">
                  <c:v>Agriculture, Forestry, Fishing and Hunting</c:v>
                </c:pt>
                <c:pt idx="2">
                  <c:v>Educational Services</c:v>
                </c:pt>
                <c:pt idx="3">
                  <c:v>Finance and Insurance</c:v>
                </c:pt>
                <c:pt idx="4">
                  <c:v>Health Care and Social Assistance</c:v>
                </c:pt>
                <c:pt idx="5">
                  <c:v>Manufacturing</c:v>
                </c:pt>
                <c:pt idx="6">
                  <c:v>Professional, Scientific, and Technical Services</c:v>
                </c:pt>
              </c:strCache>
            </c:strRef>
          </c:cat>
          <c:val>
            <c:numRef>
              <c:f>Age!$AD$7:$AD$13</c:f>
              <c:numCache>
                <c:formatCode>#,##0</c:formatCode>
                <c:ptCount val="7"/>
                <c:pt idx="0">
                  <c:v>5668</c:v>
                </c:pt>
                <c:pt idx="1">
                  <c:v>96</c:v>
                </c:pt>
                <c:pt idx="2">
                  <c:v>1822</c:v>
                </c:pt>
                <c:pt idx="3">
                  <c:v>163</c:v>
                </c:pt>
                <c:pt idx="4">
                  <c:v>2607</c:v>
                </c:pt>
                <c:pt idx="5">
                  <c:v>709</c:v>
                </c:pt>
                <c:pt idx="6">
                  <c:v>204</c:v>
                </c:pt>
              </c:numCache>
            </c:numRef>
          </c:val>
          <c:extLst>
            <c:ext xmlns:c16="http://schemas.microsoft.com/office/drawing/2014/chart" uri="{C3380CC4-5D6E-409C-BE32-E72D297353CC}">
              <c16:uniqueId val="{00000000-7B1A-458B-8924-A1DFE43D1D35}"/>
            </c:ext>
          </c:extLst>
        </c:ser>
        <c:ser>
          <c:idx val="1"/>
          <c:order val="1"/>
          <c:tx>
            <c:strRef>
              <c:f>Age!$AE$5:$AE$6</c:f>
              <c:strCache>
                <c:ptCount val="1"/>
                <c:pt idx="0">
                  <c:v>22-34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Age!$AC$7:$AC$13</c:f>
              <c:strCache>
                <c:ptCount val="7"/>
                <c:pt idx="0">
                  <c:v>Accommodation and Food Services</c:v>
                </c:pt>
                <c:pt idx="1">
                  <c:v>Agriculture, Forestry, Fishing and Hunting</c:v>
                </c:pt>
                <c:pt idx="2">
                  <c:v>Educational Services</c:v>
                </c:pt>
                <c:pt idx="3">
                  <c:v>Finance and Insurance</c:v>
                </c:pt>
                <c:pt idx="4">
                  <c:v>Health Care and Social Assistance</c:v>
                </c:pt>
                <c:pt idx="5">
                  <c:v>Manufacturing</c:v>
                </c:pt>
                <c:pt idx="6">
                  <c:v>Professional, Scientific, and Technical Services</c:v>
                </c:pt>
              </c:strCache>
            </c:strRef>
          </c:cat>
          <c:val>
            <c:numRef>
              <c:f>Age!$AE$7:$AE$13</c:f>
              <c:numCache>
                <c:formatCode>#,##0</c:formatCode>
                <c:ptCount val="7"/>
                <c:pt idx="0">
                  <c:v>8957</c:v>
                </c:pt>
                <c:pt idx="1">
                  <c:v>308</c:v>
                </c:pt>
                <c:pt idx="2">
                  <c:v>10221</c:v>
                </c:pt>
                <c:pt idx="3">
                  <c:v>2458</c:v>
                </c:pt>
                <c:pt idx="4">
                  <c:v>20849</c:v>
                </c:pt>
                <c:pt idx="5">
                  <c:v>5506</c:v>
                </c:pt>
                <c:pt idx="6">
                  <c:v>2388</c:v>
                </c:pt>
              </c:numCache>
            </c:numRef>
          </c:val>
          <c:extLst>
            <c:ext xmlns:c16="http://schemas.microsoft.com/office/drawing/2014/chart" uri="{C3380CC4-5D6E-409C-BE32-E72D297353CC}">
              <c16:uniqueId val="{00000001-7B1A-458B-8924-A1DFE43D1D35}"/>
            </c:ext>
          </c:extLst>
        </c:ser>
        <c:ser>
          <c:idx val="2"/>
          <c:order val="2"/>
          <c:tx>
            <c:strRef>
              <c:f>Age!$AF$5:$AF$6</c:f>
              <c:strCache>
                <c:ptCount val="1"/>
                <c:pt idx="0">
                  <c:v>35-44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Age!$AC$7:$AC$13</c:f>
              <c:strCache>
                <c:ptCount val="7"/>
                <c:pt idx="0">
                  <c:v>Accommodation and Food Services</c:v>
                </c:pt>
                <c:pt idx="1">
                  <c:v>Agriculture, Forestry, Fishing and Hunting</c:v>
                </c:pt>
                <c:pt idx="2">
                  <c:v>Educational Services</c:v>
                </c:pt>
                <c:pt idx="3">
                  <c:v>Finance and Insurance</c:v>
                </c:pt>
                <c:pt idx="4">
                  <c:v>Health Care and Social Assistance</c:v>
                </c:pt>
                <c:pt idx="5">
                  <c:v>Manufacturing</c:v>
                </c:pt>
                <c:pt idx="6">
                  <c:v>Professional, Scientific, and Technical Services</c:v>
                </c:pt>
              </c:strCache>
            </c:strRef>
          </c:cat>
          <c:val>
            <c:numRef>
              <c:f>Age!$AF$7:$AF$13</c:f>
              <c:numCache>
                <c:formatCode>#,##0</c:formatCode>
                <c:ptCount val="7"/>
                <c:pt idx="0">
                  <c:v>3731</c:v>
                </c:pt>
                <c:pt idx="1">
                  <c:v>198</c:v>
                </c:pt>
                <c:pt idx="2">
                  <c:v>9592</c:v>
                </c:pt>
                <c:pt idx="3">
                  <c:v>2407</c:v>
                </c:pt>
                <c:pt idx="4">
                  <c:v>14967</c:v>
                </c:pt>
                <c:pt idx="5">
                  <c:v>4632</c:v>
                </c:pt>
                <c:pt idx="6">
                  <c:v>1635</c:v>
                </c:pt>
              </c:numCache>
            </c:numRef>
          </c:val>
          <c:extLst>
            <c:ext xmlns:c16="http://schemas.microsoft.com/office/drawing/2014/chart" uri="{C3380CC4-5D6E-409C-BE32-E72D297353CC}">
              <c16:uniqueId val="{00000002-7B1A-458B-8924-A1DFE43D1D35}"/>
            </c:ext>
          </c:extLst>
        </c:ser>
        <c:ser>
          <c:idx val="3"/>
          <c:order val="3"/>
          <c:tx>
            <c:strRef>
              <c:f>Age!$AG$5:$AG$6</c:f>
              <c:strCache>
                <c:ptCount val="1"/>
                <c:pt idx="0">
                  <c:v>45-54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Age!$AC$7:$AC$13</c:f>
              <c:strCache>
                <c:ptCount val="7"/>
                <c:pt idx="0">
                  <c:v>Accommodation and Food Services</c:v>
                </c:pt>
                <c:pt idx="1">
                  <c:v>Agriculture, Forestry, Fishing and Hunting</c:v>
                </c:pt>
                <c:pt idx="2">
                  <c:v>Educational Services</c:v>
                </c:pt>
                <c:pt idx="3">
                  <c:v>Finance and Insurance</c:v>
                </c:pt>
                <c:pt idx="4">
                  <c:v>Health Care and Social Assistance</c:v>
                </c:pt>
                <c:pt idx="5">
                  <c:v>Manufacturing</c:v>
                </c:pt>
                <c:pt idx="6">
                  <c:v>Professional, Scientific, and Technical Services</c:v>
                </c:pt>
              </c:strCache>
            </c:strRef>
          </c:cat>
          <c:val>
            <c:numRef>
              <c:f>Age!$AG$7:$AG$13</c:f>
              <c:numCache>
                <c:formatCode>#,##0</c:formatCode>
                <c:ptCount val="7"/>
                <c:pt idx="0">
                  <c:v>2771</c:v>
                </c:pt>
                <c:pt idx="1">
                  <c:v>159</c:v>
                </c:pt>
                <c:pt idx="2">
                  <c:v>11376</c:v>
                </c:pt>
                <c:pt idx="3">
                  <c:v>2693</c:v>
                </c:pt>
                <c:pt idx="4">
                  <c:v>14727</c:v>
                </c:pt>
                <c:pt idx="5">
                  <c:v>6284</c:v>
                </c:pt>
                <c:pt idx="6">
                  <c:v>1738</c:v>
                </c:pt>
              </c:numCache>
            </c:numRef>
          </c:val>
          <c:extLst>
            <c:ext xmlns:c16="http://schemas.microsoft.com/office/drawing/2014/chart" uri="{C3380CC4-5D6E-409C-BE32-E72D297353CC}">
              <c16:uniqueId val="{00000003-7B1A-458B-8924-A1DFE43D1D35}"/>
            </c:ext>
          </c:extLst>
        </c:ser>
        <c:ser>
          <c:idx val="4"/>
          <c:order val="4"/>
          <c:tx>
            <c:strRef>
              <c:f>Age!$AH$5:$AH$6</c:f>
              <c:strCache>
                <c:ptCount val="1"/>
                <c:pt idx="0">
                  <c:v>55-64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Age!$AC$7:$AC$13</c:f>
              <c:strCache>
                <c:ptCount val="7"/>
                <c:pt idx="0">
                  <c:v>Accommodation and Food Services</c:v>
                </c:pt>
                <c:pt idx="1">
                  <c:v>Agriculture, Forestry, Fishing and Hunting</c:v>
                </c:pt>
                <c:pt idx="2">
                  <c:v>Educational Services</c:v>
                </c:pt>
                <c:pt idx="3">
                  <c:v>Finance and Insurance</c:v>
                </c:pt>
                <c:pt idx="4">
                  <c:v>Health Care and Social Assistance</c:v>
                </c:pt>
                <c:pt idx="5">
                  <c:v>Manufacturing</c:v>
                </c:pt>
                <c:pt idx="6">
                  <c:v>Professional, Scientific, and Technical Services</c:v>
                </c:pt>
              </c:strCache>
            </c:strRef>
          </c:cat>
          <c:val>
            <c:numRef>
              <c:f>Age!$AH$7:$AH$13</c:f>
              <c:numCache>
                <c:formatCode>#,##0</c:formatCode>
                <c:ptCount val="7"/>
                <c:pt idx="0">
                  <c:v>2030</c:v>
                </c:pt>
                <c:pt idx="1">
                  <c:v>190</c:v>
                </c:pt>
                <c:pt idx="2">
                  <c:v>10753</c:v>
                </c:pt>
                <c:pt idx="3">
                  <c:v>2209</c:v>
                </c:pt>
                <c:pt idx="4">
                  <c:v>12953</c:v>
                </c:pt>
                <c:pt idx="5">
                  <c:v>6862</c:v>
                </c:pt>
                <c:pt idx="6">
                  <c:v>1567</c:v>
                </c:pt>
              </c:numCache>
            </c:numRef>
          </c:val>
          <c:extLst>
            <c:ext xmlns:c16="http://schemas.microsoft.com/office/drawing/2014/chart" uri="{C3380CC4-5D6E-409C-BE32-E72D297353CC}">
              <c16:uniqueId val="{00000004-7B1A-458B-8924-A1DFE43D1D35}"/>
            </c:ext>
          </c:extLst>
        </c:ser>
        <c:ser>
          <c:idx val="5"/>
          <c:order val="5"/>
          <c:tx>
            <c:strRef>
              <c:f>Age!$AI$5:$AI$6</c:f>
              <c:strCache>
                <c:ptCount val="1"/>
                <c:pt idx="0">
                  <c:v>65-99</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Age!$AC$7:$AC$13</c:f>
              <c:strCache>
                <c:ptCount val="7"/>
                <c:pt idx="0">
                  <c:v>Accommodation and Food Services</c:v>
                </c:pt>
                <c:pt idx="1">
                  <c:v>Agriculture, Forestry, Fishing and Hunting</c:v>
                </c:pt>
                <c:pt idx="2">
                  <c:v>Educational Services</c:v>
                </c:pt>
                <c:pt idx="3">
                  <c:v>Finance and Insurance</c:v>
                </c:pt>
                <c:pt idx="4">
                  <c:v>Health Care and Social Assistance</c:v>
                </c:pt>
                <c:pt idx="5">
                  <c:v>Manufacturing</c:v>
                </c:pt>
                <c:pt idx="6">
                  <c:v>Professional, Scientific, and Technical Services</c:v>
                </c:pt>
              </c:strCache>
            </c:strRef>
          </c:cat>
          <c:val>
            <c:numRef>
              <c:f>Age!$AI$7:$AI$13</c:f>
              <c:numCache>
                <c:formatCode>#,##0</c:formatCode>
                <c:ptCount val="7"/>
                <c:pt idx="0">
                  <c:v>815</c:v>
                </c:pt>
                <c:pt idx="1">
                  <c:v>111</c:v>
                </c:pt>
                <c:pt idx="2">
                  <c:v>4475</c:v>
                </c:pt>
                <c:pt idx="3">
                  <c:v>464</c:v>
                </c:pt>
                <c:pt idx="4">
                  <c:v>4639</c:v>
                </c:pt>
                <c:pt idx="5">
                  <c:v>1661</c:v>
                </c:pt>
                <c:pt idx="6">
                  <c:v>724</c:v>
                </c:pt>
              </c:numCache>
            </c:numRef>
          </c:val>
          <c:extLst>
            <c:ext xmlns:c16="http://schemas.microsoft.com/office/drawing/2014/chart" uri="{C3380CC4-5D6E-409C-BE32-E72D297353CC}">
              <c16:uniqueId val="{00000005-7B1A-458B-8924-A1DFE43D1D35}"/>
            </c:ext>
          </c:extLst>
        </c:ser>
        <c:dLbls>
          <c:dLblPos val="ctr"/>
          <c:showLegendKey val="0"/>
          <c:showVal val="1"/>
          <c:showCatName val="0"/>
          <c:showSerName val="0"/>
          <c:showPercent val="0"/>
          <c:showBubbleSize val="0"/>
        </c:dLbls>
        <c:gapWidth val="50"/>
        <c:overlap val="100"/>
        <c:axId val="486004600"/>
        <c:axId val="485995416"/>
      </c:barChart>
      <c:catAx>
        <c:axId val="4860046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85995416"/>
        <c:crosses val="autoZero"/>
        <c:auto val="1"/>
        <c:lblAlgn val="ctr"/>
        <c:lblOffset val="100"/>
        <c:noMultiLvlLbl val="0"/>
      </c:catAx>
      <c:valAx>
        <c:axId val="485995416"/>
        <c:scaling>
          <c:orientation val="minMax"/>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860046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[Pioneer Valley - Worker Characteristics.xlsx]Sex!PivotTable2</c:name>
    <c:fmtId val="4"/>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Sex!$AD$5:$AD$6</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Sex!$AC$7:$AC$14</c:f>
              <c:strCache>
                <c:ptCount val="7"/>
                <c:pt idx="0">
                  <c:v>Accommodation and Food Services</c:v>
                </c:pt>
                <c:pt idx="1">
                  <c:v>Agriculture, Forestry, Fishing and Hunting</c:v>
                </c:pt>
                <c:pt idx="2">
                  <c:v>Educational Services</c:v>
                </c:pt>
                <c:pt idx="3">
                  <c:v>Finance and Insurance</c:v>
                </c:pt>
                <c:pt idx="4">
                  <c:v>Health Care and Social Assistance</c:v>
                </c:pt>
                <c:pt idx="5">
                  <c:v>Manufacturing</c:v>
                </c:pt>
                <c:pt idx="6">
                  <c:v>Professional, Scientific, and Technical Services</c:v>
                </c:pt>
              </c:strCache>
            </c:strRef>
          </c:cat>
          <c:val>
            <c:numRef>
              <c:f>Sex!$AD$7:$AD$14</c:f>
              <c:numCache>
                <c:formatCode>#,##0</c:formatCode>
                <c:ptCount val="7"/>
                <c:pt idx="0">
                  <c:v>10437</c:v>
                </c:pt>
                <c:pt idx="1">
                  <c:v>599</c:v>
                </c:pt>
                <c:pt idx="2">
                  <c:v>18745</c:v>
                </c:pt>
                <c:pt idx="3">
                  <c:v>3875</c:v>
                </c:pt>
                <c:pt idx="4">
                  <c:v>16792</c:v>
                </c:pt>
                <c:pt idx="5">
                  <c:v>18970</c:v>
                </c:pt>
                <c:pt idx="6">
                  <c:v>3828</c:v>
                </c:pt>
              </c:numCache>
            </c:numRef>
          </c:val>
          <c:extLst>
            <c:ext xmlns:c16="http://schemas.microsoft.com/office/drawing/2014/chart" uri="{C3380CC4-5D6E-409C-BE32-E72D297353CC}">
              <c16:uniqueId val="{00000000-B51A-42AC-A6AB-D4912BADC4AE}"/>
            </c:ext>
          </c:extLst>
        </c:ser>
        <c:ser>
          <c:idx val="1"/>
          <c:order val="1"/>
          <c:tx>
            <c:strRef>
              <c:f>Sex!$AE$5:$AE$6</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Sex!$AC$7:$AC$14</c:f>
              <c:strCache>
                <c:ptCount val="7"/>
                <c:pt idx="0">
                  <c:v>Accommodation and Food Services</c:v>
                </c:pt>
                <c:pt idx="1">
                  <c:v>Agriculture, Forestry, Fishing and Hunting</c:v>
                </c:pt>
                <c:pt idx="2">
                  <c:v>Educational Services</c:v>
                </c:pt>
                <c:pt idx="3">
                  <c:v>Finance and Insurance</c:v>
                </c:pt>
                <c:pt idx="4">
                  <c:v>Health Care and Social Assistance</c:v>
                </c:pt>
                <c:pt idx="5">
                  <c:v>Manufacturing</c:v>
                </c:pt>
                <c:pt idx="6">
                  <c:v>Professional, Scientific, and Technical Services</c:v>
                </c:pt>
              </c:strCache>
            </c:strRef>
          </c:cat>
          <c:val>
            <c:numRef>
              <c:f>Sex!$AE$7:$AE$14</c:f>
              <c:numCache>
                <c:formatCode>#,##0</c:formatCode>
                <c:ptCount val="7"/>
                <c:pt idx="0">
                  <c:v>13535</c:v>
                </c:pt>
                <c:pt idx="1">
                  <c:v>464</c:v>
                </c:pt>
                <c:pt idx="2">
                  <c:v>29495</c:v>
                </c:pt>
                <c:pt idx="3">
                  <c:v>6519</c:v>
                </c:pt>
                <c:pt idx="4">
                  <c:v>53948</c:v>
                </c:pt>
                <c:pt idx="5">
                  <c:v>6684</c:v>
                </c:pt>
                <c:pt idx="6">
                  <c:v>4428</c:v>
                </c:pt>
              </c:numCache>
            </c:numRef>
          </c:val>
          <c:extLst>
            <c:ext xmlns:c16="http://schemas.microsoft.com/office/drawing/2014/chart" uri="{C3380CC4-5D6E-409C-BE32-E72D297353CC}">
              <c16:uniqueId val="{00000001-B51A-42AC-A6AB-D4912BADC4AE}"/>
            </c:ext>
          </c:extLst>
        </c:ser>
        <c:dLbls>
          <c:showLegendKey val="0"/>
          <c:showVal val="1"/>
          <c:showCatName val="0"/>
          <c:showSerName val="0"/>
          <c:showPercent val="0"/>
          <c:showBubbleSize val="0"/>
        </c:dLbls>
        <c:gapWidth val="50"/>
        <c:overlap val="100"/>
        <c:axId val="437937360"/>
        <c:axId val="437937688"/>
      </c:barChart>
      <c:catAx>
        <c:axId val="4379373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937688"/>
        <c:crosses val="autoZero"/>
        <c:auto val="1"/>
        <c:lblAlgn val="ctr"/>
        <c:lblOffset val="100"/>
        <c:noMultiLvlLbl val="0"/>
      </c:catAx>
      <c:valAx>
        <c:axId val="437937688"/>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9373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[Pioneer Valley - Worker Characteristics.xlsx]Educ!PivotTable19</c:name>
    <c:fmtId val="19"/>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Educ!$AD$5:$AD$6</c:f>
              <c:strCache>
                <c:ptCount val="1"/>
                <c:pt idx="0">
                  <c:v>Less than high school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Educ!$AC$7:$AC$13</c:f>
              <c:strCache>
                <c:ptCount val="7"/>
                <c:pt idx="0">
                  <c:v>Accommodation and Food Services</c:v>
                </c:pt>
                <c:pt idx="1">
                  <c:v>Agriculture, Forestry, Fishing and Hunting</c:v>
                </c:pt>
                <c:pt idx="2">
                  <c:v>Educational Services</c:v>
                </c:pt>
                <c:pt idx="3">
                  <c:v>Finance and Insurance</c:v>
                </c:pt>
                <c:pt idx="4">
                  <c:v>Health Care and Social Assistance</c:v>
                </c:pt>
                <c:pt idx="5">
                  <c:v>Manufacturing</c:v>
                </c:pt>
                <c:pt idx="6">
                  <c:v>Professional, Scientific, and Technical Services</c:v>
                </c:pt>
              </c:strCache>
            </c:strRef>
          </c:cat>
          <c:val>
            <c:numRef>
              <c:f>Educ!$AD$7:$AD$13</c:f>
              <c:numCache>
                <c:formatCode>#,##0</c:formatCode>
                <c:ptCount val="7"/>
                <c:pt idx="0">
                  <c:v>3096</c:v>
                </c:pt>
                <c:pt idx="1">
                  <c:v>162</c:v>
                </c:pt>
                <c:pt idx="2">
                  <c:v>3455</c:v>
                </c:pt>
                <c:pt idx="3">
                  <c:v>666</c:v>
                </c:pt>
                <c:pt idx="4">
                  <c:v>8876</c:v>
                </c:pt>
                <c:pt idx="5">
                  <c:v>3534</c:v>
                </c:pt>
                <c:pt idx="6">
                  <c:v>612</c:v>
                </c:pt>
              </c:numCache>
            </c:numRef>
          </c:val>
          <c:extLst>
            <c:ext xmlns:c16="http://schemas.microsoft.com/office/drawing/2014/chart" uri="{C3380CC4-5D6E-409C-BE32-E72D297353CC}">
              <c16:uniqueId val="{00000000-39CF-47B4-BDFE-A64DBF10B382}"/>
            </c:ext>
          </c:extLst>
        </c:ser>
        <c:ser>
          <c:idx val="1"/>
          <c:order val="1"/>
          <c:tx>
            <c:strRef>
              <c:f>Educ!$AE$5:$AE$6</c:f>
              <c:strCache>
                <c:ptCount val="1"/>
                <c:pt idx="0">
                  <c:v>High school or equivalent, no college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Educ!$AC$7:$AC$13</c:f>
              <c:strCache>
                <c:ptCount val="7"/>
                <c:pt idx="0">
                  <c:v>Accommodation and Food Services</c:v>
                </c:pt>
                <c:pt idx="1">
                  <c:v>Agriculture, Forestry, Fishing and Hunting</c:v>
                </c:pt>
                <c:pt idx="2">
                  <c:v>Educational Services</c:v>
                </c:pt>
                <c:pt idx="3">
                  <c:v>Finance and Insurance</c:v>
                </c:pt>
                <c:pt idx="4">
                  <c:v>Health Care and Social Assistance</c:v>
                </c:pt>
                <c:pt idx="5">
                  <c:v>Manufacturing</c:v>
                </c:pt>
                <c:pt idx="6">
                  <c:v>Professional, Scientific, and Technical Services</c:v>
                </c:pt>
              </c:strCache>
            </c:strRef>
          </c:cat>
          <c:val>
            <c:numRef>
              <c:f>Educ!$AE$7:$AE$13</c:f>
              <c:numCache>
                <c:formatCode>#,##0</c:formatCode>
                <c:ptCount val="7"/>
                <c:pt idx="0">
                  <c:v>4702</c:v>
                </c:pt>
                <c:pt idx="1">
                  <c:v>263</c:v>
                </c:pt>
                <c:pt idx="2">
                  <c:v>9151</c:v>
                </c:pt>
                <c:pt idx="3">
                  <c:v>1894</c:v>
                </c:pt>
                <c:pt idx="4">
                  <c:v>15512</c:v>
                </c:pt>
                <c:pt idx="5">
                  <c:v>7888</c:v>
                </c:pt>
                <c:pt idx="6">
                  <c:v>1587</c:v>
                </c:pt>
              </c:numCache>
            </c:numRef>
          </c:val>
          <c:extLst>
            <c:ext xmlns:c16="http://schemas.microsoft.com/office/drawing/2014/chart" uri="{C3380CC4-5D6E-409C-BE32-E72D297353CC}">
              <c16:uniqueId val="{00000001-39CF-47B4-BDFE-A64DBF10B382}"/>
            </c:ext>
          </c:extLst>
        </c:ser>
        <c:ser>
          <c:idx val="2"/>
          <c:order val="2"/>
          <c:tx>
            <c:strRef>
              <c:f>Educ!$AF$5:$AF$6</c:f>
              <c:strCache>
                <c:ptCount val="1"/>
                <c:pt idx="0">
                  <c:v>Some college or Associate degree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Educ!$AC$7:$AC$13</c:f>
              <c:strCache>
                <c:ptCount val="7"/>
                <c:pt idx="0">
                  <c:v>Accommodation and Food Services</c:v>
                </c:pt>
                <c:pt idx="1">
                  <c:v>Agriculture, Forestry, Fishing and Hunting</c:v>
                </c:pt>
                <c:pt idx="2">
                  <c:v>Educational Services</c:v>
                </c:pt>
                <c:pt idx="3">
                  <c:v>Finance and Insurance</c:v>
                </c:pt>
                <c:pt idx="4">
                  <c:v>Health Care and Social Assistance</c:v>
                </c:pt>
                <c:pt idx="5">
                  <c:v>Manufacturing</c:v>
                </c:pt>
                <c:pt idx="6">
                  <c:v>Professional, Scientific, and Technical Services</c:v>
                </c:pt>
              </c:strCache>
            </c:strRef>
          </c:cat>
          <c:val>
            <c:numRef>
              <c:f>Educ!$AF$7:$AF$13</c:f>
              <c:numCache>
                <c:formatCode>#,##0</c:formatCode>
                <c:ptCount val="7"/>
                <c:pt idx="0">
                  <c:v>4734</c:v>
                </c:pt>
                <c:pt idx="1">
                  <c:v>274</c:v>
                </c:pt>
                <c:pt idx="2">
                  <c:v>12660</c:v>
                </c:pt>
                <c:pt idx="3">
                  <c:v>2893</c:v>
                </c:pt>
                <c:pt idx="4">
                  <c:v>21782</c:v>
                </c:pt>
                <c:pt idx="5">
                  <c:v>7592</c:v>
                </c:pt>
                <c:pt idx="6">
                  <c:v>2259</c:v>
                </c:pt>
              </c:numCache>
            </c:numRef>
          </c:val>
          <c:extLst>
            <c:ext xmlns:c16="http://schemas.microsoft.com/office/drawing/2014/chart" uri="{C3380CC4-5D6E-409C-BE32-E72D297353CC}">
              <c16:uniqueId val="{00000002-39CF-47B4-BDFE-A64DBF10B382}"/>
            </c:ext>
          </c:extLst>
        </c:ser>
        <c:ser>
          <c:idx val="3"/>
          <c:order val="3"/>
          <c:tx>
            <c:strRef>
              <c:f>Educ!$AG$5:$AG$6</c:f>
              <c:strCache>
                <c:ptCount val="1"/>
                <c:pt idx="0">
                  <c:v>Bachelor's degree or advanced degree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Educ!$AC$7:$AC$13</c:f>
              <c:strCache>
                <c:ptCount val="7"/>
                <c:pt idx="0">
                  <c:v>Accommodation and Food Services</c:v>
                </c:pt>
                <c:pt idx="1">
                  <c:v>Agriculture, Forestry, Fishing and Hunting</c:v>
                </c:pt>
                <c:pt idx="2">
                  <c:v>Educational Services</c:v>
                </c:pt>
                <c:pt idx="3">
                  <c:v>Finance and Insurance</c:v>
                </c:pt>
                <c:pt idx="4">
                  <c:v>Health Care and Social Assistance</c:v>
                </c:pt>
                <c:pt idx="5">
                  <c:v>Manufacturing</c:v>
                </c:pt>
                <c:pt idx="6">
                  <c:v>Professional, Scientific, and Technical Services</c:v>
                </c:pt>
              </c:strCache>
            </c:strRef>
          </c:cat>
          <c:val>
            <c:numRef>
              <c:f>Educ!$AG$7:$AG$13</c:f>
              <c:numCache>
                <c:formatCode>#,##0</c:formatCode>
                <c:ptCount val="7"/>
                <c:pt idx="0">
                  <c:v>3029</c:v>
                </c:pt>
                <c:pt idx="1">
                  <c:v>210</c:v>
                </c:pt>
                <c:pt idx="2">
                  <c:v>19180</c:v>
                </c:pt>
                <c:pt idx="3">
                  <c:v>4391</c:v>
                </c:pt>
                <c:pt idx="4">
                  <c:v>18064</c:v>
                </c:pt>
                <c:pt idx="5">
                  <c:v>4942</c:v>
                </c:pt>
                <c:pt idx="6">
                  <c:v>3116</c:v>
                </c:pt>
              </c:numCache>
            </c:numRef>
          </c:val>
          <c:extLst>
            <c:ext xmlns:c16="http://schemas.microsoft.com/office/drawing/2014/chart" uri="{C3380CC4-5D6E-409C-BE32-E72D297353CC}">
              <c16:uniqueId val="{00000003-39CF-47B4-BDFE-A64DBF10B382}"/>
            </c:ext>
          </c:extLst>
        </c:ser>
        <c:dLbls>
          <c:dLblPos val="ctr"/>
          <c:showLegendKey val="0"/>
          <c:showVal val="1"/>
          <c:showCatName val="0"/>
          <c:showSerName val="0"/>
          <c:showPercent val="0"/>
          <c:showBubbleSize val="0"/>
        </c:dLbls>
        <c:gapWidth val="50"/>
        <c:overlap val="100"/>
        <c:axId val="825191272"/>
        <c:axId val="825191600"/>
      </c:barChart>
      <c:catAx>
        <c:axId val="8251912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825191600"/>
        <c:crosses val="autoZero"/>
        <c:auto val="1"/>
        <c:lblAlgn val="ctr"/>
        <c:lblOffset val="100"/>
        <c:noMultiLvlLbl val="0"/>
      </c:catAx>
      <c:valAx>
        <c:axId val="825191600"/>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8251912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[Pioneer Valley - Worker Characteristics.xlsx]Race!PivotTable23</c:name>
    <c:fmtId val="16"/>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Race!$AD$5:$AD$6</c:f>
              <c:strCache>
                <c:ptCount val="1"/>
                <c:pt idx="0">
                  <c:v>White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Race!$AC$7:$AC$13</c:f>
              <c:strCache>
                <c:ptCount val="7"/>
                <c:pt idx="0">
                  <c:v>Accommodation and Food Services</c:v>
                </c:pt>
                <c:pt idx="1">
                  <c:v>Agriculture, Forestry, Fishing and Hunting</c:v>
                </c:pt>
                <c:pt idx="2">
                  <c:v>Educational Services</c:v>
                </c:pt>
                <c:pt idx="3">
                  <c:v>Finance and Insurance</c:v>
                </c:pt>
                <c:pt idx="4">
                  <c:v>Health Care and Social Assistance</c:v>
                </c:pt>
                <c:pt idx="5">
                  <c:v>Manufacturing</c:v>
                </c:pt>
                <c:pt idx="6">
                  <c:v>Professional, Scientific, and Technical Services</c:v>
                </c:pt>
              </c:strCache>
            </c:strRef>
          </c:cat>
          <c:val>
            <c:numRef>
              <c:f>Race!$AD$7:$AD$13</c:f>
              <c:numCache>
                <c:formatCode>#,##0</c:formatCode>
                <c:ptCount val="7"/>
                <c:pt idx="0">
                  <c:v>19874</c:v>
                </c:pt>
                <c:pt idx="1">
                  <c:v>909</c:v>
                </c:pt>
                <c:pt idx="2">
                  <c:v>42366</c:v>
                </c:pt>
                <c:pt idx="3">
                  <c:v>9326</c:v>
                </c:pt>
                <c:pt idx="4">
                  <c:v>56881</c:v>
                </c:pt>
                <c:pt idx="5">
                  <c:v>22947</c:v>
                </c:pt>
                <c:pt idx="6">
                  <c:v>7652</c:v>
                </c:pt>
              </c:numCache>
            </c:numRef>
          </c:val>
          <c:extLst>
            <c:ext xmlns:c16="http://schemas.microsoft.com/office/drawing/2014/chart" uri="{C3380CC4-5D6E-409C-BE32-E72D297353CC}">
              <c16:uniqueId val="{00000000-1B3A-4709-8FA8-4957E00B1155}"/>
            </c:ext>
          </c:extLst>
        </c:ser>
        <c:ser>
          <c:idx val="1"/>
          <c:order val="1"/>
          <c:tx>
            <c:strRef>
              <c:f>Race!$AE$5:$AE$6</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Race!$AC$7:$AC$13</c:f>
              <c:strCache>
                <c:ptCount val="7"/>
                <c:pt idx="0">
                  <c:v>Accommodation and Food Services</c:v>
                </c:pt>
                <c:pt idx="1">
                  <c:v>Agriculture, Forestry, Fishing and Hunting</c:v>
                </c:pt>
                <c:pt idx="2">
                  <c:v>Educational Services</c:v>
                </c:pt>
                <c:pt idx="3">
                  <c:v>Finance and Insurance</c:v>
                </c:pt>
                <c:pt idx="4">
                  <c:v>Health Care and Social Assistance</c:v>
                </c:pt>
                <c:pt idx="5">
                  <c:v>Manufacturing</c:v>
                </c:pt>
                <c:pt idx="6">
                  <c:v>Professional, Scientific, and Technical Services</c:v>
                </c:pt>
              </c:strCache>
            </c:strRef>
          </c:cat>
          <c:val>
            <c:numRef>
              <c:f>Race!$AE$7:$AE$13</c:f>
              <c:numCache>
                <c:formatCode>#,##0</c:formatCode>
                <c:ptCount val="7"/>
                <c:pt idx="0">
                  <c:v>1954</c:v>
                </c:pt>
                <c:pt idx="1">
                  <c:v>66</c:v>
                </c:pt>
                <c:pt idx="2">
                  <c:v>3398</c:v>
                </c:pt>
                <c:pt idx="3">
                  <c:v>558</c:v>
                </c:pt>
                <c:pt idx="4">
                  <c:v>9718</c:v>
                </c:pt>
                <c:pt idx="5">
                  <c:v>1390</c:v>
                </c:pt>
                <c:pt idx="6">
                  <c:v>227</c:v>
                </c:pt>
              </c:numCache>
            </c:numRef>
          </c:val>
          <c:extLst>
            <c:ext xmlns:c16="http://schemas.microsoft.com/office/drawing/2014/chart" uri="{C3380CC4-5D6E-409C-BE32-E72D297353CC}">
              <c16:uniqueId val="{00000001-1B3A-4709-8FA8-4957E00B1155}"/>
            </c:ext>
          </c:extLst>
        </c:ser>
        <c:ser>
          <c:idx val="2"/>
          <c:order val="2"/>
          <c:tx>
            <c:strRef>
              <c:f>Race!$AF$5:$AF$6</c:f>
              <c:strCache>
                <c:ptCount val="1"/>
                <c:pt idx="0">
                  <c:v>Asian Alone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Race!$AC$7:$AC$13</c:f>
              <c:strCache>
                <c:ptCount val="7"/>
                <c:pt idx="0">
                  <c:v>Accommodation and Food Services</c:v>
                </c:pt>
                <c:pt idx="1">
                  <c:v>Agriculture, Forestry, Fishing and Hunting</c:v>
                </c:pt>
                <c:pt idx="2">
                  <c:v>Educational Services</c:v>
                </c:pt>
                <c:pt idx="3">
                  <c:v>Finance and Insurance</c:v>
                </c:pt>
                <c:pt idx="4">
                  <c:v>Health Care and Social Assistance</c:v>
                </c:pt>
                <c:pt idx="5">
                  <c:v>Manufacturing</c:v>
                </c:pt>
                <c:pt idx="6">
                  <c:v>Professional, Scientific, and Technical Services</c:v>
                </c:pt>
              </c:strCache>
            </c:strRef>
          </c:cat>
          <c:val>
            <c:numRef>
              <c:f>Race!$AF$7:$AF$13</c:f>
              <c:numCache>
                <c:formatCode>#,##0</c:formatCode>
                <c:ptCount val="7"/>
                <c:pt idx="0">
                  <c:v>1271</c:v>
                </c:pt>
                <c:pt idx="1">
                  <c:v>44</c:v>
                </c:pt>
                <c:pt idx="2">
                  <c:v>1488</c:v>
                </c:pt>
                <c:pt idx="3">
                  <c:v>366</c:v>
                </c:pt>
                <c:pt idx="4">
                  <c:v>1948</c:v>
                </c:pt>
                <c:pt idx="5">
                  <c:v>834</c:v>
                </c:pt>
                <c:pt idx="6">
                  <c:v>242</c:v>
                </c:pt>
              </c:numCache>
            </c:numRef>
          </c:val>
          <c:extLst>
            <c:ext xmlns:c16="http://schemas.microsoft.com/office/drawing/2014/chart" uri="{C3380CC4-5D6E-409C-BE32-E72D297353CC}">
              <c16:uniqueId val="{00000002-1B3A-4709-8FA8-4957E00B1155}"/>
            </c:ext>
          </c:extLst>
        </c:ser>
        <c:ser>
          <c:idx val="3"/>
          <c:order val="3"/>
          <c:tx>
            <c:strRef>
              <c:f>Race!$AG$5:$AG$6</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Race!$AC$7:$AC$13</c:f>
              <c:strCache>
                <c:ptCount val="7"/>
                <c:pt idx="0">
                  <c:v>Accommodation and Food Services</c:v>
                </c:pt>
                <c:pt idx="1">
                  <c:v>Agriculture, Forestry, Fishing and Hunting</c:v>
                </c:pt>
                <c:pt idx="2">
                  <c:v>Educational Services</c:v>
                </c:pt>
                <c:pt idx="3">
                  <c:v>Finance and Insurance</c:v>
                </c:pt>
                <c:pt idx="4">
                  <c:v>Health Care and Social Assistance</c:v>
                </c:pt>
                <c:pt idx="5">
                  <c:v>Manufacturing</c:v>
                </c:pt>
                <c:pt idx="6">
                  <c:v>Professional, Scientific, and Technical Services</c:v>
                </c:pt>
              </c:strCache>
            </c:strRef>
          </c:cat>
          <c:val>
            <c:numRef>
              <c:f>Race!$AG$7:$AG$13</c:f>
              <c:numCache>
                <c:formatCode>#,##0</c:formatCode>
                <c:ptCount val="7"/>
                <c:pt idx="0">
                  <c:v>873</c:v>
                </c:pt>
                <c:pt idx="1">
                  <c:v>39</c:v>
                </c:pt>
                <c:pt idx="2">
                  <c:v>986</c:v>
                </c:pt>
                <c:pt idx="3">
                  <c:v>140</c:v>
                </c:pt>
                <c:pt idx="4">
                  <c:v>2193</c:v>
                </c:pt>
                <c:pt idx="5">
                  <c:v>482</c:v>
                </c:pt>
                <c:pt idx="6">
                  <c:v>132</c:v>
                </c:pt>
              </c:numCache>
            </c:numRef>
          </c:val>
          <c:extLst>
            <c:ext xmlns:c16="http://schemas.microsoft.com/office/drawing/2014/chart" uri="{C3380CC4-5D6E-409C-BE32-E72D297353CC}">
              <c16:uniqueId val="{00000003-1B3A-4709-8FA8-4957E00B1155}"/>
            </c:ext>
          </c:extLst>
        </c:ser>
        <c:dLbls>
          <c:dLblPos val="ctr"/>
          <c:showLegendKey val="0"/>
          <c:showVal val="1"/>
          <c:showCatName val="0"/>
          <c:showSerName val="0"/>
          <c:showPercent val="0"/>
          <c:showBubbleSize val="0"/>
        </c:dLbls>
        <c:gapWidth val="50"/>
        <c:overlap val="100"/>
        <c:axId val="599060608"/>
        <c:axId val="599056016"/>
      </c:barChart>
      <c:catAx>
        <c:axId val="5990606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99056016"/>
        <c:crosses val="autoZero"/>
        <c:auto val="1"/>
        <c:lblAlgn val="ctr"/>
        <c:lblOffset val="100"/>
        <c:noMultiLvlLbl val="0"/>
      </c:catAx>
      <c:valAx>
        <c:axId val="599056016"/>
        <c:scaling>
          <c:orientation val="minMax"/>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990606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[Pioneer Valley - Worker Characteristics.xlsx]Ethnicity!PivotTable23</c:name>
    <c:fmtId val="18"/>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Ethnicity!$AD$5:$AD$6</c:f>
              <c:strCache>
                <c:ptCount val="1"/>
                <c:pt idx="0">
                  <c:v>Not Hispanic or Latino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Ethnicity!$AC$7:$AC$13</c:f>
              <c:strCache>
                <c:ptCount val="7"/>
                <c:pt idx="0">
                  <c:v>Accommodation and Food Services</c:v>
                </c:pt>
                <c:pt idx="1">
                  <c:v>Agriculture, Forestry, Fishing and Hunting</c:v>
                </c:pt>
                <c:pt idx="2">
                  <c:v>Educational Services</c:v>
                </c:pt>
                <c:pt idx="3">
                  <c:v>Finance and Insurance</c:v>
                </c:pt>
                <c:pt idx="4">
                  <c:v>Health Care and Social Assistance</c:v>
                </c:pt>
                <c:pt idx="5">
                  <c:v>Manufacturing</c:v>
                </c:pt>
                <c:pt idx="6">
                  <c:v>Professional, Scientific, and Technical Services</c:v>
                </c:pt>
              </c:strCache>
            </c:strRef>
          </c:cat>
          <c:val>
            <c:numRef>
              <c:f>Ethnicity!$AD$7:$AD$13</c:f>
              <c:numCache>
                <c:formatCode>#,##0</c:formatCode>
                <c:ptCount val="7"/>
                <c:pt idx="0">
                  <c:v>18752</c:v>
                </c:pt>
                <c:pt idx="1">
                  <c:v>904</c:v>
                </c:pt>
                <c:pt idx="2">
                  <c:v>44330</c:v>
                </c:pt>
                <c:pt idx="3">
                  <c:v>9711</c:v>
                </c:pt>
                <c:pt idx="4">
                  <c:v>54415</c:v>
                </c:pt>
                <c:pt idx="5">
                  <c:v>21614</c:v>
                </c:pt>
                <c:pt idx="6">
                  <c:v>7764</c:v>
                </c:pt>
              </c:numCache>
            </c:numRef>
          </c:val>
          <c:extLst>
            <c:ext xmlns:c16="http://schemas.microsoft.com/office/drawing/2014/chart" uri="{C3380CC4-5D6E-409C-BE32-E72D297353CC}">
              <c16:uniqueId val="{00000000-58D7-4756-B45A-FDE5BE3F0BFC}"/>
            </c:ext>
          </c:extLst>
        </c:ser>
        <c:ser>
          <c:idx val="1"/>
          <c:order val="1"/>
          <c:tx>
            <c:strRef>
              <c:f>Ethnicity!$AE$5:$AE$6</c:f>
              <c:strCache>
                <c:ptCount val="1"/>
                <c:pt idx="0">
                  <c:v>Hispanic or Latino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Ethnicity!$AC$7:$AC$13</c:f>
              <c:strCache>
                <c:ptCount val="7"/>
                <c:pt idx="0">
                  <c:v>Accommodation and Food Services</c:v>
                </c:pt>
                <c:pt idx="1">
                  <c:v>Agriculture, Forestry, Fishing and Hunting</c:v>
                </c:pt>
                <c:pt idx="2">
                  <c:v>Educational Services</c:v>
                </c:pt>
                <c:pt idx="3">
                  <c:v>Finance and Insurance</c:v>
                </c:pt>
                <c:pt idx="4">
                  <c:v>Health Care and Social Assistance</c:v>
                </c:pt>
                <c:pt idx="5">
                  <c:v>Manufacturing</c:v>
                </c:pt>
                <c:pt idx="6">
                  <c:v>Professional, Scientific, and Technical Services</c:v>
                </c:pt>
              </c:strCache>
            </c:strRef>
          </c:cat>
          <c:val>
            <c:numRef>
              <c:f>Ethnicity!$AE$7:$AE$13</c:f>
              <c:numCache>
                <c:formatCode>#,##0</c:formatCode>
                <c:ptCount val="7"/>
                <c:pt idx="0">
                  <c:v>5220</c:v>
                </c:pt>
                <c:pt idx="1">
                  <c:v>160</c:v>
                </c:pt>
                <c:pt idx="2">
                  <c:v>3909</c:v>
                </c:pt>
                <c:pt idx="3">
                  <c:v>683</c:v>
                </c:pt>
                <c:pt idx="4">
                  <c:v>16325</c:v>
                </c:pt>
                <c:pt idx="5">
                  <c:v>4041</c:v>
                </c:pt>
                <c:pt idx="6">
                  <c:v>491</c:v>
                </c:pt>
              </c:numCache>
            </c:numRef>
          </c:val>
          <c:extLst>
            <c:ext xmlns:c16="http://schemas.microsoft.com/office/drawing/2014/chart" uri="{C3380CC4-5D6E-409C-BE32-E72D297353CC}">
              <c16:uniqueId val="{00000001-58D7-4756-B45A-FDE5BE3F0BFC}"/>
            </c:ext>
          </c:extLst>
        </c:ser>
        <c:dLbls>
          <c:dLblPos val="ctr"/>
          <c:showLegendKey val="0"/>
          <c:showVal val="1"/>
          <c:showCatName val="0"/>
          <c:showSerName val="0"/>
          <c:showPercent val="0"/>
          <c:showBubbleSize val="0"/>
        </c:dLbls>
        <c:gapWidth val="50"/>
        <c:overlap val="100"/>
        <c:axId val="599060608"/>
        <c:axId val="599056016"/>
      </c:barChart>
      <c:catAx>
        <c:axId val="5990606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99056016"/>
        <c:crosses val="autoZero"/>
        <c:auto val="1"/>
        <c:lblAlgn val="ctr"/>
        <c:lblOffset val="100"/>
        <c:noMultiLvlLbl val="0"/>
      </c:catAx>
      <c:valAx>
        <c:axId val="599056016"/>
        <c:scaling>
          <c:orientation val="minMax"/>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990606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Healthcare!$J$13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Healthcare!$L$12</c:f>
              <c:strCache>
                <c:ptCount val="1"/>
                <c:pt idx="0">
                  <c:v>2018</c:v>
                </c:pt>
              </c:strCache>
            </c:strRef>
          </c:cat>
          <c:val>
            <c:numRef>
              <c:f>Healthcare!$L$13</c:f>
              <c:numCache>
                <c:formatCode>#,##0</c:formatCode>
                <c:ptCount val="1"/>
                <c:pt idx="0">
                  <c:v>16792</c:v>
                </c:pt>
              </c:numCache>
            </c:numRef>
          </c:val>
          <c:extLst>
            <c:ext xmlns:c16="http://schemas.microsoft.com/office/drawing/2014/chart" uri="{C3380CC4-5D6E-409C-BE32-E72D297353CC}">
              <c16:uniqueId val="{00000000-1247-4FC2-ADF5-4F735F960BF2}"/>
            </c:ext>
          </c:extLst>
        </c:ser>
        <c:ser>
          <c:idx val="1"/>
          <c:order val="1"/>
          <c:tx>
            <c:strRef>
              <c:f>Healthcare!$J$14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Healthcare!$L$12</c:f>
              <c:strCache>
                <c:ptCount val="1"/>
                <c:pt idx="0">
                  <c:v>2018</c:v>
                </c:pt>
              </c:strCache>
            </c:strRef>
          </c:cat>
          <c:val>
            <c:numRef>
              <c:f>Healthcare!$L$14</c:f>
              <c:numCache>
                <c:formatCode>#,##0</c:formatCode>
                <c:ptCount val="1"/>
                <c:pt idx="0">
                  <c:v>53948</c:v>
                </c:pt>
              </c:numCache>
            </c:numRef>
          </c:val>
          <c:extLst>
            <c:ext xmlns:c16="http://schemas.microsoft.com/office/drawing/2014/chart" uri="{C3380CC4-5D6E-409C-BE32-E72D297353CC}">
              <c16:uniqueId val="{00000001-1247-4FC2-ADF5-4F735F960BF2}"/>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Healthcare!$M$12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CD5B-4123-AB4B-D87EADD15FCB}"/>
              </c:ext>
            </c:extLst>
          </c:dPt>
          <c:dLbls>
            <c:dLbl>
              <c:idx val="0"/>
              <c:tx>
                <c:rich>
                  <a:bodyPr/>
                  <a:lstStyle/>
                  <a:p>
                    <a:fld id="{696F49EF-307B-4FCB-82F7-D730922B2BC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D5B-4123-AB4B-D87EADD15FCB}"/>
                </c:ext>
              </c:extLst>
            </c:dLbl>
            <c:dLbl>
              <c:idx val="1"/>
              <c:tx>
                <c:rich>
                  <a:bodyPr/>
                  <a:lstStyle/>
                  <a:p>
                    <a:fld id="{9CEA2A8A-174C-40FB-83BD-BE8877D2CE6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D5B-4123-AB4B-D87EADD15FC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Healthcare!$J$13:$J$14</c:f>
              <c:strCache>
                <c:ptCount val="2"/>
                <c:pt idx="0">
                  <c:v>Male</c:v>
                </c:pt>
                <c:pt idx="1">
                  <c:v>Female</c:v>
                </c:pt>
              </c:strCache>
            </c:strRef>
          </c:cat>
          <c:val>
            <c:numRef>
              <c:f>Healthcare!$M$13:$M$14</c:f>
              <c:numCache>
                <c:formatCode>\+#,##0;\-#,##0;\ #,##0</c:formatCode>
                <c:ptCount val="2"/>
                <c:pt idx="0">
                  <c:v>1389</c:v>
                </c:pt>
                <c:pt idx="1">
                  <c:v>3729</c:v>
                </c:pt>
              </c:numCache>
            </c:numRef>
          </c:val>
          <c:extLst>
            <c:ext xmlns:c15="http://schemas.microsoft.com/office/drawing/2012/chart" uri="{02D57815-91ED-43cb-92C2-25804820EDAC}">
              <c15:datalabelsRange>
                <c15:f>Healthcare!$N$13:$N$14</c15:f>
                <c15:dlblRangeCache>
                  <c:ptCount val="2"/>
                  <c:pt idx="0">
                    <c:v>+9%</c:v>
                  </c:pt>
                  <c:pt idx="1">
                    <c:v>+7%</c:v>
                  </c:pt>
                </c15:dlblRangeCache>
              </c15:datalabelsRange>
            </c:ext>
            <c:ext xmlns:c16="http://schemas.microsoft.com/office/drawing/2014/chart" uri="{C3380CC4-5D6E-409C-BE32-E72D297353CC}">
              <c16:uniqueId val="{00000003-CD5B-4123-AB4B-D87EADD15FCB}"/>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Healthcare!$K$4</c:f>
              <c:strCache>
                <c:ptCount val="1"/>
                <c:pt idx="0">
                  <c:v>White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Healthcare!$M$3</c:f>
              <c:strCache>
                <c:ptCount val="1"/>
                <c:pt idx="0">
                  <c:v>2018</c:v>
                </c:pt>
              </c:strCache>
            </c:strRef>
          </c:cat>
          <c:val>
            <c:numRef>
              <c:f>Healthcare!$M$4</c:f>
              <c:numCache>
                <c:formatCode>_(* #,##0_);_(* \(#,##0\);_(* "-"??_);_(@_)</c:formatCode>
                <c:ptCount val="1"/>
                <c:pt idx="0">
                  <c:v>56881</c:v>
                </c:pt>
              </c:numCache>
            </c:numRef>
          </c:val>
          <c:extLst>
            <c:ext xmlns:c16="http://schemas.microsoft.com/office/drawing/2014/chart" uri="{C3380CC4-5D6E-409C-BE32-E72D297353CC}">
              <c16:uniqueId val="{00000000-9598-474C-A7A6-C71C606D2BD4}"/>
            </c:ext>
          </c:extLst>
        </c:ser>
        <c:ser>
          <c:idx val="1"/>
          <c:order val="1"/>
          <c:tx>
            <c:strRef>
              <c:f>Healthcare!$K$5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Healthcare!$M$3</c:f>
              <c:strCache>
                <c:ptCount val="1"/>
                <c:pt idx="0">
                  <c:v>2018</c:v>
                </c:pt>
              </c:strCache>
            </c:strRef>
          </c:cat>
          <c:val>
            <c:numRef>
              <c:f>Healthcare!$M$5</c:f>
              <c:numCache>
                <c:formatCode>_(* #,##0_);_(* \(#,##0\);_(* "-"??_);_(@_)</c:formatCode>
                <c:ptCount val="1"/>
                <c:pt idx="0">
                  <c:v>9718</c:v>
                </c:pt>
              </c:numCache>
            </c:numRef>
          </c:val>
          <c:extLst>
            <c:ext xmlns:c16="http://schemas.microsoft.com/office/drawing/2014/chart" uri="{C3380CC4-5D6E-409C-BE32-E72D297353CC}">
              <c16:uniqueId val="{00000001-9598-474C-A7A6-C71C606D2BD4}"/>
            </c:ext>
          </c:extLst>
        </c:ser>
        <c:ser>
          <c:idx val="2"/>
          <c:order val="2"/>
          <c:tx>
            <c:strRef>
              <c:f>Healthcare!$K$6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Healthcare!$M$3</c:f>
              <c:strCache>
                <c:ptCount val="1"/>
                <c:pt idx="0">
                  <c:v>2018</c:v>
                </c:pt>
              </c:strCache>
            </c:strRef>
          </c:cat>
          <c:val>
            <c:numRef>
              <c:f>Healthcare!$M$6</c:f>
              <c:numCache>
                <c:formatCode>_(* #,##0_);_(* \(#,##0\);_(* "-"??_);_(@_)</c:formatCode>
                <c:ptCount val="1"/>
                <c:pt idx="0">
                  <c:v>1948</c:v>
                </c:pt>
              </c:numCache>
            </c:numRef>
          </c:val>
          <c:extLst>
            <c:ext xmlns:c16="http://schemas.microsoft.com/office/drawing/2014/chart" uri="{C3380CC4-5D6E-409C-BE32-E72D297353CC}">
              <c16:uniqueId val="{00000002-9598-474C-A7A6-C71C606D2BD4}"/>
            </c:ext>
          </c:extLst>
        </c:ser>
        <c:ser>
          <c:idx val="3"/>
          <c:order val="3"/>
          <c:tx>
            <c:strRef>
              <c:f>Healthcare!$K$7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Healthcare!$M$3</c:f>
              <c:strCache>
                <c:ptCount val="1"/>
                <c:pt idx="0">
                  <c:v>2018</c:v>
                </c:pt>
              </c:strCache>
            </c:strRef>
          </c:cat>
          <c:val>
            <c:numRef>
              <c:f>Healthcare!$M$7</c:f>
              <c:numCache>
                <c:formatCode>_(* #,##0_);_(* \(#,##0\);_(* "-"??_);_(@_)</c:formatCode>
                <c:ptCount val="1"/>
                <c:pt idx="0">
                  <c:v>2193</c:v>
                </c:pt>
              </c:numCache>
            </c:numRef>
          </c:val>
          <c:extLst>
            <c:ext xmlns:c16="http://schemas.microsoft.com/office/drawing/2014/chart" uri="{C3380CC4-5D6E-409C-BE32-E72D297353CC}">
              <c16:uniqueId val="{00000003-9598-474C-A7A6-C71C606D2BD4}"/>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0"/>
        <c:axPos val="b"/>
        <c:numFmt formatCode="General" sourceLinked="1"/>
        <c:majorTickMark val="none"/>
        <c:minorTickMark val="none"/>
        <c:tickLblPos val="none"/>
        <c:spPr>
          <a:solidFill>
            <a:sysClr val="window" lastClr="FFFFFF"/>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'Median Wage'!$D$32</c:f>
              <c:strCache>
                <c:ptCount val="1"/>
                <c:pt idx="0">
                  <c:v>2015 Median Annual Wage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'Median Wage'!$C$33:$C$40</c:f>
              <c:strCache>
                <c:ptCount val="8"/>
                <c:pt idx="0">
                  <c:v>Berkshire  </c:v>
                </c:pt>
                <c:pt idx="1">
                  <c:v>Cape and Islands</c:v>
                </c:pt>
                <c:pt idx="2">
                  <c:v>Central</c:v>
                </c:pt>
                <c:pt idx="3">
                  <c:v>Greater Boston</c:v>
                </c:pt>
                <c:pt idx="4">
                  <c:v>Northeast</c:v>
                </c:pt>
                <c:pt idx="5">
                  <c:v>Pioneer Valley</c:v>
                </c:pt>
                <c:pt idx="6">
                  <c:v>Southeast</c:v>
                </c:pt>
                <c:pt idx="7">
                  <c:v>Massachusetts</c:v>
                </c:pt>
              </c:strCache>
            </c:strRef>
          </c:cat>
          <c:val>
            <c:numRef>
              <c:f>'Median Wage'!$D$33:$D$40</c:f>
              <c:numCache>
                <c:formatCode>"$"#,##0</c:formatCode>
                <c:ptCount val="8"/>
                <c:pt idx="0">
                  <c:v>36317</c:v>
                </c:pt>
                <c:pt idx="1">
                  <c:v>38433</c:v>
                </c:pt>
                <c:pt idx="2">
                  <c:v>40646</c:v>
                </c:pt>
                <c:pt idx="3">
                  <c:v>53153</c:v>
                </c:pt>
                <c:pt idx="4">
                  <c:v>42225</c:v>
                </c:pt>
                <c:pt idx="5">
                  <c:v>38601</c:v>
                </c:pt>
                <c:pt idx="6">
                  <c:v>38797</c:v>
                </c:pt>
                <c:pt idx="7">
                  <c:v>46690</c:v>
                </c:pt>
              </c:numCache>
            </c:numRef>
          </c:val>
          <c:extLst>
            <c:ext xmlns:c16="http://schemas.microsoft.com/office/drawing/2014/chart" uri="{C3380CC4-5D6E-409C-BE32-E72D297353CC}">
              <c16:uniqueId val="{00000000-39C7-4016-B8B9-BB34A7E2CB09}"/>
            </c:ext>
          </c:extLst>
        </c:ser>
        <c:ser>
          <c:idx val="1"/>
          <c:order val="1"/>
          <c:tx>
            <c:strRef>
              <c:f>'Median Wage'!$E$32</c:f>
              <c:strCache>
                <c:ptCount val="1"/>
                <c:pt idx="0">
                  <c:v>2018 Median Annual Wage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'Median Wage'!$C$33:$C$40</c:f>
              <c:strCache>
                <c:ptCount val="8"/>
                <c:pt idx="0">
                  <c:v>Berkshire  </c:v>
                </c:pt>
                <c:pt idx="1">
                  <c:v>Cape and Islands</c:v>
                </c:pt>
                <c:pt idx="2">
                  <c:v>Central</c:v>
                </c:pt>
                <c:pt idx="3">
                  <c:v>Greater Boston</c:v>
                </c:pt>
                <c:pt idx="4">
                  <c:v>Northeast</c:v>
                </c:pt>
                <c:pt idx="5">
                  <c:v>Pioneer Valley</c:v>
                </c:pt>
                <c:pt idx="6">
                  <c:v>Southeast</c:v>
                </c:pt>
                <c:pt idx="7">
                  <c:v>Massachusetts</c:v>
                </c:pt>
              </c:strCache>
            </c:strRef>
          </c:cat>
          <c:val>
            <c:numRef>
              <c:f>'Median Wage'!$E$33:$E$40</c:f>
              <c:numCache>
                <c:formatCode>"$"#,##0</c:formatCode>
                <c:ptCount val="8"/>
                <c:pt idx="0">
                  <c:v>38179</c:v>
                </c:pt>
                <c:pt idx="1">
                  <c:v>42366</c:v>
                </c:pt>
                <c:pt idx="2">
                  <c:v>43133</c:v>
                </c:pt>
                <c:pt idx="3">
                  <c:v>56732</c:v>
                </c:pt>
                <c:pt idx="4">
                  <c:v>45698</c:v>
                </c:pt>
                <c:pt idx="5">
                  <c:v>40163</c:v>
                </c:pt>
                <c:pt idx="6">
                  <c:v>41303</c:v>
                </c:pt>
                <c:pt idx="7">
                  <c:v>48680</c:v>
                </c:pt>
              </c:numCache>
            </c:numRef>
          </c:val>
          <c:extLst>
            <c:ext xmlns:c16="http://schemas.microsoft.com/office/drawing/2014/chart" uri="{C3380CC4-5D6E-409C-BE32-E72D297353CC}">
              <c16:uniqueId val="{00000001-39C7-4016-B8B9-BB34A7E2CB09}"/>
            </c:ext>
          </c:extLst>
        </c:ser>
        <c:dLbls>
          <c:showLegendKey val="0"/>
          <c:showVal val="0"/>
          <c:showCatName val="0"/>
          <c:showSerName val="0"/>
          <c:showPercent val="0"/>
          <c:showBubbleSize val="0"/>
        </c:dLbls>
        <c:gapWidth val="100"/>
        <c:axId val="502975552"/>
        <c:axId val="502982768"/>
      </c:barChart>
      <c:catAx>
        <c:axId val="5029755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02982768"/>
        <c:crosses val="autoZero"/>
        <c:auto val="1"/>
        <c:lblAlgn val="ctr"/>
        <c:lblOffset val="100"/>
        <c:noMultiLvlLbl val="0"/>
      </c:catAx>
      <c:valAx>
        <c:axId val="502982768"/>
        <c:scaling>
          <c:orientation val="minMax"/>
        </c:scaling>
        <c:delete val="0"/>
        <c:axPos val="l"/>
        <c:numFmt formatCode="&quot;$&quot;#,##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029755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Healthcare!$N$3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7E8E-413B-AEE4-6A83270334B3}"/>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7E8E-413B-AEE4-6A83270334B3}"/>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7E8E-413B-AEE4-6A83270334B3}"/>
              </c:ext>
            </c:extLst>
          </c:dPt>
          <c:dLbls>
            <c:dLbl>
              <c:idx val="0"/>
              <c:tx>
                <c:rich>
                  <a:bodyPr/>
                  <a:lstStyle/>
                  <a:p>
                    <a:fld id="{E9DEBC53-C096-4C00-8C81-6EEEA93E062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E8E-413B-AEE4-6A83270334B3}"/>
                </c:ext>
              </c:extLst>
            </c:dLbl>
            <c:dLbl>
              <c:idx val="1"/>
              <c:tx>
                <c:rich>
                  <a:bodyPr/>
                  <a:lstStyle/>
                  <a:p>
                    <a:fld id="{C3F2FFB4-DC11-43D7-90E2-0F53396027D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E8E-413B-AEE4-6A83270334B3}"/>
                </c:ext>
              </c:extLst>
            </c:dLbl>
            <c:dLbl>
              <c:idx val="2"/>
              <c:tx>
                <c:rich>
                  <a:bodyPr/>
                  <a:lstStyle/>
                  <a:p>
                    <a:fld id="{21B4B9C9-51CB-4D8C-86D8-A62EACA3C0E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E8E-413B-AEE4-6A83270334B3}"/>
                </c:ext>
              </c:extLst>
            </c:dLbl>
            <c:dLbl>
              <c:idx val="3"/>
              <c:tx>
                <c:rich>
                  <a:bodyPr/>
                  <a:lstStyle/>
                  <a:p>
                    <a:fld id="{B718A9A4-0B62-4572-B198-03BFC18A258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E8E-413B-AEE4-6A83270334B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Healthcare!$K$4:$K$7</c:f>
              <c:strCache>
                <c:ptCount val="4"/>
                <c:pt idx="0">
                  <c:v>White</c:v>
                </c:pt>
                <c:pt idx="1">
                  <c:v>Black or African American</c:v>
                </c:pt>
                <c:pt idx="2">
                  <c:v>Asian</c:v>
                </c:pt>
                <c:pt idx="3">
                  <c:v>Other</c:v>
                </c:pt>
              </c:strCache>
            </c:strRef>
          </c:cat>
          <c:val>
            <c:numRef>
              <c:f>Healthcare!$N$4:$N$7</c:f>
              <c:numCache>
                <c:formatCode>\+#,##0;\-#,##0;\ #,##0</c:formatCode>
                <c:ptCount val="4"/>
                <c:pt idx="0">
                  <c:v>3084</c:v>
                </c:pt>
                <c:pt idx="1">
                  <c:v>1322</c:v>
                </c:pt>
                <c:pt idx="2">
                  <c:v>319</c:v>
                </c:pt>
                <c:pt idx="3">
                  <c:v>391</c:v>
                </c:pt>
              </c:numCache>
            </c:numRef>
          </c:val>
          <c:extLst>
            <c:ext xmlns:c15="http://schemas.microsoft.com/office/drawing/2012/chart" uri="{02D57815-91ED-43cb-92C2-25804820EDAC}">
              <c15:datalabelsRange>
                <c15:f>Healthcare!$O$4:$O$7</c15:f>
                <c15:dlblRangeCache>
                  <c:ptCount val="4"/>
                  <c:pt idx="0">
                    <c:v>+6%</c:v>
                  </c:pt>
                  <c:pt idx="1">
                    <c:v>+16%</c:v>
                  </c:pt>
                  <c:pt idx="2">
                    <c:v>+20%</c:v>
                  </c:pt>
                  <c:pt idx="3">
                    <c:v>+22%</c:v>
                  </c:pt>
                </c15:dlblRangeCache>
              </c15:datalabelsRange>
            </c:ext>
            <c:ext xmlns:c16="http://schemas.microsoft.com/office/drawing/2014/chart" uri="{C3380CC4-5D6E-409C-BE32-E72D297353CC}">
              <c16:uniqueId val="{00000007-7E8E-413B-AEE4-6A83270334B3}"/>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Healthcare!$N$9</c:f>
              <c:strCache>
                <c:ptCount val="1"/>
                <c:pt idx="0">
                  <c:v>Change</c:v>
                </c:pt>
              </c:strCache>
            </c:strRef>
          </c:tx>
          <c:spPr>
            <a:solidFill>
              <a:schemeClr val="accent5"/>
            </a:solidFill>
            <a:ln>
              <a:noFill/>
            </a:ln>
            <a:effectLst/>
          </c:spPr>
          <c:invertIfNegative val="0"/>
          <c:dLbls>
            <c:dLbl>
              <c:idx val="0"/>
              <c:tx>
                <c:rich>
                  <a:bodyPr/>
                  <a:lstStyle/>
                  <a:p>
                    <a:fld id="{E08886EB-AA47-4ED9-8E53-9D2272493CD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70D3-45B3-8C34-2DD920498845}"/>
                </c:ext>
              </c:extLst>
            </c:dLbl>
            <c:dLbl>
              <c:idx val="1"/>
              <c:tx>
                <c:rich>
                  <a:bodyPr/>
                  <a:lstStyle/>
                  <a:p>
                    <a:fld id="{88A7BD2D-0344-47DF-9C0E-FD314DE9F3B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0D3-45B3-8C34-2DD92049884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Healthcare!$K$10:$K$11</c:f>
              <c:strCache>
                <c:ptCount val="2"/>
                <c:pt idx="0">
                  <c:v>Hispanic or Latino</c:v>
                </c:pt>
                <c:pt idx="1">
                  <c:v>Not Hispanic or Latino</c:v>
                </c:pt>
              </c:strCache>
            </c:strRef>
          </c:cat>
          <c:val>
            <c:numRef>
              <c:f>Healthcare!$N$10:$N$11</c:f>
              <c:numCache>
                <c:formatCode>\+#,##0;\-#,##0;\ #,##0</c:formatCode>
                <c:ptCount val="2"/>
                <c:pt idx="0">
                  <c:v>3552</c:v>
                </c:pt>
                <c:pt idx="1">
                  <c:v>1565</c:v>
                </c:pt>
              </c:numCache>
            </c:numRef>
          </c:val>
          <c:extLst>
            <c:ext xmlns:c15="http://schemas.microsoft.com/office/drawing/2012/chart" uri="{02D57815-91ED-43cb-92C2-25804820EDAC}">
              <c15:datalabelsRange>
                <c15:f>Healthcare!$O$10:$O$11</c15:f>
                <c15:dlblRangeCache>
                  <c:ptCount val="2"/>
                  <c:pt idx="0">
                    <c:v>+28%</c:v>
                  </c:pt>
                  <c:pt idx="1">
                    <c:v>+3%</c:v>
                  </c:pt>
                </c15:dlblRangeCache>
              </c15:datalabelsRange>
            </c:ext>
            <c:ext xmlns:c16="http://schemas.microsoft.com/office/drawing/2014/chart" uri="{C3380CC4-5D6E-409C-BE32-E72D297353CC}">
              <c16:uniqueId val="{00000002-70D3-45B3-8C34-2DD920498845}"/>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Healthcare!$L$9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Healthcare!$K$10:$K$11</c15:sqref>
                        </c15:formulaRef>
                      </c:ext>
                    </c:extLst>
                    <c:strCache>
                      <c:ptCount val="2"/>
                      <c:pt idx="0">
                        <c:v>Hispanic or Latino</c:v>
                      </c:pt>
                      <c:pt idx="1">
                        <c:v>Not Hispanic or Latino</c:v>
                      </c:pt>
                    </c:strCache>
                  </c:strRef>
                </c:cat>
                <c:val>
                  <c:numRef>
                    <c:extLst>
                      <c:ext uri="{02D57815-91ED-43cb-92C2-25804820EDAC}">
                        <c15:formulaRef>
                          <c15:sqref>Healthcare!$L$10:$L$11</c15:sqref>
                        </c15:formulaRef>
                      </c:ext>
                    </c:extLst>
                    <c:numCache>
                      <c:formatCode>_(* #,##0_);_(* \(#,##0\);_(* "-"??_);_(@_)</c:formatCode>
                      <c:ptCount val="2"/>
                      <c:pt idx="0">
                        <c:v>12773</c:v>
                      </c:pt>
                      <c:pt idx="1">
                        <c:v>52850</c:v>
                      </c:pt>
                    </c:numCache>
                  </c:numRef>
                </c:val>
                <c:extLst>
                  <c:ext xmlns:c16="http://schemas.microsoft.com/office/drawing/2014/chart" uri="{C3380CC4-5D6E-409C-BE32-E72D297353CC}">
                    <c16:uniqueId val="{00000003-70D3-45B3-8C34-2DD92049884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Healthcare!$M$9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Healthcare!$K$10:$K$11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Healthcare!$M$10:$M$11</c15:sqref>
                        </c15:formulaRef>
                      </c:ext>
                    </c:extLst>
                    <c:numCache>
                      <c:formatCode>_(* #,##0_);_(* \(#,##0\);_(* "-"??_);_(@_)</c:formatCode>
                      <c:ptCount val="2"/>
                      <c:pt idx="0">
                        <c:v>16325</c:v>
                      </c:pt>
                      <c:pt idx="1">
                        <c:v>54415</c:v>
                      </c:pt>
                    </c:numCache>
                  </c:numRef>
                </c:val>
                <c:extLst xmlns:c15="http://schemas.microsoft.com/office/drawing/2012/chart">
                  <c:ext xmlns:c16="http://schemas.microsoft.com/office/drawing/2014/chart" uri="{C3380CC4-5D6E-409C-BE32-E72D297353CC}">
                    <c16:uniqueId val="{00000004-70D3-45B3-8C34-2DD920498845}"/>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Education!$J$13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Education!$L$12</c:f>
              <c:strCache>
                <c:ptCount val="1"/>
                <c:pt idx="0">
                  <c:v>2018</c:v>
                </c:pt>
              </c:strCache>
            </c:strRef>
          </c:cat>
          <c:val>
            <c:numRef>
              <c:f>Education!$L$13</c:f>
              <c:numCache>
                <c:formatCode>#,##0</c:formatCode>
                <c:ptCount val="1"/>
                <c:pt idx="0">
                  <c:v>18745</c:v>
                </c:pt>
              </c:numCache>
            </c:numRef>
          </c:val>
          <c:extLst>
            <c:ext xmlns:c16="http://schemas.microsoft.com/office/drawing/2014/chart" uri="{C3380CC4-5D6E-409C-BE32-E72D297353CC}">
              <c16:uniqueId val="{00000000-5B5D-4B3A-865D-652FC7A736D8}"/>
            </c:ext>
          </c:extLst>
        </c:ser>
        <c:ser>
          <c:idx val="1"/>
          <c:order val="1"/>
          <c:tx>
            <c:strRef>
              <c:f>Education!$J$14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Education!$L$12</c:f>
              <c:strCache>
                <c:ptCount val="1"/>
                <c:pt idx="0">
                  <c:v>2018</c:v>
                </c:pt>
              </c:strCache>
            </c:strRef>
          </c:cat>
          <c:val>
            <c:numRef>
              <c:f>Education!$L$14</c:f>
              <c:numCache>
                <c:formatCode>#,##0</c:formatCode>
                <c:ptCount val="1"/>
                <c:pt idx="0">
                  <c:v>29495</c:v>
                </c:pt>
              </c:numCache>
            </c:numRef>
          </c:val>
          <c:extLst>
            <c:ext xmlns:c16="http://schemas.microsoft.com/office/drawing/2014/chart" uri="{C3380CC4-5D6E-409C-BE32-E72D297353CC}">
              <c16:uniqueId val="{00000001-5B5D-4B3A-865D-652FC7A736D8}"/>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Education!$M$12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A72B-4A5E-8CE2-203F7537A2A2}"/>
              </c:ext>
            </c:extLst>
          </c:dPt>
          <c:dLbls>
            <c:dLbl>
              <c:idx val="0"/>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0C573871-FD61-4797-8746-15B3B854C3E7}"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72B-4A5E-8CE2-203F7537A2A2}"/>
                </c:ext>
              </c:extLst>
            </c:dLbl>
            <c:dLbl>
              <c:idx val="1"/>
              <c:tx>
                <c:rich>
                  <a:bodyPr/>
                  <a:lstStyle/>
                  <a:p>
                    <a:fld id="{C55CEBEB-C22A-4DF9-8A68-7EEA7D33C80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72B-4A5E-8CE2-203F7537A2A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Education!$J$13:$J$14</c:f>
              <c:strCache>
                <c:ptCount val="2"/>
                <c:pt idx="0">
                  <c:v>Male</c:v>
                </c:pt>
                <c:pt idx="1">
                  <c:v>Female</c:v>
                </c:pt>
              </c:strCache>
            </c:strRef>
          </c:cat>
          <c:val>
            <c:numRef>
              <c:f>Education!$M$13:$M$14</c:f>
              <c:numCache>
                <c:formatCode>\+#,##0;\-#,##0;\ #,##0</c:formatCode>
                <c:ptCount val="2"/>
                <c:pt idx="0">
                  <c:v>-171</c:v>
                </c:pt>
                <c:pt idx="1">
                  <c:v>275</c:v>
                </c:pt>
              </c:numCache>
            </c:numRef>
          </c:val>
          <c:extLst>
            <c:ext xmlns:c15="http://schemas.microsoft.com/office/drawing/2012/chart" uri="{02D57815-91ED-43cb-92C2-25804820EDAC}">
              <c15:datalabelsRange>
                <c15:f>Education!$N$13:$N$14</c15:f>
                <c15:dlblRangeCache>
                  <c:ptCount val="2"/>
                  <c:pt idx="0">
                    <c:v> -1%</c:v>
                  </c:pt>
                  <c:pt idx="1">
                    <c:v>+1%</c:v>
                  </c:pt>
                </c15:dlblRangeCache>
              </c15:datalabelsRange>
            </c:ext>
            <c:ext xmlns:c16="http://schemas.microsoft.com/office/drawing/2014/chart" uri="{C3380CC4-5D6E-409C-BE32-E72D297353CC}">
              <c16:uniqueId val="{00000003-A72B-4A5E-8CE2-203F7537A2A2}"/>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Education!$K$4</c:f>
              <c:strCache>
                <c:ptCount val="1"/>
                <c:pt idx="0">
                  <c:v>White</c:v>
                </c:pt>
              </c:strCache>
            </c:strRef>
          </c:tx>
          <c:spPr>
            <a:gradFill>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invertIfNegative val="0"/>
          <c:dPt>
            <c:idx val="0"/>
            <c:invertIfNegative val="0"/>
            <c:bubble3D val="0"/>
            <c:spPr>
              <a:gradFill>
                <a:gsLst>
                  <a:gs pos="0">
                    <a:schemeClr val="accent1"/>
                  </a:gs>
                  <a:gs pos="50000">
                    <a:schemeClr val="accent1">
                      <a:lumMod val="60000"/>
                      <a:lumOff val="40000"/>
                    </a:schemeClr>
                  </a:gs>
                  <a:gs pos="80000">
                    <a:schemeClr val="accent1">
                      <a:lumMod val="45000"/>
                      <a:lumOff val="55000"/>
                    </a:schemeClr>
                  </a:gs>
                  <a:gs pos="100000">
                    <a:schemeClr val="accent1">
                      <a:lumMod val="30000"/>
                      <a:lumOff val="70000"/>
                    </a:schemeClr>
                  </a:gs>
                </a:gsLst>
                <a:lin ang="5400000" scaled="1"/>
              </a:gradFill>
              <a:ln>
                <a:noFill/>
              </a:ln>
              <a:effectLst/>
            </c:spPr>
            <c:extLst>
              <c:ext xmlns:c16="http://schemas.microsoft.com/office/drawing/2014/chart" uri="{C3380CC4-5D6E-409C-BE32-E72D297353CC}">
                <c16:uniqueId val="{00000001-21E6-4DBE-875D-2F653C290CD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Education!$M$3</c:f>
              <c:strCache>
                <c:ptCount val="1"/>
                <c:pt idx="0">
                  <c:v>2018</c:v>
                </c:pt>
              </c:strCache>
            </c:strRef>
          </c:cat>
          <c:val>
            <c:numRef>
              <c:f>Education!$M$4</c:f>
              <c:numCache>
                <c:formatCode>_(* #,##0_);_(* \(#,##0\);_(* "-"??_);_(@_)</c:formatCode>
                <c:ptCount val="1"/>
                <c:pt idx="0">
                  <c:v>42366</c:v>
                </c:pt>
              </c:numCache>
            </c:numRef>
          </c:val>
          <c:extLst>
            <c:ext xmlns:c16="http://schemas.microsoft.com/office/drawing/2014/chart" uri="{C3380CC4-5D6E-409C-BE32-E72D297353CC}">
              <c16:uniqueId val="{00000002-21E6-4DBE-875D-2F653C290CD9}"/>
            </c:ext>
          </c:extLst>
        </c:ser>
        <c:ser>
          <c:idx val="1"/>
          <c:order val="1"/>
          <c:tx>
            <c:strRef>
              <c:f>Education!$K$5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Education!$M$3</c:f>
              <c:strCache>
                <c:ptCount val="1"/>
                <c:pt idx="0">
                  <c:v>2018</c:v>
                </c:pt>
              </c:strCache>
            </c:strRef>
          </c:cat>
          <c:val>
            <c:numRef>
              <c:f>Education!$M$5</c:f>
              <c:numCache>
                <c:formatCode>_(* #,##0_);_(* \(#,##0\);_(* "-"??_);_(@_)</c:formatCode>
                <c:ptCount val="1"/>
                <c:pt idx="0">
                  <c:v>3398</c:v>
                </c:pt>
              </c:numCache>
            </c:numRef>
          </c:val>
          <c:extLst>
            <c:ext xmlns:c16="http://schemas.microsoft.com/office/drawing/2014/chart" uri="{C3380CC4-5D6E-409C-BE32-E72D297353CC}">
              <c16:uniqueId val="{00000003-21E6-4DBE-875D-2F653C290CD9}"/>
            </c:ext>
          </c:extLst>
        </c:ser>
        <c:ser>
          <c:idx val="2"/>
          <c:order val="2"/>
          <c:tx>
            <c:strRef>
              <c:f>Education!$K$6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Education!$M$3</c:f>
              <c:strCache>
                <c:ptCount val="1"/>
                <c:pt idx="0">
                  <c:v>2018</c:v>
                </c:pt>
              </c:strCache>
            </c:strRef>
          </c:cat>
          <c:val>
            <c:numRef>
              <c:f>Education!$M$6</c:f>
              <c:numCache>
                <c:formatCode>_(* #,##0_);_(* \(#,##0\);_(* "-"??_);_(@_)</c:formatCode>
                <c:ptCount val="1"/>
                <c:pt idx="0">
                  <c:v>1488</c:v>
                </c:pt>
              </c:numCache>
            </c:numRef>
          </c:val>
          <c:extLst>
            <c:ext xmlns:c16="http://schemas.microsoft.com/office/drawing/2014/chart" uri="{C3380CC4-5D6E-409C-BE32-E72D297353CC}">
              <c16:uniqueId val="{00000004-21E6-4DBE-875D-2F653C290CD9}"/>
            </c:ext>
          </c:extLst>
        </c:ser>
        <c:ser>
          <c:idx val="3"/>
          <c:order val="3"/>
          <c:tx>
            <c:strRef>
              <c:f>Education!$K$7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Education!$M$3</c:f>
              <c:strCache>
                <c:ptCount val="1"/>
                <c:pt idx="0">
                  <c:v>2018</c:v>
                </c:pt>
              </c:strCache>
            </c:strRef>
          </c:cat>
          <c:val>
            <c:numRef>
              <c:f>Education!$M$7</c:f>
              <c:numCache>
                <c:formatCode>_(* #,##0_);_(* \(#,##0\);_(* "-"??_);_(@_)</c:formatCode>
                <c:ptCount val="1"/>
                <c:pt idx="0">
                  <c:v>986</c:v>
                </c:pt>
              </c:numCache>
            </c:numRef>
          </c:val>
          <c:extLst>
            <c:ext xmlns:c16="http://schemas.microsoft.com/office/drawing/2014/chart" uri="{C3380CC4-5D6E-409C-BE32-E72D297353CC}">
              <c16:uniqueId val="{00000005-21E6-4DBE-875D-2F653C290CD9}"/>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1"/>
        <c:axPos val="b"/>
        <c:numFmt formatCode="General" sourceLinked="1"/>
        <c:majorTickMark val="none"/>
        <c:minorTickMark val="none"/>
        <c:tickLblPos val="none"/>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Education!$N$3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EE2D-49B2-BDBB-ADE131451B06}"/>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EE2D-49B2-BDBB-ADE131451B06}"/>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EE2D-49B2-BDBB-ADE131451B06}"/>
              </c:ext>
            </c:extLst>
          </c:dPt>
          <c:dLbls>
            <c:dLbl>
              <c:idx val="0"/>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AA06E697-2AC0-4939-871D-8BA0BA35B446}"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EE2D-49B2-BDBB-ADE131451B06}"/>
                </c:ext>
              </c:extLst>
            </c:dLbl>
            <c:dLbl>
              <c:idx val="1"/>
              <c:tx>
                <c:rich>
                  <a:bodyPr/>
                  <a:lstStyle/>
                  <a:p>
                    <a:fld id="{45C86C8A-1199-45C8-9FB7-51C25001DDC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E2D-49B2-BDBB-ADE131451B06}"/>
                </c:ext>
              </c:extLst>
            </c:dLbl>
            <c:dLbl>
              <c:idx val="2"/>
              <c:tx>
                <c:rich>
                  <a:bodyPr/>
                  <a:lstStyle/>
                  <a:p>
                    <a:fld id="{54F47A4C-B88D-405F-81EA-9D5233574B5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E2D-49B2-BDBB-ADE131451B06}"/>
                </c:ext>
              </c:extLst>
            </c:dLbl>
            <c:dLbl>
              <c:idx val="3"/>
              <c:tx>
                <c:rich>
                  <a:bodyPr/>
                  <a:lstStyle/>
                  <a:p>
                    <a:fld id="{876A3468-EC58-49A6-9589-C31B81D0D9D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E2D-49B2-BDBB-ADE131451B0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Education!$K$4:$K$7</c:f>
              <c:strCache>
                <c:ptCount val="4"/>
                <c:pt idx="0">
                  <c:v>White</c:v>
                </c:pt>
                <c:pt idx="1">
                  <c:v>Black or African American</c:v>
                </c:pt>
                <c:pt idx="2">
                  <c:v>Asian</c:v>
                </c:pt>
                <c:pt idx="3">
                  <c:v>Other</c:v>
                </c:pt>
              </c:strCache>
            </c:strRef>
          </c:cat>
          <c:val>
            <c:numRef>
              <c:f>Education!$N$4:$N$7</c:f>
              <c:numCache>
                <c:formatCode>\+#,##0;\-#,##0;\ #,##0</c:formatCode>
                <c:ptCount val="4"/>
                <c:pt idx="0">
                  <c:v>-447</c:v>
                </c:pt>
                <c:pt idx="1">
                  <c:v>315</c:v>
                </c:pt>
                <c:pt idx="2">
                  <c:v>149</c:v>
                </c:pt>
                <c:pt idx="3">
                  <c:v>84</c:v>
                </c:pt>
              </c:numCache>
            </c:numRef>
          </c:val>
          <c:extLst>
            <c:ext xmlns:c15="http://schemas.microsoft.com/office/drawing/2012/chart" uri="{02D57815-91ED-43cb-92C2-25804820EDAC}">
              <c15:datalabelsRange>
                <c15:f>Education!$O$4:$O$7</c15:f>
                <c15:dlblRangeCache>
                  <c:ptCount val="4"/>
                  <c:pt idx="0">
                    <c:v> -1%</c:v>
                  </c:pt>
                  <c:pt idx="1">
                    <c:v>+10%</c:v>
                  </c:pt>
                  <c:pt idx="2">
                    <c:v>+11%</c:v>
                  </c:pt>
                  <c:pt idx="3">
                    <c:v>+9%</c:v>
                  </c:pt>
                </c15:dlblRangeCache>
              </c15:datalabelsRange>
            </c:ext>
            <c:ext xmlns:c16="http://schemas.microsoft.com/office/drawing/2014/chart" uri="{C3380CC4-5D6E-409C-BE32-E72D297353CC}">
              <c16:uniqueId val="{00000007-EE2D-49B2-BDBB-ADE131451B06}"/>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Education!$N$9</c:f>
              <c:strCache>
                <c:ptCount val="1"/>
                <c:pt idx="0">
                  <c:v>Change</c:v>
                </c:pt>
              </c:strCache>
            </c:strRef>
          </c:tx>
          <c:spPr>
            <a:solidFill>
              <a:schemeClr val="accent5"/>
            </a:solidFill>
            <a:ln>
              <a:noFill/>
            </a:ln>
            <a:effectLst/>
          </c:spPr>
          <c:invertIfNegative val="0"/>
          <c:dLbls>
            <c:dLbl>
              <c:idx val="0"/>
              <c:tx>
                <c:rich>
                  <a:bodyPr/>
                  <a:lstStyle/>
                  <a:p>
                    <a:fld id="{44CEA407-7278-48F9-9085-E719795EDFB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5BD3-4288-AFEE-4D908F0C69D1}"/>
                </c:ext>
              </c:extLst>
            </c:dLbl>
            <c:dLbl>
              <c:idx val="1"/>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F58F64E3-B282-4943-A37A-5F179112F506}"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BD3-4288-AFEE-4D908F0C69D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Education!$K$10:$K$11</c:f>
              <c:strCache>
                <c:ptCount val="2"/>
                <c:pt idx="0">
                  <c:v>Hispanic or Latino</c:v>
                </c:pt>
                <c:pt idx="1">
                  <c:v>Not Hispanic or Latino</c:v>
                </c:pt>
              </c:strCache>
            </c:strRef>
          </c:cat>
          <c:val>
            <c:numRef>
              <c:f>Education!$N$10:$N$11</c:f>
              <c:numCache>
                <c:formatCode>\+#,##0;\-#,##0;\ #,##0</c:formatCode>
                <c:ptCount val="2"/>
                <c:pt idx="0">
                  <c:v>452</c:v>
                </c:pt>
                <c:pt idx="1">
                  <c:v>-349</c:v>
                </c:pt>
              </c:numCache>
            </c:numRef>
          </c:val>
          <c:extLst>
            <c:ext xmlns:c15="http://schemas.microsoft.com/office/drawing/2012/chart" uri="{02D57815-91ED-43cb-92C2-25804820EDAC}">
              <c15:datalabelsRange>
                <c15:f>Education!$O$10:$O$11</c15:f>
                <c15:dlblRangeCache>
                  <c:ptCount val="2"/>
                  <c:pt idx="0">
                    <c:v>+13%</c:v>
                  </c:pt>
                  <c:pt idx="1">
                    <c:v> -1%</c:v>
                  </c:pt>
                </c15:dlblRangeCache>
              </c15:datalabelsRange>
            </c:ext>
            <c:ext xmlns:c16="http://schemas.microsoft.com/office/drawing/2014/chart" uri="{C3380CC4-5D6E-409C-BE32-E72D297353CC}">
              <c16:uniqueId val="{00000002-5BD3-4288-AFEE-4D908F0C69D1}"/>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Education!$L$9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Education!$K$10:$K$11</c15:sqref>
                        </c15:formulaRef>
                      </c:ext>
                    </c:extLst>
                    <c:strCache>
                      <c:ptCount val="2"/>
                      <c:pt idx="0">
                        <c:v>Hispanic or Latino</c:v>
                      </c:pt>
                      <c:pt idx="1">
                        <c:v>Not Hispanic or Latino</c:v>
                      </c:pt>
                    </c:strCache>
                  </c:strRef>
                </c:cat>
                <c:val>
                  <c:numRef>
                    <c:extLst>
                      <c:ext uri="{02D57815-91ED-43cb-92C2-25804820EDAC}">
                        <c15:formulaRef>
                          <c15:sqref>Education!$L$10:$L$11</c15:sqref>
                        </c15:formulaRef>
                      </c:ext>
                    </c:extLst>
                    <c:numCache>
                      <c:formatCode>_(* #,##0_);_(* \(#,##0\);_(* "-"??_);_(@_)</c:formatCode>
                      <c:ptCount val="2"/>
                      <c:pt idx="0">
                        <c:v>3457</c:v>
                      </c:pt>
                      <c:pt idx="1">
                        <c:v>44679</c:v>
                      </c:pt>
                    </c:numCache>
                  </c:numRef>
                </c:val>
                <c:extLst>
                  <c:ext xmlns:c16="http://schemas.microsoft.com/office/drawing/2014/chart" uri="{C3380CC4-5D6E-409C-BE32-E72D297353CC}">
                    <c16:uniqueId val="{00000003-5BD3-4288-AFEE-4D908F0C69D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Education!$M$9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Education!$K$10:$K$11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Education!$M$10:$M$11</c15:sqref>
                        </c15:formulaRef>
                      </c:ext>
                    </c:extLst>
                    <c:numCache>
                      <c:formatCode>_(* #,##0_);_(* \(#,##0\);_(* "-"??_);_(@_)</c:formatCode>
                      <c:ptCount val="2"/>
                      <c:pt idx="0">
                        <c:v>3909</c:v>
                      </c:pt>
                      <c:pt idx="1">
                        <c:v>44330</c:v>
                      </c:pt>
                    </c:numCache>
                  </c:numRef>
                </c:val>
                <c:extLst xmlns:c15="http://schemas.microsoft.com/office/drawing/2012/chart">
                  <c:ext xmlns:c16="http://schemas.microsoft.com/office/drawing/2014/chart" uri="{C3380CC4-5D6E-409C-BE32-E72D297353CC}">
                    <c16:uniqueId val="{00000004-5BD3-4288-AFEE-4D908F0C69D1}"/>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Manufacturing!$J$13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Manufacturing!$L$12</c:f>
              <c:strCache>
                <c:ptCount val="1"/>
                <c:pt idx="0">
                  <c:v>2018</c:v>
                </c:pt>
              </c:strCache>
            </c:strRef>
          </c:cat>
          <c:val>
            <c:numRef>
              <c:f>Manufacturing!$L$13</c:f>
              <c:numCache>
                <c:formatCode>#,##0</c:formatCode>
                <c:ptCount val="1"/>
                <c:pt idx="0">
                  <c:v>18970</c:v>
                </c:pt>
              </c:numCache>
            </c:numRef>
          </c:val>
          <c:extLst>
            <c:ext xmlns:c16="http://schemas.microsoft.com/office/drawing/2014/chart" uri="{C3380CC4-5D6E-409C-BE32-E72D297353CC}">
              <c16:uniqueId val="{00000000-2857-4F40-B8C4-E80653345551}"/>
            </c:ext>
          </c:extLst>
        </c:ser>
        <c:ser>
          <c:idx val="1"/>
          <c:order val="1"/>
          <c:tx>
            <c:strRef>
              <c:f>Manufacturing!$J$14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Manufacturing!$L$12</c:f>
              <c:strCache>
                <c:ptCount val="1"/>
                <c:pt idx="0">
                  <c:v>2018</c:v>
                </c:pt>
              </c:strCache>
            </c:strRef>
          </c:cat>
          <c:val>
            <c:numRef>
              <c:f>Manufacturing!$L$14</c:f>
              <c:numCache>
                <c:formatCode>#,##0</c:formatCode>
                <c:ptCount val="1"/>
                <c:pt idx="0">
                  <c:v>6684</c:v>
                </c:pt>
              </c:numCache>
            </c:numRef>
          </c:val>
          <c:extLst>
            <c:ext xmlns:c16="http://schemas.microsoft.com/office/drawing/2014/chart" uri="{C3380CC4-5D6E-409C-BE32-E72D297353CC}">
              <c16:uniqueId val="{00000001-2857-4F40-B8C4-E80653345551}"/>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Manufacturing!$M$12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19C7-447B-ABB4-2E7A3E2E6271}"/>
              </c:ext>
            </c:extLst>
          </c:dPt>
          <c:dLbls>
            <c:dLbl>
              <c:idx val="0"/>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73960270-57E5-4072-A382-8BE86FD36590}"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9C7-447B-ABB4-2E7A3E2E6271}"/>
                </c:ext>
              </c:extLst>
            </c:dLbl>
            <c:dLbl>
              <c:idx val="1"/>
              <c:tx>
                <c:rich>
                  <a:bodyPr/>
                  <a:lstStyle/>
                  <a:p>
                    <a:fld id="{7D3C463A-AB2B-479A-AD28-3C0E536B4B9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9C7-447B-ABB4-2E7A3E2E627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Manufacturing!$J$13:$J$14</c:f>
              <c:strCache>
                <c:ptCount val="2"/>
                <c:pt idx="0">
                  <c:v>Male</c:v>
                </c:pt>
                <c:pt idx="1">
                  <c:v>Female</c:v>
                </c:pt>
              </c:strCache>
            </c:strRef>
          </c:cat>
          <c:val>
            <c:numRef>
              <c:f>Manufacturing!$M$13:$M$14</c:f>
              <c:numCache>
                <c:formatCode>\+#,##0;\-#,##0;\ #,##0</c:formatCode>
                <c:ptCount val="2"/>
                <c:pt idx="0">
                  <c:v>-25</c:v>
                </c:pt>
                <c:pt idx="1">
                  <c:v>27</c:v>
                </c:pt>
              </c:numCache>
            </c:numRef>
          </c:val>
          <c:extLst>
            <c:ext xmlns:c15="http://schemas.microsoft.com/office/drawing/2012/chart" uri="{02D57815-91ED-43cb-92C2-25804820EDAC}">
              <c15:datalabelsRange>
                <c15:f>Manufacturing!$N$13:$N$14</c15:f>
                <c15:dlblRangeCache>
                  <c:ptCount val="2"/>
                  <c:pt idx="0">
                    <c:v> -0%</c:v>
                  </c:pt>
                  <c:pt idx="1">
                    <c:v>+0%</c:v>
                  </c:pt>
                </c15:dlblRangeCache>
              </c15:datalabelsRange>
            </c:ext>
            <c:ext xmlns:c16="http://schemas.microsoft.com/office/drawing/2014/chart" uri="{C3380CC4-5D6E-409C-BE32-E72D297353CC}">
              <c16:uniqueId val="{00000003-19C7-447B-ABB4-2E7A3E2E6271}"/>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Manufacturing!$N$3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6D79-4282-9A02-2B92C08B2FD1}"/>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6D79-4282-9A02-2B92C08B2FD1}"/>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6D79-4282-9A02-2B92C08B2FD1}"/>
              </c:ext>
            </c:extLst>
          </c:dPt>
          <c:dLbls>
            <c:dLbl>
              <c:idx val="0"/>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0842D93A-FE2F-4294-AB70-15A2721A34B5}"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6D79-4282-9A02-2B92C08B2FD1}"/>
                </c:ext>
              </c:extLst>
            </c:dLbl>
            <c:dLbl>
              <c:idx val="1"/>
              <c:tx>
                <c:rich>
                  <a:bodyPr/>
                  <a:lstStyle/>
                  <a:p>
                    <a:fld id="{F32F459A-03FA-4212-87DF-33A77EDF234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D79-4282-9A02-2B92C08B2FD1}"/>
                </c:ext>
              </c:extLst>
            </c:dLbl>
            <c:dLbl>
              <c:idx val="2"/>
              <c:tx>
                <c:rich>
                  <a:bodyPr/>
                  <a:lstStyle/>
                  <a:p>
                    <a:fld id="{6446EEC8-81DA-46D8-A0D8-AD10F9CB91E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D79-4282-9A02-2B92C08B2FD1}"/>
                </c:ext>
              </c:extLst>
            </c:dLbl>
            <c:dLbl>
              <c:idx val="3"/>
              <c:tx>
                <c:rich>
                  <a:bodyPr/>
                  <a:lstStyle/>
                  <a:p>
                    <a:fld id="{91A7F7BF-3A60-496E-B3CB-54816E16B04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D79-4282-9A02-2B92C08B2FD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Manufacturing!$K$4:$K$7</c:f>
              <c:strCache>
                <c:ptCount val="4"/>
                <c:pt idx="0">
                  <c:v>White</c:v>
                </c:pt>
                <c:pt idx="1">
                  <c:v>Black or African American</c:v>
                </c:pt>
                <c:pt idx="2">
                  <c:v>Asian</c:v>
                </c:pt>
                <c:pt idx="3">
                  <c:v>Other</c:v>
                </c:pt>
              </c:strCache>
            </c:strRef>
          </c:cat>
          <c:val>
            <c:numRef>
              <c:f>Manufacturing!$N$4:$N$7</c:f>
              <c:numCache>
                <c:formatCode>\+#,##0;\-#,##0;\ #,##0</c:formatCode>
                <c:ptCount val="4"/>
                <c:pt idx="0">
                  <c:v>-379</c:v>
                </c:pt>
                <c:pt idx="1">
                  <c:v>218</c:v>
                </c:pt>
                <c:pt idx="2">
                  <c:v>104</c:v>
                </c:pt>
                <c:pt idx="3">
                  <c:v>57</c:v>
                </c:pt>
              </c:numCache>
            </c:numRef>
          </c:val>
          <c:extLst>
            <c:ext xmlns:c15="http://schemas.microsoft.com/office/drawing/2012/chart" uri="{02D57815-91ED-43cb-92C2-25804820EDAC}">
              <c15:datalabelsRange>
                <c15:f>Manufacturing!$O$4:$O$7</c15:f>
                <c15:dlblRangeCache>
                  <c:ptCount val="4"/>
                  <c:pt idx="0">
                    <c:v> -2%</c:v>
                  </c:pt>
                  <c:pt idx="1">
                    <c:v>+19%</c:v>
                  </c:pt>
                  <c:pt idx="2">
                    <c:v>+14%</c:v>
                  </c:pt>
                  <c:pt idx="3">
                    <c:v>+13%</c:v>
                  </c:pt>
                </c15:dlblRangeCache>
              </c15:datalabelsRange>
            </c:ext>
            <c:ext xmlns:c16="http://schemas.microsoft.com/office/drawing/2014/chart" uri="{C3380CC4-5D6E-409C-BE32-E72D297353CC}">
              <c16:uniqueId val="{00000007-6D79-4282-9A02-2B92C08B2FD1}"/>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Charts!$W$10</c:f>
              <c:strCache>
                <c:ptCount val="1"/>
                <c:pt idx="0">
                  <c:v>Sum of 2026 Employment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BD7-4E3B-B1D0-BE5B9923D8D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BD7-4E3B-B1D0-BE5B9923D8D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BD7-4E3B-B1D0-BE5B9923D8D6}"/>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charset="0"/>
                    <a:ea typeface="Helvetica" charset="0"/>
                    <a:cs typeface="Helvetica" charset="0"/>
                  </a:defRPr>
                </a:pPr>
                <a:endParaRPr lang="en-US"/>
              </a:p>
            </c:txPr>
            <c:dLblPos val="outEnd"/>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Charts!$U$11:$U$13</c:f>
              <c:strCache>
                <c:ptCount val="3"/>
                <c:pt idx="0">
                  <c:v>HS or Below</c:v>
                </c:pt>
                <c:pt idx="1">
                  <c:v>AS, Cert, Some College</c:v>
                </c:pt>
                <c:pt idx="2">
                  <c:v>BA+</c:v>
                </c:pt>
              </c:strCache>
            </c:strRef>
          </c:cat>
          <c:val>
            <c:numRef>
              <c:f>Charts!$W$11:$W$13</c:f>
              <c:numCache>
                <c:formatCode>_(* #,##0_);_(* \(#,##0\);_(* "-"??_);_(@_)</c:formatCode>
                <c:ptCount val="3"/>
                <c:pt idx="0">
                  <c:v>365234</c:v>
                </c:pt>
                <c:pt idx="1">
                  <c:v>67912</c:v>
                </c:pt>
                <c:pt idx="2">
                  <c:v>147562</c:v>
                </c:pt>
              </c:numCache>
            </c:numRef>
          </c:val>
          <c:extLst>
            <c:ext xmlns:c16="http://schemas.microsoft.com/office/drawing/2014/chart" uri="{C3380CC4-5D6E-409C-BE32-E72D297353CC}">
              <c16:uniqueId val="{00000006-FBD7-4E3B-B1D0-BE5B9923D8D6}"/>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1000">
          <a:solidFill>
            <a:schemeClr val="tx1"/>
          </a:solidFill>
          <a:latin typeface="Helvetica" charset="0"/>
          <a:ea typeface="Helvetica" charset="0"/>
          <a:cs typeface="Helvetica" charset="0"/>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Manufacturing!$N$9</c:f>
              <c:strCache>
                <c:ptCount val="1"/>
                <c:pt idx="0">
                  <c:v>Change</c:v>
                </c:pt>
              </c:strCache>
            </c:strRef>
          </c:tx>
          <c:spPr>
            <a:solidFill>
              <a:schemeClr val="accent5"/>
            </a:solidFill>
            <a:ln>
              <a:noFill/>
            </a:ln>
            <a:effectLst/>
          </c:spPr>
          <c:invertIfNegative val="0"/>
          <c:dLbls>
            <c:dLbl>
              <c:idx val="0"/>
              <c:tx>
                <c:rich>
                  <a:bodyPr/>
                  <a:lstStyle/>
                  <a:p>
                    <a:fld id="{4C9CCD8D-D4A0-4236-9128-0C01C35AA81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0B5A-4FD4-BFB8-6DCBC954785C}"/>
                </c:ext>
              </c:extLst>
            </c:dLbl>
            <c:dLbl>
              <c:idx val="1"/>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3916368F-AEDE-43A1-875C-C0BA7CAD0004}"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B5A-4FD4-BFB8-6DCBC954785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Manufacturing!$K$10:$K$11</c:f>
              <c:strCache>
                <c:ptCount val="2"/>
                <c:pt idx="0">
                  <c:v>Hispanic or Latino</c:v>
                </c:pt>
                <c:pt idx="1">
                  <c:v>Not Hispanic or Latino</c:v>
                </c:pt>
              </c:strCache>
            </c:strRef>
          </c:cat>
          <c:val>
            <c:numRef>
              <c:f>Manufacturing!$N$10:$N$11</c:f>
              <c:numCache>
                <c:formatCode>\+#,##0;\-#,##0;\ #,##0</c:formatCode>
                <c:ptCount val="2"/>
                <c:pt idx="0">
                  <c:v>805</c:v>
                </c:pt>
                <c:pt idx="1">
                  <c:v>-802</c:v>
                </c:pt>
              </c:numCache>
            </c:numRef>
          </c:val>
          <c:extLst>
            <c:ext xmlns:c15="http://schemas.microsoft.com/office/drawing/2012/chart" uri="{02D57815-91ED-43cb-92C2-25804820EDAC}">
              <c15:datalabelsRange>
                <c15:f>Manufacturing!$O$10:$O$11</c15:f>
                <c15:dlblRangeCache>
                  <c:ptCount val="2"/>
                  <c:pt idx="0">
                    <c:v>+25%</c:v>
                  </c:pt>
                  <c:pt idx="1">
                    <c:v> -4%</c:v>
                  </c:pt>
                </c15:dlblRangeCache>
              </c15:datalabelsRange>
            </c:ext>
            <c:ext xmlns:c16="http://schemas.microsoft.com/office/drawing/2014/chart" uri="{C3380CC4-5D6E-409C-BE32-E72D297353CC}">
              <c16:uniqueId val="{00000002-0B5A-4FD4-BFB8-6DCBC954785C}"/>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Manufacturing!$L$9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Manufacturing!$K$10:$K$11</c15:sqref>
                        </c15:formulaRef>
                      </c:ext>
                    </c:extLst>
                    <c:strCache>
                      <c:ptCount val="2"/>
                      <c:pt idx="0">
                        <c:v>Hispanic or Latino</c:v>
                      </c:pt>
                      <c:pt idx="1">
                        <c:v>Not Hispanic or Latino</c:v>
                      </c:pt>
                    </c:strCache>
                  </c:strRef>
                </c:cat>
                <c:val>
                  <c:numRef>
                    <c:extLst>
                      <c:ext uri="{02D57815-91ED-43cb-92C2-25804820EDAC}">
                        <c15:formulaRef>
                          <c15:sqref>Manufacturing!$L$10:$L$11</c15:sqref>
                        </c15:formulaRef>
                      </c:ext>
                    </c:extLst>
                    <c:numCache>
                      <c:formatCode>_(* #,##0_);_(* \(#,##0\);_(* "-"??_);_(@_)</c:formatCode>
                      <c:ptCount val="2"/>
                      <c:pt idx="0">
                        <c:v>3236</c:v>
                      </c:pt>
                      <c:pt idx="1">
                        <c:v>22416</c:v>
                      </c:pt>
                    </c:numCache>
                  </c:numRef>
                </c:val>
                <c:extLst>
                  <c:ext xmlns:c16="http://schemas.microsoft.com/office/drawing/2014/chart" uri="{C3380CC4-5D6E-409C-BE32-E72D297353CC}">
                    <c16:uniqueId val="{00000003-0B5A-4FD4-BFB8-6DCBC954785C}"/>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Manufacturing!$M$9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Manufacturing!$K$10:$K$11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Manufacturing!$M$10:$M$11</c15:sqref>
                        </c15:formulaRef>
                      </c:ext>
                    </c:extLst>
                    <c:numCache>
                      <c:formatCode>_(* #,##0_);_(* \(#,##0\);_(* "-"??_);_(@_)</c:formatCode>
                      <c:ptCount val="2"/>
                      <c:pt idx="0">
                        <c:v>4041</c:v>
                      </c:pt>
                      <c:pt idx="1">
                        <c:v>21614</c:v>
                      </c:pt>
                    </c:numCache>
                  </c:numRef>
                </c:val>
                <c:extLst xmlns:c15="http://schemas.microsoft.com/office/drawing/2012/chart">
                  <c:ext xmlns:c16="http://schemas.microsoft.com/office/drawing/2014/chart" uri="{C3380CC4-5D6E-409C-BE32-E72D297353CC}">
                    <c16:uniqueId val="{00000004-0B5A-4FD4-BFB8-6DCBC954785C}"/>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Manufacturing!$K$4</c:f>
              <c:strCache>
                <c:ptCount val="1"/>
                <c:pt idx="0">
                  <c:v>White</c:v>
                </c:pt>
              </c:strCache>
            </c:strRef>
          </c:tx>
          <c:spPr>
            <a:solidFill>
              <a:schemeClr val="accent1"/>
            </a:solidFill>
            <a:ln>
              <a:noFill/>
            </a:ln>
            <a:effectLst/>
          </c:spPr>
          <c:invertIfNegative val="0"/>
          <c:dPt>
            <c:idx val="0"/>
            <c:invertIfNegative val="0"/>
            <c:bubble3D val="0"/>
            <c:spPr>
              <a:gradFill>
                <a:gsLst>
                  <a:gs pos="0">
                    <a:schemeClr val="accent1"/>
                  </a:gs>
                  <a:gs pos="50000">
                    <a:schemeClr val="accent1">
                      <a:lumMod val="60000"/>
                      <a:lumOff val="40000"/>
                    </a:schemeClr>
                  </a:gs>
                  <a:gs pos="80000">
                    <a:schemeClr val="accent1">
                      <a:lumMod val="45000"/>
                      <a:lumOff val="55000"/>
                    </a:schemeClr>
                  </a:gs>
                  <a:gs pos="100000">
                    <a:schemeClr val="accent1">
                      <a:lumMod val="30000"/>
                      <a:lumOff val="70000"/>
                    </a:schemeClr>
                  </a:gs>
                </a:gsLst>
                <a:lin ang="5400000" scaled="1"/>
              </a:gradFill>
              <a:ln>
                <a:noFill/>
              </a:ln>
              <a:effectLst/>
            </c:spPr>
            <c:extLst>
              <c:ext xmlns:c16="http://schemas.microsoft.com/office/drawing/2014/chart" uri="{C3380CC4-5D6E-409C-BE32-E72D297353CC}">
                <c16:uniqueId val="{00000001-EEB3-4A66-B2D1-ABC23B8DFD7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Manufacturing!$M$3</c:f>
              <c:strCache>
                <c:ptCount val="1"/>
                <c:pt idx="0">
                  <c:v>2018</c:v>
                </c:pt>
              </c:strCache>
            </c:strRef>
          </c:cat>
          <c:val>
            <c:numRef>
              <c:f>Manufacturing!$M$4</c:f>
              <c:numCache>
                <c:formatCode>_(* #,##0_);_(* \(#,##0\);_(* "-"??_);_(@_)</c:formatCode>
                <c:ptCount val="1"/>
                <c:pt idx="0">
                  <c:v>22947</c:v>
                </c:pt>
              </c:numCache>
            </c:numRef>
          </c:val>
          <c:extLst>
            <c:ext xmlns:c16="http://schemas.microsoft.com/office/drawing/2014/chart" uri="{C3380CC4-5D6E-409C-BE32-E72D297353CC}">
              <c16:uniqueId val="{00000002-EEB3-4A66-B2D1-ABC23B8DFD7C}"/>
            </c:ext>
          </c:extLst>
        </c:ser>
        <c:ser>
          <c:idx val="1"/>
          <c:order val="1"/>
          <c:tx>
            <c:strRef>
              <c:f>Manufacturing!$K$5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Manufacturing!$M$3</c:f>
              <c:strCache>
                <c:ptCount val="1"/>
                <c:pt idx="0">
                  <c:v>2018</c:v>
                </c:pt>
              </c:strCache>
            </c:strRef>
          </c:cat>
          <c:val>
            <c:numRef>
              <c:f>Manufacturing!$M$5</c:f>
              <c:numCache>
                <c:formatCode>_(* #,##0_);_(* \(#,##0\);_(* "-"??_);_(@_)</c:formatCode>
                <c:ptCount val="1"/>
                <c:pt idx="0">
                  <c:v>1390</c:v>
                </c:pt>
              </c:numCache>
            </c:numRef>
          </c:val>
          <c:extLst>
            <c:ext xmlns:c16="http://schemas.microsoft.com/office/drawing/2014/chart" uri="{C3380CC4-5D6E-409C-BE32-E72D297353CC}">
              <c16:uniqueId val="{00000003-EEB3-4A66-B2D1-ABC23B8DFD7C}"/>
            </c:ext>
          </c:extLst>
        </c:ser>
        <c:ser>
          <c:idx val="2"/>
          <c:order val="2"/>
          <c:tx>
            <c:strRef>
              <c:f>Manufacturing!$K$6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Manufacturing!$M$3</c:f>
              <c:strCache>
                <c:ptCount val="1"/>
                <c:pt idx="0">
                  <c:v>2018</c:v>
                </c:pt>
              </c:strCache>
            </c:strRef>
          </c:cat>
          <c:val>
            <c:numRef>
              <c:f>Manufacturing!$M$6</c:f>
              <c:numCache>
                <c:formatCode>_(* #,##0_);_(* \(#,##0\);_(* "-"??_);_(@_)</c:formatCode>
                <c:ptCount val="1"/>
                <c:pt idx="0">
                  <c:v>834</c:v>
                </c:pt>
              </c:numCache>
            </c:numRef>
          </c:val>
          <c:extLst>
            <c:ext xmlns:c16="http://schemas.microsoft.com/office/drawing/2014/chart" uri="{C3380CC4-5D6E-409C-BE32-E72D297353CC}">
              <c16:uniqueId val="{00000004-EEB3-4A66-B2D1-ABC23B8DFD7C}"/>
            </c:ext>
          </c:extLst>
        </c:ser>
        <c:ser>
          <c:idx val="3"/>
          <c:order val="3"/>
          <c:tx>
            <c:strRef>
              <c:f>Manufacturing!$K$7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Manufacturing!$M$3</c:f>
              <c:strCache>
                <c:ptCount val="1"/>
                <c:pt idx="0">
                  <c:v>2018</c:v>
                </c:pt>
              </c:strCache>
            </c:strRef>
          </c:cat>
          <c:val>
            <c:numRef>
              <c:f>Manufacturing!$M$7</c:f>
              <c:numCache>
                <c:formatCode>_(* #,##0_);_(* \(#,##0\);_(* "-"??_);_(@_)</c:formatCode>
                <c:ptCount val="1"/>
                <c:pt idx="0">
                  <c:v>482</c:v>
                </c:pt>
              </c:numCache>
            </c:numRef>
          </c:val>
          <c:extLst>
            <c:ext xmlns:c16="http://schemas.microsoft.com/office/drawing/2014/chart" uri="{C3380CC4-5D6E-409C-BE32-E72D297353CC}">
              <c16:uniqueId val="{00000005-EEB3-4A66-B2D1-ABC23B8DFD7C}"/>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1"/>
        <c:axPos val="b"/>
        <c:numFmt formatCode="General" sourceLinked="1"/>
        <c:majorTickMark val="none"/>
        <c:minorTickMark val="none"/>
        <c:tickLblPos val="none"/>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b="0" i="0" u="none" strike="noStrike" baseline="0" dirty="0" smtClean="0">
                <a:effectLst/>
              </a:rPr>
              <a:t>Top 5 Industry </a:t>
            </a:r>
            <a:r>
              <a:rPr lang="en-US" sz="1100" b="0" i="0" u="none" strike="noStrike" baseline="0" dirty="0">
                <a:effectLst/>
              </a:rPr>
              <a:t>Groups by </a:t>
            </a:r>
            <a:r>
              <a:rPr lang="en-US" sz="1100" dirty="0"/>
              <a:t>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Tech!$Q$18:$Q$23</c:f>
              <c:strCache>
                <c:ptCount val="6"/>
                <c:pt idx="0">
                  <c:v>Professional and Technical Services Total</c:v>
                </c:pt>
                <c:pt idx="1">
                  <c:v>Legal services</c:v>
                </c:pt>
                <c:pt idx="2">
                  <c:v>Accounting and bookkeeping services</c:v>
                </c:pt>
                <c:pt idx="3">
                  <c:v>Management and technical consulting services</c:v>
                </c:pt>
                <c:pt idx="4">
                  <c:v>Computer systems design and related services</c:v>
                </c:pt>
                <c:pt idx="5">
                  <c:v>Architectural and engineering services</c:v>
                </c:pt>
              </c:strCache>
            </c:strRef>
          </c:cat>
          <c:val>
            <c:numRef>
              <c:f>Tech!$R$18:$R$23</c:f>
              <c:numCache>
                <c:formatCode>#,##0</c:formatCode>
                <c:ptCount val="6"/>
                <c:pt idx="0">
                  <c:v>1515</c:v>
                </c:pt>
                <c:pt idx="1">
                  <c:v>360</c:v>
                </c:pt>
                <c:pt idx="2">
                  <c:v>245</c:v>
                </c:pt>
                <c:pt idx="3">
                  <c:v>230</c:v>
                </c:pt>
                <c:pt idx="4">
                  <c:v>202</c:v>
                </c:pt>
                <c:pt idx="5">
                  <c:v>164</c:v>
                </c:pt>
              </c:numCache>
            </c:numRef>
          </c:val>
          <c:extLst>
            <c:ext xmlns:c16="http://schemas.microsoft.com/office/drawing/2014/chart" uri="{C3380CC4-5D6E-409C-BE32-E72D297353CC}">
              <c16:uniqueId val="{00000000-86C7-4DE3-8C00-95115778DF72}"/>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Tech!$Q$18:$Q$23</c:f>
              <c:strCache>
                <c:ptCount val="6"/>
                <c:pt idx="0">
                  <c:v>Professional and Technical Services Total</c:v>
                </c:pt>
                <c:pt idx="1">
                  <c:v>Legal services</c:v>
                </c:pt>
                <c:pt idx="2">
                  <c:v>Accounting and bookkeeping services</c:v>
                </c:pt>
                <c:pt idx="3">
                  <c:v>Management and technical consulting services</c:v>
                </c:pt>
                <c:pt idx="4">
                  <c:v>Computer systems design and related services</c:v>
                </c:pt>
                <c:pt idx="5">
                  <c:v>Architectural and engineering services</c:v>
                </c:pt>
              </c:strCache>
            </c:strRef>
          </c:cat>
          <c:val>
            <c:numRef>
              <c:f>Tech!$S$18:$S$23</c:f>
              <c:numCache>
                <c:formatCode>#,##0</c:formatCode>
                <c:ptCount val="6"/>
                <c:pt idx="0">
                  <c:v>1487</c:v>
                </c:pt>
                <c:pt idx="1">
                  <c:v>342</c:v>
                </c:pt>
                <c:pt idx="2">
                  <c:v>244</c:v>
                </c:pt>
                <c:pt idx="3">
                  <c:v>236</c:v>
                </c:pt>
                <c:pt idx="4">
                  <c:v>205</c:v>
                </c:pt>
                <c:pt idx="5">
                  <c:v>160</c:v>
                </c:pt>
              </c:numCache>
            </c:numRef>
          </c:val>
          <c:extLst>
            <c:ext xmlns:c16="http://schemas.microsoft.com/office/drawing/2014/chart" uri="{C3380CC4-5D6E-409C-BE32-E72D297353CC}">
              <c16:uniqueId val="{00000001-86C7-4DE3-8C00-95115778DF72}"/>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Tech!$B$32</c:f>
              <c:strCache>
                <c:ptCount val="1"/>
                <c:pt idx="0">
                  <c:v>Less than high school</c:v>
                </c:pt>
              </c:strCache>
            </c:strRef>
          </c:tx>
          <c:spPr>
            <a:solidFill>
              <a:schemeClr val="accent1"/>
            </a:solidFill>
            <a:ln>
              <a:noFill/>
            </a:ln>
            <a:effectLst/>
          </c:spPr>
          <c:invertIfNegative val="0"/>
          <c:dLbls>
            <c:dLbl>
              <c:idx val="0"/>
              <c:tx>
                <c:rich>
                  <a:bodyPr/>
                  <a:lstStyle/>
                  <a:p>
                    <a:fld id="{84413C78-E711-4AD1-A939-F70832D5F07B}" type="CELLRANGE">
                      <a:rPr lang="en-US"/>
                      <a:pPr/>
                      <a:t>[CELLRANGE]</a:t>
                    </a:fld>
                    <a:r>
                      <a:rPr lang="en-US" baseline="0"/>
                      <a:t>, </a:t>
                    </a:r>
                    <a:fld id="{C86ECCFA-E8FD-4E63-8404-826CB9EB1491}"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8330-4184-8E92-A6E45B615B2C}"/>
                </c:ext>
              </c:extLst>
            </c:dLbl>
            <c:dLbl>
              <c:idx val="1"/>
              <c:tx>
                <c:rich>
                  <a:bodyPr/>
                  <a:lstStyle/>
                  <a:p>
                    <a:fld id="{24F2C40D-8007-4B6B-A8F7-EC87D662A775}" type="CELLRANGE">
                      <a:rPr lang="en-US"/>
                      <a:pPr/>
                      <a:t>[CELLRANGE]</a:t>
                    </a:fld>
                    <a:r>
                      <a:rPr lang="en-US" baseline="0"/>
                      <a:t>, </a:t>
                    </a:r>
                    <a:fld id="{44D820F2-D3B5-46C2-A5F4-CC428692B35C}"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330-4184-8E92-A6E45B615B2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Tech!$C$31:$D$31</c:f>
              <c:strCache>
                <c:ptCount val="2"/>
                <c:pt idx="0">
                  <c:v>2015</c:v>
                </c:pt>
                <c:pt idx="1">
                  <c:v>2018</c:v>
                </c:pt>
              </c:strCache>
            </c:strRef>
          </c:cat>
          <c:val>
            <c:numRef>
              <c:f>Tech!$C$32:$D$32</c:f>
              <c:numCache>
                <c:formatCode>#,##0</c:formatCode>
                <c:ptCount val="2"/>
                <c:pt idx="0">
                  <c:v>538</c:v>
                </c:pt>
                <c:pt idx="1">
                  <c:v>612</c:v>
                </c:pt>
              </c:numCache>
            </c:numRef>
          </c:val>
          <c:extLst>
            <c:ext xmlns:c15="http://schemas.microsoft.com/office/drawing/2012/chart" uri="{02D57815-91ED-43cb-92C2-25804820EDAC}">
              <c15:datalabelsRange>
                <c15:f>Tech!$E$32:$F$32</c15:f>
                <c15:dlblRangeCache>
                  <c:ptCount val="2"/>
                  <c:pt idx="0">
                    <c:v>6%</c:v>
                  </c:pt>
                  <c:pt idx="1">
                    <c:v>7%</c:v>
                  </c:pt>
                </c15:dlblRangeCache>
              </c15:datalabelsRange>
            </c:ext>
            <c:ext xmlns:c16="http://schemas.microsoft.com/office/drawing/2014/chart" uri="{C3380CC4-5D6E-409C-BE32-E72D297353CC}">
              <c16:uniqueId val="{00000002-8330-4184-8E92-A6E45B615B2C}"/>
            </c:ext>
          </c:extLst>
        </c:ser>
        <c:ser>
          <c:idx val="1"/>
          <c:order val="1"/>
          <c:tx>
            <c:strRef>
              <c:f>Tech!$B$33</c:f>
              <c:strCache>
                <c:ptCount val="1"/>
                <c:pt idx="0">
                  <c:v>High school or equivalent, no college</c:v>
                </c:pt>
              </c:strCache>
            </c:strRef>
          </c:tx>
          <c:spPr>
            <a:solidFill>
              <a:schemeClr val="accent2"/>
            </a:solidFill>
            <a:ln>
              <a:noFill/>
            </a:ln>
            <a:effectLst/>
          </c:spPr>
          <c:invertIfNegative val="0"/>
          <c:dLbls>
            <c:dLbl>
              <c:idx val="0"/>
              <c:tx>
                <c:rich>
                  <a:bodyPr/>
                  <a:lstStyle/>
                  <a:p>
                    <a:fld id="{B747D632-BC76-41C9-ADC2-8607AF349C7A}" type="CELLRANGE">
                      <a:rPr lang="en-US"/>
                      <a:pPr/>
                      <a:t>[CELLRANGE]</a:t>
                    </a:fld>
                    <a:r>
                      <a:rPr lang="en-US" baseline="0"/>
                      <a:t>, </a:t>
                    </a:r>
                    <a:fld id="{11812B8B-83B3-495B-AD61-D7C629D7B307}"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330-4184-8E92-A6E45B615B2C}"/>
                </c:ext>
              </c:extLst>
            </c:dLbl>
            <c:dLbl>
              <c:idx val="1"/>
              <c:tx>
                <c:rich>
                  <a:bodyPr/>
                  <a:lstStyle/>
                  <a:p>
                    <a:fld id="{47D7A757-427B-447C-BB54-7A565C601DC5}" type="CELLRANGE">
                      <a:rPr lang="en-US"/>
                      <a:pPr/>
                      <a:t>[CELLRANGE]</a:t>
                    </a:fld>
                    <a:r>
                      <a:rPr lang="en-US" baseline="0"/>
                      <a:t>, </a:t>
                    </a:r>
                    <a:fld id="{08585095-AD9C-4032-AFD4-57FA1945DF2D}"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330-4184-8E92-A6E45B615B2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Tech!$C$31:$D$31</c:f>
              <c:strCache>
                <c:ptCount val="2"/>
                <c:pt idx="0">
                  <c:v>2015</c:v>
                </c:pt>
                <c:pt idx="1">
                  <c:v>2018</c:v>
                </c:pt>
              </c:strCache>
            </c:strRef>
          </c:cat>
          <c:val>
            <c:numRef>
              <c:f>Tech!$C$33:$D$33</c:f>
              <c:numCache>
                <c:formatCode>#,##0</c:formatCode>
                <c:ptCount val="2"/>
                <c:pt idx="0">
                  <c:v>1532</c:v>
                </c:pt>
                <c:pt idx="1">
                  <c:v>1587</c:v>
                </c:pt>
              </c:numCache>
            </c:numRef>
          </c:val>
          <c:extLst>
            <c:ext xmlns:c15="http://schemas.microsoft.com/office/drawing/2012/chart" uri="{02D57815-91ED-43cb-92C2-25804820EDAC}">
              <c15:datalabelsRange>
                <c15:f>Tech!$E$33:$F$33</c15:f>
                <c15:dlblRangeCache>
                  <c:ptCount val="2"/>
                  <c:pt idx="0">
                    <c:v>18%</c:v>
                  </c:pt>
                  <c:pt idx="1">
                    <c:v>19%</c:v>
                  </c:pt>
                </c15:dlblRangeCache>
              </c15:datalabelsRange>
            </c:ext>
            <c:ext xmlns:c16="http://schemas.microsoft.com/office/drawing/2014/chart" uri="{C3380CC4-5D6E-409C-BE32-E72D297353CC}">
              <c16:uniqueId val="{00000005-8330-4184-8E92-A6E45B615B2C}"/>
            </c:ext>
          </c:extLst>
        </c:ser>
        <c:ser>
          <c:idx val="2"/>
          <c:order val="2"/>
          <c:tx>
            <c:strRef>
              <c:f>Tech!$B$34</c:f>
              <c:strCache>
                <c:ptCount val="1"/>
                <c:pt idx="0">
                  <c:v>Some college or Associate degree</c:v>
                </c:pt>
              </c:strCache>
            </c:strRef>
          </c:tx>
          <c:spPr>
            <a:solidFill>
              <a:schemeClr val="accent3"/>
            </a:solidFill>
            <a:ln>
              <a:noFill/>
            </a:ln>
            <a:effectLst/>
          </c:spPr>
          <c:invertIfNegative val="0"/>
          <c:dLbls>
            <c:dLbl>
              <c:idx val="0"/>
              <c:tx>
                <c:rich>
                  <a:bodyPr/>
                  <a:lstStyle/>
                  <a:p>
                    <a:fld id="{8CF5452F-66D9-422B-8842-3B06865F998B}" type="CELLRANGE">
                      <a:rPr lang="en-US"/>
                      <a:pPr/>
                      <a:t>[CELLRANGE]</a:t>
                    </a:fld>
                    <a:r>
                      <a:rPr lang="en-US" baseline="0"/>
                      <a:t>, </a:t>
                    </a:r>
                    <a:fld id="{2959389A-1950-428E-8308-4A4A88650084}"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8330-4184-8E92-A6E45B615B2C}"/>
                </c:ext>
              </c:extLst>
            </c:dLbl>
            <c:dLbl>
              <c:idx val="1"/>
              <c:tx>
                <c:rich>
                  <a:bodyPr/>
                  <a:lstStyle/>
                  <a:p>
                    <a:fld id="{71EEDBF8-5BC0-4C39-8640-1F8AB2E25557}" type="CELLRANGE">
                      <a:rPr lang="en-US"/>
                      <a:pPr/>
                      <a:t>[CELLRANGE]</a:t>
                    </a:fld>
                    <a:r>
                      <a:rPr lang="en-US" baseline="0"/>
                      <a:t>, </a:t>
                    </a:r>
                    <a:fld id="{4A06EB6F-284E-4128-BEFC-BBF479EBF49F}"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330-4184-8E92-A6E45B615B2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Tech!$C$31:$D$31</c:f>
              <c:strCache>
                <c:ptCount val="2"/>
                <c:pt idx="0">
                  <c:v>2015</c:v>
                </c:pt>
                <c:pt idx="1">
                  <c:v>2018</c:v>
                </c:pt>
              </c:strCache>
            </c:strRef>
          </c:cat>
          <c:val>
            <c:numRef>
              <c:f>Tech!$C$34:$D$34</c:f>
              <c:numCache>
                <c:formatCode>#,##0</c:formatCode>
                <c:ptCount val="2"/>
                <c:pt idx="0">
                  <c:v>2300</c:v>
                </c:pt>
                <c:pt idx="1">
                  <c:v>2259</c:v>
                </c:pt>
              </c:numCache>
            </c:numRef>
          </c:val>
          <c:extLst>
            <c:ext xmlns:c15="http://schemas.microsoft.com/office/drawing/2012/chart" uri="{02D57815-91ED-43cb-92C2-25804820EDAC}">
              <c15:datalabelsRange>
                <c15:f>Tech!$E$34:$F$34</c15:f>
                <c15:dlblRangeCache>
                  <c:ptCount val="2"/>
                  <c:pt idx="0">
                    <c:v>28%</c:v>
                  </c:pt>
                  <c:pt idx="1">
                    <c:v>27%</c:v>
                  </c:pt>
                </c15:dlblRangeCache>
              </c15:datalabelsRange>
            </c:ext>
            <c:ext xmlns:c16="http://schemas.microsoft.com/office/drawing/2014/chart" uri="{C3380CC4-5D6E-409C-BE32-E72D297353CC}">
              <c16:uniqueId val="{00000008-8330-4184-8E92-A6E45B615B2C}"/>
            </c:ext>
          </c:extLst>
        </c:ser>
        <c:ser>
          <c:idx val="3"/>
          <c:order val="3"/>
          <c:tx>
            <c:strRef>
              <c:f>Tech!$B$35</c:f>
              <c:strCache>
                <c:ptCount val="1"/>
                <c:pt idx="0">
                  <c:v>Bachelor's degree or advanced degree</c:v>
                </c:pt>
              </c:strCache>
            </c:strRef>
          </c:tx>
          <c:spPr>
            <a:solidFill>
              <a:schemeClr val="accent4"/>
            </a:solidFill>
            <a:ln>
              <a:noFill/>
            </a:ln>
            <a:effectLst/>
          </c:spPr>
          <c:invertIfNegative val="0"/>
          <c:dLbls>
            <c:dLbl>
              <c:idx val="0"/>
              <c:tx>
                <c:rich>
                  <a:bodyPr/>
                  <a:lstStyle/>
                  <a:p>
                    <a:fld id="{49C07232-333C-4CA0-8D90-C58D08A34509}" type="CELLRANGE">
                      <a:rPr lang="en-US"/>
                      <a:pPr/>
                      <a:t>[CELLRANGE]</a:t>
                    </a:fld>
                    <a:r>
                      <a:rPr lang="en-US" baseline="0"/>
                      <a:t>, </a:t>
                    </a:r>
                    <a:fld id="{657F684A-7D62-41B9-B8C1-4C9F5C1A4D95}"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330-4184-8E92-A6E45B615B2C}"/>
                </c:ext>
              </c:extLst>
            </c:dLbl>
            <c:dLbl>
              <c:idx val="1"/>
              <c:tx>
                <c:rich>
                  <a:bodyPr/>
                  <a:lstStyle/>
                  <a:p>
                    <a:fld id="{FCCFBC39-500C-47E1-81CC-99C4AEA79FA6}" type="CELLRANGE">
                      <a:rPr lang="en-US"/>
                      <a:pPr/>
                      <a:t>[CELLRANGE]</a:t>
                    </a:fld>
                    <a:r>
                      <a:rPr lang="en-US" baseline="0"/>
                      <a:t>, </a:t>
                    </a:r>
                    <a:fld id="{D9B84342-7CAB-429B-AB2F-3828B1FA8028}"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8330-4184-8E92-A6E45B615B2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Tech!$C$31:$D$31</c:f>
              <c:strCache>
                <c:ptCount val="2"/>
                <c:pt idx="0">
                  <c:v>2015</c:v>
                </c:pt>
                <c:pt idx="1">
                  <c:v>2018</c:v>
                </c:pt>
              </c:strCache>
            </c:strRef>
          </c:cat>
          <c:val>
            <c:numRef>
              <c:f>Tech!$C$35:$D$35</c:f>
              <c:numCache>
                <c:formatCode>#,##0</c:formatCode>
                <c:ptCount val="2"/>
                <c:pt idx="0">
                  <c:v>3204</c:v>
                </c:pt>
                <c:pt idx="1">
                  <c:v>3116</c:v>
                </c:pt>
              </c:numCache>
            </c:numRef>
          </c:val>
          <c:extLst>
            <c:ext xmlns:c15="http://schemas.microsoft.com/office/drawing/2012/chart" uri="{02D57815-91ED-43cb-92C2-25804820EDAC}">
              <c15:datalabelsRange>
                <c15:f>Tech!$E$35:$F$35</c15:f>
                <c15:dlblRangeCache>
                  <c:ptCount val="2"/>
                  <c:pt idx="0">
                    <c:v>39%</c:v>
                  </c:pt>
                  <c:pt idx="1">
                    <c:v>38%</c:v>
                  </c:pt>
                </c15:dlblRangeCache>
              </c15:datalabelsRange>
            </c:ext>
            <c:ext xmlns:c16="http://schemas.microsoft.com/office/drawing/2014/chart" uri="{C3380CC4-5D6E-409C-BE32-E72D297353CC}">
              <c16:uniqueId val="{0000000B-8330-4184-8E92-A6E45B615B2C}"/>
            </c:ext>
          </c:extLst>
        </c:ser>
        <c:ser>
          <c:idx val="4"/>
          <c:order val="4"/>
          <c:tx>
            <c:strRef>
              <c:f>Tech!$B$36</c:f>
              <c:strCache>
                <c:ptCount val="1"/>
                <c:pt idx="0">
                  <c:v>Educational attainment not available (age &lt;24)</c:v>
                </c:pt>
              </c:strCache>
            </c:strRef>
          </c:tx>
          <c:spPr>
            <a:solidFill>
              <a:schemeClr val="accent5"/>
            </a:solidFill>
            <a:ln>
              <a:noFill/>
            </a:ln>
            <a:effectLst/>
          </c:spPr>
          <c:invertIfNegative val="0"/>
          <c:dLbls>
            <c:dLbl>
              <c:idx val="0"/>
              <c:tx>
                <c:rich>
                  <a:bodyPr/>
                  <a:lstStyle/>
                  <a:p>
                    <a:fld id="{C9A51EAA-8A0E-4D93-B061-700CB2E228A4}" type="CELLRANGE">
                      <a:rPr lang="en-US"/>
                      <a:pPr/>
                      <a:t>[CELLRANGE]</a:t>
                    </a:fld>
                    <a:r>
                      <a:rPr lang="en-US" baseline="0"/>
                      <a:t>, </a:t>
                    </a:r>
                    <a:fld id="{2CD2F3AC-6B9F-4194-A053-2968111933E3}"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8330-4184-8E92-A6E45B615B2C}"/>
                </c:ext>
              </c:extLst>
            </c:dLbl>
            <c:dLbl>
              <c:idx val="1"/>
              <c:tx>
                <c:rich>
                  <a:bodyPr/>
                  <a:lstStyle/>
                  <a:p>
                    <a:fld id="{67444CA4-4070-4D9E-A5F4-5CDAC7E9DBE9}" type="CELLRANGE">
                      <a:rPr lang="en-US"/>
                      <a:pPr/>
                      <a:t>[CELLRANGE]</a:t>
                    </a:fld>
                    <a:r>
                      <a:rPr lang="en-US" baseline="0"/>
                      <a:t>, </a:t>
                    </a:r>
                    <a:fld id="{C90C7690-0850-451A-BB80-68FA85D912E8}"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8330-4184-8E92-A6E45B615B2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Tech!$C$31:$D$31</c:f>
              <c:strCache>
                <c:ptCount val="2"/>
                <c:pt idx="0">
                  <c:v>2015</c:v>
                </c:pt>
                <c:pt idx="1">
                  <c:v>2018</c:v>
                </c:pt>
              </c:strCache>
            </c:strRef>
          </c:cat>
          <c:val>
            <c:numRef>
              <c:f>Tech!$C$36:$D$36</c:f>
              <c:numCache>
                <c:formatCode>#,##0</c:formatCode>
                <c:ptCount val="2"/>
                <c:pt idx="0">
                  <c:v>712</c:v>
                </c:pt>
                <c:pt idx="1">
                  <c:v>683</c:v>
                </c:pt>
              </c:numCache>
            </c:numRef>
          </c:val>
          <c:extLst>
            <c:ext xmlns:c15="http://schemas.microsoft.com/office/drawing/2012/chart" uri="{02D57815-91ED-43cb-92C2-25804820EDAC}">
              <c15:datalabelsRange>
                <c15:f>Tech!$E$36:$F$36</c15:f>
                <c15:dlblRangeCache>
                  <c:ptCount val="2"/>
                  <c:pt idx="0">
                    <c:v>9%</c:v>
                  </c:pt>
                  <c:pt idx="1">
                    <c:v>8%</c:v>
                  </c:pt>
                </c15:dlblRangeCache>
              </c15:datalabelsRange>
            </c:ext>
            <c:ext xmlns:c16="http://schemas.microsoft.com/office/drawing/2014/chart" uri="{C3380CC4-5D6E-409C-BE32-E72D297353CC}">
              <c16:uniqueId val="{0000000E-8330-4184-8E92-A6E45B615B2C}"/>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Tech!$K$17</c:f>
              <c:strCache>
                <c:ptCount val="1"/>
                <c:pt idx="0">
                  <c:v>Increase</c:v>
                </c:pt>
              </c:strCache>
            </c:strRef>
          </c:tx>
          <c:spPr>
            <a:ln w="25400" cap="rnd">
              <a:noFill/>
              <a:round/>
            </a:ln>
            <a:effectLst/>
          </c:spPr>
          <c:marker>
            <c:symbol val="none"/>
          </c:marker>
          <c:dLbls>
            <c:dLbl>
              <c:idx val="0"/>
              <c:tx>
                <c:rich>
                  <a:bodyPr/>
                  <a:lstStyle/>
                  <a:p>
                    <a:fld id="{90EB8A9A-1C41-4A3F-9417-9F0B6996A14B}"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8330-4184-8E92-A6E45B615B2C}"/>
                </c:ext>
              </c:extLst>
            </c:dLbl>
            <c:dLbl>
              <c:idx val="1"/>
              <c:tx>
                <c:rich>
                  <a:bodyPr/>
                  <a:lstStyle/>
                  <a:p>
                    <a:fld id="{608783F9-CCB5-44A5-8B7E-59628D598D49}"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8330-4184-8E92-A6E45B615B2C}"/>
                </c:ext>
              </c:extLst>
            </c:dLbl>
            <c:dLbl>
              <c:idx val="2"/>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330-4184-8E92-A6E45B615B2C}"/>
                </c:ext>
              </c:extLst>
            </c:dLbl>
            <c:dLbl>
              <c:idx val="3"/>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330-4184-8E92-A6E45B615B2C}"/>
                </c:ext>
              </c:extLst>
            </c:dLbl>
            <c:dLbl>
              <c:idx val="4"/>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330-4184-8E92-A6E45B615B2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Tech!$J$18:$J$22</c:f>
              <c:numCache>
                <c:formatCode>General</c:formatCode>
                <c:ptCount val="5"/>
                <c:pt idx="0">
                  <c:v>1.59</c:v>
                </c:pt>
                <c:pt idx="1">
                  <c:v>1.59</c:v>
                </c:pt>
                <c:pt idx="2">
                  <c:v>1.59</c:v>
                </c:pt>
                <c:pt idx="3">
                  <c:v>1.59</c:v>
                </c:pt>
                <c:pt idx="4">
                  <c:v>1.59</c:v>
                </c:pt>
              </c:numCache>
            </c:numRef>
          </c:xVal>
          <c:yVal>
            <c:numRef>
              <c:f>Tech!$K$18:$K$22</c:f>
              <c:numCache>
                <c:formatCode>0%</c:formatCode>
                <c:ptCount val="5"/>
                <c:pt idx="0">
                  <c:v>7.0000000000000007E-2</c:v>
                </c:pt>
                <c:pt idx="1">
                  <c:v>0.21826934722054014</c:v>
                </c:pt>
                <c:pt idx="2">
                  <c:v>#N/A</c:v>
                </c:pt>
                <c:pt idx="3">
                  <c:v>#N/A</c:v>
                </c:pt>
                <c:pt idx="4">
                  <c:v>#N/A</c:v>
                </c:pt>
              </c:numCache>
            </c:numRef>
          </c:yVal>
          <c:smooth val="0"/>
          <c:extLst>
            <c:ext xmlns:c15="http://schemas.microsoft.com/office/drawing/2012/chart" uri="{02D57815-91ED-43cb-92C2-25804820EDAC}">
              <c15:datalabelsRange>
                <c15:f>Tech!$H$32:$H$36</c15:f>
                <c15:dlblRangeCache>
                  <c:ptCount val="5"/>
                  <c:pt idx="0">
                    <c:v>+13.8%</c:v>
                  </c:pt>
                  <c:pt idx="1">
                    <c:v>+3.6%</c:v>
                  </c:pt>
                  <c:pt idx="2">
                    <c:v> -1.8%</c:v>
                  </c:pt>
                  <c:pt idx="3">
                    <c:v> -2.7%</c:v>
                  </c:pt>
                  <c:pt idx="4">
                    <c:v> -4.1%</c:v>
                  </c:pt>
                </c15:dlblRangeCache>
              </c15:datalabelsRange>
            </c:ext>
            <c:ext xmlns:c16="http://schemas.microsoft.com/office/drawing/2014/chart" uri="{C3380CC4-5D6E-409C-BE32-E72D297353CC}">
              <c16:uniqueId val="{00000014-8330-4184-8E92-A6E45B615B2C}"/>
            </c:ext>
          </c:extLst>
        </c:ser>
        <c:ser>
          <c:idx val="6"/>
          <c:order val="6"/>
          <c:tx>
            <c:strRef>
              <c:f>Tech!$L$17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330-4184-8E92-A6E45B615B2C}"/>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330-4184-8E92-A6E45B615B2C}"/>
                </c:ext>
              </c:extLst>
            </c:dLbl>
            <c:dLbl>
              <c:idx val="2"/>
              <c:tx>
                <c:rich>
                  <a:bodyPr/>
                  <a:lstStyle/>
                  <a:p>
                    <a:fld id="{97918C0A-B2B1-4459-8AA6-1FC8042AEB3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8330-4184-8E92-A6E45B615B2C}"/>
                </c:ext>
              </c:extLst>
            </c:dLbl>
            <c:dLbl>
              <c:idx val="3"/>
              <c:tx>
                <c:rich>
                  <a:bodyPr/>
                  <a:lstStyle/>
                  <a:p>
                    <a:fld id="{405982A2-57AB-4C6A-9C24-51F299F8893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8330-4184-8E92-A6E45B615B2C}"/>
                </c:ext>
              </c:extLst>
            </c:dLbl>
            <c:dLbl>
              <c:idx val="4"/>
              <c:tx>
                <c:rich>
                  <a:bodyPr/>
                  <a:lstStyle/>
                  <a:p>
                    <a:fld id="{BF849854-57F8-4AAF-96A9-5D120C4BF34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8330-4184-8E92-A6E45B615B2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Tech!$J$18:$J$22</c:f>
              <c:numCache>
                <c:formatCode>General</c:formatCode>
                <c:ptCount val="5"/>
                <c:pt idx="0">
                  <c:v>1.59</c:v>
                </c:pt>
                <c:pt idx="1">
                  <c:v>1.59</c:v>
                </c:pt>
                <c:pt idx="2">
                  <c:v>1.59</c:v>
                </c:pt>
                <c:pt idx="3">
                  <c:v>1.59</c:v>
                </c:pt>
                <c:pt idx="4">
                  <c:v>1.59</c:v>
                </c:pt>
              </c:numCache>
            </c:numRef>
          </c:xVal>
          <c:yVal>
            <c:numRef>
              <c:f>Tech!$L$18:$L$22</c:f>
              <c:numCache>
                <c:formatCode>0%</c:formatCode>
                <c:ptCount val="5"/>
                <c:pt idx="0">
                  <c:v>#N/A</c:v>
                </c:pt>
                <c:pt idx="1">
                  <c:v>#N/A</c:v>
                </c:pt>
                <c:pt idx="2">
                  <c:v>0.43047111541722172</c:v>
                </c:pt>
                <c:pt idx="3">
                  <c:v>0.76633159743248147</c:v>
                </c:pt>
                <c:pt idx="4">
                  <c:v>0.95</c:v>
                </c:pt>
              </c:numCache>
            </c:numRef>
          </c:yVal>
          <c:smooth val="0"/>
          <c:extLst>
            <c:ext xmlns:c15="http://schemas.microsoft.com/office/drawing/2012/chart" uri="{02D57815-91ED-43cb-92C2-25804820EDAC}">
              <c15:datalabelsRange>
                <c15:f>Tech!$H$32:$H$36</c15:f>
                <c15:dlblRangeCache>
                  <c:ptCount val="5"/>
                  <c:pt idx="0">
                    <c:v>+13.8%</c:v>
                  </c:pt>
                  <c:pt idx="1">
                    <c:v>+3.6%</c:v>
                  </c:pt>
                  <c:pt idx="2">
                    <c:v> -1.8%</c:v>
                  </c:pt>
                  <c:pt idx="3">
                    <c:v> -2.7%</c:v>
                  </c:pt>
                  <c:pt idx="4">
                    <c:v> -4.1%</c:v>
                  </c:pt>
                </c15:dlblRangeCache>
              </c15:datalabelsRange>
            </c:ext>
            <c:ext xmlns:c16="http://schemas.microsoft.com/office/drawing/2014/chart" uri="{C3380CC4-5D6E-409C-BE32-E72D297353CC}">
              <c16:uniqueId val="{0000001A-8330-4184-8E92-A6E45B615B2C}"/>
            </c:ext>
          </c:extLst>
        </c:ser>
        <c:ser>
          <c:idx val="7"/>
          <c:order val="7"/>
          <c:tx>
            <c:strRef>
              <c:f>Tech!$K$13</c:f>
              <c:strCache>
                <c:ptCount val="1"/>
                <c:pt idx="0">
                  <c:v>Share</c:v>
                </c:pt>
              </c:strCache>
            </c:strRef>
          </c:tx>
          <c:spPr>
            <a:ln w="25400" cap="rnd">
              <a:noFill/>
              <a:round/>
            </a:ln>
            <a:effectLst/>
          </c:spPr>
          <c:marker>
            <c:symbol val="none"/>
          </c:marker>
          <c:dLbls>
            <c:dLbl>
              <c:idx val="0"/>
              <c:tx>
                <c:rich>
                  <a:bodyPr/>
                  <a:lstStyle/>
                  <a:p>
                    <a:fld id="{404B4B65-8B99-498F-977D-E3F71C9C7AF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8330-4184-8E92-A6E45B615B2C}"/>
                </c:ext>
              </c:extLst>
            </c:dLbl>
            <c:dLbl>
              <c:idx val="1"/>
              <c:tx>
                <c:rich>
                  <a:bodyPr/>
                  <a:lstStyle/>
                  <a:p>
                    <a:fld id="{99B8E5FC-4CC9-4FFC-BE32-505F9B9D05F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8330-4184-8E92-A6E45B615B2C}"/>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Tech!$J$14:$J$15</c:f>
              <c:numCache>
                <c:formatCode>General</c:formatCode>
                <c:ptCount val="2"/>
                <c:pt idx="0">
                  <c:v>1</c:v>
                </c:pt>
                <c:pt idx="1">
                  <c:v>2</c:v>
                </c:pt>
              </c:numCache>
            </c:numRef>
          </c:xVal>
          <c:yVal>
            <c:numRef>
              <c:f>Tech!$K$14:$K$15</c:f>
              <c:numCache>
                <c:formatCode>0%</c:formatCode>
                <c:ptCount val="2"/>
                <c:pt idx="0">
                  <c:v>1</c:v>
                </c:pt>
                <c:pt idx="1">
                  <c:v>1</c:v>
                </c:pt>
              </c:numCache>
            </c:numRef>
          </c:yVal>
          <c:smooth val="0"/>
          <c:extLst>
            <c:ext xmlns:c15="http://schemas.microsoft.com/office/drawing/2012/chart" uri="{02D57815-91ED-43cb-92C2-25804820EDAC}">
              <c15:datalabelsRange>
                <c15:f>Tech!$L$14:$L$15</c15:f>
                <c15:dlblRangeCache>
                  <c:ptCount val="2"/>
                  <c:pt idx="0">
                    <c:v> 8,286 </c:v>
                  </c:pt>
                  <c:pt idx="1">
                    <c:v> 8,257 </c:v>
                  </c:pt>
                </c15:dlblRangeCache>
              </c15:datalabelsRange>
            </c:ext>
            <c:ext xmlns:c16="http://schemas.microsoft.com/office/drawing/2014/chart" uri="{C3380CC4-5D6E-409C-BE32-E72D297353CC}">
              <c16:uniqueId val="{0000001D-8330-4184-8E92-A6E45B615B2C}"/>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Tech!$J$13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Tech!$L$12</c:f>
              <c:strCache>
                <c:ptCount val="1"/>
                <c:pt idx="0">
                  <c:v>2018</c:v>
                </c:pt>
              </c:strCache>
            </c:strRef>
          </c:cat>
          <c:val>
            <c:numRef>
              <c:f>Tech!$L$13</c:f>
              <c:numCache>
                <c:formatCode>#,##0</c:formatCode>
                <c:ptCount val="1"/>
                <c:pt idx="0">
                  <c:v>3828</c:v>
                </c:pt>
              </c:numCache>
            </c:numRef>
          </c:val>
          <c:extLst>
            <c:ext xmlns:c16="http://schemas.microsoft.com/office/drawing/2014/chart" uri="{C3380CC4-5D6E-409C-BE32-E72D297353CC}">
              <c16:uniqueId val="{00000000-E5A8-444D-95BF-6DCB0A50D774}"/>
            </c:ext>
          </c:extLst>
        </c:ser>
        <c:ser>
          <c:idx val="1"/>
          <c:order val="1"/>
          <c:tx>
            <c:strRef>
              <c:f>Tech!$J$14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Tech!$L$12</c:f>
              <c:strCache>
                <c:ptCount val="1"/>
                <c:pt idx="0">
                  <c:v>2018</c:v>
                </c:pt>
              </c:strCache>
            </c:strRef>
          </c:cat>
          <c:val>
            <c:numRef>
              <c:f>Tech!$L$14</c:f>
              <c:numCache>
                <c:formatCode>#,##0</c:formatCode>
                <c:ptCount val="1"/>
                <c:pt idx="0">
                  <c:v>4428</c:v>
                </c:pt>
              </c:numCache>
            </c:numRef>
          </c:val>
          <c:extLst>
            <c:ext xmlns:c16="http://schemas.microsoft.com/office/drawing/2014/chart" uri="{C3380CC4-5D6E-409C-BE32-E72D297353CC}">
              <c16:uniqueId val="{00000001-E5A8-444D-95BF-6DCB0A50D774}"/>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Tech!$M$12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8679-449B-9CB1-9A039EAFBE67}"/>
              </c:ext>
            </c:extLst>
          </c:dPt>
          <c:dLbls>
            <c:dLbl>
              <c:idx val="0"/>
              <c:tx>
                <c:rich>
                  <a:bodyPr/>
                  <a:lstStyle/>
                  <a:p>
                    <a:fld id="{129DA801-0181-4C4F-9A37-E5169EBAF78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679-449B-9CB1-9A039EAFBE67}"/>
                </c:ext>
              </c:extLst>
            </c:dLbl>
            <c:dLbl>
              <c:idx val="1"/>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1440C49D-258F-4201-A88F-744DF8C62C36}"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679-449B-9CB1-9A039EAFBE6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Tech!$J$13:$J$14</c:f>
              <c:strCache>
                <c:ptCount val="2"/>
                <c:pt idx="0">
                  <c:v>Male</c:v>
                </c:pt>
                <c:pt idx="1">
                  <c:v>Female</c:v>
                </c:pt>
              </c:strCache>
            </c:strRef>
          </c:cat>
          <c:val>
            <c:numRef>
              <c:f>Tech!$M$13:$M$14</c:f>
              <c:numCache>
                <c:formatCode>\+#,##0;\-#,##0;\ #,##0</c:formatCode>
                <c:ptCount val="2"/>
                <c:pt idx="0">
                  <c:v>121</c:v>
                </c:pt>
                <c:pt idx="1">
                  <c:v>-150</c:v>
                </c:pt>
              </c:numCache>
            </c:numRef>
          </c:val>
          <c:extLst>
            <c:ext xmlns:c15="http://schemas.microsoft.com/office/drawing/2012/chart" uri="{02D57815-91ED-43cb-92C2-25804820EDAC}">
              <c15:datalabelsRange>
                <c15:f>Tech!$N$13:$N$14</c15:f>
                <c15:dlblRangeCache>
                  <c:ptCount val="2"/>
                  <c:pt idx="0">
                    <c:v>+3%</c:v>
                  </c:pt>
                  <c:pt idx="1">
                    <c:v> -3%</c:v>
                  </c:pt>
                </c15:dlblRangeCache>
              </c15:datalabelsRange>
            </c:ext>
            <c:ext xmlns:c16="http://schemas.microsoft.com/office/drawing/2014/chart" uri="{C3380CC4-5D6E-409C-BE32-E72D297353CC}">
              <c16:uniqueId val="{00000003-8679-449B-9CB1-9A039EAFBE67}"/>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Tech!$N$9</c:f>
              <c:strCache>
                <c:ptCount val="1"/>
                <c:pt idx="0">
                  <c:v>Change</c:v>
                </c:pt>
              </c:strCache>
            </c:strRef>
          </c:tx>
          <c:spPr>
            <a:solidFill>
              <a:schemeClr val="accent5"/>
            </a:solidFill>
            <a:ln>
              <a:noFill/>
            </a:ln>
            <a:effectLst/>
          </c:spPr>
          <c:invertIfNegative val="0"/>
          <c:dLbls>
            <c:dLbl>
              <c:idx val="0"/>
              <c:tx>
                <c:rich>
                  <a:bodyPr/>
                  <a:lstStyle/>
                  <a:p>
                    <a:fld id="{4A70D337-11D8-45D8-83CC-EF465755C0D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0712-4C8D-A7EA-7FFB2DBD405D}"/>
                </c:ext>
              </c:extLst>
            </c:dLbl>
            <c:dLbl>
              <c:idx val="1"/>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F78D0956-D257-40C7-8423-D51C18E27949}"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712-4C8D-A7EA-7FFB2DBD405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Tech!$K$10:$K$11</c:f>
              <c:strCache>
                <c:ptCount val="2"/>
                <c:pt idx="0">
                  <c:v>Hispanic or Latino</c:v>
                </c:pt>
                <c:pt idx="1">
                  <c:v>Not Hispanic or Latino</c:v>
                </c:pt>
              </c:strCache>
            </c:strRef>
          </c:cat>
          <c:val>
            <c:numRef>
              <c:f>Tech!$N$10:$N$11</c:f>
              <c:numCache>
                <c:formatCode>\+#,##0;\-#,##0;\ #,##0</c:formatCode>
                <c:ptCount val="2"/>
                <c:pt idx="0">
                  <c:v>91</c:v>
                </c:pt>
                <c:pt idx="1">
                  <c:v>-121</c:v>
                </c:pt>
              </c:numCache>
            </c:numRef>
          </c:val>
          <c:extLst>
            <c:ext xmlns:c15="http://schemas.microsoft.com/office/drawing/2012/chart" uri="{02D57815-91ED-43cb-92C2-25804820EDAC}">
              <c15:datalabelsRange>
                <c15:f>Tech!$O$10:$O$11</c15:f>
                <c15:dlblRangeCache>
                  <c:ptCount val="2"/>
                  <c:pt idx="0">
                    <c:v>+23%</c:v>
                  </c:pt>
                  <c:pt idx="1">
                    <c:v> -2%</c:v>
                  </c:pt>
                </c15:dlblRangeCache>
              </c15:datalabelsRange>
            </c:ext>
            <c:ext xmlns:c16="http://schemas.microsoft.com/office/drawing/2014/chart" uri="{C3380CC4-5D6E-409C-BE32-E72D297353CC}">
              <c16:uniqueId val="{00000002-0712-4C8D-A7EA-7FFB2DBD405D}"/>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Tech!$L$9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Tech!$K$10:$K$11</c15:sqref>
                        </c15:formulaRef>
                      </c:ext>
                    </c:extLst>
                    <c:strCache>
                      <c:ptCount val="2"/>
                      <c:pt idx="0">
                        <c:v>Hispanic or Latino</c:v>
                      </c:pt>
                      <c:pt idx="1">
                        <c:v>Not Hispanic or Latino</c:v>
                      </c:pt>
                    </c:strCache>
                  </c:strRef>
                </c:cat>
                <c:val>
                  <c:numRef>
                    <c:extLst>
                      <c:ext uri="{02D57815-91ED-43cb-92C2-25804820EDAC}">
                        <c15:formulaRef>
                          <c15:sqref>Tech!$L$10:$L$11</c15:sqref>
                        </c15:formulaRef>
                      </c:ext>
                    </c:extLst>
                    <c:numCache>
                      <c:formatCode>_(* #,##0_);_(* \(#,##0\);_(* "-"??_);_(@_)</c:formatCode>
                      <c:ptCount val="2"/>
                      <c:pt idx="0">
                        <c:v>400</c:v>
                      </c:pt>
                      <c:pt idx="1">
                        <c:v>7885</c:v>
                      </c:pt>
                    </c:numCache>
                  </c:numRef>
                </c:val>
                <c:extLst>
                  <c:ext xmlns:c16="http://schemas.microsoft.com/office/drawing/2014/chart" uri="{C3380CC4-5D6E-409C-BE32-E72D297353CC}">
                    <c16:uniqueId val="{00000003-0712-4C8D-A7EA-7FFB2DBD405D}"/>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Tech!$M$9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Tech!$K$10:$K$11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Tech!$M$10:$M$11</c15:sqref>
                        </c15:formulaRef>
                      </c:ext>
                    </c:extLst>
                    <c:numCache>
                      <c:formatCode>_(* #,##0_);_(* \(#,##0\);_(* "-"??_);_(@_)</c:formatCode>
                      <c:ptCount val="2"/>
                      <c:pt idx="0">
                        <c:v>491</c:v>
                      </c:pt>
                      <c:pt idx="1">
                        <c:v>7764</c:v>
                      </c:pt>
                    </c:numCache>
                  </c:numRef>
                </c:val>
                <c:extLst xmlns:c15="http://schemas.microsoft.com/office/drawing/2012/chart">
                  <c:ext xmlns:c16="http://schemas.microsoft.com/office/drawing/2014/chart" uri="{C3380CC4-5D6E-409C-BE32-E72D297353CC}">
                    <c16:uniqueId val="{00000004-0712-4C8D-A7EA-7FFB2DBD405D}"/>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Tech!$N$3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468D-45B2-9098-15E93BCAFE0B}"/>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468D-45B2-9098-15E93BCAFE0B}"/>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468D-45B2-9098-15E93BCAFE0B}"/>
              </c:ext>
            </c:extLst>
          </c:dPt>
          <c:dLbls>
            <c:dLbl>
              <c:idx val="0"/>
              <c:tx>
                <c:rich>
                  <a:bodyPr/>
                  <a:lstStyle/>
                  <a:p>
                    <a:fld id="{1D507FD7-35D2-49DF-BB53-C56163C5ED3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68D-45B2-9098-15E93BCAFE0B}"/>
                </c:ext>
              </c:extLst>
            </c:dLbl>
            <c:dLbl>
              <c:idx val="1"/>
              <c:tx>
                <c:rich>
                  <a:bodyPr/>
                  <a:lstStyle/>
                  <a:p>
                    <a:fld id="{AC9A5199-54AB-4B17-B220-AB3F04CEFA7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68D-45B2-9098-15E93BCAFE0B}"/>
                </c:ext>
              </c:extLst>
            </c:dLbl>
            <c:dLbl>
              <c:idx val="2"/>
              <c:tx>
                <c:rich>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fld id="{B144296C-32B9-4461-8181-C771E9DE3857}" type="CELLRANGE">
                      <a:rPr lang="en-US"/>
                      <a:pPr>
                        <a:defRPr b="1">
                          <a:solidFill>
                            <a:srgbClr val="00B05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68D-45B2-9098-15E93BCAFE0B}"/>
                </c:ext>
              </c:extLst>
            </c:dLbl>
            <c:dLbl>
              <c:idx val="3"/>
              <c:tx>
                <c:rich>
                  <a:bodyPr/>
                  <a:lstStyle/>
                  <a:p>
                    <a:fld id="{A8B4AE04-1C65-4E75-883A-5C88E81C229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68D-45B2-9098-15E93BCAFE0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Tech!$K$4:$K$7</c:f>
              <c:strCache>
                <c:ptCount val="4"/>
                <c:pt idx="0">
                  <c:v>White</c:v>
                </c:pt>
                <c:pt idx="1">
                  <c:v>Black or African American</c:v>
                </c:pt>
                <c:pt idx="2">
                  <c:v>Asian</c:v>
                </c:pt>
                <c:pt idx="3">
                  <c:v>Other</c:v>
                </c:pt>
              </c:strCache>
            </c:strRef>
          </c:cat>
          <c:val>
            <c:numRef>
              <c:f>Tech!$N$4:$N$7</c:f>
              <c:numCache>
                <c:formatCode>\+#,##0;\-#,##0;\ #,##0</c:formatCode>
                <c:ptCount val="4"/>
                <c:pt idx="0">
                  <c:v>-72</c:v>
                </c:pt>
                <c:pt idx="1">
                  <c:v>-12</c:v>
                </c:pt>
                <c:pt idx="2">
                  <c:v>57</c:v>
                </c:pt>
                <c:pt idx="3">
                  <c:v>-3</c:v>
                </c:pt>
              </c:numCache>
            </c:numRef>
          </c:val>
          <c:extLst>
            <c:ext xmlns:c15="http://schemas.microsoft.com/office/drawing/2012/chart" uri="{02D57815-91ED-43cb-92C2-25804820EDAC}">
              <c15:datalabelsRange>
                <c15:f>Tech!$O$4:$O$7</c15:f>
                <c15:dlblRangeCache>
                  <c:ptCount val="4"/>
                  <c:pt idx="0">
                    <c:v> -1%</c:v>
                  </c:pt>
                  <c:pt idx="1">
                    <c:v> -5%</c:v>
                  </c:pt>
                  <c:pt idx="2">
                    <c:v>+31%</c:v>
                  </c:pt>
                  <c:pt idx="3">
                    <c:v> -2%</c:v>
                  </c:pt>
                </c15:dlblRangeCache>
              </c15:datalabelsRange>
            </c:ext>
            <c:ext xmlns:c16="http://schemas.microsoft.com/office/drawing/2014/chart" uri="{C3380CC4-5D6E-409C-BE32-E72D297353CC}">
              <c16:uniqueId val="{00000007-468D-45B2-9098-15E93BCAFE0B}"/>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Tech!$K$4</c:f>
              <c:strCache>
                <c:ptCount val="1"/>
                <c:pt idx="0">
                  <c:v>White</c:v>
                </c:pt>
              </c:strCache>
            </c:strRef>
          </c:tx>
          <c:spPr>
            <a:gradFill>
              <a:gsLst>
                <a:gs pos="0">
                  <a:schemeClr val="accent1"/>
                </a:gs>
                <a:gs pos="50000">
                  <a:schemeClr val="accent1">
                    <a:lumMod val="60000"/>
                    <a:lumOff val="40000"/>
                  </a:schemeClr>
                </a:gs>
                <a:gs pos="80000">
                  <a:schemeClr val="accent1">
                    <a:lumMod val="45000"/>
                    <a:lumOff val="55000"/>
                  </a:schemeClr>
                </a:gs>
                <a:gs pos="100000">
                  <a:schemeClr val="accent1">
                    <a:lumMod val="30000"/>
                    <a:lumOff val="70000"/>
                  </a:schemeClr>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Tech!$M$3</c:f>
              <c:strCache>
                <c:ptCount val="1"/>
                <c:pt idx="0">
                  <c:v>2018</c:v>
                </c:pt>
              </c:strCache>
            </c:strRef>
          </c:cat>
          <c:val>
            <c:numRef>
              <c:f>Tech!$M$4</c:f>
              <c:numCache>
                <c:formatCode>_(* #,##0_);_(* \(#,##0\);_(* "-"??_);_(@_)</c:formatCode>
                <c:ptCount val="1"/>
                <c:pt idx="0">
                  <c:v>7652</c:v>
                </c:pt>
              </c:numCache>
            </c:numRef>
          </c:val>
          <c:extLst>
            <c:ext xmlns:c16="http://schemas.microsoft.com/office/drawing/2014/chart" uri="{C3380CC4-5D6E-409C-BE32-E72D297353CC}">
              <c16:uniqueId val="{00000000-C3C2-4988-8966-4894B3A759FD}"/>
            </c:ext>
          </c:extLst>
        </c:ser>
        <c:ser>
          <c:idx val="1"/>
          <c:order val="1"/>
          <c:tx>
            <c:strRef>
              <c:f>Tech!$K$5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Tech!$M$3</c:f>
              <c:strCache>
                <c:ptCount val="1"/>
                <c:pt idx="0">
                  <c:v>2018</c:v>
                </c:pt>
              </c:strCache>
            </c:strRef>
          </c:cat>
          <c:val>
            <c:numRef>
              <c:f>Tech!$M$5</c:f>
              <c:numCache>
                <c:formatCode>_(* #,##0_);_(* \(#,##0\);_(* "-"??_);_(@_)</c:formatCode>
                <c:ptCount val="1"/>
                <c:pt idx="0">
                  <c:v>227</c:v>
                </c:pt>
              </c:numCache>
            </c:numRef>
          </c:val>
          <c:extLst>
            <c:ext xmlns:c16="http://schemas.microsoft.com/office/drawing/2014/chart" uri="{C3380CC4-5D6E-409C-BE32-E72D297353CC}">
              <c16:uniqueId val="{00000001-C3C2-4988-8966-4894B3A759FD}"/>
            </c:ext>
          </c:extLst>
        </c:ser>
        <c:ser>
          <c:idx val="2"/>
          <c:order val="2"/>
          <c:tx>
            <c:strRef>
              <c:f>Tech!$K$6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Tech!$M$3</c:f>
              <c:strCache>
                <c:ptCount val="1"/>
                <c:pt idx="0">
                  <c:v>2018</c:v>
                </c:pt>
              </c:strCache>
            </c:strRef>
          </c:cat>
          <c:val>
            <c:numRef>
              <c:f>Tech!$M$6</c:f>
              <c:numCache>
                <c:formatCode>_(* #,##0_);_(* \(#,##0\);_(* "-"??_);_(@_)</c:formatCode>
                <c:ptCount val="1"/>
                <c:pt idx="0">
                  <c:v>242</c:v>
                </c:pt>
              </c:numCache>
            </c:numRef>
          </c:val>
          <c:extLst>
            <c:ext xmlns:c16="http://schemas.microsoft.com/office/drawing/2014/chart" uri="{C3380CC4-5D6E-409C-BE32-E72D297353CC}">
              <c16:uniqueId val="{00000002-C3C2-4988-8966-4894B3A759FD}"/>
            </c:ext>
          </c:extLst>
        </c:ser>
        <c:ser>
          <c:idx val="3"/>
          <c:order val="3"/>
          <c:tx>
            <c:strRef>
              <c:f>Tech!$K$7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Tech!$M$3</c:f>
              <c:strCache>
                <c:ptCount val="1"/>
                <c:pt idx="0">
                  <c:v>2018</c:v>
                </c:pt>
              </c:strCache>
            </c:strRef>
          </c:cat>
          <c:val>
            <c:numRef>
              <c:f>Tech!$M$7</c:f>
              <c:numCache>
                <c:formatCode>_(* #,##0_);_(* \(#,##0\);_(* "-"??_);_(@_)</c:formatCode>
                <c:ptCount val="1"/>
                <c:pt idx="0">
                  <c:v>132</c:v>
                </c:pt>
              </c:numCache>
            </c:numRef>
          </c:val>
          <c:extLst>
            <c:ext xmlns:c16="http://schemas.microsoft.com/office/drawing/2014/chart" uri="{C3380CC4-5D6E-409C-BE32-E72D297353CC}">
              <c16:uniqueId val="{00000003-C3C2-4988-8966-4894B3A759FD}"/>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1"/>
        <c:axPos val="b"/>
        <c:numFmt formatCode="General" sourceLinked="1"/>
        <c:majorTickMark val="none"/>
        <c:minorTickMark val="none"/>
        <c:tickLblPos val="none"/>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b="0" i="0" u="none" strike="noStrike" baseline="0" dirty="0" smtClean="0">
                <a:effectLst/>
              </a:rPr>
              <a:t>Top 5 Industry </a:t>
            </a:r>
            <a:r>
              <a:rPr lang="en-US" sz="1100" b="0" i="0" u="none" strike="noStrike" baseline="0" dirty="0">
                <a:effectLst/>
              </a:rPr>
              <a:t>Groups by </a:t>
            </a:r>
            <a:r>
              <a:rPr lang="en-US" sz="1100" dirty="0"/>
              <a:t>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 and Insurance'!$Q$18:$Q$23</c:f>
              <c:strCache>
                <c:ptCount val="6"/>
                <c:pt idx="0">
                  <c:v>Finance and Insurance Total</c:v>
                </c:pt>
                <c:pt idx="1">
                  <c:v>Depository credit intermediation</c:v>
                </c:pt>
                <c:pt idx="2">
                  <c:v>Insurance agencies and brokerages</c:v>
                </c:pt>
                <c:pt idx="3">
                  <c:v>Other financial investment activities</c:v>
                </c:pt>
                <c:pt idx="4">
                  <c:v>Securities and commodity contracts brokerage</c:v>
                </c:pt>
                <c:pt idx="5">
                  <c:v>Nondepository credit intermediation</c:v>
                </c:pt>
              </c:strCache>
            </c:strRef>
          </c:cat>
          <c:val>
            <c:numRef>
              <c:f>'Finance and Insurance'!$R$18:$R$23</c:f>
              <c:numCache>
                <c:formatCode>#,##0</c:formatCode>
                <c:ptCount val="6"/>
                <c:pt idx="0">
                  <c:v>693</c:v>
                </c:pt>
                <c:pt idx="1">
                  <c:v>259</c:v>
                </c:pt>
                <c:pt idx="2">
                  <c:v>226</c:v>
                </c:pt>
                <c:pt idx="3">
                  <c:v>96</c:v>
                </c:pt>
                <c:pt idx="4">
                  <c:v>36</c:v>
                </c:pt>
                <c:pt idx="5">
                  <c:v>28</c:v>
                </c:pt>
              </c:numCache>
            </c:numRef>
          </c:val>
          <c:extLst>
            <c:ext xmlns:c16="http://schemas.microsoft.com/office/drawing/2014/chart" uri="{C3380CC4-5D6E-409C-BE32-E72D297353CC}">
              <c16:uniqueId val="{00000000-3688-42DB-8289-0317C889A3C9}"/>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 and Insurance'!$Q$18:$Q$23</c:f>
              <c:strCache>
                <c:ptCount val="6"/>
                <c:pt idx="0">
                  <c:v>Finance and Insurance Total</c:v>
                </c:pt>
                <c:pt idx="1">
                  <c:v>Depository credit intermediation</c:v>
                </c:pt>
                <c:pt idx="2">
                  <c:v>Insurance agencies and brokerages</c:v>
                </c:pt>
                <c:pt idx="3">
                  <c:v>Other financial investment activities</c:v>
                </c:pt>
                <c:pt idx="4">
                  <c:v>Securities and commodity contracts brokerage</c:v>
                </c:pt>
                <c:pt idx="5">
                  <c:v>Nondepository credit intermediation</c:v>
                </c:pt>
              </c:strCache>
            </c:strRef>
          </c:cat>
          <c:val>
            <c:numRef>
              <c:f>'Finance and Insurance'!$S$18:$S$23</c:f>
              <c:numCache>
                <c:formatCode>#,##0</c:formatCode>
                <c:ptCount val="6"/>
                <c:pt idx="0">
                  <c:v>691</c:v>
                </c:pt>
                <c:pt idx="1">
                  <c:v>253</c:v>
                </c:pt>
                <c:pt idx="2">
                  <c:v>219</c:v>
                </c:pt>
                <c:pt idx="3">
                  <c:v>102</c:v>
                </c:pt>
                <c:pt idx="4">
                  <c:v>40</c:v>
                </c:pt>
                <c:pt idx="5">
                  <c:v>36</c:v>
                </c:pt>
              </c:numCache>
            </c:numRef>
          </c:val>
          <c:extLst>
            <c:ext xmlns:c16="http://schemas.microsoft.com/office/drawing/2014/chart" uri="{C3380CC4-5D6E-409C-BE32-E72D297353CC}">
              <c16:uniqueId val="{00000001-3688-42DB-8289-0317C889A3C9}"/>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Charts!$V$10</c:f>
              <c:strCache>
                <c:ptCount val="1"/>
                <c:pt idx="0">
                  <c:v>Sum of 2016 Employment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A5C-4A87-BB9A-1E3830B870C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A5C-4A87-BB9A-1E3830B870C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A5C-4A87-BB9A-1E3830B870C4}"/>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charset="0"/>
                    <a:ea typeface="Helvetica" charset="0"/>
                    <a:cs typeface="Helvetica"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Charts!$U$11:$U$13</c:f>
              <c:strCache>
                <c:ptCount val="3"/>
                <c:pt idx="0">
                  <c:v>HS or Below</c:v>
                </c:pt>
                <c:pt idx="1">
                  <c:v>AS, Cert, Some College</c:v>
                </c:pt>
                <c:pt idx="2">
                  <c:v>BA+</c:v>
                </c:pt>
              </c:strCache>
            </c:strRef>
          </c:cat>
          <c:val>
            <c:numRef>
              <c:f>Charts!$V$11:$V$13</c:f>
              <c:numCache>
                <c:formatCode>_(* #,##0_);_(* \(#,##0\);_(* "-"??_);_(@_)</c:formatCode>
                <c:ptCount val="3"/>
                <c:pt idx="0">
                  <c:v>352100</c:v>
                </c:pt>
                <c:pt idx="1">
                  <c:v>65430</c:v>
                </c:pt>
                <c:pt idx="2">
                  <c:v>137356</c:v>
                </c:pt>
              </c:numCache>
            </c:numRef>
          </c:val>
          <c:extLst>
            <c:ext xmlns:c16="http://schemas.microsoft.com/office/drawing/2014/chart" uri="{C3380CC4-5D6E-409C-BE32-E72D297353CC}">
              <c16:uniqueId val="{00000006-FA5C-4A87-BB9A-1E3830B870C4}"/>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1000">
          <a:solidFill>
            <a:schemeClr val="tx1"/>
          </a:solidFill>
          <a:latin typeface="Helvetica" charset="0"/>
          <a:ea typeface="Helvetica" charset="0"/>
          <a:cs typeface="Helvetica" charset="0"/>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'Finance and Insurance'!$B$32</c:f>
              <c:strCache>
                <c:ptCount val="1"/>
                <c:pt idx="0">
                  <c:v>Less than high school</c:v>
                </c:pt>
              </c:strCache>
            </c:strRef>
          </c:tx>
          <c:spPr>
            <a:solidFill>
              <a:schemeClr val="accent1"/>
            </a:solidFill>
            <a:ln>
              <a:noFill/>
            </a:ln>
            <a:effectLst/>
          </c:spPr>
          <c:invertIfNegative val="0"/>
          <c:dLbls>
            <c:dLbl>
              <c:idx val="0"/>
              <c:tx>
                <c:rich>
                  <a:bodyPr/>
                  <a:lstStyle/>
                  <a:p>
                    <a:fld id="{C8F79790-DA5B-4645-9D8C-F180673CB79F}" type="CELLRANGE">
                      <a:rPr lang="en-US"/>
                      <a:pPr/>
                      <a:t>[CELLRANGE]</a:t>
                    </a:fld>
                    <a:r>
                      <a:rPr lang="en-US" baseline="0"/>
                      <a:t>, </a:t>
                    </a:r>
                    <a:fld id="{9C23CF57-EE6D-4C94-8D24-2209DEA9BD33}"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658A-4D17-A093-28BC30AA9341}"/>
                </c:ext>
              </c:extLst>
            </c:dLbl>
            <c:dLbl>
              <c:idx val="1"/>
              <c:tx>
                <c:rich>
                  <a:bodyPr/>
                  <a:lstStyle/>
                  <a:p>
                    <a:fld id="{8845CC3F-8F73-44E4-B41D-3904EA3A2780}" type="CELLRANGE">
                      <a:rPr lang="en-US"/>
                      <a:pPr/>
                      <a:t>[CELLRANGE]</a:t>
                    </a:fld>
                    <a:r>
                      <a:rPr lang="en-US" baseline="0"/>
                      <a:t>, </a:t>
                    </a:r>
                    <a:fld id="{F4149027-B100-452B-B7F7-31F95A06894E}"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58A-4D17-A093-28BC30AA934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'Finance and Insurance'!$C$31:$D$31</c:f>
              <c:strCache>
                <c:ptCount val="2"/>
                <c:pt idx="0">
                  <c:v>2015</c:v>
                </c:pt>
                <c:pt idx="1">
                  <c:v>2018</c:v>
                </c:pt>
              </c:strCache>
            </c:strRef>
          </c:cat>
          <c:val>
            <c:numRef>
              <c:f>'Finance and Insurance'!$C$32:$D$32</c:f>
              <c:numCache>
                <c:formatCode>#,##0</c:formatCode>
                <c:ptCount val="2"/>
                <c:pt idx="0">
                  <c:v>560</c:v>
                </c:pt>
                <c:pt idx="1">
                  <c:v>666</c:v>
                </c:pt>
              </c:numCache>
            </c:numRef>
          </c:val>
          <c:extLst>
            <c:ext xmlns:c15="http://schemas.microsoft.com/office/drawing/2012/chart" uri="{02D57815-91ED-43cb-92C2-25804820EDAC}">
              <c15:datalabelsRange>
                <c15:f>'Finance and Insurance'!$E$32:$F$32</c15:f>
                <c15:dlblRangeCache>
                  <c:ptCount val="2"/>
                  <c:pt idx="0">
                    <c:v>5%</c:v>
                  </c:pt>
                  <c:pt idx="1">
                    <c:v>6%</c:v>
                  </c:pt>
                </c15:dlblRangeCache>
              </c15:datalabelsRange>
            </c:ext>
            <c:ext xmlns:c16="http://schemas.microsoft.com/office/drawing/2014/chart" uri="{C3380CC4-5D6E-409C-BE32-E72D297353CC}">
              <c16:uniqueId val="{00000002-658A-4D17-A093-28BC30AA9341}"/>
            </c:ext>
          </c:extLst>
        </c:ser>
        <c:ser>
          <c:idx val="1"/>
          <c:order val="1"/>
          <c:tx>
            <c:strRef>
              <c:f>'Finance and Insurance'!$B$33</c:f>
              <c:strCache>
                <c:ptCount val="1"/>
                <c:pt idx="0">
                  <c:v>High school or equivalent, no college</c:v>
                </c:pt>
              </c:strCache>
            </c:strRef>
          </c:tx>
          <c:spPr>
            <a:solidFill>
              <a:schemeClr val="accent2"/>
            </a:solidFill>
            <a:ln>
              <a:noFill/>
            </a:ln>
            <a:effectLst/>
          </c:spPr>
          <c:invertIfNegative val="0"/>
          <c:dLbls>
            <c:dLbl>
              <c:idx val="0"/>
              <c:tx>
                <c:rich>
                  <a:bodyPr/>
                  <a:lstStyle/>
                  <a:p>
                    <a:fld id="{90D78972-CCB8-4655-AF4E-7AF14837A7B0}" type="CELLRANGE">
                      <a:rPr lang="en-US"/>
                      <a:pPr/>
                      <a:t>[CELLRANGE]</a:t>
                    </a:fld>
                    <a:r>
                      <a:rPr lang="en-US" baseline="0"/>
                      <a:t>, </a:t>
                    </a:r>
                    <a:fld id="{C5BE927B-3C5E-472A-B00D-24A02BF83BF4}"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58A-4D17-A093-28BC30AA9341}"/>
                </c:ext>
              </c:extLst>
            </c:dLbl>
            <c:dLbl>
              <c:idx val="1"/>
              <c:tx>
                <c:rich>
                  <a:bodyPr/>
                  <a:lstStyle/>
                  <a:p>
                    <a:fld id="{B2ACE902-580A-432D-BD52-2BA930256B1F}" type="CELLRANGE">
                      <a:rPr lang="en-US"/>
                      <a:pPr/>
                      <a:t>[CELLRANGE]</a:t>
                    </a:fld>
                    <a:r>
                      <a:rPr lang="en-US" baseline="0"/>
                      <a:t>, </a:t>
                    </a:r>
                    <a:fld id="{BDED9CFE-6C7C-43EB-B595-7B54EF9E8F4D}"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58A-4D17-A093-28BC30AA934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'Finance and Insurance'!$C$31:$D$31</c:f>
              <c:strCache>
                <c:ptCount val="2"/>
                <c:pt idx="0">
                  <c:v>2015</c:v>
                </c:pt>
                <c:pt idx="1">
                  <c:v>2018</c:v>
                </c:pt>
              </c:strCache>
            </c:strRef>
          </c:cat>
          <c:val>
            <c:numRef>
              <c:f>'Finance and Insurance'!$C$33:$D$33</c:f>
              <c:numCache>
                <c:formatCode>#,##0</c:formatCode>
                <c:ptCount val="2"/>
                <c:pt idx="0">
                  <c:v>1858</c:v>
                </c:pt>
                <c:pt idx="1">
                  <c:v>1894</c:v>
                </c:pt>
              </c:numCache>
            </c:numRef>
          </c:val>
          <c:extLst>
            <c:ext xmlns:c15="http://schemas.microsoft.com/office/drawing/2012/chart" uri="{02D57815-91ED-43cb-92C2-25804820EDAC}">
              <c15:datalabelsRange>
                <c15:f>'Finance and Insurance'!$E$33:$F$33</c15:f>
                <c15:dlblRangeCache>
                  <c:ptCount val="2"/>
                  <c:pt idx="0">
                    <c:v>17%</c:v>
                  </c:pt>
                  <c:pt idx="1">
                    <c:v>18%</c:v>
                  </c:pt>
                </c15:dlblRangeCache>
              </c15:datalabelsRange>
            </c:ext>
            <c:ext xmlns:c16="http://schemas.microsoft.com/office/drawing/2014/chart" uri="{C3380CC4-5D6E-409C-BE32-E72D297353CC}">
              <c16:uniqueId val="{00000005-658A-4D17-A093-28BC30AA9341}"/>
            </c:ext>
          </c:extLst>
        </c:ser>
        <c:ser>
          <c:idx val="2"/>
          <c:order val="2"/>
          <c:tx>
            <c:strRef>
              <c:f>'Finance and Insurance'!$B$34</c:f>
              <c:strCache>
                <c:ptCount val="1"/>
                <c:pt idx="0">
                  <c:v>Some college or Associate degree</c:v>
                </c:pt>
              </c:strCache>
            </c:strRef>
          </c:tx>
          <c:spPr>
            <a:solidFill>
              <a:schemeClr val="accent3"/>
            </a:solidFill>
            <a:ln>
              <a:noFill/>
            </a:ln>
            <a:effectLst/>
          </c:spPr>
          <c:invertIfNegative val="0"/>
          <c:dLbls>
            <c:dLbl>
              <c:idx val="0"/>
              <c:tx>
                <c:rich>
                  <a:bodyPr/>
                  <a:lstStyle/>
                  <a:p>
                    <a:fld id="{F1806732-ECD3-43B5-AFE0-298345AE0985}" type="CELLRANGE">
                      <a:rPr lang="en-US"/>
                      <a:pPr/>
                      <a:t>[CELLRANGE]</a:t>
                    </a:fld>
                    <a:r>
                      <a:rPr lang="en-US" baseline="0"/>
                      <a:t>, </a:t>
                    </a:r>
                    <a:fld id="{7A1E1F34-C56C-44D1-A33B-E4BBD90582DB}"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658A-4D17-A093-28BC30AA9341}"/>
                </c:ext>
              </c:extLst>
            </c:dLbl>
            <c:dLbl>
              <c:idx val="1"/>
              <c:tx>
                <c:rich>
                  <a:bodyPr/>
                  <a:lstStyle/>
                  <a:p>
                    <a:fld id="{9D5B2DB0-91C5-4B54-AA42-F1EA018EF55E}" type="CELLRANGE">
                      <a:rPr lang="en-US"/>
                      <a:pPr/>
                      <a:t>[CELLRANGE]</a:t>
                    </a:fld>
                    <a:r>
                      <a:rPr lang="en-US" baseline="0"/>
                      <a:t>, </a:t>
                    </a:r>
                    <a:fld id="{2921B7AD-C682-4CE5-8D6E-63A58450ECF1}"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658A-4D17-A093-28BC30AA934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'Finance and Insurance'!$C$31:$D$31</c:f>
              <c:strCache>
                <c:ptCount val="2"/>
                <c:pt idx="0">
                  <c:v>2015</c:v>
                </c:pt>
                <c:pt idx="1">
                  <c:v>2018</c:v>
                </c:pt>
              </c:strCache>
            </c:strRef>
          </c:cat>
          <c:val>
            <c:numRef>
              <c:f>'Finance and Insurance'!$C$34:$D$34</c:f>
              <c:numCache>
                <c:formatCode>#,##0</c:formatCode>
                <c:ptCount val="2"/>
                <c:pt idx="0">
                  <c:v>2963</c:v>
                </c:pt>
                <c:pt idx="1">
                  <c:v>2893</c:v>
                </c:pt>
              </c:numCache>
            </c:numRef>
          </c:val>
          <c:extLst>
            <c:ext xmlns:c15="http://schemas.microsoft.com/office/drawing/2012/chart" uri="{02D57815-91ED-43cb-92C2-25804820EDAC}">
              <c15:datalabelsRange>
                <c15:f>'Finance and Insurance'!$E$34:$F$34</c15:f>
                <c15:dlblRangeCache>
                  <c:ptCount val="2"/>
                  <c:pt idx="0">
                    <c:v>28%</c:v>
                  </c:pt>
                  <c:pt idx="1">
                    <c:v>28%</c:v>
                  </c:pt>
                </c15:dlblRangeCache>
              </c15:datalabelsRange>
            </c:ext>
            <c:ext xmlns:c16="http://schemas.microsoft.com/office/drawing/2014/chart" uri="{C3380CC4-5D6E-409C-BE32-E72D297353CC}">
              <c16:uniqueId val="{00000008-658A-4D17-A093-28BC30AA9341}"/>
            </c:ext>
          </c:extLst>
        </c:ser>
        <c:ser>
          <c:idx val="3"/>
          <c:order val="3"/>
          <c:tx>
            <c:strRef>
              <c:f>'Finance and Insurance'!$B$35</c:f>
              <c:strCache>
                <c:ptCount val="1"/>
                <c:pt idx="0">
                  <c:v>Bachelor's degree or advanced degree</c:v>
                </c:pt>
              </c:strCache>
            </c:strRef>
          </c:tx>
          <c:spPr>
            <a:solidFill>
              <a:schemeClr val="accent4"/>
            </a:solidFill>
            <a:ln>
              <a:noFill/>
            </a:ln>
            <a:effectLst/>
          </c:spPr>
          <c:invertIfNegative val="0"/>
          <c:dLbls>
            <c:dLbl>
              <c:idx val="0"/>
              <c:tx>
                <c:rich>
                  <a:bodyPr/>
                  <a:lstStyle/>
                  <a:p>
                    <a:fld id="{65E43DA8-9F1E-48D8-B9F9-DFA91E74AF9D}" type="CELLRANGE">
                      <a:rPr lang="en-US"/>
                      <a:pPr/>
                      <a:t>[CELLRANGE]</a:t>
                    </a:fld>
                    <a:r>
                      <a:rPr lang="en-US" baseline="0"/>
                      <a:t>, </a:t>
                    </a:r>
                    <a:fld id="{CEE01818-4CF2-4FD8-A608-74C3CD1BC06D}"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658A-4D17-A093-28BC30AA9341}"/>
                </c:ext>
              </c:extLst>
            </c:dLbl>
            <c:dLbl>
              <c:idx val="1"/>
              <c:tx>
                <c:rich>
                  <a:bodyPr/>
                  <a:lstStyle/>
                  <a:p>
                    <a:fld id="{2A63C90F-D9D7-4344-AD57-75D79643F4F0}" type="CELLRANGE">
                      <a:rPr lang="en-US"/>
                      <a:pPr/>
                      <a:t>[CELLRANGE]</a:t>
                    </a:fld>
                    <a:r>
                      <a:rPr lang="en-US" baseline="0"/>
                      <a:t>, </a:t>
                    </a:r>
                    <a:fld id="{34A77DB4-21F9-4C65-8BF2-78A1CA314D6F}"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658A-4D17-A093-28BC30AA934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'Finance and Insurance'!$C$31:$D$31</c:f>
              <c:strCache>
                <c:ptCount val="2"/>
                <c:pt idx="0">
                  <c:v>2015</c:v>
                </c:pt>
                <c:pt idx="1">
                  <c:v>2018</c:v>
                </c:pt>
              </c:strCache>
            </c:strRef>
          </c:cat>
          <c:val>
            <c:numRef>
              <c:f>'Finance and Insurance'!$C$35:$D$35</c:f>
              <c:numCache>
                <c:formatCode>#,##0</c:formatCode>
                <c:ptCount val="2"/>
                <c:pt idx="0">
                  <c:v>4853</c:v>
                </c:pt>
                <c:pt idx="1">
                  <c:v>4391</c:v>
                </c:pt>
              </c:numCache>
            </c:numRef>
          </c:val>
          <c:extLst>
            <c:ext xmlns:c15="http://schemas.microsoft.com/office/drawing/2012/chart" uri="{02D57815-91ED-43cb-92C2-25804820EDAC}">
              <c15:datalabelsRange>
                <c15:f>'Finance and Insurance'!$E$35:$F$35</c15:f>
                <c15:dlblRangeCache>
                  <c:ptCount val="2"/>
                  <c:pt idx="0">
                    <c:v>45%</c:v>
                  </c:pt>
                  <c:pt idx="1">
                    <c:v>42%</c:v>
                  </c:pt>
                </c15:dlblRangeCache>
              </c15:datalabelsRange>
            </c:ext>
            <c:ext xmlns:c16="http://schemas.microsoft.com/office/drawing/2014/chart" uri="{C3380CC4-5D6E-409C-BE32-E72D297353CC}">
              <c16:uniqueId val="{0000000B-658A-4D17-A093-28BC30AA9341}"/>
            </c:ext>
          </c:extLst>
        </c:ser>
        <c:ser>
          <c:idx val="4"/>
          <c:order val="4"/>
          <c:tx>
            <c:strRef>
              <c:f>'Finance and Insurance'!$B$36</c:f>
              <c:strCache>
                <c:ptCount val="1"/>
                <c:pt idx="0">
                  <c:v>Educational attainment not available (age &lt;24)</c:v>
                </c:pt>
              </c:strCache>
            </c:strRef>
          </c:tx>
          <c:spPr>
            <a:solidFill>
              <a:schemeClr val="accent5"/>
            </a:solidFill>
            <a:ln>
              <a:noFill/>
            </a:ln>
            <a:effectLst/>
          </c:spPr>
          <c:invertIfNegative val="0"/>
          <c:dLbls>
            <c:dLbl>
              <c:idx val="0"/>
              <c:tx>
                <c:rich>
                  <a:bodyPr/>
                  <a:lstStyle/>
                  <a:p>
                    <a:fld id="{BE1C3E01-69C4-447C-B768-526DAD0A1AEF}" type="CELLRANGE">
                      <a:rPr lang="en-US"/>
                      <a:pPr/>
                      <a:t>[CELLRANGE]</a:t>
                    </a:fld>
                    <a:r>
                      <a:rPr lang="en-US" baseline="0"/>
                      <a:t>, </a:t>
                    </a:r>
                    <a:fld id="{4A90C3EE-4BF5-41FA-8CB1-A46B54733B7F}"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658A-4D17-A093-28BC30AA9341}"/>
                </c:ext>
              </c:extLst>
            </c:dLbl>
            <c:dLbl>
              <c:idx val="1"/>
              <c:tx>
                <c:rich>
                  <a:bodyPr/>
                  <a:lstStyle/>
                  <a:p>
                    <a:fld id="{D74228C6-AD3F-442C-8F8E-57AC4A909ED8}" type="CELLRANGE">
                      <a:rPr lang="en-US"/>
                      <a:pPr/>
                      <a:t>[CELLRANGE]</a:t>
                    </a:fld>
                    <a:r>
                      <a:rPr lang="en-US" baseline="0"/>
                      <a:t>, </a:t>
                    </a:r>
                    <a:fld id="{AC68C204-AFEC-4F51-85C7-F1295019E6A3}"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658A-4D17-A093-28BC30AA934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'Finance and Insurance'!$C$31:$D$31</c:f>
              <c:strCache>
                <c:ptCount val="2"/>
                <c:pt idx="0">
                  <c:v>2015</c:v>
                </c:pt>
                <c:pt idx="1">
                  <c:v>2018</c:v>
                </c:pt>
              </c:strCache>
            </c:strRef>
          </c:cat>
          <c:val>
            <c:numRef>
              <c:f>'Finance and Insurance'!$C$36:$D$36</c:f>
              <c:numCache>
                <c:formatCode>#,##0</c:formatCode>
                <c:ptCount val="2"/>
                <c:pt idx="0">
                  <c:v>495</c:v>
                </c:pt>
                <c:pt idx="1">
                  <c:v>550</c:v>
                </c:pt>
              </c:numCache>
            </c:numRef>
          </c:val>
          <c:extLst>
            <c:ext xmlns:c15="http://schemas.microsoft.com/office/drawing/2012/chart" uri="{02D57815-91ED-43cb-92C2-25804820EDAC}">
              <c15:datalabelsRange>
                <c15:f>'Finance and Insurance'!$E$36:$F$36</c15:f>
                <c15:dlblRangeCache>
                  <c:ptCount val="2"/>
                  <c:pt idx="0">
                    <c:v>5%</c:v>
                  </c:pt>
                  <c:pt idx="1">
                    <c:v>5%</c:v>
                  </c:pt>
                </c15:dlblRangeCache>
              </c15:datalabelsRange>
            </c:ext>
            <c:ext xmlns:c16="http://schemas.microsoft.com/office/drawing/2014/chart" uri="{C3380CC4-5D6E-409C-BE32-E72D297353CC}">
              <c16:uniqueId val="{0000000E-658A-4D17-A093-28BC30AA9341}"/>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'Finance and Insurance'!$K$17</c:f>
              <c:strCache>
                <c:ptCount val="1"/>
                <c:pt idx="0">
                  <c:v>Increase</c:v>
                </c:pt>
              </c:strCache>
            </c:strRef>
          </c:tx>
          <c:spPr>
            <a:ln w="25400" cap="rnd">
              <a:noFill/>
              <a:round/>
            </a:ln>
            <a:effectLst/>
          </c:spPr>
          <c:marker>
            <c:symbol val="none"/>
          </c:marker>
          <c:dLbls>
            <c:dLbl>
              <c:idx val="0"/>
              <c:tx>
                <c:rich>
                  <a:bodyPr/>
                  <a:lstStyle/>
                  <a:p>
                    <a:fld id="{F210EFFB-6864-4618-9F35-FF682AD0AD12}"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658A-4D17-A093-28BC30AA9341}"/>
                </c:ext>
              </c:extLst>
            </c:dLbl>
            <c:dLbl>
              <c:idx val="1"/>
              <c:tx>
                <c:rich>
                  <a:bodyPr/>
                  <a:lstStyle/>
                  <a:p>
                    <a:fld id="{F55B22C1-8303-4A2E-BC73-55DF9D803444}"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658A-4D17-A093-28BC30AA9341}"/>
                </c:ext>
              </c:extLst>
            </c:dLbl>
            <c:dLbl>
              <c:idx val="2"/>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58A-4D17-A093-28BC30AA9341}"/>
                </c:ext>
              </c:extLst>
            </c:dLbl>
            <c:dLbl>
              <c:idx val="3"/>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58A-4D17-A093-28BC30AA9341}"/>
                </c:ext>
              </c:extLst>
            </c:dLbl>
            <c:dLbl>
              <c:idx val="4"/>
              <c:tx>
                <c:rich>
                  <a:bodyPr/>
                  <a:lstStyle/>
                  <a:p>
                    <a:fld id="{605F9259-4EE4-4599-8C0C-8574BF0C48BA}"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658A-4D17-A093-28BC30AA934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'Finance and Insurance'!$J$18:$J$22</c:f>
              <c:numCache>
                <c:formatCode>General</c:formatCode>
                <c:ptCount val="5"/>
                <c:pt idx="0">
                  <c:v>1.59</c:v>
                </c:pt>
                <c:pt idx="1">
                  <c:v>1.59</c:v>
                </c:pt>
                <c:pt idx="2">
                  <c:v>1.59</c:v>
                </c:pt>
                <c:pt idx="3">
                  <c:v>1.59</c:v>
                </c:pt>
                <c:pt idx="4">
                  <c:v>1.59</c:v>
                </c:pt>
              </c:numCache>
            </c:numRef>
          </c:xVal>
          <c:yVal>
            <c:numRef>
              <c:f>'Finance and Insurance'!$K$18:$K$22</c:f>
              <c:numCache>
                <c:formatCode>0%</c:formatCode>
                <c:ptCount val="5"/>
                <c:pt idx="0">
                  <c:v>7.0000000000000007E-2</c:v>
                </c:pt>
                <c:pt idx="1">
                  <c:v>0.20074081200692706</c:v>
                </c:pt>
                <c:pt idx="2">
                  <c:v>#N/A</c:v>
                </c:pt>
                <c:pt idx="3">
                  <c:v>#N/A</c:v>
                </c:pt>
                <c:pt idx="4">
                  <c:v>0.99</c:v>
                </c:pt>
              </c:numCache>
            </c:numRef>
          </c:yVal>
          <c:smooth val="0"/>
          <c:extLst>
            <c:ext xmlns:c15="http://schemas.microsoft.com/office/drawing/2012/chart" uri="{02D57815-91ED-43cb-92C2-25804820EDAC}">
              <c15:datalabelsRange>
                <c15:f>'Finance and Insurance'!$H$32:$H$36</c15:f>
                <c15:dlblRangeCache>
                  <c:ptCount val="5"/>
                  <c:pt idx="0">
                    <c:v>+18.9%</c:v>
                  </c:pt>
                  <c:pt idx="1">
                    <c:v>+1.9%</c:v>
                  </c:pt>
                  <c:pt idx="2">
                    <c:v> -2.4%</c:v>
                  </c:pt>
                  <c:pt idx="3">
                    <c:v> -9.5%</c:v>
                  </c:pt>
                  <c:pt idx="4">
                    <c:v>+11.1%</c:v>
                  </c:pt>
                </c15:dlblRangeCache>
              </c15:datalabelsRange>
            </c:ext>
            <c:ext xmlns:c16="http://schemas.microsoft.com/office/drawing/2014/chart" uri="{C3380CC4-5D6E-409C-BE32-E72D297353CC}">
              <c16:uniqueId val="{00000014-658A-4D17-A093-28BC30AA9341}"/>
            </c:ext>
          </c:extLst>
        </c:ser>
        <c:ser>
          <c:idx val="6"/>
          <c:order val="6"/>
          <c:tx>
            <c:strRef>
              <c:f>'Finance and Insurance'!$L$17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58A-4D17-A093-28BC30AA9341}"/>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58A-4D17-A093-28BC30AA9341}"/>
                </c:ext>
              </c:extLst>
            </c:dLbl>
            <c:dLbl>
              <c:idx val="2"/>
              <c:tx>
                <c:rich>
                  <a:bodyPr/>
                  <a:lstStyle/>
                  <a:p>
                    <a:fld id="{D969260D-C42E-459F-B207-3CEF67C8A2A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658A-4D17-A093-28BC30AA9341}"/>
                </c:ext>
              </c:extLst>
            </c:dLbl>
            <c:dLbl>
              <c:idx val="3"/>
              <c:tx>
                <c:rich>
                  <a:bodyPr/>
                  <a:lstStyle/>
                  <a:p>
                    <a:fld id="{8A2B82B5-B3C5-44CD-AC07-BC4478785FC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658A-4D17-A093-28BC30AA9341}"/>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658A-4D17-A093-28BC30AA934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'Finance and Insurance'!$J$18:$J$22</c:f>
              <c:numCache>
                <c:formatCode>General</c:formatCode>
                <c:ptCount val="5"/>
                <c:pt idx="0">
                  <c:v>1.59</c:v>
                </c:pt>
                <c:pt idx="1">
                  <c:v>1.59</c:v>
                </c:pt>
                <c:pt idx="2">
                  <c:v>1.59</c:v>
                </c:pt>
                <c:pt idx="3">
                  <c:v>1.59</c:v>
                </c:pt>
                <c:pt idx="4">
                  <c:v>1.59</c:v>
                </c:pt>
              </c:numCache>
            </c:numRef>
          </c:xVal>
          <c:yVal>
            <c:numRef>
              <c:f>'Finance and Insurance'!$L$18:$L$22</c:f>
              <c:numCache>
                <c:formatCode>0%</c:formatCode>
                <c:ptCount val="5"/>
                <c:pt idx="0">
                  <c:v>#N/A</c:v>
                </c:pt>
                <c:pt idx="1">
                  <c:v>#N/A</c:v>
                </c:pt>
                <c:pt idx="2">
                  <c:v>0.4132961323840677</c:v>
                </c:pt>
                <c:pt idx="3">
                  <c:v>0.77810275158745423</c:v>
                </c:pt>
                <c:pt idx="4">
                  <c:v>#N/A</c:v>
                </c:pt>
              </c:numCache>
            </c:numRef>
          </c:yVal>
          <c:smooth val="0"/>
          <c:extLst>
            <c:ext xmlns:c15="http://schemas.microsoft.com/office/drawing/2012/chart" uri="{02D57815-91ED-43cb-92C2-25804820EDAC}">
              <c15:datalabelsRange>
                <c15:f>'Finance and Insurance'!$H$32:$H$36</c15:f>
                <c15:dlblRangeCache>
                  <c:ptCount val="5"/>
                  <c:pt idx="0">
                    <c:v>+18.9%</c:v>
                  </c:pt>
                  <c:pt idx="1">
                    <c:v>+1.9%</c:v>
                  </c:pt>
                  <c:pt idx="2">
                    <c:v> -2.4%</c:v>
                  </c:pt>
                  <c:pt idx="3">
                    <c:v> -9.5%</c:v>
                  </c:pt>
                  <c:pt idx="4">
                    <c:v>+11.1%</c:v>
                  </c:pt>
                </c15:dlblRangeCache>
              </c15:datalabelsRange>
            </c:ext>
            <c:ext xmlns:c16="http://schemas.microsoft.com/office/drawing/2014/chart" uri="{C3380CC4-5D6E-409C-BE32-E72D297353CC}">
              <c16:uniqueId val="{0000001A-658A-4D17-A093-28BC30AA9341}"/>
            </c:ext>
          </c:extLst>
        </c:ser>
        <c:ser>
          <c:idx val="7"/>
          <c:order val="7"/>
          <c:tx>
            <c:strRef>
              <c:f>'Finance and Insurance'!$K$13</c:f>
              <c:strCache>
                <c:ptCount val="1"/>
                <c:pt idx="0">
                  <c:v>Share</c:v>
                </c:pt>
              </c:strCache>
            </c:strRef>
          </c:tx>
          <c:spPr>
            <a:ln w="25400" cap="rnd">
              <a:noFill/>
              <a:round/>
            </a:ln>
            <a:effectLst/>
          </c:spPr>
          <c:marker>
            <c:symbol val="none"/>
          </c:marker>
          <c:dLbls>
            <c:dLbl>
              <c:idx val="0"/>
              <c:tx>
                <c:rich>
                  <a:bodyPr/>
                  <a:lstStyle/>
                  <a:p>
                    <a:fld id="{53A93BED-62BC-493F-9219-29D66E5F1B5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658A-4D17-A093-28BC30AA9341}"/>
                </c:ext>
              </c:extLst>
            </c:dLbl>
            <c:dLbl>
              <c:idx val="1"/>
              <c:tx>
                <c:rich>
                  <a:bodyPr/>
                  <a:lstStyle/>
                  <a:p>
                    <a:fld id="{C9852E40-A090-4006-8AB0-58C4573079B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658A-4D17-A093-28BC30AA9341}"/>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'Finance and Insurance'!$J$14:$J$15</c:f>
              <c:numCache>
                <c:formatCode>General</c:formatCode>
                <c:ptCount val="2"/>
                <c:pt idx="0">
                  <c:v>1</c:v>
                </c:pt>
                <c:pt idx="1">
                  <c:v>2</c:v>
                </c:pt>
              </c:numCache>
            </c:numRef>
          </c:xVal>
          <c:yVal>
            <c:numRef>
              <c:f>'Finance and Insurance'!$K$14:$K$15</c:f>
              <c:numCache>
                <c:formatCode>0%</c:formatCode>
                <c:ptCount val="2"/>
                <c:pt idx="0">
                  <c:v>1</c:v>
                </c:pt>
                <c:pt idx="1">
                  <c:v>1</c:v>
                </c:pt>
              </c:numCache>
            </c:numRef>
          </c:yVal>
          <c:smooth val="0"/>
          <c:extLst>
            <c:ext xmlns:c15="http://schemas.microsoft.com/office/drawing/2012/chart" uri="{02D57815-91ED-43cb-92C2-25804820EDAC}">
              <c15:datalabelsRange>
                <c15:f>'Finance and Insurance'!$L$14:$L$15</c15:f>
                <c15:dlblRangeCache>
                  <c:ptCount val="2"/>
                  <c:pt idx="0">
                    <c:v> 10,729 </c:v>
                  </c:pt>
                  <c:pt idx="1">
                    <c:v> 10,394 </c:v>
                  </c:pt>
                </c15:dlblRangeCache>
              </c15:datalabelsRange>
            </c:ext>
            <c:ext xmlns:c16="http://schemas.microsoft.com/office/drawing/2014/chart" uri="{C3380CC4-5D6E-409C-BE32-E72D297353CC}">
              <c16:uniqueId val="{0000001D-658A-4D17-A093-28BC30AA9341}"/>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'Finance and Insurance'!$J$13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 and Insurance'!$L$12</c:f>
              <c:strCache>
                <c:ptCount val="1"/>
                <c:pt idx="0">
                  <c:v>2018</c:v>
                </c:pt>
              </c:strCache>
            </c:strRef>
          </c:cat>
          <c:val>
            <c:numRef>
              <c:f>'Finance and Insurance'!$L$13</c:f>
              <c:numCache>
                <c:formatCode>#,##0</c:formatCode>
                <c:ptCount val="1"/>
                <c:pt idx="0">
                  <c:v>3875</c:v>
                </c:pt>
              </c:numCache>
            </c:numRef>
          </c:val>
          <c:extLst>
            <c:ext xmlns:c16="http://schemas.microsoft.com/office/drawing/2014/chart" uri="{C3380CC4-5D6E-409C-BE32-E72D297353CC}">
              <c16:uniqueId val="{00000000-52AE-4665-8842-0EE202D55C99}"/>
            </c:ext>
          </c:extLst>
        </c:ser>
        <c:ser>
          <c:idx val="1"/>
          <c:order val="1"/>
          <c:tx>
            <c:strRef>
              <c:f>'Finance and Insurance'!$J$14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 and Insurance'!$L$12</c:f>
              <c:strCache>
                <c:ptCount val="1"/>
                <c:pt idx="0">
                  <c:v>2018</c:v>
                </c:pt>
              </c:strCache>
            </c:strRef>
          </c:cat>
          <c:val>
            <c:numRef>
              <c:f>'Finance and Insurance'!$L$14</c:f>
              <c:numCache>
                <c:formatCode>#,##0</c:formatCode>
                <c:ptCount val="1"/>
                <c:pt idx="0">
                  <c:v>6519</c:v>
                </c:pt>
              </c:numCache>
            </c:numRef>
          </c:val>
          <c:extLst>
            <c:ext xmlns:c16="http://schemas.microsoft.com/office/drawing/2014/chart" uri="{C3380CC4-5D6E-409C-BE32-E72D297353CC}">
              <c16:uniqueId val="{00000001-52AE-4665-8842-0EE202D55C99}"/>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'Finance and Insurance'!$M$12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52F2-4FCD-A449-006F4EBBB87D}"/>
              </c:ext>
            </c:extLst>
          </c:dPt>
          <c:dLbls>
            <c:dLbl>
              <c:idx val="0"/>
              <c:tx>
                <c:rich>
                  <a:bodyPr/>
                  <a:lstStyle/>
                  <a:p>
                    <a:fld id="{6D88180D-ADAE-407F-A514-D0D012AF7B8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52F2-4FCD-A449-006F4EBBB87D}"/>
                </c:ext>
              </c:extLst>
            </c:dLbl>
            <c:dLbl>
              <c:idx val="1"/>
              <c:tx>
                <c:rich>
                  <a:bodyPr/>
                  <a:lstStyle/>
                  <a:p>
                    <a:fld id="{F4FE8AC0-608B-4BB7-BB58-5559A308E00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2F2-4FCD-A449-006F4EBBB87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'Finance and Insurance'!$J$13:$J$14</c:f>
              <c:strCache>
                <c:ptCount val="2"/>
                <c:pt idx="0">
                  <c:v>Male</c:v>
                </c:pt>
                <c:pt idx="1">
                  <c:v>Female</c:v>
                </c:pt>
              </c:strCache>
            </c:strRef>
          </c:cat>
          <c:val>
            <c:numRef>
              <c:f>'Finance and Insurance'!$M$13:$M$14</c:f>
              <c:numCache>
                <c:formatCode>\+#,##0;\-#,##0;\ #,##0</c:formatCode>
                <c:ptCount val="2"/>
                <c:pt idx="0">
                  <c:v>-74</c:v>
                </c:pt>
                <c:pt idx="1">
                  <c:v>-260</c:v>
                </c:pt>
              </c:numCache>
            </c:numRef>
          </c:val>
          <c:extLst>
            <c:ext xmlns:c15="http://schemas.microsoft.com/office/drawing/2012/chart" uri="{02D57815-91ED-43cb-92C2-25804820EDAC}">
              <c15:datalabelsRange>
                <c15:f>'Finance and Insurance'!$N$13:$N$14</c15:f>
                <c15:dlblRangeCache>
                  <c:ptCount val="2"/>
                  <c:pt idx="0">
                    <c:v> -2%</c:v>
                  </c:pt>
                  <c:pt idx="1">
                    <c:v> -4%</c:v>
                  </c:pt>
                </c15:dlblRangeCache>
              </c15:datalabelsRange>
            </c:ext>
            <c:ext xmlns:c16="http://schemas.microsoft.com/office/drawing/2014/chart" uri="{C3380CC4-5D6E-409C-BE32-E72D297353CC}">
              <c16:uniqueId val="{00000003-52F2-4FCD-A449-006F4EBBB87D}"/>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'Finance and Insurance'!$N$3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2B8E-4350-B384-4F0050EAAE88}"/>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2B8E-4350-B384-4F0050EAAE88}"/>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2B8E-4350-B384-4F0050EAAE88}"/>
              </c:ext>
            </c:extLst>
          </c:dPt>
          <c:dLbls>
            <c:dLbl>
              <c:idx val="0"/>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04323F81-C86B-4C22-83F0-E08FA52F7A65}"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B8E-4350-B384-4F0050EAAE88}"/>
                </c:ext>
              </c:extLst>
            </c:dLbl>
            <c:dLbl>
              <c:idx val="1"/>
              <c:tx>
                <c:rich>
                  <a:bodyPr/>
                  <a:lstStyle/>
                  <a:p>
                    <a:fld id="{CDD9E94B-B388-42C7-894C-73D21DA4633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B8E-4350-B384-4F0050EAAE88}"/>
                </c:ext>
              </c:extLst>
            </c:dLbl>
            <c:dLbl>
              <c:idx val="2"/>
              <c:tx>
                <c:rich>
                  <a:bodyPr/>
                  <a:lstStyle/>
                  <a:p>
                    <a:fld id="{60E02EC5-91E7-4B03-929E-4D6988752B7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B8E-4350-B384-4F0050EAAE88}"/>
                </c:ext>
              </c:extLst>
            </c:dLbl>
            <c:dLbl>
              <c:idx val="3"/>
              <c:tx>
                <c:rich>
                  <a:bodyPr/>
                  <a:lstStyle/>
                  <a:p>
                    <a:fld id="{446E9A4B-D2B4-4837-8EA2-94951D9D727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B8E-4350-B384-4F0050EAAE8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'Finance and Insurance'!$K$4:$K$7</c:f>
              <c:strCache>
                <c:ptCount val="4"/>
                <c:pt idx="0">
                  <c:v>White</c:v>
                </c:pt>
                <c:pt idx="1">
                  <c:v>Black or African American</c:v>
                </c:pt>
                <c:pt idx="2">
                  <c:v>Asian</c:v>
                </c:pt>
                <c:pt idx="3">
                  <c:v>Other</c:v>
                </c:pt>
              </c:strCache>
            </c:strRef>
          </c:cat>
          <c:val>
            <c:numRef>
              <c:f>'Finance and Insurance'!$N$4:$N$7</c:f>
              <c:numCache>
                <c:formatCode>\+#,##0;\-#,##0;\ #,##0</c:formatCode>
                <c:ptCount val="4"/>
                <c:pt idx="0">
                  <c:v>-405</c:v>
                </c:pt>
                <c:pt idx="1">
                  <c:v>39</c:v>
                </c:pt>
                <c:pt idx="2">
                  <c:v>25</c:v>
                </c:pt>
                <c:pt idx="3">
                  <c:v>5</c:v>
                </c:pt>
              </c:numCache>
            </c:numRef>
          </c:val>
          <c:extLst>
            <c:ext xmlns:c15="http://schemas.microsoft.com/office/drawing/2012/chart" uri="{02D57815-91ED-43cb-92C2-25804820EDAC}">
              <c15:datalabelsRange>
                <c15:f>'Finance and Insurance'!$O$4:$O$7</c15:f>
                <c15:dlblRangeCache>
                  <c:ptCount val="4"/>
                  <c:pt idx="0">
                    <c:v> -4%</c:v>
                  </c:pt>
                  <c:pt idx="1">
                    <c:v>+8%</c:v>
                  </c:pt>
                  <c:pt idx="2">
                    <c:v>+7%</c:v>
                  </c:pt>
                  <c:pt idx="3">
                    <c:v>+4%</c:v>
                  </c:pt>
                </c15:dlblRangeCache>
              </c15:datalabelsRange>
            </c:ext>
            <c:ext xmlns:c16="http://schemas.microsoft.com/office/drawing/2014/chart" uri="{C3380CC4-5D6E-409C-BE32-E72D297353CC}">
              <c16:uniqueId val="{00000007-2B8E-4350-B384-4F0050EAAE88}"/>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'Finance and Insurance'!$N$9</c:f>
              <c:strCache>
                <c:ptCount val="1"/>
                <c:pt idx="0">
                  <c:v>Change</c:v>
                </c:pt>
              </c:strCache>
            </c:strRef>
          </c:tx>
          <c:spPr>
            <a:solidFill>
              <a:schemeClr val="accent5"/>
            </a:solidFill>
            <a:ln>
              <a:noFill/>
            </a:ln>
            <a:effectLst/>
          </c:spPr>
          <c:invertIfNegative val="0"/>
          <c:dLbls>
            <c:dLbl>
              <c:idx val="0"/>
              <c:tx>
                <c:rich>
                  <a:bodyPr/>
                  <a:lstStyle/>
                  <a:p>
                    <a:fld id="{6F7CD206-A093-418C-896B-4388AE66413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7EA3-4E00-8735-2DB31436FDC5}"/>
                </c:ext>
              </c:extLst>
            </c:dLbl>
            <c:dLbl>
              <c:idx val="1"/>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B6926EB6-AC2F-462F-A27B-550069749DA1}"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EA3-4E00-8735-2DB31436FDC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'Finance and Insurance'!$K$10:$K$11</c:f>
              <c:strCache>
                <c:ptCount val="2"/>
                <c:pt idx="0">
                  <c:v>Hispanic or Latino</c:v>
                </c:pt>
                <c:pt idx="1">
                  <c:v>Not Hispanic or Latino</c:v>
                </c:pt>
              </c:strCache>
            </c:strRef>
          </c:cat>
          <c:val>
            <c:numRef>
              <c:f>'Finance and Insurance'!$N$10:$N$11</c:f>
              <c:numCache>
                <c:formatCode>\+#,##0;\-#,##0;\ #,##0</c:formatCode>
                <c:ptCount val="2"/>
                <c:pt idx="0">
                  <c:v>96</c:v>
                </c:pt>
                <c:pt idx="1">
                  <c:v>-431</c:v>
                </c:pt>
              </c:numCache>
            </c:numRef>
          </c:val>
          <c:extLst>
            <c:ext xmlns:c15="http://schemas.microsoft.com/office/drawing/2012/chart" uri="{02D57815-91ED-43cb-92C2-25804820EDAC}">
              <c15:datalabelsRange>
                <c15:f>'Finance and Insurance'!$O$10:$O$11</c15:f>
                <c15:dlblRangeCache>
                  <c:ptCount val="2"/>
                  <c:pt idx="0">
                    <c:v>+16%</c:v>
                  </c:pt>
                  <c:pt idx="1">
                    <c:v> -4%</c:v>
                  </c:pt>
                </c15:dlblRangeCache>
              </c15:datalabelsRange>
            </c:ext>
            <c:ext xmlns:c16="http://schemas.microsoft.com/office/drawing/2014/chart" uri="{C3380CC4-5D6E-409C-BE32-E72D297353CC}">
              <c16:uniqueId val="{00000002-7EA3-4E00-8735-2DB31436FDC5}"/>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'Finance and Insurance'!$L$9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'Finance and Insurance'!$K$10:$K$11</c15:sqref>
                        </c15:formulaRef>
                      </c:ext>
                    </c:extLst>
                    <c:strCache>
                      <c:ptCount val="2"/>
                      <c:pt idx="0">
                        <c:v>Hispanic or Latino</c:v>
                      </c:pt>
                      <c:pt idx="1">
                        <c:v>Not Hispanic or Latino</c:v>
                      </c:pt>
                    </c:strCache>
                  </c:strRef>
                </c:cat>
                <c:val>
                  <c:numRef>
                    <c:extLst>
                      <c:ext uri="{02D57815-91ED-43cb-92C2-25804820EDAC}">
                        <c15:formulaRef>
                          <c15:sqref>'Finance and Insurance'!$L$10:$L$11</c15:sqref>
                        </c15:formulaRef>
                      </c:ext>
                    </c:extLst>
                    <c:numCache>
                      <c:formatCode>_(* #,##0_);_(* \(#,##0\);_(* "-"??_);_(@_)</c:formatCode>
                      <c:ptCount val="2"/>
                      <c:pt idx="0">
                        <c:v>587</c:v>
                      </c:pt>
                      <c:pt idx="1">
                        <c:v>10142</c:v>
                      </c:pt>
                    </c:numCache>
                  </c:numRef>
                </c:val>
                <c:extLst>
                  <c:ext xmlns:c16="http://schemas.microsoft.com/office/drawing/2014/chart" uri="{C3380CC4-5D6E-409C-BE32-E72D297353CC}">
                    <c16:uniqueId val="{00000003-7EA3-4E00-8735-2DB31436FDC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'Finance and Insurance'!$M$9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'Finance and Insurance'!$K$10:$K$11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'Finance and Insurance'!$M$10:$M$11</c15:sqref>
                        </c15:formulaRef>
                      </c:ext>
                    </c:extLst>
                    <c:numCache>
                      <c:formatCode>_(* #,##0_);_(* \(#,##0\);_(* "-"??_);_(@_)</c:formatCode>
                      <c:ptCount val="2"/>
                      <c:pt idx="0">
                        <c:v>683</c:v>
                      </c:pt>
                      <c:pt idx="1">
                        <c:v>9711</c:v>
                      </c:pt>
                    </c:numCache>
                  </c:numRef>
                </c:val>
                <c:extLst xmlns:c15="http://schemas.microsoft.com/office/drawing/2012/chart">
                  <c:ext xmlns:c16="http://schemas.microsoft.com/office/drawing/2014/chart" uri="{C3380CC4-5D6E-409C-BE32-E72D297353CC}">
                    <c16:uniqueId val="{00000004-7EA3-4E00-8735-2DB31436FDC5}"/>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'Finance and Insurance'!$K$4</c:f>
              <c:strCache>
                <c:ptCount val="1"/>
                <c:pt idx="0">
                  <c:v>White</c:v>
                </c:pt>
              </c:strCache>
            </c:strRef>
          </c:tx>
          <c:spPr>
            <a:gradFill>
              <a:gsLst>
                <a:gs pos="0">
                  <a:schemeClr val="accent1"/>
                </a:gs>
                <a:gs pos="50000">
                  <a:schemeClr val="accent1">
                    <a:lumMod val="60000"/>
                    <a:lumOff val="40000"/>
                  </a:schemeClr>
                </a:gs>
                <a:gs pos="80000">
                  <a:schemeClr val="accent1">
                    <a:lumMod val="45000"/>
                    <a:lumOff val="55000"/>
                  </a:schemeClr>
                </a:gs>
                <a:gs pos="100000">
                  <a:schemeClr val="accent1">
                    <a:lumMod val="30000"/>
                    <a:lumOff val="70000"/>
                  </a:schemeClr>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 and Insurance'!$M$3</c:f>
              <c:strCache>
                <c:ptCount val="1"/>
                <c:pt idx="0">
                  <c:v>2018</c:v>
                </c:pt>
              </c:strCache>
            </c:strRef>
          </c:cat>
          <c:val>
            <c:numRef>
              <c:f>'Finance and Insurance'!$M$4</c:f>
              <c:numCache>
                <c:formatCode>_(* #,##0_);_(* \(#,##0\);_(* "-"??_);_(@_)</c:formatCode>
                <c:ptCount val="1"/>
                <c:pt idx="0">
                  <c:v>9326</c:v>
                </c:pt>
              </c:numCache>
            </c:numRef>
          </c:val>
          <c:extLst>
            <c:ext xmlns:c16="http://schemas.microsoft.com/office/drawing/2014/chart" uri="{C3380CC4-5D6E-409C-BE32-E72D297353CC}">
              <c16:uniqueId val="{00000000-874E-45BC-B72A-52115CB4326E}"/>
            </c:ext>
          </c:extLst>
        </c:ser>
        <c:ser>
          <c:idx val="1"/>
          <c:order val="1"/>
          <c:tx>
            <c:strRef>
              <c:f>'Finance and Insurance'!$K$5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 and Insurance'!$M$3</c:f>
              <c:strCache>
                <c:ptCount val="1"/>
                <c:pt idx="0">
                  <c:v>2018</c:v>
                </c:pt>
              </c:strCache>
            </c:strRef>
          </c:cat>
          <c:val>
            <c:numRef>
              <c:f>'Finance and Insurance'!$M$5</c:f>
              <c:numCache>
                <c:formatCode>_(* #,##0_);_(* \(#,##0\);_(* "-"??_);_(@_)</c:formatCode>
                <c:ptCount val="1"/>
                <c:pt idx="0">
                  <c:v>558</c:v>
                </c:pt>
              </c:numCache>
            </c:numRef>
          </c:val>
          <c:extLst>
            <c:ext xmlns:c16="http://schemas.microsoft.com/office/drawing/2014/chart" uri="{C3380CC4-5D6E-409C-BE32-E72D297353CC}">
              <c16:uniqueId val="{00000001-874E-45BC-B72A-52115CB4326E}"/>
            </c:ext>
          </c:extLst>
        </c:ser>
        <c:ser>
          <c:idx val="2"/>
          <c:order val="2"/>
          <c:tx>
            <c:strRef>
              <c:f>'Finance and Insurance'!$K$6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 and Insurance'!$M$3</c:f>
              <c:strCache>
                <c:ptCount val="1"/>
                <c:pt idx="0">
                  <c:v>2018</c:v>
                </c:pt>
              </c:strCache>
            </c:strRef>
          </c:cat>
          <c:val>
            <c:numRef>
              <c:f>'Finance and Insurance'!$M$6</c:f>
              <c:numCache>
                <c:formatCode>_(* #,##0_);_(* \(#,##0\);_(* "-"??_);_(@_)</c:formatCode>
                <c:ptCount val="1"/>
                <c:pt idx="0">
                  <c:v>366</c:v>
                </c:pt>
              </c:numCache>
            </c:numRef>
          </c:val>
          <c:extLst>
            <c:ext xmlns:c16="http://schemas.microsoft.com/office/drawing/2014/chart" uri="{C3380CC4-5D6E-409C-BE32-E72D297353CC}">
              <c16:uniqueId val="{00000002-874E-45BC-B72A-52115CB4326E}"/>
            </c:ext>
          </c:extLst>
        </c:ser>
        <c:ser>
          <c:idx val="3"/>
          <c:order val="3"/>
          <c:tx>
            <c:strRef>
              <c:f>'Finance and Insurance'!$K$7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 and Insurance'!$M$3</c:f>
              <c:strCache>
                <c:ptCount val="1"/>
                <c:pt idx="0">
                  <c:v>2018</c:v>
                </c:pt>
              </c:strCache>
            </c:strRef>
          </c:cat>
          <c:val>
            <c:numRef>
              <c:f>'Finance and Insurance'!$M$7</c:f>
              <c:numCache>
                <c:formatCode>_(* #,##0_);_(* \(#,##0\);_(* "-"??_);_(@_)</c:formatCode>
                <c:ptCount val="1"/>
                <c:pt idx="0">
                  <c:v>140</c:v>
                </c:pt>
              </c:numCache>
            </c:numRef>
          </c:val>
          <c:extLst>
            <c:ext xmlns:c16="http://schemas.microsoft.com/office/drawing/2014/chart" uri="{C3380CC4-5D6E-409C-BE32-E72D297353CC}">
              <c16:uniqueId val="{00000003-874E-45BC-B72A-52115CB4326E}"/>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1"/>
        <c:axPos val="b"/>
        <c:numFmt formatCode="General" sourceLinked="1"/>
        <c:majorTickMark val="none"/>
        <c:minorTickMark val="none"/>
        <c:tickLblPos val="none"/>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dirty="0" smtClean="0"/>
              <a:t>Top</a:t>
            </a:r>
            <a:r>
              <a:rPr lang="en-US" sz="1100" baseline="0" dirty="0" smtClean="0"/>
              <a:t> 5 Industry</a:t>
            </a:r>
            <a:r>
              <a:rPr lang="en-US" sz="1100" dirty="0" smtClean="0"/>
              <a:t> </a:t>
            </a:r>
            <a:r>
              <a:rPr lang="en-US" sz="1100" dirty="0"/>
              <a:t>Groups by 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Hospitality!$Q$18:$Q$23</c:f>
              <c:strCache>
                <c:ptCount val="6"/>
                <c:pt idx="0">
                  <c:v>Accommodation and Food Services Total</c:v>
                </c:pt>
                <c:pt idx="1">
                  <c:v>Restaurants and other eating places</c:v>
                </c:pt>
                <c:pt idx="2">
                  <c:v>Drinking places, alcoholic beverages</c:v>
                </c:pt>
                <c:pt idx="3">
                  <c:v>Traveler accommodation</c:v>
                </c:pt>
                <c:pt idx="4">
                  <c:v>Special food services</c:v>
                </c:pt>
                <c:pt idx="5">
                  <c:v>RV parks and recreational camps</c:v>
                </c:pt>
              </c:strCache>
            </c:strRef>
          </c:cat>
          <c:val>
            <c:numRef>
              <c:f>Hospitality!$R$18:$R$23</c:f>
              <c:numCache>
                <c:formatCode>#,##0</c:formatCode>
                <c:ptCount val="6"/>
                <c:pt idx="0">
                  <c:v>1456</c:v>
                </c:pt>
                <c:pt idx="1">
                  <c:v>1122</c:v>
                </c:pt>
                <c:pt idx="2">
                  <c:v>149</c:v>
                </c:pt>
                <c:pt idx="3">
                  <c:v>80</c:v>
                </c:pt>
                <c:pt idx="4">
                  <c:v>80</c:v>
                </c:pt>
                <c:pt idx="5">
                  <c:v>18</c:v>
                </c:pt>
              </c:numCache>
            </c:numRef>
          </c:val>
          <c:extLst>
            <c:ext xmlns:c16="http://schemas.microsoft.com/office/drawing/2014/chart" uri="{C3380CC4-5D6E-409C-BE32-E72D297353CC}">
              <c16:uniqueId val="{00000000-0337-45F4-8953-52D915089DED}"/>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Hospitality!$Q$18:$Q$23</c:f>
              <c:strCache>
                <c:ptCount val="6"/>
                <c:pt idx="0">
                  <c:v>Accommodation and Food Services Total</c:v>
                </c:pt>
                <c:pt idx="1">
                  <c:v>Restaurants and other eating places</c:v>
                </c:pt>
                <c:pt idx="2">
                  <c:v>Drinking places, alcoholic beverages</c:v>
                </c:pt>
                <c:pt idx="3">
                  <c:v>Traveler accommodation</c:v>
                </c:pt>
                <c:pt idx="4">
                  <c:v>Special food services</c:v>
                </c:pt>
                <c:pt idx="5">
                  <c:v>RV parks and recreational camps</c:v>
                </c:pt>
              </c:strCache>
            </c:strRef>
          </c:cat>
          <c:val>
            <c:numRef>
              <c:f>Hospitality!$S$18:$S$23</c:f>
              <c:numCache>
                <c:formatCode>#,##0</c:formatCode>
                <c:ptCount val="6"/>
                <c:pt idx="0">
                  <c:v>1408</c:v>
                </c:pt>
                <c:pt idx="1">
                  <c:v>1097</c:v>
                </c:pt>
                <c:pt idx="2">
                  <c:v>130</c:v>
                </c:pt>
                <c:pt idx="3">
                  <c:v>80</c:v>
                </c:pt>
                <c:pt idx="4">
                  <c:v>76</c:v>
                </c:pt>
                <c:pt idx="5">
                  <c:v>20</c:v>
                </c:pt>
              </c:numCache>
            </c:numRef>
          </c:val>
          <c:extLst>
            <c:ext xmlns:c16="http://schemas.microsoft.com/office/drawing/2014/chart" uri="{C3380CC4-5D6E-409C-BE32-E72D297353CC}">
              <c16:uniqueId val="{00000001-0337-45F4-8953-52D915089DED}"/>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Hospitality!$B$32</c:f>
              <c:strCache>
                <c:ptCount val="1"/>
                <c:pt idx="0">
                  <c:v>Less than high school</c:v>
                </c:pt>
              </c:strCache>
            </c:strRef>
          </c:tx>
          <c:spPr>
            <a:solidFill>
              <a:schemeClr val="accent1"/>
            </a:solidFill>
            <a:ln>
              <a:noFill/>
            </a:ln>
            <a:effectLst/>
          </c:spPr>
          <c:invertIfNegative val="0"/>
          <c:dLbls>
            <c:dLbl>
              <c:idx val="0"/>
              <c:tx>
                <c:rich>
                  <a:bodyPr/>
                  <a:lstStyle/>
                  <a:p>
                    <a:fld id="{38164FA7-CF16-4185-A20E-4D674B3C03F1}" type="CELLRANGE">
                      <a:rPr lang="en-US"/>
                      <a:pPr/>
                      <a:t>[CELLRANGE]</a:t>
                    </a:fld>
                    <a:r>
                      <a:rPr lang="en-US" baseline="0"/>
                      <a:t>, </a:t>
                    </a:r>
                    <a:fld id="{952701B3-60A1-47FF-99E1-69D62E897B57}"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68F8-4117-9335-DD59FB9C85DB}"/>
                </c:ext>
              </c:extLst>
            </c:dLbl>
            <c:dLbl>
              <c:idx val="1"/>
              <c:tx>
                <c:rich>
                  <a:bodyPr/>
                  <a:lstStyle/>
                  <a:p>
                    <a:fld id="{86E0CBEF-7583-4F8F-862B-7EAD4D181CEB}" type="CELLRANGE">
                      <a:rPr lang="en-US"/>
                      <a:pPr/>
                      <a:t>[CELLRANGE]</a:t>
                    </a:fld>
                    <a:r>
                      <a:rPr lang="en-US" baseline="0"/>
                      <a:t>, </a:t>
                    </a:r>
                    <a:fld id="{911C964F-9F6B-4CCE-A608-3F38378A37FF}"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8F8-4117-9335-DD59FB9C85D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Hospitality!$C$31:$D$31</c:f>
              <c:strCache>
                <c:ptCount val="2"/>
                <c:pt idx="0">
                  <c:v>2015</c:v>
                </c:pt>
                <c:pt idx="1">
                  <c:v>2018</c:v>
                </c:pt>
              </c:strCache>
            </c:strRef>
          </c:cat>
          <c:val>
            <c:numRef>
              <c:f>Hospitality!$C$32:$D$32</c:f>
              <c:numCache>
                <c:formatCode>#,##0</c:formatCode>
                <c:ptCount val="2"/>
                <c:pt idx="0">
                  <c:v>2895</c:v>
                </c:pt>
                <c:pt idx="1">
                  <c:v>3096</c:v>
                </c:pt>
              </c:numCache>
            </c:numRef>
          </c:val>
          <c:extLst>
            <c:ext xmlns:c15="http://schemas.microsoft.com/office/drawing/2012/chart" uri="{02D57815-91ED-43cb-92C2-25804820EDAC}">
              <c15:datalabelsRange>
                <c15:f>Hospitality!$E$32:$F$32</c15:f>
                <c15:dlblRangeCache>
                  <c:ptCount val="2"/>
                  <c:pt idx="0">
                    <c:v>13%</c:v>
                  </c:pt>
                  <c:pt idx="1">
                    <c:v>13%</c:v>
                  </c:pt>
                </c15:dlblRangeCache>
              </c15:datalabelsRange>
            </c:ext>
            <c:ext xmlns:c16="http://schemas.microsoft.com/office/drawing/2014/chart" uri="{C3380CC4-5D6E-409C-BE32-E72D297353CC}">
              <c16:uniqueId val="{00000002-68F8-4117-9335-DD59FB9C85DB}"/>
            </c:ext>
          </c:extLst>
        </c:ser>
        <c:ser>
          <c:idx val="1"/>
          <c:order val="1"/>
          <c:tx>
            <c:strRef>
              <c:f>Hospitality!$B$33</c:f>
              <c:strCache>
                <c:ptCount val="1"/>
                <c:pt idx="0">
                  <c:v>High school or equivalent, no college</c:v>
                </c:pt>
              </c:strCache>
            </c:strRef>
          </c:tx>
          <c:spPr>
            <a:solidFill>
              <a:schemeClr val="accent2"/>
            </a:solidFill>
            <a:ln>
              <a:noFill/>
            </a:ln>
            <a:effectLst/>
          </c:spPr>
          <c:invertIfNegative val="0"/>
          <c:dLbls>
            <c:dLbl>
              <c:idx val="0"/>
              <c:tx>
                <c:rich>
                  <a:bodyPr/>
                  <a:lstStyle/>
                  <a:p>
                    <a:fld id="{FDA673ED-D3CF-4EF4-8605-519DB0025B4B}" type="CELLRANGE">
                      <a:rPr lang="en-US"/>
                      <a:pPr/>
                      <a:t>[CELLRANGE]</a:t>
                    </a:fld>
                    <a:r>
                      <a:rPr lang="en-US" baseline="0"/>
                      <a:t>, </a:t>
                    </a:r>
                    <a:fld id="{0641D3A8-E808-4BAD-B6BF-A78BCEF83FE5}"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8F8-4117-9335-DD59FB9C85DB}"/>
                </c:ext>
              </c:extLst>
            </c:dLbl>
            <c:dLbl>
              <c:idx val="1"/>
              <c:tx>
                <c:rich>
                  <a:bodyPr/>
                  <a:lstStyle/>
                  <a:p>
                    <a:fld id="{7CBD8672-A2C2-4F28-AA6D-D30932BF8C0A}" type="CELLRANGE">
                      <a:rPr lang="en-US"/>
                      <a:pPr/>
                      <a:t>[CELLRANGE]</a:t>
                    </a:fld>
                    <a:r>
                      <a:rPr lang="en-US" baseline="0"/>
                      <a:t>, </a:t>
                    </a:r>
                    <a:fld id="{88A9FF98-9A31-47E6-9D64-A23ACCF2D34D}"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8F8-4117-9335-DD59FB9C85D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Hospitality!$C$31:$D$31</c:f>
              <c:strCache>
                <c:ptCount val="2"/>
                <c:pt idx="0">
                  <c:v>2015</c:v>
                </c:pt>
                <c:pt idx="1">
                  <c:v>2018</c:v>
                </c:pt>
              </c:strCache>
            </c:strRef>
          </c:cat>
          <c:val>
            <c:numRef>
              <c:f>Hospitality!$C$33:$D$33</c:f>
              <c:numCache>
                <c:formatCode>#,##0</c:formatCode>
                <c:ptCount val="2"/>
                <c:pt idx="0">
                  <c:v>4548</c:v>
                </c:pt>
                <c:pt idx="1">
                  <c:v>4702</c:v>
                </c:pt>
              </c:numCache>
            </c:numRef>
          </c:val>
          <c:extLst>
            <c:ext xmlns:c15="http://schemas.microsoft.com/office/drawing/2012/chart" uri="{02D57815-91ED-43cb-92C2-25804820EDAC}">
              <c15:datalabelsRange>
                <c15:f>Hospitality!$E$33:$F$33</c15:f>
                <c15:dlblRangeCache>
                  <c:ptCount val="2"/>
                  <c:pt idx="0">
                    <c:v>20%</c:v>
                  </c:pt>
                  <c:pt idx="1">
                    <c:v>20%</c:v>
                  </c:pt>
                </c15:dlblRangeCache>
              </c15:datalabelsRange>
            </c:ext>
            <c:ext xmlns:c16="http://schemas.microsoft.com/office/drawing/2014/chart" uri="{C3380CC4-5D6E-409C-BE32-E72D297353CC}">
              <c16:uniqueId val="{00000005-68F8-4117-9335-DD59FB9C85DB}"/>
            </c:ext>
          </c:extLst>
        </c:ser>
        <c:ser>
          <c:idx val="2"/>
          <c:order val="2"/>
          <c:tx>
            <c:strRef>
              <c:f>Hospitality!$B$34</c:f>
              <c:strCache>
                <c:ptCount val="1"/>
                <c:pt idx="0">
                  <c:v>Some college or Associate degree</c:v>
                </c:pt>
              </c:strCache>
            </c:strRef>
          </c:tx>
          <c:spPr>
            <a:solidFill>
              <a:schemeClr val="accent3"/>
            </a:solidFill>
            <a:ln>
              <a:noFill/>
            </a:ln>
            <a:effectLst/>
          </c:spPr>
          <c:invertIfNegative val="0"/>
          <c:dLbls>
            <c:dLbl>
              <c:idx val="0"/>
              <c:tx>
                <c:rich>
                  <a:bodyPr/>
                  <a:lstStyle/>
                  <a:p>
                    <a:fld id="{AAD5A7CB-02FE-41F5-BB32-D064ACF17F74}" type="CELLRANGE">
                      <a:rPr lang="en-US"/>
                      <a:pPr/>
                      <a:t>[CELLRANGE]</a:t>
                    </a:fld>
                    <a:r>
                      <a:rPr lang="en-US" baseline="0"/>
                      <a:t>, </a:t>
                    </a:r>
                    <a:fld id="{FCA32DE6-C502-435F-BF4D-316FF57909BB}"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68F8-4117-9335-DD59FB9C85DB}"/>
                </c:ext>
              </c:extLst>
            </c:dLbl>
            <c:dLbl>
              <c:idx val="1"/>
              <c:tx>
                <c:rich>
                  <a:bodyPr/>
                  <a:lstStyle/>
                  <a:p>
                    <a:fld id="{5F3AFCC3-ED4B-4ECD-B4F1-99DB784C7E43}" type="CELLRANGE">
                      <a:rPr lang="en-US"/>
                      <a:pPr/>
                      <a:t>[CELLRANGE]</a:t>
                    </a:fld>
                    <a:r>
                      <a:rPr lang="en-US" baseline="0"/>
                      <a:t>, </a:t>
                    </a:r>
                    <a:fld id="{163CD8D9-359A-4246-909C-F741A4BC1EF5}"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68F8-4117-9335-DD59FB9C85D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Hospitality!$C$31:$D$31</c:f>
              <c:strCache>
                <c:ptCount val="2"/>
                <c:pt idx="0">
                  <c:v>2015</c:v>
                </c:pt>
                <c:pt idx="1">
                  <c:v>2018</c:v>
                </c:pt>
              </c:strCache>
            </c:strRef>
          </c:cat>
          <c:val>
            <c:numRef>
              <c:f>Hospitality!$C$34:$D$34</c:f>
              <c:numCache>
                <c:formatCode>#,##0</c:formatCode>
                <c:ptCount val="2"/>
                <c:pt idx="0">
                  <c:v>4460</c:v>
                </c:pt>
                <c:pt idx="1">
                  <c:v>4734</c:v>
                </c:pt>
              </c:numCache>
            </c:numRef>
          </c:val>
          <c:extLst>
            <c:ext xmlns:c15="http://schemas.microsoft.com/office/drawing/2012/chart" uri="{02D57815-91ED-43cb-92C2-25804820EDAC}">
              <c15:datalabelsRange>
                <c15:f>Hospitality!$E$34:$F$34</c15:f>
                <c15:dlblRangeCache>
                  <c:ptCount val="2"/>
                  <c:pt idx="0">
                    <c:v>19%</c:v>
                  </c:pt>
                  <c:pt idx="1">
                    <c:v>20%</c:v>
                  </c:pt>
                </c15:dlblRangeCache>
              </c15:datalabelsRange>
            </c:ext>
            <c:ext xmlns:c16="http://schemas.microsoft.com/office/drawing/2014/chart" uri="{C3380CC4-5D6E-409C-BE32-E72D297353CC}">
              <c16:uniqueId val="{00000008-68F8-4117-9335-DD59FB9C85DB}"/>
            </c:ext>
          </c:extLst>
        </c:ser>
        <c:ser>
          <c:idx val="3"/>
          <c:order val="3"/>
          <c:tx>
            <c:strRef>
              <c:f>Hospitality!$B$35</c:f>
              <c:strCache>
                <c:ptCount val="1"/>
                <c:pt idx="0">
                  <c:v>Bachelor's degree or advanced degree</c:v>
                </c:pt>
              </c:strCache>
            </c:strRef>
          </c:tx>
          <c:spPr>
            <a:solidFill>
              <a:schemeClr val="accent4"/>
            </a:solidFill>
            <a:ln>
              <a:noFill/>
            </a:ln>
            <a:effectLst/>
          </c:spPr>
          <c:invertIfNegative val="0"/>
          <c:dLbls>
            <c:dLbl>
              <c:idx val="0"/>
              <c:tx>
                <c:rich>
                  <a:bodyPr/>
                  <a:lstStyle/>
                  <a:p>
                    <a:fld id="{F2F9D08F-E00C-4E2C-85FE-6354DD905D20}" type="CELLRANGE">
                      <a:rPr lang="en-US"/>
                      <a:pPr/>
                      <a:t>[CELLRANGE]</a:t>
                    </a:fld>
                    <a:r>
                      <a:rPr lang="en-US" baseline="0"/>
                      <a:t>, </a:t>
                    </a:r>
                    <a:fld id="{C1F077CE-6B7D-4D42-9F6D-D8DC4644A2A0}"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68F8-4117-9335-DD59FB9C85DB}"/>
                </c:ext>
              </c:extLst>
            </c:dLbl>
            <c:dLbl>
              <c:idx val="1"/>
              <c:tx>
                <c:rich>
                  <a:bodyPr/>
                  <a:lstStyle/>
                  <a:p>
                    <a:fld id="{8EDB13BB-353C-48AC-AF54-4156B8193BEA}" type="CELLRANGE">
                      <a:rPr lang="en-US"/>
                      <a:pPr/>
                      <a:t>[CELLRANGE]</a:t>
                    </a:fld>
                    <a:r>
                      <a:rPr lang="en-US" baseline="0"/>
                      <a:t>, </a:t>
                    </a:r>
                    <a:fld id="{F007D5D7-1B07-4DE1-867F-95751DBA9A6E}"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68F8-4117-9335-DD59FB9C85D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Hospitality!$C$31:$D$31</c:f>
              <c:strCache>
                <c:ptCount val="2"/>
                <c:pt idx="0">
                  <c:v>2015</c:v>
                </c:pt>
                <c:pt idx="1">
                  <c:v>2018</c:v>
                </c:pt>
              </c:strCache>
            </c:strRef>
          </c:cat>
          <c:val>
            <c:numRef>
              <c:f>Hospitality!$C$35:$D$35</c:f>
              <c:numCache>
                <c:formatCode>#,##0</c:formatCode>
                <c:ptCount val="2"/>
                <c:pt idx="0">
                  <c:v>2743</c:v>
                </c:pt>
                <c:pt idx="1">
                  <c:v>3029</c:v>
                </c:pt>
              </c:numCache>
            </c:numRef>
          </c:val>
          <c:extLst>
            <c:ext xmlns:c15="http://schemas.microsoft.com/office/drawing/2012/chart" uri="{02D57815-91ED-43cb-92C2-25804820EDAC}">
              <c15:datalabelsRange>
                <c15:f>Hospitality!$E$35:$F$35</c15:f>
                <c15:dlblRangeCache>
                  <c:ptCount val="2"/>
                  <c:pt idx="0">
                    <c:v>12%</c:v>
                  </c:pt>
                  <c:pt idx="1">
                    <c:v>13%</c:v>
                  </c:pt>
                </c15:dlblRangeCache>
              </c15:datalabelsRange>
            </c:ext>
            <c:ext xmlns:c16="http://schemas.microsoft.com/office/drawing/2014/chart" uri="{C3380CC4-5D6E-409C-BE32-E72D297353CC}">
              <c16:uniqueId val="{0000000B-68F8-4117-9335-DD59FB9C85DB}"/>
            </c:ext>
          </c:extLst>
        </c:ser>
        <c:ser>
          <c:idx val="4"/>
          <c:order val="4"/>
          <c:tx>
            <c:strRef>
              <c:f>Hospitality!$B$36</c:f>
              <c:strCache>
                <c:ptCount val="1"/>
                <c:pt idx="0">
                  <c:v>Educational attainment not available (age &lt;24)</c:v>
                </c:pt>
              </c:strCache>
            </c:strRef>
          </c:tx>
          <c:spPr>
            <a:solidFill>
              <a:schemeClr val="accent5"/>
            </a:solidFill>
            <a:ln>
              <a:noFill/>
            </a:ln>
            <a:effectLst/>
          </c:spPr>
          <c:invertIfNegative val="0"/>
          <c:dLbls>
            <c:dLbl>
              <c:idx val="0"/>
              <c:tx>
                <c:rich>
                  <a:bodyPr/>
                  <a:lstStyle/>
                  <a:p>
                    <a:fld id="{767AC848-1CCC-4435-B8FA-9022A1184102}" type="CELLRANGE">
                      <a:rPr lang="en-US"/>
                      <a:pPr/>
                      <a:t>[CELLRANGE]</a:t>
                    </a:fld>
                    <a:r>
                      <a:rPr lang="en-US" baseline="0"/>
                      <a:t>, </a:t>
                    </a:r>
                    <a:fld id="{5C15FA80-284D-4179-B6E6-47F1D7492F87}"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68F8-4117-9335-DD59FB9C85DB}"/>
                </c:ext>
              </c:extLst>
            </c:dLbl>
            <c:dLbl>
              <c:idx val="1"/>
              <c:tx>
                <c:rich>
                  <a:bodyPr/>
                  <a:lstStyle/>
                  <a:p>
                    <a:fld id="{222B9E65-7278-42DA-B50D-E2DCA235F742}" type="CELLRANGE">
                      <a:rPr lang="en-US"/>
                      <a:pPr/>
                      <a:t>[CELLRANGE]</a:t>
                    </a:fld>
                    <a:r>
                      <a:rPr lang="en-US" baseline="0"/>
                      <a:t>, </a:t>
                    </a:r>
                    <a:fld id="{6F4B1729-9D94-4008-86D7-A4A206426D3B}"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68F8-4117-9335-DD59FB9C85D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Hospitality!$C$31:$D$31</c:f>
              <c:strCache>
                <c:ptCount val="2"/>
                <c:pt idx="0">
                  <c:v>2015</c:v>
                </c:pt>
                <c:pt idx="1">
                  <c:v>2018</c:v>
                </c:pt>
              </c:strCache>
            </c:strRef>
          </c:cat>
          <c:val>
            <c:numRef>
              <c:f>Hospitality!$C$36:$D$36</c:f>
              <c:numCache>
                <c:formatCode>#,##0</c:formatCode>
                <c:ptCount val="2"/>
                <c:pt idx="0">
                  <c:v>8426</c:v>
                </c:pt>
                <c:pt idx="1">
                  <c:v>8411</c:v>
                </c:pt>
              </c:numCache>
            </c:numRef>
          </c:val>
          <c:extLst>
            <c:ext xmlns:c15="http://schemas.microsoft.com/office/drawing/2012/chart" uri="{02D57815-91ED-43cb-92C2-25804820EDAC}">
              <c15:datalabelsRange>
                <c15:f>Hospitality!$E$36:$F$36</c15:f>
                <c15:dlblRangeCache>
                  <c:ptCount val="2"/>
                  <c:pt idx="0">
                    <c:v>37%</c:v>
                  </c:pt>
                  <c:pt idx="1">
                    <c:v>35%</c:v>
                  </c:pt>
                </c15:dlblRangeCache>
              </c15:datalabelsRange>
            </c:ext>
            <c:ext xmlns:c16="http://schemas.microsoft.com/office/drawing/2014/chart" uri="{C3380CC4-5D6E-409C-BE32-E72D297353CC}">
              <c16:uniqueId val="{0000000E-68F8-4117-9335-DD59FB9C85DB}"/>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Hospitality!$K$17</c:f>
              <c:strCache>
                <c:ptCount val="1"/>
                <c:pt idx="0">
                  <c:v>Increase</c:v>
                </c:pt>
              </c:strCache>
            </c:strRef>
          </c:tx>
          <c:spPr>
            <a:ln w="25400" cap="rnd">
              <a:noFill/>
              <a:round/>
            </a:ln>
            <a:effectLst/>
          </c:spPr>
          <c:marker>
            <c:symbol val="none"/>
          </c:marker>
          <c:dLbls>
            <c:dLbl>
              <c:idx val="0"/>
              <c:tx>
                <c:rich>
                  <a:bodyPr/>
                  <a:lstStyle/>
                  <a:p>
                    <a:fld id="{EF20DC86-0206-40DD-BDE8-C7CBEAF29638}"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68F8-4117-9335-DD59FB9C85DB}"/>
                </c:ext>
              </c:extLst>
            </c:dLbl>
            <c:dLbl>
              <c:idx val="1"/>
              <c:tx>
                <c:rich>
                  <a:bodyPr/>
                  <a:lstStyle/>
                  <a:p>
                    <a:fld id="{636480AF-1FB6-4234-A5B1-98DDF88A40DE}"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68F8-4117-9335-DD59FB9C85DB}"/>
                </c:ext>
              </c:extLst>
            </c:dLbl>
            <c:dLbl>
              <c:idx val="2"/>
              <c:tx>
                <c:rich>
                  <a:bodyPr/>
                  <a:lstStyle/>
                  <a:p>
                    <a:fld id="{EC052A6E-5934-4E66-AE3D-4B6E12551C3D}"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68F8-4117-9335-DD59FB9C85DB}"/>
                </c:ext>
              </c:extLst>
            </c:dLbl>
            <c:dLbl>
              <c:idx val="3"/>
              <c:tx>
                <c:rich>
                  <a:bodyPr/>
                  <a:lstStyle/>
                  <a:p>
                    <a:fld id="{AD654C08-E13C-4B64-A423-B0B994ACB6F2}"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68F8-4117-9335-DD59FB9C85DB}"/>
                </c:ext>
              </c:extLst>
            </c:dLbl>
            <c:dLbl>
              <c:idx val="4"/>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8F8-4117-9335-DD59FB9C85D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Hospitality!$J$18:$J$22</c:f>
              <c:numCache>
                <c:formatCode>General</c:formatCode>
                <c:ptCount val="5"/>
                <c:pt idx="0">
                  <c:v>1.59</c:v>
                </c:pt>
                <c:pt idx="1">
                  <c:v>1.59</c:v>
                </c:pt>
                <c:pt idx="2">
                  <c:v>1.59</c:v>
                </c:pt>
                <c:pt idx="3">
                  <c:v>1.59</c:v>
                </c:pt>
                <c:pt idx="4">
                  <c:v>1.59</c:v>
                </c:pt>
              </c:numCache>
            </c:numRef>
          </c:xVal>
          <c:yVal>
            <c:numRef>
              <c:f>Hospitality!$K$18:$K$22</c:f>
              <c:numCache>
                <c:formatCode>0%</c:formatCode>
                <c:ptCount val="5"/>
                <c:pt idx="0">
                  <c:v>7.0000000000000007E-2</c:v>
                </c:pt>
                <c:pt idx="1">
                  <c:v>0.27625980310362086</c:v>
                </c:pt>
                <c:pt idx="2">
                  <c:v>0.47340647421992321</c:v>
                </c:pt>
                <c:pt idx="3">
                  <c:v>0.61754338394793928</c:v>
                </c:pt>
                <c:pt idx="4">
                  <c:v>#N/A</c:v>
                </c:pt>
              </c:numCache>
            </c:numRef>
          </c:yVal>
          <c:smooth val="0"/>
          <c:extLst>
            <c:ext xmlns:c15="http://schemas.microsoft.com/office/drawing/2012/chart" uri="{02D57815-91ED-43cb-92C2-25804820EDAC}">
              <c15:datalabelsRange>
                <c15:f>Hospitality!$H$32:$H$36</c15:f>
                <c15:dlblRangeCache>
                  <c:ptCount val="5"/>
                  <c:pt idx="0">
                    <c:v>+6.9%</c:v>
                  </c:pt>
                  <c:pt idx="1">
                    <c:v>+3.4%</c:v>
                  </c:pt>
                  <c:pt idx="2">
                    <c:v>+6.1%</c:v>
                  </c:pt>
                  <c:pt idx="3">
                    <c:v>+10.4%</c:v>
                  </c:pt>
                  <c:pt idx="4">
                    <c:v> -0.2%</c:v>
                  </c:pt>
                </c15:dlblRangeCache>
              </c15:datalabelsRange>
            </c:ext>
            <c:ext xmlns:c16="http://schemas.microsoft.com/office/drawing/2014/chart" uri="{C3380CC4-5D6E-409C-BE32-E72D297353CC}">
              <c16:uniqueId val="{00000014-68F8-4117-9335-DD59FB9C85DB}"/>
            </c:ext>
          </c:extLst>
        </c:ser>
        <c:ser>
          <c:idx val="6"/>
          <c:order val="6"/>
          <c:tx>
            <c:strRef>
              <c:f>Hospitality!$L$17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8F8-4117-9335-DD59FB9C85DB}"/>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8F8-4117-9335-DD59FB9C85DB}"/>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8F8-4117-9335-DD59FB9C85DB}"/>
                </c:ext>
              </c:extLst>
            </c:dLbl>
            <c:dLbl>
              <c:idx val="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68F8-4117-9335-DD59FB9C85DB}"/>
                </c:ext>
              </c:extLst>
            </c:dLbl>
            <c:dLbl>
              <c:idx val="4"/>
              <c:tx>
                <c:rich>
                  <a:bodyPr/>
                  <a:lstStyle/>
                  <a:p>
                    <a:fld id="{425DDB6C-B6F9-40CE-A998-48D360DF2BF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68F8-4117-9335-DD59FB9C85D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Hospitality!$J$18:$J$22</c:f>
              <c:numCache>
                <c:formatCode>General</c:formatCode>
                <c:ptCount val="5"/>
                <c:pt idx="0">
                  <c:v>1.59</c:v>
                </c:pt>
                <c:pt idx="1">
                  <c:v>1.59</c:v>
                </c:pt>
                <c:pt idx="2">
                  <c:v>1.59</c:v>
                </c:pt>
                <c:pt idx="3">
                  <c:v>1.59</c:v>
                </c:pt>
                <c:pt idx="4">
                  <c:v>1.59</c:v>
                </c:pt>
              </c:numCache>
            </c:numRef>
          </c:xVal>
          <c:yVal>
            <c:numRef>
              <c:f>Hospitality!$L$18:$L$22</c:f>
              <c:numCache>
                <c:formatCode>0%</c:formatCode>
                <c:ptCount val="5"/>
                <c:pt idx="0">
                  <c:v>#N/A</c:v>
                </c:pt>
                <c:pt idx="1">
                  <c:v>#N/A</c:v>
                </c:pt>
                <c:pt idx="2">
                  <c:v>#N/A</c:v>
                </c:pt>
                <c:pt idx="3">
                  <c:v>#N/A</c:v>
                </c:pt>
                <c:pt idx="4">
                  <c:v>0.95</c:v>
                </c:pt>
              </c:numCache>
            </c:numRef>
          </c:yVal>
          <c:smooth val="0"/>
          <c:extLst>
            <c:ext xmlns:c15="http://schemas.microsoft.com/office/drawing/2012/chart" uri="{02D57815-91ED-43cb-92C2-25804820EDAC}">
              <c15:datalabelsRange>
                <c15:f>Hospitality!$H$32:$H$36</c15:f>
                <c15:dlblRangeCache>
                  <c:ptCount val="5"/>
                  <c:pt idx="0">
                    <c:v>+6.9%</c:v>
                  </c:pt>
                  <c:pt idx="1">
                    <c:v>+3.4%</c:v>
                  </c:pt>
                  <c:pt idx="2">
                    <c:v>+6.1%</c:v>
                  </c:pt>
                  <c:pt idx="3">
                    <c:v>+10.4%</c:v>
                  </c:pt>
                  <c:pt idx="4">
                    <c:v> -0.2%</c:v>
                  </c:pt>
                </c15:dlblRangeCache>
              </c15:datalabelsRange>
            </c:ext>
            <c:ext xmlns:c16="http://schemas.microsoft.com/office/drawing/2014/chart" uri="{C3380CC4-5D6E-409C-BE32-E72D297353CC}">
              <c16:uniqueId val="{0000001A-68F8-4117-9335-DD59FB9C85DB}"/>
            </c:ext>
          </c:extLst>
        </c:ser>
        <c:ser>
          <c:idx val="7"/>
          <c:order val="7"/>
          <c:tx>
            <c:strRef>
              <c:f>Hospitality!$K$13</c:f>
              <c:strCache>
                <c:ptCount val="1"/>
                <c:pt idx="0">
                  <c:v>Share</c:v>
                </c:pt>
              </c:strCache>
            </c:strRef>
          </c:tx>
          <c:spPr>
            <a:ln w="25400" cap="rnd">
              <a:noFill/>
              <a:round/>
            </a:ln>
            <a:effectLst/>
          </c:spPr>
          <c:marker>
            <c:symbol val="none"/>
          </c:marker>
          <c:dLbls>
            <c:dLbl>
              <c:idx val="0"/>
              <c:tx>
                <c:rich>
                  <a:bodyPr/>
                  <a:lstStyle/>
                  <a:p>
                    <a:fld id="{B81D130F-A305-40CB-B855-40BAFA36E42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68F8-4117-9335-DD59FB9C85DB}"/>
                </c:ext>
              </c:extLst>
            </c:dLbl>
            <c:dLbl>
              <c:idx val="1"/>
              <c:tx>
                <c:rich>
                  <a:bodyPr/>
                  <a:lstStyle/>
                  <a:p>
                    <a:fld id="{44A784FC-F104-4C99-B9E0-8F3224ACACD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68F8-4117-9335-DD59FB9C85DB}"/>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Hospitality!$J$14:$J$15</c:f>
              <c:numCache>
                <c:formatCode>General</c:formatCode>
                <c:ptCount val="2"/>
                <c:pt idx="0">
                  <c:v>1</c:v>
                </c:pt>
                <c:pt idx="1">
                  <c:v>2</c:v>
                </c:pt>
              </c:numCache>
            </c:numRef>
          </c:xVal>
          <c:yVal>
            <c:numRef>
              <c:f>Hospitality!$K$14:$K$15</c:f>
              <c:numCache>
                <c:formatCode>0%</c:formatCode>
                <c:ptCount val="2"/>
                <c:pt idx="0">
                  <c:v>1</c:v>
                </c:pt>
                <c:pt idx="1">
                  <c:v>1</c:v>
                </c:pt>
              </c:numCache>
            </c:numRef>
          </c:yVal>
          <c:smooth val="0"/>
          <c:extLst>
            <c:ext xmlns:c15="http://schemas.microsoft.com/office/drawing/2012/chart" uri="{02D57815-91ED-43cb-92C2-25804820EDAC}">
              <c15:datalabelsRange>
                <c15:f>Hospitality!$L$14:$L$15</c15:f>
                <c15:dlblRangeCache>
                  <c:ptCount val="2"/>
                  <c:pt idx="0">
                    <c:v> 23,072 </c:v>
                  </c:pt>
                  <c:pt idx="1">
                    <c:v> 23,972 </c:v>
                  </c:pt>
                </c15:dlblRangeCache>
              </c15:datalabelsRange>
            </c:ext>
            <c:ext xmlns:c16="http://schemas.microsoft.com/office/drawing/2014/chart" uri="{C3380CC4-5D6E-409C-BE32-E72D297353CC}">
              <c16:uniqueId val="{0000001D-68F8-4117-9335-DD59FB9C85DB}"/>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Hospitality!$J$13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Hospitality!$L$12</c:f>
              <c:strCache>
                <c:ptCount val="1"/>
                <c:pt idx="0">
                  <c:v>2018</c:v>
                </c:pt>
              </c:strCache>
            </c:strRef>
          </c:cat>
          <c:val>
            <c:numRef>
              <c:f>Hospitality!$L$13</c:f>
              <c:numCache>
                <c:formatCode>#,##0</c:formatCode>
                <c:ptCount val="1"/>
                <c:pt idx="0">
                  <c:v>10437</c:v>
                </c:pt>
              </c:numCache>
            </c:numRef>
          </c:val>
          <c:extLst>
            <c:ext xmlns:c16="http://schemas.microsoft.com/office/drawing/2014/chart" uri="{C3380CC4-5D6E-409C-BE32-E72D297353CC}">
              <c16:uniqueId val="{00000000-B916-4F7E-8E51-58BFEBA8B793}"/>
            </c:ext>
          </c:extLst>
        </c:ser>
        <c:ser>
          <c:idx val="1"/>
          <c:order val="1"/>
          <c:tx>
            <c:strRef>
              <c:f>Hospitality!$J$14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Hospitality!$L$12</c:f>
              <c:strCache>
                <c:ptCount val="1"/>
                <c:pt idx="0">
                  <c:v>2018</c:v>
                </c:pt>
              </c:strCache>
            </c:strRef>
          </c:cat>
          <c:val>
            <c:numRef>
              <c:f>Hospitality!$L$14</c:f>
              <c:numCache>
                <c:formatCode>#,##0</c:formatCode>
                <c:ptCount val="1"/>
                <c:pt idx="0">
                  <c:v>13535</c:v>
                </c:pt>
              </c:numCache>
            </c:numRef>
          </c:val>
          <c:extLst>
            <c:ext xmlns:c16="http://schemas.microsoft.com/office/drawing/2014/chart" uri="{C3380CC4-5D6E-409C-BE32-E72D297353CC}">
              <c16:uniqueId val="{00000001-B916-4F7E-8E51-58BFEBA8B793}"/>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Hospitality!$M$12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5D84-4B8B-A062-D112DC80C95B}"/>
              </c:ext>
            </c:extLst>
          </c:dPt>
          <c:dLbls>
            <c:dLbl>
              <c:idx val="0"/>
              <c:tx>
                <c:rich>
                  <a:bodyPr/>
                  <a:lstStyle/>
                  <a:p>
                    <a:fld id="{C8956BE2-DFC4-491F-ACC3-963F2F40377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5D84-4B8B-A062-D112DC80C95B}"/>
                </c:ext>
              </c:extLst>
            </c:dLbl>
            <c:dLbl>
              <c:idx val="1"/>
              <c:tx>
                <c:rich>
                  <a:bodyPr/>
                  <a:lstStyle/>
                  <a:p>
                    <a:fld id="{992E10D0-3984-43A9-A9DD-4DCF07D445E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D84-4B8B-A062-D112DC80C95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Hospitality!$J$13:$J$14</c:f>
              <c:strCache>
                <c:ptCount val="2"/>
                <c:pt idx="0">
                  <c:v>Male</c:v>
                </c:pt>
                <c:pt idx="1">
                  <c:v>Female</c:v>
                </c:pt>
              </c:strCache>
            </c:strRef>
          </c:cat>
          <c:val>
            <c:numRef>
              <c:f>Hospitality!$M$13:$M$14</c:f>
              <c:numCache>
                <c:formatCode>\+#,##0;\-#,##0;\ #,##0</c:formatCode>
                <c:ptCount val="2"/>
                <c:pt idx="0">
                  <c:v>239</c:v>
                </c:pt>
                <c:pt idx="1">
                  <c:v>663</c:v>
                </c:pt>
              </c:numCache>
            </c:numRef>
          </c:val>
          <c:extLst>
            <c:ext xmlns:c15="http://schemas.microsoft.com/office/drawing/2012/chart" uri="{02D57815-91ED-43cb-92C2-25804820EDAC}">
              <c15:datalabelsRange>
                <c15:f>Hospitality!$N$13:$N$14</c15:f>
                <c15:dlblRangeCache>
                  <c:ptCount val="2"/>
                  <c:pt idx="0">
                    <c:v>+2%</c:v>
                  </c:pt>
                  <c:pt idx="1">
                    <c:v>+5%</c:v>
                  </c:pt>
                </c15:dlblRangeCache>
              </c15:datalabelsRange>
            </c:ext>
            <c:ext xmlns:c16="http://schemas.microsoft.com/office/drawing/2014/chart" uri="{C3380CC4-5D6E-409C-BE32-E72D297353CC}">
              <c16:uniqueId val="{00000003-5D84-4B8B-A062-D112DC80C95B}"/>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035196121318171E-2"/>
          <c:y val="2.9274059492563429E-2"/>
          <c:w val="0.93896480387868186"/>
          <c:h val="0.78451115485564293"/>
        </c:manualLayout>
      </c:layout>
      <c:barChart>
        <c:barDir val="col"/>
        <c:grouping val="clustered"/>
        <c:varyColors val="0"/>
        <c:ser>
          <c:idx val="0"/>
          <c:order val="0"/>
          <c:tx>
            <c:v>Total Employment</c:v>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BB01-49B0-B0E9-C86633E9A831}"/>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BB01-49B0-B0E9-C86633E9A831}"/>
              </c:ext>
            </c:extLst>
          </c:dPt>
          <c:dPt>
            <c:idx val="2"/>
            <c:invertIfNegative val="0"/>
            <c:bubble3D val="0"/>
            <c:extLst>
              <c:ext xmlns:c16="http://schemas.microsoft.com/office/drawing/2014/chart" uri="{C3380CC4-5D6E-409C-BE32-E72D297353CC}">
                <c16:uniqueId val="{00000004-BB01-49B0-B0E9-C86633E9A831}"/>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6-BB01-49B0-B0E9-C86633E9A831}"/>
              </c:ext>
            </c:extLst>
          </c:dPt>
          <c:dPt>
            <c:idx val="7"/>
            <c:invertIfNegative val="0"/>
            <c:bubble3D val="0"/>
            <c:extLst>
              <c:ext xmlns:c16="http://schemas.microsoft.com/office/drawing/2014/chart" uri="{C3380CC4-5D6E-409C-BE32-E72D297353CC}">
                <c16:uniqueId val="{00000007-BB01-49B0-B0E9-C86633E9A831}"/>
              </c:ext>
            </c:extLst>
          </c:dPt>
          <c:dPt>
            <c:idx val="8"/>
            <c:invertIfNegative val="0"/>
            <c:bubble3D val="0"/>
            <c:extLst>
              <c:ext xmlns:c16="http://schemas.microsoft.com/office/drawing/2014/chart" uri="{C3380CC4-5D6E-409C-BE32-E72D297353CC}">
                <c16:uniqueId val="{00000008-BB01-49B0-B0E9-C86633E9A831}"/>
              </c:ext>
            </c:extLst>
          </c:dPt>
          <c:dPt>
            <c:idx val="11"/>
            <c:invertIfNegative val="0"/>
            <c:bubble3D val="0"/>
            <c:extLst>
              <c:ext xmlns:c16="http://schemas.microsoft.com/office/drawing/2014/chart" uri="{C3380CC4-5D6E-409C-BE32-E72D297353CC}">
                <c16:uniqueId val="{00000009-BB01-49B0-B0E9-C86633E9A831}"/>
              </c:ext>
            </c:extLst>
          </c:dPt>
          <c:dPt>
            <c:idx val="12"/>
            <c:invertIfNegative val="0"/>
            <c:bubble3D val="0"/>
            <c:spPr>
              <a:solidFill>
                <a:schemeClr val="accent4"/>
              </a:solidFill>
              <a:ln>
                <a:noFill/>
              </a:ln>
              <a:effectLst/>
            </c:spPr>
            <c:extLst>
              <c:ext xmlns:c16="http://schemas.microsoft.com/office/drawing/2014/chart" uri="{C3380CC4-5D6E-409C-BE32-E72D297353CC}">
                <c16:uniqueId val="{0000000B-BB01-49B0-B0E9-C86633E9A831}"/>
              </c:ext>
            </c:extLst>
          </c:dPt>
          <c:dPt>
            <c:idx val="18"/>
            <c:invertIfNegative val="0"/>
            <c:bubble3D val="0"/>
            <c:extLst>
              <c:ext xmlns:c16="http://schemas.microsoft.com/office/drawing/2014/chart" uri="{C3380CC4-5D6E-409C-BE32-E72D297353CC}">
                <c16:uniqueId val="{0000000C-BB01-49B0-B0E9-C86633E9A831}"/>
              </c:ext>
            </c:extLst>
          </c:dPt>
          <c:dLbls>
            <c:dLbl>
              <c:idx val="0"/>
              <c:tx>
                <c:rich>
                  <a:bodyPr/>
                  <a:lstStyle/>
                  <a:p>
                    <a:fld id="{E971BAB0-12EB-4FBC-886B-412F3C7681C8}"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B01-49B0-B0E9-C86633E9A831}"/>
                </c:ext>
              </c:extLst>
            </c:dLbl>
            <c:dLbl>
              <c:idx val="1"/>
              <c:tx>
                <c:rich>
                  <a:bodyPr/>
                  <a:lstStyle/>
                  <a:p>
                    <a:fld id="{388167CF-4366-4B01-AA4E-B742830A912E}"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B01-49B0-B0E9-C86633E9A831}"/>
                </c:ext>
              </c:extLst>
            </c:dLbl>
            <c:dLbl>
              <c:idx val="2"/>
              <c:tx>
                <c:rich>
                  <a:bodyPr/>
                  <a:lstStyle/>
                  <a:p>
                    <a:fld id="{25158EB1-5849-4321-8BF9-D5488D3B70D8}"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B01-49B0-B0E9-C86633E9A831}"/>
                </c:ext>
              </c:extLst>
            </c:dLbl>
            <c:dLbl>
              <c:idx val="3"/>
              <c:tx>
                <c:rich>
                  <a:bodyPr/>
                  <a:lstStyle/>
                  <a:p>
                    <a:fld id="{85D25757-910E-4487-B3DB-2B06EDFA1426}"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BB01-49B0-B0E9-C86633E9A831}"/>
                </c:ext>
              </c:extLst>
            </c:dLbl>
            <c:dLbl>
              <c:idx val="4"/>
              <c:tx>
                <c:rich>
                  <a:bodyPr/>
                  <a:lstStyle/>
                  <a:p>
                    <a:fld id="{216C2104-91CD-4348-A6B6-3FDEC46B74CA}"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B01-49B0-B0E9-C86633E9A831}"/>
                </c:ext>
              </c:extLst>
            </c:dLbl>
            <c:dLbl>
              <c:idx val="5"/>
              <c:tx>
                <c:rich>
                  <a:bodyPr/>
                  <a:lstStyle/>
                  <a:p>
                    <a:fld id="{BBCF9C37-4EDD-425E-A2AE-CD686A008FD7}"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BB01-49B0-B0E9-C86633E9A831}"/>
                </c:ext>
              </c:extLst>
            </c:dLbl>
            <c:dLbl>
              <c:idx val="6"/>
              <c:tx>
                <c:rich>
                  <a:bodyPr/>
                  <a:lstStyle/>
                  <a:p>
                    <a:fld id="{79A68A2D-41AD-44D8-B751-8C8FB635D2B8}"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BB01-49B0-B0E9-C86633E9A831}"/>
                </c:ext>
              </c:extLst>
            </c:dLbl>
            <c:dLbl>
              <c:idx val="7"/>
              <c:tx>
                <c:rich>
                  <a:bodyPr/>
                  <a:lstStyle/>
                  <a:p>
                    <a:fld id="{C1FB8049-3842-4409-87B0-89A86662995F}"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BB01-49B0-B0E9-C86633E9A831}"/>
                </c:ext>
              </c:extLst>
            </c:dLbl>
            <c:dLbl>
              <c:idx val="8"/>
              <c:tx>
                <c:rich>
                  <a:bodyPr/>
                  <a:lstStyle/>
                  <a:p>
                    <a:fld id="{546FB004-C851-4056-BC48-033DC2BB6A19}"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BB01-49B0-B0E9-C86633E9A831}"/>
                </c:ext>
              </c:extLst>
            </c:dLbl>
            <c:dLbl>
              <c:idx val="9"/>
              <c:tx>
                <c:rich>
                  <a:bodyPr/>
                  <a:lstStyle/>
                  <a:p>
                    <a:fld id="{AEDA362F-FC07-48A1-9F5A-86CA71F6E111}"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BB01-49B0-B0E9-C86633E9A831}"/>
                </c:ext>
              </c:extLst>
            </c:dLbl>
            <c:dLbl>
              <c:idx val="10"/>
              <c:tx>
                <c:rich>
                  <a:bodyPr/>
                  <a:lstStyle/>
                  <a:p>
                    <a:fld id="{A1156BCD-D254-4121-AD7D-07761DECE559}"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BB01-49B0-B0E9-C86633E9A831}"/>
                </c:ext>
              </c:extLst>
            </c:dLbl>
            <c:dLbl>
              <c:idx val="11"/>
              <c:tx>
                <c:rich>
                  <a:bodyPr/>
                  <a:lstStyle/>
                  <a:p>
                    <a:fld id="{2A2AB9A6-EEE3-46BA-BDE8-04612BD737B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BB01-49B0-B0E9-C86633E9A831}"/>
                </c:ext>
              </c:extLst>
            </c:dLbl>
            <c:dLbl>
              <c:idx val="12"/>
              <c:tx>
                <c:rich>
                  <a:bodyPr/>
                  <a:lstStyle/>
                  <a:p>
                    <a:fld id="{B7BD6766-D804-4A2F-BBB1-CCF320AAD7FA}"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BB01-49B0-B0E9-C86633E9A831}"/>
                </c:ext>
              </c:extLst>
            </c:dLbl>
            <c:dLbl>
              <c:idx val="13"/>
              <c:tx>
                <c:rich>
                  <a:bodyPr/>
                  <a:lstStyle/>
                  <a:p>
                    <a:fld id="{60C40980-E582-40CC-9B64-B793E2F562D7}"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BB01-49B0-B0E9-C86633E9A831}"/>
                </c:ext>
              </c:extLst>
            </c:dLbl>
            <c:dLbl>
              <c:idx val="14"/>
              <c:layout>
                <c:manualLayout>
                  <c:x val="-8.558880274299155E-17"/>
                  <c:y val="4.1719718545820073E-2"/>
                </c:manualLayout>
              </c:layout>
              <c:tx>
                <c:rich>
                  <a:bodyPr rot="0" spcFirstLastPara="1" vertOverflow="clip" horzOverflow="clip" vert="horz" wrap="square" lIns="0" tIns="0" rIns="0" bIns="274320" anchor="b" anchorCtr="1">
                    <a:spAutoFit/>
                  </a:bodyPr>
                  <a:lstStyle/>
                  <a:p>
                    <a:pPr>
                      <a:defRPr sz="900" b="1" i="0" u="none" strike="noStrike" kern="1200" baseline="0">
                        <a:solidFill>
                          <a:schemeClr val="bg1"/>
                        </a:solidFill>
                        <a:latin typeface="Helvetica" panose="020B0604020202020204" pitchFamily="34" charset="0"/>
                        <a:ea typeface="+mn-ea"/>
                        <a:cs typeface="Helvetica" panose="020B0604020202020204" pitchFamily="34" charset="0"/>
                      </a:defRPr>
                    </a:pPr>
                    <a:fld id="{61EA2F4B-DB6C-47FF-9D6F-694C06F97392}" type="CELLRANGE">
                      <a:rPr lang="en-US"/>
                      <a:pPr>
                        <a:defRPr sz="900" b="1" i="0" u="none" strike="noStrike" kern="1200" baseline="0">
                          <a:solidFill>
                            <a:schemeClr val="bg1"/>
                          </a:solidFill>
                          <a:latin typeface="Helvetica" panose="020B0604020202020204" pitchFamily="34" charset="0"/>
                          <a:ea typeface="+mn-ea"/>
                          <a:cs typeface="Helvetica" panose="020B0604020202020204" pitchFamily="34" charset="0"/>
                        </a:defRPr>
                      </a:pPr>
                      <a:t>[CELLRANGE]</a:t>
                    </a:fld>
                    <a:endParaRPr lang="en-US"/>
                  </a:p>
                </c:rich>
              </c:tx>
              <c:numFmt formatCode="_(&quot;$&quot;* #,##0_);_(&quot;$&quot;* \(#,##0\);_(&quot;$&quot;* &quot;-&quot;??_);_(@_)" sourceLinked="0"/>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13-BB01-49B0-B0E9-C86633E9A831}"/>
                </c:ext>
              </c:extLst>
            </c:dLbl>
            <c:dLbl>
              <c:idx val="15"/>
              <c:layout>
                <c:manualLayout>
                  <c:x val="0"/>
                  <c:y val="4.0346884830885499E-2"/>
                </c:manualLayout>
              </c:layout>
              <c:tx>
                <c:rich>
                  <a:bodyPr/>
                  <a:lstStyle/>
                  <a:p>
                    <a:fld id="{F86EA381-F8FF-4266-9930-ABED78EDD84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BB01-49B0-B0E9-C86633E9A831}"/>
                </c:ext>
              </c:extLst>
            </c:dLbl>
            <c:dLbl>
              <c:idx val="16"/>
              <c:layout>
                <c:manualLayout>
                  <c:x val="-1.711776054859831E-16"/>
                  <c:y val="3.8555685858416636E-2"/>
                </c:manualLayout>
              </c:layout>
              <c:tx>
                <c:rich>
                  <a:bodyPr/>
                  <a:lstStyle/>
                  <a:p>
                    <a:fld id="{B0B63CDD-5D8B-4572-9103-E0F369B11A9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BB01-49B0-B0E9-C86633E9A831}"/>
                </c:ext>
              </c:extLst>
            </c:dLbl>
            <c:dLbl>
              <c:idx val="17"/>
              <c:delete val="1"/>
              <c:extLst>
                <c:ext xmlns:c15="http://schemas.microsoft.com/office/drawing/2012/chart" uri="{CE6537A1-D6FC-4f65-9D91-7224C49458BB}"/>
                <c:ext xmlns:c16="http://schemas.microsoft.com/office/drawing/2014/chart" uri="{C3380CC4-5D6E-409C-BE32-E72D297353CC}">
                  <c16:uniqueId val="{00000016-BB01-49B0-B0E9-C86633E9A831}"/>
                </c:ext>
              </c:extLst>
            </c:dLbl>
            <c:dLbl>
              <c:idx val="18"/>
              <c:delete val="1"/>
              <c:extLst>
                <c:ext xmlns:c15="http://schemas.microsoft.com/office/drawing/2012/chart" uri="{CE6537A1-D6FC-4f65-9D91-7224C49458BB}"/>
                <c:ext xmlns:c16="http://schemas.microsoft.com/office/drawing/2014/chart" uri="{C3380CC4-5D6E-409C-BE32-E72D297353CC}">
                  <c16:uniqueId val="{0000000C-BB01-49B0-B0E9-C86633E9A831}"/>
                </c:ext>
              </c:extLst>
            </c:dLbl>
            <c:dLbl>
              <c:idx val="19"/>
              <c:delete val="1"/>
              <c:extLst>
                <c:ext xmlns:c15="http://schemas.microsoft.com/office/drawing/2012/chart" uri="{CE6537A1-D6FC-4f65-9D91-7224C49458BB}"/>
                <c:ext xmlns:c16="http://schemas.microsoft.com/office/drawing/2014/chart" uri="{C3380CC4-5D6E-409C-BE32-E72D297353CC}">
                  <c16:uniqueId val="{00000017-BB01-49B0-B0E9-C86633E9A831}"/>
                </c:ext>
              </c:extLst>
            </c:dLbl>
            <c:spPr>
              <a:noFill/>
              <a:ln>
                <a:noFill/>
              </a:ln>
              <a:effectLst/>
            </c:spPr>
            <c:txPr>
              <a:bodyPr rot="0" spcFirstLastPara="1" vertOverflow="clip" horzOverflow="clip" vert="horz" wrap="square" lIns="0" tIns="0" rIns="0" bIns="274320" anchor="b" anchorCtr="1">
                <a:spAutoFit/>
              </a:bodyPr>
              <a:lstStyle/>
              <a:p>
                <a:pPr>
                  <a:defRPr sz="9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a:effectLst/>
                  </c:spPr>
                </c15:leaderLines>
              </c:ext>
            </c:extLst>
          </c:dLbls>
          <c:cat>
            <c:strRef>
              <c:f>Employment!$E$6:$E$25</c:f>
              <c:strCache>
                <c:ptCount val="20"/>
                <c:pt idx="0">
                  <c:v>Health Care and Social Assistance</c:v>
                </c:pt>
                <c:pt idx="1">
                  <c:v>Educational Services</c:v>
                </c:pt>
                <c:pt idx="2">
                  <c:v>Retail Trade</c:v>
                </c:pt>
                <c:pt idx="3">
                  <c:v>Accommodation and Food Services</c:v>
                </c:pt>
                <c:pt idx="4">
                  <c:v>Manufacturing</c:v>
                </c:pt>
                <c:pt idx="5">
                  <c:v>Public Administration</c:v>
                </c:pt>
                <c:pt idx="6">
                  <c:v>Construction</c:v>
                </c:pt>
                <c:pt idx="7">
                  <c:v>Administrative and Support and Waste Management and Remediation Services</c:v>
                </c:pt>
                <c:pt idx="8">
                  <c:v>Transportation and Warehousing</c:v>
                </c:pt>
                <c:pt idx="9">
                  <c:v>Finance and Insurance</c:v>
                </c:pt>
                <c:pt idx="10">
                  <c:v>Other Services (except Public Administration)</c:v>
                </c:pt>
                <c:pt idx="11">
                  <c:v>Wholesale Trade</c:v>
                </c:pt>
                <c:pt idx="12">
                  <c:v>Professional, Scientific, and Technical Services</c:v>
                </c:pt>
                <c:pt idx="13">
                  <c:v>Arts, Entertainment, and Recreation</c:v>
                </c:pt>
                <c:pt idx="14">
                  <c:v>Management of Companies and Enterprises</c:v>
                </c:pt>
                <c:pt idx="15">
                  <c:v>Information</c:v>
                </c:pt>
                <c:pt idx="16">
                  <c:v>Real Estate and Rental and Leasing</c:v>
                </c:pt>
                <c:pt idx="17">
                  <c:v>Utilities</c:v>
                </c:pt>
                <c:pt idx="18">
                  <c:v>Agriculture, Forestry, Fishing and Hunting</c:v>
                </c:pt>
                <c:pt idx="19">
                  <c:v>Mining, Quarrying, and Oil and Gas Extraction</c:v>
                </c:pt>
              </c:strCache>
            </c:strRef>
          </c:cat>
          <c:val>
            <c:numRef>
              <c:f>Employment!$F$6:$F$25</c:f>
              <c:numCache>
                <c:formatCode>_(* #,##0_);_(* \(#,##0\);_(* "-"??_);_(@_)</c:formatCode>
                <c:ptCount val="20"/>
                <c:pt idx="0">
                  <c:v>70850</c:v>
                </c:pt>
                <c:pt idx="1">
                  <c:v>40758</c:v>
                </c:pt>
                <c:pt idx="2">
                  <c:v>32522</c:v>
                </c:pt>
                <c:pt idx="3">
                  <c:v>25908</c:v>
                </c:pt>
                <c:pt idx="4">
                  <c:v>25567</c:v>
                </c:pt>
                <c:pt idx="5">
                  <c:v>14510</c:v>
                </c:pt>
                <c:pt idx="6">
                  <c:v>13250</c:v>
                </c:pt>
                <c:pt idx="7">
                  <c:v>12018</c:v>
                </c:pt>
                <c:pt idx="8">
                  <c:v>11490</c:v>
                </c:pt>
                <c:pt idx="9">
                  <c:v>10065</c:v>
                </c:pt>
                <c:pt idx="10">
                  <c:v>9710</c:v>
                </c:pt>
                <c:pt idx="11">
                  <c:v>9477</c:v>
                </c:pt>
                <c:pt idx="12">
                  <c:v>7877</c:v>
                </c:pt>
                <c:pt idx="13">
                  <c:v>6936</c:v>
                </c:pt>
                <c:pt idx="14">
                  <c:v>3953</c:v>
                </c:pt>
                <c:pt idx="15">
                  <c:v>3813</c:v>
                </c:pt>
                <c:pt idx="16">
                  <c:v>3329</c:v>
                </c:pt>
                <c:pt idx="17">
                  <c:v>2131</c:v>
                </c:pt>
                <c:pt idx="18">
                  <c:v>1572</c:v>
                </c:pt>
                <c:pt idx="19">
                  <c:v>121</c:v>
                </c:pt>
              </c:numCache>
            </c:numRef>
          </c:val>
          <c:extLst>
            <c:ext xmlns:c15="http://schemas.microsoft.com/office/drawing/2012/chart" uri="{02D57815-91ED-43cb-92C2-25804820EDAC}">
              <c15:datalabelsRange>
                <c15:f>Employment!$I$6:$I$25</c15:f>
                <c15:dlblRangeCache>
                  <c:ptCount val="20"/>
                  <c:pt idx="0">
                    <c:v>71 K</c:v>
                  </c:pt>
                  <c:pt idx="1">
                    <c:v>41 K</c:v>
                  </c:pt>
                  <c:pt idx="2">
                    <c:v>33 K</c:v>
                  </c:pt>
                  <c:pt idx="3">
                    <c:v>26 K</c:v>
                  </c:pt>
                  <c:pt idx="4">
                    <c:v>26 K</c:v>
                  </c:pt>
                  <c:pt idx="5">
                    <c:v>15 K</c:v>
                  </c:pt>
                  <c:pt idx="6">
                    <c:v>13 K</c:v>
                  </c:pt>
                  <c:pt idx="7">
                    <c:v>12 K</c:v>
                  </c:pt>
                  <c:pt idx="8">
                    <c:v>11 K</c:v>
                  </c:pt>
                  <c:pt idx="9">
                    <c:v>10 K</c:v>
                  </c:pt>
                  <c:pt idx="10">
                    <c:v>10 K</c:v>
                  </c:pt>
                  <c:pt idx="11">
                    <c:v>9 K</c:v>
                  </c:pt>
                  <c:pt idx="12">
                    <c:v>8 K</c:v>
                  </c:pt>
                  <c:pt idx="13">
                    <c:v>7 K</c:v>
                  </c:pt>
                  <c:pt idx="14">
                    <c:v>4 K</c:v>
                  </c:pt>
                  <c:pt idx="15">
                    <c:v>4 K</c:v>
                  </c:pt>
                  <c:pt idx="16">
                    <c:v>3 K</c:v>
                  </c:pt>
                  <c:pt idx="17">
                    <c:v>2 K</c:v>
                  </c:pt>
                  <c:pt idx="18">
                    <c:v>2 K</c:v>
                  </c:pt>
                  <c:pt idx="19">
                    <c:v> K</c:v>
                  </c:pt>
                </c15:dlblRangeCache>
              </c15:datalabelsRange>
            </c:ext>
            <c:ext xmlns:c16="http://schemas.microsoft.com/office/drawing/2014/chart" uri="{C3380CC4-5D6E-409C-BE32-E72D297353CC}">
              <c16:uniqueId val="{00000018-BB01-49B0-B0E9-C86633E9A831}"/>
            </c:ext>
          </c:extLst>
        </c:ser>
        <c:dLbls>
          <c:showLegendKey val="0"/>
          <c:showVal val="0"/>
          <c:showCatName val="0"/>
          <c:showSerName val="0"/>
          <c:showPercent val="0"/>
          <c:showBubbleSize val="0"/>
        </c:dLbls>
        <c:gapWidth val="15"/>
        <c:axId val="800567944"/>
        <c:axId val="800559744"/>
      </c:barChart>
      <c:scatterChart>
        <c:scatterStyle val="lineMarker"/>
        <c:varyColors val="0"/>
        <c:ser>
          <c:idx val="1"/>
          <c:order val="1"/>
          <c:tx>
            <c:strRef>
              <c:f>Employment!$M$5</c:f>
              <c:strCache>
                <c:ptCount val="1"/>
                <c:pt idx="0">
                  <c:v>Increase</c:v>
                </c:pt>
              </c:strCache>
            </c:strRef>
          </c:tx>
          <c:spPr>
            <a:ln w="25400" cap="rnd">
              <a:noFill/>
              <a:round/>
            </a:ln>
            <a:effectLst/>
          </c:spPr>
          <c:marker>
            <c:symbol val="none"/>
          </c:marker>
          <c:dLbls>
            <c:dLbl>
              <c:idx val="0"/>
              <c:tx>
                <c:rich>
                  <a:bodyPr/>
                  <a:lstStyle/>
                  <a:p>
                    <a:fld id="{E864DC2F-72AB-4AEF-9F02-C232538C93B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BB01-49B0-B0E9-C86633E9A831}"/>
                </c:ext>
              </c:extLst>
            </c:dLbl>
            <c:dLbl>
              <c:idx val="1"/>
              <c:tx>
                <c:rich>
                  <a:bodyPr/>
                  <a:lstStyle/>
                  <a:p>
                    <a:fld id="{4E69BF07-6687-48D7-9B5B-106BF303024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BB01-49B0-B0E9-C86633E9A831}"/>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BB01-49B0-B0E9-C86633E9A831}"/>
                </c:ext>
              </c:extLst>
            </c:dLbl>
            <c:dLbl>
              <c:idx val="3"/>
              <c:tx>
                <c:rich>
                  <a:bodyPr/>
                  <a:lstStyle/>
                  <a:p>
                    <a:fld id="{9C6220ED-E9E4-4EA0-A58E-5A5D42479C0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BB01-49B0-B0E9-C86633E9A831}"/>
                </c:ext>
              </c:extLst>
            </c:dLbl>
            <c:dLbl>
              <c:idx val="4"/>
              <c:tx>
                <c:rich>
                  <a:bodyPr/>
                  <a:lstStyle/>
                  <a:p>
                    <a:fld id="{33895FC7-2E0F-488A-86DD-79E53C881F5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BB01-49B0-B0E9-C86633E9A831}"/>
                </c:ext>
              </c:extLst>
            </c:dLbl>
            <c:dLbl>
              <c:idx val="5"/>
              <c:tx>
                <c:rich>
                  <a:bodyPr/>
                  <a:lstStyle/>
                  <a:p>
                    <a:fld id="{3AD65181-B4FE-474C-87B0-73C651A382A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BB01-49B0-B0E9-C86633E9A831}"/>
                </c:ext>
              </c:extLst>
            </c:dLbl>
            <c:dLbl>
              <c:idx val="6"/>
              <c:tx>
                <c:rich>
                  <a:bodyPr/>
                  <a:lstStyle/>
                  <a:p>
                    <a:fld id="{71E4DB7C-6611-4664-B171-C855067CC75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BB01-49B0-B0E9-C86633E9A831}"/>
                </c:ext>
              </c:extLst>
            </c:dLbl>
            <c:dLbl>
              <c:idx val="7"/>
              <c:tx>
                <c:rich>
                  <a:bodyPr/>
                  <a:lstStyle/>
                  <a:p>
                    <a:fld id="{51AE6ED3-BD96-49AC-BE0D-42C09B49E3E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BB01-49B0-B0E9-C86633E9A831}"/>
                </c:ext>
              </c:extLst>
            </c:dLbl>
            <c:dLbl>
              <c:idx val="8"/>
              <c:tx>
                <c:rich>
                  <a:bodyPr/>
                  <a:lstStyle/>
                  <a:p>
                    <a:fld id="{8779522E-5A17-4685-BA40-785845EC102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BB01-49B0-B0E9-C86633E9A831}"/>
                </c:ext>
              </c:extLst>
            </c:dLbl>
            <c:dLbl>
              <c:idx val="9"/>
              <c:tx>
                <c:rich>
                  <a:bodyPr/>
                  <a:lstStyle/>
                  <a:p>
                    <a:fld id="{5E373AF6-E3F1-40F8-BE14-B09BB702C7A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BB01-49B0-B0E9-C86633E9A831}"/>
                </c:ext>
              </c:extLst>
            </c:dLbl>
            <c:dLbl>
              <c:idx val="10"/>
              <c:tx>
                <c:rich>
                  <a:bodyPr rot="0" spcFirstLastPara="1" vertOverflow="ellipsis" vert="horz" wrap="square" lIns="38100" tIns="45720" rIns="38100" bIns="91440" anchor="ctr" anchorCtr="1">
                    <a:no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rich>
              </c:tx>
              <c:spPr>
                <a:noFill/>
                <a:ln>
                  <a:noFill/>
                </a:ln>
                <a:effectLst/>
              </c:sp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BB01-49B0-B0E9-C86633E9A831}"/>
                </c:ext>
              </c:extLst>
            </c:dLbl>
            <c:dLbl>
              <c:idx val="11"/>
              <c:tx>
                <c:rich>
                  <a:bodyPr/>
                  <a:lstStyle/>
                  <a:p>
                    <a:fld id="{9EF61006-C23A-45A8-BA65-1B23ECC6881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BB01-49B0-B0E9-C86633E9A831}"/>
                </c:ext>
              </c:extLst>
            </c:dLbl>
            <c:dLbl>
              <c:idx val="1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BB01-49B0-B0E9-C86633E9A831}"/>
                </c:ext>
              </c:extLst>
            </c:dLbl>
            <c:dLbl>
              <c:idx val="1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BB01-49B0-B0E9-C86633E9A831}"/>
                </c:ext>
              </c:extLst>
            </c:dLbl>
            <c:dLbl>
              <c:idx val="14"/>
              <c:tx>
                <c:rich>
                  <a:bodyPr/>
                  <a:lstStyle/>
                  <a:p>
                    <a:fld id="{56D68B8B-78B4-47DF-AA8F-D57A5DB9E04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BB01-49B0-B0E9-C86633E9A831}"/>
                </c:ext>
              </c:extLst>
            </c:dLbl>
            <c:dLbl>
              <c:idx val="1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BB01-49B0-B0E9-C86633E9A831}"/>
                </c:ext>
              </c:extLst>
            </c:dLbl>
            <c:dLbl>
              <c:idx val="16"/>
              <c:tx>
                <c:rich>
                  <a:bodyPr/>
                  <a:lstStyle/>
                  <a:p>
                    <a:fld id="{50775531-9214-4A7E-8F0D-6FF70403069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BB01-49B0-B0E9-C86633E9A831}"/>
                </c:ext>
              </c:extLst>
            </c:dLbl>
            <c:dLbl>
              <c:idx val="1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BB01-49B0-B0E9-C86633E9A831}"/>
                </c:ext>
              </c:extLst>
            </c:dLbl>
            <c:dLbl>
              <c:idx val="18"/>
              <c:tx>
                <c:rich>
                  <a:bodyPr/>
                  <a:lstStyle/>
                  <a:p>
                    <a:fld id="{477C0773-8765-48E3-A6FC-2B5C0674C27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BB01-49B0-B0E9-C86633E9A831}"/>
                </c:ext>
              </c:extLst>
            </c:dLbl>
            <c:dLbl>
              <c:idx val="1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BB01-49B0-B0E9-C86633E9A831}"/>
                </c:ext>
              </c:extLst>
            </c:dLbl>
            <c:spPr>
              <a:noFill/>
              <a:ln>
                <a:noFill/>
              </a:ln>
              <a:effectLst/>
            </c:spPr>
            <c:txPr>
              <a:bodyPr rot="0" spcFirstLastPara="1" vertOverflow="ellipsis" vert="horz" wrap="square" lIns="38100" tIns="45720" rIns="38100" bIns="9144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errBars>
            <c:errDir val="y"/>
            <c:errBarType val="plus"/>
            <c:errValType val="cust"/>
            <c:noEndCap val="1"/>
            <c:plus>
              <c:numRef>
                <c:f>Employment!$O$6:$O$25</c:f>
                <c:numCache>
                  <c:formatCode>General</c:formatCode>
                  <c:ptCount val="20"/>
                  <c:pt idx="0">
                    <c:v>2834</c:v>
                  </c:pt>
                  <c:pt idx="1">
                    <c:v>2834</c:v>
                  </c:pt>
                  <c:pt idx="2">
                    <c:v>2834</c:v>
                  </c:pt>
                  <c:pt idx="3">
                    <c:v>2834</c:v>
                  </c:pt>
                  <c:pt idx="4">
                    <c:v>2834</c:v>
                  </c:pt>
                  <c:pt idx="5">
                    <c:v>2834</c:v>
                  </c:pt>
                  <c:pt idx="6">
                    <c:v>2834</c:v>
                  </c:pt>
                  <c:pt idx="7">
                    <c:v>2834</c:v>
                  </c:pt>
                  <c:pt idx="8">
                    <c:v>2834</c:v>
                  </c:pt>
                  <c:pt idx="9">
                    <c:v>2834</c:v>
                  </c:pt>
                  <c:pt idx="10">
                    <c:v>2834</c:v>
                  </c:pt>
                  <c:pt idx="11">
                    <c:v>2834</c:v>
                  </c:pt>
                  <c:pt idx="12">
                    <c:v>2834</c:v>
                  </c:pt>
                  <c:pt idx="13">
                    <c:v>2834</c:v>
                  </c:pt>
                  <c:pt idx="14">
                    <c:v>2834</c:v>
                  </c:pt>
                  <c:pt idx="15">
                    <c:v>2834</c:v>
                  </c:pt>
                  <c:pt idx="16">
                    <c:v>2834</c:v>
                  </c:pt>
                  <c:pt idx="17">
                    <c:v>2834</c:v>
                  </c:pt>
                  <c:pt idx="18">
                    <c:v>2834</c:v>
                  </c:pt>
                  <c:pt idx="19">
                    <c:v>2834</c:v>
                  </c:pt>
                </c:numCache>
              </c:numRef>
            </c:plus>
            <c:minus>
              <c:numLit>
                <c:formatCode>General</c:formatCode>
                <c:ptCount val="1"/>
                <c:pt idx="0">
                  <c:v>0</c:v>
                </c:pt>
              </c:numLit>
            </c:minus>
            <c:spPr>
              <a:noFill/>
              <a:ln w="38100" cap="flat" cmpd="sng" algn="ctr">
                <a:solidFill>
                  <a:srgbClr val="00B050"/>
                </a:solidFill>
                <a:round/>
                <a:headEnd type="none" w="lg" len="sm"/>
                <a:tailEnd type="triangle" w="lg" len="sm"/>
              </a:ln>
              <a:effectLst/>
            </c:spPr>
          </c:errBars>
          <c:xVal>
            <c:numRef>
              <c:f>Employment!$L$6:$L$25</c:f>
              <c:numCache>
                <c:formatCode>0</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Employment!$M$6:$M$25</c:f>
              <c:numCache>
                <c:formatCode>_(* #,##0_);_(* \(#,##0\);_(* "-"_);_(@_)</c:formatCode>
                <c:ptCount val="20"/>
                <c:pt idx="0">
                  <c:v>70850</c:v>
                </c:pt>
                <c:pt idx="1">
                  <c:v>40758</c:v>
                </c:pt>
                <c:pt idx="2">
                  <c:v>#N/A</c:v>
                </c:pt>
                <c:pt idx="3">
                  <c:v>25908</c:v>
                </c:pt>
                <c:pt idx="4">
                  <c:v>25567</c:v>
                </c:pt>
                <c:pt idx="5">
                  <c:v>14510</c:v>
                </c:pt>
                <c:pt idx="6">
                  <c:v>13250</c:v>
                </c:pt>
                <c:pt idx="7">
                  <c:v>12018</c:v>
                </c:pt>
                <c:pt idx="8">
                  <c:v>11490</c:v>
                </c:pt>
                <c:pt idx="9">
                  <c:v>10065</c:v>
                </c:pt>
                <c:pt idx="10">
                  <c:v>#N/A</c:v>
                </c:pt>
                <c:pt idx="11">
                  <c:v>9477</c:v>
                </c:pt>
                <c:pt idx="12">
                  <c:v>#N/A</c:v>
                </c:pt>
                <c:pt idx="13">
                  <c:v>#N/A</c:v>
                </c:pt>
                <c:pt idx="14">
                  <c:v>3953</c:v>
                </c:pt>
                <c:pt idx="15">
                  <c:v>#N/A</c:v>
                </c:pt>
                <c:pt idx="16">
                  <c:v>3329</c:v>
                </c:pt>
                <c:pt idx="17">
                  <c:v>#N/A</c:v>
                </c:pt>
                <c:pt idx="18">
                  <c:v>1572</c:v>
                </c:pt>
                <c:pt idx="19">
                  <c:v>#N/A</c:v>
                </c:pt>
              </c:numCache>
            </c:numRef>
          </c:yVal>
          <c:smooth val="0"/>
          <c:extLst>
            <c:ext xmlns:c15="http://schemas.microsoft.com/office/drawing/2012/chart" uri="{02D57815-91ED-43cb-92C2-25804820EDAC}">
              <c15:datalabelsRange>
                <c15:f>Employment!$H$6:$H$25</c15:f>
                <c15:dlblRangeCache>
                  <c:ptCount val="20"/>
                  <c:pt idx="0">
                    <c:v>+0%</c:v>
                  </c:pt>
                  <c:pt idx="1">
                    <c:v>+2%</c:v>
                  </c:pt>
                  <c:pt idx="2">
                    <c:v> -2%</c:v>
                  </c:pt>
                  <c:pt idx="3">
                    <c:v>+9%</c:v>
                  </c:pt>
                  <c:pt idx="4">
                    <c:v>+0%</c:v>
                  </c:pt>
                  <c:pt idx="5">
                    <c:v>+2%</c:v>
                  </c:pt>
                  <c:pt idx="6">
                    <c:v>+5%</c:v>
                  </c:pt>
                  <c:pt idx="7">
                    <c:v>+4%</c:v>
                  </c:pt>
                  <c:pt idx="8">
                    <c:v>+3%</c:v>
                  </c:pt>
                  <c:pt idx="9">
                    <c:v>+2%</c:v>
                  </c:pt>
                  <c:pt idx="10">
                    <c:v> -2%</c:v>
                  </c:pt>
                  <c:pt idx="11">
                    <c:v>+7%</c:v>
                  </c:pt>
                  <c:pt idx="12">
                    <c:v> -3%</c:v>
                  </c:pt>
                  <c:pt idx="13">
                    <c:v> -3%</c:v>
                  </c:pt>
                  <c:pt idx="14">
                    <c:v>+2%</c:v>
                  </c:pt>
                  <c:pt idx="15">
                    <c:v> -3%</c:v>
                  </c:pt>
                  <c:pt idx="16">
                    <c:v>+1%</c:v>
                  </c:pt>
                  <c:pt idx="17">
                    <c:v> -5%</c:v>
                  </c:pt>
                  <c:pt idx="18">
                    <c:v>+1%</c:v>
                  </c:pt>
                  <c:pt idx="19">
                    <c:v> -14%</c:v>
                  </c:pt>
                </c15:dlblRangeCache>
              </c15:datalabelsRange>
            </c:ext>
            <c:ext xmlns:c16="http://schemas.microsoft.com/office/drawing/2014/chart" uri="{C3380CC4-5D6E-409C-BE32-E72D297353CC}">
              <c16:uniqueId val="{0000002D-BB01-49B0-B0E9-C86633E9A831}"/>
            </c:ext>
          </c:extLst>
        </c:ser>
        <c:ser>
          <c:idx val="2"/>
          <c:order val="2"/>
          <c:tx>
            <c:strRef>
              <c:f>Employment!$N$5</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BB01-49B0-B0E9-C86633E9A831}"/>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BB01-49B0-B0E9-C86633E9A831}"/>
                </c:ext>
              </c:extLst>
            </c:dLbl>
            <c:dLbl>
              <c:idx val="2"/>
              <c:tx>
                <c:rich>
                  <a:bodyPr rot="0" spcFirstLastPara="1" vertOverflow="ellipsis" vert="horz" wrap="square" lIns="38100" tIns="45720" rIns="38100" bIns="91440" anchor="ctr" anchorCtr="1">
                    <a:no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A366ED5A-FAA8-4F45-8096-4C139FD5B5FD}" type="CELLRANGE">
                      <a:rPr lang="en-US"/>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t>[CELLRANGE]</a:t>
                    </a:fld>
                    <a:endParaRPr lang="en-US"/>
                  </a:p>
                </c:rich>
              </c:tx>
              <c:spPr>
                <a:noFill/>
                <a:ln>
                  <a:noFill/>
                </a:ln>
                <a:effectLst/>
              </c:sp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xForSave val="1"/>
                  <c15:showDataLabelsRange val="1"/>
                </c:ext>
                <c:ext xmlns:c16="http://schemas.microsoft.com/office/drawing/2014/chart" uri="{C3380CC4-5D6E-409C-BE32-E72D297353CC}">
                  <c16:uniqueId val="{00000030-BB01-49B0-B0E9-C86633E9A831}"/>
                </c:ext>
              </c:extLst>
            </c:dLbl>
            <c:dLbl>
              <c:idx val="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BB01-49B0-B0E9-C86633E9A831}"/>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BB01-49B0-B0E9-C86633E9A831}"/>
                </c:ext>
              </c:extLst>
            </c:dLbl>
            <c:dLbl>
              <c:idx val="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BB01-49B0-B0E9-C86633E9A831}"/>
                </c:ext>
              </c:extLst>
            </c:dLbl>
            <c:dLbl>
              <c:idx val="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BB01-49B0-B0E9-C86633E9A831}"/>
                </c:ext>
              </c:extLst>
            </c:dLbl>
            <c:dLbl>
              <c:idx val="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BB01-49B0-B0E9-C86633E9A831}"/>
                </c:ext>
              </c:extLst>
            </c:dLbl>
            <c:dLbl>
              <c:idx val="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BB01-49B0-B0E9-C86633E9A831}"/>
                </c:ext>
              </c:extLst>
            </c:dLbl>
            <c:dLbl>
              <c:idx val="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BB01-49B0-B0E9-C86633E9A831}"/>
                </c:ext>
              </c:extLst>
            </c:dLbl>
            <c:dLbl>
              <c:idx val="10"/>
              <c:tx>
                <c:rich>
                  <a:bodyPr/>
                  <a:lstStyle/>
                  <a:p>
                    <a:fld id="{CBCC421C-2875-417F-8067-8B78C0A3EAB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8-BB01-49B0-B0E9-C86633E9A831}"/>
                </c:ext>
              </c:extLst>
            </c:dLbl>
            <c:dLbl>
              <c:idx val="1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BB01-49B0-B0E9-C86633E9A831}"/>
                </c:ext>
              </c:extLst>
            </c:dLbl>
            <c:dLbl>
              <c:idx val="12"/>
              <c:tx>
                <c:rich>
                  <a:bodyPr/>
                  <a:lstStyle/>
                  <a:p>
                    <a:fld id="{A01B16F4-E027-40F5-974A-5431FC47DA7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A-BB01-49B0-B0E9-C86633E9A831}"/>
                </c:ext>
              </c:extLst>
            </c:dLbl>
            <c:dLbl>
              <c:idx val="13"/>
              <c:tx>
                <c:rich>
                  <a:bodyPr/>
                  <a:lstStyle/>
                  <a:p>
                    <a:fld id="{C7A70195-8AAE-4706-83DC-7426CFEA7B1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B-BB01-49B0-B0E9-C86633E9A831}"/>
                </c:ext>
              </c:extLst>
            </c:dLbl>
            <c:dLbl>
              <c:idx val="1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BB01-49B0-B0E9-C86633E9A831}"/>
                </c:ext>
              </c:extLst>
            </c:dLbl>
            <c:dLbl>
              <c:idx val="15"/>
              <c:tx>
                <c:rich>
                  <a:bodyPr/>
                  <a:lstStyle/>
                  <a:p>
                    <a:fld id="{61C54611-45EB-4CE5-B8A2-865BBE65A43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D-BB01-49B0-B0E9-C86633E9A831}"/>
                </c:ext>
              </c:extLst>
            </c:dLbl>
            <c:dLbl>
              <c:idx val="1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BB01-49B0-B0E9-C86633E9A831}"/>
                </c:ext>
              </c:extLst>
            </c:dLbl>
            <c:dLbl>
              <c:idx val="17"/>
              <c:tx>
                <c:rich>
                  <a:bodyPr/>
                  <a:lstStyle/>
                  <a:p>
                    <a:fld id="{DA096C65-6539-4772-9C7C-3F49EE5393D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F-BB01-49B0-B0E9-C86633E9A831}"/>
                </c:ext>
              </c:extLst>
            </c:dLbl>
            <c:dLbl>
              <c:idx val="1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BB01-49B0-B0E9-C86633E9A831}"/>
                </c:ext>
              </c:extLst>
            </c:dLbl>
            <c:dLbl>
              <c:idx val="19"/>
              <c:tx>
                <c:rich>
                  <a:bodyPr/>
                  <a:lstStyle/>
                  <a:p>
                    <a:fld id="{E31588A0-28F6-41AF-925F-590A82CED18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1-BB01-49B0-B0E9-C86633E9A831}"/>
                </c:ext>
              </c:extLst>
            </c:dLbl>
            <c:spPr>
              <a:noFill/>
              <a:ln>
                <a:noFill/>
              </a:ln>
              <a:effectLst/>
            </c:spPr>
            <c:txPr>
              <a:bodyPr rot="0" spcFirstLastPara="1" vertOverflow="ellipsis" vert="horz" wrap="square" lIns="38100" tIns="45720" rIns="38100" bIns="9144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errBars>
            <c:errDir val="y"/>
            <c:errBarType val="plus"/>
            <c:errValType val="cust"/>
            <c:noEndCap val="1"/>
            <c:plus>
              <c:numRef>
                <c:f>Employment!$O$6:$O$25</c:f>
                <c:numCache>
                  <c:formatCode>General</c:formatCode>
                  <c:ptCount val="20"/>
                  <c:pt idx="0">
                    <c:v>2834</c:v>
                  </c:pt>
                  <c:pt idx="1">
                    <c:v>2834</c:v>
                  </c:pt>
                  <c:pt idx="2">
                    <c:v>2834</c:v>
                  </c:pt>
                  <c:pt idx="3">
                    <c:v>2834</c:v>
                  </c:pt>
                  <c:pt idx="4">
                    <c:v>2834</c:v>
                  </c:pt>
                  <c:pt idx="5">
                    <c:v>2834</c:v>
                  </c:pt>
                  <c:pt idx="6">
                    <c:v>2834</c:v>
                  </c:pt>
                  <c:pt idx="7">
                    <c:v>2834</c:v>
                  </c:pt>
                  <c:pt idx="8">
                    <c:v>2834</c:v>
                  </c:pt>
                  <c:pt idx="9">
                    <c:v>2834</c:v>
                  </c:pt>
                  <c:pt idx="10">
                    <c:v>2834</c:v>
                  </c:pt>
                  <c:pt idx="11">
                    <c:v>2834</c:v>
                  </c:pt>
                  <c:pt idx="12">
                    <c:v>2834</c:v>
                  </c:pt>
                  <c:pt idx="13">
                    <c:v>2834</c:v>
                  </c:pt>
                  <c:pt idx="14">
                    <c:v>2834</c:v>
                  </c:pt>
                  <c:pt idx="15">
                    <c:v>2834</c:v>
                  </c:pt>
                  <c:pt idx="16">
                    <c:v>2834</c:v>
                  </c:pt>
                  <c:pt idx="17">
                    <c:v>2834</c:v>
                  </c:pt>
                  <c:pt idx="18">
                    <c:v>2834</c:v>
                  </c:pt>
                  <c:pt idx="19">
                    <c:v>2834</c:v>
                  </c:pt>
                </c:numCache>
              </c:numRef>
            </c:plus>
            <c:minus>
              <c:numLit>
                <c:formatCode>General</c:formatCode>
                <c:ptCount val="1"/>
                <c:pt idx="0">
                  <c:v>0</c:v>
                </c:pt>
              </c:numLit>
            </c:minus>
            <c:spPr>
              <a:noFill/>
              <a:ln w="38100" cap="flat" cmpd="sng" algn="ctr">
                <a:solidFill>
                  <a:srgbClr val="FF0000"/>
                </a:solidFill>
                <a:round/>
                <a:headEnd type="triangle" w="lg" len="sm"/>
                <a:tailEnd type="none" w="lg" len="sm"/>
              </a:ln>
              <a:effectLst/>
            </c:spPr>
          </c:errBars>
          <c:xVal>
            <c:numRef>
              <c:f>Employment!$L$6:$L$25</c:f>
              <c:numCache>
                <c:formatCode>0</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Employment!$N$6:$N$25</c:f>
              <c:numCache>
                <c:formatCode>_(* #,##0_);_(* \(#,##0\);_(* "-"_);_(@_)</c:formatCode>
                <c:ptCount val="20"/>
                <c:pt idx="0">
                  <c:v>#N/A</c:v>
                </c:pt>
                <c:pt idx="1">
                  <c:v>#N/A</c:v>
                </c:pt>
                <c:pt idx="2">
                  <c:v>32522</c:v>
                </c:pt>
                <c:pt idx="3">
                  <c:v>#N/A</c:v>
                </c:pt>
                <c:pt idx="4">
                  <c:v>#N/A</c:v>
                </c:pt>
                <c:pt idx="5">
                  <c:v>#N/A</c:v>
                </c:pt>
                <c:pt idx="6">
                  <c:v>#N/A</c:v>
                </c:pt>
                <c:pt idx="7">
                  <c:v>#N/A</c:v>
                </c:pt>
                <c:pt idx="8">
                  <c:v>#N/A</c:v>
                </c:pt>
                <c:pt idx="9">
                  <c:v>#N/A</c:v>
                </c:pt>
                <c:pt idx="10">
                  <c:v>9710</c:v>
                </c:pt>
                <c:pt idx="11">
                  <c:v>#N/A</c:v>
                </c:pt>
                <c:pt idx="12">
                  <c:v>7877</c:v>
                </c:pt>
                <c:pt idx="13">
                  <c:v>6936</c:v>
                </c:pt>
                <c:pt idx="14">
                  <c:v>#N/A</c:v>
                </c:pt>
                <c:pt idx="15">
                  <c:v>3813</c:v>
                </c:pt>
                <c:pt idx="16">
                  <c:v>#N/A</c:v>
                </c:pt>
                <c:pt idx="17">
                  <c:v>2131</c:v>
                </c:pt>
                <c:pt idx="18">
                  <c:v>#N/A</c:v>
                </c:pt>
                <c:pt idx="19">
                  <c:v>121</c:v>
                </c:pt>
              </c:numCache>
            </c:numRef>
          </c:yVal>
          <c:smooth val="0"/>
          <c:extLst>
            <c:ext xmlns:c15="http://schemas.microsoft.com/office/drawing/2012/chart" uri="{02D57815-91ED-43cb-92C2-25804820EDAC}">
              <c15:datalabelsRange>
                <c15:f>Employment!$H$6:$H$25</c15:f>
                <c15:dlblRangeCache>
                  <c:ptCount val="20"/>
                  <c:pt idx="0">
                    <c:v>+0%</c:v>
                  </c:pt>
                  <c:pt idx="1">
                    <c:v>+2%</c:v>
                  </c:pt>
                  <c:pt idx="2">
                    <c:v> -2%</c:v>
                  </c:pt>
                  <c:pt idx="3">
                    <c:v>+9%</c:v>
                  </c:pt>
                  <c:pt idx="4">
                    <c:v>+0%</c:v>
                  </c:pt>
                  <c:pt idx="5">
                    <c:v>+2%</c:v>
                  </c:pt>
                  <c:pt idx="6">
                    <c:v>+5%</c:v>
                  </c:pt>
                  <c:pt idx="7">
                    <c:v>+4%</c:v>
                  </c:pt>
                  <c:pt idx="8">
                    <c:v>+3%</c:v>
                  </c:pt>
                  <c:pt idx="9">
                    <c:v>+2%</c:v>
                  </c:pt>
                  <c:pt idx="10">
                    <c:v> -2%</c:v>
                  </c:pt>
                  <c:pt idx="11">
                    <c:v>+7%</c:v>
                  </c:pt>
                  <c:pt idx="12">
                    <c:v> -3%</c:v>
                  </c:pt>
                  <c:pt idx="13">
                    <c:v> -3%</c:v>
                  </c:pt>
                  <c:pt idx="14">
                    <c:v>+2%</c:v>
                  </c:pt>
                  <c:pt idx="15">
                    <c:v> -3%</c:v>
                  </c:pt>
                  <c:pt idx="16">
                    <c:v>+1%</c:v>
                  </c:pt>
                  <c:pt idx="17">
                    <c:v> -5%</c:v>
                  </c:pt>
                  <c:pt idx="18">
                    <c:v>+1%</c:v>
                  </c:pt>
                  <c:pt idx="19">
                    <c:v> -14%</c:v>
                  </c:pt>
                </c15:dlblRangeCache>
              </c15:datalabelsRange>
            </c:ext>
            <c:ext xmlns:c16="http://schemas.microsoft.com/office/drawing/2014/chart" uri="{C3380CC4-5D6E-409C-BE32-E72D297353CC}">
              <c16:uniqueId val="{00000042-BB01-49B0-B0E9-C86633E9A831}"/>
            </c:ext>
          </c:extLst>
        </c:ser>
        <c:dLbls>
          <c:showLegendKey val="0"/>
          <c:showVal val="0"/>
          <c:showCatName val="0"/>
          <c:showSerName val="0"/>
          <c:showPercent val="0"/>
          <c:showBubbleSize val="0"/>
        </c:dLbls>
        <c:axId val="800567944"/>
        <c:axId val="800559744"/>
      </c:scatterChart>
      <c:catAx>
        <c:axId val="8005679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800559744"/>
        <c:crosses val="autoZero"/>
        <c:auto val="1"/>
        <c:lblAlgn val="ctr"/>
        <c:lblOffset val="100"/>
        <c:noMultiLvlLbl val="0"/>
      </c:catAx>
      <c:valAx>
        <c:axId val="80055974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Helvetica" panose="020B0604020202020204" pitchFamily="34" charset="0"/>
                    <a:ea typeface="+mn-ea"/>
                    <a:cs typeface="Helvetica" panose="020B0604020202020204" pitchFamily="34" charset="0"/>
                  </a:defRPr>
                </a:pPr>
                <a:r>
                  <a:rPr lang="en-US" sz="1000" b="1">
                    <a:solidFill>
                      <a:schemeClr val="tx1"/>
                    </a:solidFill>
                    <a:latin typeface="Helvetica" panose="020B0604020202020204" pitchFamily="34" charset="0"/>
                    <a:cs typeface="Helvetica" panose="020B0604020202020204" pitchFamily="34" charset="0"/>
                  </a:rPr>
                  <a:t>Average Monthly Employment (Thousands)</a:t>
                </a:r>
              </a:p>
            </c:rich>
          </c:tx>
          <c:layout>
            <c:manualLayout>
              <c:xMode val="edge"/>
              <c:yMode val="edge"/>
              <c:x val="7.6804899387576554E-3"/>
              <c:y val="1.0101010101010102E-2"/>
            </c:manualLayout>
          </c:layout>
          <c:overlay val="0"/>
          <c:spPr>
            <a:noFill/>
            <a:ln>
              <a:noFill/>
            </a:ln>
            <a:effectLst/>
          </c:sp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800567944"/>
        <c:crosses val="autoZero"/>
        <c:crossBetween val="between"/>
        <c:dispUnits>
          <c:builtInUnit val="thousands"/>
        </c:dispUnits>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Hospitality!$N$3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0C6D-476E-B3CA-A3C831DE40FB}"/>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0C6D-476E-B3CA-A3C831DE40FB}"/>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0C6D-476E-B3CA-A3C831DE40FB}"/>
              </c:ext>
            </c:extLst>
          </c:dPt>
          <c:dLbls>
            <c:dLbl>
              <c:idx val="0"/>
              <c:tx>
                <c:rich>
                  <a:bodyPr/>
                  <a:lstStyle/>
                  <a:p>
                    <a:fld id="{B2B34CBF-13DE-4BBD-B1A3-C9A031895FF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0C6D-476E-B3CA-A3C831DE40FB}"/>
                </c:ext>
              </c:extLst>
            </c:dLbl>
            <c:dLbl>
              <c:idx val="1"/>
              <c:tx>
                <c:rich>
                  <a:bodyPr/>
                  <a:lstStyle/>
                  <a:p>
                    <a:fld id="{CF8EF64C-23E9-49AD-B336-73171E2E45B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C6D-476E-B3CA-A3C831DE40FB}"/>
                </c:ext>
              </c:extLst>
            </c:dLbl>
            <c:dLbl>
              <c:idx val="2"/>
              <c:tx>
                <c:rich>
                  <a:bodyPr/>
                  <a:lstStyle/>
                  <a:p>
                    <a:fld id="{9FE51F0C-4C40-4EFF-849B-FAA54E6923D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C6D-476E-B3CA-A3C831DE40FB}"/>
                </c:ext>
              </c:extLst>
            </c:dLbl>
            <c:dLbl>
              <c:idx val="3"/>
              <c:tx>
                <c:rich>
                  <a:bodyPr/>
                  <a:lstStyle/>
                  <a:p>
                    <a:fld id="{6BBB1841-FEDB-4CF6-A196-EBF25D6F647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0C6D-476E-B3CA-A3C831DE40F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Hospitality!$K$4:$K$7</c:f>
              <c:strCache>
                <c:ptCount val="4"/>
                <c:pt idx="0">
                  <c:v>White</c:v>
                </c:pt>
                <c:pt idx="1">
                  <c:v>Black or African American</c:v>
                </c:pt>
                <c:pt idx="2">
                  <c:v>Asian</c:v>
                </c:pt>
                <c:pt idx="3">
                  <c:v>Other</c:v>
                </c:pt>
              </c:strCache>
            </c:strRef>
          </c:cat>
          <c:val>
            <c:numRef>
              <c:f>Hospitality!$N$4:$N$7</c:f>
              <c:numCache>
                <c:formatCode>\+#,##0;\-#,##0;\ #,##0</c:formatCode>
                <c:ptCount val="4"/>
                <c:pt idx="0">
                  <c:v>475</c:v>
                </c:pt>
                <c:pt idx="1">
                  <c:v>304</c:v>
                </c:pt>
                <c:pt idx="2">
                  <c:v>47</c:v>
                </c:pt>
                <c:pt idx="3">
                  <c:v>77</c:v>
                </c:pt>
              </c:numCache>
            </c:numRef>
          </c:val>
          <c:extLst>
            <c:ext xmlns:c15="http://schemas.microsoft.com/office/drawing/2012/chart" uri="{02D57815-91ED-43cb-92C2-25804820EDAC}">
              <c15:datalabelsRange>
                <c15:f>Hospitality!$O$4:$O$7</c15:f>
                <c15:dlblRangeCache>
                  <c:ptCount val="4"/>
                  <c:pt idx="0">
                    <c:v>+2%</c:v>
                  </c:pt>
                  <c:pt idx="1">
                    <c:v>+18%</c:v>
                  </c:pt>
                  <c:pt idx="2">
                    <c:v>+4%</c:v>
                  </c:pt>
                  <c:pt idx="3">
                    <c:v>+10%</c:v>
                  </c:pt>
                </c15:dlblRangeCache>
              </c15:datalabelsRange>
            </c:ext>
            <c:ext xmlns:c16="http://schemas.microsoft.com/office/drawing/2014/chart" uri="{C3380CC4-5D6E-409C-BE32-E72D297353CC}">
              <c16:uniqueId val="{00000007-0C6D-476E-B3CA-A3C831DE40FB}"/>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Hospitality!$N$9</c:f>
              <c:strCache>
                <c:ptCount val="1"/>
                <c:pt idx="0">
                  <c:v>Change</c:v>
                </c:pt>
              </c:strCache>
            </c:strRef>
          </c:tx>
          <c:spPr>
            <a:solidFill>
              <a:schemeClr val="accent5"/>
            </a:solidFill>
            <a:ln>
              <a:noFill/>
            </a:ln>
            <a:effectLst/>
          </c:spPr>
          <c:invertIfNegative val="0"/>
          <c:dLbls>
            <c:dLbl>
              <c:idx val="0"/>
              <c:tx>
                <c:rich>
                  <a:bodyPr/>
                  <a:lstStyle/>
                  <a:p>
                    <a:fld id="{D156598A-BE66-4751-B0FC-75FED66F565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68F-46A7-87A7-DE46B60BF9B0}"/>
                </c:ext>
              </c:extLst>
            </c:dLbl>
            <c:dLbl>
              <c:idx val="1"/>
              <c:tx>
                <c:rich>
                  <a:bodyPr/>
                  <a:lstStyle/>
                  <a:p>
                    <a:fld id="{DBA99A23-17C3-449E-A42A-2D336D0D35B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68F-46A7-87A7-DE46B60BF9B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Hospitality!$K$10:$K$11</c:f>
              <c:strCache>
                <c:ptCount val="2"/>
                <c:pt idx="0">
                  <c:v>Hispanic or Latino</c:v>
                </c:pt>
                <c:pt idx="1">
                  <c:v>Not Hispanic or Latino</c:v>
                </c:pt>
              </c:strCache>
            </c:strRef>
          </c:cat>
          <c:val>
            <c:numRef>
              <c:f>Hospitality!$N$10:$N$11</c:f>
              <c:numCache>
                <c:formatCode>\+#,##0;\-#,##0;\ #,##0</c:formatCode>
                <c:ptCount val="2"/>
                <c:pt idx="0">
                  <c:v>989</c:v>
                </c:pt>
                <c:pt idx="1">
                  <c:v>-87</c:v>
                </c:pt>
              </c:numCache>
            </c:numRef>
          </c:val>
          <c:extLst>
            <c:ext xmlns:c15="http://schemas.microsoft.com/office/drawing/2012/chart" uri="{02D57815-91ED-43cb-92C2-25804820EDAC}">
              <c15:datalabelsRange>
                <c15:f>Hospitality!$O$10:$O$11</c15:f>
                <c15:dlblRangeCache>
                  <c:ptCount val="2"/>
                  <c:pt idx="0">
                    <c:v>+23%</c:v>
                  </c:pt>
                  <c:pt idx="1">
                    <c:v> -0%</c:v>
                  </c:pt>
                </c15:dlblRangeCache>
              </c15:datalabelsRange>
            </c:ext>
            <c:ext xmlns:c16="http://schemas.microsoft.com/office/drawing/2014/chart" uri="{C3380CC4-5D6E-409C-BE32-E72D297353CC}">
              <c16:uniqueId val="{00000002-A68F-46A7-87A7-DE46B60BF9B0}"/>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Hospitality!$L$9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Hospitality!$K$10:$K$11</c15:sqref>
                        </c15:formulaRef>
                      </c:ext>
                    </c:extLst>
                    <c:strCache>
                      <c:ptCount val="2"/>
                      <c:pt idx="0">
                        <c:v>Hispanic or Latino</c:v>
                      </c:pt>
                      <c:pt idx="1">
                        <c:v>Not Hispanic or Latino</c:v>
                      </c:pt>
                    </c:strCache>
                  </c:strRef>
                </c:cat>
                <c:val>
                  <c:numRef>
                    <c:extLst>
                      <c:ext uri="{02D57815-91ED-43cb-92C2-25804820EDAC}">
                        <c15:formulaRef>
                          <c15:sqref>Hospitality!$L$10:$L$11</c15:sqref>
                        </c15:formulaRef>
                      </c:ext>
                    </c:extLst>
                    <c:numCache>
                      <c:formatCode>_(* #,##0_);_(* \(#,##0\);_(* "-"??_);_(@_)</c:formatCode>
                      <c:ptCount val="2"/>
                      <c:pt idx="0">
                        <c:v>4231</c:v>
                      </c:pt>
                      <c:pt idx="1">
                        <c:v>18839</c:v>
                      </c:pt>
                    </c:numCache>
                  </c:numRef>
                </c:val>
                <c:extLst>
                  <c:ext xmlns:c16="http://schemas.microsoft.com/office/drawing/2014/chart" uri="{C3380CC4-5D6E-409C-BE32-E72D297353CC}">
                    <c16:uniqueId val="{00000003-A68F-46A7-87A7-DE46B60BF9B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Hospitality!$M$9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Hospitality!$K$10:$K$11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Hospitality!$M$10:$M$11</c15:sqref>
                        </c15:formulaRef>
                      </c:ext>
                    </c:extLst>
                    <c:numCache>
                      <c:formatCode>_(* #,##0_);_(* \(#,##0\);_(* "-"??_);_(@_)</c:formatCode>
                      <c:ptCount val="2"/>
                      <c:pt idx="0">
                        <c:v>5220</c:v>
                      </c:pt>
                      <c:pt idx="1">
                        <c:v>18752</c:v>
                      </c:pt>
                    </c:numCache>
                  </c:numRef>
                </c:val>
                <c:extLst xmlns:c15="http://schemas.microsoft.com/office/drawing/2012/chart">
                  <c:ext xmlns:c16="http://schemas.microsoft.com/office/drawing/2014/chart" uri="{C3380CC4-5D6E-409C-BE32-E72D297353CC}">
                    <c16:uniqueId val="{00000004-A68F-46A7-87A7-DE46B60BF9B0}"/>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Hospitality!$K$4</c:f>
              <c:strCache>
                <c:ptCount val="1"/>
                <c:pt idx="0">
                  <c:v>White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Hospitality!$M$3</c:f>
              <c:strCache>
                <c:ptCount val="1"/>
                <c:pt idx="0">
                  <c:v>2018</c:v>
                </c:pt>
              </c:strCache>
            </c:strRef>
          </c:cat>
          <c:val>
            <c:numRef>
              <c:f>Hospitality!$M$4</c:f>
              <c:numCache>
                <c:formatCode>_(* #,##0_);_(* \(#,##0\);_(* "-"??_);_(@_)</c:formatCode>
                <c:ptCount val="1"/>
                <c:pt idx="0">
                  <c:v>19874</c:v>
                </c:pt>
              </c:numCache>
            </c:numRef>
          </c:val>
          <c:extLst>
            <c:ext xmlns:c16="http://schemas.microsoft.com/office/drawing/2014/chart" uri="{C3380CC4-5D6E-409C-BE32-E72D297353CC}">
              <c16:uniqueId val="{00000000-05AA-42D8-B9BE-897A99226AA6}"/>
            </c:ext>
          </c:extLst>
        </c:ser>
        <c:ser>
          <c:idx val="1"/>
          <c:order val="1"/>
          <c:tx>
            <c:strRef>
              <c:f>Hospitality!$K$5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Hospitality!$M$3</c:f>
              <c:strCache>
                <c:ptCount val="1"/>
                <c:pt idx="0">
                  <c:v>2018</c:v>
                </c:pt>
              </c:strCache>
            </c:strRef>
          </c:cat>
          <c:val>
            <c:numRef>
              <c:f>Hospitality!$M$5</c:f>
              <c:numCache>
                <c:formatCode>_(* #,##0_);_(* \(#,##0\);_(* "-"??_);_(@_)</c:formatCode>
                <c:ptCount val="1"/>
                <c:pt idx="0">
                  <c:v>1954</c:v>
                </c:pt>
              </c:numCache>
            </c:numRef>
          </c:val>
          <c:extLst>
            <c:ext xmlns:c16="http://schemas.microsoft.com/office/drawing/2014/chart" uri="{C3380CC4-5D6E-409C-BE32-E72D297353CC}">
              <c16:uniqueId val="{00000001-05AA-42D8-B9BE-897A99226AA6}"/>
            </c:ext>
          </c:extLst>
        </c:ser>
        <c:ser>
          <c:idx val="2"/>
          <c:order val="2"/>
          <c:tx>
            <c:strRef>
              <c:f>Hospitality!$K$6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Hospitality!$M$3</c:f>
              <c:strCache>
                <c:ptCount val="1"/>
                <c:pt idx="0">
                  <c:v>2018</c:v>
                </c:pt>
              </c:strCache>
            </c:strRef>
          </c:cat>
          <c:val>
            <c:numRef>
              <c:f>Hospitality!$M$6</c:f>
              <c:numCache>
                <c:formatCode>_(* #,##0_);_(* \(#,##0\);_(* "-"??_);_(@_)</c:formatCode>
                <c:ptCount val="1"/>
                <c:pt idx="0">
                  <c:v>1271</c:v>
                </c:pt>
              </c:numCache>
            </c:numRef>
          </c:val>
          <c:extLst>
            <c:ext xmlns:c16="http://schemas.microsoft.com/office/drawing/2014/chart" uri="{C3380CC4-5D6E-409C-BE32-E72D297353CC}">
              <c16:uniqueId val="{00000002-05AA-42D8-B9BE-897A99226AA6}"/>
            </c:ext>
          </c:extLst>
        </c:ser>
        <c:ser>
          <c:idx val="3"/>
          <c:order val="3"/>
          <c:tx>
            <c:strRef>
              <c:f>Hospitality!$K$7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Hospitality!$M$3</c:f>
              <c:strCache>
                <c:ptCount val="1"/>
                <c:pt idx="0">
                  <c:v>2018</c:v>
                </c:pt>
              </c:strCache>
            </c:strRef>
          </c:cat>
          <c:val>
            <c:numRef>
              <c:f>Hospitality!$M$7</c:f>
              <c:numCache>
                <c:formatCode>_(* #,##0_);_(* \(#,##0\);_(* "-"??_);_(@_)</c:formatCode>
                <c:ptCount val="1"/>
                <c:pt idx="0">
                  <c:v>873</c:v>
                </c:pt>
              </c:numCache>
            </c:numRef>
          </c:val>
          <c:extLst>
            <c:ext xmlns:c16="http://schemas.microsoft.com/office/drawing/2014/chart" uri="{C3380CC4-5D6E-409C-BE32-E72D297353CC}">
              <c16:uniqueId val="{00000003-05AA-42D8-B9BE-897A99226AA6}"/>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0"/>
        <c:axPos val="b"/>
        <c:numFmt formatCode="General" sourceLinked="1"/>
        <c:majorTickMark val="none"/>
        <c:minorTickMark val="none"/>
        <c:tickLblPos val="none"/>
        <c:spPr>
          <a:solidFill>
            <a:sysClr val="window" lastClr="FFFFFF"/>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b="0" i="0" u="none" strike="noStrike" baseline="0" dirty="0" smtClean="0">
                <a:effectLst/>
              </a:rPr>
              <a:t>Top 5 Industry </a:t>
            </a:r>
            <a:r>
              <a:rPr lang="en-US" sz="1100" b="0" i="0" u="none" strike="noStrike" baseline="0" dirty="0">
                <a:effectLst/>
              </a:rPr>
              <a:t>Groups by </a:t>
            </a:r>
            <a:r>
              <a:rPr lang="en-US" sz="1100" dirty="0"/>
              <a:t>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Agriculture!$Q$18:$Q$23</c:f>
              <c:strCache>
                <c:ptCount val="6"/>
                <c:pt idx="0">
                  <c:v>Agriculture, Forestry, Fishing and Hunting Total</c:v>
                </c:pt>
                <c:pt idx="1">
                  <c:v>Vegetable and melon farming</c:v>
                </c:pt>
                <c:pt idx="2">
                  <c:v>Greenhouse and nursery production</c:v>
                </c:pt>
                <c:pt idx="3">
                  <c:v>Fruit and tree nut farming</c:v>
                </c:pt>
                <c:pt idx="4">
                  <c:v>Cattle ranching and farming</c:v>
                </c:pt>
                <c:pt idx="5">
                  <c:v>Other crop farming</c:v>
                </c:pt>
              </c:strCache>
            </c:strRef>
          </c:cat>
          <c:val>
            <c:numRef>
              <c:f>Agriculture!$R$18:$R$23</c:f>
              <c:numCache>
                <c:formatCode>#,##0</c:formatCode>
                <c:ptCount val="6"/>
                <c:pt idx="0">
                  <c:v>146</c:v>
                </c:pt>
                <c:pt idx="1">
                  <c:v>41</c:v>
                </c:pt>
                <c:pt idx="2">
                  <c:v>22</c:v>
                </c:pt>
                <c:pt idx="3">
                  <c:v>16</c:v>
                </c:pt>
                <c:pt idx="4">
                  <c:v>11</c:v>
                </c:pt>
                <c:pt idx="5">
                  <c:v>10</c:v>
                </c:pt>
              </c:numCache>
            </c:numRef>
          </c:val>
          <c:extLst>
            <c:ext xmlns:c16="http://schemas.microsoft.com/office/drawing/2014/chart" uri="{C3380CC4-5D6E-409C-BE32-E72D297353CC}">
              <c16:uniqueId val="{00000000-3A09-4426-AC61-3A126D4B5528}"/>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Agriculture!$Q$18:$Q$23</c:f>
              <c:strCache>
                <c:ptCount val="6"/>
                <c:pt idx="0">
                  <c:v>Agriculture, Forestry, Fishing and Hunting Total</c:v>
                </c:pt>
                <c:pt idx="1">
                  <c:v>Vegetable and melon farming</c:v>
                </c:pt>
                <c:pt idx="2">
                  <c:v>Greenhouse and nursery production</c:v>
                </c:pt>
                <c:pt idx="3">
                  <c:v>Fruit and tree nut farming</c:v>
                </c:pt>
                <c:pt idx="4">
                  <c:v>Cattle ranching and farming</c:v>
                </c:pt>
                <c:pt idx="5">
                  <c:v>Other crop farming</c:v>
                </c:pt>
              </c:strCache>
            </c:strRef>
          </c:cat>
          <c:val>
            <c:numRef>
              <c:f>Agriculture!$S$18:$S$23</c:f>
              <c:numCache>
                <c:formatCode>#,##0</c:formatCode>
                <c:ptCount val="6"/>
                <c:pt idx="0">
                  <c:v>112</c:v>
                </c:pt>
                <c:pt idx="1">
                  <c:v>32</c:v>
                </c:pt>
                <c:pt idx="2">
                  <c:v>17</c:v>
                </c:pt>
                <c:pt idx="3">
                  <c:v>6</c:v>
                </c:pt>
                <c:pt idx="4">
                  <c:v>10</c:v>
                </c:pt>
                <c:pt idx="5">
                  <c:v>10</c:v>
                </c:pt>
              </c:numCache>
            </c:numRef>
          </c:val>
          <c:extLst>
            <c:ext xmlns:c16="http://schemas.microsoft.com/office/drawing/2014/chart" uri="{C3380CC4-5D6E-409C-BE32-E72D297353CC}">
              <c16:uniqueId val="{00000001-3A09-4426-AC61-3A126D4B5528}"/>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Agriculture!$B$32</c:f>
              <c:strCache>
                <c:ptCount val="1"/>
                <c:pt idx="0">
                  <c:v>Less than high school</c:v>
                </c:pt>
              </c:strCache>
            </c:strRef>
          </c:tx>
          <c:spPr>
            <a:solidFill>
              <a:schemeClr val="accent1"/>
            </a:solidFill>
            <a:ln>
              <a:noFill/>
            </a:ln>
            <a:effectLst/>
          </c:spPr>
          <c:invertIfNegative val="0"/>
          <c:dLbls>
            <c:dLbl>
              <c:idx val="0"/>
              <c:tx>
                <c:rich>
                  <a:bodyPr/>
                  <a:lstStyle/>
                  <a:p>
                    <a:fld id="{AC85D455-3C8F-45A0-8830-98DFD1881A23}" type="CELLRANGE">
                      <a:rPr lang="en-US"/>
                      <a:pPr/>
                      <a:t>[CELLRANGE]</a:t>
                    </a:fld>
                    <a:r>
                      <a:rPr lang="en-US" baseline="0"/>
                      <a:t>, </a:t>
                    </a:r>
                    <a:fld id="{51EDAB4C-E4D7-4C8D-90E2-5E8B7B6DED24}"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96D8-451A-AC8B-C4D46A15F818}"/>
                </c:ext>
              </c:extLst>
            </c:dLbl>
            <c:dLbl>
              <c:idx val="1"/>
              <c:tx>
                <c:rich>
                  <a:bodyPr/>
                  <a:lstStyle/>
                  <a:p>
                    <a:fld id="{D41A9CF4-C701-4E93-8A48-6A1D11565788}" type="CELLRANGE">
                      <a:rPr lang="en-US"/>
                      <a:pPr/>
                      <a:t>[CELLRANGE]</a:t>
                    </a:fld>
                    <a:r>
                      <a:rPr lang="en-US" baseline="0"/>
                      <a:t>, </a:t>
                    </a:r>
                    <a:fld id="{1D5C6232-67CD-4C06-BBCC-66DF9990E29B}"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6D8-451A-AC8B-C4D46A15F81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Agriculture!$C$31:$D$31</c:f>
              <c:strCache>
                <c:ptCount val="2"/>
                <c:pt idx="0">
                  <c:v>2015</c:v>
                </c:pt>
                <c:pt idx="1">
                  <c:v>2018</c:v>
                </c:pt>
              </c:strCache>
            </c:strRef>
          </c:cat>
          <c:val>
            <c:numRef>
              <c:f>Agriculture!$C$32:$D$32</c:f>
              <c:numCache>
                <c:formatCode>#,##0</c:formatCode>
                <c:ptCount val="2"/>
                <c:pt idx="0">
                  <c:v>146</c:v>
                </c:pt>
                <c:pt idx="1">
                  <c:v>162</c:v>
                </c:pt>
              </c:numCache>
            </c:numRef>
          </c:val>
          <c:extLst>
            <c:ext xmlns:c15="http://schemas.microsoft.com/office/drawing/2012/chart" uri="{02D57815-91ED-43cb-92C2-25804820EDAC}">
              <c15:datalabelsRange>
                <c15:f>Agriculture!$E$32:$F$32</c15:f>
                <c15:dlblRangeCache>
                  <c:ptCount val="2"/>
                  <c:pt idx="0">
                    <c:v>16%</c:v>
                  </c:pt>
                  <c:pt idx="1">
                    <c:v>15%</c:v>
                  </c:pt>
                </c15:dlblRangeCache>
              </c15:datalabelsRange>
            </c:ext>
            <c:ext xmlns:c16="http://schemas.microsoft.com/office/drawing/2014/chart" uri="{C3380CC4-5D6E-409C-BE32-E72D297353CC}">
              <c16:uniqueId val="{00000002-96D8-451A-AC8B-C4D46A15F818}"/>
            </c:ext>
          </c:extLst>
        </c:ser>
        <c:ser>
          <c:idx val="1"/>
          <c:order val="1"/>
          <c:tx>
            <c:strRef>
              <c:f>Agriculture!$B$33</c:f>
              <c:strCache>
                <c:ptCount val="1"/>
                <c:pt idx="0">
                  <c:v>High school or equivalent, no college</c:v>
                </c:pt>
              </c:strCache>
            </c:strRef>
          </c:tx>
          <c:spPr>
            <a:solidFill>
              <a:schemeClr val="accent2"/>
            </a:solidFill>
            <a:ln>
              <a:noFill/>
            </a:ln>
            <a:effectLst/>
          </c:spPr>
          <c:invertIfNegative val="0"/>
          <c:dLbls>
            <c:dLbl>
              <c:idx val="0"/>
              <c:tx>
                <c:rich>
                  <a:bodyPr/>
                  <a:lstStyle/>
                  <a:p>
                    <a:fld id="{C41874DD-FD8F-447A-AC02-68FD249A8345}" type="CELLRANGE">
                      <a:rPr lang="en-US"/>
                      <a:pPr/>
                      <a:t>[CELLRANGE]</a:t>
                    </a:fld>
                    <a:r>
                      <a:rPr lang="en-US" baseline="0"/>
                      <a:t>, </a:t>
                    </a:r>
                    <a:fld id="{E51BA706-DC10-4E40-956E-9401386300B4}"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6D8-451A-AC8B-C4D46A15F818}"/>
                </c:ext>
              </c:extLst>
            </c:dLbl>
            <c:dLbl>
              <c:idx val="1"/>
              <c:tx>
                <c:rich>
                  <a:bodyPr/>
                  <a:lstStyle/>
                  <a:p>
                    <a:fld id="{DFECBEC4-4F6B-43DF-8736-74016441CFF5}" type="CELLRANGE">
                      <a:rPr lang="en-US"/>
                      <a:pPr/>
                      <a:t>[CELLRANGE]</a:t>
                    </a:fld>
                    <a:r>
                      <a:rPr lang="en-US" baseline="0"/>
                      <a:t>, </a:t>
                    </a:r>
                    <a:fld id="{2D734CE0-F32B-462B-A354-A7D91DBFA3CC}"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96D8-451A-AC8B-C4D46A15F81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Agriculture!$C$31:$D$31</c:f>
              <c:strCache>
                <c:ptCount val="2"/>
                <c:pt idx="0">
                  <c:v>2015</c:v>
                </c:pt>
                <c:pt idx="1">
                  <c:v>2018</c:v>
                </c:pt>
              </c:strCache>
            </c:strRef>
          </c:cat>
          <c:val>
            <c:numRef>
              <c:f>Agriculture!$C$33:$D$33</c:f>
              <c:numCache>
                <c:formatCode>#,##0</c:formatCode>
                <c:ptCount val="2"/>
                <c:pt idx="0">
                  <c:v>232</c:v>
                </c:pt>
                <c:pt idx="1">
                  <c:v>263</c:v>
                </c:pt>
              </c:numCache>
            </c:numRef>
          </c:val>
          <c:extLst>
            <c:ext xmlns:c15="http://schemas.microsoft.com/office/drawing/2012/chart" uri="{02D57815-91ED-43cb-92C2-25804820EDAC}">
              <c15:datalabelsRange>
                <c15:f>Agriculture!$E$33:$F$33</c15:f>
                <c15:dlblRangeCache>
                  <c:ptCount val="2"/>
                  <c:pt idx="0">
                    <c:v>25%</c:v>
                  </c:pt>
                  <c:pt idx="1">
                    <c:v>25%</c:v>
                  </c:pt>
                </c15:dlblRangeCache>
              </c15:datalabelsRange>
            </c:ext>
            <c:ext xmlns:c16="http://schemas.microsoft.com/office/drawing/2014/chart" uri="{C3380CC4-5D6E-409C-BE32-E72D297353CC}">
              <c16:uniqueId val="{00000005-96D8-451A-AC8B-C4D46A15F818}"/>
            </c:ext>
          </c:extLst>
        </c:ser>
        <c:ser>
          <c:idx val="2"/>
          <c:order val="2"/>
          <c:tx>
            <c:strRef>
              <c:f>Agriculture!$B$34</c:f>
              <c:strCache>
                <c:ptCount val="1"/>
                <c:pt idx="0">
                  <c:v>Some college or Associate degree</c:v>
                </c:pt>
              </c:strCache>
            </c:strRef>
          </c:tx>
          <c:spPr>
            <a:solidFill>
              <a:schemeClr val="accent3"/>
            </a:solidFill>
            <a:ln>
              <a:noFill/>
            </a:ln>
            <a:effectLst/>
          </c:spPr>
          <c:invertIfNegative val="0"/>
          <c:dLbls>
            <c:dLbl>
              <c:idx val="0"/>
              <c:tx>
                <c:rich>
                  <a:bodyPr/>
                  <a:lstStyle/>
                  <a:p>
                    <a:fld id="{4C6EA9D7-3582-4EFA-9F80-19A9009938D3}" type="CELLRANGE">
                      <a:rPr lang="en-US"/>
                      <a:pPr/>
                      <a:t>[CELLRANGE]</a:t>
                    </a:fld>
                    <a:r>
                      <a:rPr lang="en-US" baseline="0"/>
                      <a:t>, </a:t>
                    </a:r>
                    <a:fld id="{A694494A-4261-4F11-B230-D20587CC1B3E}"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96D8-451A-AC8B-C4D46A15F818}"/>
                </c:ext>
              </c:extLst>
            </c:dLbl>
            <c:dLbl>
              <c:idx val="1"/>
              <c:tx>
                <c:rich>
                  <a:bodyPr/>
                  <a:lstStyle/>
                  <a:p>
                    <a:fld id="{8474B8EB-A007-476C-B0C2-286563263D10}" type="CELLRANGE">
                      <a:rPr lang="en-US"/>
                      <a:pPr/>
                      <a:t>[CELLRANGE]</a:t>
                    </a:fld>
                    <a:r>
                      <a:rPr lang="en-US" baseline="0"/>
                      <a:t>, </a:t>
                    </a:r>
                    <a:fld id="{A8B17F17-76AE-48C6-9F74-8BBACA57AD55}"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96D8-451A-AC8B-C4D46A15F81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Agriculture!$C$31:$D$31</c:f>
              <c:strCache>
                <c:ptCount val="2"/>
                <c:pt idx="0">
                  <c:v>2015</c:v>
                </c:pt>
                <c:pt idx="1">
                  <c:v>2018</c:v>
                </c:pt>
              </c:strCache>
            </c:strRef>
          </c:cat>
          <c:val>
            <c:numRef>
              <c:f>Agriculture!$C$34:$D$34</c:f>
              <c:numCache>
                <c:formatCode>#,##0</c:formatCode>
                <c:ptCount val="2"/>
                <c:pt idx="0">
                  <c:v>213</c:v>
                </c:pt>
                <c:pt idx="1">
                  <c:v>274</c:v>
                </c:pt>
              </c:numCache>
            </c:numRef>
          </c:val>
          <c:extLst>
            <c:ext xmlns:c15="http://schemas.microsoft.com/office/drawing/2012/chart" uri="{02D57815-91ED-43cb-92C2-25804820EDAC}">
              <c15:datalabelsRange>
                <c15:f>Agriculture!$E$34:$F$34</c15:f>
                <c15:dlblRangeCache>
                  <c:ptCount val="2"/>
                  <c:pt idx="0">
                    <c:v>23%</c:v>
                  </c:pt>
                  <c:pt idx="1">
                    <c:v>26%</c:v>
                  </c:pt>
                </c15:dlblRangeCache>
              </c15:datalabelsRange>
            </c:ext>
            <c:ext xmlns:c16="http://schemas.microsoft.com/office/drawing/2014/chart" uri="{C3380CC4-5D6E-409C-BE32-E72D297353CC}">
              <c16:uniqueId val="{00000008-96D8-451A-AC8B-C4D46A15F818}"/>
            </c:ext>
          </c:extLst>
        </c:ser>
        <c:ser>
          <c:idx val="3"/>
          <c:order val="3"/>
          <c:tx>
            <c:strRef>
              <c:f>Agriculture!$B$35</c:f>
              <c:strCache>
                <c:ptCount val="1"/>
                <c:pt idx="0">
                  <c:v>Bachelor's degree or advanced degree</c:v>
                </c:pt>
              </c:strCache>
            </c:strRef>
          </c:tx>
          <c:spPr>
            <a:solidFill>
              <a:schemeClr val="accent4"/>
            </a:solidFill>
            <a:ln>
              <a:noFill/>
            </a:ln>
            <a:effectLst/>
          </c:spPr>
          <c:invertIfNegative val="0"/>
          <c:dLbls>
            <c:dLbl>
              <c:idx val="0"/>
              <c:tx>
                <c:rich>
                  <a:bodyPr/>
                  <a:lstStyle/>
                  <a:p>
                    <a:fld id="{CF3E3E1A-D568-4EA6-9585-A6D0891390ED}" type="CELLRANGE">
                      <a:rPr lang="en-US"/>
                      <a:pPr/>
                      <a:t>[CELLRANGE]</a:t>
                    </a:fld>
                    <a:r>
                      <a:rPr lang="en-US" baseline="0"/>
                      <a:t>, </a:t>
                    </a:r>
                    <a:fld id="{E0AC6FCD-CB35-4FD9-945D-CBA77C89278D}"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96D8-451A-AC8B-C4D46A15F818}"/>
                </c:ext>
              </c:extLst>
            </c:dLbl>
            <c:dLbl>
              <c:idx val="1"/>
              <c:tx>
                <c:rich>
                  <a:bodyPr/>
                  <a:lstStyle/>
                  <a:p>
                    <a:fld id="{A6C82A5B-AF5B-4887-B411-8C267A76B930}" type="CELLRANGE">
                      <a:rPr lang="en-US"/>
                      <a:pPr/>
                      <a:t>[CELLRANGE]</a:t>
                    </a:fld>
                    <a:r>
                      <a:rPr lang="en-US" baseline="0"/>
                      <a:t>, </a:t>
                    </a:r>
                    <a:fld id="{DCB71C5D-4B85-4242-8A4C-287F0D5A39B5}"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96D8-451A-AC8B-C4D46A15F81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Agriculture!$C$31:$D$31</c:f>
              <c:strCache>
                <c:ptCount val="2"/>
                <c:pt idx="0">
                  <c:v>2015</c:v>
                </c:pt>
                <c:pt idx="1">
                  <c:v>2018</c:v>
                </c:pt>
              </c:strCache>
            </c:strRef>
          </c:cat>
          <c:val>
            <c:numRef>
              <c:f>Agriculture!$C$35:$D$35</c:f>
              <c:numCache>
                <c:formatCode>#,##0</c:formatCode>
                <c:ptCount val="2"/>
                <c:pt idx="0">
                  <c:v>177</c:v>
                </c:pt>
                <c:pt idx="1">
                  <c:v>210</c:v>
                </c:pt>
              </c:numCache>
            </c:numRef>
          </c:val>
          <c:extLst>
            <c:ext xmlns:c15="http://schemas.microsoft.com/office/drawing/2012/chart" uri="{02D57815-91ED-43cb-92C2-25804820EDAC}">
              <c15:datalabelsRange>
                <c15:f>Agriculture!$E$35:$F$35</c15:f>
                <c15:dlblRangeCache>
                  <c:ptCount val="2"/>
                  <c:pt idx="0">
                    <c:v>19%</c:v>
                  </c:pt>
                  <c:pt idx="1">
                    <c:v>20%</c:v>
                  </c:pt>
                </c15:dlblRangeCache>
              </c15:datalabelsRange>
            </c:ext>
            <c:ext xmlns:c16="http://schemas.microsoft.com/office/drawing/2014/chart" uri="{C3380CC4-5D6E-409C-BE32-E72D297353CC}">
              <c16:uniqueId val="{0000000B-96D8-451A-AC8B-C4D46A15F818}"/>
            </c:ext>
          </c:extLst>
        </c:ser>
        <c:ser>
          <c:idx val="4"/>
          <c:order val="4"/>
          <c:tx>
            <c:strRef>
              <c:f>Agriculture!$B$36</c:f>
              <c:strCache>
                <c:ptCount val="1"/>
                <c:pt idx="0">
                  <c:v>Educational attainment not available (age &lt;24)</c:v>
                </c:pt>
              </c:strCache>
            </c:strRef>
          </c:tx>
          <c:spPr>
            <a:solidFill>
              <a:schemeClr val="accent5"/>
            </a:solidFill>
            <a:ln>
              <a:noFill/>
            </a:ln>
            <a:effectLst/>
          </c:spPr>
          <c:invertIfNegative val="0"/>
          <c:dLbls>
            <c:dLbl>
              <c:idx val="0"/>
              <c:tx>
                <c:rich>
                  <a:bodyPr/>
                  <a:lstStyle/>
                  <a:p>
                    <a:fld id="{82B35835-CE00-4BF7-94A5-AA0430DFD5A4}" type="CELLRANGE">
                      <a:rPr lang="en-US"/>
                      <a:pPr/>
                      <a:t>[CELLRANGE]</a:t>
                    </a:fld>
                    <a:r>
                      <a:rPr lang="en-US" baseline="0"/>
                      <a:t>, </a:t>
                    </a:r>
                    <a:fld id="{10ED64A9-2F3B-4D0D-818A-132C74C236D1}"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96D8-451A-AC8B-C4D46A15F818}"/>
                </c:ext>
              </c:extLst>
            </c:dLbl>
            <c:dLbl>
              <c:idx val="1"/>
              <c:tx>
                <c:rich>
                  <a:bodyPr/>
                  <a:lstStyle/>
                  <a:p>
                    <a:fld id="{2498D596-9C6F-4F43-AB31-AB4BE16AB6EC}" type="CELLRANGE">
                      <a:rPr lang="en-US"/>
                      <a:pPr/>
                      <a:t>[CELLRANGE]</a:t>
                    </a:fld>
                    <a:r>
                      <a:rPr lang="en-US" baseline="0"/>
                      <a:t>, </a:t>
                    </a:r>
                    <a:fld id="{CEE66624-04B2-4701-9B13-50D17DBF47F7}"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96D8-451A-AC8B-C4D46A15F81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Agriculture!$C$31:$D$31</c:f>
              <c:strCache>
                <c:ptCount val="2"/>
                <c:pt idx="0">
                  <c:v>2015</c:v>
                </c:pt>
                <c:pt idx="1">
                  <c:v>2018</c:v>
                </c:pt>
              </c:strCache>
            </c:strRef>
          </c:cat>
          <c:val>
            <c:numRef>
              <c:f>Agriculture!$C$36:$D$36</c:f>
              <c:numCache>
                <c:formatCode>#,##0</c:formatCode>
                <c:ptCount val="2"/>
                <c:pt idx="0">
                  <c:v>160</c:v>
                </c:pt>
                <c:pt idx="1">
                  <c:v>154</c:v>
                </c:pt>
              </c:numCache>
            </c:numRef>
          </c:val>
          <c:extLst>
            <c:ext xmlns:c15="http://schemas.microsoft.com/office/drawing/2012/chart" uri="{02D57815-91ED-43cb-92C2-25804820EDAC}">
              <c15:datalabelsRange>
                <c15:f>Agriculture!$E$36:$F$36</c15:f>
                <c15:dlblRangeCache>
                  <c:ptCount val="2"/>
                  <c:pt idx="0">
                    <c:v>17%</c:v>
                  </c:pt>
                  <c:pt idx="1">
                    <c:v>14%</c:v>
                  </c:pt>
                </c15:dlblRangeCache>
              </c15:datalabelsRange>
            </c:ext>
            <c:ext xmlns:c16="http://schemas.microsoft.com/office/drawing/2014/chart" uri="{C3380CC4-5D6E-409C-BE32-E72D297353CC}">
              <c16:uniqueId val="{0000000E-96D8-451A-AC8B-C4D46A15F818}"/>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Agriculture!$K$17</c:f>
              <c:strCache>
                <c:ptCount val="1"/>
                <c:pt idx="0">
                  <c:v>Increase</c:v>
                </c:pt>
              </c:strCache>
            </c:strRef>
          </c:tx>
          <c:spPr>
            <a:ln w="25400" cap="rnd">
              <a:noFill/>
              <a:round/>
            </a:ln>
            <a:effectLst/>
          </c:spPr>
          <c:marker>
            <c:symbol val="none"/>
          </c:marker>
          <c:dLbls>
            <c:dLbl>
              <c:idx val="0"/>
              <c:tx>
                <c:rich>
                  <a:bodyPr/>
                  <a:lstStyle/>
                  <a:p>
                    <a:fld id="{F114A6F3-E9EC-4087-953A-50B9221F9D4D}"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96D8-451A-AC8B-C4D46A15F818}"/>
                </c:ext>
              </c:extLst>
            </c:dLbl>
            <c:dLbl>
              <c:idx val="1"/>
              <c:tx>
                <c:rich>
                  <a:bodyPr/>
                  <a:lstStyle/>
                  <a:p>
                    <a:fld id="{15203FF2-FF3F-4BB5-A151-7B00A18D5A6C}"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96D8-451A-AC8B-C4D46A15F818}"/>
                </c:ext>
              </c:extLst>
            </c:dLbl>
            <c:dLbl>
              <c:idx val="2"/>
              <c:tx>
                <c:rich>
                  <a:bodyPr/>
                  <a:lstStyle/>
                  <a:p>
                    <a:fld id="{9C3B2DF9-88F7-4D6D-8A4E-D5057F27F72E}"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96D8-451A-AC8B-C4D46A15F818}"/>
                </c:ext>
              </c:extLst>
            </c:dLbl>
            <c:dLbl>
              <c:idx val="3"/>
              <c:tx>
                <c:rich>
                  <a:bodyPr/>
                  <a:lstStyle/>
                  <a:p>
                    <a:fld id="{C055070F-6067-491E-B3DA-B364C634F823}"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96D8-451A-AC8B-C4D46A15F818}"/>
                </c:ext>
              </c:extLst>
            </c:dLbl>
            <c:dLbl>
              <c:idx val="4"/>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6D8-451A-AC8B-C4D46A15F81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Agriculture!$J$18:$J$22</c:f>
              <c:numCache>
                <c:formatCode>General</c:formatCode>
                <c:ptCount val="5"/>
                <c:pt idx="0">
                  <c:v>1.59</c:v>
                </c:pt>
                <c:pt idx="1">
                  <c:v>1.59</c:v>
                </c:pt>
                <c:pt idx="2">
                  <c:v>1.59</c:v>
                </c:pt>
                <c:pt idx="3">
                  <c:v>1.59</c:v>
                </c:pt>
                <c:pt idx="4">
                  <c:v>1.59</c:v>
                </c:pt>
              </c:numCache>
            </c:numRef>
          </c:xVal>
          <c:yVal>
            <c:numRef>
              <c:f>Agriculture!$K$18:$K$22</c:f>
              <c:numCache>
                <c:formatCode>0%</c:formatCode>
                <c:ptCount val="5"/>
                <c:pt idx="0">
                  <c:v>7.0000000000000007E-2</c:v>
                </c:pt>
                <c:pt idx="1">
                  <c:v>0.33795860771401698</c:v>
                </c:pt>
                <c:pt idx="2">
                  <c:v>0.59313264346190031</c:v>
                </c:pt>
                <c:pt idx="3">
                  <c:v>0.8057384760112889</c:v>
                </c:pt>
                <c:pt idx="4">
                  <c:v>#N/A</c:v>
                </c:pt>
              </c:numCache>
            </c:numRef>
          </c:yVal>
          <c:smooth val="0"/>
          <c:extLst>
            <c:ext xmlns:c15="http://schemas.microsoft.com/office/drawing/2012/chart" uri="{02D57815-91ED-43cb-92C2-25804820EDAC}">
              <c15:datalabelsRange>
                <c15:f>Agriculture!$H$32:$H$36</c15:f>
                <c15:dlblRangeCache>
                  <c:ptCount val="5"/>
                  <c:pt idx="0">
                    <c:v>+11.0%</c:v>
                  </c:pt>
                  <c:pt idx="1">
                    <c:v>+13.4%</c:v>
                  </c:pt>
                  <c:pt idx="2">
                    <c:v>+28.6%</c:v>
                  </c:pt>
                  <c:pt idx="3">
                    <c:v>+18.6%</c:v>
                  </c:pt>
                  <c:pt idx="4">
                    <c:v> -3.8%</c:v>
                  </c:pt>
                </c15:dlblRangeCache>
              </c15:datalabelsRange>
            </c:ext>
            <c:ext xmlns:c16="http://schemas.microsoft.com/office/drawing/2014/chart" uri="{C3380CC4-5D6E-409C-BE32-E72D297353CC}">
              <c16:uniqueId val="{00000014-96D8-451A-AC8B-C4D46A15F818}"/>
            </c:ext>
          </c:extLst>
        </c:ser>
        <c:ser>
          <c:idx val="6"/>
          <c:order val="6"/>
          <c:tx>
            <c:strRef>
              <c:f>Agriculture!$L$17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6D8-451A-AC8B-C4D46A15F818}"/>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6D8-451A-AC8B-C4D46A15F818}"/>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6D8-451A-AC8B-C4D46A15F818}"/>
                </c:ext>
              </c:extLst>
            </c:dLbl>
            <c:dLbl>
              <c:idx val="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96D8-451A-AC8B-C4D46A15F818}"/>
                </c:ext>
              </c:extLst>
            </c:dLbl>
            <c:dLbl>
              <c:idx val="4"/>
              <c:tx>
                <c:rich>
                  <a:bodyPr/>
                  <a:lstStyle/>
                  <a:p>
                    <a:fld id="{C9B06EDF-E25D-4544-ABB5-8CA800964DB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96D8-451A-AC8B-C4D46A15F81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Agriculture!$J$18:$J$22</c:f>
              <c:numCache>
                <c:formatCode>General</c:formatCode>
                <c:ptCount val="5"/>
                <c:pt idx="0">
                  <c:v>1.59</c:v>
                </c:pt>
                <c:pt idx="1">
                  <c:v>1.59</c:v>
                </c:pt>
                <c:pt idx="2">
                  <c:v>1.59</c:v>
                </c:pt>
                <c:pt idx="3">
                  <c:v>1.59</c:v>
                </c:pt>
                <c:pt idx="4">
                  <c:v>1.59</c:v>
                </c:pt>
              </c:numCache>
            </c:numRef>
          </c:xVal>
          <c:yVal>
            <c:numRef>
              <c:f>Agriculture!$L$18:$L$22</c:f>
              <c:numCache>
                <c:formatCode>0%</c:formatCode>
                <c:ptCount val="5"/>
                <c:pt idx="0">
                  <c:v>#N/A</c:v>
                </c:pt>
                <c:pt idx="1">
                  <c:v>#N/A</c:v>
                </c:pt>
                <c:pt idx="2">
                  <c:v>#N/A</c:v>
                </c:pt>
                <c:pt idx="3">
                  <c:v>#N/A</c:v>
                </c:pt>
                <c:pt idx="4">
                  <c:v>0.95</c:v>
                </c:pt>
              </c:numCache>
            </c:numRef>
          </c:yVal>
          <c:smooth val="0"/>
          <c:extLst>
            <c:ext xmlns:c15="http://schemas.microsoft.com/office/drawing/2012/chart" uri="{02D57815-91ED-43cb-92C2-25804820EDAC}">
              <c15:datalabelsRange>
                <c15:f>Agriculture!$H$32:$H$36</c15:f>
                <c15:dlblRangeCache>
                  <c:ptCount val="5"/>
                  <c:pt idx="0">
                    <c:v>+11.0%</c:v>
                  </c:pt>
                  <c:pt idx="1">
                    <c:v>+13.4%</c:v>
                  </c:pt>
                  <c:pt idx="2">
                    <c:v>+28.6%</c:v>
                  </c:pt>
                  <c:pt idx="3">
                    <c:v>+18.6%</c:v>
                  </c:pt>
                  <c:pt idx="4">
                    <c:v> -3.8%</c:v>
                  </c:pt>
                </c15:dlblRangeCache>
              </c15:datalabelsRange>
            </c:ext>
            <c:ext xmlns:c16="http://schemas.microsoft.com/office/drawing/2014/chart" uri="{C3380CC4-5D6E-409C-BE32-E72D297353CC}">
              <c16:uniqueId val="{0000001A-96D8-451A-AC8B-C4D46A15F818}"/>
            </c:ext>
          </c:extLst>
        </c:ser>
        <c:ser>
          <c:idx val="7"/>
          <c:order val="7"/>
          <c:tx>
            <c:strRef>
              <c:f>Agriculture!$K$13</c:f>
              <c:strCache>
                <c:ptCount val="1"/>
                <c:pt idx="0">
                  <c:v>Share</c:v>
                </c:pt>
              </c:strCache>
            </c:strRef>
          </c:tx>
          <c:spPr>
            <a:ln w="25400" cap="rnd">
              <a:noFill/>
              <a:round/>
            </a:ln>
            <a:effectLst/>
          </c:spPr>
          <c:marker>
            <c:symbol val="none"/>
          </c:marker>
          <c:dLbls>
            <c:dLbl>
              <c:idx val="0"/>
              <c:tx>
                <c:rich>
                  <a:bodyPr/>
                  <a:lstStyle/>
                  <a:p>
                    <a:fld id="{392582D0-C810-4A24-9B6F-9DDB4C754B3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96D8-451A-AC8B-C4D46A15F818}"/>
                </c:ext>
              </c:extLst>
            </c:dLbl>
            <c:dLbl>
              <c:idx val="1"/>
              <c:tx>
                <c:rich>
                  <a:bodyPr/>
                  <a:lstStyle/>
                  <a:p>
                    <a:fld id="{FFC35F07-5DD9-4FDC-9E40-F30B127D5D7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96D8-451A-AC8B-C4D46A15F818}"/>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Agriculture!$J$14:$J$15</c:f>
              <c:numCache>
                <c:formatCode>General</c:formatCode>
                <c:ptCount val="2"/>
                <c:pt idx="0">
                  <c:v>1</c:v>
                </c:pt>
                <c:pt idx="1">
                  <c:v>2</c:v>
                </c:pt>
              </c:numCache>
            </c:numRef>
          </c:xVal>
          <c:yVal>
            <c:numRef>
              <c:f>Agriculture!$K$14:$K$15</c:f>
              <c:numCache>
                <c:formatCode>0%</c:formatCode>
                <c:ptCount val="2"/>
                <c:pt idx="0">
                  <c:v>1</c:v>
                </c:pt>
                <c:pt idx="1">
                  <c:v>1</c:v>
                </c:pt>
              </c:numCache>
            </c:numRef>
          </c:yVal>
          <c:smooth val="0"/>
          <c:extLst>
            <c:ext xmlns:c15="http://schemas.microsoft.com/office/drawing/2012/chart" uri="{02D57815-91ED-43cb-92C2-25804820EDAC}">
              <c15:datalabelsRange>
                <c15:f>Agriculture!$L$14:$L$15</c15:f>
                <c15:dlblRangeCache>
                  <c:ptCount val="2"/>
                  <c:pt idx="0">
                    <c:v> 928 </c:v>
                  </c:pt>
                  <c:pt idx="1">
                    <c:v> 1,063 </c:v>
                  </c:pt>
                </c15:dlblRangeCache>
              </c15:datalabelsRange>
            </c:ext>
            <c:ext xmlns:c16="http://schemas.microsoft.com/office/drawing/2014/chart" uri="{C3380CC4-5D6E-409C-BE32-E72D297353CC}">
              <c16:uniqueId val="{0000001D-96D8-451A-AC8B-C4D46A15F818}"/>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Agriculture!$J$13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Agriculture!$L$12</c:f>
              <c:strCache>
                <c:ptCount val="1"/>
                <c:pt idx="0">
                  <c:v>2018</c:v>
                </c:pt>
              </c:strCache>
            </c:strRef>
          </c:cat>
          <c:val>
            <c:numRef>
              <c:f>Agriculture!$L$13</c:f>
              <c:numCache>
                <c:formatCode>#,##0</c:formatCode>
                <c:ptCount val="1"/>
                <c:pt idx="0">
                  <c:v>599</c:v>
                </c:pt>
              </c:numCache>
            </c:numRef>
          </c:val>
          <c:extLst>
            <c:ext xmlns:c16="http://schemas.microsoft.com/office/drawing/2014/chart" uri="{C3380CC4-5D6E-409C-BE32-E72D297353CC}">
              <c16:uniqueId val="{00000000-E616-4285-98A7-A5280563D04A}"/>
            </c:ext>
          </c:extLst>
        </c:ser>
        <c:ser>
          <c:idx val="1"/>
          <c:order val="1"/>
          <c:tx>
            <c:strRef>
              <c:f>Agriculture!$J$14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Agriculture!$L$12</c:f>
              <c:strCache>
                <c:ptCount val="1"/>
                <c:pt idx="0">
                  <c:v>2018</c:v>
                </c:pt>
              </c:strCache>
            </c:strRef>
          </c:cat>
          <c:val>
            <c:numRef>
              <c:f>Agriculture!$L$14</c:f>
              <c:numCache>
                <c:formatCode>#,##0</c:formatCode>
                <c:ptCount val="1"/>
                <c:pt idx="0">
                  <c:v>464</c:v>
                </c:pt>
              </c:numCache>
            </c:numRef>
          </c:val>
          <c:extLst>
            <c:ext xmlns:c16="http://schemas.microsoft.com/office/drawing/2014/chart" uri="{C3380CC4-5D6E-409C-BE32-E72D297353CC}">
              <c16:uniqueId val="{00000001-E616-4285-98A7-A5280563D04A}"/>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Agriculture!$M$12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0B7B-43AF-8834-A9749E9A688B}"/>
              </c:ext>
            </c:extLst>
          </c:dPt>
          <c:dLbls>
            <c:dLbl>
              <c:idx val="0"/>
              <c:tx>
                <c:rich>
                  <a:bodyPr/>
                  <a:lstStyle/>
                  <a:p>
                    <a:fld id="{38B95283-66BE-48F3-94B5-BC60E01BA12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B7B-43AF-8834-A9749E9A688B}"/>
                </c:ext>
              </c:extLst>
            </c:dLbl>
            <c:dLbl>
              <c:idx val="1"/>
              <c:tx>
                <c:rich>
                  <a:bodyPr/>
                  <a:lstStyle/>
                  <a:p>
                    <a:fld id="{C3D91D85-39FA-46FA-8EBE-FAF8BC5C6A1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B7B-43AF-8834-A9749E9A688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Agriculture!$J$13:$J$14</c:f>
              <c:strCache>
                <c:ptCount val="2"/>
                <c:pt idx="0">
                  <c:v>Male</c:v>
                </c:pt>
                <c:pt idx="1">
                  <c:v>Female</c:v>
                </c:pt>
              </c:strCache>
            </c:strRef>
          </c:cat>
          <c:val>
            <c:numRef>
              <c:f>Agriculture!$M$13:$M$14</c:f>
              <c:numCache>
                <c:formatCode>\+#,##0;\-#,##0;\ #,##0</c:formatCode>
                <c:ptCount val="2"/>
                <c:pt idx="0">
                  <c:v>55</c:v>
                </c:pt>
                <c:pt idx="1">
                  <c:v>82</c:v>
                </c:pt>
              </c:numCache>
            </c:numRef>
          </c:val>
          <c:extLst>
            <c:ext xmlns:c15="http://schemas.microsoft.com/office/drawing/2012/chart" uri="{02D57815-91ED-43cb-92C2-25804820EDAC}">
              <c15:datalabelsRange>
                <c15:f>Agriculture!$N$13:$N$14</c15:f>
                <c15:dlblRangeCache>
                  <c:ptCount val="2"/>
                  <c:pt idx="0">
                    <c:v>+10%</c:v>
                  </c:pt>
                  <c:pt idx="1">
                    <c:v>+21%</c:v>
                  </c:pt>
                </c15:dlblRangeCache>
              </c15:datalabelsRange>
            </c:ext>
            <c:ext xmlns:c16="http://schemas.microsoft.com/office/drawing/2014/chart" uri="{C3380CC4-5D6E-409C-BE32-E72D297353CC}">
              <c16:uniqueId val="{00000003-0B7B-43AF-8834-A9749E9A688B}"/>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Agriculture!$N$3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6D7F-4421-B7D2-C6490E0E233A}"/>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6D7F-4421-B7D2-C6490E0E233A}"/>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6D7F-4421-B7D2-C6490E0E233A}"/>
              </c:ext>
            </c:extLst>
          </c:dPt>
          <c:dLbls>
            <c:dLbl>
              <c:idx val="0"/>
              <c:tx>
                <c:rich>
                  <a:bodyPr/>
                  <a:lstStyle/>
                  <a:p>
                    <a:fld id="{D1EE3947-479A-47E4-9F17-4EC5AC13FF7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6D7F-4421-B7D2-C6490E0E233A}"/>
                </c:ext>
              </c:extLst>
            </c:dLbl>
            <c:dLbl>
              <c:idx val="1"/>
              <c:tx>
                <c:rich>
                  <a:bodyPr/>
                  <a:lstStyle/>
                  <a:p>
                    <a:fld id="{D9D5F06A-B2C4-4EE7-8CD7-F28459E27E1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D7F-4421-B7D2-C6490E0E233A}"/>
                </c:ext>
              </c:extLst>
            </c:dLbl>
            <c:dLbl>
              <c:idx val="2"/>
              <c:tx>
                <c:rich>
                  <a:bodyPr/>
                  <a:lstStyle/>
                  <a:p>
                    <a:fld id="{2CB53F90-A77C-40CC-ACBF-795152AFA24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D7F-4421-B7D2-C6490E0E233A}"/>
                </c:ext>
              </c:extLst>
            </c:dLbl>
            <c:dLbl>
              <c:idx val="3"/>
              <c:tx>
                <c:rich>
                  <a:bodyPr/>
                  <a:lstStyle/>
                  <a:p>
                    <a:fld id="{5DAA4728-51F1-4B98-A980-0AB68C4EB3C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D7F-4421-B7D2-C6490E0E233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Agriculture!$K$4:$K$7</c:f>
              <c:strCache>
                <c:ptCount val="4"/>
                <c:pt idx="0">
                  <c:v>White</c:v>
                </c:pt>
                <c:pt idx="1">
                  <c:v>Black or African American</c:v>
                </c:pt>
                <c:pt idx="2">
                  <c:v>Asian</c:v>
                </c:pt>
                <c:pt idx="3">
                  <c:v>Other</c:v>
                </c:pt>
              </c:strCache>
            </c:strRef>
          </c:cat>
          <c:val>
            <c:numRef>
              <c:f>Agriculture!$N$4:$N$7</c:f>
              <c:numCache>
                <c:formatCode>\+#,##0;\-#,##0;\ #,##0</c:formatCode>
                <c:ptCount val="4"/>
                <c:pt idx="0">
                  <c:v>111</c:v>
                </c:pt>
                <c:pt idx="1">
                  <c:v>2</c:v>
                </c:pt>
                <c:pt idx="2">
                  <c:v>8</c:v>
                </c:pt>
                <c:pt idx="3">
                  <c:v>16</c:v>
                </c:pt>
              </c:numCache>
            </c:numRef>
          </c:val>
          <c:extLst>
            <c:ext xmlns:c15="http://schemas.microsoft.com/office/drawing/2012/chart" uri="{02D57815-91ED-43cb-92C2-25804820EDAC}">
              <c15:datalabelsRange>
                <c15:f>Agriculture!$O$4:$O$7</c15:f>
                <c15:dlblRangeCache>
                  <c:ptCount val="4"/>
                  <c:pt idx="0">
                    <c:v>+14%</c:v>
                  </c:pt>
                  <c:pt idx="1">
                    <c:v>+3%</c:v>
                  </c:pt>
                  <c:pt idx="2">
                    <c:v>+22%</c:v>
                  </c:pt>
                  <c:pt idx="3">
                    <c:v>+70%</c:v>
                  </c:pt>
                </c15:dlblRangeCache>
              </c15:datalabelsRange>
            </c:ext>
            <c:ext xmlns:c16="http://schemas.microsoft.com/office/drawing/2014/chart" uri="{C3380CC4-5D6E-409C-BE32-E72D297353CC}">
              <c16:uniqueId val="{00000007-6D7F-4421-B7D2-C6490E0E233A}"/>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Agriculture!$N$9</c:f>
              <c:strCache>
                <c:ptCount val="1"/>
                <c:pt idx="0">
                  <c:v>Change</c:v>
                </c:pt>
              </c:strCache>
            </c:strRef>
          </c:tx>
          <c:spPr>
            <a:solidFill>
              <a:schemeClr val="accent5"/>
            </a:solidFill>
            <a:ln>
              <a:noFill/>
            </a:ln>
            <a:effectLst/>
          </c:spPr>
          <c:invertIfNegative val="0"/>
          <c:dLbls>
            <c:dLbl>
              <c:idx val="0"/>
              <c:tx>
                <c:rich>
                  <a:bodyPr/>
                  <a:lstStyle/>
                  <a:p>
                    <a:fld id="{C956CFE6-0A16-4C6E-865F-AA85A45BE1E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2DE2-4DBB-BF95-55E4F834C412}"/>
                </c:ext>
              </c:extLst>
            </c:dLbl>
            <c:dLbl>
              <c:idx val="1"/>
              <c:tx>
                <c:rich>
                  <a:bodyPr/>
                  <a:lstStyle/>
                  <a:p>
                    <a:fld id="{79F39B90-359C-4588-8A60-4C8FEE65D04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DE2-4DBB-BF95-55E4F834C41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Agriculture!$K$10:$K$11</c:f>
              <c:strCache>
                <c:ptCount val="2"/>
                <c:pt idx="0">
                  <c:v>Hispanic or Latino</c:v>
                </c:pt>
                <c:pt idx="1">
                  <c:v>Not Hispanic or Latino</c:v>
                </c:pt>
              </c:strCache>
            </c:strRef>
          </c:cat>
          <c:val>
            <c:numRef>
              <c:f>Agriculture!$N$10:$N$11</c:f>
              <c:numCache>
                <c:formatCode>\+#,##0;\-#,##0;\ #,##0</c:formatCode>
                <c:ptCount val="2"/>
                <c:pt idx="0">
                  <c:v>37</c:v>
                </c:pt>
                <c:pt idx="1">
                  <c:v>100</c:v>
                </c:pt>
              </c:numCache>
            </c:numRef>
          </c:val>
          <c:extLst>
            <c:ext xmlns:c15="http://schemas.microsoft.com/office/drawing/2012/chart" uri="{02D57815-91ED-43cb-92C2-25804820EDAC}">
              <c15:datalabelsRange>
                <c15:f>Agriculture!$O$10:$O$11</c15:f>
                <c15:dlblRangeCache>
                  <c:ptCount val="2"/>
                  <c:pt idx="0">
                    <c:v>+30%</c:v>
                  </c:pt>
                  <c:pt idx="1">
                    <c:v>+12%</c:v>
                  </c:pt>
                </c15:dlblRangeCache>
              </c15:datalabelsRange>
            </c:ext>
            <c:ext xmlns:c16="http://schemas.microsoft.com/office/drawing/2014/chart" uri="{C3380CC4-5D6E-409C-BE32-E72D297353CC}">
              <c16:uniqueId val="{00000002-2DE2-4DBB-BF95-55E4F834C412}"/>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Agriculture!$L$9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Agriculture!$K$10:$K$11</c15:sqref>
                        </c15:formulaRef>
                      </c:ext>
                    </c:extLst>
                    <c:strCache>
                      <c:ptCount val="2"/>
                      <c:pt idx="0">
                        <c:v>Hispanic or Latino</c:v>
                      </c:pt>
                      <c:pt idx="1">
                        <c:v>Not Hispanic or Latino</c:v>
                      </c:pt>
                    </c:strCache>
                  </c:strRef>
                </c:cat>
                <c:val>
                  <c:numRef>
                    <c:extLst>
                      <c:ext uri="{02D57815-91ED-43cb-92C2-25804820EDAC}">
                        <c15:formulaRef>
                          <c15:sqref>Agriculture!$L$10:$L$11</c15:sqref>
                        </c15:formulaRef>
                      </c:ext>
                    </c:extLst>
                    <c:numCache>
                      <c:formatCode>_(* #,##0_);_(* \(#,##0\);_(* "-"??_);_(@_)</c:formatCode>
                      <c:ptCount val="2"/>
                      <c:pt idx="0">
                        <c:v>123</c:v>
                      </c:pt>
                      <c:pt idx="1">
                        <c:v>804</c:v>
                      </c:pt>
                    </c:numCache>
                  </c:numRef>
                </c:val>
                <c:extLst>
                  <c:ext xmlns:c16="http://schemas.microsoft.com/office/drawing/2014/chart" uri="{C3380CC4-5D6E-409C-BE32-E72D297353CC}">
                    <c16:uniqueId val="{00000003-2DE2-4DBB-BF95-55E4F834C412}"/>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Agriculture!$M$9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Agriculture!$K$10:$K$11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Agriculture!$M$10:$M$11</c15:sqref>
                        </c15:formulaRef>
                      </c:ext>
                    </c:extLst>
                    <c:numCache>
                      <c:formatCode>_(* #,##0_);_(* \(#,##0\);_(* "-"??_);_(@_)</c:formatCode>
                      <c:ptCount val="2"/>
                      <c:pt idx="0">
                        <c:v>160</c:v>
                      </c:pt>
                      <c:pt idx="1">
                        <c:v>904</c:v>
                      </c:pt>
                    </c:numCache>
                  </c:numRef>
                </c:val>
                <c:extLst xmlns:c15="http://schemas.microsoft.com/office/drawing/2012/chart">
                  <c:ext xmlns:c16="http://schemas.microsoft.com/office/drawing/2014/chart" uri="{C3380CC4-5D6E-409C-BE32-E72D297353CC}">
                    <c16:uniqueId val="{00000004-2DE2-4DBB-BF95-55E4F834C412}"/>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Agriculture!$K$4</c:f>
              <c:strCache>
                <c:ptCount val="1"/>
                <c:pt idx="0">
                  <c:v>White</c:v>
                </c:pt>
              </c:strCache>
            </c:strRef>
          </c:tx>
          <c:spPr>
            <a:gradFill flip="none" rotWithShape="1">
              <a:gsLst>
                <a:gs pos="0">
                  <a:schemeClr val="accent1"/>
                </a:gs>
                <a:gs pos="50000">
                  <a:schemeClr val="accent1">
                    <a:lumMod val="60000"/>
                    <a:lumOff val="40000"/>
                  </a:schemeClr>
                </a:gs>
                <a:gs pos="80000">
                  <a:schemeClr val="accent1">
                    <a:lumMod val="45000"/>
                    <a:lumOff val="55000"/>
                  </a:schemeClr>
                </a:gs>
                <a:gs pos="100000">
                  <a:schemeClr val="accent1">
                    <a:lumMod val="30000"/>
                    <a:lumOff val="70000"/>
                  </a:schemeClr>
                </a:gs>
              </a:gsLst>
              <a:lin ang="54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Agriculture!$M$3</c:f>
              <c:strCache>
                <c:ptCount val="1"/>
                <c:pt idx="0">
                  <c:v>2018</c:v>
                </c:pt>
              </c:strCache>
            </c:strRef>
          </c:cat>
          <c:val>
            <c:numRef>
              <c:f>Agriculture!$M$4</c:f>
              <c:numCache>
                <c:formatCode>_(* #,##0_);_(* \(#,##0\);_(* "-"??_);_(@_)</c:formatCode>
                <c:ptCount val="1"/>
                <c:pt idx="0">
                  <c:v>909</c:v>
                </c:pt>
              </c:numCache>
            </c:numRef>
          </c:val>
          <c:extLst>
            <c:ext xmlns:c16="http://schemas.microsoft.com/office/drawing/2014/chart" uri="{C3380CC4-5D6E-409C-BE32-E72D297353CC}">
              <c16:uniqueId val="{00000000-3CE3-4460-BC3E-C3AED6651600}"/>
            </c:ext>
          </c:extLst>
        </c:ser>
        <c:ser>
          <c:idx val="1"/>
          <c:order val="1"/>
          <c:tx>
            <c:strRef>
              <c:f>Agriculture!$K$5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Agriculture!$M$3</c:f>
              <c:strCache>
                <c:ptCount val="1"/>
                <c:pt idx="0">
                  <c:v>2018</c:v>
                </c:pt>
              </c:strCache>
            </c:strRef>
          </c:cat>
          <c:val>
            <c:numRef>
              <c:f>Agriculture!$M$5</c:f>
              <c:numCache>
                <c:formatCode>_(* #,##0_);_(* \(#,##0\);_(* "-"??_);_(@_)</c:formatCode>
                <c:ptCount val="1"/>
                <c:pt idx="0">
                  <c:v>66</c:v>
                </c:pt>
              </c:numCache>
            </c:numRef>
          </c:val>
          <c:extLst>
            <c:ext xmlns:c16="http://schemas.microsoft.com/office/drawing/2014/chart" uri="{C3380CC4-5D6E-409C-BE32-E72D297353CC}">
              <c16:uniqueId val="{00000001-3CE3-4460-BC3E-C3AED6651600}"/>
            </c:ext>
          </c:extLst>
        </c:ser>
        <c:ser>
          <c:idx val="2"/>
          <c:order val="2"/>
          <c:tx>
            <c:strRef>
              <c:f>Agriculture!$K$6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Agriculture!$M$3</c:f>
              <c:strCache>
                <c:ptCount val="1"/>
                <c:pt idx="0">
                  <c:v>2018</c:v>
                </c:pt>
              </c:strCache>
            </c:strRef>
          </c:cat>
          <c:val>
            <c:numRef>
              <c:f>Agriculture!$M$6</c:f>
              <c:numCache>
                <c:formatCode>_(* #,##0_);_(* \(#,##0\);_(* "-"??_);_(@_)</c:formatCode>
                <c:ptCount val="1"/>
                <c:pt idx="0">
                  <c:v>44</c:v>
                </c:pt>
              </c:numCache>
            </c:numRef>
          </c:val>
          <c:extLst>
            <c:ext xmlns:c16="http://schemas.microsoft.com/office/drawing/2014/chart" uri="{C3380CC4-5D6E-409C-BE32-E72D297353CC}">
              <c16:uniqueId val="{00000002-3CE3-4460-BC3E-C3AED6651600}"/>
            </c:ext>
          </c:extLst>
        </c:ser>
        <c:ser>
          <c:idx val="3"/>
          <c:order val="3"/>
          <c:tx>
            <c:strRef>
              <c:f>Agriculture!$K$7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Agriculture!$M$3</c:f>
              <c:strCache>
                <c:ptCount val="1"/>
                <c:pt idx="0">
                  <c:v>2018</c:v>
                </c:pt>
              </c:strCache>
            </c:strRef>
          </c:cat>
          <c:val>
            <c:numRef>
              <c:f>Agriculture!$M$7</c:f>
              <c:numCache>
                <c:formatCode>_(* #,##0_);_(* \(#,##0\);_(* "-"??_);_(@_)</c:formatCode>
                <c:ptCount val="1"/>
                <c:pt idx="0">
                  <c:v>39</c:v>
                </c:pt>
              </c:numCache>
            </c:numRef>
          </c:val>
          <c:extLst>
            <c:ext xmlns:c16="http://schemas.microsoft.com/office/drawing/2014/chart" uri="{C3380CC4-5D6E-409C-BE32-E72D297353CC}">
              <c16:uniqueId val="{00000003-3CE3-4460-BC3E-C3AED6651600}"/>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1"/>
        <c:axPos val="b"/>
        <c:numFmt formatCode="General" sourceLinked="1"/>
        <c:majorTickMark val="none"/>
        <c:minorTickMark val="none"/>
        <c:tickLblPos val="none"/>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035196121318171E-2"/>
          <c:y val="2.9274059492563429E-2"/>
          <c:w val="0.93896480387868186"/>
          <c:h val="0.78451115485564293"/>
        </c:manualLayout>
      </c:layout>
      <c:barChart>
        <c:barDir val="col"/>
        <c:grouping val="clustered"/>
        <c:varyColors val="0"/>
        <c:ser>
          <c:idx val="0"/>
          <c:order val="0"/>
          <c:tx>
            <c:v>Total Employment</c:v>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D3D6-49B4-87CD-919C4BCFD578}"/>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D3D6-49B4-87CD-919C4BCFD578}"/>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D3D6-49B4-87CD-919C4BCFD578}"/>
              </c:ext>
            </c:extLst>
          </c:dPt>
          <c:dPt>
            <c:idx val="4"/>
            <c:invertIfNegative val="0"/>
            <c:bubble3D val="0"/>
            <c:extLst>
              <c:ext xmlns:c16="http://schemas.microsoft.com/office/drawing/2014/chart" uri="{C3380CC4-5D6E-409C-BE32-E72D297353CC}">
                <c16:uniqueId val="{00000006-D3D6-49B4-87CD-919C4BCFD578}"/>
              </c:ext>
            </c:extLst>
          </c:dPt>
          <c:dPt>
            <c:idx val="6"/>
            <c:invertIfNegative val="0"/>
            <c:bubble3D val="0"/>
            <c:extLst>
              <c:ext xmlns:c16="http://schemas.microsoft.com/office/drawing/2014/chart" uri="{C3380CC4-5D6E-409C-BE32-E72D297353CC}">
                <c16:uniqueId val="{00000007-D3D6-49B4-87CD-919C4BCFD578}"/>
              </c:ext>
            </c:extLst>
          </c:dPt>
          <c:dPt>
            <c:idx val="8"/>
            <c:invertIfNegative val="0"/>
            <c:bubble3D val="0"/>
            <c:spPr>
              <a:solidFill>
                <a:schemeClr val="accent4"/>
              </a:solidFill>
              <a:ln>
                <a:noFill/>
              </a:ln>
              <a:effectLst/>
            </c:spPr>
            <c:extLst>
              <c:ext xmlns:c16="http://schemas.microsoft.com/office/drawing/2014/chart" uri="{C3380CC4-5D6E-409C-BE32-E72D297353CC}">
                <c16:uniqueId val="{00000009-D3D6-49B4-87CD-919C4BCFD578}"/>
              </c:ext>
            </c:extLst>
          </c:dPt>
          <c:dPt>
            <c:idx val="12"/>
            <c:invertIfNegative val="0"/>
            <c:bubble3D val="0"/>
            <c:extLst>
              <c:ext xmlns:c16="http://schemas.microsoft.com/office/drawing/2014/chart" uri="{C3380CC4-5D6E-409C-BE32-E72D297353CC}">
                <c16:uniqueId val="{0000000A-D3D6-49B4-87CD-919C4BCFD578}"/>
              </c:ext>
            </c:extLst>
          </c:dPt>
          <c:dPt>
            <c:idx val="18"/>
            <c:invertIfNegative val="0"/>
            <c:bubble3D val="0"/>
            <c:extLst>
              <c:ext xmlns:c16="http://schemas.microsoft.com/office/drawing/2014/chart" uri="{C3380CC4-5D6E-409C-BE32-E72D297353CC}">
                <c16:uniqueId val="{0000000B-D3D6-49B4-87CD-919C4BCFD578}"/>
              </c:ext>
            </c:extLst>
          </c:dPt>
          <c:dLbls>
            <c:dLbl>
              <c:idx val="0"/>
              <c:tx>
                <c:rich>
                  <a:bodyPr/>
                  <a:lstStyle/>
                  <a:p>
                    <a:fld id="{6A186E5F-C271-4F86-B312-3D680C20DA85}"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D3D6-49B4-87CD-919C4BCFD578}"/>
                </c:ext>
              </c:extLst>
            </c:dLbl>
            <c:dLbl>
              <c:idx val="1"/>
              <c:tx>
                <c:rich>
                  <a:bodyPr/>
                  <a:lstStyle/>
                  <a:p>
                    <a:fld id="{5DE37557-AE7A-4DEE-AD95-A41C8F564E04}"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D3D6-49B4-87CD-919C4BCFD578}"/>
                </c:ext>
              </c:extLst>
            </c:dLbl>
            <c:dLbl>
              <c:idx val="2"/>
              <c:tx>
                <c:rich>
                  <a:bodyPr/>
                  <a:lstStyle/>
                  <a:p>
                    <a:fld id="{E6B727D5-EE91-4FFA-A20D-767D613B44BF}"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D3D6-49B4-87CD-919C4BCFD578}"/>
                </c:ext>
              </c:extLst>
            </c:dLbl>
            <c:dLbl>
              <c:idx val="3"/>
              <c:tx>
                <c:rich>
                  <a:bodyPr/>
                  <a:lstStyle/>
                  <a:p>
                    <a:fld id="{BCFE1A0A-F0E2-4C3C-BFB5-484F07F9B0BB}"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D3D6-49B4-87CD-919C4BCFD578}"/>
                </c:ext>
              </c:extLst>
            </c:dLbl>
            <c:dLbl>
              <c:idx val="4"/>
              <c:tx>
                <c:rich>
                  <a:bodyPr/>
                  <a:lstStyle/>
                  <a:p>
                    <a:fld id="{B43C8128-9896-45EE-B455-5ED2E690144A}"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D3D6-49B4-87CD-919C4BCFD578}"/>
                </c:ext>
              </c:extLst>
            </c:dLbl>
            <c:dLbl>
              <c:idx val="5"/>
              <c:tx>
                <c:rich>
                  <a:bodyPr/>
                  <a:lstStyle/>
                  <a:p>
                    <a:fld id="{6B56B7D7-F8F1-4D63-B7D1-48A3A2DB65DF}"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D3D6-49B4-87CD-919C4BCFD578}"/>
                </c:ext>
              </c:extLst>
            </c:dLbl>
            <c:dLbl>
              <c:idx val="6"/>
              <c:tx>
                <c:rich>
                  <a:bodyPr/>
                  <a:lstStyle/>
                  <a:p>
                    <a:fld id="{65CB77AF-7550-4423-9D22-F1912898E654}"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D3D6-49B4-87CD-919C4BCFD578}"/>
                </c:ext>
              </c:extLst>
            </c:dLbl>
            <c:dLbl>
              <c:idx val="7"/>
              <c:tx>
                <c:rich>
                  <a:bodyPr/>
                  <a:lstStyle/>
                  <a:p>
                    <a:fld id="{D8D6FA36-954F-4F96-A217-439702592DD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D3D6-49B4-87CD-919C4BCFD578}"/>
                </c:ext>
              </c:extLst>
            </c:dLbl>
            <c:dLbl>
              <c:idx val="8"/>
              <c:tx>
                <c:rich>
                  <a:bodyPr/>
                  <a:lstStyle/>
                  <a:p>
                    <a:fld id="{EDF0FF2B-C472-4B42-8906-50BD78B0839B}"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D3D6-49B4-87CD-919C4BCFD578}"/>
                </c:ext>
              </c:extLst>
            </c:dLbl>
            <c:dLbl>
              <c:idx val="9"/>
              <c:tx>
                <c:rich>
                  <a:bodyPr/>
                  <a:lstStyle/>
                  <a:p>
                    <a:fld id="{A23E2DC8-0843-4522-9D91-D03066A12B58}"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D3D6-49B4-87CD-919C4BCFD578}"/>
                </c:ext>
              </c:extLst>
            </c:dLbl>
            <c:dLbl>
              <c:idx val="10"/>
              <c:tx>
                <c:rich>
                  <a:bodyPr/>
                  <a:lstStyle/>
                  <a:p>
                    <a:fld id="{8C2F585D-0ABD-468D-905B-9A009D2BB8C6}"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D3D6-49B4-87CD-919C4BCFD578}"/>
                </c:ext>
              </c:extLst>
            </c:dLbl>
            <c:dLbl>
              <c:idx val="11"/>
              <c:tx>
                <c:rich>
                  <a:bodyPr/>
                  <a:lstStyle/>
                  <a:p>
                    <a:fld id="{BA83441D-E8FF-4FCF-A44E-999233A03264}"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D3D6-49B4-87CD-919C4BCFD578}"/>
                </c:ext>
              </c:extLst>
            </c:dLbl>
            <c:dLbl>
              <c:idx val="12"/>
              <c:tx>
                <c:rich>
                  <a:bodyPr/>
                  <a:lstStyle/>
                  <a:p>
                    <a:fld id="{A72B0979-3192-479A-A727-DCD6DCFABA7E}"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D3D6-49B4-87CD-919C4BCFD578}"/>
                </c:ext>
              </c:extLst>
            </c:dLbl>
            <c:dLbl>
              <c:idx val="13"/>
              <c:tx>
                <c:rich>
                  <a:bodyPr/>
                  <a:lstStyle/>
                  <a:p>
                    <a:fld id="{8110A769-F667-47CF-8030-BC772E10AB71}"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D3D6-49B4-87CD-919C4BCFD578}"/>
                </c:ext>
              </c:extLst>
            </c:dLbl>
            <c:dLbl>
              <c:idx val="14"/>
              <c:tx>
                <c:rich>
                  <a:bodyPr/>
                  <a:lstStyle/>
                  <a:p>
                    <a:fld id="{1C3966E9-84B2-4AE7-AA69-41B9D84796C3}"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D3D6-49B4-87CD-919C4BCFD578}"/>
                </c:ext>
              </c:extLst>
            </c:dLbl>
            <c:dLbl>
              <c:idx val="15"/>
              <c:tx>
                <c:rich>
                  <a:bodyPr/>
                  <a:lstStyle/>
                  <a:p>
                    <a:fld id="{8E5CA716-ADE8-4CAF-8969-FCDB0DDD3936}"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D3D6-49B4-87CD-919C4BCFD578}"/>
                </c:ext>
              </c:extLst>
            </c:dLbl>
            <c:dLbl>
              <c:idx val="16"/>
              <c:layout>
                <c:manualLayout>
                  <c:x val="0"/>
                  <c:y val="3.7426239273282327E-2"/>
                </c:manualLayout>
              </c:layout>
              <c:tx>
                <c:rich>
                  <a:bodyPr/>
                  <a:lstStyle/>
                  <a:p>
                    <a:fld id="{380C5021-A81B-44B9-AE04-9E80E2478CA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D3D6-49B4-87CD-919C4BCFD578}"/>
                </c:ext>
              </c:extLst>
            </c:dLbl>
            <c:dLbl>
              <c:idx val="17"/>
              <c:layout>
                <c:manualLayout>
                  <c:x val="-1.711776054859831E-16"/>
                  <c:y val="3.7250795778187303E-2"/>
                </c:manualLayout>
              </c:layout>
              <c:tx>
                <c:rich>
                  <a:bodyPr/>
                  <a:lstStyle/>
                  <a:p>
                    <a:fld id="{FCDA7A41-44A4-447F-B977-AFBEE88E1B0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D3D6-49B4-87CD-919C4BCFD578}"/>
                </c:ext>
              </c:extLst>
            </c:dLbl>
            <c:dLbl>
              <c:idx val="18"/>
              <c:delete val="1"/>
              <c:extLst>
                <c:ext xmlns:c15="http://schemas.microsoft.com/office/drawing/2012/chart" uri="{CE6537A1-D6FC-4f65-9D91-7224C49458BB}"/>
                <c:ext xmlns:c16="http://schemas.microsoft.com/office/drawing/2014/chart" uri="{C3380CC4-5D6E-409C-BE32-E72D297353CC}">
                  <c16:uniqueId val="{0000000B-D3D6-49B4-87CD-919C4BCFD578}"/>
                </c:ext>
              </c:extLst>
            </c:dLbl>
            <c:dLbl>
              <c:idx val="19"/>
              <c:delete val="1"/>
              <c:extLst>
                <c:ext xmlns:c15="http://schemas.microsoft.com/office/drawing/2012/chart" uri="{CE6537A1-D6FC-4f65-9D91-7224C49458BB}"/>
                <c:ext xmlns:c16="http://schemas.microsoft.com/office/drawing/2014/chart" uri="{C3380CC4-5D6E-409C-BE32-E72D297353CC}">
                  <c16:uniqueId val="{00000017-D3D6-49B4-87CD-919C4BCFD578}"/>
                </c:ext>
              </c:extLst>
            </c:dLbl>
            <c:spPr>
              <a:noFill/>
              <a:ln>
                <a:noFill/>
              </a:ln>
              <a:effectLst/>
            </c:spPr>
            <c:txPr>
              <a:bodyPr rot="0" spcFirstLastPara="1" vertOverflow="clip" horzOverflow="clip" vert="horz" wrap="square" lIns="0" tIns="0" rIns="0" bIns="0" anchor="b" anchorCtr="1">
                <a:spAutoFit/>
              </a:bodyPr>
              <a:lstStyle/>
              <a:p>
                <a:pPr>
                  <a:defRPr sz="9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a:effectLst/>
                  </c:spPr>
                </c15:leaderLines>
              </c:ext>
            </c:extLst>
          </c:dLbls>
          <c:cat>
            <c:strRef>
              <c:f>Wages!$E$6:$E$25</c:f>
              <c:strCache>
                <c:ptCount val="20"/>
                <c:pt idx="0">
                  <c:v>Health Care and Social Assistance</c:v>
                </c:pt>
                <c:pt idx="1">
                  <c:v>Educational Services</c:v>
                </c:pt>
                <c:pt idx="2">
                  <c:v>Manufacturing</c:v>
                </c:pt>
                <c:pt idx="3">
                  <c:v>Retail Trade</c:v>
                </c:pt>
                <c:pt idx="4">
                  <c:v>Finance and Insurance</c:v>
                </c:pt>
                <c:pt idx="5">
                  <c:v>Public Administration</c:v>
                </c:pt>
                <c:pt idx="6">
                  <c:v>Construction</c:v>
                </c:pt>
                <c:pt idx="7">
                  <c:v>Wholesale Trade</c:v>
                </c:pt>
                <c:pt idx="8">
                  <c:v>Professional, Scientific, and Technical Services</c:v>
                </c:pt>
                <c:pt idx="9">
                  <c:v>Accommodation and Food Services</c:v>
                </c:pt>
                <c:pt idx="10">
                  <c:v>Transportation and Warehousing</c:v>
                </c:pt>
                <c:pt idx="11">
                  <c:v>Administrative and Support and Waste Management and Remediation Services</c:v>
                </c:pt>
                <c:pt idx="12">
                  <c:v>Other Services (except Public Administration)</c:v>
                </c:pt>
                <c:pt idx="13">
                  <c:v>Management of Companies and Enterprises</c:v>
                </c:pt>
                <c:pt idx="14">
                  <c:v>Utilities</c:v>
                </c:pt>
                <c:pt idx="15">
                  <c:v>Information</c:v>
                </c:pt>
                <c:pt idx="16">
                  <c:v>Real Estate and Rental and Leasing</c:v>
                </c:pt>
                <c:pt idx="17">
                  <c:v>Arts, Entertainment, and Recreation</c:v>
                </c:pt>
                <c:pt idx="18">
                  <c:v>Agriculture, Forestry, Fishing and Hunting</c:v>
                </c:pt>
                <c:pt idx="19">
                  <c:v>Mining, Quarrying, and Oil and Gas Extraction</c:v>
                </c:pt>
              </c:strCache>
            </c:strRef>
          </c:cat>
          <c:val>
            <c:numRef>
              <c:f>Wages!$F$6:$F$25</c:f>
              <c:numCache>
                <c:formatCode>_("$"* #,##0_);_("$"* \(#,##0\);_("$"* "-"_);_(@_)</c:formatCode>
                <c:ptCount val="20"/>
                <c:pt idx="0">
                  <c:v>819873177</c:v>
                </c:pt>
                <c:pt idx="1">
                  <c:v>523741906</c:v>
                </c:pt>
                <c:pt idx="2">
                  <c:v>373119886</c:v>
                </c:pt>
                <c:pt idx="3">
                  <c:v>250924906</c:v>
                </c:pt>
                <c:pt idx="4">
                  <c:v>225112798</c:v>
                </c:pt>
                <c:pt idx="5">
                  <c:v>213222745</c:v>
                </c:pt>
                <c:pt idx="6">
                  <c:v>205902340</c:v>
                </c:pt>
                <c:pt idx="7">
                  <c:v>169418859</c:v>
                </c:pt>
                <c:pt idx="8">
                  <c:v>131654604</c:v>
                </c:pt>
                <c:pt idx="9">
                  <c:v>130878689</c:v>
                </c:pt>
                <c:pt idx="10">
                  <c:v>129159593</c:v>
                </c:pt>
                <c:pt idx="11">
                  <c:v>102830974</c:v>
                </c:pt>
                <c:pt idx="12">
                  <c:v>81177960</c:v>
                </c:pt>
                <c:pt idx="13">
                  <c:v>79695367</c:v>
                </c:pt>
                <c:pt idx="14">
                  <c:v>57381809</c:v>
                </c:pt>
                <c:pt idx="15">
                  <c:v>49406385</c:v>
                </c:pt>
                <c:pt idx="16">
                  <c:v>36155533</c:v>
                </c:pt>
                <c:pt idx="17">
                  <c:v>35954219</c:v>
                </c:pt>
                <c:pt idx="18">
                  <c:v>11093191</c:v>
                </c:pt>
                <c:pt idx="19">
                  <c:v>2135167</c:v>
                </c:pt>
              </c:numCache>
            </c:numRef>
          </c:val>
          <c:extLst>
            <c:ext xmlns:c15="http://schemas.microsoft.com/office/drawing/2012/chart" uri="{02D57815-91ED-43cb-92C2-25804820EDAC}">
              <c15:datalabelsRange>
                <c15:f>Wages!$I$6:$I$25</c15:f>
                <c15:dlblRangeCache>
                  <c:ptCount val="20"/>
                  <c:pt idx="0">
                    <c:v>$820 M</c:v>
                  </c:pt>
                  <c:pt idx="1">
                    <c:v>$524 M</c:v>
                  </c:pt>
                  <c:pt idx="2">
                    <c:v>$373 M</c:v>
                  </c:pt>
                  <c:pt idx="3">
                    <c:v>$251 M</c:v>
                  </c:pt>
                  <c:pt idx="4">
                    <c:v>$225 M</c:v>
                  </c:pt>
                  <c:pt idx="5">
                    <c:v>$213 M</c:v>
                  </c:pt>
                  <c:pt idx="6">
                    <c:v>$206 M</c:v>
                  </c:pt>
                  <c:pt idx="7">
                    <c:v>$169 M</c:v>
                  </c:pt>
                  <c:pt idx="8">
                    <c:v>$132 M</c:v>
                  </c:pt>
                  <c:pt idx="9">
                    <c:v>$131 M</c:v>
                  </c:pt>
                  <c:pt idx="10">
                    <c:v>$129 M</c:v>
                  </c:pt>
                  <c:pt idx="11">
                    <c:v>$103 M</c:v>
                  </c:pt>
                  <c:pt idx="12">
                    <c:v>$81 M</c:v>
                  </c:pt>
                  <c:pt idx="13">
                    <c:v>$80 M</c:v>
                  </c:pt>
                  <c:pt idx="14">
                    <c:v>$57 M</c:v>
                  </c:pt>
                  <c:pt idx="15">
                    <c:v>$49 M</c:v>
                  </c:pt>
                  <c:pt idx="16">
                    <c:v>$36 M</c:v>
                  </c:pt>
                  <c:pt idx="17">
                    <c:v>$36 M</c:v>
                  </c:pt>
                  <c:pt idx="18">
                    <c:v>$11 M</c:v>
                  </c:pt>
                  <c:pt idx="19">
                    <c:v>$2 M</c:v>
                  </c:pt>
                </c15:dlblRangeCache>
              </c15:datalabelsRange>
            </c:ext>
            <c:ext xmlns:c16="http://schemas.microsoft.com/office/drawing/2014/chart" uri="{C3380CC4-5D6E-409C-BE32-E72D297353CC}">
              <c16:uniqueId val="{00000018-D3D6-49B4-87CD-919C4BCFD578}"/>
            </c:ext>
          </c:extLst>
        </c:ser>
        <c:dLbls>
          <c:showLegendKey val="0"/>
          <c:showVal val="0"/>
          <c:showCatName val="0"/>
          <c:showSerName val="0"/>
          <c:showPercent val="0"/>
          <c:showBubbleSize val="0"/>
        </c:dLbls>
        <c:gapWidth val="15"/>
        <c:axId val="800567944"/>
        <c:axId val="800559744"/>
      </c:barChart>
      <c:scatterChart>
        <c:scatterStyle val="lineMarker"/>
        <c:varyColors val="0"/>
        <c:ser>
          <c:idx val="1"/>
          <c:order val="1"/>
          <c:tx>
            <c:strRef>
              <c:f>Wages!$L$5</c:f>
              <c:strCache>
                <c:ptCount val="1"/>
                <c:pt idx="0">
                  <c:v>Increase</c:v>
                </c:pt>
              </c:strCache>
            </c:strRef>
          </c:tx>
          <c:spPr>
            <a:ln w="25400" cap="rnd">
              <a:noFill/>
              <a:round/>
            </a:ln>
            <a:effectLst/>
          </c:spPr>
          <c:marker>
            <c:symbol val="none"/>
          </c:marker>
          <c:dLbls>
            <c:dLbl>
              <c:idx val="0"/>
              <c:layout>
                <c:manualLayout>
                  <c:x val="-2.0542249927092457E-2"/>
                  <c:y val="-4.5439413823272094E-2"/>
                </c:manualLayout>
              </c:layout>
              <c:tx>
                <c:rich>
                  <a:bodyPr/>
                  <a:lstStyle/>
                  <a:p>
                    <a:fld id="{B81C5342-3C80-4353-8CC6-0133FC164547}"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D3D6-49B4-87CD-919C4BCFD578}"/>
                </c:ext>
              </c:extLst>
            </c:dLbl>
            <c:dLbl>
              <c:idx val="1"/>
              <c:layout>
                <c:manualLayout>
                  <c:x val="-2.0542249927092446E-2"/>
                  <c:y val="-4.5439413823272094E-2"/>
                </c:manualLayout>
              </c:layout>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D3D6-49B4-87CD-919C4BCFD578}"/>
                </c:ext>
              </c:extLst>
            </c:dLbl>
            <c:dLbl>
              <c:idx val="2"/>
              <c:tx>
                <c:rich>
                  <a:bodyPr/>
                  <a:lstStyle/>
                  <a:p>
                    <a:fld id="{2FCB33A4-17D9-4E26-B917-A2BE11F8F58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D3D6-49B4-87CD-919C4BCFD578}"/>
                </c:ext>
              </c:extLst>
            </c:dLbl>
            <c:dLbl>
              <c:idx val="3"/>
              <c:tx>
                <c:rich>
                  <a:bodyPr/>
                  <a:lstStyle/>
                  <a:p>
                    <a:fld id="{8B297BFA-6245-4DE0-9D80-E5D31E32C14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D3D6-49B4-87CD-919C4BCFD578}"/>
                </c:ext>
              </c:extLst>
            </c:dLbl>
            <c:dLbl>
              <c:idx val="4"/>
              <c:layout>
                <c:manualLayout>
                  <c:x val="-2.3466936424613633E-2"/>
                  <c:y val="-4.5439413823272094E-2"/>
                </c:manualLayout>
              </c:layout>
              <c:tx>
                <c:rich>
                  <a:bodyPr/>
                  <a:lstStyle/>
                  <a:p>
                    <a:fld id="{4D76E479-C292-4C0D-9791-3832735FC665}"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D3D6-49B4-87CD-919C4BCFD578}"/>
                </c:ext>
              </c:extLst>
            </c:dLbl>
            <c:dLbl>
              <c:idx val="5"/>
              <c:layout>
                <c:manualLayout>
                  <c:x val="-2.0542249927092446E-2"/>
                  <c:y val="-4.8217191601049869E-2"/>
                </c:manualLayout>
              </c:layout>
              <c:tx>
                <c:rich>
                  <a:bodyPr/>
                  <a:lstStyle/>
                  <a:p>
                    <a:fld id="{16732C03-FDA8-4839-ABFF-E56CD9CC44AE}"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D3D6-49B4-87CD-919C4BCFD578}"/>
                </c:ext>
              </c:extLst>
            </c:dLbl>
            <c:dLbl>
              <c:idx val="6"/>
              <c:tx>
                <c:rich>
                  <a:bodyPr/>
                  <a:lstStyle/>
                  <a:p>
                    <a:fld id="{09708AD4-0F2B-48E8-826A-8E91D31EA43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D3D6-49B4-87CD-919C4BCFD578}"/>
                </c:ext>
              </c:extLst>
            </c:dLbl>
            <c:dLbl>
              <c:idx val="7"/>
              <c:tx>
                <c:rich>
                  <a:bodyPr/>
                  <a:lstStyle/>
                  <a:p>
                    <a:fld id="{61275983-AEFF-44FB-80DC-BC48C698CC8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D3D6-49B4-87CD-919C4BCFD578}"/>
                </c:ext>
              </c:extLst>
            </c:dLbl>
            <c:dLbl>
              <c:idx val="8"/>
              <c:layout>
                <c:manualLayout>
                  <c:x val="-2.0542249927092446E-2"/>
                  <c:y val="-4.5439413823272094E-2"/>
                </c:manualLayout>
              </c:layout>
              <c:tx>
                <c:rich>
                  <a:bodyPr/>
                  <a:lstStyle/>
                  <a:p>
                    <a:fld id="{6F51B229-F329-4F64-B3F0-98A56C142322}"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1-D3D6-49B4-87CD-919C4BCFD578}"/>
                </c:ext>
              </c:extLst>
            </c:dLbl>
            <c:dLbl>
              <c:idx val="9"/>
              <c:layout>
                <c:manualLayout>
                  <c:x val="-2.0542249927092446E-2"/>
                  <c:y val="-4.5439413823272191E-2"/>
                </c:manualLayout>
              </c:layout>
              <c:tx>
                <c:rich>
                  <a:bodyPr/>
                  <a:lstStyle/>
                  <a:p>
                    <a:fld id="{CA7C174E-3B61-48C0-92F0-6F188EB3F2F7}"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D3D6-49B4-87CD-919C4BCFD578}"/>
                </c:ext>
              </c:extLst>
            </c:dLbl>
            <c:dLbl>
              <c:idx val="10"/>
              <c:layout>
                <c:manualLayout>
                  <c:x val="-2.0405092592592593E-2"/>
                  <c:y val="-4.7979221347331687E-2"/>
                </c:manualLayout>
              </c:layout>
              <c:tx>
                <c:rich>
                  <a:bodyPr rot="0" spcFirstLastPara="1" vertOverflow="ellipsis" vert="horz" wrap="square" lIns="38100" tIns="45720" rIns="38100" bIns="91440" anchor="ctr" anchorCtr="1">
                    <a:no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D3D6-49B4-87CD-919C4BCFD578}"/>
                </c:ext>
              </c:extLst>
            </c:dLbl>
            <c:dLbl>
              <c:idx val="11"/>
              <c:layout>
                <c:manualLayout>
                  <c:x val="-2.3466936424613675E-2"/>
                  <c:y val="-4.5439413823272094E-2"/>
                </c:manualLayout>
              </c:layout>
              <c:tx>
                <c:rich>
                  <a:bodyPr/>
                  <a:lstStyle/>
                  <a:p>
                    <a:fld id="{80ACF550-5159-4283-8EB7-ED836A811874}"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4-D3D6-49B4-87CD-919C4BCFD578}"/>
                </c:ext>
              </c:extLst>
            </c:dLbl>
            <c:dLbl>
              <c:idx val="12"/>
              <c:tx>
                <c:rich>
                  <a:bodyPr/>
                  <a:lstStyle/>
                  <a:p>
                    <a:fld id="{F7885991-830D-4A22-9D4E-34292FDE38D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D3D6-49B4-87CD-919C4BCFD578}"/>
                </c:ext>
              </c:extLst>
            </c:dLbl>
            <c:dLbl>
              <c:idx val="1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D3D6-49B4-87CD-919C4BCFD578}"/>
                </c:ext>
              </c:extLst>
            </c:dLbl>
            <c:dLbl>
              <c:idx val="14"/>
              <c:tx>
                <c:rich>
                  <a:bodyPr/>
                  <a:lstStyle/>
                  <a:p>
                    <a:fld id="{9F7658ED-4D9A-407E-8374-008F700BE83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D3D6-49B4-87CD-919C4BCFD578}"/>
                </c:ext>
              </c:extLst>
            </c:dLbl>
            <c:dLbl>
              <c:idx val="15"/>
              <c:layout>
                <c:manualLayout>
                  <c:x val="-2.0542249927092616E-2"/>
                  <c:y val="-5.0994969378827644E-2"/>
                </c:manualLayout>
              </c:layout>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D3D6-49B4-87CD-919C4BCFD578}"/>
                </c:ext>
              </c:extLst>
            </c:dLbl>
            <c:dLbl>
              <c:idx val="16"/>
              <c:tx>
                <c:rich>
                  <a:bodyPr/>
                  <a:lstStyle/>
                  <a:p>
                    <a:fld id="{E0A17AAA-58B8-4C1D-AC54-78060BFF911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D3D6-49B4-87CD-919C4BCFD578}"/>
                </c:ext>
              </c:extLst>
            </c:dLbl>
            <c:dLbl>
              <c:idx val="1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D3D6-49B4-87CD-919C4BCFD578}"/>
                </c:ext>
              </c:extLst>
            </c:dLbl>
            <c:dLbl>
              <c:idx val="18"/>
              <c:layout>
                <c:manualLayout>
                  <c:x val="-2.3466936424613592E-2"/>
                  <c:y val="-4.8217191601049973E-2"/>
                </c:manualLayout>
              </c:layout>
              <c:tx>
                <c:rich>
                  <a:bodyPr/>
                  <a:lstStyle/>
                  <a:p>
                    <a:fld id="{FF765004-11A1-41C1-99FA-8A9726DDCF2D}"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B-D3D6-49B4-87CD-919C4BCFD578}"/>
                </c:ext>
              </c:extLst>
            </c:dLbl>
            <c:dLbl>
              <c:idx val="19"/>
              <c:layout>
                <c:manualLayout>
                  <c:x val="-6.3730314960631623E-3"/>
                  <c:y val="-4.8217191601049973E-2"/>
                </c:manualLayout>
              </c:layout>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D3D6-49B4-87CD-919C4BCFD578}"/>
                </c:ext>
              </c:extLst>
            </c:dLbl>
            <c:spPr>
              <a:noFill/>
              <a:ln>
                <a:noFill/>
              </a:ln>
              <a:effectLst/>
            </c:spPr>
            <c:txPr>
              <a:bodyPr rot="0" spcFirstLastPara="1" vertOverflow="ellipsis" vert="horz" wrap="square" lIns="38100" tIns="45720" rIns="38100" bIns="9144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errBars>
            <c:errDir val="y"/>
            <c:errBarType val="plus"/>
            <c:errValType val="cust"/>
            <c:noEndCap val="1"/>
            <c:plus>
              <c:numRef>
                <c:f>Wages!$N$6:$N$25</c:f>
                <c:numCache>
                  <c:formatCode>General</c:formatCode>
                  <c:ptCount val="20"/>
                  <c:pt idx="0">
                    <c:v>32794927.079999998</c:v>
                  </c:pt>
                  <c:pt idx="1">
                    <c:v>32794927.079999998</c:v>
                  </c:pt>
                  <c:pt idx="2">
                    <c:v>32794927.079999998</c:v>
                  </c:pt>
                  <c:pt idx="3">
                    <c:v>32794927.079999998</c:v>
                  </c:pt>
                  <c:pt idx="4">
                    <c:v>32794927.079999998</c:v>
                  </c:pt>
                  <c:pt idx="5">
                    <c:v>32794927.079999998</c:v>
                  </c:pt>
                  <c:pt idx="6">
                    <c:v>32794927.079999998</c:v>
                  </c:pt>
                  <c:pt idx="7">
                    <c:v>32794927.079999998</c:v>
                  </c:pt>
                  <c:pt idx="8">
                    <c:v>32794927.079999998</c:v>
                  </c:pt>
                  <c:pt idx="9">
                    <c:v>32794927.079999998</c:v>
                  </c:pt>
                  <c:pt idx="10">
                    <c:v>32794927.079999998</c:v>
                  </c:pt>
                  <c:pt idx="11">
                    <c:v>32794927.079999998</c:v>
                  </c:pt>
                  <c:pt idx="12">
                    <c:v>32794927.079999998</c:v>
                  </c:pt>
                  <c:pt idx="13">
                    <c:v>32794927.079999998</c:v>
                  </c:pt>
                  <c:pt idx="14">
                    <c:v>32794927.079999998</c:v>
                  </c:pt>
                  <c:pt idx="15">
                    <c:v>32794927.079999998</c:v>
                  </c:pt>
                  <c:pt idx="16">
                    <c:v>32794927.079999998</c:v>
                  </c:pt>
                  <c:pt idx="17">
                    <c:v>32794927.079999998</c:v>
                  </c:pt>
                  <c:pt idx="18">
                    <c:v>32794927.079999998</c:v>
                  </c:pt>
                  <c:pt idx="19">
                    <c:v>32794927.079999998</c:v>
                  </c:pt>
                </c:numCache>
              </c:numRef>
            </c:plus>
            <c:minus>
              <c:numLit>
                <c:formatCode>General</c:formatCode>
                <c:ptCount val="1"/>
                <c:pt idx="0">
                  <c:v>0</c:v>
                </c:pt>
              </c:numLit>
            </c:minus>
            <c:spPr>
              <a:noFill/>
              <a:ln w="38100" cap="flat" cmpd="sng" algn="ctr">
                <a:solidFill>
                  <a:srgbClr val="00B050"/>
                </a:solidFill>
                <a:round/>
                <a:headEnd type="none" w="lg" len="sm"/>
                <a:tailEnd type="triangle" w="lg" len="sm"/>
              </a:ln>
              <a:effectLst/>
            </c:spPr>
          </c:errBars>
          <c:xVal>
            <c:numRef>
              <c:f>Wages!$K$6:$K$25</c:f>
              <c:numCache>
                <c:formatCode>0</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Wages!$L$6:$L$25</c:f>
              <c:numCache>
                <c:formatCode>_("$"* #,##0_);_("$"* \(#,##0\);_("$"* "-"_);_(@_)</c:formatCode>
                <c:ptCount val="20"/>
                <c:pt idx="0">
                  <c:v>819873177</c:v>
                </c:pt>
                <c:pt idx="1">
                  <c:v>#N/A</c:v>
                </c:pt>
                <c:pt idx="2">
                  <c:v>373119886</c:v>
                </c:pt>
                <c:pt idx="3">
                  <c:v>250924906</c:v>
                </c:pt>
                <c:pt idx="4">
                  <c:v>225112798</c:v>
                </c:pt>
                <c:pt idx="5">
                  <c:v>213222745</c:v>
                </c:pt>
                <c:pt idx="6">
                  <c:v>205902340</c:v>
                </c:pt>
                <c:pt idx="7">
                  <c:v>169418859</c:v>
                </c:pt>
                <c:pt idx="8">
                  <c:v>131654604</c:v>
                </c:pt>
                <c:pt idx="9">
                  <c:v>130878689</c:v>
                </c:pt>
                <c:pt idx="10">
                  <c:v>#N/A</c:v>
                </c:pt>
                <c:pt idx="11">
                  <c:v>102830974</c:v>
                </c:pt>
                <c:pt idx="12">
                  <c:v>81177960</c:v>
                </c:pt>
                <c:pt idx="13">
                  <c:v>#N/A</c:v>
                </c:pt>
                <c:pt idx="14">
                  <c:v>57381809</c:v>
                </c:pt>
                <c:pt idx="15">
                  <c:v>#N/A</c:v>
                </c:pt>
                <c:pt idx="16">
                  <c:v>36155533</c:v>
                </c:pt>
                <c:pt idx="17">
                  <c:v>#N/A</c:v>
                </c:pt>
                <c:pt idx="18">
                  <c:v>11093191</c:v>
                </c:pt>
                <c:pt idx="19">
                  <c:v>#N/A</c:v>
                </c:pt>
              </c:numCache>
            </c:numRef>
          </c:yVal>
          <c:smooth val="0"/>
          <c:extLst>
            <c:ext xmlns:c15="http://schemas.microsoft.com/office/drawing/2012/chart" uri="{02D57815-91ED-43cb-92C2-25804820EDAC}">
              <c15:datalabelsRange>
                <c15:f>Wages!$H$6:$H$25</c15:f>
                <c15:dlblRangeCache>
                  <c:ptCount val="20"/>
                  <c:pt idx="0">
                    <c:v>+0%</c:v>
                  </c:pt>
                  <c:pt idx="1">
                    <c:v> -1%</c:v>
                  </c:pt>
                  <c:pt idx="2">
                    <c:v>+1%</c:v>
                  </c:pt>
                  <c:pt idx="3">
                    <c:v>+1%</c:v>
                  </c:pt>
                  <c:pt idx="4">
                    <c:v>+1%</c:v>
                  </c:pt>
                  <c:pt idx="5">
                    <c:v>+3%</c:v>
                  </c:pt>
                  <c:pt idx="6">
                    <c:v>+10%</c:v>
                  </c:pt>
                  <c:pt idx="7">
                    <c:v>+16%</c:v>
                  </c:pt>
                  <c:pt idx="8">
                    <c:v>+2%</c:v>
                  </c:pt>
                  <c:pt idx="9">
                    <c:v>+21%</c:v>
                  </c:pt>
                  <c:pt idx="10">
                    <c:v> -5%</c:v>
                  </c:pt>
                  <c:pt idx="11">
                    <c:v>+6%</c:v>
                  </c:pt>
                  <c:pt idx="12">
                    <c:v>+3%</c:v>
                  </c:pt>
                  <c:pt idx="13">
                    <c:v> -7%</c:v>
                  </c:pt>
                  <c:pt idx="14">
                    <c:v>+4%</c:v>
                  </c:pt>
                  <c:pt idx="15">
                    <c:v> -7%</c:v>
                  </c:pt>
                  <c:pt idx="16">
                    <c:v>+3%</c:v>
                  </c:pt>
                  <c:pt idx="17">
                    <c:v> -2%</c:v>
                  </c:pt>
                  <c:pt idx="18">
                    <c:v>+7%</c:v>
                  </c:pt>
                  <c:pt idx="19">
                    <c:v> -8%</c:v>
                  </c:pt>
                </c15:dlblRangeCache>
              </c15:datalabelsRange>
            </c:ext>
            <c:ext xmlns:c16="http://schemas.microsoft.com/office/drawing/2014/chart" uri="{C3380CC4-5D6E-409C-BE32-E72D297353CC}">
              <c16:uniqueId val="{0000002D-D3D6-49B4-87CD-919C4BCFD578}"/>
            </c:ext>
          </c:extLst>
        </c:ser>
        <c:ser>
          <c:idx val="2"/>
          <c:order val="2"/>
          <c:tx>
            <c:strRef>
              <c:f>Wages!$M$5</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D3D6-49B4-87CD-919C4BCFD578}"/>
                </c:ext>
              </c:extLst>
            </c:dLbl>
            <c:dLbl>
              <c:idx val="1"/>
              <c:tx>
                <c:rich>
                  <a:bodyPr/>
                  <a:lstStyle/>
                  <a:p>
                    <a:fld id="{ED021FEB-ACFC-4BD7-BF9E-4E606F673C4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F-D3D6-49B4-87CD-919C4BCFD578}"/>
                </c:ext>
              </c:extLst>
            </c:dLbl>
            <c:dLbl>
              <c:idx val="2"/>
              <c:tx>
                <c:rich>
                  <a:bodyPr rot="0" spcFirstLastPara="1" vertOverflow="ellipsis" vert="horz" wrap="square" lIns="38100" tIns="45720" rIns="38100" bIns="91440" anchor="ctr" anchorCtr="1">
                    <a:no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rich>
              </c:tx>
              <c:spPr>
                <a:noFill/>
                <a:ln>
                  <a:noFill/>
                </a:ln>
                <a:effectLst/>
              </c:sp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D3D6-49B4-87CD-919C4BCFD578}"/>
                </c:ext>
              </c:extLst>
            </c:dLbl>
            <c:dLbl>
              <c:idx val="3"/>
              <c:layout>
                <c:manualLayout>
                  <c:x val="-2.0682505832604257E-2"/>
                  <c:y val="-4.5439413823272094E-2"/>
                </c:manualLayout>
              </c:layout>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D3D6-49B4-87CD-919C4BCFD578}"/>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D3D6-49B4-87CD-919C4BCFD578}"/>
                </c:ext>
              </c:extLst>
            </c:dLbl>
            <c:dLbl>
              <c:idx val="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D3D6-49B4-87CD-919C4BCFD578}"/>
                </c:ext>
              </c:extLst>
            </c:dLbl>
            <c:dLbl>
              <c:idx val="6"/>
              <c:layout>
                <c:manualLayout>
                  <c:x val="-2.0682505832604302E-2"/>
                  <c:y val="-5.0994969378827644E-2"/>
                </c:manualLayout>
              </c:layout>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D3D6-49B4-87CD-919C4BCFD578}"/>
                </c:ext>
              </c:extLst>
            </c:dLbl>
            <c:dLbl>
              <c:idx val="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D3D6-49B4-87CD-919C4BCFD578}"/>
                </c:ext>
              </c:extLst>
            </c:dLbl>
            <c:dLbl>
              <c:idx val="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D3D6-49B4-87CD-919C4BCFD578}"/>
                </c:ext>
              </c:extLst>
            </c:dLbl>
            <c:dLbl>
              <c:idx val="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D3D6-49B4-87CD-919C4BCFD578}"/>
                </c:ext>
              </c:extLst>
            </c:dLbl>
            <c:dLbl>
              <c:idx val="10"/>
              <c:tx>
                <c:rich>
                  <a:bodyPr/>
                  <a:lstStyle/>
                  <a:p>
                    <a:fld id="{5A15BA63-5F08-4C16-8E83-C1424FF69CE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8-D3D6-49B4-87CD-919C4BCFD578}"/>
                </c:ext>
              </c:extLst>
            </c:dLbl>
            <c:dLbl>
              <c:idx val="1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D3D6-49B4-87CD-919C4BCFD578}"/>
                </c:ext>
              </c:extLst>
            </c:dLbl>
            <c:dLbl>
              <c:idx val="1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D3D6-49B4-87CD-919C4BCFD578}"/>
                </c:ext>
              </c:extLst>
            </c:dLbl>
            <c:dLbl>
              <c:idx val="13"/>
              <c:layout>
                <c:manualLayout>
                  <c:x val="-2.0682505832604343E-2"/>
                  <c:y val="-5.0994969378827644E-2"/>
                </c:manualLayout>
              </c:layout>
              <c:tx>
                <c:rich>
                  <a:bodyPr/>
                  <a:lstStyle/>
                  <a:p>
                    <a:fld id="{2B632B9B-7ADF-42DB-A301-B3412862C2C3}"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B-D3D6-49B4-87CD-919C4BCFD578}"/>
                </c:ext>
              </c:extLst>
            </c:dLbl>
            <c:dLbl>
              <c:idx val="1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D3D6-49B4-87CD-919C4BCFD578}"/>
                </c:ext>
              </c:extLst>
            </c:dLbl>
            <c:dLbl>
              <c:idx val="15"/>
              <c:tx>
                <c:rich>
                  <a:bodyPr/>
                  <a:lstStyle/>
                  <a:p>
                    <a:fld id="{375D4972-F274-48CF-983A-972FA2C08EB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D-D3D6-49B4-87CD-919C4BCFD578}"/>
                </c:ext>
              </c:extLst>
            </c:dLbl>
            <c:dLbl>
              <c:idx val="16"/>
              <c:layout>
                <c:manualLayout>
                  <c:x val="-2.3607101195683874E-2"/>
                  <c:y val="-4.5439413823272191E-2"/>
                </c:manualLayout>
              </c:layout>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D3D6-49B4-87CD-919C4BCFD578}"/>
                </c:ext>
              </c:extLst>
            </c:dLbl>
            <c:dLbl>
              <c:idx val="17"/>
              <c:layout>
                <c:manualLayout>
                  <c:x val="-2.3607101195684044E-2"/>
                  <c:y val="-4.5439413823272094E-2"/>
                </c:manualLayout>
              </c:layout>
              <c:tx>
                <c:rich>
                  <a:bodyPr/>
                  <a:lstStyle/>
                  <a:p>
                    <a:fld id="{F19A042D-005E-45D6-9954-79343EF7FD37}"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F-D3D6-49B4-87CD-919C4BCFD578}"/>
                </c:ext>
              </c:extLst>
            </c:dLbl>
            <c:dLbl>
              <c:idx val="1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D3D6-49B4-87CD-919C4BCFD578}"/>
                </c:ext>
              </c:extLst>
            </c:dLbl>
            <c:dLbl>
              <c:idx val="19"/>
              <c:tx>
                <c:rich>
                  <a:bodyPr/>
                  <a:lstStyle/>
                  <a:p>
                    <a:fld id="{38909742-4D67-4FA9-B72F-09A115739EF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1-D3D6-49B4-87CD-919C4BCFD578}"/>
                </c:ext>
              </c:extLst>
            </c:dLbl>
            <c:spPr>
              <a:noFill/>
              <a:ln>
                <a:noFill/>
              </a:ln>
              <a:effectLst/>
            </c:spPr>
            <c:txPr>
              <a:bodyPr rot="0" spcFirstLastPara="1" vertOverflow="ellipsis" vert="horz" wrap="square" lIns="38100" tIns="45720" rIns="38100" bIns="9144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errBars>
            <c:errDir val="y"/>
            <c:errBarType val="plus"/>
            <c:errValType val="cust"/>
            <c:noEndCap val="1"/>
            <c:plus>
              <c:numRef>
                <c:f>Wages!$N$6:$N$25</c:f>
                <c:numCache>
                  <c:formatCode>General</c:formatCode>
                  <c:ptCount val="20"/>
                  <c:pt idx="0">
                    <c:v>32794927.079999998</c:v>
                  </c:pt>
                  <c:pt idx="1">
                    <c:v>32794927.079999998</c:v>
                  </c:pt>
                  <c:pt idx="2">
                    <c:v>32794927.079999998</c:v>
                  </c:pt>
                  <c:pt idx="3">
                    <c:v>32794927.079999998</c:v>
                  </c:pt>
                  <c:pt idx="4">
                    <c:v>32794927.079999998</c:v>
                  </c:pt>
                  <c:pt idx="5">
                    <c:v>32794927.079999998</c:v>
                  </c:pt>
                  <c:pt idx="6">
                    <c:v>32794927.079999998</c:v>
                  </c:pt>
                  <c:pt idx="7">
                    <c:v>32794927.079999998</c:v>
                  </c:pt>
                  <c:pt idx="8">
                    <c:v>32794927.079999998</c:v>
                  </c:pt>
                  <c:pt idx="9">
                    <c:v>32794927.079999998</c:v>
                  </c:pt>
                  <c:pt idx="10">
                    <c:v>32794927.079999998</c:v>
                  </c:pt>
                  <c:pt idx="11">
                    <c:v>32794927.079999998</c:v>
                  </c:pt>
                  <c:pt idx="12">
                    <c:v>32794927.079999998</c:v>
                  </c:pt>
                  <c:pt idx="13">
                    <c:v>32794927.079999998</c:v>
                  </c:pt>
                  <c:pt idx="14">
                    <c:v>32794927.079999998</c:v>
                  </c:pt>
                  <c:pt idx="15">
                    <c:v>32794927.079999998</c:v>
                  </c:pt>
                  <c:pt idx="16">
                    <c:v>32794927.079999998</c:v>
                  </c:pt>
                  <c:pt idx="17">
                    <c:v>32794927.079999998</c:v>
                  </c:pt>
                  <c:pt idx="18">
                    <c:v>32794927.079999998</c:v>
                  </c:pt>
                  <c:pt idx="19">
                    <c:v>32794927.079999998</c:v>
                  </c:pt>
                </c:numCache>
              </c:numRef>
            </c:plus>
            <c:minus>
              <c:numLit>
                <c:formatCode>General</c:formatCode>
                <c:ptCount val="1"/>
                <c:pt idx="0">
                  <c:v>0</c:v>
                </c:pt>
              </c:numLit>
            </c:minus>
            <c:spPr>
              <a:noFill/>
              <a:ln w="38100" cap="flat" cmpd="sng" algn="ctr">
                <a:solidFill>
                  <a:srgbClr val="FF0000"/>
                </a:solidFill>
                <a:round/>
                <a:headEnd type="triangle" w="lg" len="sm"/>
                <a:tailEnd type="none" w="lg" len="sm"/>
              </a:ln>
              <a:effectLst/>
            </c:spPr>
          </c:errBars>
          <c:xVal>
            <c:numRef>
              <c:f>Wages!$K$6:$K$25</c:f>
              <c:numCache>
                <c:formatCode>0</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Wages!$M$6:$M$25</c:f>
              <c:numCache>
                <c:formatCode>_("$"* #,##0_);_("$"* \(#,##0\);_("$"* "-"_);_(@_)</c:formatCode>
                <c:ptCount val="20"/>
                <c:pt idx="0">
                  <c:v>#N/A</c:v>
                </c:pt>
                <c:pt idx="1">
                  <c:v>523741906</c:v>
                </c:pt>
                <c:pt idx="2">
                  <c:v>#N/A</c:v>
                </c:pt>
                <c:pt idx="3">
                  <c:v>#N/A</c:v>
                </c:pt>
                <c:pt idx="4">
                  <c:v>#N/A</c:v>
                </c:pt>
                <c:pt idx="5">
                  <c:v>#N/A</c:v>
                </c:pt>
                <c:pt idx="6">
                  <c:v>#N/A</c:v>
                </c:pt>
                <c:pt idx="7">
                  <c:v>#N/A</c:v>
                </c:pt>
                <c:pt idx="8">
                  <c:v>#N/A</c:v>
                </c:pt>
                <c:pt idx="9">
                  <c:v>#N/A</c:v>
                </c:pt>
                <c:pt idx="10">
                  <c:v>129159593</c:v>
                </c:pt>
                <c:pt idx="11">
                  <c:v>#N/A</c:v>
                </c:pt>
                <c:pt idx="12">
                  <c:v>#N/A</c:v>
                </c:pt>
                <c:pt idx="13">
                  <c:v>79695367</c:v>
                </c:pt>
                <c:pt idx="14">
                  <c:v>#N/A</c:v>
                </c:pt>
                <c:pt idx="15">
                  <c:v>49406385</c:v>
                </c:pt>
                <c:pt idx="16">
                  <c:v>#N/A</c:v>
                </c:pt>
                <c:pt idx="17">
                  <c:v>35954219</c:v>
                </c:pt>
                <c:pt idx="18">
                  <c:v>#N/A</c:v>
                </c:pt>
                <c:pt idx="19">
                  <c:v>2135167</c:v>
                </c:pt>
              </c:numCache>
            </c:numRef>
          </c:yVal>
          <c:smooth val="0"/>
          <c:extLst>
            <c:ext xmlns:c15="http://schemas.microsoft.com/office/drawing/2012/chart" uri="{02D57815-91ED-43cb-92C2-25804820EDAC}">
              <c15:datalabelsRange>
                <c15:f>Wages!$H$6:$H$25</c15:f>
                <c15:dlblRangeCache>
                  <c:ptCount val="20"/>
                  <c:pt idx="0">
                    <c:v>+0%</c:v>
                  </c:pt>
                  <c:pt idx="1">
                    <c:v> -1%</c:v>
                  </c:pt>
                  <c:pt idx="2">
                    <c:v>+1%</c:v>
                  </c:pt>
                  <c:pt idx="3">
                    <c:v>+1%</c:v>
                  </c:pt>
                  <c:pt idx="4">
                    <c:v>+1%</c:v>
                  </c:pt>
                  <c:pt idx="5">
                    <c:v>+3%</c:v>
                  </c:pt>
                  <c:pt idx="6">
                    <c:v>+10%</c:v>
                  </c:pt>
                  <c:pt idx="7">
                    <c:v>+16%</c:v>
                  </c:pt>
                  <c:pt idx="8">
                    <c:v>+2%</c:v>
                  </c:pt>
                  <c:pt idx="9">
                    <c:v>+21%</c:v>
                  </c:pt>
                  <c:pt idx="10">
                    <c:v> -5%</c:v>
                  </c:pt>
                  <c:pt idx="11">
                    <c:v>+6%</c:v>
                  </c:pt>
                  <c:pt idx="12">
                    <c:v>+3%</c:v>
                  </c:pt>
                  <c:pt idx="13">
                    <c:v> -7%</c:v>
                  </c:pt>
                  <c:pt idx="14">
                    <c:v>+4%</c:v>
                  </c:pt>
                  <c:pt idx="15">
                    <c:v> -7%</c:v>
                  </c:pt>
                  <c:pt idx="16">
                    <c:v>+3%</c:v>
                  </c:pt>
                  <c:pt idx="17">
                    <c:v> -2%</c:v>
                  </c:pt>
                  <c:pt idx="18">
                    <c:v>+7%</c:v>
                  </c:pt>
                  <c:pt idx="19">
                    <c:v> -8%</c:v>
                  </c:pt>
                </c15:dlblRangeCache>
              </c15:datalabelsRange>
            </c:ext>
            <c:ext xmlns:c16="http://schemas.microsoft.com/office/drawing/2014/chart" uri="{C3380CC4-5D6E-409C-BE32-E72D297353CC}">
              <c16:uniqueId val="{00000042-D3D6-49B4-87CD-919C4BCFD578}"/>
            </c:ext>
          </c:extLst>
        </c:ser>
        <c:dLbls>
          <c:showLegendKey val="0"/>
          <c:showVal val="0"/>
          <c:showCatName val="0"/>
          <c:showSerName val="0"/>
          <c:showPercent val="0"/>
          <c:showBubbleSize val="0"/>
        </c:dLbls>
        <c:axId val="800567944"/>
        <c:axId val="800559744"/>
      </c:scatterChart>
      <c:catAx>
        <c:axId val="8005679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800559744"/>
        <c:crosses val="autoZero"/>
        <c:auto val="1"/>
        <c:lblAlgn val="ctr"/>
        <c:lblOffset val="100"/>
        <c:noMultiLvlLbl val="0"/>
      </c:catAx>
      <c:valAx>
        <c:axId val="800559744"/>
        <c:scaling>
          <c:orientation val="minMax"/>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sz="1000" b="1">
                    <a:solidFill>
                      <a:sysClr val="windowText" lastClr="000000"/>
                    </a:solidFill>
                    <a:latin typeface="Helvetica" panose="020B0604020202020204" pitchFamily="34" charset="0"/>
                    <a:cs typeface="Helvetica" panose="020B0604020202020204" pitchFamily="34" charset="0"/>
                  </a:rPr>
                  <a:t>Total Wages (Millions)</a:t>
                </a:r>
              </a:p>
            </c:rich>
          </c:tx>
          <c:layout>
            <c:manualLayout>
              <c:xMode val="edge"/>
              <c:yMode val="edge"/>
              <c:x val="3.0119396840100877E-3"/>
              <c:y val="1.6489361702127659E-2"/>
            </c:manualLayout>
          </c:layout>
          <c:overlay val="0"/>
          <c:spPr>
            <a:noFill/>
            <a:ln>
              <a:noFill/>
            </a:ln>
            <a:effectLst/>
          </c:spPr>
        </c:title>
        <c:numFmt formatCode="_(&quot;$&quot;* #,##0_);_(&quot;$&quot;* \(#,##0\);_(&quot;$&quot;* &quot;-&quot;_);_(@_)"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800567944"/>
        <c:crosses val="autoZero"/>
        <c:crossBetween val="between"/>
        <c:dispUnits>
          <c:builtInUnit val="millions"/>
        </c:dispUnits>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dirty="0" smtClean="0"/>
              <a:t>Top 5 Industry </a:t>
            </a:r>
            <a:r>
              <a:rPr lang="en-US" sz="1100" dirty="0"/>
              <a:t>Groups by 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Healthcare!$Q$18:$Q$23</c:f>
              <c:strCache>
                <c:ptCount val="6"/>
                <c:pt idx="0">
                  <c:v>Health Care and Social Assistance Total</c:v>
                </c:pt>
                <c:pt idx="1">
                  <c:v>Individual and family services</c:v>
                </c:pt>
                <c:pt idx="2">
                  <c:v>Offices of physicians</c:v>
                </c:pt>
                <c:pt idx="3">
                  <c:v>Offices of other health practitioners</c:v>
                </c:pt>
                <c:pt idx="4">
                  <c:v>Offices of dentists</c:v>
                </c:pt>
                <c:pt idx="5">
                  <c:v>Child day care services</c:v>
                </c:pt>
              </c:strCache>
            </c:strRef>
          </c:cat>
          <c:val>
            <c:numRef>
              <c:f>Healthcare!$R$18:$R$23</c:f>
              <c:numCache>
                <c:formatCode>#,##0</c:formatCode>
                <c:ptCount val="6"/>
                <c:pt idx="0">
                  <c:v>10805</c:v>
                </c:pt>
                <c:pt idx="1">
                  <c:v>9225</c:v>
                </c:pt>
                <c:pt idx="2">
                  <c:v>329</c:v>
                </c:pt>
                <c:pt idx="3">
                  <c:v>238</c:v>
                </c:pt>
                <c:pt idx="4">
                  <c:v>235</c:v>
                </c:pt>
                <c:pt idx="5">
                  <c:v>200</c:v>
                </c:pt>
              </c:numCache>
            </c:numRef>
          </c:val>
          <c:extLst>
            <c:ext xmlns:c16="http://schemas.microsoft.com/office/drawing/2014/chart" uri="{C3380CC4-5D6E-409C-BE32-E72D297353CC}">
              <c16:uniqueId val="{00000000-F77A-4F97-A767-B787181F50F2}"/>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Healthcare!$Q$18:$Q$23</c:f>
              <c:strCache>
                <c:ptCount val="6"/>
                <c:pt idx="0">
                  <c:v>Health Care and Social Assistance Total</c:v>
                </c:pt>
                <c:pt idx="1">
                  <c:v>Individual and family services</c:v>
                </c:pt>
                <c:pt idx="2">
                  <c:v>Offices of physicians</c:v>
                </c:pt>
                <c:pt idx="3">
                  <c:v>Offices of other health practitioners</c:v>
                </c:pt>
                <c:pt idx="4">
                  <c:v>Offices of dentists</c:v>
                </c:pt>
                <c:pt idx="5">
                  <c:v>Child day care services</c:v>
                </c:pt>
              </c:strCache>
            </c:strRef>
          </c:cat>
          <c:val>
            <c:numRef>
              <c:f>Healthcare!$S$18:$S$23</c:f>
              <c:numCache>
                <c:formatCode>#,##0</c:formatCode>
                <c:ptCount val="6"/>
                <c:pt idx="0">
                  <c:v>11952</c:v>
                </c:pt>
                <c:pt idx="1">
                  <c:v>10335</c:v>
                </c:pt>
                <c:pt idx="2">
                  <c:v>306</c:v>
                </c:pt>
                <c:pt idx="3">
                  <c:v>247</c:v>
                </c:pt>
                <c:pt idx="4">
                  <c:v>236</c:v>
                </c:pt>
                <c:pt idx="5">
                  <c:v>191</c:v>
                </c:pt>
              </c:numCache>
            </c:numRef>
          </c:val>
          <c:extLst>
            <c:ext xmlns:c16="http://schemas.microsoft.com/office/drawing/2014/chart" uri="{C3380CC4-5D6E-409C-BE32-E72D297353CC}">
              <c16:uniqueId val="{00000001-F77A-4F97-A767-B787181F50F2}"/>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Healthcare!$B$32</c:f>
              <c:strCache>
                <c:ptCount val="1"/>
                <c:pt idx="0">
                  <c:v>Less than high school</c:v>
                </c:pt>
              </c:strCache>
            </c:strRef>
          </c:tx>
          <c:spPr>
            <a:solidFill>
              <a:schemeClr val="accent1"/>
            </a:solidFill>
            <a:ln>
              <a:noFill/>
            </a:ln>
            <a:effectLst/>
          </c:spPr>
          <c:invertIfNegative val="0"/>
          <c:dLbls>
            <c:dLbl>
              <c:idx val="0"/>
              <c:tx>
                <c:rich>
                  <a:bodyPr/>
                  <a:lstStyle/>
                  <a:p>
                    <a:fld id="{739C9CFA-A20B-4242-A557-C532058469F6}" type="CELLRANGE">
                      <a:rPr lang="en-US"/>
                      <a:pPr/>
                      <a:t>[CELLRANGE]</a:t>
                    </a:fld>
                    <a:r>
                      <a:rPr lang="en-US" baseline="0"/>
                      <a:t>, </a:t>
                    </a:r>
                    <a:fld id="{3F6422FA-D175-4D47-A9BB-2AEAB04731EF}"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912-4208-A992-DA377CC7046E}"/>
                </c:ext>
              </c:extLst>
            </c:dLbl>
            <c:dLbl>
              <c:idx val="1"/>
              <c:tx>
                <c:rich>
                  <a:bodyPr/>
                  <a:lstStyle/>
                  <a:p>
                    <a:fld id="{9AF2C255-326E-4BDE-B803-7CC1BB34629A}" type="CELLRANGE">
                      <a:rPr lang="en-US"/>
                      <a:pPr/>
                      <a:t>[CELLRANGE]</a:t>
                    </a:fld>
                    <a:r>
                      <a:rPr lang="en-US" baseline="0"/>
                      <a:t>, </a:t>
                    </a:r>
                    <a:fld id="{30FFBC58-D021-428D-BC79-C4130E2FF395}"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912-4208-A992-DA377CC7046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Healthcare!$C$31:$D$31</c:f>
              <c:strCache>
                <c:ptCount val="2"/>
                <c:pt idx="0">
                  <c:v>2015</c:v>
                </c:pt>
                <c:pt idx="1">
                  <c:v>2018</c:v>
                </c:pt>
              </c:strCache>
            </c:strRef>
          </c:cat>
          <c:val>
            <c:numRef>
              <c:f>Healthcare!$C$32:$D$32</c:f>
              <c:numCache>
                <c:formatCode>#,##0</c:formatCode>
                <c:ptCount val="2"/>
                <c:pt idx="0">
                  <c:v>7156</c:v>
                </c:pt>
                <c:pt idx="1">
                  <c:v>8876</c:v>
                </c:pt>
              </c:numCache>
            </c:numRef>
          </c:val>
          <c:extLst>
            <c:ext xmlns:c15="http://schemas.microsoft.com/office/drawing/2012/chart" uri="{02D57815-91ED-43cb-92C2-25804820EDAC}">
              <c15:datalabelsRange>
                <c15:f>Healthcare!$E$32:$F$32</c15:f>
                <c15:dlblRangeCache>
                  <c:ptCount val="2"/>
                  <c:pt idx="0">
                    <c:v>11%</c:v>
                  </c:pt>
                  <c:pt idx="1">
                    <c:v>13%</c:v>
                  </c:pt>
                </c15:dlblRangeCache>
              </c15:datalabelsRange>
            </c:ext>
            <c:ext xmlns:c16="http://schemas.microsoft.com/office/drawing/2014/chart" uri="{C3380CC4-5D6E-409C-BE32-E72D297353CC}">
              <c16:uniqueId val="{00000002-A912-4208-A992-DA377CC7046E}"/>
            </c:ext>
          </c:extLst>
        </c:ser>
        <c:ser>
          <c:idx val="1"/>
          <c:order val="1"/>
          <c:tx>
            <c:strRef>
              <c:f>Healthcare!$B$33</c:f>
              <c:strCache>
                <c:ptCount val="1"/>
                <c:pt idx="0">
                  <c:v>High school or equivalent, no college</c:v>
                </c:pt>
              </c:strCache>
            </c:strRef>
          </c:tx>
          <c:spPr>
            <a:solidFill>
              <a:schemeClr val="accent2"/>
            </a:solidFill>
            <a:ln>
              <a:noFill/>
            </a:ln>
            <a:effectLst/>
          </c:spPr>
          <c:invertIfNegative val="0"/>
          <c:dLbls>
            <c:dLbl>
              <c:idx val="0"/>
              <c:tx>
                <c:rich>
                  <a:bodyPr/>
                  <a:lstStyle/>
                  <a:p>
                    <a:fld id="{34CC5A17-A27E-45FA-8363-99A01D9CDB7D}" type="CELLRANGE">
                      <a:rPr lang="en-US"/>
                      <a:pPr/>
                      <a:t>[CELLRANGE]</a:t>
                    </a:fld>
                    <a:r>
                      <a:rPr lang="en-US" baseline="0"/>
                      <a:t>, </a:t>
                    </a:r>
                    <a:fld id="{D80C04BA-8892-4BF3-B77F-C87706BA2B5D}"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912-4208-A992-DA377CC7046E}"/>
                </c:ext>
              </c:extLst>
            </c:dLbl>
            <c:dLbl>
              <c:idx val="1"/>
              <c:tx>
                <c:rich>
                  <a:bodyPr/>
                  <a:lstStyle/>
                  <a:p>
                    <a:fld id="{68B6962B-4323-453E-BCEF-95D0F07AFBEB}" type="CELLRANGE">
                      <a:rPr lang="en-US"/>
                      <a:pPr/>
                      <a:t>[CELLRANGE]</a:t>
                    </a:fld>
                    <a:r>
                      <a:rPr lang="en-US" baseline="0"/>
                      <a:t>, </a:t>
                    </a:r>
                    <a:fld id="{B9285CBB-E9D7-4BA8-B8FE-40D07817849B}"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912-4208-A992-DA377CC7046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Healthcare!$C$31:$D$31</c:f>
              <c:strCache>
                <c:ptCount val="2"/>
                <c:pt idx="0">
                  <c:v>2015</c:v>
                </c:pt>
                <c:pt idx="1">
                  <c:v>2018</c:v>
                </c:pt>
              </c:strCache>
            </c:strRef>
          </c:cat>
          <c:val>
            <c:numRef>
              <c:f>Healthcare!$C$33:$D$33</c:f>
              <c:numCache>
                <c:formatCode>#,##0</c:formatCode>
                <c:ptCount val="2"/>
                <c:pt idx="0">
                  <c:v>13905</c:v>
                </c:pt>
                <c:pt idx="1">
                  <c:v>15512</c:v>
                </c:pt>
              </c:numCache>
            </c:numRef>
          </c:val>
          <c:extLst>
            <c:ext xmlns:c15="http://schemas.microsoft.com/office/drawing/2012/chart" uri="{02D57815-91ED-43cb-92C2-25804820EDAC}">
              <c15:datalabelsRange>
                <c15:f>Healthcare!$E$33:$F$33</c15:f>
                <c15:dlblRangeCache>
                  <c:ptCount val="2"/>
                  <c:pt idx="0">
                    <c:v>21%</c:v>
                  </c:pt>
                  <c:pt idx="1">
                    <c:v>22%</c:v>
                  </c:pt>
                </c15:dlblRangeCache>
              </c15:datalabelsRange>
            </c:ext>
            <c:ext xmlns:c16="http://schemas.microsoft.com/office/drawing/2014/chart" uri="{C3380CC4-5D6E-409C-BE32-E72D297353CC}">
              <c16:uniqueId val="{00000005-A912-4208-A992-DA377CC7046E}"/>
            </c:ext>
          </c:extLst>
        </c:ser>
        <c:ser>
          <c:idx val="2"/>
          <c:order val="2"/>
          <c:tx>
            <c:strRef>
              <c:f>Healthcare!$B$34</c:f>
              <c:strCache>
                <c:ptCount val="1"/>
                <c:pt idx="0">
                  <c:v>Some college or Associate degree</c:v>
                </c:pt>
              </c:strCache>
            </c:strRef>
          </c:tx>
          <c:spPr>
            <a:solidFill>
              <a:schemeClr val="accent3"/>
            </a:solidFill>
            <a:ln>
              <a:noFill/>
            </a:ln>
            <a:effectLst/>
          </c:spPr>
          <c:invertIfNegative val="0"/>
          <c:dLbls>
            <c:dLbl>
              <c:idx val="0"/>
              <c:tx>
                <c:rich>
                  <a:bodyPr/>
                  <a:lstStyle/>
                  <a:p>
                    <a:fld id="{D157A7C9-7E89-48B2-9432-76EAC26E68CB}" type="CELLRANGE">
                      <a:rPr lang="en-US"/>
                      <a:pPr/>
                      <a:t>[CELLRANGE]</a:t>
                    </a:fld>
                    <a:r>
                      <a:rPr lang="en-US" baseline="0"/>
                      <a:t>, </a:t>
                    </a:r>
                    <a:fld id="{7B840DDE-7F8A-4D8F-88DB-00B2840B7A33}"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912-4208-A992-DA377CC7046E}"/>
                </c:ext>
              </c:extLst>
            </c:dLbl>
            <c:dLbl>
              <c:idx val="1"/>
              <c:tx>
                <c:rich>
                  <a:bodyPr/>
                  <a:lstStyle/>
                  <a:p>
                    <a:fld id="{F86E1921-B3D1-4C20-B7DE-780F041FD0BF}" type="CELLRANGE">
                      <a:rPr lang="en-US"/>
                      <a:pPr/>
                      <a:t>[CELLRANGE]</a:t>
                    </a:fld>
                    <a:r>
                      <a:rPr lang="en-US" baseline="0"/>
                      <a:t>, </a:t>
                    </a:r>
                    <a:fld id="{782912AF-34D3-4FF6-83E7-3861EC9CAC3B}"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912-4208-A992-DA377CC7046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Healthcare!$C$31:$D$31</c:f>
              <c:strCache>
                <c:ptCount val="2"/>
                <c:pt idx="0">
                  <c:v>2015</c:v>
                </c:pt>
                <c:pt idx="1">
                  <c:v>2018</c:v>
                </c:pt>
              </c:strCache>
            </c:strRef>
          </c:cat>
          <c:val>
            <c:numRef>
              <c:f>Healthcare!$C$34:$D$34</c:f>
              <c:numCache>
                <c:formatCode>#,##0</c:formatCode>
                <c:ptCount val="2"/>
                <c:pt idx="0">
                  <c:v>20476</c:v>
                </c:pt>
                <c:pt idx="1">
                  <c:v>21782</c:v>
                </c:pt>
              </c:numCache>
            </c:numRef>
          </c:val>
          <c:extLst>
            <c:ext xmlns:c15="http://schemas.microsoft.com/office/drawing/2012/chart" uri="{02D57815-91ED-43cb-92C2-25804820EDAC}">
              <c15:datalabelsRange>
                <c15:f>Healthcare!$E$34:$F$34</c15:f>
                <c15:dlblRangeCache>
                  <c:ptCount val="2"/>
                  <c:pt idx="0">
                    <c:v>31%</c:v>
                  </c:pt>
                  <c:pt idx="1">
                    <c:v>31%</c:v>
                  </c:pt>
                </c15:dlblRangeCache>
              </c15:datalabelsRange>
            </c:ext>
            <c:ext xmlns:c16="http://schemas.microsoft.com/office/drawing/2014/chart" uri="{C3380CC4-5D6E-409C-BE32-E72D297353CC}">
              <c16:uniqueId val="{00000008-A912-4208-A992-DA377CC7046E}"/>
            </c:ext>
          </c:extLst>
        </c:ser>
        <c:ser>
          <c:idx val="3"/>
          <c:order val="3"/>
          <c:tx>
            <c:strRef>
              <c:f>Healthcare!$B$35</c:f>
              <c:strCache>
                <c:ptCount val="1"/>
                <c:pt idx="0">
                  <c:v>Bachelor's degree or advanced degree</c:v>
                </c:pt>
              </c:strCache>
            </c:strRef>
          </c:tx>
          <c:spPr>
            <a:solidFill>
              <a:schemeClr val="accent4"/>
            </a:solidFill>
            <a:ln>
              <a:noFill/>
            </a:ln>
            <a:effectLst/>
          </c:spPr>
          <c:invertIfNegative val="0"/>
          <c:dLbls>
            <c:dLbl>
              <c:idx val="0"/>
              <c:tx>
                <c:rich>
                  <a:bodyPr/>
                  <a:lstStyle/>
                  <a:p>
                    <a:fld id="{09277E43-114A-442A-8582-82C742E06583}" type="CELLRANGE">
                      <a:rPr lang="en-US"/>
                      <a:pPr/>
                      <a:t>[CELLRANGE]</a:t>
                    </a:fld>
                    <a:r>
                      <a:rPr lang="en-US" baseline="0"/>
                      <a:t>, </a:t>
                    </a:r>
                    <a:fld id="{7171D90E-9C52-48D7-974A-1A6AB24F6EEC}"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912-4208-A992-DA377CC7046E}"/>
                </c:ext>
              </c:extLst>
            </c:dLbl>
            <c:dLbl>
              <c:idx val="1"/>
              <c:tx>
                <c:rich>
                  <a:bodyPr/>
                  <a:lstStyle/>
                  <a:p>
                    <a:fld id="{145505C1-FC55-4532-819D-098EA72C1744}" type="CELLRANGE">
                      <a:rPr lang="en-US"/>
                      <a:pPr/>
                      <a:t>[CELLRANGE]</a:t>
                    </a:fld>
                    <a:r>
                      <a:rPr lang="en-US" baseline="0"/>
                      <a:t>, </a:t>
                    </a:r>
                    <a:fld id="{18B616E5-1ECC-4D19-9AC9-6756E2C61029}"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A912-4208-A992-DA377CC7046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Healthcare!$C$31:$D$31</c:f>
              <c:strCache>
                <c:ptCount val="2"/>
                <c:pt idx="0">
                  <c:v>2015</c:v>
                </c:pt>
                <c:pt idx="1">
                  <c:v>2018</c:v>
                </c:pt>
              </c:strCache>
            </c:strRef>
          </c:cat>
          <c:val>
            <c:numRef>
              <c:f>Healthcare!$C$35:$D$35</c:f>
              <c:numCache>
                <c:formatCode>#,##0</c:formatCode>
                <c:ptCount val="2"/>
                <c:pt idx="0">
                  <c:v>17662</c:v>
                </c:pt>
                <c:pt idx="1">
                  <c:v>18064</c:v>
                </c:pt>
              </c:numCache>
            </c:numRef>
          </c:val>
          <c:extLst>
            <c:ext xmlns:c15="http://schemas.microsoft.com/office/drawing/2012/chart" uri="{02D57815-91ED-43cb-92C2-25804820EDAC}">
              <c15:datalabelsRange>
                <c15:f>Healthcare!$E$35:$F$35</c15:f>
                <c15:dlblRangeCache>
                  <c:ptCount val="2"/>
                  <c:pt idx="0">
                    <c:v>27%</c:v>
                  </c:pt>
                  <c:pt idx="1">
                    <c:v>26%</c:v>
                  </c:pt>
                </c15:dlblRangeCache>
              </c15:datalabelsRange>
            </c:ext>
            <c:ext xmlns:c16="http://schemas.microsoft.com/office/drawing/2014/chart" uri="{C3380CC4-5D6E-409C-BE32-E72D297353CC}">
              <c16:uniqueId val="{0000000B-A912-4208-A992-DA377CC7046E}"/>
            </c:ext>
          </c:extLst>
        </c:ser>
        <c:ser>
          <c:idx val="4"/>
          <c:order val="4"/>
          <c:tx>
            <c:strRef>
              <c:f>Healthcare!$B$36</c:f>
              <c:strCache>
                <c:ptCount val="1"/>
                <c:pt idx="0">
                  <c:v>Educational attainment not available (age &lt;24)</c:v>
                </c:pt>
              </c:strCache>
            </c:strRef>
          </c:tx>
          <c:spPr>
            <a:solidFill>
              <a:schemeClr val="accent5"/>
            </a:solidFill>
            <a:ln>
              <a:noFill/>
            </a:ln>
            <a:effectLst/>
          </c:spPr>
          <c:invertIfNegative val="0"/>
          <c:dLbls>
            <c:dLbl>
              <c:idx val="0"/>
              <c:tx>
                <c:rich>
                  <a:bodyPr/>
                  <a:lstStyle/>
                  <a:p>
                    <a:fld id="{521D2DDC-EAD2-4985-B4C6-EDCAEDA5D2CB}" type="CELLRANGE">
                      <a:rPr lang="en-US"/>
                      <a:pPr/>
                      <a:t>[CELLRANGE]</a:t>
                    </a:fld>
                    <a:r>
                      <a:rPr lang="en-US" baseline="0"/>
                      <a:t>, </a:t>
                    </a:r>
                    <a:fld id="{542702AF-6910-45B7-8829-361BC4BD244F}"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A912-4208-A992-DA377CC7046E}"/>
                </c:ext>
              </c:extLst>
            </c:dLbl>
            <c:dLbl>
              <c:idx val="1"/>
              <c:tx>
                <c:rich>
                  <a:bodyPr/>
                  <a:lstStyle/>
                  <a:p>
                    <a:fld id="{982D6BC7-7378-4938-9841-87AB0AEC09D6}" type="CELLRANGE">
                      <a:rPr lang="en-US"/>
                      <a:pPr/>
                      <a:t>[CELLRANGE]</a:t>
                    </a:fld>
                    <a:r>
                      <a:rPr lang="en-US" baseline="0"/>
                      <a:t>, </a:t>
                    </a:r>
                    <a:fld id="{0E548F2F-5CB5-4907-BAFD-00749AF1A481}"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A912-4208-A992-DA377CC7046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Healthcare!$C$31:$D$31</c:f>
              <c:strCache>
                <c:ptCount val="2"/>
                <c:pt idx="0">
                  <c:v>2015</c:v>
                </c:pt>
                <c:pt idx="1">
                  <c:v>2018</c:v>
                </c:pt>
              </c:strCache>
            </c:strRef>
          </c:cat>
          <c:val>
            <c:numRef>
              <c:f>Healthcare!$C$36:$D$36</c:f>
              <c:numCache>
                <c:formatCode>#,##0</c:formatCode>
                <c:ptCount val="2"/>
                <c:pt idx="0">
                  <c:v>6423</c:v>
                </c:pt>
                <c:pt idx="1">
                  <c:v>6506</c:v>
                </c:pt>
              </c:numCache>
            </c:numRef>
          </c:val>
          <c:extLst>
            <c:ext xmlns:c15="http://schemas.microsoft.com/office/drawing/2012/chart" uri="{02D57815-91ED-43cb-92C2-25804820EDAC}">
              <c15:datalabelsRange>
                <c15:f>Healthcare!$E$36:$F$36</c15:f>
                <c15:dlblRangeCache>
                  <c:ptCount val="2"/>
                  <c:pt idx="0">
                    <c:v>10%</c:v>
                  </c:pt>
                  <c:pt idx="1">
                    <c:v>9%</c:v>
                  </c:pt>
                </c15:dlblRangeCache>
              </c15:datalabelsRange>
            </c:ext>
            <c:ext xmlns:c16="http://schemas.microsoft.com/office/drawing/2014/chart" uri="{C3380CC4-5D6E-409C-BE32-E72D297353CC}">
              <c16:uniqueId val="{0000000E-A912-4208-A992-DA377CC7046E}"/>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Healthcare!$K$17</c:f>
              <c:strCache>
                <c:ptCount val="1"/>
                <c:pt idx="0">
                  <c:v>Increase</c:v>
                </c:pt>
              </c:strCache>
            </c:strRef>
          </c:tx>
          <c:spPr>
            <a:ln w="25400" cap="rnd">
              <a:noFill/>
              <a:round/>
            </a:ln>
            <a:effectLst/>
          </c:spPr>
          <c:marker>
            <c:symbol val="none"/>
          </c:marker>
          <c:dLbls>
            <c:dLbl>
              <c:idx val="0"/>
              <c:tx>
                <c:rich>
                  <a:bodyPr/>
                  <a:lstStyle/>
                  <a:p>
                    <a:fld id="{EB3C253E-E7C1-4BFB-ABEF-DAAF12E802F7}"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A912-4208-A992-DA377CC7046E}"/>
                </c:ext>
              </c:extLst>
            </c:dLbl>
            <c:dLbl>
              <c:idx val="1"/>
              <c:tx>
                <c:rich>
                  <a:bodyPr/>
                  <a:lstStyle/>
                  <a:p>
                    <a:fld id="{2254A695-5297-46BA-9715-E145F3FC28F0}"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A912-4208-A992-DA377CC7046E}"/>
                </c:ext>
              </c:extLst>
            </c:dLbl>
            <c:dLbl>
              <c:idx val="2"/>
              <c:tx>
                <c:rich>
                  <a:bodyPr/>
                  <a:lstStyle/>
                  <a:p>
                    <a:fld id="{B382D538-99B3-4294-87D4-BD0FE8397524}"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A912-4208-A992-DA377CC7046E}"/>
                </c:ext>
              </c:extLst>
            </c:dLbl>
            <c:dLbl>
              <c:idx val="3"/>
              <c:tx>
                <c:rich>
                  <a:bodyPr/>
                  <a:lstStyle/>
                  <a:p>
                    <a:fld id="{BEA9D26F-B2F0-45ED-AC37-5322557829CA}"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A912-4208-A992-DA377CC7046E}"/>
                </c:ext>
              </c:extLst>
            </c:dLbl>
            <c:dLbl>
              <c:idx val="4"/>
              <c:tx>
                <c:rich>
                  <a:bodyPr/>
                  <a:lstStyle/>
                  <a:p>
                    <a:fld id="{40D9EB9F-D7BC-4D9D-81A9-045DEFB15971}"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A912-4208-A992-DA377CC7046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Healthcare!$J$18:$J$22</c:f>
              <c:numCache>
                <c:formatCode>General</c:formatCode>
                <c:ptCount val="5"/>
                <c:pt idx="0">
                  <c:v>1.59</c:v>
                </c:pt>
                <c:pt idx="1">
                  <c:v>1.59</c:v>
                </c:pt>
                <c:pt idx="2">
                  <c:v>1.59</c:v>
                </c:pt>
                <c:pt idx="3">
                  <c:v>1.59</c:v>
                </c:pt>
                <c:pt idx="4">
                  <c:v>1.59</c:v>
                </c:pt>
              </c:numCache>
            </c:numRef>
          </c:xVal>
          <c:yVal>
            <c:numRef>
              <c:f>Healthcare!$K$18:$K$22</c:f>
              <c:numCache>
                <c:formatCode>0%</c:formatCode>
                <c:ptCount val="5"/>
                <c:pt idx="0">
                  <c:v>7.0000000000000007E-2</c:v>
                </c:pt>
                <c:pt idx="1">
                  <c:v>0.28993497314108002</c:v>
                </c:pt>
                <c:pt idx="2">
                  <c:v>0.57569267741023467</c:v>
                </c:pt>
                <c:pt idx="3">
                  <c:v>0.84418999151823582</c:v>
                </c:pt>
                <c:pt idx="4">
                  <c:v>0.99</c:v>
                </c:pt>
              </c:numCache>
            </c:numRef>
          </c:yVal>
          <c:smooth val="0"/>
          <c:extLst>
            <c:ext xmlns:c15="http://schemas.microsoft.com/office/drawing/2012/chart" uri="{02D57815-91ED-43cb-92C2-25804820EDAC}">
              <c15:datalabelsRange>
                <c15:f>Healthcare!$H$32:$H$36</c15:f>
                <c15:dlblRangeCache>
                  <c:ptCount val="5"/>
                  <c:pt idx="0">
                    <c:v>+24.0%</c:v>
                  </c:pt>
                  <c:pt idx="1">
                    <c:v>+11.6%</c:v>
                  </c:pt>
                  <c:pt idx="2">
                    <c:v>+6.4%</c:v>
                  </c:pt>
                  <c:pt idx="3">
                    <c:v>+2.3%</c:v>
                  </c:pt>
                  <c:pt idx="4">
                    <c:v>+1.3%</c:v>
                  </c:pt>
                </c15:dlblRangeCache>
              </c15:datalabelsRange>
            </c:ext>
            <c:ext xmlns:c16="http://schemas.microsoft.com/office/drawing/2014/chart" uri="{C3380CC4-5D6E-409C-BE32-E72D297353CC}">
              <c16:uniqueId val="{00000014-A912-4208-A992-DA377CC7046E}"/>
            </c:ext>
          </c:extLst>
        </c:ser>
        <c:ser>
          <c:idx val="6"/>
          <c:order val="6"/>
          <c:tx>
            <c:strRef>
              <c:f>Healthcare!$L$17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912-4208-A992-DA377CC7046E}"/>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912-4208-A992-DA377CC7046E}"/>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912-4208-A992-DA377CC7046E}"/>
                </c:ext>
              </c:extLst>
            </c:dLbl>
            <c:dLbl>
              <c:idx val="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912-4208-A992-DA377CC7046E}"/>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912-4208-A992-DA377CC7046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Healthcare!$J$18:$J$22</c:f>
              <c:numCache>
                <c:formatCode>General</c:formatCode>
                <c:ptCount val="5"/>
                <c:pt idx="0">
                  <c:v>1.59</c:v>
                </c:pt>
                <c:pt idx="1">
                  <c:v>1.59</c:v>
                </c:pt>
                <c:pt idx="2">
                  <c:v>1.59</c:v>
                </c:pt>
                <c:pt idx="3">
                  <c:v>1.59</c:v>
                </c:pt>
                <c:pt idx="4">
                  <c:v>1.59</c:v>
                </c:pt>
              </c:numCache>
            </c:numRef>
          </c:xVal>
          <c:yVal>
            <c:numRef>
              <c:f>Healthcare!$L$18:$L$22</c:f>
              <c:numCache>
                <c:formatCode>0%</c:formatCode>
                <c:ptCount val="5"/>
                <c:pt idx="0">
                  <c:v>#N/A</c:v>
                </c:pt>
                <c:pt idx="1">
                  <c:v>#N/A</c:v>
                </c:pt>
                <c:pt idx="2">
                  <c:v>#N/A</c:v>
                </c:pt>
                <c:pt idx="3">
                  <c:v>#N/A</c:v>
                </c:pt>
                <c:pt idx="4">
                  <c:v>#N/A</c:v>
                </c:pt>
              </c:numCache>
            </c:numRef>
          </c:yVal>
          <c:smooth val="0"/>
          <c:extLst>
            <c:ext xmlns:c16="http://schemas.microsoft.com/office/drawing/2014/chart" uri="{C3380CC4-5D6E-409C-BE32-E72D297353CC}">
              <c16:uniqueId val="{0000001A-A912-4208-A992-DA377CC7046E}"/>
            </c:ext>
          </c:extLst>
        </c:ser>
        <c:ser>
          <c:idx val="7"/>
          <c:order val="7"/>
          <c:tx>
            <c:strRef>
              <c:f>Healthcare!$K$13</c:f>
              <c:strCache>
                <c:ptCount val="1"/>
                <c:pt idx="0">
                  <c:v>Share</c:v>
                </c:pt>
              </c:strCache>
            </c:strRef>
          </c:tx>
          <c:spPr>
            <a:ln w="25400" cap="rnd">
              <a:noFill/>
              <a:round/>
            </a:ln>
            <a:effectLst/>
          </c:spPr>
          <c:marker>
            <c:symbol val="none"/>
          </c:marker>
          <c:dLbls>
            <c:dLbl>
              <c:idx val="0"/>
              <c:tx>
                <c:rich>
                  <a:bodyPr/>
                  <a:lstStyle/>
                  <a:p>
                    <a:fld id="{D71270A1-CF41-46FD-9F32-D4B72692DEC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A912-4208-A992-DA377CC7046E}"/>
                </c:ext>
              </c:extLst>
            </c:dLbl>
            <c:dLbl>
              <c:idx val="1"/>
              <c:tx>
                <c:rich>
                  <a:bodyPr/>
                  <a:lstStyle/>
                  <a:p>
                    <a:fld id="{4F5FBCE9-C429-4131-8CFE-2CE7FCE75B9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A912-4208-A992-DA377CC7046E}"/>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Healthcare!$J$14:$J$15</c:f>
              <c:numCache>
                <c:formatCode>General</c:formatCode>
                <c:ptCount val="2"/>
                <c:pt idx="0">
                  <c:v>1</c:v>
                </c:pt>
                <c:pt idx="1">
                  <c:v>2</c:v>
                </c:pt>
              </c:numCache>
            </c:numRef>
          </c:xVal>
          <c:yVal>
            <c:numRef>
              <c:f>Healthcare!$K$14:$K$15</c:f>
              <c:numCache>
                <c:formatCode>0%</c:formatCode>
                <c:ptCount val="2"/>
                <c:pt idx="0">
                  <c:v>1</c:v>
                </c:pt>
                <c:pt idx="1">
                  <c:v>1</c:v>
                </c:pt>
              </c:numCache>
            </c:numRef>
          </c:yVal>
          <c:smooth val="0"/>
          <c:extLst>
            <c:ext xmlns:c15="http://schemas.microsoft.com/office/drawing/2012/chart" uri="{02D57815-91ED-43cb-92C2-25804820EDAC}">
              <c15:datalabelsRange>
                <c15:f>Healthcare!$L$14:$L$15</c15:f>
                <c15:dlblRangeCache>
                  <c:ptCount val="2"/>
                  <c:pt idx="0">
                    <c:v> 65,622 </c:v>
                  </c:pt>
                  <c:pt idx="1">
                    <c:v> 70,740 </c:v>
                  </c:pt>
                </c15:dlblRangeCache>
              </c15:datalabelsRange>
            </c:ext>
            <c:ext xmlns:c16="http://schemas.microsoft.com/office/drawing/2014/chart" uri="{C3380CC4-5D6E-409C-BE32-E72D297353CC}">
              <c16:uniqueId val="{0000001D-A912-4208-A992-DA377CC7046E}"/>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469331A-EF84-4639-8196-879CA3853BFB}" type="datetimeFigureOut">
              <a:rPr lang="en-US" smtClean="0"/>
              <a:t>10/7/2019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B5E0D4A-A44F-47EC-8E84-B464D7914286}" type="slidenum">
              <a:rPr lang="en-US" smtClean="0"/>
              <a:t>‹#›</a:t>
            </a:fld>
            <a:endParaRPr lang="en-US"/>
          </a:p>
        </p:txBody>
      </p:sp>
    </p:spTree>
    <p:extLst>
      <p:ext uri="{BB962C8B-B14F-4D97-AF65-F5344CB8AC3E}">
        <p14:creationId xmlns:p14="http://schemas.microsoft.com/office/powerpoint/2010/main" val="1865828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EFB52AC-C2E9-4913-81DF-D5CFA4FC6040}" type="datetimeFigureOut">
              <a:rPr lang="en-US" smtClean="0"/>
              <a:t>10/7/2019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4D3B6EF-AB3D-480C-BDF3-8FF2B7476C84}" type="slidenum">
              <a:rPr lang="en-US" smtClean="0"/>
              <a:t>‹#›</a:t>
            </a:fld>
            <a:endParaRPr lang="en-US"/>
          </a:p>
        </p:txBody>
      </p:sp>
    </p:spTree>
    <p:extLst>
      <p:ext uri="{BB962C8B-B14F-4D97-AF65-F5344CB8AC3E}">
        <p14:creationId xmlns:p14="http://schemas.microsoft.com/office/powerpoint/2010/main" val="2369892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Tree>
    <p:extLst>
      <p:ext uri="{BB962C8B-B14F-4D97-AF65-F5344CB8AC3E}">
        <p14:creationId xmlns:p14="http://schemas.microsoft.com/office/powerpoint/2010/main" val="2836019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4282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8677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9913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8392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3286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2365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5623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2188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11210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3073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9804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7804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2708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3474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that the demand STAR</a:t>
            </a:r>
            <a:r>
              <a:rPr lang="en-US" baseline="0" dirty="0" smtClean="0"/>
              <a:t> ranking, introduced in the original data packages, is a way to rank occupations (as you set priorities).</a:t>
            </a:r>
            <a:endParaRPr lang="en-US" dirty="0"/>
          </a:p>
        </p:txBody>
      </p:sp>
      <p:sp>
        <p:nvSpPr>
          <p:cNvPr id="4" name="Slide Number Placeholder 3"/>
          <p:cNvSpPr>
            <a:spLocks noGrp="1"/>
          </p:cNvSpPr>
          <p:nvPr>
            <p:ph type="sldNum" sz="quarter" idx="10"/>
          </p:nvPr>
        </p:nvSpPr>
        <p:spPr/>
        <p:txBody>
          <a:bodyPr/>
          <a:lstStyle/>
          <a:p>
            <a:fld id="{F4D3B6EF-AB3D-480C-BDF3-8FF2B7476C84}" type="slidenum">
              <a:rPr lang="en-US" smtClean="0"/>
              <a:t>25</a:t>
            </a:fld>
            <a:endParaRPr lang="en-US"/>
          </a:p>
        </p:txBody>
      </p:sp>
    </p:spTree>
    <p:extLst>
      <p:ext uri="{BB962C8B-B14F-4D97-AF65-F5344CB8AC3E}">
        <p14:creationId xmlns:p14="http://schemas.microsoft.com/office/powerpoint/2010/main" val="16241390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the (updated) Supply and Demand Data Tool will allow users to view detailed occupation data for any/all industries, with any Demand Star Ranking, etc. </a:t>
            </a:r>
            <a:endParaRPr lang="en-US" dirty="0"/>
          </a:p>
        </p:txBody>
      </p:sp>
    </p:spTree>
    <p:extLst>
      <p:ext uri="{BB962C8B-B14F-4D97-AF65-F5344CB8AC3E}">
        <p14:creationId xmlns:p14="http://schemas.microsoft.com/office/powerpoint/2010/main" val="3138059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01650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Marina</a:t>
            </a:r>
            <a:endParaRPr lang="en-US" dirty="0"/>
          </a:p>
        </p:txBody>
      </p:sp>
    </p:spTree>
    <p:extLst>
      <p:ext uri="{BB962C8B-B14F-4D97-AF65-F5344CB8AC3E}">
        <p14:creationId xmlns:p14="http://schemas.microsoft.com/office/powerpoint/2010/main" val="494932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1714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8030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6739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4659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7520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3200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64118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65540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46522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65261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40929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Helvetica" panose="020B0604020202020204" pitchFamily="34" charset="0"/>
                <a:cs typeface="Helvetica" panose="020B0604020202020204" pitchFamily="34" charset="0"/>
              </a:rPr>
              <a:t>This table</a:t>
            </a:r>
            <a:r>
              <a:rPr lang="en-US" sz="1200" baseline="0" dirty="0" smtClean="0">
                <a:latin typeface="Helvetica" panose="020B0604020202020204" pitchFamily="34" charset="0"/>
                <a:cs typeface="Helvetica" panose="020B0604020202020204" pitchFamily="34" charset="0"/>
              </a:rPr>
              <a:t> is a high-level depiction of the types of apprenticeships in the Northeast, and the demand for the associated trades. A new data tool focused on Apprenticeships will be made available to the regional teams to more closely examine this dataset. </a:t>
            </a:r>
            <a:endParaRPr lang="en-US" dirty="0"/>
          </a:p>
        </p:txBody>
      </p:sp>
    </p:spTree>
    <p:extLst>
      <p:ext uri="{BB962C8B-B14F-4D97-AF65-F5344CB8AC3E}">
        <p14:creationId xmlns:p14="http://schemas.microsoft.com/office/powerpoint/2010/main" val="33231158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33561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540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56304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38232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58422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Tree>
    <p:extLst>
      <p:ext uri="{BB962C8B-B14F-4D97-AF65-F5344CB8AC3E}">
        <p14:creationId xmlns:p14="http://schemas.microsoft.com/office/powerpoint/2010/main" val="15270347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2018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Tree>
    <p:extLst>
      <p:ext uri="{BB962C8B-B14F-4D97-AF65-F5344CB8AC3E}">
        <p14:creationId xmlns:p14="http://schemas.microsoft.com/office/powerpoint/2010/main" val="11714251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01427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89989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812499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4847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0848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46995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5872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816213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809229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000799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62415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4890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412044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06521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89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3602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800107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577964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22090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93789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25989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192197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98879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97996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33518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0788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0947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majority of Central MA-based occupations across industries require a high school diploma or less. However, educational attainment alone does not imply a skill match. </a:t>
            </a:r>
          </a:p>
        </p:txBody>
      </p:sp>
    </p:spTree>
    <p:extLst>
      <p:ext uri="{BB962C8B-B14F-4D97-AF65-F5344CB8AC3E}">
        <p14:creationId xmlns:p14="http://schemas.microsoft.com/office/powerpoint/2010/main" val="23802045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39429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9643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306261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925892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455264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5880252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8888838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780958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068643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2052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17304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334613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8264267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96743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797692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23201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172386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190492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7988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5293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57B1A4-6B0A-46C2-A704-9AFA2FD2E320}"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4487703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57B1A4-6B0A-46C2-A704-9AFA2FD2E320}"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599538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57B1A4-6B0A-46C2-A704-9AFA2FD2E320}"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2147714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atin typeface="Helvetica" panose="020B0604020202020204" pitchFamily="34" charset="0"/>
                <a:cs typeface="Helvetica"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Helvetica" panose="020B0604020202020204" pitchFamily="34" charset="0"/>
                <a:cs typeface="Helvetica" panose="020B0604020202020204" pitchFamily="34" charset="0"/>
              </a:defRPr>
            </a:lvl1pPr>
          </a:lstStyle>
          <a:p>
            <a:fld id="{3657B1A4-6B0A-46C2-A704-9AFA2FD2E320}" type="datetimeFigureOut">
              <a:rPr lang="en-US" smtClean="0"/>
              <a:pPr/>
              <a:t>10/7/2019</a:t>
            </a:fld>
            <a:endParaRPr lang="en-US"/>
          </a:p>
        </p:txBody>
      </p:sp>
      <p:sp>
        <p:nvSpPr>
          <p:cNvPr id="5" name="Footer Placeholder 4"/>
          <p:cNvSpPr>
            <a:spLocks noGrp="1"/>
          </p:cNvSpPr>
          <p:nvPr>
            <p:ph type="ftr" sz="quarter" idx="11"/>
          </p:nvPr>
        </p:nvSpPr>
        <p:spPr/>
        <p:txBody>
          <a:bodyPr/>
          <a:lstStyle>
            <a:lvl1pPr>
              <a:defRPr>
                <a:latin typeface="Helvetica" panose="020B0604020202020204" pitchFamily="34" charset="0"/>
                <a:cs typeface="Helvetica"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Helvetica" panose="020B0604020202020204" pitchFamily="34" charset="0"/>
                <a:cs typeface="Helvetica" panose="020B0604020202020204" pitchFamily="34" charset="0"/>
              </a:defRPr>
            </a:lvl1pPr>
          </a:lstStyle>
          <a:p>
            <a:fld id="{86BF1C9F-502A-4087-986A-91E30224701D}" type="slidenum">
              <a:rPr lang="en-US" smtClean="0"/>
              <a:pPr/>
              <a:t>‹#›</a:t>
            </a:fld>
            <a:endParaRPr lang="en-US"/>
          </a:p>
        </p:txBody>
      </p:sp>
    </p:spTree>
    <p:extLst>
      <p:ext uri="{BB962C8B-B14F-4D97-AF65-F5344CB8AC3E}">
        <p14:creationId xmlns:p14="http://schemas.microsoft.com/office/powerpoint/2010/main" val="35520304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57B1A4-6B0A-46C2-A704-9AFA2FD2E320}"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484920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57B1A4-6B0A-46C2-A704-9AFA2FD2E320}"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21431704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57B1A4-6B0A-46C2-A704-9AFA2FD2E320}" type="datetimeFigureOut">
              <a:rPr lang="en-US" smtClean="0"/>
              <a:t>10/7/2019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4129656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57B1A4-6B0A-46C2-A704-9AFA2FD2E320}" type="datetimeFigureOut">
              <a:rPr lang="en-US" smtClean="0"/>
              <a:t>10/7/2019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14275898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7B1A4-6B0A-46C2-A704-9AFA2FD2E320}" type="datetimeFigureOut">
              <a:rPr lang="en-US" smtClean="0"/>
              <a:t>10/7/2019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256822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57B1A4-6B0A-46C2-A704-9AFA2FD2E320}"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3356579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57B1A4-6B0A-46C2-A704-9AFA2FD2E320}"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1569402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Helvetica" panose="020B0604020202020204" pitchFamily="34" charset="0"/>
                <a:cs typeface="Helvetica" panose="020B0604020202020204" pitchFamily="34" charset="0"/>
              </a:defRPr>
            </a:lvl1pPr>
          </a:lstStyle>
          <a:p>
            <a:fld id="{3657B1A4-6B0A-46C2-A704-9AFA2FD2E320}" type="datetimeFigureOut">
              <a:rPr lang="en-US" smtClean="0"/>
              <a:pPr/>
              <a:t>10/7/2019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Helvetica" panose="020B0604020202020204" pitchFamily="34" charset="0"/>
                <a:cs typeface="Helvetica" panose="020B0604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Helvetica" panose="020B0604020202020204" pitchFamily="34" charset="0"/>
                <a:cs typeface="Helvetica" panose="020B0604020202020204" pitchFamily="34" charset="0"/>
              </a:defRPr>
            </a:lvl1pPr>
          </a:lstStyle>
          <a:p>
            <a:fld id="{86BF1C9F-502A-4087-986A-91E30224701D}" type="slidenum">
              <a:rPr lang="en-US" smtClean="0"/>
              <a:pPr/>
              <a:t>‹#›</a:t>
            </a:fld>
            <a:endParaRPr lang="en-US"/>
          </a:p>
        </p:txBody>
      </p:sp>
    </p:spTree>
    <p:extLst>
      <p:ext uri="{BB962C8B-B14F-4D97-AF65-F5344CB8AC3E}">
        <p14:creationId xmlns:p14="http://schemas.microsoft.com/office/powerpoint/2010/main" val="4187033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Helvetica" panose="020B0604020202020204" pitchFamily="34" charset="0"/>
          <a:ea typeface="+mj-ea"/>
          <a:cs typeface="Helvetica"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www.mass.gov/service-details/dynamic-labor-market-tools"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massconnecting.org/pathwaymapping/default.asp#mapping"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chart" Target="../charts/chart28.xml"/></Relationships>
</file>

<file path=ppt/slides/_rels/slide5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chart" Target="../charts/chart31.xml"/><Relationship Id="rId4" Type="http://schemas.openxmlformats.org/officeDocument/2006/relationships/chart" Target="../charts/chart3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chart" Target="../charts/chart33.xml"/></Relationships>
</file>

<file path=ppt/slides/_rels/slide5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chart" Target="../charts/chart36.xml"/><Relationship Id="rId4" Type="http://schemas.openxmlformats.org/officeDocument/2006/relationships/chart" Target="../charts/chart35.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chart" Target="../charts/chart38.xml"/></Relationships>
</file>

<file path=ppt/slides/_rels/slide6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chart" Target="../charts/chart41.xml"/><Relationship Id="rId4" Type="http://schemas.openxmlformats.org/officeDocument/2006/relationships/chart" Target="../charts/chart4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chart" Target="../charts/chart45.xml"/></Relationships>
</file>

<file path=ppt/slides/_rels/slide6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chart" Target="../charts/chart48.xml"/><Relationship Id="rId4" Type="http://schemas.openxmlformats.org/officeDocument/2006/relationships/chart" Target="../charts/chart4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chart" Target="../charts/chart52.xml"/></Relationships>
</file>

<file path=ppt/slides/_rels/slide73.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chart" Target="../charts/chart55.xml"/><Relationship Id="rId4" Type="http://schemas.openxmlformats.org/officeDocument/2006/relationships/chart" Target="../charts/chart5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chart" Target="../charts/chart59.xml"/></Relationships>
</file>

<file path=ppt/slides/_rels/slide7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chart" Target="../charts/chart62.xml"/><Relationship Id="rId4" Type="http://schemas.openxmlformats.org/officeDocument/2006/relationships/chart" Target="../charts/chart6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8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chart" Target="../charts/chart66.xml"/></Relationships>
</file>

<file path=ppt/slides/_rels/slide83.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chart" Target="../charts/chart69.xml"/><Relationship Id="rId4" Type="http://schemas.openxmlformats.org/officeDocument/2006/relationships/chart" Target="../charts/chart6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hyperlink" Target="http://www.bls.gov/soc/"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www.bls.gov/soc/"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s://www.census.gov/eos/www/naics/"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Image result for stock photo workers"/>
          <p:cNvPicPr>
            <a:picLocks noChangeAspect="1" noChangeArrowheads="1"/>
          </p:cNvPicPr>
          <p:nvPr/>
        </p:nvPicPr>
        <p:blipFill rotWithShape="1">
          <a:blip r:embed="rId2" cstate="print">
            <a:lum bright="70000" contrast="-70000"/>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t="-184" b="-244"/>
          <a:stretch/>
        </p:blipFill>
        <p:spPr bwMode="auto">
          <a:xfrm>
            <a:off x="276225" y="303148"/>
            <a:ext cx="11720157" cy="62517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76225" y="3575714"/>
            <a:ext cx="9144000" cy="1921816"/>
          </a:xfr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normAutofit fontScale="90000"/>
          </a:bodyPr>
          <a:lstStyle/>
          <a:p>
            <a:pPr algn="l"/>
            <a:r>
              <a:rPr lang="en-US" dirty="0" smtClean="0">
                <a:latin typeface="Helvetica" panose="020B0604020202020204" pitchFamily="34" charset="0"/>
                <a:cs typeface="Helvetica" panose="020B0604020202020204" pitchFamily="34" charset="0"/>
              </a:rPr>
              <a:t>Pioneer Valley</a:t>
            </a:r>
            <a:br>
              <a:rPr lang="en-US" dirty="0" smtClean="0">
                <a:latin typeface="Helvetica" panose="020B0604020202020204" pitchFamily="34" charset="0"/>
                <a:cs typeface="Helvetica" panose="020B0604020202020204" pitchFamily="34" charset="0"/>
              </a:rPr>
            </a:br>
            <a:r>
              <a:rPr lang="en-US" b="1" dirty="0" smtClean="0">
                <a:latin typeface="Helvetica" panose="020B0604020202020204" pitchFamily="34" charset="0"/>
                <a:cs typeface="Helvetica" panose="020B0604020202020204" pitchFamily="34" charset="0"/>
              </a:rPr>
              <a:t>2019 Data Package Update</a:t>
            </a:r>
            <a:endParaRPr lang="en-US" b="1" dirty="0">
              <a:latin typeface="Helvetica" panose="020B0604020202020204" pitchFamily="34" charset="0"/>
              <a:cs typeface="Helvetica" panose="020B0604020202020204" pitchFamily="34" charset="0"/>
            </a:endParaRPr>
          </a:p>
        </p:txBody>
      </p:sp>
      <p:sp>
        <p:nvSpPr>
          <p:cNvPr id="3" name="Subtitle 2"/>
          <p:cNvSpPr>
            <a:spLocks noGrp="1"/>
          </p:cNvSpPr>
          <p:nvPr>
            <p:ph type="subTitle" idx="1"/>
          </p:nvPr>
        </p:nvSpPr>
        <p:spPr>
          <a:xfrm>
            <a:off x="276225" y="5500048"/>
            <a:ext cx="9144000" cy="518615"/>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l"/>
            <a:r>
              <a:rPr lang="en-US" dirty="0" smtClean="0">
                <a:latin typeface="Helvetica" panose="020B0604020202020204" pitchFamily="34" charset="0"/>
                <a:cs typeface="Helvetica" panose="020B0604020202020204" pitchFamily="34" charset="0"/>
              </a:rPr>
              <a:t>Regional Workforce Skills Planning Initiative</a:t>
            </a:r>
            <a:endParaRPr lang="en-US" dirty="0">
              <a:latin typeface="Helvetica" panose="020B0604020202020204" pitchFamily="34" charset="0"/>
              <a:cs typeface="Helvetica" panose="020B0604020202020204" pitchFamily="34" charset="0"/>
            </a:endParaRPr>
          </a:p>
        </p:txBody>
      </p:sp>
      <p:sp>
        <p:nvSpPr>
          <p:cNvPr id="4" name="Subtitle 2"/>
          <p:cNvSpPr txBox="1">
            <a:spLocks/>
          </p:cNvSpPr>
          <p:nvPr/>
        </p:nvSpPr>
        <p:spPr>
          <a:xfrm>
            <a:off x="9224607" y="471596"/>
            <a:ext cx="2771775" cy="72672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smtClean="0">
                <a:solidFill>
                  <a:schemeClr val="bg1"/>
                </a:solidFill>
                <a:latin typeface="Helvetica" panose="020B0604020202020204" pitchFamily="34" charset="0"/>
                <a:cs typeface="Helvetica" panose="020B0604020202020204" pitchFamily="34" charset="0"/>
              </a:rPr>
              <a:t>Autumn 2019</a:t>
            </a:r>
            <a:endParaRPr lang="en-US" sz="2000" b="1" dirty="0">
              <a:solidFill>
                <a:schemeClr val="bg1"/>
              </a:solidFill>
              <a:latin typeface="Helvetica" panose="020B0604020202020204" pitchFamily="34" charset="0"/>
              <a:cs typeface="Helvetica" panose="020B0604020202020204" pitchFamily="34" charset="0"/>
            </a:endParaRPr>
          </a:p>
        </p:txBody>
      </p:sp>
      <p:pic>
        <p:nvPicPr>
          <p:cNvPr id="3074" name="Picture 2" descr="Image result for massachusetts seal vec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220" y="471596"/>
            <a:ext cx="1402822" cy="1402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224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panose="020B0604020202020204" pitchFamily="34" charset="0"/>
                <a:cs typeface="Helvetica" panose="020B0604020202020204" pitchFamily="34" charset="0"/>
              </a:rPr>
              <a:t>Terminology</a:t>
            </a:r>
            <a:endParaRPr lang="en-US" dirty="0">
              <a:latin typeface="Helvetica" panose="020B0604020202020204" pitchFamily="34" charset="0"/>
              <a:cs typeface="Helvetica"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14013339"/>
              </p:ext>
            </p:extLst>
          </p:nvPr>
        </p:nvGraphicFramePr>
        <p:xfrm>
          <a:off x="838200" y="1786466"/>
          <a:ext cx="10515600" cy="1036320"/>
        </p:xfrm>
        <a:graphic>
          <a:graphicData uri="http://schemas.openxmlformats.org/drawingml/2006/table">
            <a:tbl>
              <a:tblPr bandRow="1">
                <a:tableStyleId>{C083E6E3-FA7D-4D7B-A595-EF9225AFEA82}</a:tableStyleId>
              </a:tblPr>
              <a:tblGrid>
                <a:gridCol w="4200525">
                  <a:extLst>
                    <a:ext uri="{9D8B030D-6E8A-4147-A177-3AD203B41FA5}">
                      <a16:colId xmlns:a16="http://schemas.microsoft.com/office/drawing/2014/main" val="2337087966"/>
                    </a:ext>
                  </a:extLst>
                </a:gridCol>
                <a:gridCol w="6315075">
                  <a:extLst>
                    <a:ext uri="{9D8B030D-6E8A-4147-A177-3AD203B41FA5}">
                      <a16:colId xmlns:a16="http://schemas.microsoft.com/office/drawing/2014/main" val="1368449239"/>
                    </a:ext>
                  </a:extLst>
                </a:gridCol>
              </a:tblGrid>
              <a:tr h="370840">
                <a:tc>
                  <a:txBody>
                    <a:bodyPr/>
                    <a:lstStyle/>
                    <a:p>
                      <a:r>
                        <a:rPr lang="en-US" sz="1400" i="0" dirty="0" smtClean="0">
                          <a:latin typeface="Helvetica" panose="020B0604020202020204" pitchFamily="34" charset="0"/>
                          <a:cs typeface="Helvetica" panose="020B0604020202020204" pitchFamily="34" charset="0"/>
                        </a:rPr>
                        <a:t>Industry Sector</a:t>
                      </a:r>
                      <a:endParaRPr lang="en-US" sz="1400" i="0" dirty="0">
                        <a:latin typeface="Helvetica" panose="020B0604020202020204" pitchFamily="34" charset="0"/>
                        <a:cs typeface="Helvetica" panose="020B0604020202020204" pitchFamily="34" charset="0"/>
                      </a:endParaRPr>
                    </a:p>
                  </a:txBody>
                  <a:tcPr/>
                </a:tc>
                <a:tc>
                  <a:txBody>
                    <a:bodyPr/>
                    <a:lstStyle/>
                    <a:p>
                      <a:r>
                        <a:rPr lang="en-US" sz="1400" dirty="0" smtClean="0">
                          <a:latin typeface="Helvetica" panose="020B0604020202020204" pitchFamily="34" charset="0"/>
                          <a:cs typeface="Helvetica" panose="020B0604020202020204" pitchFamily="34" charset="0"/>
                        </a:rPr>
                        <a:t>Sectors that represent general categories of economic activities, 2 digit NAICS</a:t>
                      </a:r>
                      <a:endParaRPr lang="en-US" sz="14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7117320"/>
                  </a:ext>
                </a:extLst>
              </a:tr>
              <a:tr h="370840">
                <a:tc>
                  <a:txBody>
                    <a:bodyPr/>
                    <a:lstStyle/>
                    <a:p>
                      <a:r>
                        <a:rPr lang="en-US" sz="1400" i="0" dirty="0" smtClean="0">
                          <a:latin typeface="Helvetica" panose="020B0604020202020204" pitchFamily="34" charset="0"/>
                          <a:cs typeface="Helvetica" panose="020B0604020202020204" pitchFamily="34" charset="0"/>
                        </a:rPr>
                        <a:t>Industry Group</a:t>
                      </a:r>
                      <a:endParaRPr lang="en-US" sz="1400" i="0" dirty="0">
                        <a:latin typeface="Helvetica" panose="020B0604020202020204" pitchFamily="34" charset="0"/>
                        <a:cs typeface="Helvetica" panose="020B0604020202020204" pitchFamily="34" charset="0"/>
                      </a:endParaRPr>
                    </a:p>
                  </a:txBody>
                  <a:tcPr/>
                </a:tc>
                <a:tc>
                  <a:txBody>
                    <a:bodyPr/>
                    <a:lstStyle/>
                    <a:p>
                      <a:r>
                        <a:rPr lang="en-US" sz="1400" dirty="0" smtClean="0">
                          <a:latin typeface="Helvetica" panose="020B0604020202020204" pitchFamily="34" charset="0"/>
                          <a:cs typeface="Helvetica" panose="020B0604020202020204" pitchFamily="34" charset="0"/>
                        </a:rPr>
                        <a:t>More detailed production-oriented combinations of establishments with similar customers and services, 4 digit NAICS</a:t>
                      </a:r>
                      <a:endParaRPr lang="en-US" sz="14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677058324"/>
                  </a:ext>
                </a:extLst>
              </a:tr>
            </a:tbl>
          </a:graphicData>
        </a:graphic>
      </p:graphicFrame>
    </p:spTree>
    <p:extLst>
      <p:ext uri="{BB962C8B-B14F-4D97-AF65-F5344CB8AC3E}">
        <p14:creationId xmlns:p14="http://schemas.microsoft.com/office/powerpoint/2010/main" val="4142358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II.A:</a:t>
            </a:r>
            <a:r>
              <a:rPr lang="en-US" sz="5400" dirty="0">
                <a:latin typeface="Helvetica" panose="020B0604020202020204" pitchFamily="34" charset="0"/>
                <a:cs typeface="Helvetica" panose="020B0604020202020204" pitchFamily="34" charset="0"/>
              </a:rPr>
              <a:t>	</a:t>
            </a:r>
            <a:r>
              <a:rPr lang="en-US" sz="5400" dirty="0" smtClean="0">
                <a:latin typeface="Helvetica" panose="020B0604020202020204" pitchFamily="34" charset="0"/>
                <a:cs typeface="Helvetica" panose="020B0604020202020204" pitchFamily="34" charset="0"/>
              </a:rPr>
              <a:t>Regional Industry Overview</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11</a:t>
            </a:fld>
            <a:endParaRPr lang="en-US"/>
          </a:p>
        </p:txBody>
      </p:sp>
    </p:spTree>
    <p:extLst>
      <p:ext uri="{BB962C8B-B14F-4D97-AF65-F5344CB8AC3E}">
        <p14:creationId xmlns:p14="http://schemas.microsoft.com/office/powerpoint/2010/main" val="2810003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extLst>
              <p:ext uri="{D42A27DB-BD31-4B8C-83A1-F6EECF244321}">
                <p14:modId xmlns:p14="http://schemas.microsoft.com/office/powerpoint/2010/main" val="2270138009"/>
              </p:ext>
            </p:extLst>
          </p:nvPr>
        </p:nvGraphicFramePr>
        <p:xfrm>
          <a:off x="699613" y="1847623"/>
          <a:ext cx="1088136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12</a:t>
            </a:fld>
            <a:endParaRPr lang="en-US"/>
          </a:p>
        </p:txBody>
      </p:sp>
      <p:sp>
        <p:nvSpPr>
          <p:cNvPr id="15" name="Rectangle 14"/>
          <p:cNvSpPr/>
          <p:nvPr/>
        </p:nvSpPr>
        <p:spPr>
          <a:xfrm>
            <a:off x="611028" y="6500496"/>
            <a:ext cx="10969946"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Department of Unemployment Assistance/Bureau of Labor Statistics Quarterly Census of Employment and Wages, Q3 2016 - 2018</a:t>
            </a:r>
            <a:endParaRPr lang="en-US" sz="900" dirty="0">
              <a:latin typeface="Helvetica" panose="020B0604020202020204" pitchFamily="34" charset="0"/>
              <a:cs typeface="Helvetica" panose="020B0604020202020204" pitchFamily="34" charset="0"/>
            </a:endParaRPr>
          </a:p>
        </p:txBody>
      </p:sp>
      <p:sp>
        <p:nvSpPr>
          <p:cNvPr id="9"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Sector Makeup by Total Employment</a:t>
            </a:r>
            <a:endParaRPr lang="en-US" sz="3200" dirty="0">
              <a:latin typeface="Helvetica" panose="020B0604020202020204" pitchFamily="34" charset="0"/>
              <a:cs typeface="Helvetica" panose="020B0604020202020204" pitchFamily="34" charset="0"/>
            </a:endParaRPr>
          </a:p>
        </p:txBody>
      </p:sp>
      <p:sp>
        <p:nvSpPr>
          <p:cNvPr id="10" name="Rectangle 9"/>
          <p:cNvSpPr/>
          <p:nvPr/>
        </p:nvSpPr>
        <p:spPr>
          <a:xfrm>
            <a:off x="611029" y="240270"/>
            <a:ext cx="2060179"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Industry Overview</a:t>
            </a:r>
            <a:endParaRPr lang="en-US" sz="1200" dirty="0"/>
          </a:p>
        </p:txBody>
      </p:sp>
      <p:grpSp>
        <p:nvGrpSpPr>
          <p:cNvPr id="2" name="Group 1"/>
          <p:cNvGrpSpPr/>
          <p:nvPr/>
        </p:nvGrpSpPr>
        <p:grpSpPr>
          <a:xfrm>
            <a:off x="10248071" y="4052126"/>
            <a:ext cx="1288610" cy="230832"/>
            <a:chOff x="10248071" y="4052126"/>
            <a:chExt cx="1288610" cy="230832"/>
          </a:xfrm>
        </p:grpSpPr>
        <p:sp>
          <p:nvSpPr>
            <p:cNvPr id="16" name="TextBox 15"/>
            <p:cNvSpPr txBox="1"/>
            <p:nvPr/>
          </p:nvSpPr>
          <p:spPr>
            <a:xfrm>
              <a:off x="10248071" y="4052126"/>
              <a:ext cx="1288610" cy="230832"/>
            </a:xfrm>
            <a:prstGeom prst="rect">
              <a:avLst/>
            </a:prstGeom>
            <a:noFill/>
          </p:spPr>
          <p:txBody>
            <a:bodyPr wrap="square" rtlCol="0" anchor="ctr">
              <a:spAutoFit/>
            </a:bodyPr>
            <a:lstStyle/>
            <a:p>
              <a:r>
                <a:rPr lang="en-US" sz="900" dirty="0" smtClean="0">
                  <a:latin typeface="Helvetica" panose="020B0604020202020204" pitchFamily="34" charset="0"/>
                  <a:cs typeface="Helvetica" panose="020B0604020202020204" pitchFamily="34" charset="0"/>
                </a:rPr>
                <a:t>(     Priority Industry)</a:t>
              </a:r>
              <a:endParaRPr lang="en-US" sz="900" dirty="0">
                <a:latin typeface="Helvetica" panose="020B0604020202020204" pitchFamily="34" charset="0"/>
                <a:cs typeface="Helvetica" panose="020B0604020202020204" pitchFamily="34" charset="0"/>
              </a:endParaRPr>
            </a:p>
          </p:txBody>
        </p:sp>
        <p:sp>
          <p:nvSpPr>
            <p:cNvPr id="17" name="Rectangle 16"/>
            <p:cNvSpPr/>
            <p:nvPr/>
          </p:nvSpPr>
          <p:spPr>
            <a:xfrm flipH="1" flipV="1">
              <a:off x="10403620" y="4121822"/>
              <a:ext cx="91440" cy="914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4" name="Rectangle 13"/>
          <p:cNvSpPr/>
          <p:nvPr/>
        </p:nvSpPr>
        <p:spPr>
          <a:xfrm>
            <a:off x="611030" y="1284175"/>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Health Care and Social Assistance is the largest industry in the Pioneer Valley. The next largest sector, Educational Services, employs 30K fewer workers, followed by Retail Trade.</a:t>
            </a:r>
          </a:p>
        </p:txBody>
      </p:sp>
      <p:sp>
        <p:nvSpPr>
          <p:cNvPr id="13" name="Rectangle 12"/>
          <p:cNvSpPr/>
          <p:nvPr/>
        </p:nvSpPr>
        <p:spPr>
          <a:xfrm>
            <a:off x="611027" y="6185532"/>
            <a:ext cx="10969946" cy="246221"/>
          </a:xfrm>
          <a:prstGeom prst="rect">
            <a:avLst/>
          </a:prstGeom>
        </p:spPr>
        <p:txBody>
          <a:bodyPr wrap="square">
            <a:spAutoFit/>
          </a:bodyPr>
          <a:lstStyle/>
          <a:p>
            <a:r>
              <a:rPr lang="en-US" sz="1000" i="1" dirty="0" smtClean="0">
                <a:latin typeface="Helvetica" panose="020B0604020202020204" pitchFamily="34" charset="0"/>
                <a:cs typeface="Helvetica" panose="020B0604020202020204" pitchFamily="34" charset="0"/>
              </a:rPr>
              <a:t>Note: The arrows above the bars indicate the percent change in employment from 2016 to 2018.</a:t>
            </a:r>
            <a:endParaRPr lang="en-US" sz="1000" i="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66260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4236050214"/>
              </p:ext>
            </p:extLst>
          </p:nvPr>
        </p:nvGraphicFramePr>
        <p:xfrm>
          <a:off x="699613" y="1849329"/>
          <a:ext cx="1088136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13</a:t>
            </a:fld>
            <a:endParaRPr lang="en-US"/>
          </a:p>
        </p:txBody>
      </p:sp>
      <p:sp>
        <p:nvSpPr>
          <p:cNvPr id="9"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Sector Makeup by Total Wages</a:t>
            </a:r>
            <a:endParaRPr lang="en-US" sz="3200" dirty="0">
              <a:latin typeface="Helvetica" panose="020B0604020202020204" pitchFamily="34" charset="0"/>
              <a:cs typeface="Helvetica" panose="020B0604020202020204" pitchFamily="34" charset="0"/>
            </a:endParaRPr>
          </a:p>
        </p:txBody>
      </p:sp>
      <p:sp>
        <p:nvSpPr>
          <p:cNvPr id="10" name="Rectangle 9"/>
          <p:cNvSpPr/>
          <p:nvPr/>
        </p:nvSpPr>
        <p:spPr>
          <a:xfrm>
            <a:off x="611029" y="240270"/>
            <a:ext cx="2060179"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Industry Overview</a:t>
            </a:r>
            <a:endParaRPr lang="en-US" sz="1200" dirty="0"/>
          </a:p>
        </p:txBody>
      </p:sp>
      <p:grpSp>
        <p:nvGrpSpPr>
          <p:cNvPr id="12" name="Group 11"/>
          <p:cNvGrpSpPr/>
          <p:nvPr/>
        </p:nvGrpSpPr>
        <p:grpSpPr>
          <a:xfrm>
            <a:off x="10248071" y="4052126"/>
            <a:ext cx="1288610" cy="230832"/>
            <a:chOff x="10248071" y="4052126"/>
            <a:chExt cx="1288610" cy="230832"/>
          </a:xfrm>
        </p:grpSpPr>
        <p:sp>
          <p:nvSpPr>
            <p:cNvPr id="13" name="TextBox 12"/>
            <p:cNvSpPr txBox="1"/>
            <p:nvPr/>
          </p:nvSpPr>
          <p:spPr>
            <a:xfrm>
              <a:off x="10248071" y="4052126"/>
              <a:ext cx="1288610" cy="230832"/>
            </a:xfrm>
            <a:prstGeom prst="rect">
              <a:avLst/>
            </a:prstGeom>
            <a:noFill/>
          </p:spPr>
          <p:txBody>
            <a:bodyPr wrap="square" rtlCol="0" anchor="ctr">
              <a:spAutoFit/>
            </a:bodyPr>
            <a:lstStyle/>
            <a:p>
              <a:r>
                <a:rPr lang="en-US" sz="900" dirty="0" smtClean="0">
                  <a:latin typeface="Helvetica" panose="020B0604020202020204" pitchFamily="34" charset="0"/>
                  <a:cs typeface="Helvetica" panose="020B0604020202020204" pitchFamily="34" charset="0"/>
                </a:rPr>
                <a:t>(     Priority Industry)</a:t>
              </a:r>
              <a:endParaRPr lang="en-US" sz="900" dirty="0">
                <a:latin typeface="Helvetica" panose="020B0604020202020204" pitchFamily="34" charset="0"/>
                <a:cs typeface="Helvetica" panose="020B0604020202020204" pitchFamily="34" charset="0"/>
              </a:endParaRPr>
            </a:p>
          </p:txBody>
        </p:sp>
        <p:sp>
          <p:nvSpPr>
            <p:cNvPr id="14" name="Rectangle 13"/>
            <p:cNvSpPr/>
            <p:nvPr/>
          </p:nvSpPr>
          <p:spPr>
            <a:xfrm flipH="1" flipV="1">
              <a:off x="10403620" y="4121822"/>
              <a:ext cx="91440" cy="914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8" name="Rectangle 17"/>
          <p:cNvSpPr/>
          <p:nvPr/>
        </p:nvSpPr>
        <p:spPr>
          <a:xfrm>
            <a:off x="611029" y="1287587"/>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Health Care and Social Assistance and Educational Services paid the highest total wages in Pioneer Valley, followed by Manufacturing. </a:t>
            </a:r>
          </a:p>
        </p:txBody>
      </p:sp>
      <p:sp>
        <p:nvSpPr>
          <p:cNvPr id="19" name="Rectangle 18"/>
          <p:cNvSpPr/>
          <p:nvPr/>
        </p:nvSpPr>
        <p:spPr>
          <a:xfrm>
            <a:off x="611028" y="6500496"/>
            <a:ext cx="10969946"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Department of Unemployment Assistance/Bureau of Labor Statistics Quarterly Census of Employment and Wages, Q3 2016 - 2018</a:t>
            </a:r>
            <a:endParaRPr lang="en-US" sz="900" dirty="0">
              <a:latin typeface="Helvetica" panose="020B0604020202020204" pitchFamily="34" charset="0"/>
              <a:cs typeface="Helvetica" panose="020B0604020202020204" pitchFamily="34" charset="0"/>
            </a:endParaRPr>
          </a:p>
        </p:txBody>
      </p:sp>
      <p:sp>
        <p:nvSpPr>
          <p:cNvPr id="20" name="Rectangle 19"/>
          <p:cNvSpPr/>
          <p:nvPr/>
        </p:nvSpPr>
        <p:spPr>
          <a:xfrm>
            <a:off x="611027" y="6185532"/>
            <a:ext cx="10969946" cy="246221"/>
          </a:xfrm>
          <a:prstGeom prst="rect">
            <a:avLst/>
          </a:prstGeom>
        </p:spPr>
        <p:txBody>
          <a:bodyPr wrap="square">
            <a:spAutoFit/>
          </a:bodyPr>
          <a:lstStyle/>
          <a:p>
            <a:r>
              <a:rPr lang="en-US" sz="1000" i="1" dirty="0" smtClean="0">
                <a:latin typeface="Helvetica" panose="020B0604020202020204" pitchFamily="34" charset="0"/>
                <a:cs typeface="Helvetica" panose="020B0604020202020204" pitchFamily="34" charset="0"/>
              </a:rPr>
              <a:t>Note: The arrows above the bars indicate the percent change in total wages from 2016 to 2018.</a:t>
            </a:r>
            <a:endParaRPr lang="en-US" sz="1000" i="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152523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II.B:</a:t>
            </a:r>
            <a:r>
              <a:rPr lang="en-US" sz="5400" dirty="0">
                <a:latin typeface="Helvetica" panose="020B0604020202020204" pitchFamily="34" charset="0"/>
                <a:cs typeface="Helvetica" panose="020B0604020202020204" pitchFamily="34" charset="0"/>
              </a:rPr>
              <a:t>	</a:t>
            </a:r>
            <a:r>
              <a:rPr lang="en-US" sz="5400" dirty="0" smtClean="0">
                <a:latin typeface="Helvetica" panose="020B0604020202020204" pitchFamily="34" charset="0"/>
                <a:cs typeface="Helvetica" panose="020B0604020202020204" pitchFamily="34" charset="0"/>
              </a:rPr>
              <a:t>Priority Industry Profiles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14</a:t>
            </a:fld>
            <a:endParaRPr lang="en-US"/>
          </a:p>
        </p:txBody>
      </p:sp>
    </p:spTree>
    <p:extLst>
      <p:ext uri="{BB962C8B-B14F-4D97-AF65-F5344CB8AC3E}">
        <p14:creationId xmlns:p14="http://schemas.microsoft.com/office/powerpoint/2010/main" val="1560136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Healthcare and Social Assistance</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15</a:t>
            </a:fld>
            <a:endParaRPr lang="en-US" dirty="0"/>
          </a:p>
        </p:txBody>
      </p:sp>
    </p:spTree>
    <p:extLst>
      <p:ext uri="{BB962C8B-B14F-4D97-AF65-F5344CB8AC3E}">
        <p14:creationId xmlns:p14="http://schemas.microsoft.com/office/powerpoint/2010/main" val="206719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16</a:t>
            </a:fld>
            <a:endParaRPr lang="en-US"/>
          </a:p>
        </p:txBody>
      </p:sp>
      <p:grpSp>
        <p:nvGrpSpPr>
          <p:cNvPr id="2" name="Group 1"/>
          <p:cNvGrpSpPr/>
          <p:nvPr/>
        </p:nvGrpSpPr>
        <p:grpSpPr>
          <a:xfrm>
            <a:off x="631082" y="2610190"/>
            <a:ext cx="7040880" cy="3587128"/>
            <a:chOff x="631082" y="2610190"/>
            <a:chExt cx="7040880" cy="3587128"/>
          </a:xfrm>
        </p:grpSpPr>
        <p:graphicFrame>
          <p:nvGraphicFramePr>
            <p:cNvPr id="20" name="Chart 19"/>
            <p:cNvGraphicFramePr>
              <a:graphicFrameLocks/>
            </p:cNvGraphicFramePr>
            <p:nvPr>
              <p:extLst>
                <p:ext uri="{D42A27DB-BD31-4B8C-83A1-F6EECF244321}">
                  <p14:modId xmlns:p14="http://schemas.microsoft.com/office/powerpoint/2010/main" val="558240320"/>
                </p:ext>
              </p:extLst>
            </p:nvPr>
          </p:nvGraphicFramePr>
          <p:xfrm>
            <a:off x="631082" y="2610190"/>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631082" y="5966486"/>
              <a:ext cx="7040880"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grpSp>
      <p:sp>
        <p:nvSpPr>
          <p:cNvPr id="18" name="Title 1"/>
          <p:cNvSpPr>
            <a:spLocks noGrp="1"/>
          </p:cNvSpPr>
          <p:nvPr>
            <p:ph type="title"/>
          </p:nvPr>
        </p:nvSpPr>
        <p:spPr>
          <a:xfrm>
            <a:off x="611030"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Healthcare and Social Assistance </a:t>
            </a:r>
            <a:r>
              <a:rPr lang="en-US" sz="3200" dirty="0" smtClean="0">
                <a:latin typeface="Helvetica" panose="020B0604020202020204" pitchFamily="34" charset="0"/>
                <a:cs typeface="Helvetica" panose="020B0604020202020204" pitchFamily="34" charset="0"/>
              </a:rPr>
              <a:t>Groups and Employers</a:t>
            </a:r>
            <a:endParaRPr lang="en-US" sz="3200" dirty="0">
              <a:latin typeface="Helvetica" panose="020B0604020202020204" pitchFamily="34" charset="0"/>
              <a:cs typeface="Helvetica" panose="020B0604020202020204" pitchFamily="34" charset="0"/>
            </a:endParaRPr>
          </a:p>
        </p:txBody>
      </p:sp>
      <p:sp>
        <p:nvSpPr>
          <p:cNvPr id="19" name="Rectangle 18"/>
          <p:cNvSpPr/>
          <p:nvPr/>
        </p:nvSpPr>
        <p:spPr>
          <a:xfrm>
            <a:off x="611029" y="240270"/>
            <a:ext cx="3851888"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Healthcare and Social Assistance</a:t>
            </a:r>
            <a:endParaRPr lang="en-US" sz="1200" dirty="0"/>
          </a:p>
        </p:txBody>
      </p:sp>
      <p:graphicFrame>
        <p:nvGraphicFramePr>
          <p:cNvPr id="22" name="Table 21"/>
          <p:cNvGraphicFramePr>
            <a:graphicFrameLocks noGrp="1"/>
          </p:cNvGraphicFramePr>
          <p:nvPr>
            <p:extLst>
              <p:ext uri="{D42A27DB-BD31-4B8C-83A1-F6EECF244321}">
                <p14:modId xmlns:p14="http://schemas.microsoft.com/office/powerpoint/2010/main" val="443027348"/>
              </p:ext>
            </p:extLst>
          </p:nvPr>
        </p:nvGraphicFramePr>
        <p:xfrm>
          <a:off x="7997281" y="3539890"/>
          <a:ext cx="3657600" cy="1463035"/>
        </p:xfrm>
        <a:graphic>
          <a:graphicData uri="http://schemas.openxmlformats.org/drawingml/2006/table">
            <a:tbl>
              <a:tblPr firstRow="1">
                <a:tableStyleId>{3B4B98B0-60AC-42C2-AFA5-B58CD77FA1E5}</a:tableStyleId>
              </a:tblPr>
              <a:tblGrid>
                <a:gridCol w="1986512">
                  <a:extLst>
                    <a:ext uri="{9D8B030D-6E8A-4147-A177-3AD203B41FA5}">
                      <a16:colId xmlns:a16="http://schemas.microsoft.com/office/drawing/2014/main" val="2354080455"/>
                    </a:ext>
                  </a:extLst>
                </a:gridCol>
                <a:gridCol w="1671088">
                  <a:extLst>
                    <a:ext uri="{9D8B030D-6E8A-4147-A177-3AD203B41FA5}">
                      <a16:colId xmlns:a16="http://schemas.microsoft.com/office/drawing/2014/main" val="2062974140"/>
                    </a:ext>
                  </a:extLst>
                </a:gridCol>
              </a:tblGrid>
              <a:tr h="209005">
                <a:tc>
                  <a:txBody>
                    <a:bodyPr/>
                    <a:lstStyle/>
                    <a:p>
                      <a:pPr algn="ctr" fontAlgn="b"/>
                      <a:r>
                        <a:rPr lang="en-US" sz="1000" u="none" strike="noStrike" dirty="0">
                          <a:effectLst/>
                          <a:latin typeface="+mj-lt"/>
                        </a:rPr>
                        <a:t>Employer</a:t>
                      </a:r>
                      <a:endParaRPr lang="en-US" sz="1000" b="1" i="0" u="none" strike="noStrike" dirty="0">
                        <a:effectLst/>
                        <a:latin typeface="+mj-lt"/>
                        <a:cs typeface="Helvetica" panose="020B0604020202020204" pitchFamily="34" charset="0"/>
                      </a:endParaRPr>
                    </a:p>
                  </a:txBody>
                  <a:tcPr marL="9525" marR="9525" marT="9525" marB="0" anchor="ctr"/>
                </a:tc>
                <a:tc>
                  <a:txBody>
                    <a:bodyPr/>
                    <a:lstStyle/>
                    <a:p>
                      <a:pPr algn="ctr" fontAlgn="b"/>
                      <a:r>
                        <a:rPr lang="en-US" sz="1000" u="none" strike="noStrike" dirty="0">
                          <a:effectLst/>
                          <a:latin typeface="+mj-lt"/>
                        </a:rPr>
                        <a:t>Job Postings</a:t>
                      </a:r>
                      <a:endParaRPr lang="en-US" sz="1000" b="1" i="0" u="none" strike="noStrike" dirty="0">
                        <a:effectLst/>
                        <a:latin typeface="+mj-lt"/>
                        <a:cs typeface="Helvetica" panose="020B0604020202020204" pitchFamily="34" charset="0"/>
                      </a:endParaRPr>
                    </a:p>
                  </a:txBody>
                  <a:tcPr marL="9525" marR="9525" marT="9525" marB="0" anchor="ctr"/>
                </a:tc>
                <a:extLst>
                  <a:ext uri="{0D108BD9-81ED-4DB2-BD59-A6C34878D82A}">
                    <a16:rowId xmlns:a16="http://schemas.microsoft.com/office/drawing/2014/main" val="2004953996"/>
                  </a:ext>
                </a:extLst>
              </a:tr>
              <a:tr h="209005">
                <a:tc>
                  <a:txBody>
                    <a:bodyPr/>
                    <a:lstStyle/>
                    <a:p>
                      <a:pPr algn="ctr" fontAlgn="b"/>
                      <a:r>
                        <a:rPr lang="en-US" sz="1000" b="0" i="0" u="none" strike="noStrike">
                          <a:effectLst/>
                          <a:latin typeface="Helvetica" panose="020B0604020202020204" pitchFamily="34" charset="0"/>
                        </a:rPr>
                        <a:t>Baystate Health</a:t>
                      </a:r>
                    </a:p>
                  </a:txBody>
                  <a:tcPr marL="9525" marR="9525" marT="9525" marB="0" anchor="b"/>
                </a:tc>
                <a:tc>
                  <a:txBody>
                    <a:bodyPr/>
                    <a:lstStyle/>
                    <a:p>
                      <a:pPr algn="ctr" fontAlgn="b"/>
                      <a:r>
                        <a:rPr lang="en-US" sz="1000" b="0" i="0" u="none" strike="noStrike">
                          <a:effectLst/>
                          <a:latin typeface="Helvetica" panose="020B0604020202020204" pitchFamily="34" charset="0"/>
                        </a:rPr>
                        <a:t>2,520</a:t>
                      </a:r>
                    </a:p>
                  </a:txBody>
                  <a:tcPr marL="9525" marR="9525" marT="9525" marB="0" anchor="b"/>
                </a:tc>
                <a:extLst>
                  <a:ext uri="{0D108BD9-81ED-4DB2-BD59-A6C34878D82A}">
                    <a16:rowId xmlns:a16="http://schemas.microsoft.com/office/drawing/2014/main" val="2094299416"/>
                  </a:ext>
                </a:extLst>
              </a:tr>
              <a:tr h="209005">
                <a:tc>
                  <a:txBody>
                    <a:bodyPr/>
                    <a:lstStyle/>
                    <a:p>
                      <a:pPr algn="ctr" fontAlgn="b"/>
                      <a:r>
                        <a:rPr lang="en-US" sz="1000" b="0" i="0" u="none" strike="noStrike">
                          <a:effectLst/>
                          <a:latin typeface="Helvetica" panose="020B0604020202020204" pitchFamily="34" charset="0"/>
                        </a:rPr>
                        <a:t>Trinity Health</a:t>
                      </a:r>
                    </a:p>
                  </a:txBody>
                  <a:tcPr marL="9525" marR="9525" marT="9525" marB="0" anchor="b"/>
                </a:tc>
                <a:tc>
                  <a:txBody>
                    <a:bodyPr/>
                    <a:lstStyle/>
                    <a:p>
                      <a:pPr algn="ctr" fontAlgn="b"/>
                      <a:r>
                        <a:rPr lang="en-US" sz="1000" b="0" i="0" u="none" strike="noStrike">
                          <a:effectLst/>
                          <a:latin typeface="Helvetica" panose="020B0604020202020204" pitchFamily="34" charset="0"/>
                        </a:rPr>
                        <a:t>490</a:t>
                      </a:r>
                    </a:p>
                  </a:txBody>
                  <a:tcPr marL="9525" marR="9525" marT="9525" marB="0" anchor="b"/>
                </a:tc>
                <a:extLst>
                  <a:ext uri="{0D108BD9-81ED-4DB2-BD59-A6C34878D82A}">
                    <a16:rowId xmlns:a16="http://schemas.microsoft.com/office/drawing/2014/main" val="1311406487"/>
                  </a:ext>
                </a:extLst>
              </a:tr>
              <a:tr h="209005">
                <a:tc>
                  <a:txBody>
                    <a:bodyPr/>
                    <a:lstStyle/>
                    <a:p>
                      <a:pPr algn="ctr" fontAlgn="b"/>
                      <a:r>
                        <a:rPr lang="en-US" sz="1000" b="0" i="0" u="none" strike="noStrike">
                          <a:effectLst/>
                          <a:latin typeface="Helvetica" panose="020B0604020202020204" pitchFamily="34" charset="0"/>
                        </a:rPr>
                        <a:t>Cooley Dickinson Health Care</a:t>
                      </a:r>
                    </a:p>
                  </a:txBody>
                  <a:tcPr marL="9525" marR="9525" marT="9525" marB="0" anchor="b"/>
                </a:tc>
                <a:tc>
                  <a:txBody>
                    <a:bodyPr/>
                    <a:lstStyle/>
                    <a:p>
                      <a:pPr algn="ctr" fontAlgn="b"/>
                      <a:r>
                        <a:rPr lang="en-US" sz="1000" b="0" i="0" u="none" strike="noStrike">
                          <a:effectLst/>
                          <a:latin typeface="Helvetica" panose="020B0604020202020204" pitchFamily="34" charset="0"/>
                        </a:rPr>
                        <a:t>376</a:t>
                      </a:r>
                    </a:p>
                  </a:txBody>
                  <a:tcPr marL="9525" marR="9525" marT="9525" marB="0" anchor="b"/>
                </a:tc>
                <a:extLst>
                  <a:ext uri="{0D108BD9-81ED-4DB2-BD59-A6C34878D82A}">
                    <a16:rowId xmlns:a16="http://schemas.microsoft.com/office/drawing/2014/main" val="1699668475"/>
                  </a:ext>
                </a:extLst>
              </a:tr>
              <a:tr h="209005">
                <a:tc>
                  <a:txBody>
                    <a:bodyPr/>
                    <a:lstStyle/>
                    <a:p>
                      <a:pPr algn="ctr" fontAlgn="b"/>
                      <a:r>
                        <a:rPr lang="en-US" sz="1000" b="0" i="0" u="none" strike="noStrike">
                          <a:effectLst/>
                          <a:latin typeface="Helvetica" panose="020B0604020202020204" pitchFamily="34" charset="0"/>
                        </a:rPr>
                        <a:t>Holyoke Medical Center</a:t>
                      </a:r>
                    </a:p>
                  </a:txBody>
                  <a:tcPr marL="9525" marR="9525" marT="9525" marB="0" anchor="b"/>
                </a:tc>
                <a:tc>
                  <a:txBody>
                    <a:bodyPr/>
                    <a:lstStyle/>
                    <a:p>
                      <a:pPr algn="ctr" fontAlgn="b"/>
                      <a:r>
                        <a:rPr lang="en-US" sz="1000" b="0" i="0" u="none" strike="noStrike">
                          <a:effectLst/>
                          <a:latin typeface="Helvetica" panose="020B0604020202020204" pitchFamily="34" charset="0"/>
                        </a:rPr>
                        <a:t>355</a:t>
                      </a:r>
                    </a:p>
                  </a:txBody>
                  <a:tcPr marL="9525" marR="9525" marT="9525" marB="0" anchor="b"/>
                </a:tc>
                <a:extLst>
                  <a:ext uri="{0D108BD9-81ED-4DB2-BD59-A6C34878D82A}">
                    <a16:rowId xmlns:a16="http://schemas.microsoft.com/office/drawing/2014/main" val="4041789653"/>
                  </a:ext>
                </a:extLst>
              </a:tr>
              <a:tr h="209005">
                <a:tc>
                  <a:txBody>
                    <a:bodyPr/>
                    <a:lstStyle/>
                    <a:p>
                      <a:pPr algn="ctr" fontAlgn="b"/>
                      <a:r>
                        <a:rPr lang="en-US" sz="1000" b="0" i="0" u="none" strike="noStrike">
                          <a:effectLst/>
                          <a:latin typeface="Helvetica" panose="020B0604020202020204" pitchFamily="34" charset="0"/>
                        </a:rPr>
                        <a:t>Behavioral Health Network</a:t>
                      </a:r>
                    </a:p>
                  </a:txBody>
                  <a:tcPr marL="9525" marR="9525" marT="9525" marB="0" anchor="b"/>
                </a:tc>
                <a:tc>
                  <a:txBody>
                    <a:bodyPr/>
                    <a:lstStyle/>
                    <a:p>
                      <a:pPr algn="ctr" fontAlgn="b"/>
                      <a:r>
                        <a:rPr lang="en-US" sz="1000" b="0" i="0" u="none" strike="noStrike">
                          <a:effectLst/>
                          <a:latin typeface="Helvetica" panose="020B0604020202020204" pitchFamily="34" charset="0"/>
                        </a:rPr>
                        <a:t>350</a:t>
                      </a:r>
                    </a:p>
                  </a:txBody>
                  <a:tcPr marL="9525" marR="9525" marT="9525" marB="0" anchor="b"/>
                </a:tc>
                <a:extLst>
                  <a:ext uri="{0D108BD9-81ED-4DB2-BD59-A6C34878D82A}">
                    <a16:rowId xmlns:a16="http://schemas.microsoft.com/office/drawing/2014/main" val="3358173353"/>
                  </a:ext>
                </a:extLst>
              </a:tr>
              <a:tr h="209005">
                <a:tc>
                  <a:txBody>
                    <a:bodyPr/>
                    <a:lstStyle/>
                    <a:p>
                      <a:pPr algn="ctr" fontAlgn="b"/>
                      <a:r>
                        <a:rPr lang="en-US" sz="1000" b="0" i="0" u="none" strike="noStrike">
                          <a:effectLst/>
                          <a:latin typeface="Helvetica" panose="020B0604020202020204" pitchFamily="34" charset="0"/>
                        </a:rPr>
                        <a:t>Servicenet</a:t>
                      </a:r>
                    </a:p>
                  </a:txBody>
                  <a:tcPr marL="9525" marR="9525" marT="9525" marB="0" anchor="b"/>
                </a:tc>
                <a:tc>
                  <a:txBody>
                    <a:bodyPr/>
                    <a:lstStyle/>
                    <a:p>
                      <a:pPr algn="ctr" fontAlgn="b"/>
                      <a:r>
                        <a:rPr lang="en-US" sz="1000" b="0" i="0" u="none" strike="noStrike" dirty="0">
                          <a:effectLst/>
                          <a:latin typeface="Helvetica" panose="020B0604020202020204" pitchFamily="34" charset="0"/>
                        </a:rPr>
                        <a:t>279</a:t>
                      </a:r>
                    </a:p>
                  </a:txBody>
                  <a:tcPr marL="9525" marR="9525" marT="9525" marB="0" anchor="b"/>
                </a:tc>
                <a:extLst>
                  <a:ext uri="{0D108BD9-81ED-4DB2-BD59-A6C34878D82A}">
                    <a16:rowId xmlns:a16="http://schemas.microsoft.com/office/drawing/2014/main" val="872586986"/>
                  </a:ext>
                </a:extLst>
              </a:tr>
            </a:tbl>
          </a:graphicData>
        </a:graphic>
      </p:graphicFrame>
      <p:grpSp>
        <p:nvGrpSpPr>
          <p:cNvPr id="5" name="Group 4"/>
          <p:cNvGrpSpPr/>
          <p:nvPr/>
        </p:nvGrpSpPr>
        <p:grpSpPr>
          <a:xfrm>
            <a:off x="7997281" y="3194739"/>
            <a:ext cx="3657600" cy="2122559"/>
            <a:chOff x="8015740" y="3179350"/>
            <a:chExt cx="3657600" cy="2122559"/>
          </a:xfrm>
        </p:grpSpPr>
        <p:sp>
          <p:nvSpPr>
            <p:cNvPr id="23" name="TextBox 22"/>
            <p:cNvSpPr txBox="1"/>
            <p:nvPr/>
          </p:nvSpPr>
          <p:spPr>
            <a:xfrm>
              <a:off x="8015740" y="3179350"/>
              <a:ext cx="3657600"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Regional Job Postings</a:t>
              </a:r>
              <a:endParaRPr lang="en-US" sz="1100" dirty="0">
                <a:latin typeface="Helvetica" panose="020B0604020202020204" pitchFamily="34" charset="0"/>
                <a:cs typeface="Helvetica" panose="020B0604020202020204" pitchFamily="34" charset="0"/>
              </a:endParaRPr>
            </a:p>
          </p:txBody>
        </p:sp>
        <p:sp>
          <p:nvSpPr>
            <p:cNvPr id="24" name="Rectangle 23"/>
            <p:cNvSpPr/>
            <p:nvPr/>
          </p:nvSpPr>
          <p:spPr>
            <a:xfrm>
              <a:off x="8997998" y="5071077"/>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grpSp>
      <p:sp>
        <p:nvSpPr>
          <p:cNvPr id="16" name="Rectangle 15"/>
          <p:cNvSpPr/>
          <p:nvPr/>
        </p:nvSpPr>
        <p:spPr>
          <a:xfrm>
            <a:off x="611030" y="1447800"/>
            <a:ext cx="10868369" cy="738664"/>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More than </a:t>
            </a:r>
            <a:r>
              <a:rPr lang="en-US" sz="1400" dirty="0" smtClean="0">
                <a:latin typeface="Helvetica" panose="020B0604020202020204" pitchFamily="34" charset="0"/>
                <a:cs typeface="Helvetica" panose="020B0604020202020204" pitchFamily="34" charset="0"/>
              </a:rPr>
              <a:t>1,000 </a:t>
            </a:r>
            <a:r>
              <a:rPr lang="en-US" sz="1400" dirty="0">
                <a:latin typeface="Helvetica" panose="020B0604020202020204" pitchFamily="34" charset="0"/>
                <a:cs typeface="Helvetica" panose="020B0604020202020204" pitchFamily="34" charset="0"/>
              </a:rPr>
              <a:t>Health Care and Social Assistance establishments were added in </a:t>
            </a:r>
            <a:r>
              <a:rPr lang="en-US" sz="1400" dirty="0" smtClean="0">
                <a:latin typeface="Helvetica" panose="020B0604020202020204" pitchFamily="34" charset="0"/>
                <a:cs typeface="Helvetica" panose="020B0604020202020204" pitchFamily="34" charset="0"/>
              </a:rPr>
              <a:t>Pioneer Valley between </a:t>
            </a:r>
            <a:r>
              <a:rPr lang="en-US" sz="1400" dirty="0">
                <a:latin typeface="Helvetica" panose="020B0604020202020204" pitchFamily="34" charset="0"/>
                <a:cs typeface="Helvetica" panose="020B0604020202020204" pitchFamily="34" charset="0"/>
              </a:rPr>
              <a:t>2016 and 2018, driven primarily by the increase in Individual and Family Services. Over the last 12 months, </a:t>
            </a:r>
            <a:r>
              <a:rPr lang="en-US" sz="1400" dirty="0" err="1" smtClean="0">
                <a:latin typeface="Helvetica" panose="020B0604020202020204" pitchFamily="34" charset="0"/>
                <a:cs typeface="Helvetica" panose="020B0604020202020204" pitchFamily="34" charset="0"/>
              </a:rPr>
              <a:t>Baystate</a:t>
            </a:r>
            <a:r>
              <a:rPr lang="en-US" sz="1400" dirty="0" smtClean="0">
                <a:latin typeface="Helvetica" panose="020B0604020202020204" pitchFamily="34" charset="0"/>
                <a:cs typeface="Helvetica" panose="020B0604020202020204" pitchFamily="34" charset="0"/>
              </a:rPr>
              <a:t> Health </a:t>
            </a:r>
            <a:r>
              <a:rPr lang="en-US" sz="1400" dirty="0">
                <a:latin typeface="Helvetica" panose="020B0604020202020204" pitchFamily="34" charset="0"/>
                <a:cs typeface="Helvetica" panose="020B0604020202020204" pitchFamily="34" charset="0"/>
              </a:rPr>
              <a:t>posted the most jobs in </a:t>
            </a:r>
            <a:r>
              <a:rPr lang="en-US" sz="1400" dirty="0" smtClean="0">
                <a:latin typeface="Helvetica" panose="020B0604020202020204" pitchFamily="34" charset="0"/>
                <a:cs typeface="Helvetica" panose="020B0604020202020204" pitchFamily="34" charset="0"/>
              </a:rPr>
              <a:t>Pioneer Valley, </a:t>
            </a:r>
            <a:r>
              <a:rPr lang="en-US" sz="1400" dirty="0">
                <a:latin typeface="Helvetica" panose="020B0604020202020204" pitchFamily="34" charset="0"/>
                <a:cs typeface="Helvetica" panose="020B0604020202020204" pitchFamily="34" charset="0"/>
              </a:rPr>
              <a:t>with </a:t>
            </a:r>
            <a:r>
              <a:rPr lang="en-US" sz="1400" dirty="0" smtClean="0">
                <a:latin typeface="Helvetica" panose="020B0604020202020204" pitchFamily="34" charset="0"/>
                <a:cs typeface="Helvetica" panose="020B0604020202020204" pitchFamily="34" charset="0"/>
              </a:rPr>
              <a:t>2,520. </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498433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17</a:t>
            </a:fld>
            <a:endParaRPr lang="en-US" dirty="0"/>
          </a:p>
        </p:txBody>
      </p:sp>
      <p:sp>
        <p:nvSpPr>
          <p:cNvPr id="8" name="Title 1"/>
          <p:cNvSpPr>
            <a:spLocks noGrp="1"/>
          </p:cNvSpPr>
          <p:nvPr>
            <p:ph type="title"/>
          </p:nvPr>
        </p:nvSpPr>
        <p:spPr>
          <a:xfrm>
            <a:off x="611030"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Healthcare and Social Assistance by Education</a:t>
            </a:r>
          </a:p>
        </p:txBody>
      </p:sp>
      <p:sp>
        <p:nvSpPr>
          <p:cNvPr id="9" name="Rectangle 8"/>
          <p:cNvSpPr/>
          <p:nvPr/>
        </p:nvSpPr>
        <p:spPr>
          <a:xfrm>
            <a:off x="611029" y="240270"/>
            <a:ext cx="3851888"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Healthcare and Social Assistance</a:t>
            </a:r>
            <a:endParaRPr lang="en-US" sz="1200" dirty="0"/>
          </a:p>
        </p:txBody>
      </p:sp>
      <p:grpSp>
        <p:nvGrpSpPr>
          <p:cNvPr id="6" name="Group 5"/>
          <p:cNvGrpSpPr/>
          <p:nvPr/>
        </p:nvGrpSpPr>
        <p:grpSpPr>
          <a:xfrm>
            <a:off x="1889761" y="2142101"/>
            <a:ext cx="8412480" cy="4396811"/>
            <a:chOff x="1889761" y="2142101"/>
            <a:chExt cx="8412480" cy="4396811"/>
          </a:xfrm>
        </p:grpSpPr>
        <p:graphicFrame>
          <p:nvGraphicFramePr>
            <p:cNvPr id="15" name="Chart 14"/>
            <p:cNvGraphicFramePr>
              <a:graphicFrameLocks/>
            </p:cNvGraphicFramePr>
            <p:nvPr>
              <p:extLst>
                <p:ext uri="{D42A27DB-BD31-4B8C-83A1-F6EECF244321}">
                  <p14:modId xmlns:p14="http://schemas.microsoft.com/office/powerpoint/2010/main" val="1613215604"/>
                </p:ext>
              </p:extLst>
            </p:nvPr>
          </p:nvGraphicFramePr>
          <p:xfrm>
            <a:off x="1889761" y="2488290"/>
            <a:ext cx="841248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1981201" y="2142101"/>
              <a:ext cx="8229600" cy="4396811"/>
              <a:chOff x="2072641" y="1897662"/>
              <a:chExt cx="8229600" cy="3977902"/>
            </a:xfrm>
          </p:grpSpPr>
          <p:sp>
            <p:nvSpPr>
              <p:cNvPr id="13" name="Rectangle 12"/>
              <p:cNvSpPr/>
              <p:nvPr/>
            </p:nvSpPr>
            <p:spPr>
              <a:xfrm>
                <a:off x="2072641" y="5638609"/>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897662"/>
                <a:ext cx="8229600" cy="250608"/>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grpSp>
      <p:sp>
        <p:nvSpPr>
          <p:cNvPr id="14" name="Rectangle 13"/>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57% of workers in Healthcare and Social Assistance have some college or higher level of education in the Pioneer Valley.</a:t>
            </a:r>
          </a:p>
        </p:txBody>
      </p:sp>
    </p:spTree>
    <p:extLst>
      <p:ext uri="{BB962C8B-B14F-4D97-AF65-F5344CB8AC3E}">
        <p14:creationId xmlns:p14="http://schemas.microsoft.com/office/powerpoint/2010/main" val="494052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Educational Services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18</a:t>
            </a:fld>
            <a:endParaRPr lang="en-US" dirty="0"/>
          </a:p>
        </p:txBody>
      </p:sp>
    </p:spTree>
    <p:extLst>
      <p:ext uri="{BB962C8B-B14F-4D97-AF65-F5344CB8AC3E}">
        <p14:creationId xmlns:p14="http://schemas.microsoft.com/office/powerpoint/2010/main" val="16292593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31082" y="2606685"/>
            <a:ext cx="7041055" cy="3590633"/>
            <a:chOff x="631082" y="2606685"/>
            <a:chExt cx="7041055" cy="3590633"/>
          </a:xfrm>
        </p:grpSpPr>
        <p:graphicFrame>
          <p:nvGraphicFramePr>
            <p:cNvPr id="22" name="Chart 21"/>
            <p:cNvGraphicFramePr>
              <a:graphicFrameLocks/>
            </p:cNvGraphicFramePr>
            <p:nvPr>
              <p:extLst>
                <p:ext uri="{D42A27DB-BD31-4B8C-83A1-F6EECF244321}">
                  <p14:modId xmlns:p14="http://schemas.microsoft.com/office/powerpoint/2010/main" val="3153796678"/>
                </p:ext>
              </p:extLst>
            </p:nvPr>
          </p:nvGraphicFramePr>
          <p:xfrm>
            <a:off x="631082" y="2606685"/>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631082" y="5966486"/>
              <a:ext cx="7041055"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grpSp>
      <p:sp>
        <p:nvSpPr>
          <p:cNvPr id="4" name="Slide Number Placeholder 3"/>
          <p:cNvSpPr>
            <a:spLocks noGrp="1"/>
          </p:cNvSpPr>
          <p:nvPr>
            <p:ph type="sldNum" sz="quarter" idx="12"/>
          </p:nvPr>
        </p:nvSpPr>
        <p:spPr/>
        <p:txBody>
          <a:bodyPr/>
          <a:lstStyle/>
          <a:p>
            <a:fld id="{103F95D0-111C-45BF-9CB9-32C5136DAE99}" type="slidenum">
              <a:rPr lang="en-US" smtClean="0"/>
              <a:t>19</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298003483"/>
              </p:ext>
            </p:extLst>
          </p:nvPr>
        </p:nvGraphicFramePr>
        <p:xfrm>
          <a:off x="7997281" y="3475366"/>
          <a:ext cx="3657600" cy="1569840"/>
        </p:xfrm>
        <a:graphic>
          <a:graphicData uri="http://schemas.openxmlformats.org/drawingml/2006/table">
            <a:tbl>
              <a:tblPr firstRow="1">
                <a:tableStyleId>{68D230F3-CF80-4859-8CE7-A43EE81993B5}</a:tableStyleId>
              </a:tblPr>
              <a:tblGrid>
                <a:gridCol w="2295041">
                  <a:extLst>
                    <a:ext uri="{9D8B030D-6E8A-4147-A177-3AD203B41FA5}">
                      <a16:colId xmlns:a16="http://schemas.microsoft.com/office/drawing/2014/main" val="2354080455"/>
                    </a:ext>
                  </a:extLst>
                </a:gridCol>
                <a:gridCol w="1362559">
                  <a:extLst>
                    <a:ext uri="{9D8B030D-6E8A-4147-A177-3AD203B41FA5}">
                      <a16:colId xmlns:a16="http://schemas.microsoft.com/office/drawing/2014/main" val="2062974140"/>
                    </a:ext>
                  </a:extLst>
                </a:gridCol>
              </a:tblGrid>
              <a:tr h="217900">
                <a:tc>
                  <a:txBody>
                    <a:bodyPr/>
                    <a:lstStyle/>
                    <a:p>
                      <a:pPr algn="ctr" fontAlgn="b"/>
                      <a:r>
                        <a:rPr lang="en-US" sz="1000" u="none" strike="noStrike" dirty="0">
                          <a:effectLst/>
                        </a:rPr>
                        <a:t>Employer</a:t>
                      </a:r>
                      <a:endParaRPr lang="en-US" sz="1000" b="1" i="0" u="none" strike="noStrike" dirty="0">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000" u="none" strike="noStrike" dirty="0">
                          <a:effectLst/>
                        </a:rPr>
                        <a:t>Job Postings</a:t>
                      </a:r>
                      <a:endParaRPr lang="en-US" sz="1000" b="1" i="0" u="none" strike="noStrike" dirty="0">
                        <a:effectLst/>
                        <a:latin typeface="Helvetica" panose="020B0604020202020204" pitchFamily="34" charset="0"/>
                        <a:cs typeface="Helvetica" panose="020B0604020202020204" pitchFamily="34" charset="0"/>
                      </a:endParaRPr>
                    </a:p>
                  </a:txBody>
                  <a:tcPr marL="9525" marR="9525" marT="9525" marB="0" anchor="ctr"/>
                </a:tc>
                <a:extLst>
                  <a:ext uri="{0D108BD9-81ED-4DB2-BD59-A6C34878D82A}">
                    <a16:rowId xmlns:a16="http://schemas.microsoft.com/office/drawing/2014/main" val="2004953996"/>
                  </a:ext>
                </a:extLst>
              </a:tr>
              <a:tr h="207523">
                <a:tc>
                  <a:txBody>
                    <a:bodyPr/>
                    <a:lstStyle/>
                    <a:p>
                      <a:pPr algn="ctr" fontAlgn="b"/>
                      <a:r>
                        <a:rPr lang="en-US" sz="1000" b="0" i="0" u="none" strike="noStrike" dirty="0">
                          <a:effectLst/>
                          <a:latin typeface="Helvetica" panose="020B0604020202020204" pitchFamily="34" charset="0"/>
                        </a:rPr>
                        <a:t>University of Massachusetts Amherst</a:t>
                      </a:r>
                    </a:p>
                  </a:txBody>
                  <a:tcPr marL="9525" marR="9525" marT="9525" marB="0" anchor="ctr"/>
                </a:tc>
                <a:tc>
                  <a:txBody>
                    <a:bodyPr/>
                    <a:lstStyle/>
                    <a:p>
                      <a:pPr algn="ctr" fontAlgn="b"/>
                      <a:r>
                        <a:rPr lang="en-US" sz="1000" b="0" i="0" u="none" strike="noStrike">
                          <a:effectLst/>
                          <a:latin typeface="Helvetica" panose="020B0604020202020204" pitchFamily="34" charset="0"/>
                        </a:rPr>
                        <a:t>493</a:t>
                      </a:r>
                    </a:p>
                  </a:txBody>
                  <a:tcPr marL="9525" marR="9525" marT="9525" marB="0" anchor="ctr"/>
                </a:tc>
                <a:extLst>
                  <a:ext uri="{0D108BD9-81ED-4DB2-BD59-A6C34878D82A}">
                    <a16:rowId xmlns:a16="http://schemas.microsoft.com/office/drawing/2014/main" val="2094299416"/>
                  </a:ext>
                </a:extLst>
              </a:tr>
              <a:tr h="207523">
                <a:tc>
                  <a:txBody>
                    <a:bodyPr/>
                    <a:lstStyle/>
                    <a:p>
                      <a:pPr algn="ctr" fontAlgn="b"/>
                      <a:r>
                        <a:rPr lang="en-US" sz="1000" b="0" i="0" u="none" strike="noStrike" dirty="0">
                          <a:effectLst/>
                          <a:latin typeface="Helvetica" panose="020B0604020202020204" pitchFamily="34" charset="0"/>
                        </a:rPr>
                        <a:t>University of Massachusetts</a:t>
                      </a:r>
                    </a:p>
                  </a:txBody>
                  <a:tcPr marL="9525" marR="9525" marT="9525" marB="0" anchor="ctr"/>
                </a:tc>
                <a:tc>
                  <a:txBody>
                    <a:bodyPr/>
                    <a:lstStyle/>
                    <a:p>
                      <a:pPr algn="ctr" fontAlgn="b"/>
                      <a:r>
                        <a:rPr lang="en-US" sz="1000" b="0" i="0" u="none" strike="noStrike" dirty="0">
                          <a:effectLst/>
                          <a:latin typeface="Helvetica" panose="020B0604020202020204" pitchFamily="34" charset="0"/>
                        </a:rPr>
                        <a:t>460</a:t>
                      </a:r>
                    </a:p>
                  </a:txBody>
                  <a:tcPr marL="9525" marR="9525" marT="9525" marB="0" anchor="ctr"/>
                </a:tc>
                <a:extLst>
                  <a:ext uri="{0D108BD9-81ED-4DB2-BD59-A6C34878D82A}">
                    <a16:rowId xmlns:a16="http://schemas.microsoft.com/office/drawing/2014/main" val="1311406487"/>
                  </a:ext>
                </a:extLst>
              </a:tr>
              <a:tr h="207523">
                <a:tc>
                  <a:txBody>
                    <a:bodyPr/>
                    <a:lstStyle/>
                    <a:p>
                      <a:pPr algn="ctr" fontAlgn="b"/>
                      <a:r>
                        <a:rPr lang="en-US" sz="1000" b="0" i="0" u="none" strike="noStrike">
                          <a:effectLst/>
                          <a:latin typeface="Helvetica" panose="020B0604020202020204" pitchFamily="34" charset="0"/>
                        </a:rPr>
                        <a:t>Mount Holyoke College</a:t>
                      </a:r>
                    </a:p>
                  </a:txBody>
                  <a:tcPr marL="9525" marR="9525" marT="9525" marB="0" anchor="ctr"/>
                </a:tc>
                <a:tc>
                  <a:txBody>
                    <a:bodyPr/>
                    <a:lstStyle/>
                    <a:p>
                      <a:pPr algn="ctr" fontAlgn="b"/>
                      <a:r>
                        <a:rPr lang="en-US" sz="1000" b="0" i="0" u="none" strike="noStrike" dirty="0">
                          <a:effectLst/>
                          <a:latin typeface="Helvetica" panose="020B0604020202020204" pitchFamily="34" charset="0"/>
                        </a:rPr>
                        <a:t>170</a:t>
                      </a:r>
                    </a:p>
                  </a:txBody>
                  <a:tcPr marL="9525" marR="9525" marT="9525" marB="0" anchor="ctr"/>
                </a:tc>
                <a:extLst>
                  <a:ext uri="{0D108BD9-81ED-4DB2-BD59-A6C34878D82A}">
                    <a16:rowId xmlns:a16="http://schemas.microsoft.com/office/drawing/2014/main" val="1699668475"/>
                  </a:ext>
                </a:extLst>
              </a:tr>
              <a:tr h="207523">
                <a:tc>
                  <a:txBody>
                    <a:bodyPr/>
                    <a:lstStyle/>
                    <a:p>
                      <a:pPr algn="ctr" fontAlgn="b"/>
                      <a:r>
                        <a:rPr lang="en-US" sz="1000" b="0" i="0" u="none" strike="noStrike">
                          <a:effectLst/>
                          <a:latin typeface="Helvetica" panose="020B0604020202020204" pitchFamily="34" charset="0"/>
                        </a:rPr>
                        <a:t>Springfield Technical Community College</a:t>
                      </a:r>
                    </a:p>
                  </a:txBody>
                  <a:tcPr marL="9525" marR="9525" marT="9525" marB="0" anchor="ctr"/>
                </a:tc>
                <a:tc>
                  <a:txBody>
                    <a:bodyPr/>
                    <a:lstStyle/>
                    <a:p>
                      <a:pPr algn="ctr" fontAlgn="b"/>
                      <a:r>
                        <a:rPr lang="en-US" sz="1000" b="0" i="0" u="none" strike="noStrike" dirty="0">
                          <a:effectLst/>
                          <a:latin typeface="Helvetica" panose="020B0604020202020204" pitchFamily="34" charset="0"/>
                        </a:rPr>
                        <a:t>164</a:t>
                      </a:r>
                    </a:p>
                  </a:txBody>
                  <a:tcPr marL="9525" marR="9525" marT="9525" marB="0" anchor="ctr"/>
                </a:tc>
                <a:extLst>
                  <a:ext uri="{0D108BD9-81ED-4DB2-BD59-A6C34878D82A}">
                    <a16:rowId xmlns:a16="http://schemas.microsoft.com/office/drawing/2014/main" val="4041789653"/>
                  </a:ext>
                </a:extLst>
              </a:tr>
              <a:tr h="207523">
                <a:tc>
                  <a:txBody>
                    <a:bodyPr/>
                    <a:lstStyle/>
                    <a:p>
                      <a:pPr algn="ctr" fontAlgn="b"/>
                      <a:r>
                        <a:rPr lang="en-US" sz="1000" b="0" i="0" u="none" strike="noStrike">
                          <a:effectLst/>
                          <a:latin typeface="Helvetica" panose="020B0604020202020204" pitchFamily="34" charset="0"/>
                        </a:rPr>
                        <a:t>Amherst College</a:t>
                      </a:r>
                    </a:p>
                  </a:txBody>
                  <a:tcPr marL="9525" marR="9525" marT="9525" marB="0" anchor="ctr"/>
                </a:tc>
                <a:tc>
                  <a:txBody>
                    <a:bodyPr/>
                    <a:lstStyle/>
                    <a:p>
                      <a:pPr algn="ctr" fontAlgn="b"/>
                      <a:r>
                        <a:rPr lang="en-US" sz="1000" b="0" i="0" u="none" strike="noStrike" dirty="0">
                          <a:effectLst/>
                          <a:latin typeface="Helvetica" panose="020B0604020202020204" pitchFamily="34" charset="0"/>
                        </a:rPr>
                        <a:t>143</a:t>
                      </a:r>
                    </a:p>
                  </a:txBody>
                  <a:tcPr marL="9525" marR="9525" marT="9525" marB="0" anchor="ctr"/>
                </a:tc>
                <a:extLst>
                  <a:ext uri="{0D108BD9-81ED-4DB2-BD59-A6C34878D82A}">
                    <a16:rowId xmlns:a16="http://schemas.microsoft.com/office/drawing/2014/main" val="3358173353"/>
                  </a:ext>
                </a:extLst>
              </a:tr>
              <a:tr h="207523">
                <a:tc>
                  <a:txBody>
                    <a:bodyPr/>
                    <a:lstStyle/>
                    <a:p>
                      <a:pPr algn="ctr" fontAlgn="b"/>
                      <a:r>
                        <a:rPr lang="en-US" sz="1000" b="0" i="0" u="none" strike="noStrike">
                          <a:effectLst/>
                          <a:latin typeface="Helvetica" panose="020B0604020202020204" pitchFamily="34" charset="0"/>
                        </a:rPr>
                        <a:t>Westfield State University</a:t>
                      </a:r>
                    </a:p>
                  </a:txBody>
                  <a:tcPr marL="9525" marR="9525" marT="9525" marB="0" anchor="ctr"/>
                </a:tc>
                <a:tc>
                  <a:txBody>
                    <a:bodyPr/>
                    <a:lstStyle/>
                    <a:p>
                      <a:pPr algn="ctr" fontAlgn="b"/>
                      <a:r>
                        <a:rPr lang="en-US" sz="1000" b="0" i="0" u="none" strike="noStrike" dirty="0">
                          <a:effectLst/>
                          <a:latin typeface="Helvetica" panose="020B0604020202020204" pitchFamily="34" charset="0"/>
                        </a:rPr>
                        <a:t>123</a:t>
                      </a:r>
                    </a:p>
                  </a:txBody>
                  <a:tcPr marL="9525" marR="9525" marT="9525" marB="0" anchor="ctr"/>
                </a:tc>
                <a:extLst>
                  <a:ext uri="{0D108BD9-81ED-4DB2-BD59-A6C34878D82A}">
                    <a16:rowId xmlns:a16="http://schemas.microsoft.com/office/drawing/2014/main" val="872586986"/>
                  </a:ext>
                </a:extLst>
              </a:tr>
            </a:tbl>
          </a:graphicData>
        </a:graphic>
      </p:graphicFrame>
      <p:sp>
        <p:nvSpPr>
          <p:cNvPr id="17"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Educational Services Groups and Employers</a:t>
            </a:r>
            <a:endParaRPr lang="en-US" sz="3200" dirty="0">
              <a:latin typeface="Helvetica" panose="020B0604020202020204" pitchFamily="34" charset="0"/>
              <a:cs typeface="Helvetica" panose="020B0604020202020204" pitchFamily="34" charset="0"/>
            </a:endParaRPr>
          </a:p>
        </p:txBody>
      </p:sp>
      <p:sp>
        <p:nvSpPr>
          <p:cNvPr id="18" name="Rectangle 17"/>
          <p:cNvSpPr/>
          <p:nvPr/>
        </p:nvSpPr>
        <p:spPr>
          <a:xfrm>
            <a:off x="611029" y="240270"/>
            <a:ext cx="300755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Educational Services</a:t>
            </a:r>
            <a:endParaRPr lang="en-US" sz="1200" dirty="0"/>
          </a:p>
        </p:txBody>
      </p:sp>
      <p:grpSp>
        <p:nvGrpSpPr>
          <p:cNvPr id="5" name="Group 4"/>
          <p:cNvGrpSpPr/>
          <p:nvPr/>
        </p:nvGrpSpPr>
        <p:grpSpPr>
          <a:xfrm>
            <a:off x="7997281" y="3147117"/>
            <a:ext cx="3657600" cy="2119536"/>
            <a:chOff x="8026648" y="2983656"/>
            <a:chExt cx="3657600" cy="2119536"/>
          </a:xfrm>
        </p:grpSpPr>
        <p:sp>
          <p:nvSpPr>
            <p:cNvPr id="15" name="Rectangle 14"/>
            <p:cNvSpPr/>
            <p:nvPr/>
          </p:nvSpPr>
          <p:spPr>
            <a:xfrm>
              <a:off x="9008906" y="4872360"/>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sp>
          <p:nvSpPr>
            <p:cNvPr id="13" name="TextBox 12"/>
            <p:cNvSpPr txBox="1"/>
            <p:nvPr/>
          </p:nvSpPr>
          <p:spPr>
            <a:xfrm>
              <a:off x="8026648" y="2983656"/>
              <a:ext cx="3657600"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Regional Job Postings</a:t>
              </a:r>
              <a:endParaRPr lang="en-US" sz="1100" dirty="0">
                <a:latin typeface="Helvetica" panose="020B0604020202020204" pitchFamily="34" charset="0"/>
                <a:cs typeface="Helvetica" panose="020B0604020202020204" pitchFamily="34" charset="0"/>
              </a:endParaRPr>
            </a:p>
          </p:txBody>
        </p:sp>
      </p:grpSp>
      <p:sp>
        <p:nvSpPr>
          <p:cNvPr id="19" name="Rectangle 18"/>
          <p:cNvSpPr/>
          <p:nvPr/>
        </p:nvSpPr>
        <p:spPr>
          <a:xfrm>
            <a:off x="611030" y="1447800"/>
            <a:ext cx="10868369" cy="738664"/>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 number of Educational Services establishments </a:t>
            </a:r>
            <a:r>
              <a:rPr lang="en-US" sz="1400" dirty="0" smtClean="0">
                <a:latin typeface="Helvetica" panose="020B0604020202020204" pitchFamily="34" charset="0"/>
                <a:cs typeface="Helvetica" panose="020B0604020202020204" pitchFamily="34" charset="0"/>
              </a:rPr>
              <a:t>in Pioneer Valley grew </a:t>
            </a:r>
            <a:r>
              <a:rPr lang="en-US" sz="1400" dirty="0">
                <a:latin typeface="Helvetica" panose="020B0604020202020204" pitchFamily="34" charset="0"/>
                <a:cs typeface="Helvetica" panose="020B0604020202020204" pitchFamily="34" charset="0"/>
              </a:rPr>
              <a:t>slightly </a:t>
            </a:r>
            <a:r>
              <a:rPr lang="en-US" sz="1400" dirty="0" smtClean="0">
                <a:latin typeface="Helvetica" panose="020B0604020202020204" pitchFamily="34" charset="0"/>
                <a:cs typeface="Helvetica" panose="020B0604020202020204" pitchFamily="34" charset="0"/>
              </a:rPr>
              <a:t>between 2016 and 2018, </a:t>
            </a:r>
            <a:r>
              <a:rPr lang="en-US" sz="1400" dirty="0">
                <a:latin typeface="Helvetica" panose="020B0604020202020204" pitchFamily="34" charset="0"/>
                <a:cs typeface="Helvetica" panose="020B0604020202020204" pitchFamily="34" charset="0"/>
              </a:rPr>
              <a:t>driven primarily by growth </a:t>
            </a:r>
            <a:r>
              <a:rPr lang="en-US" sz="1400" dirty="0" smtClean="0">
                <a:latin typeface="Helvetica" panose="020B0604020202020204" pitchFamily="34" charset="0"/>
                <a:cs typeface="Helvetica" panose="020B0604020202020204" pitchFamily="34" charset="0"/>
              </a:rPr>
              <a:t>in educational </a:t>
            </a:r>
            <a:r>
              <a:rPr lang="en-US" sz="1400" dirty="0">
                <a:latin typeface="Helvetica" panose="020B0604020202020204" pitchFamily="34" charset="0"/>
                <a:cs typeface="Helvetica" panose="020B0604020202020204" pitchFamily="34" charset="0"/>
              </a:rPr>
              <a:t>support </a:t>
            </a:r>
            <a:r>
              <a:rPr lang="en-US" sz="1400" dirty="0" smtClean="0">
                <a:latin typeface="Helvetica" panose="020B0604020202020204" pitchFamily="34" charset="0"/>
                <a:cs typeface="Helvetica" panose="020B0604020202020204" pitchFamily="34" charset="0"/>
              </a:rPr>
              <a:t>services. Over the last 12 months, the employer with the most job postings in Pioneer Valley was UMass Amherst, with 493.</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256469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30" y="609600"/>
            <a:ext cx="10969943" cy="808038"/>
          </a:xfrm>
        </p:spPr>
        <p:txBody>
          <a:bodyPr>
            <a:normAutofit/>
          </a:bodyPr>
          <a:lstStyle/>
          <a:p>
            <a:pPr algn="l"/>
            <a:r>
              <a:rPr lang="en-US" sz="3200" dirty="0"/>
              <a:t>Objectives</a:t>
            </a:r>
          </a:p>
        </p:txBody>
      </p:sp>
      <p:sp>
        <p:nvSpPr>
          <p:cNvPr id="3" name="Content Placeholder 2"/>
          <p:cNvSpPr>
            <a:spLocks noGrp="1"/>
          </p:cNvSpPr>
          <p:nvPr>
            <p:ph idx="1"/>
          </p:nvPr>
        </p:nvSpPr>
        <p:spPr/>
        <p:txBody>
          <a:bodyPr>
            <a:normAutofit/>
          </a:bodyPr>
          <a:lstStyle/>
          <a:p>
            <a:r>
              <a:rPr lang="en-US" sz="2000" dirty="0" smtClean="0"/>
              <a:t>Update contextual regional labor market information</a:t>
            </a:r>
          </a:p>
          <a:p>
            <a:r>
              <a:rPr lang="en-US" sz="2000" b="1" dirty="0" smtClean="0"/>
              <a:t>Narrow scope of data/discussion to focus on regional priority/critical industries</a:t>
            </a:r>
          </a:p>
          <a:p>
            <a:r>
              <a:rPr lang="en-US" sz="2000" dirty="0" smtClean="0"/>
              <a:t>Confirm regional high priority industries and occupations through updated demand star rankings and skill gap analysis</a:t>
            </a:r>
          </a:p>
          <a:p>
            <a:r>
              <a:rPr lang="en-US" sz="2000" dirty="0"/>
              <a:t>Evaluate any new demographic, labor pool, and talent pipeline considerations impacting workforce skill </a:t>
            </a:r>
            <a:r>
              <a:rPr lang="en-US" sz="2000" dirty="0" smtClean="0"/>
              <a:t>gaps</a:t>
            </a:r>
          </a:p>
          <a:p>
            <a:r>
              <a:rPr lang="en-US" sz="2000" b="1" dirty="0" smtClean="0"/>
              <a:t>Introduce new dynamic data tools</a:t>
            </a:r>
          </a:p>
          <a:p>
            <a:endParaRPr lang="en-US" dirty="0" smtClean="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p:txBody>
      </p:sp>
      <p:sp>
        <p:nvSpPr>
          <p:cNvPr id="4" name="Rectangle 3"/>
          <p:cNvSpPr/>
          <p:nvPr/>
        </p:nvSpPr>
        <p:spPr>
          <a:xfrm>
            <a:off x="611030" y="240270"/>
            <a:ext cx="3042821"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Introduction to the Updated Data Package</a:t>
            </a:r>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2</a:t>
            </a:fld>
            <a:endParaRPr lang="en-US"/>
          </a:p>
        </p:txBody>
      </p:sp>
    </p:spTree>
    <p:extLst>
      <p:ext uri="{BB962C8B-B14F-4D97-AF65-F5344CB8AC3E}">
        <p14:creationId xmlns:p14="http://schemas.microsoft.com/office/powerpoint/2010/main" val="4246460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20</a:t>
            </a:fld>
            <a:endParaRPr lang="en-US" dirty="0"/>
          </a:p>
        </p:txBody>
      </p:sp>
      <p:sp>
        <p:nvSpPr>
          <p:cNvPr id="8" name="Title 1"/>
          <p:cNvSpPr>
            <a:spLocks noGrp="1"/>
          </p:cNvSpPr>
          <p:nvPr>
            <p:ph type="title"/>
          </p:nvPr>
        </p:nvSpPr>
        <p:spPr>
          <a:xfrm>
            <a:off x="611030" y="609600"/>
            <a:ext cx="10969943" cy="808038"/>
          </a:xfrm>
        </p:spPr>
        <p:txBody>
          <a:bodyPr>
            <a:normAutofit/>
          </a:bodyPr>
          <a:lstStyle/>
          <a:p>
            <a:r>
              <a:rPr lang="en-US" sz="3200" dirty="0"/>
              <a:t>Educational Services </a:t>
            </a:r>
            <a:r>
              <a:rPr lang="en-US" sz="3200" dirty="0" smtClean="0"/>
              <a:t>by </a:t>
            </a:r>
            <a:r>
              <a:rPr lang="en-US" sz="3200" dirty="0">
                <a:latin typeface="Helvetica" panose="020B0604020202020204" pitchFamily="34" charset="0"/>
                <a:cs typeface="Helvetica" panose="020B0604020202020204" pitchFamily="34" charset="0"/>
              </a:rPr>
              <a:t>Education</a:t>
            </a:r>
          </a:p>
        </p:txBody>
      </p:sp>
      <p:grpSp>
        <p:nvGrpSpPr>
          <p:cNvPr id="7" name="Group 6"/>
          <p:cNvGrpSpPr/>
          <p:nvPr/>
        </p:nvGrpSpPr>
        <p:grpSpPr>
          <a:xfrm>
            <a:off x="1889761" y="2041379"/>
            <a:ext cx="8412480" cy="4366913"/>
            <a:chOff x="1889761" y="2041379"/>
            <a:chExt cx="8412480" cy="4366913"/>
          </a:xfrm>
        </p:grpSpPr>
        <p:graphicFrame>
          <p:nvGraphicFramePr>
            <p:cNvPr id="17" name="Chart 16"/>
            <p:cNvGraphicFramePr>
              <a:graphicFrameLocks/>
            </p:cNvGraphicFramePr>
            <p:nvPr>
              <p:extLst>
                <p:ext uri="{D42A27DB-BD31-4B8C-83A1-F6EECF244321}">
                  <p14:modId xmlns:p14="http://schemas.microsoft.com/office/powerpoint/2010/main" val="97249080"/>
                </p:ext>
              </p:extLst>
            </p:nvPr>
          </p:nvGraphicFramePr>
          <p:xfrm>
            <a:off x="1889761" y="2364148"/>
            <a:ext cx="841248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1981201" y="2041379"/>
              <a:ext cx="8229600" cy="4366913"/>
              <a:chOff x="2072641" y="1920301"/>
              <a:chExt cx="8229600" cy="3950853"/>
            </a:xfrm>
          </p:grpSpPr>
          <p:sp>
            <p:nvSpPr>
              <p:cNvPr id="13" name="Rectangle 12"/>
              <p:cNvSpPr/>
              <p:nvPr/>
            </p:nvSpPr>
            <p:spPr>
              <a:xfrm>
                <a:off x="2072641" y="5634199"/>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920301"/>
                <a:ext cx="8229600" cy="276999"/>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grpSp>
      <p:sp>
        <p:nvSpPr>
          <p:cNvPr id="14" name="Rectangle 13"/>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40% of workers in Educational Services have a Bachelor’s degree or higher in the Pioneer Valley.</a:t>
            </a:r>
          </a:p>
        </p:txBody>
      </p:sp>
      <p:sp>
        <p:nvSpPr>
          <p:cNvPr id="15" name="Rectangle 14"/>
          <p:cNvSpPr/>
          <p:nvPr/>
        </p:nvSpPr>
        <p:spPr>
          <a:xfrm>
            <a:off x="611029" y="240270"/>
            <a:ext cx="300755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Educational Services</a:t>
            </a:r>
            <a:endParaRPr lang="en-US" sz="1200" dirty="0"/>
          </a:p>
        </p:txBody>
      </p:sp>
    </p:spTree>
    <p:extLst>
      <p:ext uri="{BB962C8B-B14F-4D97-AF65-F5344CB8AC3E}">
        <p14:creationId xmlns:p14="http://schemas.microsoft.com/office/powerpoint/2010/main" val="33869767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Manufacturing</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21</a:t>
            </a:fld>
            <a:endParaRPr lang="en-US" dirty="0"/>
          </a:p>
        </p:txBody>
      </p:sp>
    </p:spTree>
    <p:extLst>
      <p:ext uri="{BB962C8B-B14F-4D97-AF65-F5344CB8AC3E}">
        <p14:creationId xmlns:p14="http://schemas.microsoft.com/office/powerpoint/2010/main" val="4237528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64965374"/>
              </p:ext>
            </p:extLst>
          </p:nvPr>
        </p:nvGraphicFramePr>
        <p:xfrm>
          <a:off x="7997281" y="3446857"/>
          <a:ext cx="3657600" cy="1463042"/>
        </p:xfrm>
        <a:graphic>
          <a:graphicData uri="http://schemas.openxmlformats.org/drawingml/2006/table">
            <a:tbl>
              <a:tblPr firstRow="1">
                <a:tableStyleId>{D27102A9-8310-4765-A935-A1911B00CA55}</a:tableStyleId>
              </a:tblPr>
              <a:tblGrid>
                <a:gridCol w="2523132">
                  <a:extLst>
                    <a:ext uri="{9D8B030D-6E8A-4147-A177-3AD203B41FA5}">
                      <a16:colId xmlns:a16="http://schemas.microsoft.com/office/drawing/2014/main" val="59116263"/>
                    </a:ext>
                  </a:extLst>
                </a:gridCol>
                <a:gridCol w="1134468">
                  <a:extLst>
                    <a:ext uri="{9D8B030D-6E8A-4147-A177-3AD203B41FA5}">
                      <a16:colId xmlns:a16="http://schemas.microsoft.com/office/drawing/2014/main" val="172965270"/>
                    </a:ext>
                  </a:extLst>
                </a:gridCol>
              </a:tblGrid>
              <a:tr h="209006">
                <a:tc>
                  <a:txBody>
                    <a:bodyPr/>
                    <a:lstStyle/>
                    <a:p>
                      <a:pPr algn="ctr" fontAlgn="b"/>
                      <a:r>
                        <a:rPr lang="en-US" sz="1000" u="none" strike="noStrike" dirty="0">
                          <a:effectLst/>
                          <a:latin typeface="+mj-lt"/>
                          <a:cs typeface="Helvetica" panose="020B0604020202020204" pitchFamily="34" charset="0"/>
                        </a:rPr>
                        <a:t>Employer</a:t>
                      </a:r>
                      <a:endParaRPr lang="en-US" sz="1000" b="0" i="0" u="none" strike="noStrike" dirty="0">
                        <a:effectLst/>
                        <a:latin typeface="+mj-lt"/>
                        <a:cs typeface="Helvetica" panose="020B0604020202020204" pitchFamily="34" charset="0"/>
                      </a:endParaRPr>
                    </a:p>
                  </a:txBody>
                  <a:tcPr marL="9525" marR="9525" marT="9525" marB="0" anchor="ctr"/>
                </a:tc>
                <a:tc>
                  <a:txBody>
                    <a:bodyPr/>
                    <a:lstStyle/>
                    <a:p>
                      <a:pPr algn="ctr" fontAlgn="b"/>
                      <a:r>
                        <a:rPr lang="en-US" sz="1000" u="none" strike="noStrike" dirty="0">
                          <a:effectLst/>
                          <a:latin typeface="+mj-lt"/>
                          <a:cs typeface="Helvetica" panose="020B0604020202020204" pitchFamily="34" charset="0"/>
                        </a:rPr>
                        <a:t>Job Postings</a:t>
                      </a:r>
                      <a:endParaRPr lang="en-US" sz="1000" b="0" i="0" u="none" strike="noStrike" dirty="0">
                        <a:effectLst/>
                        <a:latin typeface="+mj-lt"/>
                        <a:cs typeface="Helvetica" panose="020B0604020202020204" pitchFamily="34" charset="0"/>
                      </a:endParaRPr>
                    </a:p>
                  </a:txBody>
                  <a:tcPr marL="9525" marR="9525" marT="9525" marB="0" anchor="ctr"/>
                </a:tc>
                <a:extLst>
                  <a:ext uri="{0D108BD9-81ED-4DB2-BD59-A6C34878D82A}">
                    <a16:rowId xmlns:a16="http://schemas.microsoft.com/office/drawing/2014/main" val="240785010"/>
                  </a:ext>
                </a:extLst>
              </a:tr>
              <a:tr h="209006">
                <a:tc>
                  <a:txBody>
                    <a:bodyPr/>
                    <a:lstStyle/>
                    <a:p>
                      <a:pPr algn="ctr" fontAlgn="b"/>
                      <a:r>
                        <a:rPr lang="en-US" sz="1000" b="0" i="0" u="none" strike="noStrike" dirty="0">
                          <a:effectLst/>
                          <a:latin typeface="Helvetica" panose="020B0604020202020204" pitchFamily="34" charset="0"/>
                        </a:rPr>
                        <a:t>Advanced Drainage Systems</a:t>
                      </a:r>
                    </a:p>
                  </a:txBody>
                  <a:tcPr marL="9525" marR="9525" marT="9525" marB="0" anchor="b"/>
                </a:tc>
                <a:tc>
                  <a:txBody>
                    <a:bodyPr/>
                    <a:lstStyle/>
                    <a:p>
                      <a:pPr algn="ctr" fontAlgn="b"/>
                      <a:r>
                        <a:rPr lang="en-US" sz="1000" b="0" i="0" u="none" strike="noStrike" dirty="0">
                          <a:effectLst/>
                          <a:latin typeface="Helvetica" panose="020B0604020202020204" pitchFamily="34" charset="0"/>
                        </a:rPr>
                        <a:t>141</a:t>
                      </a:r>
                    </a:p>
                  </a:txBody>
                  <a:tcPr marL="9525" marR="9525" marT="9525" marB="0" anchor="b"/>
                </a:tc>
                <a:extLst>
                  <a:ext uri="{0D108BD9-81ED-4DB2-BD59-A6C34878D82A}">
                    <a16:rowId xmlns:a16="http://schemas.microsoft.com/office/drawing/2014/main" val="1747839680"/>
                  </a:ext>
                </a:extLst>
              </a:tr>
              <a:tr h="209006">
                <a:tc>
                  <a:txBody>
                    <a:bodyPr/>
                    <a:lstStyle/>
                    <a:p>
                      <a:pPr algn="ctr" fontAlgn="b"/>
                      <a:r>
                        <a:rPr lang="en-US" sz="1000" b="0" i="0" u="none" strike="noStrike" dirty="0">
                          <a:effectLst/>
                          <a:latin typeface="Helvetica" panose="020B0604020202020204" pitchFamily="34" charset="0"/>
                        </a:rPr>
                        <a:t>Coca-Cola Enterprises Inc.</a:t>
                      </a:r>
                    </a:p>
                  </a:txBody>
                  <a:tcPr marL="9525" marR="9525" marT="9525" marB="0" anchor="b"/>
                </a:tc>
                <a:tc>
                  <a:txBody>
                    <a:bodyPr/>
                    <a:lstStyle/>
                    <a:p>
                      <a:pPr algn="ctr" fontAlgn="b"/>
                      <a:r>
                        <a:rPr lang="en-US" sz="1000" b="0" i="0" u="none" strike="noStrike">
                          <a:effectLst/>
                          <a:latin typeface="Helvetica" panose="020B0604020202020204" pitchFamily="34" charset="0"/>
                        </a:rPr>
                        <a:t>99</a:t>
                      </a:r>
                    </a:p>
                  </a:txBody>
                  <a:tcPr marL="9525" marR="9525" marT="9525" marB="0" anchor="b"/>
                </a:tc>
                <a:extLst>
                  <a:ext uri="{0D108BD9-81ED-4DB2-BD59-A6C34878D82A}">
                    <a16:rowId xmlns:a16="http://schemas.microsoft.com/office/drawing/2014/main" val="1882170930"/>
                  </a:ext>
                </a:extLst>
              </a:tr>
              <a:tr h="209006">
                <a:tc>
                  <a:txBody>
                    <a:bodyPr/>
                    <a:lstStyle/>
                    <a:p>
                      <a:pPr algn="ctr" fontAlgn="b"/>
                      <a:r>
                        <a:rPr lang="en-US" sz="1000" b="0" i="0" u="none" strike="noStrike" dirty="0">
                          <a:effectLst/>
                          <a:latin typeface="Helvetica" panose="020B0604020202020204" pitchFamily="34" charset="0"/>
                        </a:rPr>
                        <a:t>Stanley Black &amp; Decker</a:t>
                      </a:r>
                    </a:p>
                  </a:txBody>
                  <a:tcPr marL="9525" marR="9525" marT="9525" marB="0" anchor="b"/>
                </a:tc>
                <a:tc>
                  <a:txBody>
                    <a:bodyPr/>
                    <a:lstStyle/>
                    <a:p>
                      <a:pPr algn="ctr" fontAlgn="b"/>
                      <a:r>
                        <a:rPr lang="en-US" sz="1000" b="0" i="0" u="none" strike="noStrike">
                          <a:effectLst/>
                          <a:latin typeface="Helvetica" panose="020B0604020202020204" pitchFamily="34" charset="0"/>
                        </a:rPr>
                        <a:t>67</a:t>
                      </a:r>
                    </a:p>
                  </a:txBody>
                  <a:tcPr marL="9525" marR="9525" marT="9525" marB="0" anchor="b"/>
                </a:tc>
                <a:extLst>
                  <a:ext uri="{0D108BD9-81ED-4DB2-BD59-A6C34878D82A}">
                    <a16:rowId xmlns:a16="http://schemas.microsoft.com/office/drawing/2014/main" val="2679721514"/>
                  </a:ext>
                </a:extLst>
              </a:tr>
              <a:tr h="209006">
                <a:tc>
                  <a:txBody>
                    <a:bodyPr/>
                    <a:lstStyle/>
                    <a:p>
                      <a:pPr algn="ctr" fontAlgn="b"/>
                      <a:r>
                        <a:rPr lang="en-US" sz="1000" b="0" i="0" u="none" strike="noStrike">
                          <a:effectLst/>
                          <a:latin typeface="Helvetica" panose="020B0604020202020204" pitchFamily="34" charset="0"/>
                        </a:rPr>
                        <a:t>The Yankee Candle Company, Inc</a:t>
                      </a:r>
                    </a:p>
                  </a:txBody>
                  <a:tcPr marL="9525" marR="9525" marT="9525" marB="0" anchor="b"/>
                </a:tc>
                <a:tc>
                  <a:txBody>
                    <a:bodyPr/>
                    <a:lstStyle/>
                    <a:p>
                      <a:pPr algn="ctr" fontAlgn="b"/>
                      <a:r>
                        <a:rPr lang="en-US" sz="1000" b="0" i="0" u="none" strike="noStrike" dirty="0">
                          <a:effectLst/>
                          <a:latin typeface="Helvetica" panose="020B0604020202020204" pitchFamily="34" charset="0"/>
                        </a:rPr>
                        <a:t>57</a:t>
                      </a:r>
                    </a:p>
                  </a:txBody>
                  <a:tcPr marL="9525" marR="9525" marT="9525" marB="0" anchor="b"/>
                </a:tc>
                <a:extLst>
                  <a:ext uri="{0D108BD9-81ED-4DB2-BD59-A6C34878D82A}">
                    <a16:rowId xmlns:a16="http://schemas.microsoft.com/office/drawing/2014/main" val="1250045122"/>
                  </a:ext>
                </a:extLst>
              </a:tr>
              <a:tr h="209006">
                <a:tc>
                  <a:txBody>
                    <a:bodyPr/>
                    <a:lstStyle/>
                    <a:p>
                      <a:pPr algn="ctr" fontAlgn="b"/>
                      <a:r>
                        <a:rPr lang="en-US" sz="1000" b="0" i="0" u="none" strike="noStrike">
                          <a:effectLst/>
                          <a:latin typeface="Helvetica" panose="020B0604020202020204" pitchFamily="34" charset="0"/>
                        </a:rPr>
                        <a:t>Dean Foods</a:t>
                      </a:r>
                    </a:p>
                  </a:txBody>
                  <a:tcPr marL="9525" marR="9525" marT="9525" marB="0" anchor="b"/>
                </a:tc>
                <a:tc>
                  <a:txBody>
                    <a:bodyPr/>
                    <a:lstStyle/>
                    <a:p>
                      <a:pPr algn="ctr" fontAlgn="b"/>
                      <a:r>
                        <a:rPr lang="en-US" sz="1000" b="0" i="0" u="none" strike="noStrike" dirty="0">
                          <a:effectLst/>
                          <a:latin typeface="Helvetica" panose="020B0604020202020204" pitchFamily="34" charset="0"/>
                        </a:rPr>
                        <a:t>52</a:t>
                      </a:r>
                    </a:p>
                  </a:txBody>
                  <a:tcPr marL="9525" marR="9525" marT="9525" marB="0" anchor="b"/>
                </a:tc>
                <a:extLst>
                  <a:ext uri="{0D108BD9-81ED-4DB2-BD59-A6C34878D82A}">
                    <a16:rowId xmlns:a16="http://schemas.microsoft.com/office/drawing/2014/main" val="3930176931"/>
                  </a:ext>
                </a:extLst>
              </a:tr>
              <a:tr h="209006">
                <a:tc>
                  <a:txBody>
                    <a:bodyPr/>
                    <a:lstStyle/>
                    <a:p>
                      <a:pPr algn="ctr" fontAlgn="b"/>
                      <a:r>
                        <a:rPr lang="en-US" sz="1000" b="0" i="0" u="none" strike="noStrike">
                          <a:effectLst/>
                          <a:latin typeface="Helvetica" panose="020B0604020202020204" pitchFamily="34" charset="0"/>
                        </a:rPr>
                        <a:t>Pelican Products Incorporated</a:t>
                      </a:r>
                    </a:p>
                  </a:txBody>
                  <a:tcPr marL="9525" marR="9525" marT="9525" marB="0" anchor="b"/>
                </a:tc>
                <a:tc>
                  <a:txBody>
                    <a:bodyPr/>
                    <a:lstStyle/>
                    <a:p>
                      <a:pPr algn="ctr" fontAlgn="b"/>
                      <a:r>
                        <a:rPr lang="en-US" sz="1000" b="0" i="0" u="none" strike="noStrike" dirty="0">
                          <a:effectLst/>
                          <a:latin typeface="Helvetica" panose="020B0604020202020204" pitchFamily="34" charset="0"/>
                        </a:rPr>
                        <a:t>50</a:t>
                      </a:r>
                    </a:p>
                  </a:txBody>
                  <a:tcPr marL="9525" marR="9525" marT="9525" marB="0" anchor="b"/>
                </a:tc>
                <a:extLst>
                  <a:ext uri="{0D108BD9-81ED-4DB2-BD59-A6C34878D82A}">
                    <a16:rowId xmlns:a16="http://schemas.microsoft.com/office/drawing/2014/main" val="528235191"/>
                  </a:ext>
                </a:extLst>
              </a:tr>
            </a:tbl>
          </a:graphicData>
        </a:graphic>
      </p:graphicFrame>
      <p:grpSp>
        <p:nvGrpSpPr>
          <p:cNvPr id="6" name="Group 5"/>
          <p:cNvGrpSpPr/>
          <p:nvPr/>
        </p:nvGrpSpPr>
        <p:grpSpPr>
          <a:xfrm>
            <a:off x="631082" y="2606685"/>
            <a:ext cx="7040880" cy="3590633"/>
            <a:chOff x="631082" y="2606685"/>
            <a:chExt cx="7040880" cy="3590633"/>
          </a:xfrm>
        </p:grpSpPr>
        <p:graphicFrame>
          <p:nvGraphicFramePr>
            <p:cNvPr id="17" name="Chart 16"/>
            <p:cNvGraphicFramePr>
              <a:graphicFrameLocks/>
            </p:cNvGraphicFramePr>
            <p:nvPr>
              <p:extLst>
                <p:ext uri="{D42A27DB-BD31-4B8C-83A1-F6EECF244321}">
                  <p14:modId xmlns:p14="http://schemas.microsoft.com/office/powerpoint/2010/main" val="1057712644"/>
                </p:ext>
              </p:extLst>
            </p:nvPr>
          </p:nvGraphicFramePr>
          <p:xfrm>
            <a:off x="631082" y="2606685"/>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631082" y="5966486"/>
              <a:ext cx="7040880"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grpSp>
      <p:sp>
        <p:nvSpPr>
          <p:cNvPr id="4" name="Slide Number Placeholder 3"/>
          <p:cNvSpPr>
            <a:spLocks noGrp="1"/>
          </p:cNvSpPr>
          <p:nvPr>
            <p:ph type="sldNum" sz="quarter" idx="12"/>
          </p:nvPr>
        </p:nvSpPr>
        <p:spPr/>
        <p:txBody>
          <a:bodyPr/>
          <a:lstStyle/>
          <a:p>
            <a:fld id="{103F95D0-111C-45BF-9CB9-32C5136DAE99}" type="slidenum">
              <a:rPr lang="en-US" smtClean="0"/>
              <a:t>22</a:t>
            </a:fld>
            <a:endParaRPr lang="en-US" dirty="0"/>
          </a:p>
        </p:txBody>
      </p:sp>
      <p:sp>
        <p:nvSpPr>
          <p:cNvPr id="15"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Manufacturing Groups and Employers</a:t>
            </a:r>
            <a:endParaRPr lang="en-US" sz="3200" dirty="0">
              <a:latin typeface="Helvetica" panose="020B0604020202020204" pitchFamily="34" charset="0"/>
              <a:cs typeface="Helvetica" panose="020B0604020202020204" pitchFamily="34" charset="0"/>
            </a:endParaRPr>
          </a:p>
        </p:txBody>
      </p:sp>
      <p:sp>
        <p:nvSpPr>
          <p:cNvPr id="16" name="Rectangle 15"/>
          <p:cNvSpPr/>
          <p:nvPr/>
        </p:nvSpPr>
        <p:spPr>
          <a:xfrm>
            <a:off x="611029" y="240270"/>
            <a:ext cx="25474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Manufacturing</a:t>
            </a:r>
            <a:endParaRPr lang="en-US" sz="1200" dirty="0"/>
          </a:p>
        </p:txBody>
      </p:sp>
      <p:grpSp>
        <p:nvGrpSpPr>
          <p:cNvPr id="5" name="Group 4"/>
          <p:cNvGrpSpPr/>
          <p:nvPr/>
        </p:nvGrpSpPr>
        <p:grpSpPr>
          <a:xfrm>
            <a:off x="7997281" y="3100604"/>
            <a:ext cx="3657600" cy="2126162"/>
            <a:chOff x="8013818" y="3178246"/>
            <a:chExt cx="3657600" cy="2126162"/>
          </a:xfrm>
        </p:grpSpPr>
        <p:sp>
          <p:nvSpPr>
            <p:cNvPr id="10" name="Rectangle 9"/>
            <p:cNvSpPr/>
            <p:nvPr/>
          </p:nvSpPr>
          <p:spPr>
            <a:xfrm>
              <a:off x="8996076" y="5073576"/>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sp>
          <p:nvSpPr>
            <p:cNvPr id="13" name="TextBox 12"/>
            <p:cNvSpPr txBox="1"/>
            <p:nvPr/>
          </p:nvSpPr>
          <p:spPr>
            <a:xfrm>
              <a:off x="8013818" y="3178246"/>
              <a:ext cx="3657600"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Regional Job Postings</a:t>
              </a:r>
              <a:endParaRPr lang="en-US" sz="1100" dirty="0">
                <a:latin typeface="Helvetica" panose="020B0604020202020204" pitchFamily="34" charset="0"/>
                <a:cs typeface="Helvetica" panose="020B0604020202020204" pitchFamily="34" charset="0"/>
              </a:endParaRPr>
            </a:p>
          </p:txBody>
        </p:sp>
      </p:grpSp>
      <p:sp>
        <p:nvSpPr>
          <p:cNvPr id="18" name="Rectangle 17"/>
          <p:cNvSpPr/>
          <p:nvPr/>
        </p:nvSpPr>
        <p:spPr>
          <a:xfrm>
            <a:off x="611030" y="1447800"/>
            <a:ext cx="10868369" cy="738664"/>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The number of Manufacturing establishments in Pioneer Valley declined slightly between 2016 and 2018. In the last year, Advanced Drainage Systems </a:t>
            </a:r>
            <a:r>
              <a:rPr lang="en-US" sz="1400" dirty="0">
                <a:latin typeface="Helvetica" panose="020B0604020202020204" pitchFamily="34" charset="0"/>
                <a:cs typeface="Helvetica" panose="020B0604020202020204" pitchFamily="34" charset="0"/>
              </a:rPr>
              <a:t>was the employer with the highest number of job </a:t>
            </a:r>
            <a:r>
              <a:rPr lang="en-US" sz="1400" dirty="0" smtClean="0">
                <a:latin typeface="Helvetica" panose="020B0604020202020204" pitchFamily="34" charset="0"/>
                <a:cs typeface="Helvetica" panose="020B0604020202020204" pitchFamily="34" charset="0"/>
              </a:rPr>
              <a:t>postings in Pioneer Valley (141), </a:t>
            </a:r>
            <a:r>
              <a:rPr lang="en-US" sz="1400" dirty="0">
                <a:latin typeface="Helvetica" panose="020B0604020202020204" pitchFamily="34" charset="0"/>
                <a:cs typeface="Helvetica" panose="020B0604020202020204" pitchFamily="34" charset="0"/>
              </a:rPr>
              <a:t>followed by </a:t>
            </a:r>
            <a:r>
              <a:rPr lang="en-US" sz="1400" dirty="0" smtClean="0">
                <a:latin typeface="Helvetica" panose="020B0604020202020204" pitchFamily="34" charset="0"/>
                <a:cs typeface="Helvetica" panose="020B0604020202020204" pitchFamily="34" charset="0"/>
              </a:rPr>
              <a:t>Coca-Cola Enterprises Inc. (99), Stanley Black &amp; Decker (67) </a:t>
            </a:r>
            <a:r>
              <a:rPr lang="en-US" sz="1400" dirty="0">
                <a:latin typeface="Helvetica" panose="020B0604020202020204" pitchFamily="34" charset="0"/>
                <a:cs typeface="Helvetica" panose="020B0604020202020204" pitchFamily="34" charset="0"/>
              </a:rPr>
              <a:t>and </a:t>
            </a:r>
            <a:r>
              <a:rPr lang="en-US" sz="1400" dirty="0" smtClean="0">
                <a:latin typeface="Helvetica" panose="020B0604020202020204" pitchFamily="34" charset="0"/>
                <a:cs typeface="Helvetica" panose="020B0604020202020204" pitchFamily="34" charset="0"/>
              </a:rPr>
              <a:t>The Yankee Candle Company, Inc. (57).</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1622372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23</a:t>
            </a:fld>
            <a:endParaRPr lang="en-US" dirty="0"/>
          </a:p>
        </p:txBody>
      </p:sp>
      <p:sp>
        <p:nvSpPr>
          <p:cNvPr id="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Manufacturing by </a:t>
            </a:r>
            <a:r>
              <a:rPr lang="en-US" sz="3200" dirty="0">
                <a:latin typeface="Helvetica" panose="020B0604020202020204" pitchFamily="34" charset="0"/>
                <a:cs typeface="Helvetica" panose="020B0604020202020204" pitchFamily="34" charset="0"/>
              </a:rPr>
              <a:t>Education</a:t>
            </a:r>
          </a:p>
        </p:txBody>
      </p:sp>
      <p:sp>
        <p:nvSpPr>
          <p:cNvPr id="9" name="Rectangle 8"/>
          <p:cNvSpPr/>
          <p:nvPr/>
        </p:nvSpPr>
        <p:spPr>
          <a:xfrm>
            <a:off x="611029" y="240270"/>
            <a:ext cx="263245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Manufacturing</a:t>
            </a:r>
            <a:endParaRPr lang="en-US" sz="1200" dirty="0"/>
          </a:p>
        </p:txBody>
      </p:sp>
      <p:grpSp>
        <p:nvGrpSpPr>
          <p:cNvPr id="3" name="Group 2"/>
          <p:cNvGrpSpPr/>
          <p:nvPr/>
        </p:nvGrpSpPr>
        <p:grpSpPr>
          <a:xfrm>
            <a:off x="1889761" y="2147517"/>
            <a:ext cx="8412480" cy="4391395"/>
            <a:chOff x="1889761" y="2147517"/>
            <a:chExt cx="8412480" cy="4391395"/>
          </a:xfrm>
        </p:grpSpPr>
        <p:graphicFrame>
          <p:nvGraphicFramePr>
            <p:cNvPr id="16" name="Chart 15"/>
            <p:cNvGraphicFramePr>
              <a:graphicFrameLocks/>
            </p:cNvGraphicFramePr>
            <p:nvPr>
              <p:extLst>
                <p:ext uri="{D42A27DB-BD31-4B8C-83A1-F6EECF244321}">
                  <p14:modId xmlns:p14="http://schemas.microsoft.com/office/powerpoint/2010/main" val="511827483"/>
                </p:ext>
              </p:extLst>
            </p:nvPr>
          </p:nvGraphicFramePr>
          <p:xfrm>
            <a:off x="1889761" y="2504894"/>
            <a:ext cx="841248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1981201" y="2147517"/>
              <a:ext cx="8229600" cy="4391395"/>
              <a:chOff x="2072641" y="1888991"/>
              <a:chExt cx="8229600" cy="3973003"/>
            </a:xfrm>
          </p:grpSpPr>
          <p:sp>
            <p:nvSpPr>
              <p:cNvPr id="13" name="Rectangle 12"/>
              <p:cNvSpPr/>
              <p:nvPr/>
            </p:nvSpPr>
            <p:spPr>
              <a:xfrm>
                <a:off x="2072641" y="5625039"/>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888991"/>
                <a:ext cx="8229600" cy="276999"/>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grpSp>
      <p:sp>
        <p:nvSpPr>
          <p:cNvPr id="15" name="Rectangle 14"/>
          <p:cNvSpPr/>
          <p:nvPr/>
        </p:nvSpPr>
        <p:spPr>
          <a:xfrm>
            <a:off x="611030" y="1447800"/>
            <a:ext cx="10868369" cy="738664"/>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45% of workers in Manufacturing in the Pioneer Valley have a high school diploma or less. 30% of workers in Manufacturing have some college or an Associate Degree and nearly 20% have a Bachelor’s degree or higher. This educational attainment mix has been relatively stable since 2015.</a:t>
            </a:r>
          </a:p>
        </p:txBody>
      </p:sp>
    </p:spTree>
    <p:extLst>
      <p:ext uri="{BB962C8B-B14F-4D97-AF65-F5344CB8AC3E}">
        <p14:creationId xmlns:p14="http://schemas.microsoft.com/office/powerpoint/2010/main" val="4259479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t>Occupations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24</a:t>
            </a:fld>
            <a:endParaRPr lang="en-US" dirty="0"/>
          </a:p>
        </p:txBody>
      </p:sp>
    </p:spTree>
    <p:extLst>
      <p:ext uri="{BB962C8B-B14F-4D97-AF65-F5344CB8AC3E}">
        <p14:creationId xmlns:p14="http://schemas.microsoft.com/office/powerpoint/2010/main" val="37151823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panose="020B0604020202020204" pitchFamily="34" charset="0"/>
                <a:cs typeface="Helvetica" panose="020B0604020202020204" pitchFamily="34" charset="0"/>
              </a:rPr>
              <a:t>Terminology</a:t>
            </a:r>
            <a:endParaRPr lang="en-US" dirty="0">
              <a:latin typeface="Helvetica" panose="020B0604020202020204" pitchFamily="34" charset="0"/>
              <a:cs typeface="Helvetica" panose="020B0604020202020204" pitchFamily="34" charset="0"/>
            </a:endParaRPr>
          </a:p>
        </p:txBody>
      </p:sp>
      <p:graphicFrame>
        <p:nvGraphicFramePr>
          <p:cNvPr id="4" name="Table 3"/>
          <p:cNvGraphicFramePr>
            <a:graphicFrameLocks noGrp="1"/>
          </p:cNvGraphicFramePr>
          <p:nvPr>
            <p:extLst/>
          </p:nvPr>
        </p:nvGraphicFramePr>
        <p:xfrm>
          <a:off x="838200" y="1786466"/>
          <a:ext cx="10515600" cy="2103120"/>
        </p:xfrm>
        <a:graphic>
          <a:graphicData uri="http://schemas.openxmlformats.org/drawingml/2006/table">
            <a:tbl>
              <a:tblPr bandRow="1">
                <a:tableStyleId>{C083E6E3-FA7D-4D7B-A595-EF9225AFEA82}</a:tableStyleId>
              </a:tblPr>
              <a:tblGrid>
                <a:gridCol w="4200525">
                  <a:extLst>
                    <a:ext uri="{9D8B030D-6E8A-4147-A177-3AD203B41FA5}">
                      <a16:colId xmlns:a16="http://schemas.microsoft.com/office/drawing/2014/main" val="2337087966"/>
                    </a:ext>
                  </a:extLst>
                </a:gridCol>
                <a:gridCol w="6315075">
                  <a:extLst>
                    <a:ext uri="{9D8B030D-6E8A-4147-A177-3AD203B41FA5}">
                      <a16:colId xmlns:a16="http://schemas.microsoft.com/office/drawing/2014/main" val="1368449239"/>
                    </a:ext>
                  </a:extLst>
                </a:gridCol>
              </a:tblGrid>
              <a:tr h="370840">
                <a:tc>
                  <a:txBody>
                    <a:bodyPr/>
                    <a:lstStyle/>
                    <a:p>
                      <a:r>
                        <a:rPr lang="en-US" sz="1400" i="0" dirty="0" smtClean="0">
                          <a:latin typeface="Helvetica" panose="020B0604020202020204" pitchFamily="34" charset="0"/>
                          <a:cs typeface="Helvetica" panose="020B0604020202020204" pitchFamily="34" charset="0"/>
                        </a:rPr>
                        <a:t>Occupation</a:t>
                      </a:r>
                      <a:endParaRPr lang="en-US" sz="1400" i="0" dirty="0">
                        <a:latin typeface="Helvetica" panose="020B0604020202020204" pitchFamily="34" charset="0"/>
                        <a:cs typeface="Helvetica" panose="020B0604020202020204" pitchFamily="34" charset="0"/>
                      </a:endParaRPr>
                    </a:p>
                  </a:txBody>
                  <a:tcPr/>
                </a:tc>
                <a:tc>
                  <a:txBody>
                    <a:bodyPr/>
                    <a:lstStyle/>
                    <a:p>
                      <a:r>
                        <a:rPr lang="en-US" sz="1400" i="0" dirty="0" smtClean="0">
                          <a:latin typeface="Helvetica" panose="020B0604020202020204" pitchFamily="34" charset="0"/>
                          <a:cs typeface="Helvetica" panose="020B0604020202020204" pitchFamily="34" charset="0"/>
                        </a:rPr>
                        <a:t>A job or profession, not specific to an industry, defined by</a:t>
                      </a:r>
                    </a:p>
                    <a:p>
                      <a:r>
                        <a:rPr lang="en-US" sz="1400" i="0" dirty="0" smtClean="0">
                          <a:latin typeface="Helvetica" panose="020B0604020202020204" pitchFamily="34" charset="0"/>
                          <a:cs typeface="Helvetica" panose="020B0604020202020204" pitchFamily="34" charset="0"/>
                        </a:rPr>
                        <a:t>Standard Occupational Classification (SOC) code</a:t>
                      </a:r>
                    </a:p>
                  </a:txBody>
                  <a:tcPr/>
                </a:tc>
                <a:extLst>
                  <a:ext uri="{0D108BD9-81ED-4DB2-BD59-A6C34878D82A}">
                    <a16:rowId xmlns:a16="http://schemas.microsoft.com/office/drawing/2014/main" val="3746841496"/>
                  </a:ext>
                </a:extLst>
              </a:tr>
              <a:tr h="370840">
                <a:tc>
                  <a:txBody>
                    <a:bodyPr/>
                    <a:lstStyle/>
                    <a:p>
                      <a:r>
                        <a:rPr lang="en-US" sz="1400" i="0" dirty="0" smtClean="0">
                          <a:latin typeface="Helvetica" panose="020B0604020202020204" pitchFamily="34" charset="0"/>
                          <a:cs typeface="Helvetica" panose="020B0604020202020204" pitchFamily="34" charset="0"/>
                        </a:rPr>
                        <a:t>Demand Star Ranking</a:t>
                      </a:r>
                      <a:endParaRPr lang="en-US" sz="1400" i="0" dirty="0">
                        <a:latin typeface="Helvetica" panose="020B0604020202020204" pitchFamily="34" charset="0"/>
                        <a:cs typeface="Helvetica" panose="020B0604020202020204" pitchFamily="34" charset="0"/>
                      </a:endParaRPr>
                    </a:p>
                  </a:txBody>
                  <a:tcPr/>
                </a:tc>
                <a:tc>
                  <a:txBody>
                    <a:bodyPr/>
                    <a:lstStyle/>
                    <a:p>
                      <a:r>
                        <a:rPr lang="en-US" sz="1400" dirty="0" smtClean="0">
                          <a:latin typeface="Helvetica" panose="020B0604020202020204" pitchFamily="34" charset="0"/>
                          <a:cs typeface="Helvetica" panose="020B0604020202020204" pitchFamily="34" charset="0"/>
                        </a:rPr>
                        <a:t>Ranking of highest-demand, highest-wage jobs in Massachusetts, based on short-term employment projections (2020), long-term employment projections (2026), 12-month job postings from Burning</a:t>
                      </a:r>
                      <a:r>
                        <a:rPr lang="en-US" sz="1400" baseline="0" dirty="0" smtClean="0">
                          <a:latin typeface="Helvetica" panose="020B0604020202020204" pitchFamily="34" charset="0"/>
                          <a:cs typeface="Helvetica" panose="020B0604020202020204" pitchFamily="34" charset="0"/>
                        </a:rPr>
                        <a:t> Glass</a:t>
                      </a:r>
                      <a:r>
                        <a:rPr lang="en-US" sz="1400" dirty="0" smtClean="0">
                          <a:latin typeface="Helvetica" panose="020B0604020202020204" pitchFamily="34" charset="0"/>
                          <a:cs typeface="Helvetica" panose="020B0604020202020204" pitchFamily="34" charset="0"/>
                        </a:rPr>
                        <a:t>, and median regional occupation</a:t>
                      </a:r>
                      <a:r>
                        <a:rPr lang="en-US" sz="1400" baseline="0" dirty="0" smtClean="0">
                          <a:latin typeface="Helvetica" panose="020B0604020202020204" pitchFamily="34" charset="0"/>
                          <a:cs typeface="Helvetica" panose="020B0604020202020204" pitchFamily="34" charset="0"/>
                        </a:rPr>
                        <a:t> </a:t>
                      </a:r>
                      <a:r>
                        <a:rPr lang="en-US" sz="1400" dirty="0" smtClean="0">
                          <a:latin typeface="Helvetica" panose="020B0604020202020204" pitchFamily="34" charset="0"/>
                          <a:cs typeface="Helvetica" panose="020B0604020202020204" pitchFamily="34" charset="0"/>
                        </a:rPr>
                        <a:t>wages.</a:t>
                      </a:r>
                    </a:p>
                    <a:p>
                      <a:endParaRPr lang="en-US" sz="1400" dirty="0" smtClean="0">
                        <a:latin typeface="Helvetica" panose="020B0604020202020204" pitchFamily="34" charset="0"/>
                        <a:cs typeface="Helvetica" panose="020B0604020202020204" pitchFamily="34" charset="0"/>
                      </a:endParaRPr>
                    </a:p>
                    <a:p>
                      <a:r>
                        <a:rPr lang="en-US" sz="1400" i="1" dirty="0" smtClean="0">
                          <a:latin typeface="Helvetica" panose="020B0604020202020204" pitchFamily="34" charset="0"/>
                          <a:cs typeface="Helvetica" panose="020B0604020202020204" pitchFamily="34" charset="0"/>
                        </a:rPr>
                        <a:t>Ranking developed by State of Louisiana’s workforce system and implemented with support of Boston Federal Reserve.</a:t>
                      </a:r>
                    </a:p>
                  </a:txBody>
                  <a:tcPr/>
                </a:tc>
                <a:extLst>
                  <a:ext uri="{0D108BD9-81ED-4DB2-BD59-A6C34878D82A}">
                    <a16:rowId xmlns:a16="http://schemas.microsoft.com/office/drawing/2014/main" val="27117320"/>
                  </a:ext>
                </a:extLst>
              </a:tr>
            </a:tbl>
          </a:graphicData>
        </a:graphic>
      </p:graphicFrame>
    </p:spTree>
    <p:extLst>
      <p:ext uri="{BB962C8B-B14F-4D97-AF65-F5344CB8AC3E}">
        <p14:creationId xmlns:p14="http://schemas.microsoft.com/office/powerpoint/2010/main" val="9836620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26</a:t>
            </a:fld>
            <a:endParaRPr lang="en-US" dirty="0"/>
          </a:p>
        </p:txBody>
      </p:sp>
      <p:sp>
        <p:nvSpPr>
          <p:cNvPr id="10" name="Title 1"/>
          <p:cNvSpPr>
            <a:spLocks noGrp="1"/>
          </p:cNvSpPr>
          <p:nvPr>
            <p:ph type="title"/>
          </p:nvPr>
        </p:nvSpPr>
        <p:spPr>
          <a:xfrm>
            <a:off x="611030" y="609600"/>
            <a:ext cx="10969943" cy="808038"/>
          </a:xfrm>
        </p:spPr>
        <p:txBody>
          <a:bodyPr>
            <a:normAutofit fontScale="90000"/>
          </a:bodyPr>
          <a:lstStyle/>
          <a:p>
            <a:r>
              <a:rPr lang="en-US" sz="3200" dirty="0" smtClean="0">
                <a:latin typeface="Helvetica" panose="020B0604020202020204" pitchFamily="34" charset="0"/>
                <a:cs typeface="Helvetica" panose="020B0604020202020204" pitchFamily="34" charset="0"/>
              </a:rPr>
              <a:t>Selected Sub-BA Occupations Associated with </a:t>
            </a:r>
            <a:r>
              <a:rPr lang="en-US" sz="3200" dirty="0" smtClean="0"/>
              <a:t>Priority Industries</a:t>
            </a:r>
            <a:endParaRPr lang="en-US" sz="3200" dirty="0">
              <a:latin typeface="Helvetica" panose="020B0604020202020204" pitchFamily="34" charset="0"/>
              <a:cs typeface="Helvetica" panose="020B0604020202020204" pitchFamily="34" charset="0"/>
            </a:endParaRPr>
          </a:p>
        </p:txBody>
      </p:sp>
      <p:sp>
        <p:nvSpPr>
          <p:cNvPr id="12" name="Rectangle 11"/>
          <p:cNvSpPr/>
          <p:nvPr/>
        </p:nvSpPr>
        <p:spPr>
          <a:xfrm>
            <a:off x="611029" y="240270"/>
            <a:ext cx="274626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Priority Industry Profiles: Occupations</a:t>
            </a:r>
            <a:endParaRPr lang="en-US" sz="1200" dirty="0"/>
          </a:p>
        </p:txBody>
      </p:sp>
      <p:sp>
        <p:nvSpPr>
          <p:cNvPr id="14" name="Rectangle 13"/>
          <p:cNvSpPr/>
          <p:nvPr/>
        </p:nvSpPr>
        <p:spPr>
          <a:xfrm>
            <a:off x="610211" y="6492473"/>
            <a:ext cx="10969944"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 Source: </a:t>
            </a:r>
            <a:r>
              <a:rPr lang="en-US" sz="900" dirty="0" smtClean="0">
                <a:latin typeface="Helvetica" panose="020B0604020202020204" pitchFamily="34" charset="0"/>
                <a:cs typeface="Helvetica" panose="020B0604020202020204" pitchFamily="34" charset="0"/>
              </a:rPr>
              <a:t>BLS, </a:t>
            </a:r>
            <a:r>
              <a:rPr lang="en-US" sz="900" dirty="0">
                <a:latin typeface="Helvetica" panose="020B0604020202020204" pitchFamily="34" charset="0"/>
                <a:cs typeface="Helvetica" panose="020B0604020202020204" pitchFamily="34" charset="0"/>
              </a:rPr>
              <a:t>Occupational Employment Statistics, 2020 Projections and 2026 Projections; Burning Glass, 2019; </a:t>
            </a:r>
            <a:r>
              <a:rPr lang="en-US" sz="900" dirty="0" smtClean="0">
                <a:latin typeface="Helvetica" panose="020B0604020202020204" pitchFamily="34" charset="0"/>
                <a:cs typeface="Helvetica" panose="020B0604020202020204" pitchFamily="34" charset="0"/>
              </a:rPr>
              <a:t>DUA/BLS </a:t>
            </a:r>
            <a:r>
              <a:rPr lang="en-US" sz="900" dirty="0">
                <a:latin typeface="Helvetica" panose="020B0604020202020204" pitchFamily="34" charset="0"/>
                <a:cs typeface="Helvetica" panose="020B0604020202020204" pitchFamily="34" charset="0"/>
              </a:rPr>
              <a:t>Occupational Employment and </a:t>
            </a:r>
            <a:r>
              <a:rPr lang="en-US" sz="900" dirty="0" smtClean="0">
                <a:latin typeface="Helvetica" panose="020B0604020202020204" pitchFamily="34" charset="0"/>
                <a:cs typeface="Helvetica" panose="020B0604020202020204" pitchFamily="34" charset="0"/>
              </a:rPr>
              <a:t>Wages Staffing </a:t>
            </a:r>
            <a:r>
              <a:rPr lang="en-US" sz="900" dirty="0">
                <a:latin typeface="Helvetica" panose="020B0604020202020204" pitchFamily="34" charset="0"/>
                <a:cs typeface="Helvetica" panose="020B0604020202020204" pitchFamily="34" charset="0"/>
              </a:rPr>
              <a:t>Pattern </a:t>
            </a:r>
            <a:r>
              <a:rPr lang="en-US" sz="900" dirty="0" smtClean="0">
                <a:latin typeface="Helvetica" panose="020B0604020202020204" pitchFamily="34" charset="0"/>
                <a:cs typeface="Helvetica" panose="020B0604020202020204" pitchFamily="34" charset="0"/>
              </a:rPr>
              <a:t>Data, 2019</a:t>
            </a:r>
            <a:endParaRPr lang="en-US" sz="900" dirty="0">
              <a:latin typeface="Helvetica" panose="020B0604020202020204" pitchFamily="34" charset="0"/>
              <a:cs typeface="Helvetica" panose="020B0604020202020204" pitchFamily="34" charset="0"/>
            </a:endParaRPr>
          </a:p>
        </p:txBody>
      </p:sp>
      <p:sp>
        <p:nvSpPr>
          <p:cNvPr id="16" name="Rectangle 15"/>
          <p:cNvSpPr/>
          <p:nvPr/>
        </p:nvSpPr>
        <p:spPr>
          <a:xfrm>
            <a:off x="610211" y="6046171"/>
            <a:ext cx="10926061" cy="415498"/>
          </a:xfrm>
          <a:prstGeom prst="rect">
            <a:avLst/>
          </a:prstGeom>
        </p:spPr>
        <p:txBody>
          <a:bodyPr wrap="square">
            <a:spAutoFit/>
          </a:bodyPr>
          <a:lstStyle/>
          <a:p>
            <a:r>
              <a:rPr lang="en-US" sz="1050" i="1" dirty="0" smtClean="0">
                <a:latin typeface="Helvetica" panose="020B0604020202020204" pitchFamily="34" charset="0"/>
                <a:cs typeface="Helvetica" panose="020B0604020202020204" pitchFamily="34" charset="0"/>
              </a:rPr>
              <a:t>All occupations listed are 4- and 5-star occupations </a:t>
            </a:r>
            <a:r>
              <a:rPr lang="en-US" sz="1050" i="1" dirty="0">
                <a:latin typeface="Helvetica" panose="020B0604020202020204" pitchFamily="34" charset="0"/>
                <a:cs typeface="Helvetica" panose="020B0604020202020204" pitchFamily="34" charset="0"/>
              </a:rPr>
              <a:t>requiring a postsecondary non-degree award, some college, or an Associate’s d</a:t>
            </a:r>
            <a:r>
              <a:rPr lang="en-US" sz="1050" i="1" dirty="0" smtClean="0">
                <a:latin typeface="Helvetica" panose="020B0604020202020204" pitchFamily="34" charset="0"/>
                <a:cs typeface="Helvetica" panose="020B0604020202020204" pitchFamily="34" charset="0"/>
              </a:rPr>
              <a:t>egree</a:t>
            </a:r>
            <a:r>
              <a:rPr lang="en-US" sz="1050" i="1" dirty="0">
                <a:latin typeface="Helvetica" panose="020B0604020202020204" pitchFamily="34" charset="0"/>
                <a:cs typeface="Helvetica" panose="020B0604020202020204" pitchFamily="34" charset="0"/>
              </a:rPr>
              <a:t>. </a:t>
            </a:r>
            <a:endParaRPr lang="en-US" sz="1050" i="1" dirty="0" smtClean="0">
              <a:latin typeface="Helvetica" panose="020B0604020202020204" pitchFamily="34" charset="0"/>
              <a:cs typeface="Helvetica" panose="020B0604020202020204" pitchFamily="34" charset="0"/>
            </a:endParaRPr>
          </a:p>
          <a:p>
            <a:r>
              <a:rPr lang="en-US" sz="1050" i="1" dirty="0" smtClean="0">
                <a:latin typeface="Helvetica" panose="020B0604020202020204" pitchFamily="34" charset="0"/>
                <a:cs typeface="Helvetica" panose="020B0604020202020204" pitchFamily="34" charset="0"/>
              </a:rPr>
              <a:t>Bolded </a:t>
            </a:r>
            <a:r>
              <a:rPr lang="en-US" sz="1050" i="1" dirty="0">
                <a:latin typeface="Helvetica" panose="020B0604020202020204" pitchFamily="34" charset="0"/>
                <a:cs typeface="Helvetica" panose="020B0604020202020204" pitchFamily="34" charset="0"/>
              </a:rPr>
              <a:t>occupations </a:t>
            </a:r>
            <a:r>
              <a:rPr lang="en-US" sz="1050" i="1" dirty="0" smtClean="0">
                <a:latin typeface="Helvetica" panose="020B0604020202020204" pitchFamily="34" charset="0"/>
                <a:cs typeface="Helvetica" panose="020B0604020202020204" pitchFamily="34" charset="0"/>
              </a:rPr>
              <a:t>appear </a:t>
            </a:r>
            <a:r>
              <a:rPr lang="en-US" sz="1050" i="1" dirty="0">
                <a:latin typeface="Helvetica" panose="020B0604020202020204" pitchFamily="34" charset="0"/>
                <a:cs typeface="Helvetica" panose="020B0604020202020204" pitchFamily="34" charset="0"/>
              </a:rPr>
              <a:t>across multiple </a:t>
            </a:r>
            <a:r>
              <a:rPr lang="en-US" sz="1050" i="1" dirty="0" smtClean="0">
                <a:latin typeface="Helvetica" panose="020B0604020202020204" pitchFamily="34" charset="0"/>
                <a:cs typeface="Helvetica" panose="020B0604020202020204" pitchFamily="34" charset="0"/>
              </a:rPr>
              <a:t>priority industries</a:t>
            </a:r>
            <a:r>
              <a:rPr lang="en-US" sz="1050" i="1" dirty="0">
                <a:latin typeface="Helvetica" panose="020B0604020202020204" pitchFamily="34" charset="0"/>
                <a:cs typeface="Helvetica" panose="020B0604020202020204" pitchFamily="34" charset="0"/>
              </a:rPr>
              <a:t>. </a:t>
            </a:r>
          </a:p>
        </p:txBody>
      </p:sp>
      <p:graphicFrame>
        <p:nvGraphicFramePr>
          <p:cNvPr id="32" name="Table 31"/>
          <p:cNvGraphicFramePr>
            <a:graphicFrameLocks noGrp="1"/>
          </p:cNvGraphicFramePr>
          <p:nvPr>
            <p:extLst>
              <p:ext uri="{D42A27DB-BD31-4B8C-83A1-F6EECF244321}">
                <p14:modId xmlns:p14="http://schemas.microsoft.com/office/powerpoint/2010/main" val="78446588"/>
              </p:ext>
            </p:extLst>
          </p:nvPr>
        </p:nvGraphicFramePr>
        <p:xfrm>
          <a:off x="655525" y="1307325"/>
          <a:ext cx="10880951" cy="1645920"/>
        </p:xfrm>
        <a:graphic>
          <a:graphicData uri="http://schemas.openxmlformats.org/drawingml/2006/table">
            <a:tbl>
              <a:tblPr/>
              <a:tblGrid>
                <a:gridCol w="1375333">
                  <a:extLst>
                    <a:ext uri="{9D8B030D-6E8A-4147-A177-3AD203B41FA5}">
                      <a16:colId xmlns:a16="http://schemas.microsoft.com/office/drawing/2014/main" val="2720288002"/>
                    </a:ext>
                  </a:extLst>
                </a:gridCol>
                <a:gridCol w="1095397">
                  <a:extLst>
                    <a:ext uri="{9D8B030D-6E8A-4147-A177-3AD203B41FA5}">
                      <a16:colId xmlns:a16="http://schemas.microsoft.com/office/drawing/2014/main" val="46977980"/>
                    </a:ext>
                  </a:extLst>
                </a:gridCol>
                <a:gridCol w="3286193">
                  <a:extLst>
                    <a:ext uri="{9D8B030D-6E8A-4147-A177-3AD203B41FA5}">
                      <a16:colId xmlns:a16="http://schemas.microsoft.com/office/drawing/2014/main" val="3923351788"/>
                    </a:ext>
                  </a:extLst>
                </a:gridCol>
                <a:gridCol w="1923032">
                  <a:extLst>
                    <a:ext uri="{9D8B030D-6E8A-4147-A177-3AD203B41FA5}">
                      <a16:colId xmlns:a16="http://schemas.microsoft.com/office/drawing/2014/main" val="670731200"/>
                    </a:ext>
                  </a:extLst>
                </a:gridCol>
                <a:gridCol w="1095397">
                  <a:extLst>
                    <a:ext uri="{9D8B030D-6E8A-4147-A177-3AD203B41FA5}">
                      <a16:colId xmlns:a16="http://schemas.microsoft.com/office/drawing/2014/main" val="2541527121"/>
                    </a:ext>
                  </a:extLst>
                </a:gridCol>
                <a:gridCol w="645068">
                  <a:extLst>
                    <a:ext uri="{9D8B030D-6E8A-4147-A177-3AD203B41FA5}">
                      <a16:colId xmlns:a16="http://schemas.microsoft.com/office/drawing/2014/main" val="2614617836"/>
                    </a:ext>
                  </a:extLst>
                </a:gridCol>
                <a:gridCol w="1460531">
                  <a:extLst>
                    <a:ext uri="{9D8B030D-6E8A-4147-A177-3AD203B41FA5}">
                      <a16:colId xmlns:a16="http://schemas.microsoft.com/office/drawing/2014/main" val="2361375245"/>
                    </a:ext>
                  </a:extLst>
                </a:gridCol>
              </a:tblGrid>
              <a:tr h="182880">
                <a:tc>
                  <a:txBody>
                    <a:bodyPr/>
                    <a:lstStyle/>
                    <a:p>
                      <a:pPr algn="l" fontAlgn="b"/>
                      <a:endParaRPr lang="en-US" sz="900" b="0" i="0" u="none" strike="noStrike">
                        <a:solidFill>
                          <a:srgbClr val="000000"/>
                        </a:solidFill>
                        <a:effectLst/>
                        <a:latin typeface="+mn-lt"/>
                      </a:endParaRPr>
                    </a:p>
                  </a:txBody>
                  <a:tcPr marL="8822" marR="8822" marT="882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n-lt"/>
                      </a:endParaRPr>
                    </a:p>
                  </a:txBody>
                  <a:tcPr marL="8822" marR="8822" marT="882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mn-lt"/>
                      </a:endParaRPr>
                    </a:p>
                  </a:txBody>
                  <a:tcPr marL="8822" marR="8822" marT="8822"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en-US" sz="900" b="1" i="0" u="none" strike="noStrike" dirty="0">
                          <a:solidFill>
                            <a:srgbClr val="FA7D00"/>
                          </a:solidFill>
                          <a:effectLst/>
                          <a:latin typeface="+mn-lt"/>
                        </a:rPr>
                        <a:t>Industry-Specific, Statewide</a:t>
                      </a:r>
                    </a:p>
                  </a:txBody>
                  <a:tcPr marL="8822" marR="8822" marT="8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b"/>
                      <a:r>
                        <a:rPr lang="en-US" sz="900" b="1" i="0" u="none" strike="noStrike">
                          <a:solidFill>
                            <a:srgbClr val="FA7D00"/>
                          </a:solidFill>
                          <a:effectLst/>
                          <a:latin typeface="+mn-lt"/>
                        </a:rPr>
                        <a:t>All Industries, Regional</a:t>
                      </a:r>
                    </a:p>
                  </a:txBody>
                  <a:tcPr marL="8822" marR="8822" marT="8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3835795136"/>
                  </a:ext>
                </a:extLst>
              </a:tr>
              <a:tr h="365760">
                <a:tc>
                  <a:txBody>
                    <a:bodyPr/>
                    <a:lstStyle/>
                    <a:p>
                      <a:pPr algn="ctr" fontAlgn="ctr"/>
                      <a:r>
                        <a:rPr lang="en-US" sz="900" b="1" i="0" u="none" strike="noStrike">
                          <a:solidFill>
                            <a:srgbClr val="FFFFFF"/>
                          </a:solidFill>
                          <a:effectLst/>
                          <a:latin typeface="+mn-lt"/>
                        </a:rPr>
                        <a:t>Industry</a:t>
                      </a:r>
                    </a:p>
                  </a:txBody>
                  <a:tcPr marL="8822" marR="8822" marT="882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a:solidFill>
                            <a:srgbClr val="FFFFFF"/>
                          </a:solidFill>
                          <a:effectLst/>
                          <a:latin typeface="+mn-lt"/>
                        </a:rPr>
                        <a:t>SOC Code</a:t>
                      </a:r>
                    </a:p>
                  </a:txBody>
                  <a:tcPr marL="8822" marR="8822" marT="882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Occupation Title</a:t>
                      </a:r>
                    </a:p>
                  </a:txBody>
                  <a:tcPr marL="8822" marR="8822" marT="882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a:solidFill>
                            <a:srgbClr val="FFFFFF"/>
                          </a:solidFill>
                          <a:effectLst/>
                          <a:latin typeface="+mn-lt"/>
                        </a:rPr>
                        <a:t>Educational Requirement</a:t>
                      </a:r>
                    </a:p>
                  </a:txBody>
                  <a:tcPr marL="8822" marR="8822" marT="882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a:solidFill>
                            <a:srgbClr val="FFFFFF"/>
                          </a:solidFill>
                          <a:effectLst/>
                          <a:latin typeface="+mn-lt"/>
                        </a:rPr>
                        <a:t>2018 Industry Employment</a:t>
                      </a:r>
                    </a:p>
                  </a:txBody>
                  <a:tcPr marL="8822" marR="8822" marT="882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a:solidFill>
                            <a:srgbClr val="FFFFFF"/>
                          </a:solidFill>
                          <a:effectLst/>
                          <a:latin typeface="+mn-lt"/>
                        </a:rPr>
                        <a:t>STAR</a:t>
                      </a:r>
                    </a:p>
                  </a:txBody>
                  <a:tcPr marL="8822" marR="8822" marT="882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a:solidFill>
                            <a:srgbClr val="FFFFFF"/>
                          </a:solidFill>
                          <a:effectLst/>
                          <a:latin typeface="+mn-lt"/>
                        </a:rPr>
                        <a:t>Median Annual Wage</a:t>
                      </a:r>
                    </a:p>
                  </a:txBody>
                  <a:tcPr marL="8822" marR="8822" marT="882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738586534"/>
                  </a:ext>
                </a:extLst>
              </a:tr>
              <a:tr h="182880">
                <a:tc rowSpan="6">
                  <a:txBody>
                    <a:bodyPr/>
                    <a:lstStyle/>
                    <a:p>
                      <a:pPr algn="ctr" fontAlgn="b"/>
                      <a:r>
                        <a:rPr lang="en-US" sz="900" b="0" i="0" u="none" strike="noStrike" dirty="0" smtClean="0">
                          <a:solidFill>
                            <a:srgbClr val="000000"/>
                          </a:solidFill>
                          <a:effectLst/>
                          <a:latin typeface="+mn-lt"/>
                        </a:rPr>
                        <a:t>Educational Services</a:t>
                      </a:r>
                      <a:endParaRPr lang="en-US" sz="900" b="0" i="0" u="none" strike="noStrike" dirty="0">
                        <a:solidFill>
                          <a:srgbClr val="000000"/>
                        </a:solidFill>
                        <a:effectLst/>
                        <a:latin typeface="+mn-lt"/>
                      </a:endParaRPr>
                    </a:p>
                  </a:txBody>
                  <a:tcPr marL="8822" marR="8822" marT="8822" marB="0" anchor="ctr">
                    <a:lnL>
                      <a:noFill/>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FDA"/>
                    </a:solidFill>
                  </a:tcPr>
                </a:tc>
                <a:tc>
                  <a:txBody>
                    <a:bodyPr/>
                    <a:lstStyle/>
                    <a:p>
                      <a:pPr algn="ctr" fontAlgn="b"/>
                      <a:r>
                        <a:rPr lang="en-US" sz="900" b="0" i="0" u="none" strike="noStrike" dirty="0" smtClean="0">
                          <a:solidFill>
                            <a:srgbClr val="000000"/>
                          </a:solidFill>
                          <a:effectLst/>
                          <a:latin typeface="+mn-lt"/>
                        </a:rPr>
                        <a:t>49-9021</a:t>
                      </a:r>
                      <a:endParaRPr lang="en-US" sz="900" b="0" i="0" u="none" strike="noStrike" dirty="0">
                        <a:solidFill>
                          <a:srgbClr val="000000"/>
                        </a:solidFill>
                        <a:effectLst/>
                        <a:latin typeface="+mn-lt"/>
                      </a:endParaRPr>
                    </a:p>
                  </a:txBody>
                  <a:tcPr marL="8822" marR="8822" marT="8822" marB="0" anchor="ctr">
                    <a:lnL w="190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1" i="1" u="none" strike="noStrike" dirty="0" smtClean="0">
                          <a:solidFill>
                            <a:srgbClr val="000000"/>
                          </a:solidFill>
                          <a:effectLst/>
                          <a:latin typeface="+mn-lt"/>
                        </a:rPr>
                        <a:t>HVAC Mechanics </a:t>
                      </a:r>
                      <a:r>
                        <a:rPr lang="en-US" sz="900" b="1" i="1" u="none" strike="noStrike" dirty="0">
                          <a:solidFill>
                            <a:srgbClr val="000000"/>
                          </a:solidFill>
                          <a:effectLst/>
                          <a:latin typeface="+mn-lt"/>
                        </a:rPr>
                        <a:t>and Installers</a:t>
                      </a:r>
                    </a:p>
                  </a:txBody>
                  <a:tcPr marL="8822" marR="8822" marT="882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solidFill>
                            <a:srgbClr val="FFFFFF"/>
                          </a:solidFill>
                          <a:effectLst/>
                          <a:latin typeface="+mn-lt"/>
                        </a:rPr>
                        <a:t>Postsecondary non-degree award</a:t>
                      </a:r>
                    </a:p>
                  </a:txBody>
                  <a:tcPr marL="8822" marR="8822" marT="8822" marB="0" anchor="ctr">
                    <a:lnL>
                      <a:noFill/>
                    </a:lnL>
                    <a:lnR>
                      <a:noFill/>
                    </a:lnR>
                    <a:lnT w="12700" cap="flat" cmpd="sng" algn="ctr">
                      <a:solidFill>
                        <a:srgbClr val="000000"/>
                      </a:solidFill>
                      <a:prstDash val="solid"/>
                      <a:round/>
                      <a:headEnd type="none" w="med" len="med"/>
                      <a:tailEnd type="none" w="med" len="med"/>
                    </a:lnT>
                    <a:lnB>
                      <a:noFill/>
                    </a:lnB>
                    <a:solidFill>
                      <a:srgbClr val="70AD47"/>
                    </a:solidFill>
                  </a:tcPr>
                </a:tc>
                <a:tc>
                  <a:txBody>
                    <a:bodyPr/>
                    <a:lstStyle/>
                    <a:p>
                      <a:pPr algn="ctr" fontAlgn="b"/>
                      <a:r>
                        <a:rPr lang="en-US" sz="900" b="0" i="0" u="none" strike="noStrike">
                          <a:solidFill>
                            <a:srgbClr val="000000"/>
                          </a:solidFill>
                          <a:effectLst/>
                          <a:latin typeface="+mn-lt"/>
                        </a:rPr>
                        <a:t>330</a:t>
                      </a:r>
                    </a:p>
                  </a:txBody>
                  <a:tcPr marL="8822" marR="8822" marT="8822"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US" sz="900" b="0" i="0" u="none" strike="noStrike">
                          <a:solidFill>
                            <a:srgbClr val="000000"/>
                          </a:solidFill>
                          <a:effectLst/>
                          <a:latin typeface="+mn-lt"/>
                        </a:rPr>
                        <a:t>$61,914</a:t>
                      </a:r>
                    </a:p>
                  </a:txBody>
                  <a:tcPr marL="8822" marR="8822" marT="8822"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29845184"/>
                  </a:ext>
                </a:extLst>
              </a:tr>
              <a:tr h="182880">
                <a:tc vMerge="1">
                  <a:txBody>
                    <a:bodyPr/>
                    <a:lstStyle/>
                    <a:p>
                      <a:pPr algn="ctr" fontAlgn="b"/>
                      <a:endParaRPr lang="en-US" sz="900" b="0" i="0" u="none" strike="noStrike" dirty="0">
                        <a:solidFill>
                          <a:srgbClr val="000000"/>
                        </a:solidFill>
                        <a:effectLst/>
                        <a:latin typeface="+mn-lt"/>
                      </a:endParaRPr>
                    </a:p>
                  </a:txBody>
                  <a:tcPr marL="8822" marR="8822" marT="8822" marB="0" anchor="ctr">
                    <a:lnL>
                      <a:noFill/>
                    </a:lnL>
                    <a:lnR>
                      <a:noFill/>
                    </a:lnR>
                    <a:lnT>
                      <a:noFill/>
                    </a:lnT>
                    <a:lnB>
                      <a:noFill/>
                    </a:lnB>
                    <a:solidFill>
                      <a:srgbClr val="E2EFDA"/>
                    </a:solidFill>
                  </a:tcPr>
                </a:tc>
                <a:tc>
                  <a:txBody>
                    <a:bodyPr/>
                    <a:lstStyle/>
                    <a:p>
                      <a:pPr algn="ctr" fontAlgn="b"/>
                      <a:r>
                        <a:rPr lang="en-US" sz="900" b="0" i="0" u="none" strike="noStrike">
                          <a:solidFill>
                            <a:srgbClr val="000000"/>
                          </a:solidFill>
                          <a:effectLst/>
                          <a:latin typeface="+mn-lt"/>
                        </a:rPr>
                        <a:t>29-2061</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900" b="1" i="1" u="none" strike="noStrike" dirty="0">
                          <a:solidFill>
                            <a:srgbClr val="000000"/>
                          </a:solidFill>
                          <a:effectLst/>
                          <a:latin typeface="+mn-lt"/>
                        </a:rPr>
                        <a:t>Licensed Practical and Licensed Vocational Nurses</a:t>
                      </a:r>
                    </a:p>
                  </a:txBody>
                  <a:tcPr marL="8822" marR="8822" marT="8822"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Postsecondary non-degree award</a:t>
                      </a:r>
                    </a:p>
                  </a:txBody>
                  <a:tcPr marL="8822" marR="8822" marT="8822" marB="0" anchor="ctr">
                    <a:lnL>
                      <a:noFill/>
                    </a:lnL>
                    <a:lnR>
                      <a:noFill/>
                    </a:lnR>
                    <a:lnT>
                      <a:noFill/>
                    </a:lnT>
                    <a:lnB>
                      <a:noFill/>
                    </a:lnB>
                    <a:solidFill>
                      <a:srgbClr val="70AD47"/>
                    </a:solidFill>
                  </a:tcPr>
                </a:tc>
                <a:tc>
                  <a:txBody>
                    <a:bodyPr/>
                    <a:lstStyle/>
                    <a:p>
                      <a:pPr algn="ctr" fontAlgn="b"/>
                      <a:r>
                        <a:rPr lang="en-US" sz="900" b="0" i="0" u="none" strike="noStrike">
                          <a:solidFill>
                            <a:srgbClr val="000000"/>
                          </a:solidFill>
                          <a:effectLst/>
                          <a:latin typeface="+mn-lt"/>
                        </a:rPr>
                        <a:t>330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$54,879</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93230441"/>
                  </a:ext>
                </a:extLst>
              </a:tr>
              <a:tr h="182880">
                <a:tc vMerge="1">
                  <a:txBody>
                    <a:bodyPr/>
                    <a:lstStyle/>
                    <a:p>
                      <a:pPr algn="ctr" fontAlgn="b"/>
                      <a:endParaRPr lang="en-US" sz="900" b="0" i="0" u="none" strike="noStrike" dirty="0">
                        <a:solidFill>
                          <a:srgbClr val="000000"/>
                        </a:solidFill>
                        <a:effectLst/>
                        <a:latin typeface="+mn-lt"/>
                      </a:endParaRPr>
                    </a:p>
                  </a:txBody>
                  <a:tcPr marL="8822" marR="8822" marT="8822" marB="0" anchor="ctr">
                    <a:lnL>
                      <a:noFill/>
                    </a:lnL>
                    <a:lnR>
                      <a:noFill/>
                    </a:lnR>
                    <a:lnT>
                      <a:noFill/>
                    </a:lnT>
                    <a:lnB>
                      <a:noFill/>
                    </a:lnB>
                    <a:solidFill>
                      <a:srgbClr val="E2EFDA"/>
                    </a:solidFill>
                  </a:tcPr>
                </a:tc>
                <a:tc>
                  <a:txBody>
                    <a:bodyPr/>
                    <a:lstStyle/>
                    <a:p>
                      <a:pPr algn="ctr" fontAlgn="b"/>
                      <a:r>
                        <a:rPr lang="en-US" sz="900" b="0" i="0" u="none" strike="noStrike" dirty="0">
                          <a:solidFill>
                            <a:srgbClr val="000000"/>
                          </a:solidFill>
                          <a:effectLst/>
                          <a:latin typeface="+mn-lt"/>
                        </a:rPr>
                        <a:t>31-9092</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900" b="1" i="1" u="none" strike="noStrike" dirty="0">
                          <a:solidFill>
                            <a:srgbClr val="000000"/>
                          </a:solidFill>
                          <a:effectLst/>
                          <a:latin typeface="+mn-lt"/>
                        </a:rPr>
                        <a:t>Medical Assistants</a:t>
                      </a:r>
                    </a:p>
                  </a:txBody>
                  <a:tcPr marL="8822" marR="8822" marT="8822"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Postsecondary non-degree award</a:t>
                      </a:r>
                    </a:p>
                  </a:txBody>
                  <a:tcPr marL="8822" marR="8822" marT="8822" marB="0" anchor="ctr">
                    <a:lnL>
                      <a:noFill/>
                    </a:lnL>
                    <a:lnR>
                      <a:noFill/>
                    </a:lnR>
                    <a:lnT>
                      <a:noFill/>
                    </a:lnT>
                    <a:lnB>
                      <a:noFill/>
                    </a:lnB>
                    <a:solidFill>
                      <a:srgbClr val="70AD47"/>
                    </a:solidFill>
                  </a:tcPr>
                </a:tc>
                <a:tc>
                  <a:txBody>
                    <a:bodyPr/>
                    <a:lstStyle/>
                    <a:p>
                      <a:pPr algn="ctr" fontAlgn="b"/>
                      <a:r>
                        <a:rPr lang="en-US" sz="900" b="0" i="0" u="none" strike="noStrike">
                          <a:solidFill>
                            <a:srgbClr val="000000"/>
                          </a:solidFill>
                          <a:effectLst/>
                          <a:latin typeface="+mn-lt"/>
                        </a:rPr>
                        <a:t>120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$36,925</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410207"/>
                  </a:ext>
                </a:extLst>
              </a:tr>
              <a:tr h="182880">
                <a:tc vMerge="1">
                  <a:txBody>
                    <a:bodyPr/>
                    <a:lstStyle/>
                    <a:p>
                      <a:pPr algn="ctr" fontAlgn="b"/>
                      <a:endParaRPr lang="en-US" sz="900" b="0" i="0" u="none" strike="noStrike" dirty="0">
                        <a:solidFill>
                          <a:srgbClr val="000000"/>
                        </a:solidFill>
                        <a:effectLst/>
                        <a:latin typeface="+mn-lt"/>
                      </a:endParaRPr>
                    </a:p>
                  </a:txBody>
                  <a:tcPr marL="8822" marR="8822" marT="8822" marB="0" anchor="ctr">
                    <a:lnL>
                      <a:noFill/>
                    </a:lnL>
                    <a:lnR>
                      <a:noFill/>
                    </a:lnR>
                    <a:lnT>
                      <a:noFill/>
                    </a:lnT>
                    <a:lnB>
                      <a:noFill/>
                    </a:lnB>
                    <a:solidFill>
                      <a:srgbClr val="E2EFDA"/>
                    </a:solidFill>
                  </a:tcPr>
                </a:tc>
                <a:tc>
                  <a:txBody>
                    <a:bodyPr/>
                    <a:lstStyle/>
                    <a:p>
                      <a:pPr algn="ctr" fontAlgn="b"/>
                      <a:r>
                        <a:rPr lang="en-US" sz="900" b="0" i="0" u="none" strike="noStrike" dirty="0">
                          <a:solidFill>
                            <a:srgbClr val="000000"/>
                          </a:solidFill>
                          <a:effectLst/>
                          <a:latin typeface="+mn-lt"/>
                        </a:rPr>
                        <a:t>43-3031</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900" b="1" i="1" u="none" strike="noStrike">
                          <a:solidFill>
                            <a:srgbClr val="000000"/>
                          </a:solidFill>
                          <a:effectLst/>
                          <a:latin typeface="+mn-lt"/>
                        </a:rPr>
                        <a:t>Bookkeeping, Accounting, and Auditing Clerks</a:t>
                      </a:r>
                    </a:p>
                  </a:txBody>
                  <a:tcPr marL="8822" marR="8822" marT="8822" marB="0" anchor="ctr">
                    <a:lnL>
                      <a:noFill/>
                    </a:lnL>
                    <a:lnR>
                      <a:noFill/>
                    </a:lnR>
                    <a:lnT>
                      <a:noFill/>
                    </a:lnT>
                    <a:lnB>
                      <a:noFill/>
                    </a:lnB>
                  </a:tcPr>
                </a:tc>
                <a:tc>
                  <a:txBody>
                    <a:bodyPr/>
                    <a:lstStyle/>
                    <a:p>
                      <a:pPr algn="ctr" fontAlgn="b"/>
                      <a:r>
                        <a:rPr lang="en-US" sz="900" b="0" i="0" u="none" strike="noStrike" dirty="0">
                          <a:solidFill>
                            <a:srgbClr val="000000"/>
                          </a:solidFill>
                          <a:effectLst/>
                          <a:latin typeface="+mn-lt"/>
                        </a:rPr>
                        <a:t>Some college, no degree</a:t>
                      </a:r>
                    </a:p>
                  </a:txBody>
                  <a:tcPr marL="8822" marR="8822" marT="8822" marB="0" anchor="ctr">
                    <a:lnL>
                      <a:noFill/>
                    </a:lnL>
                    <a:lnR>
                      <a:noFill/>
                    </a:lnR>
                    <a:lnT>
                      <a:noFill/>
                    </a:lnT>
                    <a:lnB>
                      <a:noFill/>
                    </a:lnB>
                  </a:tcPr>
                </a:tc>
                <a:tc>
                  <a:txBody>
                    <a:bodyPr/>
                    <a:lstStyle/>
                    <a:p>
                      <a:pPr algn="ctr" fontAlgn="b"/>
                      <a:r>
                        <a:rPr lang="en-US" sz="900" b="0" i="0" u="none" strike="noStrike">
                          <a:solidFill>
                            <a:srgbClr val="000000"/>
                          </a:solidFill>
                          <a:effectLst/>
                          <a:latin typeface="+mn-lt"/>
                        </a:rPr>
                        <a:t>1,670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$40,589</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85045913"/>
                  </a:ext>
                </a:extLst>
              </a:tr>
              <a:tr h="182880">
                <a:tc vMerge="1">
                  <a:txBody>
                    <a:bodyPr/>
                    <a:lstStyle/>
                    <a:p>
                      <a:pPr algn="ctr" fontAlgn="b"/>
                      <a:endParaRPr lang="en-US" sz="900" b="0" i="0" u="none" strike="noStrike" dirty="0">
                        <a:solidFill>
                          <a:srgbClr val="000000"/>
                        </a:solidFill>
                        <a:effectLst/>
                        <a:latin typeface="+mn-lt"/>
                      </a:endParaRPr>
                    </a:p>
                  </a:txBody>
                  <a:tcPr marL="8822" marR="8822" marT="8822" marB="0" anchor="ctr">
                    <a:lnL>
                      <a:noFill/>
                    </a:lnL>
                    <a:lnR>
                      <a:noFill/>
                    </a:lnR>
                    <a:lnT>
                      <a:noFill/>
                    </a:lnT>
                    <a:lnB>
                      <a:noFill/>
                    </a:lnB>
                    <a:solidFill>
                      <a:srgbClr val="E2EFDA"/>
                    </a:solidFill>
                  </a:tcPr>
                </a:tc>
                <a:tc>
                  <a:txBody>
                    <a:bodyPr/>
                    <a:lstStyle/>
                    <a:p>
                      <a:pPr algn="ctr" fontAlgn="b"/>
                      <a:r>
                        <a:rPr lang="en-US" sz="900" b="0" i="0" u="none" strike="noStrike" dirty="0">
                          <a:solidFill>
                            <a:srgbClr val="000000"/>
                          </a:solidFill>
                          <a:effectLst/>
                          <a:latin typeface="+mn-lt"/>
                        </a:rPr>
                        <a:t>15-1151</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900" b="1" i="1" u="none" strike="noStrike">
                          <a:solidFill>
                            <a:srgbClr val="000000"/>
                          </a:solidFill>
                          <a:effectLst/>
                          <a:latin typeface="+mn-lt"/>
                        </a:rPr>
                        <a:t>Computer User Support Specialists</a:t>
                      </a:r>
                    </a:p>
                  </a:txBody>
                  <a:tcPr marL="8822" marR="8822" marT="8822" marB="0" anchor="ctr">
                    <a:lnL>
                      <a:noFill/>
                    </a:lnL>
                    <a:lnR>
                      <a:noFill/>
                    </a:lnR>
                    <a:lnT>
                      <a:noFill/>
                    </a:lnT>
                    <a:lnB>
                      <a:noFill/>
                    </a:lnB>
                  </a:tcPr>
                </a:tc>
                <a:tc>
                  <a:txBody>
                    <a:bodyPr/>
                    <a:lstStyle/>
                    <a:p>
                      <a:pPr algn="ctr" fontAlgn="b"/>
                      <a:r>
                        <a:rPr lang="en-US" sz="900" b="0" i="0" u="none" strike="noStrike">
                          <a:solidFill>
                            <a:srgbClr val="000000"/>
                          </a:solidFill>
                          <a:effectLst/>
                          <a:latin typeface="+mn-lt"/>
                        </a:rPr>
                        <a:t>Some college, no degree</a:t>
                      </a:r>
                    </a:p>
                  </a:txBody>
                  <a:tcPr marL="8822" marR="8822" marT="8822" marB="0" anchor="ctr">
                    <a:lnL>
                      <a:noFill/>
                    </a:lnL>
                    <a:lnR>
                      <a:noFill/>
                    </a:lnR>
                    <a:lnT>
                      <a:noFill/>
                    </a:lnT>
                    <a:lnB>
                      <a:noFill/>
                    </a:lnB>
                  </a:tcPr>
                </a:tc>
                <a:tc>
                  <a:txBody>
                    <a:bodyPr/>
                    <a:lstStyle/>
                    <a:p>
                      <a:pPr algn="ctr" fontAlgn="b"/>
                      <a:r>
                        <a:rPr lang="en-US" sz="900" b="0" i="0" u="none" strike="noStrike">
                          <a:solidFill>
                            <a:srgbClr val="000000"/>
                          </a:solidFill>
                          <a:effectLst/>
                          <a:latin typeface="+mn-lt"/>
                        </a:rPr>
                        <a:t>2,350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$50,889</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27755722"/>
                  </a:ext>
                </a:extLst>
              </a:tr>
              <a:tr h="182880">
                <a:tc vMerge="1">
                  <a:txBody>
                    <a:bodyPr/>
                    <a:lstStyle/>
                    <a:p>
                      <a:pPr algn="ctr" fontAlgn="b"/>
                      <a:endParaRPr lang="en-US" sz="900" b="0" i="0" u="none" strike="noStrike" dirty="0">
                        <a:solidFill>
                          <a:srgbClr val="000000"/>
                        </a:solidFill>
                        <a:effectLst/>
                        <a:latin typeface="+mn-lt"/>
                      </a:endParaRPr>
                    </a:p>
                  </a:txBody>
                  <a:tcPr marL="8822" marR="8822" marT="8822" marB="0" anchor="ctr">
                    <a:lnL>
                      <a:noFill/>
                    </a:lnL>
                    <a:lnR>
                      <a:noFill/>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900" b="0" i="0" u="none" strike="noStrike" dirty="0">
                          <a:solidFill>
                            <a:srgbClr val="000000"/>
                          </a:solidFill>
                          <a:effectLst/>
                          <a:latin typeface="+mn-lt"/>
                        </a:rPr>
                        <a:t>25-9041</a:t>
                      </a:r>
                    </a:p>
                  </a:txBody>
                  <a:tcPr marL="8822" marR="8822" marT="8822" marB="0" anchor="ctr">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tc>
                  <a:txBody>
                    <a:bodyPr/>
                    <a:lstStyle/>
                    <a:p>
                      <a:pPr algn="l" fontAlgn="b"/>
                      <a:r>
                        <a:rPr lang="en-US" sz="900" b="1" i="1" u="none" strike="noStrike" dirty="0">
                          <a:solidFill>
                            <a:srgbClr val="000000"/>
                          </a:solidFill>
                          <a:effectLst/>
                          <a:latin typeface="+mn-lt"/>
                        </a:rPr>
                        <a:t>Teacher Assistants</a:t>
                      </a:r>
                    </a:p>
                  </a:txBody>
                  <a:tcPr marL="8822" marR="8822" marT="8822"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n-lt"/>
                        </a:rPr>
                        <a:t>Some college, no degree</a:t>
                      </a:r>
                    </a:p>
                  </a:txBody>
                  <a:tcPr marL="8822" marR="8822" marT="8822"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n-lt"/>
                        </a:rPr>
                        <a:t>33,670</a:t>
                      </a:r>
                    </a:p>
                  </a:txBody>
                  <a:tcPr marL="8822" marR="8822" marT="8822" marB="0" anchor="ctr">
                    <a:lnL>
                      <a:noFill/>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900" b="0" i="0" u="none" strike="noStrike" dirty="0">
                          <a:solidFill>
                            <a:srgbClr val="000000"/>
                          </a:solidFill>
                          <a:effectLst/>
                          <a:latin typeface="+mn-lt"/>
                        </a:rPr>
                        <a:t>$34,124</a:t>
                      </a:r>
                    </a:p>
                  </a:txBody>
                  <a:tcPr marL="8822" marR="8822" marT="8822" marB="0" anchor="ctr">
                    <a:lnL w="6350" cap="flat" cmpd="sng" algn="ctr">
                      <a:solidFill>
                        <a:srgbClr val="000000"/>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733930"/>
                  </a:ext>
                </a:extLst>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1010666647"/>
              </p:ext>
            </p:extLst>
          </p:nvPr>
        </p:nvGraphicFramePr>
        <p:xfrm>
          <a:off x="655525" y="3035753"/>
          <a:ext cx="10880951" cy="2011680"/>
        </p:xfrm>
        <a:graphic>
          <a:graphicData uri="http://schemas.openxmlformats.org/drawingml/2006/table">
            <a:tbl>
              <a:tblPr/>
              <a:tblGrid>
                <a:gridCol w="1375333">
                  <a:extLst>
                    <a:ext uri="{9D8B030D-6E8A-4147-A177-3AD203B41FA5}">
                      <a16:colId xmlns:a16="http://schemas.microsoft.com/office/drawing/2014/main" val="2604173493"/>
                    </a:ext>
                  </a:extLst>
                </a:gridCol>
                <a:gridCol w="1095397">
                  <a:extLst>
                    <a:ext uri="{9D8B030D-6E8A-4147-A177-3AD203B41FA5}">
                      <a16:colId xmlns:a16="http://schemas.microsoft.com/office/drawing/2014/main" val="3013498605"/>
                    </a:ext>
                  </a:extLst>
                </a:gridCol>
                <a:gridCol w="3286193">
                  <a:extLst>
                    <a:ext uri="{9D8B030D-6E8A-4147-A177-3AD203B41FA5}">
                      <a16:colId xmlns:a16="http://schemas.microsoft.com/office/drawing/2014/main" val="3204061889"/>
                    </a:ext>
                  </a:extLst>
                </a:gridCol>
                <a:gridCol w="1923032">
                  <a:extLst>
                    <a:ext uri="{9D8B030D-6E8A-4147-A177-3AD203B41FA5}">
                      <a16:colId xmlns:a16="http://schemas.microsoft.com/office/drawing/2014/main" val="1723610924"/>
                    </a:ext>
                  </a:extLst>
                </a:gridCol>
                <a:gridCol w="1095397">
                  <a:extLst>
                    <a:ext uri="{9D8B030D-6E8A-4147-A177-3AD203B41FA5}">
                      <a16:colId xmlns:a16="http://schemas.microsoft.com/office/drawing/2014/main" val="2103821986"/>
                    </a:ext>
                  </a:extLst>
                </a:gridCol>
                <a:gridCol w="645068">
                  <a:extLst>
                    <a:ext uri="{9D8B030D-6E8A-4147-A177-3AD203B41FA5}">
                      <a16:colId xmlns:a16="http://schemas.microsoft.com/office/drawing/2014/main" val="1242572243"/>
                    </a:ext>
                  </a:extLst>
                </a:gridCol>
                <a:gridCol w="1460531">
                  <a:extLst>
                    <a:ext uri="{9D8B030D-6E8A-4147-A177-3AD203B41FA5}">
                      <a16:colId xmlns:a16="http://schemas.microsoft.com/office/drawing/2014/main" val="649968128"/>
                    </a:ext>
                  </a:extLst>
                </a:gridCol>
              </a:tblGrid>
              <a:tr h="182880">
                <a:tc rowSpan="11">
                  <a:txBody>
                    <a:bodyPr/>
                    <a:lstStyle/>
                    <a:p>
                      <a:pPr algn="ctr" fontAlgn="b"/>
                      <a:r>
                        <a:rPr lang="en-US" sz="900" b="0" i="0" u="none" strike="noStrike" dirty="0">
                          <a:solidFill>
                            <a:srgbClr val="000000"/>
                          </a:solidFill>
                          <a:effectLst/>
                          <a:latin typeface="+mn-lt"/>
                        </a:rPr>
                        <a:t>Health Care and Social </a:t>
                      </a:r>
                      <a:r>
                        <a:rPr lang="en-US" sz="900" b="0" i="0" u="none" strike="noStrike" dirty="0" smtClean="0">
                          <a:solidFill>
                            <a:srgbClr val="000000"/>
                          </a:solidFill>
                          <a:effectLst/>
                          <a:latin typeface="+mn-lt"/>
                        </a:rPr>
                        <a:t>Assistance</a:t>
                      </a:r>
                      <a:endParaRPr lang="en-US" sz="900" b="0" i="0" u="none" strike="noStrike" dirty="0">
                        <a:solidFill>
                          <a:srgbClr val="000000"/>
                        </a:solidFill>
                        <a:effectLst/>
                        <a:latin typeface="+mn-lt"/>
                      </a:endParaRPr>
                    </a:p>
                  </a:txBody>
                  <a:tcPr marL="8822" marR="8822" marT="8822" marB="0" anchor="ctr">
                    <a:lnL>
                      <a:noFill/>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900" b="0" i="0" u="none" strike="noStrike">
                          <a:solidFill>
                            <a:srgbClr val="000000"/>
                          </a:solidFill>
                          <a:effectLst/>
                          <a:latin typeface="+mn-lt"/>
                        </a:rPr>
                        <a:t>23-2011</a:t>
                      </a:r>
                    </a:p>
                  </a:txBody>
                  <a:tcPr marL="8822" marR="8822" marT="8822" marB="0" anchor="ctr">
                    <a:lnL w="190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1" i="1" u="none" strike="noStrike" dirty="0">
                          <a:solidFill>
                            <a:srgbClr val="000000"/>
                          </a:solidFill>
                          <a:effectLst/>
                          <a:latin typeface="+mn-lt"/>
                        </a:rPr>
                        <a:t>Paralegals and Legal Assistants</a:t>
                      </a:r>
                    </a:p>
                  </a:txBody>
                  <a:tcPr marL="8822" marR="8822" marT="882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solidFill>
                            <a:srgbClr val="FFFFFF"/>
                          </a:solidFill>
                          <a:effectLst/>
                          <a:latin typeface="+mn-lt"/>
                        </a:rPr>
                        <a:t>Associate's degree</a:t>
                      </a:r>
                    </a:p>
                  </a:txBody>
                  <a:tcPr marL="8822" marR="8822" marT="8822" marB="0" anchor="ctr">
                    <a:lnL>
                      <a:noFill/>
                    </a:lnL>
                    <a:lnR>
                      <a:noFill/>
                    </a:lnR>
                    <a:lnT w="12700" cap="flat" cmpd="sng" algn="ctr">
                      <a:solidFill>
                        <a:srgbClr val="000000"/>
                      </a:solidFill>
                      <a:prstDash val="solid"/>
                      <a:round/>
                      <a:headEnd type="none" w="med" len="med"/>
                      <a:tailEnd type="none" w="med" len="med"/>
                    </a:lnT>
                    <a:lnB>
                      <a:noFill/>
                    </a:lnB>
                    <a:solidFill>
                      <a:srgbClr val="5B9BD5"/>
                    </a:solidFill>
                  </a:tcPr>
                </a:tc>
                <a:tc>
                  <a:txBody>
                    <a:bodyPr/>
                    <a:lstStyle/>
                    <a:p>
                      <a:pPr algn="ctr" fontAlgn="b"/>
                      <a:r>
                        <a:rPr lang="en-US" sz="900" b="0" i="0" u="none" strike="noStrike">
                          <a:solidFill>
                            <a:srgbClr val="000000"/>
                          </a:solidFill>
                          <a:effectLst/>
                          <a:latin typeface="+mn-lt"/>
                        </a:rPr>
                        <a:t>60</a:t>
                      </a:r>
                    </a:p>
                  </a:txBody>
                  <a:tcPr marL="8822" marR="8822" marT="8822"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US" sz="900" b="0" i="0" u="none" strike="noStrike">
                          <a:solidFill>
                            <a:srgbClr val="000000"/>
                          </a:solidFill>
                          <a:effectLst/>
                          <a:latin typeface="+mn-lt"/>
                        </a:rPr>
                        <a:t>$49,536</a:t>
                      </a:r>
                    </a:p>
                  </a:txBody>
                  <a:tcPr marL="8822" marR="8822" marT="8822"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6541591"/>
                  </a:ext>
                </a:extLst>
              </a:tr>
              <a:tr h="182880">
                <a:tc vMerge="1">
                  <a:txBody>
                    <a:bodyPr/>
                    <a:lstStyle/>
                    <a:p>
                      <a:pPr algn="ctr" fontAlgn="b"/>
                      <a:endParaRPr lang="en-US" sz="900" b="0" i="0" u="none" strike="noStrike" dirty="0">
                        <a:solidFill>
                          <a:srgbClr val="000000"/>
                        </a:solidFill>
                        <a:effectLst/>
                        <a:latin typeface="+mn-lt"/>
                      </a:endParaRPr>
                    </a:p>
                  </a:txBody>
                  <a:tcPr marL="8822" marR="8822" marT="8822" marB="0" anchor="ctr">
                    <a:lnL>
                      <a:noFill/>
                    </a:lnL>
                    <a:lnR>
                      <a:noFill/>
                    </a:lnR>
                    <a:lnT>
                      <a:noFill/>
                    </a:lnT>
                    <a:lnB>
                      <a:noFill/>
                    </a:lnB>
                    <a:solidFill>
                      <a:srgbClr val="DDEBF7"/>
                    </a:solidFill>
                  </a:tcPr>
                </a:tc>
                <a:tc>
                  <a:txBody>
                    <a:bodyPr/>
                    <a:lstStyle/>
                    <a:p>
                      <a:pPr algn="ctr" fontAlgn="b"/>
                      <a:r>
                        <a:rPr lang="en-US" sz="900" b="0" i="0" u="none" strike="noStrike" dirty="0">
                          <a:solidFill>
                            <a:srgbClr val="000000"/>
                          </a:solidFill>
                          <a:effectLst/>
                          <a:latin typeface="+mn-lt"/>
                        </a:rPr>
                        <a:t>31-2021</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900" b="0" i="0" u="none" strike="noStrike" dirty="0">
                          <a:solidFill>
                            <a:srgbClr val="000000"/>
                          </a:solidFill>
                          <a:effectLst/>
                          <a:latin typeface="+mn-lt"/>
                        </a:rPr>
                        <a:t>Physical Therapist Assistants</a:t>
                      </a:r>
                    </a:p>
                  </a:txBody>
                  <a:tcPr marL="8822" marR="8822" marT="8822"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Associate's degree</a:t>
                      </a:r>
                    </a:p>
                  </a:txBody>
                  <a:tcPr marL="8822" marR="8822" marT="8822"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mn-lt"/>
                        </a:rPr>
                        <a:t>2,510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$61,056</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21817212"/>
                  </a:ext>
                </a:extLst>
              </a:tr>
              <a:tr h="182880">
                <a:tc vMerge="1">
                  <a:txBody>
                    <a:bodyPr/>
                    <a:lstStyle/>
                    <a:p>
                      <a:pPr algn="ctr" fontAlgn="b"/>
                      <a:endParaRPr lang="en-US" sz="900" b="0" i="0" u="none" strike="noStrike" dirty="0">
                        <a:solidFill>
                          <a:srgbClr val="000000"/>
                        </a:solidFill>
                        <a:effectLst/>
                        <a:latin typeface="+mn-lt"/>
                      </a:endParaRPr>
                    </a:p>
                  </a:txBody>
                  <a:tcPr marL="8822" marR="8822" marT="8822" marB="0" anchor="ctr">
                    <a:lnL>
                      <a:noFill/>
                    </a:lnL>
                    <a:lnR>
                      <a:noFill/>
                    </a:lnR>
                    <a:lnT>
                      <a:noFill/>
                    </a:lnT>
                    <a:lnB>
                      <a:noFill/>
                    </a:lnB>
                    <a:solidFill>
                      <a:srgbClr val="DDEBF7"/>
                    </a:solidFill>
                  </a:tcPr>
                </a:tc>
                <a:tc>
                  <a:txBody>
                    <a:bodyPr/>
                    <a:lstStyle/>
                    <a:p>
                      <a:pPr algn="ctr" fontAlgn="b"/>
                      <a:r>
                        <a:rPr lang="en-US" sz="900" b="0" i="0" u="none" strike="noStrike">
                          <a:solidFill>
                            <a:srgbClr val="000000"/>
                          </a:solidFill>
                          <a:effectLst/>
                          <a:latin typeface="+mn-lt"/>
                        </a:rPr>
                        <a:t>29-2034</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900" b="0" i="0" u="none" strike="noStrike" dirty="0">
                          <a:solidFill>
                            <a:srgbClr val="000000"/>
                          </a:solidFill>
                          <a:effectLst/>
                          <a:latin typeface="+mn-lt"/>
                        </a:rPr>
                        <a:t>Radiologic Technologists</a:t>
                      </a:r>
                    </a:p>
                  </a:txBody>
                  <a:tcPr marL="8822" marR="8822" marT="8822"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Associate's degree</a:t>
                      </a:r>
                    </a:p>
                  </a:txBody>
                  <a:tcPr marL="8822" marR="8822" marT="8822"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mn-lt"/>
                        </a:rPr>
                        <a:t>4,100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$65,654</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70908677"/>
                  </a:ext>
                </a:extLst>
              </a:tr>
              <a:tr h="182880">
                <a:tc vMerge="1">
                  <a:txBody>
                    <a:bodyPr/>
                    <a:lstStyle/>
                    <a:p>
                      <a:pPr algn="ctr" fontAlgn="b"/>
                      <a:endParaRPr lang="en-US" sz="900" b="0" i="0" u="none" strike="noStrike" dirty="0">
                        <a:solidFill>
                          <a:srgbClr val="000000"/>
                        </a:solidFill>
                        <a:effectLst/>
                        <a:latin typeface="+mn-lt"/>
                      </a:endParaRPr>
                    </a:p>
                  </a:txBody>
                  <a:tcPr marL="8822" marR="8822" marT="8822" marB="0" anchor="ctr">
                    <a:lnL>
                      <a:noFill/>
                    </a:lnL>
                    <a:lnR>
                      <a:noFill/>
                    </a:lnR>
                    <a:lnT>
                      <a:noFill/>
                    </a:lnT>
                    <a:lnB>
                      <a:noFill/>
                    </a:lnB>
                    <a:solidFill>
                      <a:srgbClr val="DDEBF7"/>
                    </a:solidFill>
                  </a:tcPr>
                </a:tc>
                <a:tc>
                  <a:txBody>
                    <a:bodyPr/>
                    <a:lstStyle/>
                    <a:p>
                      <a:pPr algn="ctr" fontAlgn="b"/>
                      <a:r>
                        <a:rPr lang="en-US" sz="900" b="0" i="0" u="none" strike="noStrike">
                          <a:solidFill>
                            <a:srgbClr val="000000"/>
                          </a:solidFill>
                          <a:effectLst/>
                          <a:latin typeface="+mn-lt"/>
                        </a:rPr>
                        <a:t>49-9021</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900" b="1" i="1" u="none" strike="noStrike" dirty="0" smtClean="0">
                          <a:solidFill>
                            <a:srgbClr val="000000"/>
                          </a:solidFill>
                          <a:effectLst/>
                          <a:latin typeface="+mn-lt"/>
                        </a:rPr>
                        <a:t>HVAC Mechanics </a:t>
                      </a:r>
                      <a:r>
                        <a:rPr lang="en-US" sz="900" b="1" i="1" u="none" strike="noStrike" dirty="0">
                          <a:solidFill>
                            <a:srgbClr val="000000"/>
                          </a:solidFill>
                          <a:effectLst/>
                          <a:latin typeface="+mn-lt"/>
                        </a:rPr>
                        <a:t>and Installers</a:t>
                      </a:r>
                    </a:p>
                  </a:txBody>
                  <a:tcPr marL="8822" marR="8822" marT="8822"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Postsecondary non-degree award</a:t>
                      </a:r>
                    </a:p>
                  </a:txBody>
                  <a:tcPr marL="8822" marR="8822" marT="8822" marB="0" anchor="ctr">
                    <a:lnL>
                      <a:noFill/>
                    </a:lnL>
                    <a:lnR>
                      <a:noFill/>
                    </a:lnR>
                    <a:lnT>
                      <a:noFill/>
                    </a:lnT>
                    <a:lnB>
                      <a:noFill/>
                    </a:lnB>
                    <a:solidFill>
                      <a:srgbClr val="70AD47"/>
                    </a:solidFill>
                  </a:tcPr>
                </a:tc>
                <a:tc>
                  <a:txBody>
                    <a:bodyPr/>
                    <a:lstStyle/>
                    <a:p>
                      <a:pPr algn="ctr" fontAlgn="b"/>
                      <a:r>
                        <a:rPr lang="en-US" sz="900" b="0" i="0" u="none" strike="noStrike">
                          <a:solidFill>
                            <a:srgbClr val="000000"/>
                          </a:solidFill>
                          <a:effectLst/>
                          <a:latin typeface="+mn-lt"/>
                        </a:rPr>
                        <a:t>210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$61,914</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07318606"/>
                  </a:ext>
                </a:extLst>
              </a:tr>
              <a:tr h="182880">
                <a:tc vMerge="1">
                  <a:txBody>
                    <a:bodyPr/>
                    <a:lstStyle/>
                    <a:p>
                      <a:pPr algn="ctr" fontAlgn="b"/>
                      <a:endParaRPr lang="en-US" sz="900" b="0" i="0" u="none" strike="noStrike">
                        <a:solidFill>
                          <a:srgbClr val="000000"/>
                        </a:solidFill>
                        <a:effectLst/>
                        <a:latin typeface="+mn-lt"/>
                      </a:endParaRPr>
                    </a:p>
                  </a:txBody>
                  <a:tcPr marL="8822" marR="8822" marT="8822" marB="0" anchor="ctr">
                    <a:lnL>
                      <a:noFill/>
                    </a:lnL>
                    <a:lnR>
                      <a:noFill/>
                    </a:lnR>
                    <a:lnT>
                      <a:noFill/>
                    </a:lnT>
                    <a:lnB>
                      <a:noFill/>
                    </a:lnB>
                    <a:solidFill>
                      <a:srgbClr val="DDEBF7"/>
                    </a:solidFill>
                  </a:tcPr>
                </a:tc>
                <a:tc>
                  <a:txBody>
                    <a:bodyPr/>
                    <a:lstStyle/>
                    <a:p>
                      <a:pPr algn="ctr" fontAlgn="b"/>
                      <a:r>
                        <a:rPr lang="en-US" sz="900" b="0" i="0" u="none" strike="noStrike">
                          <a:solidFill>
                            <a:srgbClr val="000000"/>
                          </a:solidFill>
                          <a:effectLst/>
                          <a:latin typeface="+mn-lt"/>
                        </a:rPr>
                        <a:t>29-2061</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900" b="1" i="1" u="none" strike="noStrike">
                          <a:solidFill>
                            <a:srgbClr val="000000"/>
                          </a:solidFill>
                          <a:effectLst/>
                          <a:latin typeface="+mn-lt"/>
                        </a:rPr>
                        <a:t>Licensed Practical and Licensed Vocational Nurses</a:t>
                      </a:r>
                    </a:p>
                  </a:txBody>
                  <a:tcPr marL="8822" marR="8822" marT="8822"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Postsecondary non-degree award</a:t>
                      </a:r>
                    </a:p>
                  </a:txBody>
                  <a:tcPr marL="8822" marR="8822" marT="8822" marB="0" anchor="ctr">
                    <a:lnL>
                      <a:noFill/>
                    </a:lnL>
                    <a:lnR>
                      <a:noFill/>
                    </a:lnR>
                    <a:lnT>
                      <a:noFill/>
                    </a:lnT>
                    <a:lnB>
                      <a:noFill/>
                    </a:lnB>
                    <a:solidFill>
                      <a:srgbClr val="70AD47"/>
                    </a:solidFill>
                  </a:tcPr>
                </a:tc>
                <a:tc>
                  <a:txBody>
                    <a:bodyPr/>
                    <a:lstStyle/>
                    <a:p>
                      <a:pPr algn="ctr" fontAlgn="b"/>
                      <a:r>
                        <a:rPr lang="en-US" sz="900" b="0" i="0" u="none" strike="noStrike">
                          <a:solidFill>
                            <a:srgbClr val="000000"/>
                          </a:solidFill>
                          <a:effectLst/>
                          <a:latin typeface="+mn-lt"/>
                        </a:rPr>
                        <a:t>14,000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$54,879</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61691645"/>
                  </a:ext>
                </a:extLst>
              </a:tr>
              <a:tr h="182880">
                <a:tc vMerge="1">
                  <a:txBody>
                    <a:bodyPr/>
                    <a:lstStyle/>
                    <a:p>
                      <a:pPr algn="ctr" fontAlgn="b"/>
                      <a:endParaRPr lang="en-US" sz="900" b="0" i="0" u="none" strike="noStrike">
                        <a:solidFill>
                          <a:srgbClr val="000000"/>
                        </a:solidFill>
                        <a:effectLst/>
                        <a:latin typeface="+mn-lt"/>
                      </a:endParaRPr>
                    </a:p>
                  </a:txBody>
                  <a:tcPr marL="8822" marR="8822" marT="8822" marB="0" anchor="ctr">
                    <a:lnL>
                      <a:noFill/>
                    </a:lnL>
                    <a:lnR>
                      <a:noFill/>
                    </a:lnR>
                    <a:lnT>
                      <a:noFill/>
                    </a:lnT>
                    <a:lnB>
                      <a:noFill/>
                    </a:lnB>
                    <a:solidFill>
                      <a:srgbClr val="DDEBF7"/>
                    </a:solidFill>
                  </a:tcPr>
                </a:tc>
                <a:tc>
                  <a:txBody>
                    <a:bodyPr/>
                    <a:lstStyle/>
                    <a:p>
                      <a:pPr algn="ctr" fontAlgn="b"/>
                      <a:r>
                        <a:rPr lang="en-US" sz="900" b="0" i="0" u="none" strike="noStrike" dirty="0">
                          <a:solidFill>
                            <a:srgbClr val="000000"/>
                          </a:solidFill>
                          <a:effectLst/>
                          <a:latin typeface="+mn-lt"/>
                        </a:rPr>
                        <a:t>31-9092</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900" b="1" i="1" u="none" strike="noStrike" dirty="0">
                          <a:solidFill>
                            <a:srgbClr val="000000"/>
                          </a:solidFill>
                          <a:effectLst/>
                          <a:latin typeface="+mn-lt"/>
                        </a:rPr>
                        <a:t>Medical Assistants</a:t>
                      </a:r>
                    </a:p>
                  </a:txBody>
                  <a:tcPr marL="8822" marR="8822" marT="8822"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Postsecondary non-degree award</a:t>
                      </a:r>
                    </a:p>
                  </a:txBody>
                  <a:tcPr marL="8822" marR="8822" marT="8822" marB="0" anchor="ctr">
                    <a:lnL>
                      <a:noFill/>
                    </a:lnL>
                    <a:lnR>
                      <a:noFill/>
                    </a:lnR>
                    <a:lnT>
                      <a:noFill/>
                    </a:lnT>
                    <a:lnB>
                      <a:noFill/>
                    </a:lnB>
                    <a:solidFill>
                      <a:srgbClr val="70AD47"/>
                    </a:solidFill>
                  </a:tcPr>
                </a:tc>
                <a:tc>
                  <a:txBody>
                    <a:bodyPr/>
                    <a:lstStyle/>
                    <a:p>
                      <a:pPr algn="ctr" fontAlgn="b"/>
                      <a:r>
                        <a:rPr lang="en-US" sz="900" b="0" i="0" u="none" strike="noStrike">
                          <a:solidFill>
                            <a:srgbClr val="000000"/>
                          </a:solidFill>
                          <a:effectLst/>
                          <a:latin typeface="+mn-lt"/>
                        </a:rPr>
                        <a:t>13,300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$36,925</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84694548"/>
                  </a:ext>
                </a:extLst>
              </a:tr>
              <a:tr h="182880">
                <a:tc vMerge="1">
                  <a:txBody>
                    <a:bodyPr/>
                    <a:lstStyle/>
                    <a:p>
                      <a:pPr algn="ctr" fontAlgn="b"/>
                      <a:endParaRPr lang="en-US" sz="900" b="0" i="0" u="none" strike="noStrike" dirty="0">
                        <a:solidFill>
                          <a:srgbClr val="000000"/>
                        </a:solidFill>
                        <a:effectLst/>
                        <a:latin typeface="+mn-lt"/>
                      </a:endParaRPr>
                    </a:p>
                  </a:txBody>
                  <a:tcPr marL="8822" marR="8822" marT="8822" marB="0" anchor="ctr">
                    <a:lnL>
                      <a:noFill/>
                    </a:lnL>
                    <a:lnR>
                      <a:noFill/>
                    </a:lnR>
                    <a:lnT>
                      <a:noFill/>
                    </a:lnT>
                    <a:lnB>
                      <a:noFill/>
                    </a:lnB>
                    <a:solidFill>
                      <a:srgbClr val="DDEBF7"/>
                    </a:solidFill>
                  </a:tcPr>
                </a:tc>
                <a:tc>
                  <a:txBody>
                    <a:bodyPr/>
                    <a:lstStyle/>
                    <a:p>
                      <a:pPr algn="ctr" fontAlgn="b"/>
                      <a:r>
                        <a:rPr lang="en-US" sz="900" b="0" i="0" u="none" strike="noStrike">
                          <a:solidFill>
                            <a:srgbClr val="000000"/>
                          </a:solidFill>
                          <a:effectLst/>
                          <a:latin typeface="+mn-lt"/>
                        </a:rPr>
                        <a:t>29-2071</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mn-lt"/>
                        </a:rPr>
                        <a:t>Medical Records and Health Information Technicians</a:t>
                      </a:r>
                    </a:p>
                  </a:txBody>
                  <a:tcPr marL="8822" marR="8822" marT="8822"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Postsecondary non-degree award</a:t>
                      </a:r>
                    </a:p>
                  </a:txBody>
                  <a:tcPr marL="8822" marR="8822" marT="8822" marB="0" anchor="ctr">
                    <a:lnL>
                      <a:noFill/>
                    </a:lnL>
                    <a:lnR>
                      <a:noFill/>
                    </a:lnR>
                    <a:lnT>
                      <a:noFill/>
                    </a:lnT>
                    <a:lnB>
                      <a:noFill/>
                    </a:lnB>
                    <a:solidFill>
                      <a:srgbClr val="70AD47"/>
                    </a:solidFill>
                  </a:tcPr>
                </a:tc>
                <a:tc>
                  <a:txBody>
                    <a:bodyPr/>
                    <a:lstStyle/>
                    <a:p>
                      <a:pPr algn="ctr" fontAlgn="b"/>
                      <a:r>
                        <a:rPr lang="en-US" sz="900" b="0" i="0" u="none" strike="noStrike">
                          <a:solidFill>
                            <a:srgbClr val="000000"/>
                          </a:solidFill>
                          <a:effectLst/>
                          <a:latin typeface="+mn-lt"/>
                        </a:rPr>
                        <a:t>4,220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$40,440</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5309229"/>
                  </a:ext>
                </a:extLst>
              </a:tr>
              <a:tr h="182880">
                <a:tc vMerge="1">
                  <a:txBody>
                    <a:bodyPr/>
                    <a:lstStyle/>
                    <a:p>
                      <a:pPr algn="ctr" fontAlgn="b"/>
                      <a:endParaRPr lang="en-US" sz="900" b="0" i="0" u="none" strike="noStrike" dirty="0">
                        <a:solidFill>
                          <a:srgbClr val="000000"/>
                        </a:solidFill>
                        <a:effectLst/>
                        <a:latin typeface="+mn-lt"/>
                      </a:endParaRPr>
                    </a:p>
                  </a:txBody>
                  <a:tcPr marL="8822" marR="8822" marT="8822" marB="0" anchor="ctr">
                    <a:lnL>
                      <a:noFill/>
                    </a:lnL>
                    <a:lnR>
                      <a:noFill/>
                    </a:lnR>
                    <a:lnT>
                      <a:noFill/>
                    </a:lnT>
                    <a:lnB>
                      <a:noFill/>
                    </a:lnB>
                    <a:solidFill>
                      <a:srgbClr val="DDEBF7"/>
                    </a:solidFill>
                  </a:tcPr>
                </a:tc>
                <a:tc>
                  <a:txBody>
                    <a:bodyPr/>
                    <a:lstStyle/>
                    <a:p>
                      <a:pPr algn="ctr" fontAlgn="b"/>
                      <a:r>
                        <a:rPr lang="en-US" sz="900" b="0" i="0" u="none" strike="noStrike">
                          <a:solidFill>
                            <a:srgbClr val="000000"/>
                          </a:solidFill>
                          <a:effectLst/>
                          <a:latin typeface="+mn-lt"/>
                        </a:rPr>
                        <a:t>29-2055</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900" b="0" i="0" u="none" strike="noStrike" dirty="0">
                          <a:solidFill>
                            <a:srgbClr val="000000"/>
                          </a:solidFill>
                          <a:effectLst/>
                          <a:latin typeface="+mn-lt"/>
                        </a:rPr>
                        <a:t>Surgical Technologists</a:t>
                      </a:r>
                    </a:p>
                  </a:txBody>
                  <a:tcPr marL="8822" marR="8822" marT="8822"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Postsecondary non-degree award</a:t>
                      </a:r>
                    </a:p>
                  </a:txBody>
                  <a:tcPr marL="8822" marR="8822" marT="8822" marB="0" anchor="ctr">
                    <a:lnL>
                      <a:noFill/>
                    </a:lnL>
                    <a:lnR>
                      <a:noFill/>
                    </a:lnR>
                    <a:lnT>
                      <a:noFill/>
                    </a:lnT>
                    <a:lnB>
                      <a:noFill/>
                    </a:lnB>
                    <a:solidFill>
                      <a:srgbClr val="70AD47"/>
                    </a:solidFill>
                  </a:tcPr>
                </a:tc>
                <a:tc>
                  <a:txBody>
                    <a:bodyPr/>
                    <a:lstStyle/>
                    <a:p>
                      <a:pPr algn="ctr" fontAlgn="b"/>
                      <a:r>
                        <a:rPr lang="en-US" sz="900" b="0" i="0" u="none" strike="noStrike">
                          <a:solidFill>
                            <a:srgbClr val="000000"/>
                          </a:solidFill>
                          <a:effectLst/>
                          <a:latin typeface="+mn-lt"/>
                        </a:rPr>
                        <a:t>2,870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$58,730</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93970768"/>
                  </a:ext>
                </a:extLst>
              </a:tr>
              <a:tr h="182880">
                <a:tc vMerge="1">
                  <a:txBody>
                    <a:bodyPr/>
                    <a:lstStyle/>
                    <a:p>
                      <a:pPr algn="ctr" fontAlgn="b"/>
                      <a:endParaRPr lang="en-US" sz="900" b="0" i="0" u="none" strike="noStrike" dirty="0">
                        <a:solidFill>
                          <a:srgbClr val="000000"/>
                        </a:solidFill>
                        <a:effectLst/>
                        <a:latin typeface="+mn-lt"/>
                      </a:endParaRPr>
                    </a:p>
                  </a:txBody>
                  <a:tcPr marL="8822" marR="8822" marT="8822" marB="0" anchor="ctr">
                    <a:lnL>
                      <a:noFill/>
                    </a:lnL>
                    <a:lnR>
                      <a:noFill/>
                    </a:lnR>
                    <a:lnT>
                      <a:noFill/>
                    </a:lnT>
                    <a:lnB>
                      <a:noFill/>
                    </a:lnB>
                    <a:solidFill>
                      <a:srgbClr val="DDEBF7"/>
                    </a:solidFill>
                  </a:tcPr>
                </a:tc>
                <a:tc>
                  <a:txBody>
                    <a:bodyPr/>
                    <a:lstStyle/>
                    <a:p>
                      <a:pPr algn="ctr" fontAlgn="b"/>
                      <a:r>
                        <a:rPr lang="en-US" sz="900" b="0" i="0" u="none" strike="noStrike" dirty="0">
                          <a:solidFill>
                            <a:srgbClr val="000000"/>
                          </a:solidFill>
                          <a:effectLst/>
                          <a:latin typeface="+mn-lt"/>
                        </a:rPr>
                        <a:t>43-3031</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900" b="1" i="1" u="none" strike="noStrike" dirty="0">
                          <a:solidFill>
                            <a:srgbClr val="000000"/>
                          </a:solidFill>
                          <a:effectLst/>
                          <a:latin typeface="+mn-lt"/>
                        </a:rPr>
                        <a:t>Bookkeeping, Accounting, and Auditing Clerks</a:t>
                      </a:r>
                    </a:p>
                  </a:txBody>
                  <a:tcPr marL="8822" marR="8822" marT="8822" marB="0" anchor="ctr">
                    <a:lnL>
                      <a:noFill/>
                    </a:lnL>
                    <a:lnR>
                      <a:noFill/>
                    </a:lnR>
                    <a:lnT>
                      <a:noFill/>
                    </a:lnT>
                    <a:lnB>
                      <a:noFill/>
                    </a:lnB>
                  </a:tcPr>
                </a:tc>
                <a:tc>
                  <a:txBody>
                    <a:bodyPr/>
                    <a:lstStyle/>
                    <a:p>
                      <a:pPr algn="ctr" fontAlgn="b"/>
                      <a:r>
                        <a:rPr lang="en-US" sz="900" b="0" i="0" u="none" strike="noStrike">
                          <a:solidFill>
                            <a:srgbClr val="000000"/>
                          </a:solidFill>
                          <a:effectLst/>
                          <a:latin typeface="+mn-lt"/>
                        </a:rPr>
                        <a:t>Some college, no degree</a:t>
                      </a:r>
                    </a:p>
                  </a:txBody>
                  <a:tcPr marL="8822" marR="8822" marT="8822" marB="0" anchor="ctr">
                    <a:lnL>
                      <a:noFill/>
                    </a:lnL>
                    <a:lnR>
                      <a:noFill/>
                    </a:lnR>
                    <a:lnT>
                      <a:noFill/>
                    </a:lnT>
                    <a:lnB>
                      <a:noFill/>
                    </a:lnB>
                  </a:tcPr>
                </a:tc>
                <a:tc>
                  <a:txBody>
                    <a:bodyPr/>
                    <a:lstStyle/>
                    <a:p>
                      <a:pPr algn="ctr" fontAlgn="b"/>
                      <a:r>
                        <a:rPr lang="en-US" sz="900" b="0" i="0" u="none" strike="noStrike">
                          <a:solidFill>
                            <a:srgbClr val="000000"/>
                          </a:solidFill>
                          <a:effectLst/>
                          <a:latin typeface="+mn-lt"/>
                        </a:rPr>
                        <a:t>4,110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$40,589</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97594811"/>
                  </a:ext>
                </a:extLst>
              </a:tr>
              <a:tr h="182880">
                <a:tc vMerge="1">
                  <a:txBody>
                    <a:bodyPr/>
                    <a:lstStyle/>
                    <a:p>
                      <a:pPr algn="ctr" fontAlgn="b"/>
                      <a:endParaRPr lang="en-US" sz="900" b="0" i="0" u="none" strike="noStrike" dirty="0">
                        <a:solidFill>
                          <a:srgbClr val="000000"/>
                        </a:solidFill>
                        <a:effectLst/>
                        <a:latin typeface="+mn-lt"/>
                      </a:endParaRPr>
                    </a:p>
                  </a:txBody>
                  <a:tcPr marL="8822" marR="8822" marT="8822" marB="0" anchor="ctr">
                    <a:lnL>
                      <a:noFill/>
                    </a:lnL>
                    <a:lnR>
                      <a:noFill/>
                    </a:lnR>
                    <a:lnT>
                      <a:noFill/>
                    </a:lnT>
                    <a:lnB>
                      <a:noFill/>
                    </a:lnB>
                    <a:solidFill>
                      <a:srgbClr val="DDEBF7"/>
                    </a:solidFill>
                  </a:tcPr>
                </a:tc>
                <a:tc>
                  <a:txBody>
                    <a:bodyPr/>
                    <a:lstStyle/>
                    <a:p>
                      <a:pPr algn="ctr" fontAlgn="b"/>
                      <a:r>
                        <a:rPr lang="en-US" sz="900" b="0" i="0" u="none" strike="noStrike" dirty="0">
                          <a:solidFill>
                            <a:srgbClr val="000000"/>
                          </a:solidFill>
                          <a:effectLst/>
                          <a:latin typeface="+mn-lt"/>
                        </a:rPr>
                        <a:t>15-1151</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900" b="1" i="1" u="none" strike="noStrike">
                          <a:solidFill>
                            <a:srgbClr val="000000"/>
                          </a:solidFill>
                          <a:effectLst/>
                          <a:latin typeface="+mn-lt"/>
                        </a:rPr>
                        <a:t>Computer User Support Specialists</a:t>
                      </a:r>
                    </a:p>
                  </a:txBody>
                  <a:tcPr marL="8822" marR="8822" marT="8822" marB="0" anchor="ctr">
                    <a:lnL>
                      <a:noFill/>
                    </a:lnL>
                    <a:lnR>
                      <a:noFill/>
                    </a:lnR>
                    <a:lnT>
                      <a:noFill/>
                    </a:lnT>
                    <a:lnB>
                      <a:noFill/>
                    </a:lnB>
                  </a:tcPr>
                </a:tc>
                <a:tc>
                  <a:txBody>
                    <a:bodyPr/>
                    <a:lstStyle/>
                    <a:p>
                      <a:pPr algn="ctr" fontAlgn="b"/>
                      <a:r>
                        <a:rPr lang="en-US" sz="900" b="0" i="0" u="none" strike="noStrike">
                          <a:solidFill>
                            <a:srgbClr val="000000"/>
                          </a:solidFill>
                          <a:effectLst/>
                          <a:latin typeface="+mn-lt"/>
                        </a:rPr>
                        <a:t>Some college, no degree</a:t>
                      </a:r>
                    </a:p>
                  </a:txBody>
                  <a:tcPr marL="8822" marR="8822" marT="8822" marB="0" anchor="ctr">
                    <a:lnL>
                      <a:noFill/>
                    </a:lnL>
                    <a:lnR>
                      <a:noFill/>
                    </a:lnR>
                    <a:lnT>
                      <a:noFill/>
                    </a:lnT>
                    <a:lnB>
                      <a:noFill/>
                    </a:lnB>
                  </a:tcPr>
                </a:tc>
                <a:tc>
                  <a:txBody>
                    <a:bodyPr/>
                    <a:lstStyle/>
                    <a:p>
                      <a:pPr algn="ctr" fontAlgn="b"/>
                      <a:r>
                        <a:rPr lang="en-US" sz="900" b="0" i="0" u="none" strike="noStrike">
                          <a:solidFill>
                            <a:srgbClr val="000000"/>
                          </a:solidFill>
                          <a:effectLst/>
                          <a:latin typeface="+mn-lt"/>
                        </a:rPr>
                        <a:t>820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$50,889</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66115271"/>
                  </a:ext>
                </a:extLst>
              </a:tr>
              <a:tr h="182880">
                <a:tc vMerge="1">
                  <a:txBody>
                    <a:bodyPr/>
                    <a:lstStyle/>
                    <a:p>
                      <a:pPr algn="ctr" fontAlgn="b"/>
                      <a:endParaRPr lang="en-US" sz="900" b="0" i="0" u="none" strike="noStrike" dirty="0">
                        <a:solidFill>
                          <a:srgbClr val="000000"/>
                        </a:solidFill>
                        <a:effectLst/>
                        <a:latin typeface="+mn-lt"/>
                      </a:endParaRPr>
                    </a:p>
                  </a:txBody>
                  <a:tcPr marL="8822" marR="8822" marT="8822" marB="0" anchor="ctr">
                    <a:lnL>
                      <a:noFill/>
                    </a:lnL>
                    <a:lnR>
                      <a:noFill/>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900" b="0" i="0" u="none" strike="noStrike" dirty="0">
                          <a:solidFill>
                            <a:srgbClr val="000000"/>
                          </a:solidFill>
                          <a:effectLst/>
                          <a:latin typeface="+mn-lt"/>
                        </a:rPr>
                        <a:t>25-9041</a:t>
                      </a:r>
                    </a:p>
                  </a:txBody>
                  <a:tcPr marL="8822" marR="8822" marT="8822" marB="0" anchor="ctr">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tc>
                  <a:txBody>
                    <a:bodyPr/>
                    <a:lstStyle/>
                    <a:p>
                      <a:pPr algn="l" fontAlgn="b"/>
                      <a:r>
                        <a:rPr lang="en-US" sz="900" b="1" i="1" u="none" strike="noStrike">
                          <a:solidFill>
                            <a:srgbClr val="000000"/>
                          </a:solidFill>
                          <a:effectLst/>
                          <a:latin typeface="+mn-lt"/>
                        </a:rPr>
                        <a:t>Teacher Assistants</a:t>
                      </a:r>
                    </a:p>
                  </a:txBody>
                  <a:tcPr marL="8822" marR="8822" marT="8822"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n-lt"/>
                        </a:rPr>
                        <a:t>Some college, no degree</a:t>
                      </a:r>
                    </a:p>
                  </a:txBody>
                  <a:tcPr marL="8822" marR="8822" marT="8822"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mn-lt"/>
                        </a:rPr>
                        <a:t>4,740</a:t>
                      </a:r>
                    </a:p>
                  </a:txBody>
                  <a:tcPr marL="8822" marR="8822" marT="8822" marB="0" anchor="ctr">
                    <a:lnL>
                      <a:noFill/>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900" b="0" i="0" u="none" strike="noStrike" dirty="0">
                          <a:solidFill>
                            <a:srgbClr val="000000"/>
                          </a:solidFill>
                          <a:effectLst/>
                          <a:latin typeface="+mn-lt"/>
                        </a:rPr>
                        <a:t>$34,124</a:t>
                      </a:r>
                    </a:p>
                  </a:txBody>
                  <a:tcPr marL="8822" marR="8822" marT="8822" marB="0" anchor="ctr">
                    <a:lnL w="6350" cap="flat" cmpd="sng" algn="ctr">
                      <a:solidFill>
                        <a:srgbClr val="000000"/>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1898316"/>
                  </a:ext>
                </a:extLst>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1271767729"/>
              </p:ext>
            </p:extLst>
          </p:nvPr>
        </p:nvGraphicFramePr>
        <p:xfrm>
          <a:off x="655525" y="5129941"/>
          <a:ext cx="10880951" cy="914400"/>
        </p:xfrm>
        <a:graphic>
          <a:graphicData uri="http://schemas.openxmlformats.org/drawingml/2006/table">
            <a:tbl>
              <a:tblPr/>
              <a:tblGrid>
                <a:gridCol w="1375333">
                  <a:extLst>
                    <a:ext uri="{9D8B030D-6E8A-4147-A177-3AD203B41FA5}">
                      <a16:colId xmlns:a16="http://schemas.microsoft.com/office/drawing/2014/main" val="2461653956"/>
                    </a:ext>
                  </a:extLst>
                </a:gridCol>
                <a:gridCol w="1095397">
                  <a:extLst>
                    <a:ext uri="{9D8B030D-6E8A-4147-A177-3AD203B41FA5}">
                      <a16:colId xmlns:a16="http://schemas.microsoft.com/office/drawing/2014/main" val="2991756360"/>
                    </a:ext>
                  </a:extLst>
                </a:gridCol>
                <a:gridCol w="3286193">
                  <a:extLst>
                    <a:ext uri="{9D8B030D-6E8A-4147-A177-3AD203B41FA5}">
                      <a16:colId xmlns:a16="http://schemas.microsoft.com/office/drawing/2014/main" val="1087662327"/>
                    </a:ext>
                  </a:extLst>
                </a:gridCol>
                <a:gridCol w="1923032">
                  <a:extLst>
                    <a:ext uri="{9D8B030D-6E8A-4147-A177-3AD203B41FA5}">
                      <a16:colId xmlns:a16="http://schemas.microsoft.com/office/drawing/2014/main" val="298949811"/>
                    </a:ext>
                  </a:extLst>
                </a:gridCol>
                <a:gridCol w="1095397">
                  <a:extLst>
                    <a:ext uri="{9D8B030D-6E8A-4147-A177-3AD203B41FA5}">
                      <a16:colId xmlns:a16="http://schemas.microsoft.com/office/drawing/2014/main" val="2519850070"/>
                    </a:ext>
                  </a:extLst>
                </a:gridCol>
                <a:gridCol w="645068">
                  <a:extLst>
                    <a:ext uri="{9D8B030D-6E8A-4147-A177-3AD203B41FA5}">
                      <a16:colId xmlns:a16="http://schemas.microsoft.com/office/drawing/2014/main" val="2556874016"/>
                    </a:ext>
                  </a:extLst>
                </a:gridCol>
                <a:gridCol w="1460531">
                  <a:extLst>
                    <a:ext uri="{9D8B030D-6E8A-4147-A177-3AD203B41FA5}">
                      <a16:colId xmlns:a16="http://schemas.microsoft.com/office/drawing/2014/main" val="1550039470"/>
                    </a:ext>
                  </a:extLst>
                </a:gridCol>
              </a:tblGrid>
              <a:tr h="182880">
                <a:tc rowSpan="5">
                  <a:txBody>
                    <a:bodyPr/>
                    <a:lstStyle/>
                    <a:p>
                      <a:pPr algn="ctr" fontAlgn="b"/>
                      <a:r>
                        <a:rPr lang="en-US" sz="900" b="0" i="0" u="none" strike="noStrike" dirty="0" smtClean="0">
                          <a:solidFill>
                            <a:srgbClr val="000000"/>
                          </a:solidFill>
                          <a:effectLst/>
                          <a:latin typeface="+mn-lt"/>
                        </a:rPr>
                        <a:t>Manufacturing</a:t>
                      </a:r>
                      <a:endParaRPr lang="en-US" sz="900" b="0" i="0" u="none" strike="noStrike" dirty="0">
                        <a:solidFill>
                          <a:srgbClr val="000000"/>
                        </a:solidFill>
                        <a:effectLst/>
                        <a:latin typeface="+mn-lt"/>
                      </a:endParaRPr>
                    </a:p>
                  </a:txBody>
                  <a:tcPr marL="8822" marR="8822" marT="8822" marB="0" anchor="ctr">
                    <a:lnL>
                      <a:noFill/>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2CC"/>
                    </a:solidFill>
                  </a:tcPr>
                </a:tc>
                <a:tc>
                  <a:txBody>
                    <a:bodyPr/>
                    <a:lstStyle/>
                    <a:p>
                      <a:pPr algn="ctr" fontAlgn="b"/>
                      <a:r>
                        <a:rPr lang="en-US" sz="900" b="0" i="0" u="none" strike="noStrike">
                          <a:solidFill>
                            <a:srgbClr val="000000"/>
                          </a:solidFill>
                          <a:effectLst/>
                          <a:latin typeface="+mn-lt"/>
                        </a:rPr>
                        <a:t>23-2011</a:t>
                      </a:r>
                    </a:p>
                  </a:txBody>
                  <a:tcPr marL="8822" marR="8822" marT="8822" marB="0" anchor="ctr">
                    <a:lnL w="190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1" i="1" u="none" strike="noStrike" dirty="0">
                          <a:solidFill>
                            <a:srgbClr val="000000"/>
                          </a:solidFill>
                          <a:effectLst/>
                          <a:latin typeface="+mn-lt"/>
                        </a:rPr>
                        <a:t>Paralegals and Legal Assistants</a:t>
                      </a:r>
                    </a:p>
                  </a:txBody>
                  <a:tcPr marL="8822" marR="8822" marT="882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solidFill>
                            <a:srgbClr val="FFFFFF"/>
                          </a:solidFill>
                          <a:effectLst/>
                          <a:latin typeface="+mn-lt"/>
                        </a:rPr>
                        <a:t>Associate's degree</a:t>
                      </a:r>
                    </a:p>
                  </a:txBody>
                  <a:tcPr marL="8822" marR="8822" marT="8822" marB="0" anchor="ctr">
                    <a:lnL>
                      <a:noFill/>
                    </a:lnL>
                    <a:lnR>
                      <a:noFill/>
                    </a:lnR>
                    <a:lnT w="12700" cap="flat" cmpd="sng" algn="ctr">
                      <a:solidFill>
                        <a:srgbClr val="000000"/>
                      </a:solidFill>
                      <a:prstDash val="solid"/>
                      <a:round/>
                      <a:headEnd type="none" w="med" len="med"/>
                      <a:tailEnd type="none" w="med" len="med"/>
                    </a:lnT>
                    <a:lnB>
                      <a:noFill/>
                    </a:lnB>
                    <a:solidFill>
                      <a:srgbClr val="5B9BD5"/>
                    </a:solidFill>
                  </a:tcPr>
                </a:tc>
                <a:tc>
                  <a:txBody>
                    <a:bodyPr/>
                    <a:lstStyle/>
                    <a:p>
                      <a:pPr algn="ctr" fontAlgn="b"/>
                      <a:r>
                        <a:rPr lang="en-US" sz="900" b="0" i="0" u="none" strike="noStrike">
                          <a:solidFill>
                            <a:srgbClr val="000000"/>
                          </a:solidFill>
                          <a:effectLst/>
                          <a:latin typeface="+mn-lt"/>
                        </a:rPr>
                        <a:t>60</a:t>
                      </a:r>
                    </a:p>
                  </a:txBody>
                  <a:tcPr marL="8822" marR="8822" marT="8822"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US" sz="900" b="0" i="0" u="none" strike="noStrike">
                          <a:solidFill>
                            <a:srgbClr val="000000"/>
                          </a:solidFill>
                          <a:effectLst/>
                          <a:latin typeface="+mn-lt"/>
                        </a:rPr>
                        <a:t>$49,536</a:t>
                      </a:r>
                    </a:p>
                  </a:txBody>
                  <a:tcPr marL="8822" marR="8822" marT="8822"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73073907"/>
                  </a:ext>
                </a:extLst>
              </a:tr>
              <a:tr h="182880">
                <a:tc vMerge="1">
                  <a:txBody>
                    <a:bodyPr/>
                    <a:lstStyle/>
                    <a:p>
                      <a:pPr algn="ctr" fontAlgn="b"/>
                      <a:endParaRPr lang="en-US" sz="900" b="0" i="0" u="none" strike="noStrike" dirty="0">
                        <a:solidFill>
                          <a:srgbClr val="000000"/>
                        </a:solidFill>
                        <a:effectLst/>
                        <a:latin typeface="+mn-lt"/>
                      </a:endParaRPr>
                    </a:p>
                  </a:txBody>
                  <a:tcPr marL="8822" marR="8822" marT="8822" marB="0" anchor="ctr">
                    <a:lnL>
                      <a:noFill/>
                    </a:lnL>
                    <a:lnR>
                      <a:noFill/>
                    </a:lnR>
                    <a:lnT>
                      <a:noFill/>
                    </a:lnT>
                    <a:lnB>
                      <a:noFill/>
                    </a:lnB>
                    <a:solidFill>
                      <a:srgbClr val="FFF2CC"/>
                    </a:solidFill>
                  </a:tcPr>
                </a:tc>
                <a:tc>
                  <a:txBody>
                    <a:bodyPr/>
                    <a:lstStyle/>
                    <a:p>
                      <a:pPr algn="ctr" fontAlgn="b"/>
                      <a:r>
                        <a:rPr lang="en-US" sz="900" b="0" i="0" u="none" strike="noStrike">
                          <a:solidFill>
                            <a:srgbClr val="000000"/>
                          </a:solidFill>
                          <a:effectLst/>
                          <a:latin typeface="+mn-lt"/>
                        </a:rPr>
                        <a:t>49-9021</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900" b="1" i="1" u="none" strike="noStrike" dirty="0" smtClean="0">
                          <a:solidFill>
                            <a:srgbClr val="000000"/>
                          </a:solidFill>
                          <a:effectLst/>
                          <a:latin typeface="+mn-lt"/>
                        </a:rPr>
                        <a:t>HVAC Mechanics </a:t>
                      </a:r>
                      <a:r>
                        <a:rPr lang="en-US" sz="900" b="1" i="1" u="none" strike="noStrike" dirty="0">
                          <a:solidFill>
                            <a:srgbClr val="000000"/>
                          </a:solidFill>
                          <a:effectLst/>
                          <a:latin typeface="+mn-lt"/>
                        </a:rPr>
                        <a:t>and Installers</a:t>
                      </a:r>
                    </a:p>
                  </a:txBody>
                  <a:tcPr marL="8822" marR="8822" marT="8822"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Postsecondary non-degree award</a:t>
                      </a:r>
                    </a:p>
                  </a:txBody>
                  <a:tcPr marL="8822" marR="8822" marT="8822" marB="0" anchor="ctr">
                    <a:lnL>
                      <a:noFill/>
                    </a:lnL>
                    <a:lnR>
                      <a:noFill/>
                    </a:lnR>
                    <a:lnT>
                      <a:noFill/>
                    </a:lnT>
                    <a:lnB>
                      <a:noFill/>
                    </a:lnB>
                    <a:solidFill>
                      <a:srgbClr val="70AD47"/>
                    </a:solidFill>
                  </a:tcPr>
                </a:tc>
                <a:tc>
                  <a:txBody>
                    <a:bodyPr/>
                    <a:lstStyle/>
                    <a:p>
                      <a:pPr algn="ctr" fontAlgn="b"/>
                      <a:r>
                        <a:rPr lang="en-US" sz="900" b="0" i="0" u="none" strike="noStrike">
                          <a:solidFill>
                            <a:srgbClr val="000000"/>
                          </a:solidFill>
                          <a:effectLst/>
                          <a:latin typeface="+mn-lt"/>
                        </a:rPr>
                        <a:t>50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$61,914</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08825739"/>
                  </a:ext>
                </a:extLst>
              </a:tr>
              <a:tr h="182880">
                <a:tc vMerge="1">
                  <a:txBody>
                    <a:bodyPr/>
                    <a:lstStyle/>
                    <a:p>
                      <a:pPr algn="ctr" fontAlgn="b"/>
                      <a:endParaRPr lang="en-US" sz="900" b="0" i="0" u="none" strike="noStrike" dirty="0">
                        <a:solidFill>
                          <a:srgbClr val="000000"/>
                        </a:solidFill>
                        <a:effectLst/>
                        <a:latin typeface="+mn-lt"/>
                      </a:endParaRPr>
                    </a:p>
                  </a:txBody>
                  <a:tcPr marL="8822" marR="8822" marT="8822" marB="0" anchor="ctr">
                    <a:lnL>
                      <a:noFill/>
                    </a:lnL>
                    <a:lnR>
                      <a:noFill/>
                    </a:lnR>
                    <a:lnT>
                      <a:noFill/>
                    </a:lnT>
                    <a:lnB>
                      <a:noFill/>
                    </a:lnB>
                    <a:solidFill>
                      <a:srgbClr val="FFF2CC"/>
                    </a:solidFill>
                  </a:tcPr>
                </a:tc>
                <a:tc>
                  <a:txBody>
                    <a:bodyPr/>
                    <a:lstStyle/>
                    <a:p>
                      <a:pPr algn="ctr" fontAlgn="b"/>
                      <a:r>
                        <a:rPr lang="en-US" sz="900" b="0" i="0" u="none" strike="noStrike">
                          <a:solidFill>
                            <a:srgbClr val="000000"/>
                          </a:solidFill>
                          <a:effectLst/>
                          <a:latin typeface="+mn-lt"/>
                        </a:rPr>
                        <a:t>53-3032</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900" b="0" i="0" u="none" strike="noStrike" dirty="0">
                          <a:solidFill>
                            <a:srgbClr val="000000"/>
                          </a:solidFill>
                          <a:effectLst/>
                          <a:latin typeface="+mn-lt"/>
                        </a:rPr>
                        <a:t>Heavy and Tractor-Trailer Truck Drivers</a:t>
                      </a:r>
                    </a:p>
                  </a:txBody>
                  <a:tcPr marL="8822" marR="8822" marT="8822"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Postsecondary non-degree award</a:t>
                      </a:r>
                    </a:p>
                  </a:txBody>
                  <a:tcPr marL="8822" marR="8822" marT="8822" marB="0" anchor="ctr">
                    <a:lnL>
                      <a:noFill/>
                    </a:lnL>
                    <a:lnR>
                      <a:noFill/>
                    </a:lnR>
                    <a:lnT>
                      <a:noFill/>
                    </a:lnT>
                    <a:lnB>
                      <a:noFill/>
                    </a:lnB>
                    <a:solidFill>
                      <a:srgbClr val="70AD47"/>
                    </a:solidFill>
                  </a:tcPr>
                </a:tc>
                <a:tc>
                  <a:txBody>
                    <a:bodyPr/>
                    <a:lstStyle/>
                    <a:p>
                      <a:pPr algn="ctr" fontAlgn="b"/>
                      <a:r>
                        <a:rPr lang="en-US" sz="900" b="0" i="0" u="none" strike="noStrike">
                          <a:solidFill>
                            <a:srgbClr val="000000"/>
                          </a:solidFill>
                          <a:effectLst/>
                          <a:latin typeface="+mn-lt"/>
                        </a:rPr>
                        <a:t>1,560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$46,232</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38985592"/>
                  </a:ext>
                </a:extLst>
              </a:tr>
              <a:tr h="182880">
                <a:tc vMerge="1">
                  <a:txBody>
                    <a:bodyPr/>
                    <a:lstStyle/>
                    <a:p>
                      <a:pPr algn="ctr" fontAlgn="b"/>
                      <a:endParaRPr lang="en-US" sz="900" b="0" i="0" u="none" strike="noStrike" dirty="0">
                        <a:solidFill>
                          <a:srgbClr val="000000"/>
                        </a:solidFill>
                        <a:effectLst/>
                        <a:latin typeface="+mn-lt"/>
                      </a:endParaRPr>
                    </a:p>
                  </a:txBody>
                  <a:tcPr marL="8822" marR="8822" marT="8822" marB="0" anchor="ctr">
                    <a:lnL>
                      <a:noFill/>
                    </a:lnL>
                    <a:lnR>
                      <a:noFill/>
                    </a:lnR>
                    <a:lnT>
                      <a:noFill/>
                    </a:lnT>
                    <a:lnB>
                      <a:noFill/>
                    </a:lnB>
                    <a:solidFill>
                      <a:srgbClr val="FFF2CC"/>
                    </a:solidFill>
                  </a:tcPr>
                </a:tc>
                <a:tc>
                  <a:txBody>
                    <a:bodyPr/>
                    <a:lstStyle/>
                    <a:p>
                      <a:pPr algn="ctr" fontAlgn="b"/>
                      <a:r>
                        <a:rPr lang="en-US" sz="900" b="0" i="0" u="none" strike="noStrike">
                          <a:solidFill>
                            <a:srgbClr val="000000"/>
                          </a:solidFill>
                          <a:effectLst/>
                          <a:latin typeface="+mn-lt"/>
                        </a:rPr>
                        <a:t>43-3031</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900" b="1" i="1" u="none" strike="noStrike" dirty="0">
                          <a:solidFill>
                            <a:srgbClr val="000000"/>
                          </a:solidFill>
                          <a:effectLst/>
                          <a:latin typeface="+mn-lt"/>
                        </a:rPr>
                        <a:t>Bookkeeping, Accounting, and Auditing Clerks</a:t>
                      </a:r>
                    </a:p>
                  </a:txBody>
                  <a:tcPr marL="8822" marR="8822" marT="8822" marB="0" anchor="ctr">
                    <a:lnL>
                      <a:noFill/>
                    </a:lnL>
                    <a:lnR>
                      <a:noFill/>
                    </a:lnR>
                    <a:lnT>
                      <a:noFill/>
                    </a:lnT>
                    <a:lnB>
                      <a:noFill/>
                    </a:lnB>
                  </a:tcPr>
                </a:tc>
                <a:tc>
                  <a:txBody>
                    <a:bodyPr/>
                    <a:lstStyle/>
                    <a:p>
                      <a:pPr algn="ctr" fontAlgn="b"/>
                      <a:r>
                        <a:rPr lang="en-US" sz="900" b="0" i="0" u="none" strike="noStrike">
                          <a:solidFill>
                            <a:srgbClr val="000000"/>
                          </a:solidFill>
                          <a:effectLst/>
                          <a:latin typeface="+mn-lt"/>
                        </a:rPr>
                        <a:t>Some college, no degree</a:t>
                      </a:r>
                    </a:p>
                  </a:txBody>
                  <a:tcPr marL="8822" marR="8822" marT="8822" marB="0" anchor="ctr">
                    <a:lnL>
                      <a:noFill/>
                    </a:lnL>
                    <a:lnR>
                      <a:noFill/>
                    </a:lnR>
                    <a:lnT>
                      <a:noFill/>
                    </a:lnT>
                    <a:lnB>
                      <a:noFill/>
                    </a:lnB>
                  </a:tcPr>
                </a:tc>
                <a:tc>
                  <a:txBody>
                    <a:bodyPr/>
                    <a:lstStyle/>
                    <a:p>
                      <a:pPr algn="ctr" fontAlgn="b"/>
                      <a:r>
                        <a:rPr lang="en-US" sz="900" b="0" i="0" u="none" strike="noStrike" dirty="0">
                          <a:solidFill>
                            <a:srgbClr val="000000"/>
                          </a:solidFill>
                          <a:effectLst/>
                          <a:latin typeface="+mn-lt"/>
                        </a:rPr>
                        <a:t>2,870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$40,589</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83045927"/>
                  </a:ext>
                </a:extLst>
              </a:tr>
              <a:tr h="182880">
                <a:tc vMerge="1">
                  <a:txBody>
                    <a:bodyPr/>
                    <a:lstStyle/>
                    <a:p>
                      <a:pPr algn="ctr" fontAlgn="b"/>
                      <a:endParaRPr lang="en-US" sz="900" b="0" i="0" u="none" strike="noStrike" dirty="0">
                        <a:solidFill>
                          <a:srgbClr val="000000"/>
                        </a:solidFill>
                        <a:effectLst/>
                        <a:latin typeface="+mn-lt"/>
                      </a:endParaRPr>
                    </a:p>
                  </a:txBody>
                  <a:tcPr marL="8822" marR="8822" marT="8822" marB="0" anchor="ctr">
                    <a:lnL>
                      <a:noFill/>
                    </a:lnL>
                    <a:lnR>
                      <a:noFill/>
                    </a:lnR>
                    <a:lnT>
                      <a:noFill/>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900" b="0" i="0" u="none" strike="noStrike">
                          <a:solidFill>
                            <a:srgbClr val="000000"/>
                          </a:solidFill>
                          <a:effectLst/>
                          <a:latin typeface="+mn-lt"/>
                        </a:rPr>
                        <a:t>15-1151</a:t>
                      </a:r>
                    </a:p>
                  </a:txBody>
                  <a:tcPr marL="8822" marR="8822" marT="8822" marB="0" anchor="ctr">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tc>
                  <a:txBody>
                    <a:bodyPr/>
                    <a:lstStyle/>
                    <a:p>
                      <a:pPr algn="l" fontAlgn="b"/>
                      <a:r>
                        <a:rPr lang="en-US" sz="900" b="1" i="1" u="none" strike="noStrike">
                          <a:solidFill>
                            <a:srgbClr val="000000"/>
                          </a:solidFill>
                          <a:effectLst/>
                          <a:latin typeface="+mn-lt"/>
                        </a:rPr>
                        <a:t>Computer User Support Specialists</a:t>
                      </a:r>
                    </a:p>
                  </a:txBody>
                  <a:tcPr marL="8822" marR="8822" marT="8822"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mn-lt"/>
                        </a:rPr>
                        <a:t>Some college, no degree</a:t>
                      </a:r>
                    </a:p>
                  </a:txBody>
                  <a:tcPr marL="8822" marR="8822" marT="8822"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n-lt"/>
                        </a:rPr>
                        <a:t>1,220</a:t>
                      </a:r>
                    </a:p>
                  </a:txBody>
                  <a:tcPr marL="8822" marR="8822" marT="8822" marB="0" anchor="ctr">
                    <a:lnL>
                      <a:noFill/>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900" b="0" i="0" u="none" strike="noStrike" dirty="0">
                          <a:solidFill>
                            <a:srgbClr val="000000"/>
                          </a:solidFill>
                          <a:effectLst/>
                          <a:latin typeface="+mn-lt"/>
                        </a:rPr>
                        <a:t>$50,889</a:t>
                      </a:r>
                    </a:p>
                  </a:txBody>
                  <a:tcPr marL="8822" marR="8822" marT="8822" marB="0" anchor="ctr">
                    <a:lnL w="6350" cap="flat" cmpd="sng" algn="ctr">
                      <a:solidFill>
                        <a:srgbClr val="000000"/>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5122165"/>
                  </a:ext>
                </a:extLst>
              </a:tr>
            </a:tbl>
          </a:graphicData>
        </a:graphic>
      </p:graphicFrame>
    </p:spTree>
    <p:extLst>
      <p:ext uri="{BB962C8B-B14F-4D97-AF65-F5344CB8AC3E}">
        <p14:creationId xmlns:p14="http://schemas.microsoft.com/office/powerpoint/2010/main" val="30137752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Part III: Supply Gap Analysis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27</a:t>
            </a:fld>
            <a:endParaRPr lang="en-US" dirty="0"/>
          </a:p>
        </p:txBody>
      </p:sp>
      <p:sp>
        <p:nvSpPr>
          <p:cNvPr id="2" name="Subtitle 1"/>
          <p:cNvSpPr>
            <a:spLocks noGrp="1"/>
          </p:cNvSpPr>
          <p:nvPr>
            <p:ph type="subTitle" idx="1"/>
          </p:nvPr>
        </p:nvSpPr>
        <p:spPr/>
        <p:txBody>
          <a:bodyPr/>
          <a:lstStyle/>
          <a:p>
            <a:r>
              <a:rPr lang="en-US" dirty="0">
                <a:latin typeface="Helvetica" panose="020B0604020202020204" pitchFamily="34" charset="0"/>
                <a:cs typeface="Helvetica" panose="020B0604020202020204" pitchFamily="34" charset="0"/>
              </a:rPr>
              <a:t>Which </a:t>
            </a:r>
            <a:r>
              <a:rPr lang="en-US" dirty="0" smtClean="0">
                <a:latin typeface="Helvetica" panose="020B0604020202020204" pitchFamily="34" charset="0"/>
                <a:cs typeface="Helvetica" panose="020B0604020202020204" pitchFamily="34" charset="0"/>
              </a:rPr>
              <a:t>occupations are </a:t>
            </a:r>
            <a:r>
              <a:rPr lang="en-US" dirty="0">
                <a:latin typeface="Helvetica" panose="020B0604020202020204" pitchFamily="34" charset="0"/>
                <a:cs typeface="Helvetica" panose="020B0604020202020204" pitchFamily="34" charset="0"/>
              </a:rPr>
              <a:t>likely to not have enough talent to meet employer </a:t>
            </a:r>
            <a:r>
              <a:rPr lang="en-US" dirty="0" smtClean="0">
                <a:latin typeface="Helvetica" panose="020B0604020202020204" pitchFamily="34" charset="0"/>
                <a:cs typeface="Helvetica" panose="020B0604020202020204" pitchFamily="34" charset="0"/>
              </a:rPr>
              <a:t>demand?</a:t>
            </a: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6054366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latin typeface="Helvetica" panose="020B0604020202020204" pitchFamily="34" charset="0"/>
                <a:cs typeface="Helvetica" panose="020B0604020202020204" pitchFamily="34" charset="0"/>
              </a:rPr>
              <a:t>How do we calculate a supply gap ratio?</a:t>
            </a:r>
          </a:p>
        </p:txBody>
      </p:sp>
      <p:sp>
        <p:nvSpPr>
          <p:cNvPr id="3" name="Content Placeholder 2"/>
          <p:cNvSpPr>
            <a:spLocks noGrp="1"/>
          </p:cNvSpPr>
          <p:nvPr>
            <p:ph idx="1"/>
          </p:nvPr>
        </p:nvSpPr>
        <p:spPr/>
        <p:txBody>
          <a:bodyPr>
            <a:normAutofit/>
          </a:bodyPr>
          <a:lstStyle/>
          <a:p>
            <a:r>
              <a:rPr lang="en-US" dirty="0" smtClean="0">
                <a:latin typeface="Helvetica" panose="020B0604020202020204" pitchFamily="34" charset="0"/>
                <a:cs typeface="Helvetica" panose="020B0604020202020204" pitchFamily="34" charset="0"/>
              </a:rPr>
              <a:t>Supply Gap Ratio is a </a:t>
            </a:r>
            <a:r>
              <a:rPr lang="en-US" b="1" i="1" dirty="0" smtClean="0">
                <a:latin typeface="Helvetica" panose="020B0604020202020204" pitchFamily="34" charset="0"/>
                <a:cs typeface="Helvetica" panose="020B0604020202020204" pitchFamily="34" charset="0"/>
              </a:rPr>
              <a:t>proxy</a:t>
            </a:r>
            <a:r>
              <a:rPr lang="en-US" i="1" dirty="0" smtClean="0">
                <a:latin typeface="Helvetica" panose="020B0604020202020204" pitchFamily="34" charset="0"/>
                <a:cs typeface="Helvetica" panose="020B0604020202020204" pitchFamily="34" charset="0"/>
              </a:rPr>
              <a:t> </a:t>
            </a:r>
            <a:r>
              <a:rPr lang="en-US" b="1" i="1" dirty="0" smtClean="0">
                <a:latin typeface="Helvetica" panose="020B0604020202020204" pitchFamily="34" charset="0"/>
                <a:cs typeface="Helvetica" panose="020B0604020202020204" pitchFamily="34" charset="0"/>
              </a:rPr>
              <a:t>measure</a:t>
            </a:r>
            <a:r>
              <a:rPr lang="en-US" dirty="0" smtClean="0">
                <a:latin typeface="Helvetica" panose="020B0604020202020204" pitchFamily="34" charset="0"/>
                <a:cs typeface="Helvetica" panose="020B0604020202020204" pitchFamily="34" charset="0"/>
              </a:rPr>
              <a:t> for understanding what occupations are likely to not have enough talent to meet employer demand.</a:t>
            </a:r>
          </a:p>
          <a:p>
            <a:r>
              <a:rPr lang="en-US" dirty="0" smtClean="0">
                <a:latin typeface="Helvetica" panose="020B0604020202020204" pitchFamily="34" charset="0"/>
                <a:cs typeface="Helvetica" panose="020B0604020202020204" pitchFamily="34" charset="0"/>
              </a:rPr>
              <a:t>Supply / Demand = Supply Gap Ratio</a:t>
            </a:r>
          </a:p>
          <a:p>
            <a:pPr lvl="1"/>
            <a:r>
              <a:rPr lang="en-US" dirty="0" smtClean="0">
                <a:latin typeface="Helvetica" panose="020B0604020202020204" pitchFamily="34" charset="0"/>
                <a:cs typeface="Helvetica" panose="020B0604020202020204" pitchFamily="34" charset="0"/>
              </a:rPr>
              <a:t>100 qualified individuals / 50 potential openings = supply gap ratio of 2 </a:t>
            </a:r>
          </a:p>
          <a:p>
            <a:pPr lvl="2"/>
            <a:r>
              <a:rPr lang="en-US" dirty="0" smtClean="0">
                <a:latin typeface="Helvetica" panose="020B0604020202020204" pitchFamily="34" charset="0"/>
                <a:cs typeface="Helvetica" panose="020B0604020202020204" pitchFamily="34" charset="0"/>
              </a:rPr>
              <a:t>2 qualified individuals per opening (More supply than demand)</a:t>
            </a:r>
          </a:p>
          <a:p>
            <a:pPr lvl="1"/>
            <a:r>
              <a:rPr lang="en-US" dirty="0">
                <a:latin typeface="Helvetica" panose="020B0604020202020204" pitchFamily="34" charset="0"/>
                <a:cs typeface="Helvetica" panose="020B0604020202020204" pitchFamily="34" charset="0"/>
              </a:rPr>
              <a:t>6</a:t>
            </a:r>
            <a:r>
              <a:rPr lang="en-US" dirty="0" smtClean="0">
                <a:latin typeface="Helvetica" panose="020B0604020202020204" pitchFamily="34" charset="0"/>
                <a:cs typeface="Helvetica" panose="020B0604020202020204" pitchFamily="34" charset="0"/>
              </a:rPr>
              <a:t> qualified </a:t>
            </a:r>
            <a:r>
              <a:rPr lang="en-US" dirty="0">
                <a:latin typeface="Helvetica" panose="020B0604020202020204" pitchFamily="34" charset="0"/>
                <a:cs typeface="Helvetica" panose="020B0604020202020204" pitchFamily="34" charset="0"/>
              </a:rPr>
              <a:t>individuals / </a:t>
            </a:r>
            <a:r>
              <a:rPr lang="en-US" dirty="0" smtClean="0">
                <a:latin typeface="Helvetica" panose="020B0604020202020204" pitchFamily="34" charset="0"/>
                <a:cs typeface="Helvetica" panose="020B0604020202020204" pitchFamily="34" charset="0"/>
              </a:rPr>
              <a:t>12 </a:t>
            </a:r>
            <a:r>
              <a:rPr lang="en-US" dirty="0">
                <a:latin typeface="Helvetica" panose="020B0604020202020204" pitchFamily="34" charset="0"/>
                <a:cs typeface="Helvetica" panose="020B0604020202020204" pitchFamily="34" charset="0"/>
              </a:rPr>
              <a:t>potential openings = supply gap ratio of </a:t>
            </a:r>
            <a:r>
              <a:rPr lang="en-US" dirty="0" smtClean="0">
                <a:latin typeface="Helvetica" panose="020B0604020202020204" pitchFamily="34" charset="0"/>
                <a:cs typeface="Helvetica" panose="020B0604020202020204" pitchFamily="34" charset="0"/>
              </a:rPr>
              <a:t>0.5</a:t>
            </a:r>
          </a:p>
          <a:p>
            <a:pPr marL="1200150" lvl="3" indent="-342900"/>
            <a:r>
              <a:rPr lang="en-US" sz="2400" dirty="0">
                <a:latin typeface="Helvetica" panose="020B0604020202020204" pitchFamily="34" charset="0"/>
                <a:cs typeface="Helvetica" panose="020B0604020202020204" pitchFamily="34" charset="0"/>
              </a:rPr>
              <a:t>0.5 qualified individuals per opening (Less supply than demand)</a:t>
            </a:r>
          </a:p>
          <a:p>
            <a:pPr marL="400050" lvl="2" indent="0">
              <a:buNone/>
            </a:pPr>
            <a:endParaRPr lang="en-US" dirty="0">
              <a:solidFill>
                <a:srgbClr val="FF0000"/>
              </a:solidFill>
              <a:latin typeface="Helvetica" panose="020B0604020202020204" pitchFamily="34" charset="0"/>
              <a:cs typeface="Helvetica" panose="020B0604020202020204" pitchFamily="34" charset="0"/>
            </a:endParaRPr>
          </a:p>
        </p:txBody>
      </p:sp>
      <p:sp>
        <p:nvSpPr>
          <p:cNvPr id="7" name="Rectangle 6"/>
          <p:cNvSpPr/>
          <p:nvPr/>
        </p:nvSpPr>
        <p:spPr>
          <a:xfrm>
            <a:off x="629767" y="1212503"/>
            <a:ext cx="10868369" cy="292388"/>
          </a:xfrm>
          <a:prstGeom prst="rect">
            <a:avLst/>
          </a:prstGeom>
        </p:spPr>
        <p:txBody>
          <a:bodyPr wrap="square">
            <a:spAutoFit/>
          </a:bodyPr>
          <a:lstStyle/>
          <a:p>
            <a:r>
              <a:rPr lang="en-US" sz="1300" i="1" dirty="0">
                <a:latin typeface="Helvetica" panose="020B0604020202020204" pitchFamily="34" charset="0"/>
                <a:cs typeface="Helvetica" panose="020B0604020202020204" pitchFamily="34" charset="0"/>
              </a:rPr>
              <a:t>Supply Gap Ratio = Projected Qualified Individuals Per Opening</a:t>
            </a:r>
          </a:p>
        </p:txBody>
      </p:sp>
      <p:sp>
        <p:nvSpPr>
          <p:cNvPr id="6" name="Slide Number Placeholder 5"/>
          <p:cNvSpPr>
            <a:spLocks noGrp="1"/>
          </p:cNvSpPr>
          <p:nvPr>
            <p:ph type="sldNum" sz="quarter" idx="12"/>
          </p:nvPr>
        </p:nvSpPr>
        <p:spPr/>
        <p:txBody>
          <a:bodyPr/>
          <a:lstStyle/>
          <a:p>
            <a:fld id="{103F95D0-111C-45BF-9CB9-32C5136DAE99}" type="slidenum">
              <a:rPr lang="en-US" smtClean="0"/>
              <a:t>28</a:t>
            </a:fld>
            <a:endParaRPr lang="en-US"/>
          </a:p>
        </p:txBody>
      </p:sp>
    </p:spTree>
    <p:extLst>
      <p:ext uri="{BB962C8B-B14F-4D97-AF65-F5344CB8AC3E}">
        <p14:creationId xmlns:p14="http://schemas.microsoft.com/office/powerpoint/2010/main" val="35494705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latin typeface="Helvetica" panose="020B0604020202020204" pitchFamily="34" charset="0"/>
                <a:cs typeface="Helvetica" panose="020B0604020202020204" pitchFamily="34" charset="0"/>
              </a:rPr>
              <a:t>How do we calculate demand and supply?</a:t>
            </a:r>
          </a:p>
        </p:txBody>
      </p:sp>
      <p:sp>
        <p:nvSpPr>
          <p:cNvPr id="5" name="Content Placeholder 4"/>
          <p:cNvSpPr>
            <a:spLocks noGrp="1"/>
          </p:cNvSpPr>
          <p:nvPr>
            <p:ph sz="half" idx="1"/>
          </p:nvPr>
        </p:nvSpPr>
        <p:spPr>
          <a:xfrm>
            <a:off x="611028" y="1371601"/>
            <a:ext cx="5408772" cy="4952999"/>
          </a:xfrm>
          <a:ln>
            <a:solidFill>
              <a:schemeClr val="tx1"/>
            </a:solidFill>
          </a:ln>
        </p:spPr>
        <p:txBody>
          <a:bodyPr>
            <a:normAutofit fontScale="47500" lnSpcReduction="20000"/>
          </a:bodyPr>
          <a:lstStyle/>
          <a:p>
            <a:pPr marL="0" indent="0" algn="ctr">
              <a:buNone/>
            </a:pPr>
            <a:r>
              <a:rPr lang="en-US" b="1" dirty="0" smtClean="0">
                <a:latin typeface="Helvetica" panose="020B0604020202020204" pitchFamily="34" charset="0"/>
                <a:cs typeface="Helvetica" panose="020B0604020202020204" pitchFamily="34" charset="0"/>
              </a:rPr>
              <a:t>Demand</a:t>
            </a:r>
          </a:p>
          <a:p>
            <a:pPr marL="0" indent="0">
              <a:buNone/>
            </a:pPr>
            <a:r>
              <a:rPr lang="en-US" dirty="0" smtClean="0">
                <a:latin typeface="Helvetica" panose="020B0604020202020204" pitchFamily="34" charset="0"/>
                <a:cs typeface="Helvetica" panose="020B0604020202020204" pitchFamily="34" charset="0"/>
              </a:rPr>
              <a:t>How many potential job openings do we expect for a given occupation?</a:t>
            </a:r>
          </a:p>
          <a:p>
            <a:pPr marL="0" indent="0">
              <a:buNone/>
            </a:pPr>
            <a:endParaRPr lang="en-US" b="1" dirty="0" smtClean="0">
              <a:latin typeface="Helvetica" panose="020B0604020202020204" pitchFamily="34" charset="0"/>
              <a:cs typeface="Helvetica" panose="020B0604020202020204" pitchFamily="34" charset="0"/>
            </a:endParaRPr>
          </a:p>
          <a:p>
            <a:pPr marL="0" indent="0">
              <a:buNone/>
            </a:pPr>
            <a:r>
              <a:rPr lang="en-US" i="1" dirty="0" smtClean="0"/>
              <a:t>New Demand Measure, or the a</a:t>
            </a:r>
            <a:r>
              <a:rPr lang="en-US" i="1" dirty="0" smtClean="0">
                <a:latin typeface="Helvetica" panose="020B0604020202020204" pitchFamily="34" charset="0"/>
                <a:cs typeface="Helvetica" panose="020B0604020202020204" pitchFamily="34" charset="0"/>
              </a:rPr>
              <a:t>verage of total number of jobs for each occupation across three data sets…</a:t>
            </a:r>
          </a:p>
          <a:p>
            <a:pPr marL="0" indent="0">
              <a:buNone/>
            </a:pPr>
            <a:endParaRPr lang="en-US" dirty="0" smtClean="0">
              <a:latin typeface="Helvetica" panose="020B0604020202020204" pitchFamily="34" charset="0"/>
              <a:cs typeface="Helvetica" panose="020B0604020202020204" pitchFamily="34" charset="0"/>
            </a:endParaRPr>
          </a:p>
          <a:p>
            <a:r>
              <a:rPr lang="en-US" dirty="0" smtClean="0">
                <a:latin typeface="Helvetica" panose="020B0604020202020204" pitchFamily="34" charset="0"/>
                <a:cs typeface="Helvetica" panose="020B0604020202020204" pitchFamily="34" charset="0"/>
              </a:rPr>
              <a:t>2020 projections from openings and replacement (OES)</a:t>
            </a:r>
          </a:p>
          <a:p>
            <a:r>
              <a:rPr lang="en-US" dirty="0" smtClean="0">
                <a:latin typeface="Helvetica" panose="020B0604020202020204" pitchFamily="34" charset="0"/>
                <a:cs typeface="Helvetica" panose="020B0604020202020204" pitchFamily="34" charset="0"/>
              </a:rPr>
              <a:t>2026 projections from openings and replacement (OES)</a:t>
            </a:r>
          </a:p>
          <a:p>
            <a:r>
              <a:rPr lang="en-US" b="1" i="1" dirty="0" smtClean="0">
                <a:latin typeface="Helvetica" panose="020B0604020202020204" pitchFamily="34" charset="0"/>
                <a:cs typeface="Helvetica" panose="020B0604020202020204" pitchFamily="34" charset="0"/>
              </a:rPr>
              <a:t>New data source: </a:t>
            </a:r>
            <a:r>
              <a:rPr lang="en-US" i="1" dirty="0" smtClean="0">
                <a:latin typeface="Helvetica" panose="020B0604020202020204" pitchFamily="34" charset="0"/>
                <a:cs typeface="Helvetica" panose="020B0604020202020204" pitchFamily="34" charset="0"/>
              </a:rPr>
              <a:t>Burning Glass 12-month job postings (2019)</a:t>
            </a:r>
          </a:p>
          <a:p>
            <a:endParaRPr lang="en-US" dirty="0">
              <a:latin typeface="Helvetica" panose="020B0604020202020204" pitchFamily="34" charset="0"/>
              <a:cs typeface="Helvetica" panose="020B0604020202020204" pitchFamily="34" charset="0"/>
            </a:endParaRPr>
          </a:p>
          <a:p>
            <a:pPr marL="0" indent="0">
              <a:buNone/>
            </a:pPr>
            <a:endParaRPr lang="en-US" dirty="0" smtClean="0">
              <a:latin typeface="Helvetica" panose="020B0604020202020204" pitchFamily="34" charset="0"/>
              <a:cs typeface="Helvetica" panose="020B0604020202020204" pitchFamily="34" charset="0"/>
            </a:endParaRPr>
          </a:p>
          <a:p>
            <a:pPr marL="0" indent="0">
              <a:buNone/>
            </a:pPr>
            <a:endParaRPr lang="en-US" dirty="0"/>
          </a:p>
          <a:p>
            <a:pPr marL="0" indent="0">
              <a:buNone/>
            </a:pPr>
            <a:endParaRPr lang="en-US" dirty="0" smtClean="0">
              <a:latin typeface="Helvetica" panose="020B0604020202020204" pitchFamily="34" charset="0"/>
              <a:cs typeface="Helvetica" panose="020B0604020202020204" pitchFamily="34" charset="0"/>
            </a:endParaRPr>
          </a:p>
          <a:p>
            <a:pPr marL="0" indent="0">
              <a:buNone/>
            </a:pPr>
            <a:endParaRPr lang="en-US" sz="2300" dirty="0" smtClean="0"/>
          </a:p>
          <a:p>
            <a:pPr marL="0" indent="0">
              <a:buNone/>
            </a:pPr>
            <a:r>
              <a:rPr lang="en-US" sz="2300" dirty="0" smtClean="0"/>
              <a:t>NOTE TO DATA USERS: Beginning with this data package, Burning </a:t>
            </a:r>
            <a:r>
              <a:rPr lang="en-US" sz="2300" dirty="0"/>
              <a:t>Glass </a:t>
            </a:r>
            <a:r>
              <a:rPr lang="en-US" sz="2300" dirty="0" smtClean="0"/>
              <a:t>is used to measure advertised online postings, replacing </a:t>
            </a:r>
            <a:r>
              <a:rPr lang="en-US" sz="2300" dirty="0"/>
              <a:t>Help Wanted Online as the third component of indexed </a:t>
            </a:r>
            <a:r>
              <a:rPr lang="en-US" sz="2300" dirty="0" smtClean="0"/>
              <a:t>demand. </a:t>
            </a:r>
          </a:p>
          <a:p>
            <a:pPr marL="0" indent="0">
              <a:buNone/>
            </a:pPr>
            <a:r>
              <a:rPr lang="en-US" sz="2300" dirty="0" smtClean="0"/>
              <a:t>Note </a:t>
            </a:r>
            <a:r>
              <a:rPr lang="en-US" sz="2300" dirty="0"/>
              <a:t>that this substitution </a:t>
            </a:r>
            <a:r>
              <a:rPr lang="en-US" sz="2300" dirty="0" smtClean="0"/>
              <a:t>may be responsible for some of the variance between indexed demand as calculated in the original and updated data packages. </a:t>
            </a:r>
            <a:r>
              <a:rPr lang="en-US" sz="2300" dirty="0"/>
              <a:t>Direct value comparisons of the </a:t>
            </a:r>
            <a:r>
              <a:rPr lang="en-US" sz="2300" dirty="0" smtClean="0"/>
              <a:t>occupational demand </a:t>
            </a:r>
            <a:r>
              <a:rPr lang="en-US" sz="2300" dirty="0"/>
              <a:t>measures, STAR rankings, and supply gap ratios should be limited</a:t>
            </a:r>
            <a:r>
              <a:rPr lang="en-US" sz="2500" dirty="0" smtClean="0"/>
              <a:t>.</a:t>
            </a:r>
            <a:endParaRPr lang="en-US" sz="2500" dirty="0"/>
          </a:p>
        </p:txBody>
      </p:sp>
      <p:sp>
        <p:nvSpPr>
          <p:cNvPr id="6" name="Content Placeholder 5"/>
          <p:cNvSpPr>
            <a:spLocks noGrp="1"/>
          </p:cNvSpPr>
          <p:nvPr>
            <p:ph sz="half" idx="2"/>
          </p:nvPr>
        </p:nvSpPr>
        <p:spPr>
          <a:xfrm>
            <a:off x="6172200" y="1371601"/>
            <a:ext cx="5613426" cy="4952999"/>
          </a:xfrm>
          <a:ln>
            <a:solidFill>
              <a:schemeClr val="tx1"/>
            </a:solidFill>
          </a:ln>
        </p:spPr>
        <p:txBody>
          <a:bodyPr>
            <a:normAutofit fontScale="47500" lnSpcReduction="20000"/>
          </a:bodyPr>
          <a:lstStyle/>
          <a:p>
            <a:pPr marL="0" indent="0" algn="ctr">
              <a:buNone/>
            </a:pPr>
            <a:r>
              <a:rPr lang="en-US" b="1" dirty="0" smtClean="0">
                <a:latin typeface="Helvetica" panose="020B0604020202020204" pitchFamily="34" charset="0"/>
                <a:cs typeface="Helvetica" panose="020B0604020202020204" pitchFamily="34" charset="0"/>
              </a:rPr>
              <a:t>Supply</a:t>
            </a:r>
          </a:p>
          <a:p>
            <a:pPr marL="0" indent="0">
              <a:buNone/>
            </a:pPr>
            <a:r>
              <a:rPr lang="en-US" dirty="0" smtClean="0">
                <a:latin typeface="Helvetica" panose="020B0604020202020204" pitchFamily="34" charset="0"/>
                <a:cs typeface="Helvetica" panose="020B0604020202020204" pitchFamily="34" charset="0"/>
              </a:rPr>
              <a:t>How many qualified individuals do we potentially have available to fill a relevant job opening?</a:t>
            </a:r>
          </a:p>
          <a:p>
            <a:pPr marL="0" indent="0">
              <a:buNone/>
            </a:pPr>
            <a:endParaRPr lang="en-US" b="1" dirty="0" smtClean="0">
              <a:latin typeface="Helvetica" panose="020B0604020202020204" pitchFamily="34" charset="0"/>
              <a:cs typeface="Helvetica" panose="020B0604020202020204" pitchFamily="34" charset="0"/>
            </a:endParaRPr>
          </a:p>
          <a:p>
            <a:pPr marL="0" indent="0">
              <a:buNone/>
            </a:pPr>
            <a:r>
              <a:rPr lang="en-US" i="1" dirty="0" smtClean="0">
                <a:latin typeface="Helvetica" panose="020B0604020202020204" pitchFamily="34" charset="0"/>
                <a:cs typeface="Helvetica" panose="020B0604020202020204" pitchFamily="34" charset="0"/>
              </a:rPr>
              <a:t>Sum of available workers or graduates related to an occupation from multiple data sets…</a:t>
            </a:r>
          </a:p>
          <a:p>
            <a:pPr marL="0" indent="0">
              <a:buNone/>
            </a:pPr>
            <a:endParaRPr lang="en-US" dirty="0" smtClean="0">
              <a:latin typeface="Helvetica" panose="020B0604020202020204" pitchFamily="34" charset="0"/>
              <a:cs typeface="Helvetica" panose="020B0604020202020204" pitchFamily="34" charset="0"/>
            </a:endParaRPr>
          </a:p>
          <a:p>
            <a:r>
              <a:rPr lang="en-US" dirty="0" smtClean="0">
                <a:latin typeface="Helvetica" panose="020B0604020202020204" pitchFamily="34" charset="0"/>
                <a:cs typeface="Helvetica" panose="020B0604020202020204" pitchFamily="34" charset="0"/>
              </a:rPr>
              <a:t>Unique UI claims, 2018 (DUA)</a:t>
            </a:r>
          </a:p>
          <a:p>
            <a:r>
              <a:rPr lang="en-US" dirty="0" smtClean="0">
                <a:latin typeface="Helvetica" panose="020B0604020202020204" pitchFamily="34" charset="0"/>
                <a:cs typeface="Helvetica" panose="020B0604020202020204" pitchFamily="34" charset="0"/>
              </a:rPr>
              <a:t>Relevant completer data</a:t>
            </a:r>
          </a:p>
          <a:p>
            <a:pPr lvl="1"/>
            <a:r>
              <a:rPr lang="en-US" dirty="0" err="1" smtClean="0">
                <a:latin typeface="Helvetica" panose="020B0604020202020204" pitchFamily="34" charset="0"/>
                <a:cs typeface="Helvetica" panose="020B0604020202020204" pitchFamily="34" charset="0"/>
              </a:rPr>
              <a:t>Voc</a:t>
            </a:r>
            <a:r>
              <a:rPr lang="en-US" dirty="0" smtClean="0">
                <a:latin typeface="Helvetica" panose="020B0604020202020204" pitchFamily="34" charset="0"/>
                <a:cs typeface="Helvetica" panose="020B0604020202020204" pitchFamily="34" charset="0"/>
              </a:rPr>
              <a:t>-Tech completers, 2015-2017 average (DESE), 50% available*</a:t>
            </a:r>
          </a:p>
          <a:p>
            <a:pPr lvl="1"/>
            <a:r>
              <a:rPr lang="en-US" dirty="0" smtClean="0">
                <a:latin typeface="Helvetica" panose="020B0604020202020204" pitchFamily="34" charset="0"/>
                <a:cs typeface="Helvetica" panose="020B0604020202020204" pitchFamily="34" charset="0"/>
              </a:rPr>
              <a:t>Community College completers, </a:t>
            </a:r>
            <a:r>
              <a:rPr lang="en-US" dirty="0"/>
              <a:t>2015-2017 </a:t>
            </a:r>
            <a:r>
              <a:rPr lang="en-US" dirty="0" smtClean="0">
                <a:latin typeface="Helvetica" panose="020B0604020202020204" pitchFamily="34" charset="0"/>
                <a:cs typeface="Helvetica" panose="020B0604020202020204" pitchFamily="34" charset="0"/>
              </a:rPr>
              <a:t>average (DHE), 90% available</a:t>
            </a:r>
          </a:p>
          <a:p>
            <a:pPr lvl="1"/>
            <a:r>
              <a:rPr lang="en-US" dirty="0" smtClean="0">
                <a:latin typeface="Helvetica" panose="020B0604020202020204" pitchFamily="34" charset="0"/>
                <a:cs typeface="Helvetica" panose="020B0604020202020204" pitchFamily="34" charset="0"/>
              </a:rPr>
              <a:t>State University completers, </a:t>
            </a:r>
            <a:r>
              <a:rPr lang="en-US" dirty="0"/>
              <a:t>2015-2017 average </a:t>
            </a:r>
            <a:r>
              <a:rPr lang="en-US" dirty="0" smtClean="0">
                <a:latin typeface="Helvetica" panose="020B0604020202020204" pitchFamily="34" charset="0"/>
                <a:cs typeface="Helvetica" panose="020B0604020202020204" pitchFamily="34" charset="0"/>
              </a:rPr>
              <a:t>(DHE), 71% available</a:t>
            </a:r>
          </a:p>
          <a:p>
            <a:pPr lvl="1"/>
            <a:r>
              <a:rPr lang="en-US" dirty="0" smtClean="0">
                <a:latin typeface="Helvetica" panose="020B0604020202020204" pitchFamily="34" charset="0"/>
                <a:cs typeface="Helvetica" panose="020B0604020202020204" pitchFamily="34" charset="0"/>
              </a:rPr>
              <a:t>Private University completers, </a:t>
            </a:r>
            <a:r>
              <a:rPr lang="en-US" dirty="0"/>
              <a:t>2015-2017 </a:t>
            </a:r>
            <a:r>
              <a:rPr lang="en-US" dirty="0" smtClean="0">
                <a:latin typeface="Helvetica" panose="020B0604020202020204" pitchFamily="34" charset="0"/>
                <a:cs typeface="Helvetica" panose="020B0604020202020204" pitchFamily="34" charset="0"/>
              </a:rPr>
              <a:t>average (iPEDS), 55% available</a:t>
            </a:r>
          </a:p>
          <a:p>
            <a:pPr marL="400050" lvl="1" indent="0">
              <a:buNone/>
            </a:pPr>
            <a:endParaRPr lang="en-US" dirty="0" smtClean="0">
              <a:latin typeface="Helvetica" panose="020B0604020202020204" pitchFamily="34" charset="0"/>
              <a:cs typeface="Helvetica" panose="020B0604020202020204" pitchFamily="34" charset="0"/>
            </a:endParaRPr>
          </a:p>
          <a:p>
            <a:pPr marL="400050" lvl="1" indent="0">
              <a:buNone/>
            </a:pPr>
            <a:endParaRPr lang="en-US" dirty="0"/>
          </a:p>
          <a:p>
            <a:pPr marL="400050" lvl="1" indent="0">
              <a:buNone/>
            </a:pPr>
            <a:endParaRPr lang="en-US" dirty="0" smtClean="0">
              <a:latin typeface="Helvetica" panose="020B0604020202020204" pitchFamily="34" charset="0"/>
              <a:cs typeface="Helvetica" panose="020B0604020202020204" pitchFamily="34" charset="0"/>
            </a:endParaRPr>
          </a:p>
          <a:p>
            <a:pPr marL="400050" lvl="1" indent="0">
              <a:buNone/>
            </a:pPr>
            <a:endParaRPr lang="en-US" dirty="0" smtClean="0">
              <a:latin typeface="Helvetica" panose="020B0604020202020204" pitchFamily="34" charset="0"/>
              <a:cs typeface="Helvetica" panose="020B0604020202020204" pitchFamily="34" charset="0"/>
            </a:endParaRPr>
          </a:p>
          <a:p>
            <a:pPr marL="400050" lvl="1" indent="0">
              <a:buNone/>
            </a:pPr>
            <a:r>
              <a:rPr lang="en-US" dirty="0">
                <a:latin typeface="Helvetica" panose="020B0604020202020204" pitchFamily="34" charset="0"/>
                <a:cs typeface="Helvetica" panose="020B0604020202020204" pitchFamily="34" charset="0"/>
              </a:rPr>
              <a:t>*</a:t>
            </a:r>
            <a:r>
              <a:rPr lang="en-US" dirty="0" smtClean="0">
                <a:latin typeface="Helvetica" panose="020B0604020202020204" pitchFamily="34" charset="0"/>
                <a:cs typeface="Helvetica" panose="020B0604020202020204" pitchFamily="34" charset="0"/>
              </a:rPr>
              <a:t>All retention figures are statewide, studies cited in Data Tool</a:t>
            </a:r>
          </a:p>
          <a:p>
            <a:pPr marL="400050" lvl="1" indent="0">
              <a:buNone/>
            </a:pPr>
            <a:r>
              <a:rPr lang="en-US" dirty="0" smtClean="0">
                <a:latin typeface="Helvetica" panose="020B0604020202020204" pitchFamily="34" charset="0"/>
                <a:cs typeface="Helvetica" panose="020B0604020202020204" pitchFamily="34" charset="0"/>
              </a:rPr>
              <a:t>**</a:t>
            </a:r>
            <a:r>
              <a:rPr lang="en-US" dirty="0">
                <a:latin typeface="Helvetica" panose="020B0604020202020204" pitchFamily="34" charset="0"/>
                <a:cs typeface="Helvetica" panose="020B0604020202020204" pitchFamily="34" charset="0"/>
              </a:rPr>
              <a:t>Occupations requiring post-secondary education only</a:t>
            </a:r>
          </a:p>
          <a:p>
            <a:pPr marL="400050" lvl="1" indent="0">
              <a:buNone/>
            </a:pPr>
            <a:endParaRPr lang="en-US" dirty="0">
              <a:latin typeface="Helvetica" panose="020B0604020202020204" pitchFamily="34" charset="0"/>
              <a:cs typeface="Helvetica" panose="020B0604020202020204" pitchFamily="34" charset="0"/>
            </a:endParaRPr>
          </a:p>
        </p:txBody>
      </p:sp>
      <p:sp>
        <p:nvSpPr>
          <p:cNvPr id="4" name="Rectangle 3"/>
          <p:cNvSpPr/>
          <p:nvPr/>
        </p:nvSpPr>
        <p:spPr>
          <a:xfrm>
            <a:off x="611029" y="240270"/>
            <a:ext cx="159165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Supply Gap Analysis</a:t>
            </a:r>
          </a:p>
        </p:txBody>
      </p:sp>
      <p:sp>
        <p:nvSpPr>
          <p:cNvPr id="8" name="Slide Number Placeholder 7"/>
          <p:cNvSpPr>
            <a:spLocks noGrp="1"/>
          </p:cNvSpPr>
          <p:nvPr>
            <p:ph type="sldNum" sz="quarter" idx="12"/>
          </p:nvPr>
        </p:nvSpPr>
        <p:spPr/>
        <p:txBody>
          <a:bodyPr/>
          <a:lstStyle/>
          <a:p>
            <a:fld id="{103F95D0-111C-45BF-9CB9-32C5136DAE99}" type="slidenum">
              <a:rPr lang="en-US" smtClean="0"/>
              <a:t>29</a:t>
            </a:fld>
            <a:endParaRPr lang="en-US"/>
          </a:p>
        </p:txBody>
      </p:sp>
    </p:spTree>
    <p:extLst>
      <p:ext uri="{BB962C8B-B14F-4D97-AF65-F5344CB8AC3E}">
        <p14:creationId xmlns:p14="http://schemas.microsoft.com/office/powerpoint/2010/main" val="615460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3</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Table of Contents</a:t>
            </a:r>
            <a:endParaRPr lang="en-US" sz="3200" dirty="0">
              <a:latin typeface="Helvetica" panose="020B0604020202020204" pitchFamily="34" charset="0"/>
              <a:cs typeface="Helvetica" panose="020B0604020202020204" pitchFamily="34" charset="0"/>
            </a:endParaRPr>
          </a:p>
        </p:txBody>
      </p:sp>
      <p:sp>
        <p:nvSpPr>
          <p:cNvPr id="5" name="Content Placeholder 2"/>
          <p:cNvSpPr>
            <a:spLocks noGrp="1"/>
          </p:cNvSpPr>
          <p:nvPr>
            <p:ph idx="1"/>
          </p:nvPr>
        </p:nvSpPr>
        <p:spPr>
          <a:xfrm>
            <a:off x="838200" y="1825625"/>
            <a:ext cx="10515600" cy="4351338"/>
          </a:xfrm>
        </p:spPr>
        <p:txBody>
          <a:bodyPr>
            <a:normAutofit fontScale="85000" lnSpcReduction="20000"/>
          </a:bodyPr>
          <a:lstStyle/>
          <a:p>
            <a:pPr marL="0" lvl="0" indent="0">
              <a:lnSpc>
                <a:spcPct val="100000"/>
              </a:lnSpc>
              <a:spcBef>
                <a:spcPts val="0"/>
              </a:spcBef>
              <a:buNone/>
            </a:pPr>
            <a:r>
              <a:rPr lang="en-US" sz="1600" dirty="0">
                <a:solidFill>
                  <a:prstClr val="black"/>
                </a:solidFill>
              </a:rPr>
              <a:t>Part I: </a:t>
            </a:r>
            <a:r>
              <a:rPr lang="en-US" sz="1600" b="1" dirty="0">
                <a:solidFill>
                  <a:prstClr val="black"/>
                </a:solidFill>
              </a:rPr>
              <a:t>Regional </a:t>
            </a:r>
            <a:r>
              <a:rPr lang="en-US" sz="1600" b="1" dirty="0" smtClean="0">
                <a:solidFill>
                  <a:prstClr val="black"/>
                </a:solidFill>
              </a:rPr>
              <a:t>Context</a:t>
            </a:r>
            <a:endParaRPr lang="en-US" sz="1600" b="1" dirty="0">
              <a:solidFill>
                <a:prstClr val="black"/>
              </a:solidFill>
            </a:endParaRPr>
          </a:p>
          <a:p>
            <a:pPr marL="1257300" lvl="2" indent="-342900">
              <a:lnSpc>
                <a:spcPct val="100000"/>
              </a:lnSpc>
              <a:spcBef>
                <a:spcPts val="0"/>
              </a:spcBef>
              <a:buFont typeface="+mj-lt"/>
              <a:buAutoNum type="romanLcPeriod"/>
            </a:pPr>
            <a:r>
              <a:rPr lang="en-US" sz="1200" dirty="0">
                <a:solidFill>
                  <a:prstClr val="black"/>
                </a:solidFill>
              </a:rPr>
              <a:t>Unemployment Rate</a:t>
            </a:r>
          </a:p>
          <a:p>
            <a:pPr marL="1257300" lvl="2" indent="-342900">
              <a:lnSpc>
                <a:spcPct val="100000"/>
              </a:lnSpc>
              <a:spcBef>
                <a:spcPts val="0"/>
              </a:spcBef>
              <a:buFont typeface="+mj-lt"/>
              <a:buAutoNum type="romanLcPeriod"/>
            </a:pPr>
            <a:r>
              <a:rPr lang="en-US" sz="1200" dirty="0">
                <a:solidFill>
                  <a:prstClr val="black"/>
                </a:solidFill>
              </a:rPr>
              <a:t>Labor Force</a:t>
            </a:r>
          </a:p>
          <a:p>
            <a:pPr marL="1257300" lvl="2" indent="-342900">
              <a:lnSpc>
                <a:spcPct val="100000"/>
              </a:lnSpc>
              <a:spcBef>
                <a:spcPts val="0"/>
              </a:spcBef>
              <a:buFont typeface="+mj-lt"/>
              <a:buAutoNum type="romanLcPeriod"/>
            </a:pPr>
            <a:r>
              <a:rPr lang="en-US" sz="1200" dirty="0">
                <a:solidFill>
                  <a:prstClr val="black"/>
                </a:solidFill>
              </a:rPr>
              <a:t>Educational Requirements for Employment</a:t>
            </a:r>
          </a:p>
          <a:p>
            <a:pPr marL="914400" lvl="2" indent="0">
              <a:lnSpc>
                <a:spcPct val="100000"/>
              </a:lnSpc>
              <a:spcBef>
                <a:spcPts val="0"/>
              </a:spcBef>
              <a:buNone/>
            </a:pPr>
            <a:endParaRPr lang="en-US" sz="1700" dirty="0">
              <a:solidFill>
                <a:prstClr val="black"/>
              </a:solidFill>
            </a:endParaRPr>
          </a:p>
          <a:p>
            <a:pPr marL="0" lvl="0" indent="0">
              <a:lnSpc>
                <a:spcPct val="100000"/>
              </a:lnSpc>
              <a:spcBef>
                <a:spcPts val="0"/>
              </a:spcBef>
              <a:buNone/>
            </a:pPr>
            <a:r>
              <a:rPr lang="en-US" sz="1600" dirty="0">
                <a:solidFill>
                  <a:prstClr val="black"/>
                </a:solidFill>
              </a:rPr>
              <a:t>Part II. </a:t>
            </a:r>
            <a:r>
              <a:rPr lang="en-US" sz="1600" b="1" dirty="0">
                <a:solidFill>
                  <a:prstClr val="black"/>
                </a:solidFill>
              </a:rPr>
              <a:t>Regional Industry Overview and </a:t>
            </a:r>
            <a:r>
              <a:rPr lang="en-US" sz="1600" b="1" dirty="0" smtClean="0">
                <a:solidFill>
                  <a:prstClr val="black"/>
                </a:solidFill>
              </a:rPr>
              <a:t>Profiles</a:t>
            </a:r>
            <a:endParaRPr lang="en-US" sz="1600" b="1" dirty="0">
              <a:solidFill>
                <a:prstClr val="black"/>
              </a:solidFill>
            </a:endParaRPr>
          </a:p>
          <a:p>
            <a:pPr marL="457200" lvl="1" indent="0">
              <a:lnSpc>
                <a:spcPct val="100000"/>
              </a:lnSpc>
              <a:spcBef>
                <a:spcPts val="0"/>
              </a:spcBef>
              <a:buNone/>
            </a:pPr>
            <a:r>
              <a:rPr lang="en-US" sz="1400" dirty="0">
                <a:solidFill>
                  <a:prstClr val="black"/>
                </a:solidFill>
              </a:rPr>
              <a:t>A: </a:t>
            </a:r>
            <a:r>
              <a:rPr lang="en-US" sz="1400" dirty="0" smtClean="0">
                <a:solidFill>
                  <a:prstClr val="black"/>
                </a:solidFill>
              </a:rPr>
              <a:t>Sector Makeup </a:t>
            </a:r>
            <a:r>
              <a:rPr lang="en-US" sz="1400" dirty="0">
                <a:solidFill>
                  <a:prstClr val="black"/>
                </a:solidFill>
              </a:rPr>
              <a:t>by </a:t>
            </a:r>
            <a:r>
              <a:rPr lang="en-US" sz="1400" dirty="0" smtClean="0">
                <a:solidFill>
                  <a:prstClr val="black"/>
                </a:solidFill>
              </a:rPr>
              <a:t>Employment </a:t>
            </a:r>
            <a:r>
              <a:rPr lang="en-US" sz="1400" dirty="0">
                <a:solidFill>
                  <a:prstClr val="black"/>
                </a:solidFill>
              </a:rPr>
              <a:t>and </a:t>
            </a:r>
            <a:r>
              <a:rPr lang="en-US" sz="1400" dirty="0" smtClean="0">
                <a:solidFill>
                  <a:prstClr val="black"/>
                </a:solidFill>
              </a:rPr>
              <a:t>Wages</a:t>
            </a:r>
            <a:endParaRPr lang="en-US" sz="1400" dirty="0">
              <a:solidFill>
                <a:prstClr val="black"/>
              </a:solidFill>
            </a:endParaRPr>
          </a:p>
          <a:p>
            <a:pPr marL="457200" lvl="1" indent="0">
              <a:lnSpc>
                <a:spcPct val="100000"/>
              </a:lnSpc>
              <a:spcBef>
                <a:spcPts val="0"/>
              </a:spcBef>
              <a:buNone/>
            </a:pPr>
            <a:r>
              <a:rPr lang="en-US" sz="1400" dirty="0">
                <a:solidFill>
                  <a:prstClr val="black"/>
                </a:solidFill>
              </a:rPr>
              <a:t>B: </a:t>
            </a:r>
            <a:r>
              <a:rPr lang="en-US" sz="1400" dirty="0" smtClean="0">
                <a:solidFill>
                  <a:prstClr val="black"/>
                </a:solidFill>
              </a:rPr>
              <a:t>Priority </a:t>
            </a:r>
            <a:r>
              <a:rPr lang="en-US" sz="1400" dirty="0">
                <a:solidFill>
                  <a:prstClr val="black"/>
                </a:solidFill>
              </a:rPr>
              <a:t>Industry </a:t>
            </a:r>
            <a:r>
              <a:rPr lang="en-US" sz="1400" dirty="0" smtClean="0">
                <a:solidFill>
                  <a:prstClr val="black"/>
                </a:solidFill>
              </a:rPr>
              <a:t>Profiles</a:t>
            </a:r>
          </a:p>
          <a:p>
            <a:pPr marL="1257300" lvl="2" indent="-342900">
              <a:lnSpc>
                <a:spcPct val="100000"/>
              </a:lnSpc>
              <a:spcBef>
                <a:spcPts val="0"/>
              </a:spcBef>
              <a:buFont typeface="+mj-lt"/>
              <a:buAutoNum type="romanLcPeriod"/>
            </a:pPr>
            <a:r>
              <a:rPr lang="en-US" sz="1100" dirty="0">
                <a:solidFill>
                  <a:prstClr val="black"/>
                </a:solidFill>
              </a:rPr>
              <a:t>Groups and Employers</a:t>
            </a:r>
          </a:p>
          <a:p>
            <a:pPr marL="1257300" lvl="2" indent="-342900">
              <a:lnSpc>
                <a:spcPct val="100000"/>
              </a:lnSpc>
              <a:spcBef>
                <a:spcPts val="0"/>
              </a:spcBef>
              <a:buFont typeface="+mj-lt"/>
              <a:buAutoNum type="romanLcPeriod"/>
            </a:pPr>
            <a:r>
              <a:rPr lang="en-US" sz="1100" dirty="0">
                <a:solidFill>
                  <a:prstClr val="black"/>
                </a:solidFill>
              </a:rPr>
              <a:t>Employment by Educational </a:t>
            </a:r>
            <a:r>
              <a:rPr lang="en-US" sz="1100" dirty="0" smtClean="0">
                <a:solidFill>
                  <a:prstClr val="black"/>
                </a:solidFill>
              </a:rPr>
              <a:t>Attainment</a:t>
            </a:r>
          </a:p>
          <a:p>
            <a:pPr marL="1257300" lvl="2" indent="-342900">
              <a:lnSpc>
                <a:spcPct val="100000"/>
              </a:lnSpc>
              <a:spcBef>
                <a:spcPts val="0"/>
              </a:spcBef>
              <a:buFont typeface="+mj-lt"/>
              <a:buAutoNum type="romanLcPeriod"/>
            </a:pPr>
            <a:r>
              <a:rPr lang="en-US" sz="1100" dirty="0" smtClean="0">
                <a:solidFill>
                  <a:prstClr val="black"/>
                </a:solidFill>
              </a:rPr>
              <a:t>Occupations</a:t>
            </a:r>
          </a:p>
          <a:p>
            <a:pPr marL="914400" lvl="2" indent="0">
              <a:lnSpc>
                <a:spcPct val="100000"/>
              </a:lnSpc>
              <a:spcBef>
                <a:spcPts val="0"/>
              </a:spcBef>
              <a:buNone/>
            </a:pPr>
            <a:endParaRPr lang="en-US" sz="1700" dirty="0">
              <a:solidFill>
                <a:prstClr val="black"/>
              </a:solidFill>
            </a:endParaRPr>
          </a:p>
          <a:p>
            <a:pPr marL="0" lvl="0" indent="0">
              <a:lnSpc>
                <a:spcPct val="100000"/>
              </a:lnSpc>
              <a:spcBef>
                <a:spcPts val="0"/>
              </a:spcBef>
              <a:buNone/>
            </a:pPr>
            <a:r>
              <a:rPr lang="en-US" sz="1600" dirty="0">
                <a:solidFill>
                  <a:prstClr val="black"/>
                </a:solidFill>
              </a:rPr>
              <a:t>Part </a:t>
            </a:r>
            <a:r>
              <a:rPr lang="en-US" sz="1600" dirty="0" smtClean="0">
                <a:solidFill>
                  <a:prstClr val="black"/>
                </a:solidFill>
              </a:rPr>
              <a:t>III: </a:t>
            </a:r>
            <a:r>
              <a:rPr lang="en-US" sz="1600" b="1" dirty="0">
                <a:solidFill>
                  <a:prstClr val="black"/>
                </a:solidFill>
              </a:rPr>
              <a:t>Supply Gap </a:t>
            </a:r>
            <a:r>
              <a:rPr lang="en-US" sz="1600" b="1" dirty="0" smtClean="0">
                <a:solidFill>
                  <a:prstClr val="black"/>
                </a:solidFill>
              </a:rPr>
              <a:t>Analysis</a:t>
            </a:r>
          </a:p>
          <a:p>
            <a:pPr marL="1257300" lvl="2" indent="-342900">
              <a:lnSpc>
                <a:spcPct val="100000"/>
              </a:lnSpc>
              <a:spcBef>
                <a:spcPts val="0"/>
              </a:spcBef>
              <a:buFont typeface="+mj-lt"/>
              <a:buAutoNum type="romanLcPeriod"/>
            </a:pPr>
            <a:r>
              <a:rPr lang="en-US" sz="1200" dirty="0" smtClean="0">
                <a:solidFill>
                  <a:prstClr val="black"/>
                </a:solidFill>
              </a:rPr>
              <a:t>Regional Sub-BA Occupations</a:t>
            </a:r>
            <a:endParaRPr lang="en-US" sz="1200" dirty="0">
              <a:solidFill>
                <a:prstClr val="black"/>
              </a:solidFill>
            </a:endParaRPr>
          </a:p>
          <a:p>
            <a:pPr marL="1257300" lvl="2" indent="-342900">
              <a:lnSpc>
                <a:spcPct val="100000"/>
              </a:lnSpc>
              <a:spcBef>
                <a:spcPts val="0"/>
              </a:spcBef>
              <a:buFont typeface="+mj-lt"/>
              <a:buAutoNum type="romanLcPeriod"/>
            </a:pPr>
            <a:r>
              <a:rPr lang="en-US" sz="1200" dirty="0" smtClean="0">
                <a:solidFill>
                  <a:prstClr val="black"/>
                </a:solidFill>
              </a:rPr>
              <a:t>State BA+ Occupations</a:t>
            </a:r>
            <a:endParaRPr lang="en-US" sz="1600" b="1" dirty="0" smtClean="0">
              <a:solidFill>
                <a:prstClr val="black"/>
              </a:solidFill>
            </a:endParaRPr>
          </a:p>
          <a:p>
            <a:pPr marL="0" indent="0">
              <a:lnSpc>
                <a:spcPct val="100000"/>
              </a:lnSpc>
              <a:spcBef>
                <a:spcPts val="0"/>
              </a:spcBef>
              <a:buNone/>
            </a:pPr>
            <a:endParaRPr lang="en-US" sz="1700" b="1" dirty="0" smtClean="0">
              <a:solidFill>
                <a:prstClr val="black"/>
              </a:solidFill>
            </a:endParaRPr>
          </a:p>
          <a:p>
            <a:pPr marL="0" lvl="0" indent="0">
              <a:lnSpc>
                <a:spcPct val="100000"/>
              </a:lnSpc>
              <a:spcBef>
                <a:spcPts val="0"/>
              </a:spcBef>
              <a:buNone/>
            </a:pPr>
            <a:r>
              <a:rPr lang="en-US" sz="1600" dirty="0">
                <a:solidFill>
                  <a:prstClr val="black"/>
                </a:solidFill>
              </a:rPr>
              <a:t>Part IV: </a:t>
            </a:r>
            <a:r>
              <a:rPr lang="en-US" sz="1600" b="1" dirty="0">
                <a:solidFill>
                  <a:prstClr val="black"/>
                </a:solidFill>
              </a:rPr>
              <a:t>Workforce Supply </a:t>
            </a:r>
            <a:r>
              <a:rPr lang="en-US" sz="1600" b="1" dirty="0" smtClean="0">
                <a:solidFill>
                  <a:prstClr val="black"/>
                </a:solidFill>
              </a:rPr>
              <a:t>Analysis</a:t>
            </a:r>
          </a:p>
          <a:p>
            <a:pPr marL="457200" lvl="1" indent="0">
              <a:lnSpc>
                <a:spcPct val="100000"/>
              </a:lnSpc>
              <a:spcBef>
                <a:spcPts val="0"/>
              </a:spcBef>
              <a:buNone/>
            </a:pPr>
            <a:r>
              <a:rPr lang="en-US" sz="1400" dirty="0">
                <a:solidFill>
                  <a:prstClr val="black"/>
                </a:solidFill>
              </a:rPr>
              <a:t>A: </a:t>
            </a:r>
            <a:r>
              <a:rPr lang="en-US" sz="1400" dirty="0" smtClean="0">
                <a:solidFill>
                  <a:prstClr val="black"/>
                </a:solidFill>
              </a:rPr>
              <a:t>Apprenticeships</a:t>
            </a:r>
          </a:p>
          <a:p>
            <a:pPr marL="457200" lvl="1" indent="0">
              <a:lnSpc>
                <a:spcPct val="100000"/>
              </a:lnSpc>
              <a:spcBef>
                <a:spcPts val="0"/>
              </a:spcBef>
              <a:buNone/>
            </a:pPr>
            <a:r>
              <a:rPr lang="en-US" sz="1400" dirty="0" smtClean="0">
                <a:solidFill>
                  <a:prstClr val="black"/>
                </a:solidFill>
              </a:rPr>
              <a:t>B: </a:t>
            </a:r>
            <a:r>
              <a:rPr lang="en-US" sz="1400" dirty="0">
                <a:solidFill>
                  <a:prstClr val="black"/>
                </a:solidFill>
              </a:rPr>
              <a:t>Professional </a:t>
            </a:r>
            <a:r>
              <a:rPr lang="en-US" sz="1400" dirty="0" smtClean="0">
                <a:solidFill>
                  <a:prstClr val="black"/>
                </a:solidFill>
              </a:rPr>
              <a:t>Licensing</a:t>
            </a:r>
            <a:endParaRPr lang="en-US" sz="1600" b="1" dirty="0">
              <a:solidFill>
                <a:prstClr val="black"/>
              </a:solidFill>
            </a:endParaRPr>
          </a:p>
          <a:p>
            <a:pPr marL="0" lvl="0" indent="0">
              <a:lnSpc>
                <a:spcPct val="100000"/>
              </a:lnSpc>
              <a:spcBef>
                <a:spcPts val="0"/>
              </a:spcBef>
              <a:buNone/>
            </a:pPr>
            <a:endParaRPr lang="en-US" sz="1600" b="1" dirty="0">
              <a:solidFill>
                <a:prstClr val="black"/>
              </a:solidFill>
            </a:endParaRPr>
          </a:p>
          <a:p>
            <a:pPr marL="0" indent="0">
              <a:lnSpc>
                <a:spcPct val="100000"/>
              </a:lnSpc>
              <a:spcBef>
                <a:spcPts val="0"/>
              </a:spcBef>
              <a:buNone/>
            </a:pPr>
            <a:r>
              <a:rPr lang="en-US" sz="1600" dirty="0">
                <a:solidFill>
                  <a:prstClr val="black"/>
                </a:solidFill>
              </a:rPr>
              <a:t>Part </a:t>
            </a:r>
            <a:r>
              <a:rPr lang="en-US" sz="1600" dirty="0" smtClean="0">
                <a:solidFill>
                  <a:prstClr val="black"/>
                </a:solidFill>
              </a:rPr>
              <a:t>V</a:t>
            </a:r>
            <a:r>
              <a:rPr lang="en-US" sz="1600" dirty="0">
                <a:solidFill>
                  <a:prstClr val="black"/>
                </a:solidFill>
              </a:rPr>
              <a:t>: </a:t>
            </a:r>
            <a:r>
              <a:rPr lang="en-US" sz="1600" b="1" dirty="0" smtClean="0">
                <a:solidFill>
                  <a:prstClr val="black"/>
                </a:solidFill>
              </a:rPr>
              <a:t>New Data Tools</a:t>
            </a:r>
          </a:p>
          <a:p>
            <a:pPr marL="0" lvl="0" indent="0">
              <a:lnSpc>
                <a:spcPct val="100000"/>
              </a:lnSpc>
              <a:spcBef>
                <a:spcPts val="0"/>
              </a:spcBef>
              <a:buNone/>
            </a:pPr>
            <a:endParaRPr lang="en-US" sz="1600" dirty="0">
              <a:solidFill>
                <a:prstClr val="black"/>
              </a:solidFill>
            </a:endParaRPr>
          </a:p>
          <a:p>
            <a:pPr marL="0" lvl="0" indent="0">
              <a:lnSpc>
                <a:spcPct val="100000"/>
              </a:lnSpc>
              <a:spcBef>
                <a:spcPts val="0"/>
              </a:spcBef>
              <a:buNone/>
            </a:pPr>
            <a:r>
              <a:rPr lang="en-US" sz="1400" dirty="0" smtClean="0">
                <a:solidFill>
                  <a:prstClr val="black"/>
                </a:solidFill>
              </a:rPr>
              <a:t>Appendix</a:t>
            </a:r>
          </a:p>
          <a:p>
            <a:pPr marL="457200" lvl="1" indent="0">
              <a:lnSpc>
                <a:spcPct val="100000"/>
              </a:lnSpc>
              <a:spcBef>
                <a:spcPts val="0"/>
              </a:spcBef>
              <a:buNone/>
            </a:pPr>
            <a:r>
              <a:rPr lang="en-US" sz="1300" dirty="0">
                <a:solidFill>
                  <a:prstClr val="black"/>
                </a:solidFill>
              </a:rPr>
              <a:t>A: </a:t>
            </a:r>
            <a:r>
              <a:rPr lang="en-US" sz="1300" dirty="0" smtClean="0">
                <a:solidFill>
                  <a:prstClr val="black"/>
                </a:solidFill>
              </a:rPr>
              <a:t>Worker Characteristics</a:t>
            </a:r>
          </a:p>
          <a:p>
            <a:pPr marL="457200" lvl="1" indent="0">
              <a:lnSpc>
                <a:spcPct val="100000"/>
              </a:lnSpc>
              <a:spcBef>
                <a:spcPts val="0"/>
              </a:spcBef>
              <a:buNone/>
            </a:pPr>
            <a:r>
              <a:rPr lang="en-US" sz="1300" dirty="0" smtClean="0">
                <a:solidFill>
                  <a:prstClr val="black"/>
                </a:solidFill>
              </a:rPr>
              <a:t>B: Priority Industry Profiles</a:t>
            </a:r>
            <a:endParaRPr lang="en-US" sz="1300" dirty="0">
              <a:solidFill>
                <a:prstClr val="black"/>
              </a:solidFill>
            </a:endParaRPr>
          </a:p>
          <a:p>
            <a:pPr marL="457200" lvl="1" indent="0">
              <a:lnSpc>
                <a:spcPct val="100000"/>
              </a:lnSpc>
              <a:spcBef>
                <a:spcPts val="0"/>
              </a:spcBef>
              <a:buNone/>
            </a:pPr>
            <a:r>
              <a:rPr lang="en-US" sz="1300" dirty="0">
                <a:solidFill>
                  <a:prstClr val="black"/>
                </a:solidFill>
              </a:rPr>
              <a:t>C</a:t>
            </a:r>
            <a:r>
              <a:rPr lang="en-US" sz="1300" dirty="0" smtClean="0">
                <a:solidFill>
                  <a:prstClr val="black"/>
                </a:solidFill>
              </a:rPr>
              <a:t>: </a:t>
            </a:r>
            <a:r>
              <a:rPr lang="en-US" sz="1300" dirty="0">
                <a:solidFill>
                  <a:prstClr val="black"/>
                </a:solidFill>
              </a:rPr>
              <a:t>Critical Industry </a:t>
            </a:r>
            <a:r>
              <a:rPr lang="en-US" sz="1300" dirty="0" smtClean="0">
                <a:solidFill>
                  <a:prstClr val="black"/>
                </a:solidFill>
              </a:rPr>
              <a:t>Profiles</a:t>
            </a:r>
          </a:p>
          <a:p>
            <a:pPr marL="457200" lvl="1" indent="0">
              <a:lnSpc>
                <a:spcPct val="100000"/>
              </a:lnSpc>
              <a:spcBef>
                <a:spcPts val="0"/>
              </a:spcBef>
              <a:buNone/>
            </a:pPr>
            <a:r>
              <a:rPr lang="en-US" sz="1300" dirty="0" smtClean="0">
                <a:solidFill>
                  <a:prstClr val="black"/>
                </a:solidFill>
              </a:rPr>
              <a:t>D: Professional Licensing</a:t>
            </a:r>
          </a:p>
          <a:p>
            <a:pPr marL="457200" lvl="1" indent="0">
              <a:lnSpc>
                <a:spcPct val="100000"/>
              </a:lnSpc>
              <a:spcBef>
                <a:spcPts val="0"/>
              </a:spcBef>
              <a:buNone/>
            </a:pPr>
            <a:endParaRPr lang="en-US" sz="1200" dirty="0" smtClean="0">
              <a:solidFill>
                <a:prstClr val="black"/>
              </a:solidFill>
            </a:endParaRPr>
          </a:p>
          <a:p>
            <a:pPr marL="0" lvl="0" indent="0">
              <a:lnSpc>
                <a:spcPct val="100000"/>
              </a:lnSpc>
              <a:spcBef>
                <a:spcPts val="0"/>
              </a:spcBef>
              <a:buNone/>
            </a:pPr>
            <a:r>
              <a:rPr lang="en-US" sz="1400" dirty="0" smtClean="0">
                <a:solidFill>
                  <a:prstClr val="black"/>
                </a:solidFill>
              </a:rPr>
              <a:t>Glossary</a:t>
            </a:r>
            <a:endParaRPr lang="en-US" sz="1400" dirty="0">
              <a:solidFill>
                <a:prstClr val="black"/>
              </a:solidFill>
            </a:endParaRPr>
          </a:p>
        </p:txBody>
      </p:sp>
      <p:sp>
        <p:nvSpPr>
          <p:cNvPr id="8" name="Rectangle 7"/>
          <p:cNvSpPr/>
          <p:nvPr/>
        </p:nvSpPr>
        <p:spPr>
          <a:xfrm>
            <a:off x="611030" y="240270"/>
            <a:ext cx="3042821"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Introduction to the Updated Data Package</a:t>
            </a:r>
            <a:endParaRPr lang="en-US" sz="1200" dirty="0"/>
          </a:p>
        </p:txBody>
      </p:sp>
    </p:spTree>
    <p:extLst>
      <p:ext uri="{BB962C8B-B14F-4D97-AF65-F5344CB8AC3E}">
        <p14:creationId xmlns:p14="http://schemas.microsoft.com/office/powerpoint/2010/main" val="11091270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29" y="274638"/>
            <a:ext cx="11579384" cy="1143000"/>
          </a:xfrm>
        </p:spPr>
        <p:txBody>
          <a:bodyPr>
            <a:normAutofit/>
          </a:bodyPr>
          <a:lstStyle/>
          <a:p>
            <a:pPr algn="l"/>
            <a:r>
              <a:rPr lang="en-US" sz="2800" dirty="0"/>
              <a:t>More Openings than Qualified: </a:t>
            </a:r>
            <a:r>
              <a:rPr lang="en-US" sz="2800" dirty="0">
                <a:solidFill>
                  <a:srgbClr val="00B050"/>
                </a:solidFill>
              </a:rPr>
              <a:t>Regional</a:t>
            </a:r>
            <a:r>
              <a:rPr lang="en-US" sz="2800" dirty="0"/>
              <a:t> Sub-BA </a:t>
            </a:r>
            <a:r>
              <a:rPr lang="en-US" sz="2800" dirty="0" smtClean="0"/>
              <a:t>Occupations, 4+ Stars</a:t>
            </a:r>
            <a:endParaRPr lang="en-US" sz="2800" dirty="0"/>
          </a:p>
        </p:txBody>
      </p:sp>
      <p:sp>
        <p:nvSpPr>
          <p:cNvPr id="4" name="Rectangle 3"/>
          <p:cNvSpPr/>
          <p:nvPr/>
        </p:nvSpPr>
        <p:spPr>
          <a:xfrm>
            <a:off x="611029" y="240270"/>
            <a:ext cx="159165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Supply Gap Analysis</a:t>
            </a:r>
          </a:p>
        </p:txBody>
      </p:sp>
      <p:sp>
        <p:nvSpPr>
          <p:cNvPr id="7" name="Rectangle 6"/>
          <p:cNvSpPr/>
          <p:nvPr/>
        </p:nvSpPr>
        <p:spPr>
          <a:xfrm>
            <a:off x="629767" y="1212505"/>
            <a:ext cx="10868369" cy="292388"/>
          </a:xfrm>
          <a:prstGeom prst="rect">
            <a:avLst/>
          </a:prstGeom>
        </p:spPr>
        <p:txBody>
          <a:bodyPr wrap="square">
            <a:spAutoFit/>
          </a:bodyPr>
          <a:lstStyle/>
          <a:p>
            <a:r>
              <a:rPr lang="en-US" sz="1300" dirty="0" smtClean="0">
                <a:latin typeface="Helvetica" panose="020B0604020202020204" pitchFamily="34" charset="0"/>
                <a:cs typeface="Helvetica" panose="020B0604020202020204" pitchFamily="34" charset="0"/>
              </a:rPr>
              <a:t>At the sub-BA level, a number of 4- and 5-star occupations do not have enough regional supply to meet employer demand.</a:t>
            </a:r>
            <a:endParaRPr lang="en-US" sz="1300" dirty="0">
              <a:latin typeface="Helvetica" panose="020B0604020202020204" pitchFamily="34" charset="0"/>
              <a:cs typeface="Helvetica" panose="020B0604020202020204" pitchFamily="34" charset="0"/>
            </a:endParaRPr>
          </a:p>
        </p:txBody>
      </p:sp>
      <p:sp>
        <p:nvSpPr>
          <p:cNvPr id="8" name="Slide Number Placeholder 7"/>
          <p:cNvSpPr>
            <a:spLocks noGrp="1"/>
          </p:cNvSpPr>
          <p:nvPr>
            <p:ph type="sldNum" sz="quarter" idx="12"/>
          </p:nvPr>
        </p:nvSpPr>
        <p:spPr/>
        <p:txBody>
          <a:bodyPr/>
          <a:lstStyle/>
          <a:p>
            <a:fld id="{103F95D0-111C-45BF-9CB9-32C5136DAE99}" type="slidenum">
              <a:rPr lang="en-US" smtClean="0"/>
              <a:t>30</a:t>
            </a:fld>
            <a:endParaRPr lang="en-US"/>
          </a:p>
        </p:txBody>
      </p:sp>
      <p:sp>
        <p:nvSpPr>
          <p:cNvPr id="12" name="Rectangle 11"/>
          <p:cNvSpPr/>
          <p:nvPr/>
        </p:nvSpPr>
        <p:spPr>
          <a:xfrm>
            <a:off x="611030" y="6473106"/>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Source: OES Projections </a:t>
            </a:r>
            <a:r>
              <a:rPr lang="en-US" sz="900" dirty="0" smtClean="0">
                <a:latin typeface="Helvetica" panose="020B0604020202020204" pitchFamily="34" charset="0"/>
                <a:cs typeface="Helvetica" panose="020B0604020202020204" pitchFamily="34" charset="0"/>
              </a:rPr>
              <a:t>2016-2026, </a:t>
            </a:r>
            <a:r>
              <a:rPr lang="en-US" sz="900" dirty="0">
                <a:latin typeface="Helvetica" panose="020B0604020202020204" pitchFamily="34" charset="0"/>
                <a:cs typeface="Helvetica" panose="020B0604020202020204" pitchFamily="34" charset="0"/>
              </a:rPr>
              <a:t>OES Projections </a:t>
            </a:r>
            <a:r>
              <a:rPr lang="en-US" sz="900" dirty="0" smtClean="0">
                <a:latin typeface="Helvetica" panose="020B0604020202020204" pitchFamily="34" charset="0"/>
                <a:cs typeface="Helvetica" panose="020B0604020202020204" pitchFamily="34" charset="0"/>
              </a:rPr>
              <a:t>2018-2020, Burning Glass 2019, </a:t>
            </a:r>
            <a:r>
              <a:rPr lang="en-US" sz="900" dirty="0">
                <a:latin typeface="Helvetica" panose="020B0604020202020204" pitchFamily="34" charset="0"/>
                <a:cs typeface="Helvetica" panose="020B0604020202020204" pitchFamily="34" charset="0"/>
              </a:rPr>
              <a:t>iPEDS, Massachusetts Department of Higher Education, Department of Unemployment Assistance</a:t>
            </a:r>
          </a:p>
        </p:txBody>
      </p:sp>
      <p:grpSp>
        <p:nvGrpSpPr>
          <p:cNvPr id="9" name="Group 8"/>
          <p:cNvGrpSpPr/>
          <p:nvPr/>
        </p:nvGrpSpPr>
        <p:grpSpPr>
          <a:xfrm>
            <a:off x="1066800" y="1978249"/>
            <a:ext cx="10058401" cy="4021500"/>
            <a:chOff x="1198045" y="1919871"/>
            <a:chExt cx="10058401" cy="4021500"/>
          </a:xfrm>
        </p:grpSpPr>
        <p:graphicFrame>
          <p:nvGraphicFramePr>
            <p:cNvPr id="24" name="Chart 23"/>
            <p:cNvGraphicFramePr>
              <a:graphicFrameLocks/>
            </p:cNvGraphicFramePr>
            <p:nvPr>
              <p:extLst>
                <p:ext uri="{D42A27DB-BD31-4B8C-83A1-F6EECF244321}">
                  <p14:modId xmlns:p14="http://schemas.microsoft.com/office/powerpoint/2010/main" val="1620328356"/>
                </p:ext>
              </p:extLst>
            </p:nvPr>
          </p:nvGraphicFramePr>
          <p:xfrm>
            <a:off x="1198045" y="1919871"/>
            <a:ext cx="10058401" cy="3657600"/>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p:nvPr/>
          </p:nvGrpSpPr>
          <p:grpSpPr>
            <a:xfrm>
              <a:off x="1198045" y="2060116"/>
              <a:ext cx="10058400" cy="3881255"/>
              <a:chOff x="396798" y="2024281"/>
              <a:chExt cx="10058400" cy="3881255"/>
            </a:xfrm>
          </p:grpSpPr>
          <p:sp>
            <p:nvSpPr>
              <p:cNvPr id="13" name="Rectangle 12"/>
              <p:cNvSpPr/>
              <p:nvPr/>
            </p:nvSpPr>
            <p:spPr>
              <a:xfrm>
                <a:off x="396798" y="5643926"/>
                <a:ext cx="10058400"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4- and 5-star occupations </a:t>
                </a:r>
                <a:r>
                  <a:rPr lang="en-US" sz="1100" i="1" dirty="0">
                    <a:latin typeface="Helvetica" panose="020B0604020202020204" pitchFamily="34" charset="0"/>
                    <a:cs typeface="Helvetica" panose="020B0604020202020204" pitchFamily="34" charset="0"/>
                  </a:rPr>
                  <a:t>requiring a postsecondary non-degree award, some college, or an Associate’s d</a:t>
                </a:r>
                <a:r>
                  <a:rPr lang="en-US" sz="1100" i="1" dirty="0" smtClean="0">
                    <a:latin typeface="Helvetica" panose="020B0604020202020204" pitchFamily="34" charset="0"/>
                    <a:cs typeface="Helvetica" panose="020B0604020202020204" pitchFamily="34" charset="0"/>
                  </a:rPr>
                  <a:t>egree. Demand Index 20+ only.</a:t>
                </a:r>
                <a:endParaRPr lang="en-US" sz="1100" i="1" dirty="0">
                  <a:latin typeface="Helvetica" panose="020B0604020202020204" pitchFamily="34" charset="0"/>
                  <a:cs typeface="Helvetica" panose="020B0604020202020204" pitchFamily="34" charset="0"/>
                </a:endParaRPr>
              </a:p>
            </p:txBody>
          </p:sp>
          <p:grpSp>
            <p:nvGrpSpPr>
              <p:cNvPr id="5" name="Group 4"/>
              <p:cNvGrpSpPr/>
              <p:nvPr/>
            </p:nvGrpSpPr>
            <p:grpSpPr>
              <a:xfrm>
                <a:off x="9028015" y="2024281"/>
                <a:ext cx="1310681" cy="428981"/>
                <a:chOff x="9665968" y="2140061"/>
                <a:chExt cx="1310681" cy="428981"/>
              </a:xfrm>
            </p:grpSpPr>
            <p:grpSp>
              <p:nvGrpSpPr>
                <p:cNvPr id="14" name="Group 13"/>
                <p:cNvGrpSpPr/>
                <p:nvPr/>
              </p:nvGrpSpPr>
              <p:grpSpPr>
                <a:xfrm>
                  <a:off x="9665968" y="2140061"/>
                  <a:ext cx="1310681" cy="215444"/>
                  <a:chOff x="9655335" y="2474678"/>
                  <a:chExt cx="1310681" cy="215444"/>
                </a:xfrm>
              </p:grpSpPr>
              <p:sp>
                <p:nvSpPr>
                  <p:cNvPr id="15" name="TextBox 14"/>
                  <p:cNvSpPr txBox="1"/>
                  <p:nvPr/>
                </p:nvSpPr>
                <p:spPr>
                  <a:xfrm>
                    <a:off x="9712147" y="2474678"/>
                    <a:ext cx="1253869"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Under </a:t>
                    </a:r>
                    <a:r>
                      <a:rPr lang="en-US" sz="800" dirty="0">
                        <a:latin typeface="Helvetica" panose="020B0604020202020204" pitchFamily="34" charset="0"/>
                        <a:cs typeface="Helvetica" panose="020B0604020202020204" pitchFamily="34" charset="0"/>
                      </a:rPr>
                      <a:t>Supply, Ratio </a:t>
                    </a:r>
                    <a:r>
                      <a:rPr lang="en-US" sz="800" dirty="0" smtClean="0">
                        <a:latin typeface="Helvetica" panose="020B0604020202020204" pitchFamily="34" charset="0"/>
                        <a:cs typeface="Helvetica" panose="020B0604020202020204" pitchFamily="34" charset="0"/>
                      </a:rPr>
                      <a:t>&lt;1</a:t>
                    </a:r>
                    <a:endParaRPr lang="en-US" sz="800" dirty="0">
                      <a:latin typeface="Helvetica" panose="020B0604020202020204" pitchFamily="34" charset="0"/>
                      <a:cs typeface="Helvetica" panose="020B0604020202020204" pitchFamily="34" charset="0"/>
                    </a:endParaRPr>
                  </a:p>
                </p:txBody>
              </p:sp>
              <p:sp>
                <p:nvSpPr>
                  <p:cNvPr id="17" name="Rectangle 16"/>
                  <p:cNvSpPr/>
                  <p:nvPr/>
                </p:nvSpPr>
                <p:spPr>
                  <a:xfrm>
                    <a:off x="9655335" y="2536680"/>
                    <a:ext cx="91440" cy="9144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9665968" y="2353598"/>
                  <a:ext cx="964357" cy="215444"/>
                  <a:chOff x="9500228" y="2475095"/>
                  <a:chExt cx="964357" cy="215444"/>
                </a:xfrm>
              </p:grpSpPr>
              <p:cxnSp>
                <p:nvCxnSpPr>
                  <p:cNvPr id="31" name="Straight Arrow Connector 30"/>
                  <p:cNvCxnSpPr/>
                  <p:nvPr/>
                </p:nvCxnSpPr>
                <p:spPr>
                  <a:xfrm flipH="1">
                    <a:off x="9500228" y="2580788"/>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sp>
                <p:nvSpPr>
                  <p:cNvPr id="32" name="TextBox 31"/>
                  <p:cNvSpPr txBox="1"/>
                  <p:nvPr/>
                </p:nvSpPr>
                <p:spPr>
                  <a:xfrm>
                    <a:off x="9665968" y="2475095"/>
                    <a:ext cx="798617" cy="215444"/>
                  </a:xfrm>
                  <a:prstGeom prst="rect">
                    <a:avLst/>
                  </a:prstGeom>
                  <a:noFill/>
                </p:spPr>
                <p:txBody>
                  <a:bodyPr wrap="none" rtlCol="0">
                    <a:spAutoFit/>
                  </a:bodyPr>
                  <a:lstStyle/>
                  <a:p>
                    <a:r>
                      <a:rPr lang="en-US" sz="800" dirty="0" smtClean="0"/>
                      <a:t>New to graph</a:t>
                    </a:r>
                    <a:endParaRPr lang="en-US" sz="800" dirty="0"/>
                  </a:p>
                </p:txBody>
              </p:sp>
            </p:grpSp>
          </p:grpSp>
          <p:cxnSp>
            <p:nvCxnSpPr>
              <p:cNvPr id="33" name="Straight Arrow Connector 32"/>
              <p:cNvCxnSpPr/>
              <p:nvPr/>
            </p:nvCxnSpPr>
            <p:spPr>
              <a:xfrm flipH="1">
                <a:off x="4258595" y="2166195"/>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5" name="Straight Arrow Connector 34"/>
              <p:cNvCxnSpPr/>
              <p:nvPr/>
            </p:nvCxnSpPr>
            <p:spPr>
              <a:xfrm flipH="1">
                <a:off x="7653555" y="4331021"/>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6" name="Straight Arrow Connector 35"/>
              <p:cNvCxnSpPr/>
              <p:nvPr/>
            </p:nvCxnSpPr>
            <p:spPr>
              <a:xfrm flipH="1">
                <a:off x="6782890" y="3776468"/>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7" name="Straight Arrow Connector 36"/>
              <p:cNvCxnSpPr/>
              <p:nvPr/>
            </p:nvCxnSpPr>
            <p:spPr>
              <a:xfrm flipH="1">
                <a:off x="6600010" y="3514068"/>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grpSp>
      </p:grpSp>
    </p:spTree>
    <p:extLst>
      <p:ext uri="{BB962C8B-B14F-4D97-AF65-F5344CB8AC3E}">
        <p14:creationId xmlns:p14="http://schemas.microsoft.com/office/powerpoint/2010/main" val="28525124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29" y="274638"/>
            <a:ext cx="11579384" cy="1143000"/>
          </a:xfrm>
        </p:spPr>
        <p:txBody>
          <a:bodyPr>
            <a:normAutofit/>
          </a:bodyPr>
          <a:lstStyle/>
          <a:p>
            <a:pPr algn="l"/>
            <a:r>
              <a:rPr lang="en-US" sz="2800" dirty="0"/>
              <a:t>More Openings than Qualified: </a:t>
            </a:r>
            <a:r>
              <a:rPr lang="en-US" sz="2800" dirty="0">
                <a:solidFill>
                  <a:srgbClr val="00B050"/>
                </a:solidFill>
              </a:rPr>
              <a:t>Regional</a:t>
            </a:r>
            <a:r>
              <a:rPr lang="en-US" sz="2800" dirty="0"/>
              <a:t> Sub-BA </a:t>
            </a:r>
            <a:r>
              <a:rPr lang="en-US" sz="2800" dirty="0" smtClean="0"/>
              <a:t>Occupations, 3 Stars</a:t>
            </a:r>
            <a:endParaRPr lang="en-US" sz="2800" dirty="0"/>
          </a:p>
        </p:txBody>
      </p:sp>
      <p:sp>
        <p:nvSpPr>
          <p:cNvPr id="4" name="Rectangle 3"/>
          <p:cNvSpPr/>
          <p:nvPr/>
        </p:nvSpPr>
        <p:spPr>
          <a:xfrm>
            <a:off x="611029" y="240270"/>
            <a:ext cx="159165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Supply Gap Analysis</a:t>
            </a:r>
          </a:p>
        </p:txBody>
      </p:sp>
      <p:sp>
        <p:nvSpPr>
          <p:cNvPr id="7" name="Rectangle 6"/>
          <p:cNvSpPr/>
          <p:nvPr/>
        </p:nvSpPr>
        <p:spPr>
          <a:xfrm>
            <a:off x="629767" y="1212505"/>
            <a:ext cx="10868369" cy="292388"/>
          </a:xfrm>
          <a:prstGeom prst="rect">
            <a:avLst/>
          </a:prstGeom>
        </p:spPr>
        <p:txBody>
          <a:bodyPr wrap="square">
            <a:spAutoFit/>
          </a:bodyPr>
          <a:lstStyle/>
          <a:p>
            <a:r>
              <a:rPr lang="en-US" sz="1300" dirty="0" smtClean="0">
                <a:latin typeface="Helvetica" panose="020B0604020202020204" pitchFamily="34" charset="0"/>
                <a:cs typeface="Helvetica" panose="020B0604020202020204" pitchFamily="34" charset="0"/>
              </a:rPr>
              <a:t>At the sub-BA level, a number of 3-star occupations do not have enough regional supply to meet employer demand.</a:t>
            </a:r>
            <a:endParaRPr lang="en-US" sz="1300" dirty="0">
              <a:latin typeface="Helvetica" panose="020B0604020202020204" pitchFamily="34" charset="0"/>
              <a:cs typeface="Helvetica" panose="020B0604020202020204" pitchFamily="34" charset="0"/>
            </a:endParaRPr>
          </a:p>
        </p:txBody>
      </p:sp>
      <p:sp>
        <p:nvSpPr>
          <p:cNvPr id="8" name="Slide Number Placeholder 7"/>
          <p:cNvSpPr>
            <a:spLocks noGrp="1"/>
          </p:cNvSpPr>
          <p:nvPr>
            <p:ph type="sldNum" sz="quarter" idx="12"/>
          </p:nvPr>
        </p:nvSpPr>
        <p:spPr/>
        <p:txBody>
          <a:bodyPr/>
          <a:lstStyle/>
          <a:p>
            <a:fld id="{103F95D0-111C-45BF-9CB9-32C5136DAE99}" type="slidenum">
              <a:rPr lang="en-US" smtClean="0"/>
              <a:t>31</a:t>
            </a:fld>
            <a:endParaRPr lang="en-US"/>
          </a:p>
        </p:txBody>
      </p:sp>
      <p:sp>
        <p:nvSpPr>
          <p:cNvPr id="12" name="Rectangle 11"/>
          <p:cNvSpPr/>
          <p:nvPr/>
        </p:nvSpPr>
        <p:spPr>
          <a:xfrm>
            <a:off x="611030" y="6473106"/>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Source: OES Projections </a:t>
            </a:r>
            <a:r>
              <a:rPr lang="en-US" sz="900" dirty="0" smtClean="0">
                <a:latin typeface="Helvetica" panose="020B0604020202020204" pitchFamily="34" charset="0"/>
                <a:cs typeface="Helvetica" panose="020B0604020202020204" pitchFamily="34" charset="0"/>
              </a:rPr>
              <a:t>2016-2026, </a:t>
            </a:r>
            <a:r>
              <a:rPr lang="en-US" sz="900" dirty="0">
                <a:latin typeface="Helvetica" panose="020B0604020202020204" pitchFamily="34" charset="0"/>
                <a:cs typeface="Helvetica" panose="020B0604020202020204" pitchFamily="34" charset="0"/>
              </a:rPr>
              <a:t>OES Projections </a:t>
            </a:r>
            <a:r>
              <a:rPr lang="en-US" sz="900" dirty="0" smtClean="0">
                <a:latin typeface="Helvetica" panose="020B0604020202020204" pitchFamily="34" charset="0"/>
                <a:cs typeface="Helvetica" panose="020B0604020202020204" pitchFamily="34" charset="0"/>
              </a:rPr>
              <a:t>2018-2020, Burning Glass 2019, </a:t>
            </a:r>
            <a:r>
              <a:rPr lang="en-US" sz="900" dirty="0">
                <a:latin typeface="Helvetica" panose="020B0604020202020204" pitchFamily="34" charset="0"/>
                <a:cs typeface="Helvetica" panose="020B0604020202020204" pitchFamily="34" charset="0"/>
              </a:rPr>
              <a:t>iPEDS, Massachusetts Department of Higher Education, Department of Unemployment Assistance</a:t>
            </a:r>
          </a:p>
        </p:txBody>
      </p:sp>
      <p:grpSp>
        <p:nvGrpSpPr>
          <p:cNvPr id="9" name="Group 8"/>
          <p:cNvGrpSpPr/>
          <p:nvPr/>
        </p:nvGrpSpPr>
        <p:grpSpPr>
          <a:xfrm>
            <a:off x="1034750" y="1978249"/>
            <a:ext cx="10058402" cy="4021500"/>
            <a:chOff x="726405" y="1934622"/>
            <a:chExt cx="10058402" cy="4021500"/>
          </a:xfrm>
        </p:grpSpPr>
        <p:graphicFrame>
          <p:nvGraphicFramePr>
            <p:cNvPr id="26" name="Chart 25"/>
            <p:cNvGraphicFramePr>
              <a:graphicFrameLocks/>
            </p:cNvGraphicFramePr>
            <p:nvPr>
              <p:extLst>
                <p:ext uri="{D42A27DB-BD31-4B8C-83A1-F6EECF244321}">
                  <p14:modId xmlns:p14="http://schemas.microsoft.com/office/powerpoint/2010/main" val="598569111"/>
                </p:ext>
              </p:extLst>
            </p:nvPr>
          </p:nvGraphicFramePr>
          <p:xfrm>
            <a:off x="726405" y="1934622"/>
            <a:ext cx="10058401" cy="3657600"/>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p:nvPr/>
          </p:nvGrpSpPr>
          <p:grpSpPr>
            <a:xfrm>
              <a:off x="726407" y="2074867"/>
              <a:ext cx="10058400" cy="3881255"/>
              <a:chOff x="396798" y="2024281"/>
              <a:chExt cx="10058400" cy="3881255"/>
            </a:xfrm>
          </p:grpSpPr>
          <p:sp>
            <p:nvSpPr>
              <p:cNvPr id="13" name="Rectangle 12"/>
              <p:cNvSpPr/>
              <p:nvPr/>
            </p:nvSpPr>
            <p:spPr>
              <a:xfrm>
                <a:off x="396798" y="5643926"/>
                <a:ext cx="10058400"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3-star occupations </a:t>
                </a:r>
                <a:r>
                  <a:rPr lang="en-US" sz="1100" i="1" dirty="0">
                    <a:latin typeface="Helvetica" panose="020B0604020202020204" pitchFamily="34" charset="0"/>
                    <a:cs typeface="Helvetica" panose="020B0604020202020204" pitchFamily="34" charset="0"/>
                  </a:rPr>
                  <a:t>requiring a postsecondary non-degree award, some college, or an Associate’s d</a:t>
                </a:r>
                <a:r>
                  <a:rPr lang="en-US" sz="1100" i="1" dirty="0" smtClean="0">
                    <a:latin typeface="Helvetica" panose="020B0604020202020204" pitchFamily="34" charset="0"/>
                    <a:cs typeface="Helvetica" panose="020B0604020202020204" pitchFamily="34" charset="0"/>
                  </a:rPr>
                  <a:t>egree. Demand Index 20+ only.</a:t>
                </a:r>
                <a:endParaRPr lang="en-US" sz="1100" i="1" dirty="0">
                  <a:latin typeface="Helvetica" panose="020B0604020202020204" pitchFamily="34" charset="0"/>
                  <a:cs typeface="Helvetica" panose="020B0604020202020204" pitchFamily="34" charset="0"/>
                </a:endParaRPr>
              </a:p>
            </p:txBody>
          </p:sp>
          <p:grpSp>
            <p:nvGrpSpPr>
              <p:cNvPr id="5" name="Group 4"/>
              <p:cNvGrpSpPr/>
              <p:nvPr/>
            </p:nvGrpSpPr>
            <p:grpSpPr>
              <a:xfrm>
                <a:off x="9028015" y="2024281"/>
                <a:ext cx="1310681" cy="428981"/>
                <a:chOff x="9665968" y="2140061"/>
                <a:chExt cx="1310681" cy="428981"/>
              </a:xfrm>
            </p:grpSpPr>
            <p:grpSp>
              <p:nvGrpSpPr>
                <p:cNvPr id="14" name="Group 13"/>
                <p:cNvGrpSpPr/>
                <p:nvPr/>
              </p:nvGrpSpPr>
              <p:grpSpPr>
                <a:xfrm>
                  <a:off x="9665968" y="2140061"/>
                  <a:ext cx="1310681" cy="215444"/>
                  <a:chOff x="9655335" y="2474678"/>
                  <a:chExt cx="1310681" cy="215444"/>
                </a:xfrm>
              </p:grpSpPr>
              <p:sp>
                <p:nvSpPr>
                  <p:cNvPr id="15" name="TextBox 14"/>
                  <p:cNvSpPr txBox="1"/>
                  <p:nvPr/>
                </p:nvSpPr>
                <p:spPr>
                  <a:xfrm>
                    <a:off x="9712147" y="2474678"/>
                    <a:ext cx="1253869"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Under </a:t>
                    </a:r>
                    <a:r>
                      <a:rPr lang="en-US" sz="800" dirty="0">
                        <a:latin typeface="Helvetica" panose="020B0604020202020204" pitchFamily="34" charset="0"/>
                        <a:cs typeface="Helvetica" panose="020B0604020202020204" pitchFamily="34" charset="0"/>
                      </a:rPr>
                      <a:t>Supply, Ratio </a:t>
                    </a:r>
                    <a:r>
                      <a:rPr lang="en-US" sz="800" dirty="0" smtClean="0">
                        <a:latin typeface="Helvetica" panose="020B0604020202020204" pitchFamily="34" charset="0"/>
                        <a:cs typeface="Helvetica" panose="020B0604020202020204" pitchFamily="34" charset="0"/>
                      </a:rPr>
                      <a:t>&lt;1</a:t>
                    </a:r>
                    <a:endParaRPr lang="en-US" sz="800" dirty="0">
                      <a:latin typeface="Helvetica" panose="020B0604020202020204" pitchFamily="34" charset="0"/>
                      <a:cs typeface="Helvetica" panose="020B0604020202020204" pitchFamily="34" charset="0"/>
                    </a:endParaRPr>
                  </a:p>
                </p:txBody>
              </p:sp>
              <p:sp>
                <p:nvSpPr>
                  <p:cNvPr id="17" name="Rectangle 16"/>
                  <p:cNvSpPr/>
                  <p:nvPr/>
                </p:nvSpPr>
                <p:spPr>
                  <a:xfrm>
                    <a:off x="9655335" y="2536680"/>
                    <a:ext cx="91440" cy="9144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9665968" y="2353598"/>
                  <a:ext cx="964357" cy="215444"/>
                  <a:chOff x="9500228" y="2475095"/>
                  <a:chExt cx="964357" cy="215444"/>
                </a:xfrm>
              </p:grpSpPr>
              <p:cxnSp>
                <p:nvCxnSpPr>
                  <p:cNvPr id="31" name="Straight Arrow Connector 30"/>
                  <p:cNvCxnSpPr/>
                  <p:nvPr/>
                </p:nvCxnSpPr>
                <p:spPr>
                  <a:xfrm flipH="1">
                    <a:off x="9500228" y="2580788"/>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sp>
                <p:nvSpPr>
                  <p:cNvPr id="32" name="TextBox 31"/>
                  <p:cNvSpPr txBox="1"/>
                  <p:nvPr/>
                </p:nvSpPr>
                <p:spPr>
                  <a:xfrm>
                    <a:off x="9665968" y="2475095"/>
                    <a:ext cx="798617" cy="215444"/>
                  </a:xfrm>
                  <a:prstGeom prst="rect">
                    <a:avLst/>
                  </a:prstGeom>
                  <a:noFill/>
                </p:spPr>
                <p:txBody>
                  <a:bodyPr wrap="none" rtlCol="0">
                    <a:spAutoFit/>
                  </a:bodyPr>
                  <a:lstStyle/>
                  <a:p>
                    <a:r>
                      <a:rPr lang="en-US" sz="800" dirty="0" smtClean="0"/>
                      <a:t>New to graph</a:t>
                    </a:r>
                    <a:endParaRPr lang="en-US" sz="800" dirty="0"/>
                  </a:p>
                </p:txBody>
              </p:sp>
            </p:grpSp>
          </p:grpSp>
          <p:cxnSp>
            <p:nvCxnSpPr>
              <p:cNvPr id="33" name="Straight Arrow Connector 32"/>
              <p:cNvCxnSpPr/>
              <p:nvPr/>
            </p:nvCxnSpPr>
            <p:spPr>
              <a:xfrm flipH="1">
                <a:off x="5586886" y="2127694"/>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4" name="Straight Arrow Connector 33"/>
              <p:cNvCxnSpPr/>
              <p:nvPr/>
            </p:nvCxnSpPr>
            <p:spPr>
              <a:xfrm flipH="1">
                <a:off x="7481132" y="3406250"/>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5" name="Straight Arrow Connector 34"/>
              <p:cNvCxnSpPr/>
              <p:nvPr/>
            </p:nvCxnSpPr>
            <p:spPr>
              <a:xfrm flipH="1">
                <a:off x="8982416" y="4475399"/>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6" name="Straight Arrow Connector 35"/>
              <p:cNvCxnSpPr/>
              <p:nvPr/>
            </p:nvCxnSpPr>
            <p:spPr>
              <a:xfrm flipH="1">
                <a:off x="9641601" y="4892994"/>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grpSp>
        <p:cxnSp>
          <p:nvCxnSpPr>
            <p:cNvPr id="27" name="Straight Arrow Connector 26"/>
            <p:cNvCxnSpPr/>
            <p:nvPr/>
          </p:nvCxnSpPr>
          <p:spPr>
            <a:xfrm flipH="1">
              <a:off x="8896531" y="4091246"/>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28" name="Straight Arrow Connector 27"/>
            <p:cNvCxnSpPr/>
            <p:nvPr/>
          </p:nvCxnSpPr>
          <p:spPr>
            <a:xfrm flipH="1">
              <a:off x="7481879" y="3243475"/>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29" name="Straight Arrow Connector 28"/>
            <p:cNvCxnSpPr/>
            <p:nvPr/>
          </p:nvCxnSpPr>
          <p:spPr>
            <a:xfrm flipH="1">
              <a:off x="6816135" y="3030114"/>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grpSp>
      <p:graphicFrame>
        <p:nvGraphicFramePr>
          <p:cNvPr id="38" name="Table 37"/>
          <p:cNvGraphicFramePr>
            <a:graphicFrameLocks noGrp="1"/>
          </p:cNvGraphicFramePr>
          <p:nvPr>
            <p:extLst>
              <p:ext uri="{D42A27DB-BD31-4B8C-83A1-F6EECF244321}">
                <p14:modId xmlns:p14="http://schemas.microsoft.com/office/powerpoint/2010/main" val="2475524410"/>
              </p:ext>
            </p:extLst>
          </p:nvPr>
        </p:nvGraphicFramePr>
        <p:xfrm>
          <a:off x="10186449" y="2808367"/>
          <a:ext cx="1580401" cy="530748"/>
        </p:xfrm>
        <a:graphic>
          <a:graphicData uri="http://schemas.openxmlformats.org/drawingml/2006/table">
            <a:tbl>
              <a:tblPr firstRow="1" bandRow="1">
                <a:tableStyleId>{46F890A9-2807-4EBB-B81D-B2AA78EC7F39}</a:tableStyleId>
              </a:tblPr>
              <a:tblGrid>
                <a:gridCol w="1580401">
                  <a:extLst>
                    <a:ext uri="{9D8B030D-6E8A-4147-A177-3AD203B41FA5}">
                      <a16:colId xmlns:a16="http://schemas.microsoft.com/office/drawing/2014/main" val="2147260863"/>
                    </a:ext>
                  </a:extLst>
                </a:gridCol>
              </a:tblGrid>
              <a:tr h="211868">
                <a:tc>
                  <a:txBody>
                    <a:bodyPr/>
                    <a:lstStyle/>
                    <a:p>
                      <a:pPr algn="ctr" fontAlgn="b"/>
                      <a:r>
                        <a:rPr lang="en-US" sz="800" b="1" i="1" u="none" strike="noStrike" dirty="0" smtClean="0">
                          <a:solidFill>
                            <a:schemeClr val="lt1"/>
                          </a:solidFill>
                          <a:effectLst/>
                          <a:latin typeface="+mn-lt"/>
                        </a:rPr>
                        <a:t>Previously</a:t>
                      </a:r>
                      <a:r>
                        <a:rPr lang="en-US" sz="800" b="1" i="1" u="none" strike="noStrike" baseline="0" dirty="0" smtClean="0">
                          <a:solidFill>
                            <a:schemeClr val="lt1"/>
                          </a:solidFill>
                          <a:effectLst/>
                          <a:latin typeface="+mn-lt"/>
                        </a:rPr>
                        <a:t> Highlighted</a:t>
                      </a:r>
                      <a:endParaRPr lang="en-US" sz="800" b="1" i="1" u="none" strike="noStrike" dirty="0">
                        <a:solidFill>
                          <a:srgbClr val="FFFFFF"/>
                        </a:solidFill>
                        <a:effectLst/>
                        <a:latin typeface="+mn-lt"/>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83705850"/>
                  </a:ext>
                </a:extLst>
              </a:tr>
              <a:tr h="318880">
                <a:tc>
                  <a:txBody>
                    <a:bodyPr/>
                    <a:lstStyle/>
                    <a:p>
                      <a:pPr algn="ctr" fontAlgn="b"/>
                      <a:r>
                        <a:rPr lang="en-US" sz="800" b="0" i="0" u="none" strike="noStrike" dirty="0" smtClean="0">
                          <a:solidFill>
                            <a:schemeClr val="bg2">
                              <a:lumMod val="25000"/>
                            </a:schemeClr>
                          </a:solidFill>
                          <a:effectLst/>
                          <a:latin typeface="+mn-lt"/>
                        </a:rPr>
                        <a:t>Medical Assistants</a:t>
                      </a:r>
                      <a:endParaRPr lang="en-US" sz="800" b="0" i="0" u="none" strike="noStrike" dirty="0">
                        <a:solidFill>
                          <a:schemeClr val="bg2">
                            <a:lumMod val="25000"/>
                          </a:schemeClr>
                        </a:solidFill>
                        <a:effectLst/>
                        <a:latin typeface="+mn-lt"/>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7926413"/>
                  </a:ext>
                </a:extLst>
              </a:tr>
            </a:tbl>
          </a:graphicData>
        </a:graphic>
      </p:graphicFrame>
    </p:spTree>
    <p:extLst>
      <p:ext uri="{BB962C8B-B14F-4D97-AF65-F5344CB8AC3E}">
        <p14:creationId xmlns:p14="http://schemas.microsoft.com/office/powerpoint/2010/main" val="17965030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8"/>
          <p:cNvGraphicFramePr>
            <a:graphicFrameLocks/>
          </p:cNvGraphicFramePr>
          <p:nvPr>
            <p:extLst/>
          </p:nvPr>
        </p:nvGraphicFramePr>
        <p:xfrm>
          <a:off x="1034751" y="1967845"/>
          <a:ext cx="100584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11029" y="274638"/>
            <a:ext cx="11579384" cy="1143000"/>
          </a:xfrm>
        </p:spPr>
        <p:txBody>
          <a:bodyPr>
            <a:normAutofit/>
          </a:bodyPr>
          <a:lstStyle/>
          <a:p>
            <a:r>
              <a:rPr lang="en-US" sz="2800" dirty="0">
                <a:solidFill>
                  <a:schemeClr val="accent1"/>
                </a:solidFill>
              </a:rPr>
              <a:t>State</a:t>
            </a:r>
            <a:r>
              <a:rPr lang="en-US" sz="2800" dirty="0"/>
              <a:t> Supply Gap Overview: </a:t>
            </a:r>
            <a:r>
              <a:rPr lang="en-US" sz="2800" dirty="0" smtClean="0"/>
              <a:t>BA+ </a:t>
            </a:r>
            <a:r>
              <a:rPr lang="en-US" sz="2800" dirty="0"/>
              <a:t>Clusters</a:t>
            </a:r>
          </a:p>
        </p:txBody>
      </p:sp>
      <p:sp>
        <p:nvSpPr>
          <p:cNvPr id="4" name="Rectangle 3"/>
          <p:cNvSpPr/>
          <p:nvPr/>
        </p:nvSpPr>
        <p:spPr>
          <a:xfrm>
            <a:off x="611029" y="240270"/>
            <a:ext cx="159165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Supply Gap Analysis</a:t>
            </a:r>
          </a:p>
        </p:txBody>
      </p:sp>
      <p:sp>
        <p:nvSpPr>
          <p:cNvPr id="7" name="Rectangle 6"/>
          <p:cNvSpPr/>
          <p:nvPr/>
        </p:nvSpPr>
        <p:spPr>
          <a:xfrm>
            <a:off x="629767" y="1212505"/>
            <a:ext cx="10868369" cy="492443"/>
          </a:xfrm>
          <a:prstGeom prst="rect">
            <a:avLst/>
          </a:prstGeom>
        </p:spPr>
        <p:txBody>
          <a:bodyPr wrap="square">
            <a:spAutoFit/>
          </a:bodyPr>
          <a:lstStyle/>
          <a:p>
            <a:r>
              <a:rPr lang="en-US" sz="1300" dirty="0" smtClean="0">
                <a:latin typeface="Helvetica" panose="020B0604020202020204" pitchFamily="34" charset="0"/>
                <a:cs typeface="Helvetica" panose="020B0604020202020204" pitchFamily="34" charset="0"/>
              </a:rPr>
              <a:t>The Computer and Mathematical, Architecture and Engineering, and Legal occupation clusters average </a:t>
            </a:r>
            <a:r>
              <a:rPr lang="en-US" sz="1300" dirty="0">
                <a:latin typeface="Helvetica" panose="020B0604020202020204" pitchFamily="34" charset="0"/>
                <a:cs typeface="Helvetica" panose="020B0604020202020204" pitchFamily="34" charset="0"/>
              </a:rPr>
              <a:t>the lowest ratios of qualified individuals per opening at the </a:t>
            </a:r>
            <a:r>
              <a:rPr lang="en-US" sz="1300" dirty="0" smtClean="0">
                <a:latin typeface="Helvetica" panose="020B0604020202020204" pitchFamily="34" charset="0"/>
                <a:cs typeface="Helvetica" panose="020B0604020202020204" pitchFamily="34" charset="0"/>
              </a:rPr>
              <a:t>BA+ </a:t>
            </a:r>
            <a:r>
              <a:rPr lang="en-US" sz="1300" dirty="0">
                <a:latin typeface="Helvetica" panose="020B0604020202020204" pitchFamily="34" charset="0"/>
                <a:cs typeface="Helvetica" panose="020B0604020202020204" pitchFamily="34" charset="0"/>
              </a:rPr>
              <a:t>level.</a:t>
            </a:r>
          </a:p>
        </p:txBody>
      </p:sp>
      <p:sp>
        <p:nvSpPr>
          <p:cNvPr id="12" name="Rectangle 11"/>
          <p:cNvSpPr/>
          <p:nvPr/>
        </p:nvSpPr>
        <p:spPr>
          <a:xfrm>
            <a:off x="611030" y="6473106"/>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Source: OES Projections </a:t>
            </a:r>
            <a:r>
              <a:rPr lang="en-US" sz="900" dirty="0" smtClean="0">
                <a:latin typeface="Helvetica" panose="020B0604020202020204" pitchFamily="34" charset="0"/>
                <a:cs typeface="Helvetica" panose="020B0604020202020204" pitchFamily="34" charset="0"/>
              </a:rPr>
              <a:t>2016-2026, </a:t>
            </a:r>
            <a:r>
              <a:rPr lang="en-US" sz="900" dirty="0">
                <a:latin typeface="Helvetica" panose="020B0604020202020204" pitchFamily="34" charset="0"/>
                <a:cs typeface="Helvetica" panose="020B0604020202020204" pitchFamily="34" charset="0"/>
              </a:rPr>
              <a:t>OES Projections </a:t>
            </a:r>
            <a:r>
              <a:rPr lang="en-US" sz="900" dirty="0" smtClean="0">
                <a:latin typeface="Helvetica" panose="020B0604020202020204" pitchFamily="34" charset="0"/>
                <a:cs typeface="Helvetica" panose="020B0604020202020204" pitchFamily="34" charset="0"/>
              </a:rPr>
              <a:t>2018-2020, Burning Glass 2019, </a:t>
            </a:r>
            <a:r>
              <a:rPr lang="en-US" sz="900" dirty="0">
                <a:latin typeface="Helvetica" panose="020B0604020202020204" pitchFamily="34" charset="0"/>
                <a:cs typeface="Helvetica" panose="020B0604020202020204" pitchFamily="34" charset="0"/>
              </a:rPr>
              <a:t>iPEDS, Massachusetts Department of Higher Education, Department of Unemployment Assistance</a:t>
            </a:r>
          </a:p>
        </p:txBody>
      </p:sp>
      <p:sp>
        <p:nvSpPr>
          <p:cNvPr id="9" name="Rectangle 8"/>
          <p:cNvSpPr/>
          <p:nvPr/>
        </p:nvSpPr>
        <p:spPr>
          <a:xfrm>
            <a:off x="1034751" y="5759706"/>
            <a:ext cx="10058400" cy="430887"/>
          </a:xfrm>
          <a:prstGeom prst="rect">
            <a:avLst/>
          </a:prstGeom>
        </p:spPr>
        <p:txBody>
          <a:bodyPr wrap="square">
            <a:spAutoFit/>
          </a:bodyPr>
          <a:lstStyle/>
          <a:p>
            <a:r>
              <a:rPr lang="en-US" sz="1100" i="1" dirty="0">
                <a:latin typeface="Helvetica" panose="020B0604020202020204" pitchFamily="34" charset="0"/>
                <a:cs typeface="Helvetica" panose="020B0604020202020204" pitchFamily="34" charset="0"/>
              </a:rPr>
              <a:t>Occupations requiring a </a:t>
            </a:r>
            <a:r>
              <a:rPr lang="en-US" sz="1100" i="1" dirty="0" smtClean="0">
                <a:latin typeface="Helvetica" panose="020B0604020202020204" pitchFamily="34" charset="0"/>
                <a:cs typeface="Helvetica" panose="020B0604020202020204" pitchFamily="34" charset="0"/>
              </a:rPr>
              <a:t>Bachelor’s degree or higher, </a:t>
            </a:r>
            <a:r>
              <a:rPr lang="en-US" sz="1100" i="1" dirty="0">
                <a:latin typeface="Helvetica" panose="020B0604020202020204" pitchFamily="34" charset="0"/>
                <a:cs typeface="Helvetica" panose="020B0604020202020204" pitchFamily="34" charset="0"/>
              </a:rPr>
              <a:t>grouped by 2-digit SOC </a:t>
            </a:r>
            <a:r>
              <a:rPr lang="en-US" sz="1100" i="1" dirty="0" smtClean="0">
                <a:latin typeface="Helvetica" panose="020B0604020202020204" pitchFamily="34" charset="0"/>
                <a:cs typeface="Helvetica" panose="020B0604020202020204" pitchFamily="34" charset="0"/>
              </a:rPr>
              <a:t>code. Occupation demand Index 100+. </a:t>
            </a:r>
          </a:p>
          <a:p>
            <a:r>
              <a:rPr lang="en-US" sz="1100" i="1" dirty="0" smtClean="0">
                <a:latin typeface="Helvetica" panose="020B0604020202020204" pitchFamily="34" charset="0"/>
                <a:cs typeface="Helvetica" panose="020B0604020202020204" pitchFamily="34" charset="0"/>
              </a:rPr>
              <a:t>(Star rankings not available at the 2-digit SOC level.)</a:t>
            </a:r>
            <a:endParaRPr lang="en-US" sz="1100" i="1" dirty="0">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103F95D0-111C-45BF-9CB9-32C5136DAE99}" type="slidenum">
              <a:rPr lang="en-US" smtClean="0"/>
              <a:t>32</a:t>
            </a:fld>
            <a:endParaRPr lang="en-US"/>
          </a:p>
        </p:txBody>
      </p:sp>
      <p:grpSp>
        <p:nvGrpSpPr>
          <p:cNvPr id="17" name="Group 16"/>
          <p:cNvGrpSpPr/>
          <p:nvPr/>
        </p:nvGrpSpPr>
        <p:grpSpPr>
          <a:xfrm>
            <a:off x="9654515" y="2608939"/>
            <a:ext cx="1253793" cy="215444"/>
            <a:chOff x="9654515" y="2608939"/>
            <a:chExt cx="1253793" cy="215444"/>
          </a:xfrm>
        </p:grpSpPr>
        <p:sp>
          <p:nvSpPr>
            <p:cNvPr id="10" name="TextBox 9"/>
            <p:cNvSpPr txBox="1"/>
            <p:nvPr/>
          </p:nvSpPr>
          <p:spPr>
            <a:xfrm>
              <a:off x="9712147" y="2608939"/>
              <a:ext cx="1196161"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Over </a:t>
              </a:r>
              <a:r>
                <a:rPr lang="en-US" sz="800" dirty="0">
                  <a:latin typeface="Helvetica" panose="020B0604020202020204" pitchFamily="34" charset="0"/>
                  <a:cs typeface="Helvetica" panose="020B0604020202020204" pitchFamily="34" charset="0"/>
                </a:rPr>
                <a:t>Supply, Ratio </a:t>
              </a:r>
              <a:r>
                <a:rPr lang="en-US" sz="800" dirty="0" smtClean="0">
                  <a:latin typeface="Helvetica" panose="020B0604020202020204" pitchFamily="34" charset="0"/>
                  <a:cs typeface="Helvetica" panose="020B0604020202020204" pitchFamily="34" charset="0"/>
                </a:rPr>
                <a:t>&gt;1</a:t>
              </a:r>
              <a:endParaRPr lang="en-US" sz="800" dirty="0">
                <a:latin typeface="Helvetica" panose="020B0604020202020204" pitchFamily="34" charset="0"/>
                <a:cs typeface="Helvetica" panose="020B0604020202020204" pitchFamily="34" charset="0"/>
              </a:endParaRPr>
            </a:p>
          </p:txBody>
        </p:sp>
        <p:sp>
          <p:nvSpPr>
            <p:cNvPr id="6" name="Rectangle 5"/>
            <p:cNvSpPr/>
            <p:nvPr/>
          </p:nvSpPr>
          <p:spPr>
            <a:xfrm>
              <a:off x="9654515" y="2670941"/>
              <a:ext cx="91440" cy="9144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grpSp>
        <p:nvGrpSpPr>
          <p:cNvPr id="19" name="Group 18"/>
          <p:cNvGrpSpPr/>
          <p:nvPr/>
        </p:nvGrpSpPr>
        <p:grpSpPr>
          <a:xfrm>
            <a:off x="9655335" y="2474678"/>
            <a:ext cx="1310681" cy="215444"/>
            <a:chOff x="9655335" y="2474678"/>
            <a:chExt cx="1310681" cy="215444"/>
          </a:xfrm>
        </p:grpSpPr>
        <p:sp>
          <p:nvSpPr>
            <p:cNvPr id="14" name="TextBox 13"/>
            <p:cNvSpPr txBox="1"/>
            <p:nvPr/>
          </p:nvSpPr>
          <p:spPr>
            <a:xfrm>
              <a:off x="9712147" y="2474678"/>
              <a:ext cx="1253869"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Under </a:t>
              </a:r>
              <a:r>
                <a:rPr lang="en-US" sz="800" dirty="0">
                  <a:latin typeface="Helvetica" panose="020B0604020202020204" pitchFamily="34" charset="0"/>
                  <a:cs typeface="Helvetica" panose="020B0604020202020204" pitchFamily="34" charset="0"/>
                </a:rPr>
                <a:t>Supply, Ratio </a:t>
              </a:r>
              <a:r>
                <a:rPr lang="en-US" sz="800" dirty="0" smtClean="0">
                  <a:latin typeface="Helvetica" panose="020B0604020202020204" pitchFamily="34" charset="0"/>
                  <a:cs typeface="Helvetica" panose="020B0604020202020204" pitchFamily="34" charset="0"/>
                </a:rPr>
                <a:t>&lt;1</a:t>
              </a:r>
              <a:endParaRPr lang="en-US" sz="800" dirty="0">
                <a:latin typeface="Helvetica" panose="020B0604020202020204" pitchFamily="34" charset="0"/>
                <a:cs typeface="Helvetica" panose="020B0604020202020204" pitchFamily="34" charset="0"/>
              </a:endParaRPr>
            </a:p>
          </p:txBody>
        </p:sp>
        <p:sp>
          <p:nvSpPr>
            <p:cNvPr id="18" name="Rectangle 17"/>
            <p:cNvSpPr/>
            <p:nvPr/>
          </p:nvSpPr>
          <p:spPr>
            <a:xfrm>
              <a:off x="9655335" y="2536680"/>
              <a:ext cx="91440" cy="9144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9251049" y="2924586"/>
            <a:ext cx="1894098" cy="377649"/>
            <a:chOff x="9251049" y="2924586"/>
            <a:chExt cx="1894098" cy="377649"/>
          </a:xfrm>
        </p:grpSpPr>
        <p:grpSp>
          <p:nvGrpSpPr>
            <p:cNvPr id="23" name="Group 22"/>
            <p:cNvGrpSpPr/>
            <p:nvPr/>
          </p:nvGrpSpPr>
          <p:grpSpPr>
            <a:xfrm>
              <a:off x="9251049" y="2924586"/>
              <a:ext cx="1836390" cy="215444"/>
              <a:chOff x="9251049" y="2924586"/>
              <a:chExt cx="1836390" cy="215444"/>
            </a:xfrm>
          </p:grpSpPr>
          <p:cxnSp>
            <p:nvCxnSpPr>
              <p:cNvPr id="8" name="Straight Arrow Connector 7"/>
              <p:cNvCxnSpPr/>
              <p:nvPr/>
            </p:nvCxnSpPr>
            <p:spPr>
              <a:xfrm flipH="1">
                <a:off x="9251049" y="3030279"/>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sp>
            <p:nvSpPr>
              <p:cNvPr id="22" name="TextBox 21"/>
              <p:cNvSpPr txBox="1"/>
              <p:nvPr/>
            </p:nvSpPr>
            <p:spPr>
              <a:xfrm>
                <a:off x="9416789" y="2924586"/>
                <a:ext cx="1670650" cy="215444"/>
              </a:xfrm>
              <a:prstGeom prst="rect">
                <a:avLst/>
              </a:prstGeom>
              <a:noFill/>
            </p:spPr>
            <p:txBody>
              <a:bodyPr wrap="none" rtlCol="0">
                <a:spAutoFit/>
              </a:bodyPr>
              <a:lstStyle/>
              <a:p>
                <a:r>
                  <a:rPr lang="en-US" sz="800" dirty="0" smtClean="0"/>
                  <a:t>Previously Over Supply, Ratio&gt;1</a:t>
                </a:r>
                <a:endParaRPr lang="en-US" sz="800" dirty="0"/>
              </a:p>
            </p:txBody>
          </p:sp>
        </p:grpSp>
        <p:grpSp>
          <p:nvGrpSpPr>
            <p:cNvPr id="25" name="Group 24"/>
            <p:cNvGrpSpPr/>
            <p:nvPr/>
          </p:nvGrpSpPr>
          <p:grpSpPr>
            <a:xfrm>
              <a:off x="9251049" y="3086791"/>
              <a:ext cx="1894098" cy="215444"/>
              <a:chOff x="9251049" y="3086791"/>
              <a:chExt cx="1894098" cy="215444"/>
            </a:xfrm>
          </p:grpSpPr>
          <p:cxnSp>
            <p:nvCxnSpPr>
              <p:cNvPr id="15" name="Straight Arrow Connector 14"/>
              <p:cNvCxnSpPr/>
              <p:nvPr/>
            </p:nvCxnSpPr>
            <p:spPr>
              <a:xfrm>
                <a:off x="9251049" y="3193730"/>
                <a:ext cx="182880" cy="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416789" y="3086791"/>
                <a:ext cx="1728358" cy="215444"/>
              </a:xfrm>
              <a:prstGeom prst="rect">
                <a:avLst/>
              </a:prstGeom>
              <a:noFill/>
            </p:spPr>
            <p:txBody>
              <a:bodyPr wrap="none" rtlCol="0">
                <a:spAutoFit/>
              </a:bodyPr>
              <a:lstStyle/>
              <a:p>
                <a:r>
                  <a:rPr lang="en-US" sz="800" dirty="0" smtClean="0"/>
                  <a:t>Previously Under Supply, Ratio&lt;1</a:t>
                </a:r>
                <a:endParaRPr lang="en-US" sz="800" dirty="0"/>
              </a:p>
            </p:txBody>
          </p:sp>
        </p:grpSp>
      </p:grpSp>
      <p:cxnSp>
        <p:nvCxnSpPr>
          <p:cNvPr id="30" name="Straight Arrow Connector 29"/>
          <p:cNvCxnSpPr/>
          <p:nvPr/>
        </p:nvCxnSpPr>
        <p:spPr>
          <a:xfrm flipH="1">
            <a:off x="6686628" y="3598316"/>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637265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29" y="274638"/>
            <a:ext cx="11579384" cy="1143000"/>
          </a:xfrm>
        </p:spPr>
        <p:txBody>
          <a:bodyPr>
            <a:normAutofit/>
          </a:bodyPr>
          <a:lstStyle/>
          <a:p>
            <a:r>
              <a:rPr lang="en-US" sz="2800" dirty="0"/>
              <a:t>More Openings than Qualified: </a:t>
            </a:r>
            <a:r>
              <a:rPr lang="en-US" sz="2800" dirty="0">
                <a:solidFill>
                  <a:schemeClr val="accent1"/>
                </a:solidFill>
              </a:rPr>
              <a:t>State </a:t>
            </a:r>
            <a:r>
              <a:rPr lang="en-US" sz="2800" dirty="0" smtClean="0"/>
              <a:t>BA+ </a:t>
            </a:r>
            <a:r>
              <a:rPr lang="en-US" sz="2800" dirty="0"/>
              <a:t>Occupations</a:t>
            </a:r>
          </a:p>
        </p:txBody>
      </p:sp>
      <p:sp>
        <p:nvSpPr>
          <p:cNvPr id="4" name="Rectangle 3"/>
          <p:cNvSpPr/>
          <p:nvPr/>
        </p:nvSpPr>
        <p:spPr>
          <a:xfrm>
            <a:off x="611029" y="240270"/>
            <a:ext cx="159165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Supply Gap Analysis</a:t>
            </a:r>
          </a:p>
        </p:txBody>
      </p:sp>
      <p:sp>
        <p:nvSpPr>
          <p:cNvPr id="7" name="Rectangle 6"/>
          <p:cNvSpPr/>
          <p:nvPr/>
        </p:nvSpPr>
        <p:spPr>
          <a:xfrm>
            <a:off x="629767" y="1212505"/>
            <a:ext cx="10868369" cy="292388"/>
          </a:xfrm>
          <a:prstGeom prst="rect">
            <a:avLst/>
          </a:prstGeom>
        </p:spPr>
        <p:txBody>
          <a:bodyPr wrap="square">
            <a:spAutoFit/>
          </a:bodyPr>
          <a:lstStyle/>
          <a:p>
            <a:r>
              <a:rPr lang="en-US" sz="1300" dirty="0" smtClean="0">
                <a:latin typeface="Helvetica" panose="020B0604020202020204" pitchFamily="34" charset="0"/>
                <a:cs typeface="Helvetica" panose="020B0604020202020204" pitchFamily="34" charset="0"/>
              </a:rPr>
              <a:t>At the BA+ level, there are a number of 4- and 5-star occupations for which demand exceeds the supply of qualified individuals statewide. </a:t>
            </a:r>
            <a:endParaRPr lang="en-US" sz="1300" dirty="0">
              <a:latin typeface="Helvetica" panose="020B0604020202020204" pitchFamily="34" charset="0"/>
              <a:cs typeface="Helvetica" panose="020B0604020202020204" pitchFamily="34" charset="0"/>
            </a:endParaRPr>
          </a:p>
        </p:txBody>
      </p:sp>
      <p:sp>
        <p:nvSpPr>
          <p:cNvPr id="8" name="Slide Number Placeholder 7"/>
          <p:cNvSpPr>
            <a:spLocks noGrp="1"/>
          </p:cNvSpPr>
          <p:nvPr>
            <p:ph type="sldNum" sz="quarter" idx="12"/>
          </p:nvPr>
        </p:nvSpPr>
        <p:spPr/>
        <p:txBody>
          <a:bodyPr/>
          <a:lstStyle/>
          <a:p>
            <a:fld id="{103F95D0-111C-45BF-9CB9-32C5136DAE99}" type="slidenum">
              <a:rPr lang="en-US" smtClean="0"/>
              <a:t>33</a:t>
            </a:fld>
            <a:endParaRPr lang="en-US"/>
          </a:p>
        </p:txBody>
      </p:sp>
      <p:sp>
        <p:nvSpPr>
          <p:cNvPr id="12" name="Rectangle 11"/>
          <p:cNvSpPr/>
          <p:nvPr/>
        </p:nvSpPr>
        <p:spPr>
          <a:xfrm>
            <a:off x="611030" y="6473106"/>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Source: OES Projections </a:t>
            </a:r>
            <a:r>
              <a:rPr lang="en-US" sz="900" dirty="0" smtClean="0">
                <a:latin typeface="Helvetica" panose="020B0604020202020204" pitchFamily="34" charset="0"/>
                <a:cs typeface="Helvetica" panose="020B0604020202020204" pitchFamily="34" charset="0"/>
              </a:rPr>
              <a:t>2016-2026, </a:t>
            </a:r>
            <a:r>
              <a:rPr lang="en-US" sz="900" dirty="0">
                <a:latin typeface="Helvetica" panose="020B0604020202020204" pitchFamily="34" charset="0"/>
                <a:cs typeface="Helvetica" panose="020B0604020202020204" pitchFamily="34" charset="0"/>
              </a:rPr>
              <a:t>OES Projections </a:t>
            </a:r>
            <a:r>
              <a:rPr lang="en-US" sz="900" dirty="0" smtClean="0">
                <a:latin typeface="Helvetica" panose="020B0604020202020204" pitchFamily="34" charset="0"/>
                <a:cs typeface="Helvetica" panose="020B0604020202020204" pitchFamily="34" charset="0"/>
              </a:rPr>
              <a:t>2018-2020, Burning Glass 2019, </a:t>
            </a:r>
            <a:r>
              <a:rPr lang="en-US" sz="900" dirty="0">
                <a:latin typeface="Helvetica" panose="020B0604020202020204" pitchFamily="34" charset="0"/>
                <a:cs typeface="Helvetica" panose="020B0604020202020204" pitchFamily="34" charset="0"/>
              </a:rPr>
              <a:t>iPEDS, Massachusetts Department of Higher Education, Department of Unemployment Assistance</a:t>
            </a:r>
          </a:p>
        </p:txBody>
      </p:sp>
      <p:sp>
        <p:nvSpPr>
          <p:cNvPr id="13" name="Rectangle 12"/>
          <p:cNvSpPr/>
          <p:nvPr/>
        </p:nvSpPr>
        <p:spPr>
          <a:xfrm>
            <a:off x="1034751" y="5983841"/>
            <a:ext cx="10058400" cy="430887"/>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4- and 5-star occupations </a:t>
            </a:r>
            <a:r>
              <a:rPr lang="en-US" sz="1100" i="1" dirty="0">
                <a:latin typeface="Helvetica" panose="020B0604020202020204" pitchFamily="34" charset="0"/>
                <a:cs typeface="Helvetica" panose="020B0604020202020204" pitchFamily="34" charset="0"/>
              </a:rPr>
              <a:t>requiring a </a:t>
            </a:r>
            <a:r>
              <a:rPr lang="en-US" sz="1100" i="1" dirty="0" smtClean="0">
                <a:latin typeface="Helvetica" panose="020B0604020202020204" pitchFamily="34" charset="0"/>
                <a:cs typeface="Helvetica" panose="020B0604020202020204" pitchFamily="34" charset="0"/>
              </a:rPr>
              <a:t>Bachelor’s degree or higher. Demand Index 100+ only. </a:t>
            </a:r>
          </a:p>
          <a:p>
            <a:r>
              <a:rPr lang="en-US" sz="1100" i="1" dirty="0" smtClean="0">
                <a:latin typeface="Helvetica" panose="020B0604020202020204" pitchFamily="34" charset="0"/>
                <a:cs typeface="Helvetica" panose="020B0604020202020204" pitchFamily="34" charset="0"/>
              </a:rPr>
              <a:t>Occupations new to the graph may have previously had a supply gap ratio&gt;1, a star ranking &lt;4, or demand index &lt;100.</a:t>
            </a:r>
            <a:endParaRPr lang="en-US" sz="1100" i="1" dirty="0">
              <a:latin typeface="Helvetica" panose="020B0604020202020204" pitchFamily="34" charset="0"/>
              <a:cs typeface="Helvetica" panose="020B0604020202020204" pitchFamily="34" charset="0"/>
            </a:endParaRPr>
          </a:p>
        </p:txBody>
      </p:sp>
      <p:grpSp>
        <p:nvGrpSpPr>
          <p:cNvPr id="3" name="Group 2"/>
          <p:cNvGrpSpPr/>
          <p:nvPr/>
        </p:nvGrpSpPr>
        <p:grpSpPr>
          <a:xfrm>
            <a:off x="1034751" y="1580891"/>
            <a:ext cx="10058400" cy="4389120"/>
            <a:chOff x="1034751" y="1634056"/>
            <a:chExt cx="10058400" cy="4389120"/>
          </a:xfrm>
        </p:grpSpPr>
        <p:graphicFrame>
          <p:nvGraphicFramePr>
            <p:cNvPr id="19" name="Chart 18"/>
            <p:cNvGraphicFramePr>
              <a:graphicFrameLocks/>
            </p:cNvGraphicFramePr>
            <p:nvPr>
              <p:extLst/>
            </p:nvPr>
          </p:nvGraphicFramePr>
          <p:xfrm>
            <a:off x="1034751" y="1634056"/>
            <a:ext cx="10058400" cy="438912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9603339" y="1750812"/>
              <a:ext cx="1310681" cy="215444"/>
              <a:chOff x="9655335" y="2474678"/>
              <a:chExt cx="1310681" cy="215444"/>
            </a:xfrm>
          </p:grpSpPr>
          <p:sp>
            <p:nvSpPr>
              <p:cNvPr id="15" name="TextBox 14"/>
              <p:cNvSpPr txBox="1"/>
              <p:nvPr/>
            </p:nvSpPr>
            <p:spPr>
              <a:xfrm>
                <a:off x="9712147" y="2474678"/>
                <a:ext cx="1253869"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Under </a:t>
                </a:r>
                <a:r>
                  <a:rPr lang="en-US" sz="800" dirty="0">
                    <a:latin typeface="Helvetica" panose="020B0604020202020204" pitchFamily="34" charset="0"/>
                    <a:cs typeface="Helvetica" panose="020B0604020202020204" pitchFamily="34" charset="0"/>
                  </a:rPr>
                  <a:t>Supply, Ratio </a:t>
                </a:r>
                <a:r>
                  <a:rPr lang="en-US" sz="800" dirty="0" smtClean="0">
                    <a:latin typeface="Helvetica" panose="020B0604020202020204" pitchFamily="34" charset="0"/>
                    <a:cs typeface="Helvetica" panose="020B0604020202020204" pitchFamily="34" charset="0"/>
                  </a:rPr>
                  <a:t>&lt;1</a:t>
                </a:r>
                <a:endParaRPr lang="en-US" sz="800" dirty="0">
                  <a:latin typeface="Helvetica" panose="020B0604020202020204" pitchFamily="34" charset="0"/>
                  <a:cs typeface="Helvetica" panose="020B0604020202020204" pitchFamily="34" charset="0"/>
                </a:endParaRPr>
              </a:p>
            </p:txBody>
          </p:sp>
          <p:sp>
            <p:nvSpPr>
              <p:cNvPr id="17" name="Rectangle 16"/>
              <p:cNvSpPr/>
              <p:nvPr/>
            </p:nvSpPr>
            <p:spPr>
              <a:xfrm>
                <a:off x="9655335" y="2536680"/>
                <a:ext cx="91440" cy="9144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9513165" y="1902162"/>
              <a:ext cx="964357" cy="215444"/>
              <a:chOff x="9251049" y="2924586"/>
              <a:chExt cx="964357" cy="215444"/>
            </a:xfrm>
          </p:grpSpPr>
          <p:cxnSp>
            <p:nvCxnSpPr>
              <p:cNvPr id="30" name="Straight Arrow Connector 29"/>
              <p:cNvCxnSpPr/>
              <p:nvPr/>
            </p:nvCxnSpPr>
            <p:spPr>
              <a:xfrm flipH="1">
                <a:off x="9251049" y="3030279"/>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sp>
            <p:nvSpPr>
              <p:cNvPr id="31" name="TextBox 30"/>
              <p:cNvSpPr txBox="1"/>
              <p:nvPr/>
            </p:nvSpPr>
            <p:spPr>
              <a:xfrm>
                <a:off x="9416789" y="2924586"/>
                <a:ext cx="798617" cy="215444"/>
              </a:xfrm>
              <a:prstGeom prst="rect">
                <a:avLst/>
              </a:prstGeom>
              <a:noFill/>
            </p:spPr>
            <p:txBody>
              <a:bodyPr wrap="none" rtlCol="0">
                <a:spAutoFit/>
              </a:bodyPr>
              <a:lstStyle/>
              <a:p>
                <a:r>
                  <a:rPr lang="en-US" sz="800" dirty="0" smtClean="0"/>
                  <a:t>New to graph</a:t>
                </a:r>
                <a:endParaRPr lang="en-US" sz="800" dirty="0"/>
              </a:p>
            </p:txBody>
          </p:sp>
        </p:grpSp>
        <p:cxnSp>
          <p:nvCxnSpPr>
            <p:cNvPr id="33" name="Straight Arrow Connector 32"/>
            <p:cNvCxnSpPr/>
            <p:nvPr/>
          </p:nvCxnSpPr>
          <p:spPr>
            <a:xfrm flipH="1">
              <a:off x="6398403" y="1848804"/>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4" name="Straight Arrow Connector 33"/>
            <p:cNvCxnSpPr/>
            <p:nvPr/>
          </p:nvCxnSpPr>
          <p:spPr>
            <a:xfrm flipH="1">
              <a:off x="6764857" y="2596629"/>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5" name="Straight Arrow Connector 34"/>
            <p:cNvCxnSpPr/>
            <p:nvPr/>
          </p:nvCxnSpPr>
          <p:spPr>
            <a:xfrm flipH="1">
              <a:off x="7135593" y="3192056"/>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6" name="Straight Arrow Connector 35"/>
            <p:cNvCxnSpPr/>
            <p:nvPr/>
          </p:nvCxnSpPr>
          <p:spPr>
            <a:xfrm flipH="1">
              <a:off x="7199389" y="3340910"/>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7" name="Straight Arrow Connector 36"/>
            <p:cNvCxnSpPr/>
            <p:nvPr/>
          </p:nvCxnSpPr>
          <p:spPr>
            <a:xfrm flipH="1">
              <a:off x="7249753" y="3489760"/>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8" name="Straight Arrow Connector 37"/>
            <p:cNvCxnSpPr/>
            <p:nvPr/>
          </p:nvCxnSpPr>
          <p:spPr>
            <a:xfrm flipH="1">
              <a:off x="7531145" y="3642160"/>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9" name="Straight Arrow Connector 38"/>
            <p:cNvCxnSpPr/>
            <p:nvPr/>
          </p:nvCxnSpPr>
          <p:spPr>
            <a:xfrm flipH="1">
              <a:off x="8546180" y="4526812"/>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40" name="Straight Arrow Connector 39"/>
            <p:cNvCxnSpPr/>
            <p:nvPr/>
          </p:nvCxnSpPr>
          <p:spPr>
            <a:xfrm flipH="1">
              <a:off x="10036885" y="5274633"/>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41" name="Straight Arrow Connector 40"/>
            <p:cNvCxnSpPr/>
            <p:nvPr/>
          </p:nvCxnSpPr>
          <p:spPr>
            <a:xfrm flipH="1">
              <a:off x="10242450" y="5427033"/>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grpSp>
    </p:spTree>
    <p:extLst>
      <p:ext uri="{BB962C8B-B14F-4D97-AF65-F5344CB8AC3E}">
        <p14:creationId xmlns:p14="http://schemas.microsoft.com/office/powerpoint/2010/main" val="36808992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Part IV: Workforce Supply Analysis</a:t>
            </a:r>
            <a:endParaRPr lang="en-US" sz="5400" dirty="0"/>
          </a:p>
        </p:txBody>
      </p:sp>
      <p:sp>
        <p:nvSpPr>
          <p:cNvPr id="3" name="Content Placeholder 2"/>
          <p:cNvSpPr>
            <a:spLocks noGrp="1"/>
          </p:cNvSpPr>
          <p:nvPr>
            <p:ph type="subTitle" idx="1"/>
          </p:nvPr>
        </p:nvSpPr>
        <p:spPr/>
        <p:txBody>
          <a:bodyPr/>
          <a:lstStyle/>
          <a:p>
            <a:r>
              <a:rPr lang="en-US" dirty="0">
                <a:latin typeface="Helvetica" panose="020B0604020202020204" pitchFamily="34" charset="0"/>
                <a:cs typeface="Helvetica" panose="020B0604020202020204" pitchFamily="34" charset="0"/>
              </a:rPr>
              <a:t>How many qualified individuals do we potentially have available to fill a relevant job opening?</a:t>
            </a:r>
          </a:p>
          <a:p>
            <a:pPr marL="514350" indent="-514350">
              <a:buAutoNum type="alphaUcPeriod"/>
            </a:pPr>
            <a:endParaRPr lang="en-US"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34</a:t>
            </a:fld>
            <a:endParaRPr lang="en-US" dirty="0"/>
          </a:p>
        </p:txBody>
      </p:sp>
    </p:spTree>
    <p:extLst>
      <p:ext uri="{BB962C8B-B14F-4D97-AF65-F5344CB8AC3E}">
        <p14:creationId xmlns:p14="http://schemas.microsoft.com/office/powerpoint/2010/main" val="35643735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IV. A:	Apprenticeships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35</a:t>
            </a:fld>
            <a:endParaRPr lang="en-US" dirty="0"/>
          </a:p>
        </p:txBody>
      </p:sp>
    </p:spTree>
    <p:extLst>
      <p:ext uri="{BB962C8B-B14F-4D97-AF65-F5344CB8AC3E}">
        <p14:creationId xmlns:p14="http://schemas.microsoft.com/office/powerpoint/2010/main" val="16588184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36</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Top 15 </a:t>
            </a:r>
            <a:r>
              <a:rPr lang="en-US" sz="3200" dirty="0">
                <a:solidFill>
                  <a:schemeClr val="accent1"/>
                </a:solidFill>
              </a:rPr>
              <a:t>State</a:t>
            </a:r>
            <a:r>
              <a:rPr lang="en-US" sz="3200" dirty="0"/>
              <a:t> </a:t>
            </a:r>
            <a:r>
              <a:rPr lang="en-US" sz="3200" dirty="0" smtClean="0">
                <a:latin typeface="Helvetica" panose="020B0604020202020204" pitchFamily="34" charset="0"/>
                <a:cs typeface="Helvetica" panose="020B0604020202020204" pitchFamily="34" charset="0"/>
              </a:rPr>
              <a:t>Occupations by Apprenticeships</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27470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Apprenticeships</a:t>
            </a:r>
            <a:endParaRPr lang="en-US" sz="1200" dirty="0"/>
          </a:p>
        </p:txBody>
      </p:sp>
      <p:sp>
        <p:nvSpPr>
          <p:cNvPr id="14" name="Rectangle 13"/>
          <p:cNvSpPr/>
          <p:nvPr/>
        </p:nvSpPr>
        <p:spPr>
          <a:xfrm>
            <a:off x="611030" y="1423736"/>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Electricians, Carpenters, and Plumbers, Pipefitters, and Steamfitters make up more than half of all apprenticeships statewide. All three of these occupations are ranked 4- or 5-stars, as are several other occupations with a large number of apprentices.</a:t>
            </a:r>
            <a:endParaRPr lang="en-US" sz="1400" dirty="0"/>
          </a:p>
        </p:txBody>
      </p:sp>
      <p:grpSp>
        <p:nvGrpSpPr>
          <p:cNvPr id="25" name="Group 24"/>
          <p:cNvGrpSpPr/>
          <p:nvPr/>
        </p:nvGrpSpPr>
        <p:grpSpPr>
          <a:xfrm>
            <a:off x="10204084" y="2004420"/>
            <a:ext cx="1523519" cy="277544"/>
            <a:chOff x="10315575" y="1563617"/>
            <a:chExt cx="1523519" cy="277544"/>
          </a:xfrm>
        </p:grpSpPr>
        <p:grpSp>
          <p:nvGrpSpPr>
            <p:cNvPr id="11" name="Group 10"/>
            <p:cNvGrpSpPr/>
            <p:nvPr/>
          </p:nvGrpSpPr>
          <p:grpSpPr>
            <a:xfrm>
              <a:off x="10405016" y="1591296"/>
              <a:ext cx="1434078" cy="230832"/>
              <a:chOff x="9982200" y="1381682"/>
              <a:chExt cx="1434078" cy="230832"/>
            </a:xfrm>
          </p:grpSpPr>
          <p:sp>
            <p:nvSpPr>
              <p:cNvPr id="9" name="TextBox 8"/>
              <p:cNvSpPr txBox="1"/>
              <p:nvPr/>
            </p:nvSpPr>
            <p:spPr>
              <a:xfrm>
                <a:off x="10077450" y="1381682"/>
                <a:ext cx="1338828" cy="230832"/>
              </a:xfrm>
              <a:prstGeom prst="rect">
                <a:avLst/>
              </a:prstGeom>
              <a:noFill/>
            </p:spPr>
            <p:txBody>
              <a:bodyPr wrap="none" rtlCol="0">
                <a:spAutoFit/>
              </a:bodyPr>
              <a:lstStyle/>
              <a:p>
                <a:r>
                  <a:rPr lang="en-US" sz="900" i="1" dirty="0" smtClean="0"/>
                  <a:t>4- or 5-star occupation</a:t>
                </a:r>
                <a:endParaRPr lang="en-US" sz="900" i="1" dirty="0"/>
              </a:p>
            </p:txBody>
          </p:sp>
          <p:sp>
            <p:nvSpPr>
              <p:cNvPr id="10" name="Rectangle 9"/>
              <p:cNvSpPr/>
              <p:nvPr/>
            </p:nvSpPr>
            <p:spPr>
              <a:xfrm>
                <a:off x="9982200" y="1451378"/>
                <a:ext cx="95250" cy="9144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grpSp>
        <p:sp>
          <p:nvSpPr>
            <p:cNvPr id="15" name="Rectangle 14"/>
            <p:cNvSpPr/>
            <p:nvPr/>
          </p:nvSpPr>
          <p:spPr>
            <a:xfrm>
              <a:off x="10315575" y="1563617"/>
              <a:ext cx="1523519" cy="277544"/>
            </a:xfrm>
            <a:prstGeom prst="rect">
              <a:avLst/>
            </a:prstGeom>
            <a:noFill/>
            <a:ln w="952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graphicFrame>
        <p:nvGraphicFramePr>
          <p:cNvPr id="27" name="Chart 26"/>
          <p:cNvGraphicFramePr>
            <a:graphicFrameLocks/>
          </p:cNvGraphicFramePr>
          <p:nvPr>
            <p:extLst/>
          </p:nvPr>
        </p:nvGraphicFramePr>
        <p:xfrm>
          <a:off x="966788" y="2420971"/>
          <a:ext cx="10258425"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28" name="Rectangle 27"/>
          <p:cNvSpPr/>
          <p:nvPr/>
        </p:nvSpPr>
        <p:spPr>
          <a:xfrm>
            <a:off x="2766565" y="6148140"/>
            <a:ext cx="6557297"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Apprentice Standards, 2019</a:t>
            </a:r>
            <a:endParaRPr lang="en-US" sz="9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3314839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latin typeface="Helvetica" panose="020B0604020202020204" pitchFamily="34" charset="0"/>
                <a:cs typeface="Helvetica" panose="020B0604020202020204" pitchFamily="34" charset="0"/>
              </a:rPr>
              <a:t>How do we calculate demand and supply?</a:t>
            </a:r>
          </a:p>
        </p:txBody>
      </p:sp>
      <p:sp>
        <p:nvSpPr>
          <p:cNvPr id="5" name="Content Placeholder 4"/>
          <p:cNvSpPr>
            <a:spLocks noGrp="1"/>
          </p:cNvSpPr>
          <p:nvPr>
            <p:ph sz="half" idx="1"/>
          </p:nvPr>
        </p:nvSpPr>
        <p:spPr>
          <a:xfrm>
            <a:off x="611028" y="1324231"/>
            <a:ext cx="5408772" cy="5000369"/>
          </a:xfrm>
          <a:ln>
            <a:solidFill>
              <a:schemeClr val="tx1"/>
            </a:solidFill>
          </a:ln>
        </p:spPr>
        <p:txBody>
          <a:bodyPr tIns="91440">
            <a:normAutofit fontScale="47500" lnSpcReduction="20000"/>
          </a:bodyPr>
          <a:lstStyle/>
          <a:p>
            <a:pPr marL="0" indent="0" algn="ctr">
              <a:buNone/>
            </a:pPr>
            <a:r>
              <a:rPr lang="en-US" sz="3200" b="1" dirty="0" smtClean="0"/>
              <a:t>Demand</a:t>
            </a:r>
            <a:endParaRPr lang="en-US" sz="3200" b="1" dirty="0"/>
          </a:p>
          <a:p>
            <a:pPr marL="0" indent="0">
              <a:buNone/>
            </a:pPr>
            <a:r>
              <a:rPr lang="en-US" dirty="0"/>
              <a:t>How many potential jobs exist for apprentices in a given occupation in our region?</a:t>
            </a:r>
          </a:p>
          <a:p>
            <a:pPr marL="0" indent="0" algn="ctr">
              <a:buNone/>
            </a:pPr>
            <a:endParaRPr lang="en-US" i="1" dirty="0" smtClean="0"/>
          </a:p>
          <a:p>
            <a:pPr marL="0" indent="0">
              <a:buNone/>
            </a:pPr>
            <a:r>
              <a:rPr lang="en-US" i="1" dirty="0" smtClean="0"/>
              <a:t>New Demand </a:t>
            </a:r>
            <a:r>
              <a:rPr lang="en-US" i="1" dirty="0"/>
              <a:t>M</a:t>
            </a:r>
            <a:r>
              <a:rPr lang="en-US" i="1" dirty="0" smtClean="0"/>
              <a:t>easure, or the average </a:t>
            </a:r>
            <a:r>
              <a:rPr lang="en-US" i="1" dirty="0"/>
              <a:t>of total number of jobs for each occupation across three data sets…</a:t>
            </a:r>
          </a:p>
          <a:p>
            <a:pPr marL="0" indent="0">
              <a:buNone/>
            </a:pPr>
            <a:endParaRPr lang="en-US" dirty="0" smtClean="0">
              <a:latin typeface="Helvetica" panose="020B0604020202020204" pitchFamily="34" charset="0"/>
              <a:cs typeface="Helvetica" panose="020B0604020202020204" pitchFamily="34" charset="0"/>
            </a:endParaRPr>
          </a:p>
          <a:p>
            <a:pPr lvl="1"/>
            <a:r>
              <a:rPr lang="en-US" dirty="0" smtClean="0">
                <a:latin typeface="Helvetica" panose="020B0604020202020204" pitchFamily="34" charset="0"/>
                <a:cs typeface="Helvetica" panose="020B0604020202020204" pitchFamily="34" charset="0"/>
              </a:rPr>
              <a:t>2020 projections from openings and replacement (OES)</a:t>
            </a:r>
          </a:p>
          <a:p>
            <a:pPr lvl="1"/>
            <a:r>
              <a:rPr lang="en-US" dirty="0" smtClean="0">
                <a:latin typeface="Helvetica" panose="020B0604020202020204" pitchFamily="34" charset="0"/>
                <a:cs typeface="Helvetica" panose="020B0604020202020204" pitchFamily="34" charset="0"/>
              </a:rPr>
              <a:t>2026 projections from openings and replacement (OES)</a:t>
            </a:r>
          </a:p>
          <a:p>
            <a:pPr lvl="1"/>
            <a:r>
              <a:rPr lang="en-US" b="1" i="1" dirty="0" smtClean="0">
                <a:latin typeface="Helvetica" panose="020B0604020202020204" pitchFamily="34" charset="0"/>
                <a:cs typeface="Helvetica" panose="020B0604020202020204" pitchFamily="34" charset="0"/>
              </a:rPr>
              <a:t>New data source: </a:t>
            </a:r>
            <a:r>
              <a:rPr lang="en-US" i="1" dirty="0" smtClean="0">
                <a:latin typeface="Helvetica" panose="020B0604020202020204" pitchFamily="34" charset="0"/>
                <a:cs typeface="Helvetica" panose="020B0604020202020204" pitchFamily="34" charset="0"/>
              </a:rPr>
              <a:t>Burning Glass 12-month job postings (2019)</a:t>
            </a:r>
          </a:p>
          <a:p>
            <a:pPr marL="0" indent="0">
              <a:buNone/>
            </a:pPr>
            <a:endParaRPr lang="en-US" dirty="0" smtClean="0">
              <a:latin typeface="Helvetica" panose="020B0604020202020204" pitchFamily="34" charset="0"/>
              <a:cs typeface="Helvetica" panose="020B0604020202020204" pitchFamily="34" charset="0"/>
            </a:endParaRPr>
          </a:p>
          <a:p>
            <a:pPr marL="0" indent="0">
              <a:buNone/>
            </a:pPr>
            <a:endParaRPr lang="en-US" sz="2300" dirty="0" smtClean="0"/>
          </a:p>
          <a:p>
            <a:pPr marL="0" indent="0">
              <a:buNone/>
            </a:pPr>
            <a:endParaRPr lang="en-US" sz="2300" dirty="0"/>
          </a:p>
          <a:p>
            <a:pPr marL="0" indent="0">
              <a:buNone/>
            </a:pPr>
            <a:endParaRPr lang="en-US" sz="2300" dirty="0" smtClean="0"/>
          </a:p>
          <a:p>
            <a:pPr marL="0" indent="0">
              <a:buNone/>
            </a:pPr>
            <a:endParaRPr lang="en-US" sz="2300" dirty="0"/>
          </a:p>
          <a:p>
            <a:pPr marL="0" indent="0">
              <a:buNone/>
            </a:pPr>
            <a:endParaRPr lang="en-US" sz="2300" dirty="0" smtClean="0"/>
          </a:p>
          <a:p>
            <a:pPr marL="0" indent="0">
              <a:buNone/>
            </a:pPr>
            <a:r>
              <a:rPr lang="en-US" sz="2300" dirty="0" smtClean="0"/>
              <a:t>NOTE TO DATA USERS: Beginning with this data package, Burning </a:t>
            </a:r>
            <a:r>
              <a:rPr lang="en-US" sz="2300" dirty="0"/>
              <a:t>Glass </a:t>
            </a:r>
            <a:r>
              <a:rPr lang="en-US" sz="2300" dirty="0" smtClean="0"/>
              <a:t>is used to measure advertised online postings, replacing </a:t>
            </a:r>
            <a:r>
              <a:rPr lang="en-US" sz="2300" dirty="0"/>
              <a:t>Help Wanted Online as the third component of indexed </a:t>
            </a:r>
            <a:r>
              <a:rPr lang="en-US" sz="2300" dirty="0" smtClean="0"/>
              <a:t>demand. </a:t>
            </a:r>
          </a:p>
          <a:p>
            <a:pPr marL="0" indent="0">
              <a:buNone/>
            </a:pPr>
            <a:r>
              <a:rPr lang="en-US" sz="2300" dirty="0" smtClean="0"/>
              <a:t>Note </a:t>
            </a:r>
            <a:r>
              <a:rPr lang="en-US" sz="2300" dirty="0"/>
              <a:t>that this substitution </a:t>
            </a:r>
            <a:r>
              <a:rPr lang="en-US" sz="2300" dirty="0" smtClean="0"/>
              <a:t>may be responsible for some of the variance between indexed demand as calculated in the original and updated data packages. </a:t>
            </a:r>
            <a:r>
              <a:rPr lang="en-US" sz="2300" dirty="0"/>
              <a:t>Direct value comparisons of the </a:t>
            </a:r>
            <a:r>
              <a:rPr lang="en-US" sz="2300" dirty="0" smtClean="0"/>
              <a:t>occupational demand </a:t>
            </a:r>
            <a:r>
              <a:rPr lang="en-US" sz="2300" dirty="0"/>
              <a:t>measures, STAR rankings, and supply gap ratios should be limited</a:t>
            </a:r>
            <a:r>
              <a:rPr lang="en-US" sz="2500" dirty="0" smtClean="0"/>
              <a:t>.</a:t>
            </a:r>
            <a:endParaRPr lang="en-US" sz="2500" dirty="0"/>
          </a:p>
        </p:txBody>
      </p:sp>
      <p:sp>
        <p:nvSpPr>
          <p:cNvPr id="6" name="Content Placeholder 5"/>
          <p:cNvSpPr>
            <a:spLocks noGrp="1"/>
          </p:cNvSpPr>
          <p:nvPr>
            <p:ph sz="half" idx="2"/>
          </p:nvPr>
        </p:nvSpPr>
        <p:spPr>
          <a:xfrm>
            <a:off x="6324600" y="2288964"/>
            <a:ext cx="5613426" cy="809595"/>
          </a:xfrm>
          <a:ln>
            <a:solidFill>
              <a:schemeClr val="tx1"/>
            </a:solidFill>
          </a:ln>
        </p:spPr>
        <p:txBody>
          <a:bodyPr tIns="91440">
            <a:normAutofit fontScale="47500" lnSpcReduction="20000"/>
          </a:bodyPr>
          <a:lstStyle/>
          <a:p>
            <a:pPr marL="0" indent="0">
              <a:buNone/>
            </a:pPr>
            <a:r>
              <a:rPr lang="en-US" i="1" dirty="0" smtClean="0"/>
              <a:t>Total </a:t>
            </a:r>
            <a:r>
              <a:rPr lang="en-US" i="1" dirty="0" smtClean="0">
                <a:latin typeface="Helvetica" panose="020B0604020202020204" pitchFamily="34" charset="0"/>
                <a:cs typeface="Helvetica" panose="020B0604020202020204" pitchFamily="34" charset="0"/>
              </a:rPr>
              <a:t>currently enrolled apprentices…</a:t>
            </a:r>
          </a:p>
          <a:p>
            <a:pPr marL="0" indent="0">
              <a:buNone/>
            </a:pPr>
            <a:endParaRPr lang="en-US" dirty="0" smtClean="0">
              <a:latin typeface="Helvetica" panose="020B0604020202020204" pitchFamily="34" charset="0"/>
              <a:cs typeface="Helvetica" panose="020B0604020202020204" pitchFamily="34" charset="0"/>
            </a:endParaRPr>
          </a:p>
          <a:p>
            <a:r>
              <a:rPr lang="en-US" sz="2300" dirty="0" smtClean="0">
                <a:latin typeface="Helvetica" panose="020B0604020202020204" pitchFamily="34" charset="0"/>
                <a:cs typeface="Helvetica" panose="020B0604020202020204" pitchFamily="34" charset="0"/>
              </a:rPr>
              <a:t>Division of Apprentice Standards, 2019</a:t>
            </a:r>
          </a:p>
          <a:p>
            <a:pPr marL="400050" lvl="1" indent="0">
              <a:buNone/>
            </a:pPr>
            <a:endParaRPr lang="en-US" dirty="0" smtClean="0"/>
          </a:p>
        </p:txBody>
      </p:sp>
      <p:sp>
        <p:nvSpPr>
          <p:cNvPr id="4" name="Rectangle 3"/>
          <p:cNvSpPr/>
          <p:nvPr/>
        </p:nvSpPr>
        <p:spPr>
          <a:xfrm>
            <a:off x="611029" y="240270"/>
            <a:ext cx="127470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Apprenticeships</a:t>
            </a:r>
            <a:endParaRPr lang="en-US" sz="1200" dirty="0">
              <a:latin typeface="Helvetica" panose="020B0604020202020204" pitchFamily="34" charset="0"/>
              <a:cs typeface="Helvetica" panose="020B0604020202020204" pitchFamily="34" charset="0"/>
            </a:endParaRPr>
          </a:p>
        </p:txBody>
      </p:sp>
      <p:sp>
        <p:nvSpPr>
          <p:cNvPr id="8" name="Slide Number Placeholder 7"/>
          <p:cNvSpPr>
            <a:spLocks noGrp="1"/>
          </p:cNvSpPr>
          <p:nvPr>
            <p:ph type="sldNum" sz="quarter" idx="12"/>
          </p:nvPr>
        </p:nvSpPr>
        <p:spPr/>
        <p:txBody>
          <a:bodyPr/>
          <a:lstStyle/>
          <a:p>
            <a:fld id="{103F95D0-111C-45BF-9CB9-32C5136DAE99}" type="slidenum">
              <a:rPr lang="en-US" smtClean="0"/>
              <a:t>37</a:t>
            </a:fld>
            <a:endParaRPr lang="en-US"/>
          </a:p>
        </p:txBody>
      </p:sp>
      <p:sp>
        <p:nvSpPr>
          <p:cNvPr id="9" name="Content Placeholder 5"/>
          <p:cNvSpPr txBox="1">
            <a:spLocks/>
          </p:cNvSpPr>
          <p:nvPr/>
        </p:nvSpPr>
        <p:spPr>
          <a:xfrm>
            <a:off x="6324600" y="1324231"/>
            <a:ext cx="5613426" cy="636353"/>
          </a:xfrm>
          <a:prstGeom prst="rect">
            <a:avLst/>
          </a:prstGeom>
          <a:ln>
            <a:solidFill>
              <a:schemeClr val="tx1"/>
            </a:solidFill>
          </a:ln>
        </p:spPr>
        <p:txBody>
          <a:bodyPr vert="horz" lIns="91440" tIns="9144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300" b="1" dirty="0" smtClean="0"/>
              <a:t>Supply</a:t>
            </a:r>
          </a:p>
          <a:p>
            <a:pPr marL="0" indent="0">
              <a:buFont typeface="Arial" panose="020B0604020202020204" pitchFamily="34" charset="0"/>
              <a:buNone/>
            </a:pPr>
            <a:r>
              <a:rPr lang="en-US" sz="1300" dirty="0" smtClean="0"/>
              <a:t>How many apprentices are qualified to work in these occupations?</a:t>
            </a:r>
            <a:endParaRPr lang="en-US" sz="1300" dirty="0"/>
          </a:p>
        </p:txBody>
      </p:sp>
      <mc:AlternateContent xmlns:mc="http://schemas.openxmlformats.org/markup-compatibility/2006" xmlns:a14="http://schemas.microsoft.com/office/drawing/2010/main">
        <mc:Choice Requires="a14">
          <p:sp>
            <p:nvSpPr>
              <p:cNvPr id="10" name="Content Placeholder 5"/>
              <p:cNvSpPr txBox="1">
                <a:spLocks/>
              </p:cNvSpPr>
              <p:nvPr/>
            </p:nvSpPr>
            <p:spPr>
              <a:xfrm>
                <a:off x="6324600" y="3260373"/>
                <a:ext cx="5613426" cy="2504580"/>
              </a:xfrm>
              <a:prstGeom prst="rect">
                <a:avLst/>
              </a:prstGeom>
              <a:ln>
                <a:solidFill>
                  <a:schemeClr val="tx1"/>
                </a:solidFill>
              </a:ln>
            </p:spPr>
            <p:txBody>
              <a:bodyPr vert="horz" lIns="91440" tIns="9144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00" i="1" dirty="0" smtClean="0"/>
                  <a:t>…minus the fraction of total occupation employment assumed to be made up of apprentices</a:t>
                </a:r>
              </a:p>
              <a:p>
                <a:pPr marL="0" indent="0">
                  <a:buFont typeface="Arial" panose="020B0604020202020204" pitchFamily="34" charset="0"/>
                  <a:buNone/>
                </a:pPr>
                <a:endParaRPr lang="en-US" sz="1200" dirty="0" smtClean="0"/>
              </a:p>
              <a:p>
                <a:r>
                  <a:rPr lang="en-US" sz="1100" dirty="0"/>
                  <a:t>Bureau of Labor Statistics short-term projections (OES) – 2018 employment </a:t>
                </a:r>
                <a:r>
                  <a:rPr lang="en-US" sz="1100" dirty="0" smtClean="0"/>
                  <a:t>base</a:t>
                </a:r>
              </a:p>
              <a:p>
                <a:pPr marL="400050" lvl="1" indent="0">
                  <a:buFont typeface="Arial" panose="020B0604020202020204" pitchFamily="34" charset="0"/>
                  <a:buNone/>
                </a:pPr>
                <a:endParaRPr lang="en-US" sz="1100" dirty="0" smtClean="0"/>
              </a:p>
              <a:p>
                <a:pPr marL="0" indent="-57150" algn="ctr">
                  <a:buNone/>
                </a:pPr>
                <a14:m>
                  <m:oMath xmlns:m="http://schemas.openxmlformats.org/officeDocument/2006/math">
                    <m:f>
                      <m:fPr>
                        <m:ctrlPr>
                          <a:rPr lang="en-US" sz="1200" i="1">
                            <a:latin typeface="Cambria Math" panose="02040503050406030204" pitchFamily="18" charset="0"/>
                          </a:rPr>
                        </m:ctrlPr>
                      </m:fPr>
                      <m:num>
                        <m:r>
                          <a:rPr lang="en-US" sz="1200" i="1">
                            <a:latin typeface="Cambria Math" panose="02040503050406030204" pitchFamily="18" charset="0"/>
                          </a:rPr>
                          <m:t>𝑇𝑜𝑡𝑎𝑙</m:t>
                        </m:r>
                        <m:r>
                          <a:rPr lang="en-US" sz="1200" i="1">
                            <a:latin typeface="Cambria Math" panose="02040503050406030204" pitchFamily="18" charset="0"/>
                          </a:rPr>
                          <m:t> </m:t>
                        </m:r>
                        <m:r>
                          <a:rPr lang="en-US" sz="1200" i="1">
                            <a:latin typeface="Cambria Math" panose="02040503050406030204" pitchFamily="18" charset="0"/>
                          </a:rPr>
                          <m:t>𝑁𝑢𝑚𝑏𝑒𝑟</m:t>
                        </m:r>
                        <m:r>
                          <a:rPr lang="en-US" sz="1200" i="1">
                            <a:latin typeface="Cambria Math" panose="02040503050406030204" pitchFamily="18" charset="0"/>
                          </a:rPr>
                          <m:t> </m:t>
                        </m:r>
                        <m:r>
                          <a:rPr lang="en-US" sz="1200" i="1">
                            <a:latin typeface="Cambria Math" panose="02040503050406030204" pitchFamily="18" charset="0"/>
                          </a:rPr>
                          <m:t>𝑜𝑓</m:t>
                        </m:r>
                        <m:r>
                          <a:rPr lang="en-US" sz="1200" i="1">
                            <a:latin typeface="Cambria Math" panose="02040503050406030204" pitchFamily="18" charset="0"/>
                          </a:rPr>
                          <m:t> </m:t>
                        </m:r>
                        <m:r>
                          <a:rPr lang="en-US" sz="1200" i="1">
                            <a:latin typeface="Cambria Math" panose="02040503050406030204" pitchFamily="18" charset="0"/>
                          </a:rPr>
                          <m:t>𝐴𝑝𝑝𝑟𝑒𝑛𝑡𝑖𝑐𝑒𝑠</m:t>
                        </m:r>
                      </m:num>
                      <m:den>
                        <m:r>
                          <a:rPr lang="en-US" sz="1200" i="1">
                            <a:latin typeface="Cambria Math" panose="02040503050406030204" pitchFamily="18" charset="0"/>
                          </a:rPr>
                          <m:t>𝑇𝑜𝑡𝑎𝑙</m:t>
                        </m:r>
                        <m:r>
                          <a:rPr lang="en-US" sz="1200" i="1">
                            <a:latin typeface="Cambria Math" panose="02040503050406030204" pitchFamily="18" charset="0"/>
                          </a:rPr>
                          <m:t> 2018 </m:t>
                        </m:r>
                        <m:r>
                          <a:rPr lang="en-US" sz="1200" i="1">
                            <a:latin typeface="Cambria Math" panose="02040503050406030204" pitchFamily="18" charset="0"/>
                          </a:rPr>
                          <m:t>𝐸𝑚𝑝𝑙𝑜𝑦𝑚𝑒𝑛𝑡</m:t>
                        </m:r>
                        <m:r>
                          <a:rPr lang="en-US" sz="1200" i="1">
                            <a:latin typeface="Cambria Math" panose="02040503050406030204" pitchFamily="18" charset="0"/>
                          </a:rPr>
                          <m:t> </m:t>
                        </m:r>
                        <m:r>
                          <a:rPr lang="en-US" sz="1200" i="1">
                            <a:latin typeface="Cambria Math" panose="02040503050406030204" pitchFamily="18" charset="0"/>
                          </a:rPr>
                          <m:t>𝑖𝑛</m:t>
                        </m:r>
                        <m:r>
                          <a:rPr lang="en-US" sz="1200" i="1">
                            <a:latin typeface="Cambria Math" panose="02040503050406030204" pitchFamily="18" charset="0"/>
                          </a:rPr>
                          <m:t> </m:t>
                        </m:r>
                        <m:r>
                          <a:rPr lang="en-US" sz="1200" i="1">
                            <a:latin typeface="Cambria Math" panose="02040503050406030204" pitchFamily="18" charset="0"/>
                          </a:rPr>
                          <m:t>𝐴𝑝𝑝𝑟𝑒𝑛𝑡𝑖𝑐𝑒</m:t>
                        </m:r>
                        <m:r>
                          <a:rPr lang="en-US" sz="1200" i="1">
                            <a:latin typeface="Cambria Math" panose="02040503050406030204" pitchFamily="18" charset="0"/>
                          </a:rPr>
                          <m:t> </m:t>
                        </m:r>
                        <m:r>
                          <a:rPr lang="en-US" sz="1200" i="1">
                            <a:latin typeface="Cambria Math" panose="02040503050406030204" pitchFamily="18" charset="0"/>
                          </a:rPr>
                          <m:t>𝑇𝑟𝑎𝑑𝑒𝑠</m:t>
                        </m:r>
                      </m:den>
                    </m:f>
                  </m:oMath>
                </a14:m>
                <a:r>
                  <a:rPr lang="en-US" sz="1200" dirty="0">
                    <a:solidFill>
                      <a:prstClr val="black"/>
                    </a:solidFill>
                    <a:latin typeface="Helvetica"/>
                    <a:ea typeface="Cambria Math" panose="02040503050406030204" pitchFamily="18" charset="0"/>
                    <a:cs typeface="+mn-cs"/>
                  </a:rPr>
                  <a:t> </a:t>
                </a:r>
                <a14:m>
                  <m:oMath xmlns:m="http://schemas.openxmlformats.org/officeDocument/2006/math">
                    <m:r>
                      <a:rPr lang="en-US" sz="1200" i="1">
                        <a:solidFill>
                          <a:prstClr val="black"/>
                        </a:solidFill>
                        <a:latin typeface="Cambria Math" panose="02040503050406030204" pitchFamily="18" charset="0"/>
                        <a:ea typeface="Cambria Math" panose="02040503050406030204" pitchFamily="18" charset="0"/>
                        <a:cs typeface="+mn-cs"/>
                      </a:rPr>
                      <m:t>×2018 </m:t>
                    </m:r>
                    <m:r>
                      <a:rPr lang="en-US" sz="1200" i="1">
                        <a:solidFill>
                          <a:prstClr val="black"/>
                        </a:solidFill>
                        <a:latin typeface="Cambria Math" panose="02040503050406030204" pitchFamily="18" charset="0"/>
                        <a:ea typeface="Cambria Math" panose="02040503050406030204" pitchFamily="18" charset="0"/>
                        <a:cs typeface="+mn-cs"/>
                      </a:rPr>
                      <m:t>𝑂𝑐𝑐𝑢𝑝𝑎𝑡𝑖𝑜𝑛</m:t>
                    </m:r>
                    <m:r>
                      <a:rPr lang="en-US" sz="1200" i="1">
                        <a:solidFill>
                          <a:prstClr val="black"/>
                        </a:solidFill>
                        <a:latin typeface="Cambria Math" panose="02040503050406030204" pitchFamily="18" charset="0"/>
                        <a:ea typeface="Cambria Math" panose="02040503050406030204" pitchFamily="18" charset="0"/>
                        <a:cs typeface="+mn-cs"/>
                      </a:rPr>
                      <m:t> </m:t>
                    </m:r>
                    <m:r>
                      <a:rPr lang="en-US" sz="1200" i="1">
                        <a:solidFill>
                          <a:prstClr val="black"/>
                        </a:solidFill>
                        <a:latin typeface="Cambria Math" panose="02040503050406030204" pitchFamily="18" charset="0"/>
                        <a:ea typeface="Cambria Math" panose="02040503050406030204" pitchFamily="18" charset="0"/>
                        <a:cs typeface="+mn-cs"/>
                      </a:rPr>
                      <m:t>𝐸𝑚𝑝𝑙𝑜𝑦𝑚𝑒𝑛𝑡</m:t>
                    </m:r>
                    <m:r>
                      <m:rPr>
                        <m:nor/>
                      </m:rPr>
                      <a:rPr lang="en-US" sz="1200" dirty="0">
                        <a:solidFill>
                          <a:prstClr val="black"/>
                        </a:solidFill>
                        <a:latin typeface="Helvetica"/>
                        <a:cs typeface="+mn-cs"/>
                      </a:rPr>
                      <m:t> </m:t>
                    </m:r>
                  </m:oMath>
                </a14:m>
                <a:endParaRPr lang="en-US" sz="1500" dirty="0"/>
              </a:p>
              <a:p>
                <a:pPr marL="400050" lvl="1" indent="0">
                  <a:buFont typeface="Arial" panose="020B0604020202020204" pitchFamily="34" charset="0"/>
                  <a:buNone/>
                </a:pPr>
                <a:endParaRPr lang="en-US" sz="1100" dirty="0" smtClean="0"/>
              </a:p>
              <a:p>
                <a:pPr marL="0" indent="-57150">
                  <a:buFont typeface="Arial" panose="020B0604020202020204" pitchFamily="34" charset="0"/>
                  <a:buNone/>
                </a:pPr>
                <a:r>
                  <a:rPr lang="en-US" sz="1200" dirty="0" smtClean="0"/>
                  <a:t>*All apprentice employment assumptions are statewide—methodology detailed in apprenticeships data tool.</a:t>
                </a:r>
              </a:p>
            </p:txBody>
          </p:sp>
        </mc:Choice>
        <mc:Fallback xmlns="">
          <p:sp>
            <p:nvSpPr>
              <p:cNvPr id="10" name="Content Placeholder 5"/>
              <p:cNvSpPr txBox="1">
                <a:spLocks noRot="1" noChangeAspect="1" noMove="1" noResize="1" noEditPoints="1" noAdjustHandles="1" noChangeArrowheads="1" noChangeShapeType="1" noTextEdit="1"/>
              </p:cNvSpPr>
              <p:nvPr/>
            </p:nvSpPr>
            <p:spPr>
              <a:xfrm>
                <a:off x="6324600" y="3260373"/>
                <a:ext cx="5613426" cy="2504580"/>
              </a:xfrm>
              <a:prstGeom prst="rect">
                <a:avLst/>
              </a:prstGeom>
              <a:blipFill>
                <a:blip r:embed="rId3"/>
                <a:stretch>
                  <a:fillRect l="-108" r="-325"/>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578391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a:graphicFrameLocks/>
          </p:cNvGraphicFramePr>
          <p:nvPr>
            <p:extLst/>
          </p:nvPr>
        </p:nvGraphicFramePr>
        <p:xfrm>
          <a:off x="980578" y="2394285"/>
          <a:ext cx="10259568"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38</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a:solidFill>
                  <a:schemeClr val="accent1"/>
                </a:solidFill>
              </a:rPr>
              <a:t>State</a:t>
            </a:r>
            <a:r>
              <a:rPr lang="en-US" sz="3200" dirty="0"/>
              <a:t> </a:t>
            </a:r>
            <a:r>
              <a:rPr lang="en-US" sz="3200" dirty="0" smtClean="0"/>
              <a:t>Supply Gap Overview: Apprenticeships</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27470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Apprenticeships</a:t>
            </a:r>
            <a:endParaRPr lang="en-US" sz="1200" dirty="0"/>
          </a:p>
        </p:txBody>
      </p:sp>
      <p:grpSp>
        <p:nvGrpSpPr>
          <p:cNvPr id="25" name="Group 24"/>
          <p:cNvGrpSpPr/>
          <p:nvPr/>
        </p:nvGrpSpPr>
        <p:grpSpPr>
          <a:xfrm>
            <a:off x="10204084" y="2004420"/>
            <a:ext cx="1523519" cy="277544"/>
            <a:chOff x="10315575" y="1563617"/>
            <a:chExt cx="1523519" cy="277544"/>
          </a:xfrm>
        </p:grpSpPr>
        <p:grpSp>
          <p:nvGrpSpPr>
            <p:cNvPr id="11" name="Group 10"/>
            <p:cNvGrpSpPr/>
            <p:nvPr/>
          </p:nvGrpSpPr>
          <p:grpSpPr>
            <a:xfrm>
              <a:off x="10405016" y="1591296"/>
              <a:ext cx="1434078" cy="230832"/>
              <a:chOff x="9982200" y="1381682"/>
              <a:chExt cx="1434078" cy="230832"/>
            </a:xfrm>
          </p:grpSpPr>
          <p:sp>
            <p:nvSpPr>
              <p:cNvPr id="9" name="TextBox 8"/>
              <p:cNvSpPr txBox="1"/>
              <p:nvPr/>
            </p:nvSpPr>
            <p:spPr>
              <a:xfrm>
                <a:off x="10077450" y="1381682"/>
                <a:ext cx="1338828" cy="230832"/>
              </a:xfrm>
              <a:prstGeom prst="rect">
                <a:avLst/>
              </a:prstGeom>
              <a:noFill/>
            </p:spPr>
            <p:txBody>
              <a:bodyPr wrap="none" rtlCol="0">
                <a:spAutoFit/>
              </a:bodyPr>
              <a:lstStyle/>
              <a:p>
                <a:r>
                  <a:rPr lang="en-US" sz="900" i="1" dirty="0" smtClean="0"/>
                  <a:t>4- or 5-star occupation</a:t>
                </a:r>
                <a:endParaRPr lang="en-US" sz="900" i="1" dirty="0"/>
              </a:p>
            </p:txBody>
          </p:sp>
          <p:sp>
            <p:nvSpPr>
              <p:cNvPr id="10" name="Rectangle 9"/>
              <p:cNvSpPr/>
              <p:nvPr/>
            </p:nvSpPr>
            <p:spPr>
              <a:xfrm>
                <a:off x="9982200" y="1451378"/>
                <a:ext cx="95250" cy="9144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grpSp>
        <p:sp>
          <p:nvSpPr>
            <p:cNvPr id="15" name="Rectangle 14"/>
            <p:cNvSpPr/>
            <p:nvPr/>
          </p:nvSpPr>
          <p:spPr>
            <a:xfrm>
              <a:off x="10315575" y="1563617"/>
              <a:ext cx="1523519" cy="277544"/>
            </a:xfrm>
            <a:prstGeom prst="rect">
              <a:avLst/>
            </a:prstGeom>
            <a:noFill/>
            <a:ln w="952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sp>
        <p:nvSpPr>
          <p:cNvPr id="28" name="Rectangle 27"/>
          <p:cNvSpPr/>
          <p:nvPr/>
        </p:nvSpPr>
        <p:spPr>
          <a:xfrm>
            <a:off x="2766565" y="6148140"/>
            <a:ext cx="6557297"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Apprentice Standards, 2019</a:t>
            </a:r>
            <a:endParaRPr lang="en-US" sz="900" dirty="0">
              <a:latin typeface="Helvetica" panose="020B0604020202020204" pitchFamily="34" charset="0"/>
              <a:cs typeface="Helvetica" panose="020B0604020202020204" pitchFamily="34" charset="0"/>
            </a:endParaRPr>
          </a:p>
        </p:txBody>
      </p:sp>
      <p:sp>
        <p:nvSpPr>
          <p:cNvPr id="21" name="Rectangle 20"/>
          <p:cNvSpPr/>
          <p:nvPr/>
        </p:nvSpPr>
        <p:spPr>
          <a:xfrm>
            <a:off x="611030" y="1423736"/>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Employer demand exceeds the supply of apprentices for a number </a:t>
            </a:r>
            <a:r>
              <a:rPr lang="en-US" sz="1400" dirty="0">
                <a:latin typeface="Helvetica" panose="020B0604020202020204" pitchFamily="34" charset="0"/>
                <a:cs typeface="Helvetica" panose="020B0604020202020204" pitchFamily="34" charset="0"/>
              </a:rPr>
              <a:t>of 4- and 5-star </a:t>
            </a:r>
            <a:r>
              <a:rPr lang="en-US" sz="1400" dirty="0" smtClean="0">
                <a:latin typeface="Helvetica" panose="020B0604020202020204" pitchFamily="34" charset="0"/>
                <a:cs typeface="Helvetica" panose="020B0604020202020204" pitchFamily="34" charset="0"/>
              </a:rPr>
              <a:t>occupations statewide. Of these, Police and Sheriff’s Patrol Officers, Firefighters, and Construction Laborers have the fewest apprentices per opening.</a:t>
            </a:r>
            <a:endParaRPr lang="en-US" sz="1400" dirty="0"/>
          </a:p>
        </p:txBody>
      </p:sp>
      <p:cxnSp>
        <p:nvCxnSpPr>
          <p:cNvPr id="3" name="Straight Connector 2"/>
          <p:cNvCxnSpPr>
            <a:endCxn id="7" idx="2"/>
          </p:cNvCxnSpPr>
          <p:nvPr/>
        </p:nvCxnSpPr>
        <p:spPr>
          <a:xfrm flipV="1">
            <a:off x="10013739" y="2919243"/>
            <a:ext cx="1202" cy="2560320"/>
          </a:xfrm>
          <a:prstGeom prst="line">
            <a:avLst/>
          </a:prstGeom>
          <a:ln w="12700">
            <a:solidFill>
              <a:schemeClr val="accent6"/>
            </a:solidFill>
            <a:prstDash val="dash"/>
            <a:headEnd type="arrow" w="med" len="med"/>
            <a:tailEnd type="none" w="med" len="med"/>
          </a:ln>
        </p:spPr>
        <p:style>
          <a:lnRef idx="1">
            <a:schemeClr val="accent6"/>
          </a:lnRef>
          <a:fillRef idx="0">
            <a:schemeClr val="accent6"/>
          </a:fillRef>
          <a:effectRef idx="0">
            <a:schemeClr val="accent6"/>
          </a:effectRef>
          <a:fontRef idx="minor">
            <a:schemeClr val="tx1"/>
          </a:fontRef>
        </p:style>
      </p:cxnSp>
      <p:sp>
        <p:nvSpPr>
          <p:cNvPr id="7" name="TextBox 6"/>
          <p:cNvSpPr txBox="1"/>
          <p:nvPr/>
        </p:nvSpPr>
        <p:spPr>
          <a:xfrm>
            <a:off x="9694901" y="2703799"/>
            <a:ext cx="640080" cy="215444"/>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800" dirty="0" smtClean="0"/>
              <a:t>Balanced</a:t>
            </a:r>
            <a:endParaRPr lang="en-US" sz="800" dirty="0"/>
          </a:p>
        </p:txBody>
      </p:sp>
    </p:spTree>
    <p:extLst>
      <p:ext uri="{BB962C8B-B14F-4D97-AF65-F5344CB8AC3E}">
        <p14:creationId xmlns:p14="http://schemas.microsoft.com/office/powerpoint/2010/main" val="29109064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31763030"/>
              </p:ext>
            </p:extLst>
          </p:nvPr>
        </p:nvGraphicFramePr>
        <p:xfrm>
          <a:off x="611029" y="2348047"/>
          <a:ext cx="10982910" cy="3049294"/>
        </p:xfrm>
        <a:graphic>
          <a:graphicData uri="http://schemas.openxmlformats.org/drawingml/2006/table">
            <a:tbl>
              <a:tblPr/>
              <a:tblGrid>
                <a:gridCol w="6151655">
                  <a:extLst>
                    <a:ext uri="{9D8B030D-6E8A-4147-A177-3AD203B41FA5}">
                      <a16:colId xmlns:a16="http://schemas.microsoft.com/office/drawing/2014/main" val="3964793320"/>
                    </a:ext>
                  </a:extLst>
                </a:gridCol>
                <a:gridCol w="1455821">
                  <a:extLst>
                    <a:ext uri="{9D8B030D-6E8A-4147-A177-3AD203B41FA5}">
                      <a16:colId xmlns:a16="http://schemas.microsoft.com/office/drawing/2014/main" val="2089750909"/>
                    </a:ext>
                  </a:extLst>
                </a:gridCol>
                <a:gridCol w="1684421">
                  <a:extLst>
                    <a:ext uri="{9D8B030D-6E8A-4147-A177-3AD203B41FA5}">
                      <a16:colId xmlns:a16="http://schemas.microsoft.com/office/drawing/2014/main" val="1571761078"/>
                    </a:ext>
                  </a:extLst>
                </a:gridCol>
                <a:gridCol w="1691013">
                  <a:extLst>
                    <a:ext uri="{9D8B030D-6E8A-4147-A177-3AD203B41FA5}">
                      <a16:colId xmlns:a16="http://schemas.microsoft.com/office/drawing/2014/main" val="772518711"/>
                    </a:ext>
                  </a:extLst>
                </a:gridCol>
              </a:tblGrid>
              <a:tr h="414623">
                <a:tc>
                  <a:txBody>
                    <a:bodyPr/>
                    <a:lstStyle/>
                    <a:p>
                      <a:pPr algn="ctr" fontAlgn="ctr"/>
                      <a:r>
                        <a:rPr lang="en-US" sz="1200" b="1" i="0" u="none" strike="noStrike" dirty="0">
                          <a:solidFill>
                            <a:srgbClr val="FFFFFF"/>
                          </a:solidFill>
                          <a:effectLst/>
                          <a:latin typeface="+mn-lt"/>
                        </a:rPr>
                        <a:t>Occupation Title</a:t>
                      </a:r>
                    </a:p>
                  </a:txBody>
                  <a:tcPr marL="9525" marR="9525" marT="9525" marB="0" anchor="ctr">
                    <a:lnL>
                      <a:noFill/>
                    </a:lnL>
                    <a:lnR>
                      <a:noFill/>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1200" b="1" i="0" u="none" strike="noStrike" dirty="0">
                          <a:solidFill>
                            <a:srgbClr val="FFFFFF"/>
                          </a:solidFill>
                          <a:effectLst/>
                          <a:latin typeface="+mn-lt"/>
                        </a:rPr>
                        <a:t>STAR Ranking</a:t>
                      </a:r>
                    </a:p>
                  </a:txBody>
                  <a:tcPr marL="9525" marR="9525" marT="9525" marB="0" anchor="ctr">
                    <a:lnL>
                      <a:noFill/>
                    </a:lnL>
                    <a:lnR>
                      <a:noFill/>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1200" b="1" i="0" u="none" strike="noStrike" dirty="0" smtClean="0">
                          <a:solidFill>
                            <a:srgbClr val="FFFFFF"/>
                          </a:solidFill>
                          <a:effectLst/>
                          <a:latin typeface="+mn-lt"/>
                        </a:rPr>
                        <a:t>Apprentices</a:t>
                      </a:r>
                      <a:endParaRPr lang="en-US" sz="1200" b="1" i="0" u="none" strike="noStrike" dirty="0">
                        <a:solidFill>
                          <a:srgbClr val="FFFFFF"/>
                        </a:solidFill>
                        <a:effectLst/>
                        <a:latin typeface="+mn-lt"/>
                      </a:endParaRPr>
                    </a:p>
                  </a:txBody>
                  <a:tcPr marL="9525" marR="9525" marT="9525" marB="0" anchor="ctr">
                    <a:lnL>
                      <a:noFill/>
                    </a:lnL>
                    <a:lnR>
                      <a:noFill/>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1200" b="1" i="0" u="none" strike="noStrike" dirty="0">
                          <a:solidFill>
                            <a:srgbClr val="FFFFFF"/>
                          </a:solidFill>
                          <a:effectLst/>
                          <a:latin typeface="+mn-lt"/>
                        </a:rPr>
                        <a:t>Demand</a:t>
                      </a:r>
                    </a:p>
                  </a:txBody>
                  <a:tcPr marL="9525" marR="9525" marT="9525" marB="0" anchor="ctr">
                    <a:lnL>
                      <a:noFill/>
                    </a:lnL>
                    <a:lnR>
                      <a:noFill/>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1174903729"/>
                  </a:ext>
                </a:extLst>
              </a:tr>
              <a:tr h="202667">
                <a:tc>
                  <a:txBody>
                    <a:bodyPr/>
                    <a:lstStyle/>
                    <a:p>
                      <a:pPr algn="l" fontAlgn="ctr"/>
                      <a:r>
                        <a:rPr lang="en-US" sz="1100" b="0" i="0" u="none" strike="noStrike" dirty="0">
                          <a:solidFill>
                            <a:srgbClr val="000000"/>
                          </a:solidFill>
                          <a:effectLst/>
                          <a:latin typeface="+mn-lt"/>
                        </a:rPr>
                        <a:t>Electricians</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1100" b="0" i="0" u="none" strike="noStrike" dirty="0">
                          <a:solidFill>
                            <a:srgbClr val="000000"/>
                          </a:solidFill>
                          <a:effectLst/>
                          <a:latin typeface="+mn-lt"/>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mn-lt"/>
                        </a:rPr>
                        <a:t>178</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mn-lt"/>
                        </a:rPr>
                        <a:t>193</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39920154"/>
                  </a:ext>
                </a:extLst>
              </a:tr>
              <a:tr h="202667">
                <a:tc>
                  <a:txBody>
                    <a:bodyPr/>
                    <a:lstStyle/>
                    <a:p>
                      <a:pPr algn="l" fontAlgn="ctr"/>
                      <a:r>
                        <a:rPr lang="en-US" sz="1100" b="0" i="0" u="none" strike="noStrike">
                          <a:solidFill>
                            <a:srgbClr val="000000"/>
                          </a:solidFill>
                          <a:effectLst/>
                          <a:latin typeface="+mn-lt"/>
                        </a:rPr>
                        <a:t>Carpenters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dirty="0">
                          <a:solidFill>
                            <a:srgbClr val="000000"/>
                          </a:solidFill>
                          <a:effectLst/>
                          <a:latin typeface="+mn-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92</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mn-lt"/>
                        </a:rPr>
                        <a:t>236</a:t>
                      </a:r>
                    </a:p>
                  </a:txBody>
                  <a:tcPr marL="9525" marR="9525" marT="9525" marB="0" anchor="ctr">
                    <a:lnL>
                      <a:noFill/>
                    </a:lnL>
                    <a:lnR>
                      <a:noFill/>
                    </a:lnR>
                    <a:lnT>
                      <a:noFill/>
                    </a:lnT>
                    <a:lnB>
                      <a:noFill/>
                    </a:lnB>
                  </a:tcPr>
                </a:tc>
                <a:extLst>
                  <a:ext uri="{0D108BD9-81ED-4DB2-BD59-A6C34878D82A}">
                    <a16:rowId xmlns:a16="http://schemas.microsoft.com/office/drawing/2014/main" val="1433871175"/>
                  </a:ext>
                </a:extLst>
              </a:tr>
              <a:tr h="202667">
                <a:tc>
                  <a:txBody>
                    <a:bodyPr/>
                    <a:lstStyle/>
                    <a:p>
                      <a:pPr algn="l" fontAlgn="ctr"/>
                      <a:r>
                        <a:rPr lang="en-US" sz="1100" b="0" i="0" u="none" strike="noStrike" dirty="0">
                          <a:solidFill>
                            <a:srgbClr val="000000"/>
                          </a:solidFill>
                          <a:effectLst/>
                          <a:latin typeface="+mn-lt"/>
                        </a:rPr>
                        <a:t>Plumbers, Pipefitters, and Steamfitters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dirty="0">
                          <a:solidFill>
                            <a:srgbClr val="000000"/>
                          </a:solidFill>
                          <a:effectLst/>
                          <a:latin typeface="+mn-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64</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mn-lt"/>
                        </a:rPr>
                        <a:t>188</a:t>
                      </a:r>
                    </a:p>
                  </a:txBody>
                  <a:tcPr marL="9525" marR="9525" marT="9525" marB="0" anchor="ctr">
                    <a:lnL>
                      <a:noFill/>
                    </a:lnL>
                    <a:lnR>
                      <a:noFill/>
                    </a:lnR>
                    <a:lnT>
                      <a:noFill/>
                    </a:lnT>
                    <a:lnB>
                      <a:noFill/>
                    </a:lnB>
                  </a:tcPr>
                </a:tc>
                <a:extLst>
                  <a:ext uri="{0D108BD9-81ED-4DB2-BD59-A6C34878D82A}">
                    <a16:rowId xmlns:a16="http://schemas.microsoft.com/office/drawing/2014/main" val="1562264329"/>
                  </a:ext>
                </a:extLst>
              </a:tr>
              <a:tr h="202667">
                <a:tc>
                  <a:txBody>
                    <a:bodyPr/>
                    <a:lstStyle/>
                    <a:p>
                      <a:pPr algn="l" fontAlgn="ctr"/>
                      <a:r>
                        <a:rPr lang="en-US" sz="1100" b="0" i="0" u="none" strike="noStrike">
                          <a:solidFill>
                            <a:srgbClr val="000000"/>
                          </a:solidFill>
                          <a:effectLst/>
                          <a:latin typeface="+mn-lt"/>
                        </a:rPr>
                        <a:t>Construction Laborers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dirty="0">
                          <a:solidFill>
                            <a:srgbClr val="000000"/>
                          </a:solidFill>
                          <a:effectLst/>
                          <a:latin typeface="+mn-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45</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mn-lt"/>
                        </a:rPr>
                        <a:t>239</a:t>
                      </a:r>
                    </a:p>
                  </a:txBody>
                  <a:tcPr marL="9525" marR="9525" marT="9525" marB="0" anchor="ctr">
                    <a:lnL>
                      <a:noFill/>
                    </a:lnL>
                    <a:lnR>
                      <a:noFill/>
                    </a:lnR>
                    <a:lnT>
                      <a:noFill/>
                    </a:lnT>
                    <a:lnB>
                      <a:noFill/>
                    </a:lnB>
                  </a:tcPr>
                </a:tc>
                <a:extLst>
                  <a:ext uri="{0D108BD9-81ED-4DB2-BD59-A6C34878D82A}">
                    <a16:rowId xmlns:a16="http://schemas.microsoft.com/office/drawing/2014/main" val="3621284007"/>
                  </a:ext>
                </a:extLst>
              </a:tr>
              <a:tr h="202667">
                <a:tc>
                  <a:txBody>
                    <a:bodyPr/>
                    <a:lstStyle/>
                    <a:p>
                      <a:pPr algn="l" fontAlgn="ctr"/>
                      <a:r>
                        <a:rPr lang="en-US" sz="1100" b="0" i="0" u="none" strike="noStrike">
                          <a:solidFill>
                            <a:srgbClr val="000000"/>
                          </a:solidFill>
                          <a:effectLst/>
                          <a:latin typeface="+mn-lt"/>
                        </a:rPr>
                        <a:t>Sheet Metal Workers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a:solidFill>
                            <a:srgbClr val="000000"/>
                          </a:solidFill>
                          <a:effectLst/>
                          <a:latin typeface="+mn-lt"/>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44</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mn-lt"/>
                        </a:rPr>
                        <a:t>36</a:t>
                      </a:r>
                    </a:p>
                  </a:txBody>
                  <a:tcPr marL="9525" marR="9525" marT="9525" marB="0" anchor="ctr">
                    <a:lnL>
                      <a:noFill/>
                    </a:lnL>
                    <a:lnR>
                      <a:noFill/>
                    </a:lnR>
                    <a:lnT>
                      <a:noFill/>
                    </a:lnT>
                    <a:lnB>
                      <a:noFill/>
                    </a:lnB>
                  </a:tcPr>
                </a:tc>
                <a:extLst>
                  <a:ext uri="{0D108BD9-81ED-4DB2-BD59-A6C34878D82A}">
                    <a16:rowId xmlns:a16="http://schemas.microsoft.com/office/drawing/2014/main" val="3398911450"/>
                  </a:ext>
                </a:extLst>
              </a:tr>
              <a:tr h="202667">
                <a:tc>
                  <a:txBody>
                    <a:bodyPr/>
                    <a:lstStyle/>
                    <a:p>
                      <a:pPr algn="l" fontAlgn="ctr"/>
                      <a:r>
                        <a:rPr lang="en-US" sz="1100" b="0" i="0" u="none" strike="noStrike">
                          <a:solidFill>
                            <a:srgbClr val="000000"/>
                          </a:solidFill>
                          <a:effectLst/>
                          <a:latin typeface="+mn-lt"/>
                        </a:rPr>
                        <a:t>Opticians, Dispensing</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dirty="0">
                          <a:solidFill>
                            <a:srgbClr val="000000"/>
                          </a:solidFill>
                          <a:effectLst/>
                          <a:latin typeface="+mn-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30</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mn-lt"/>
                        </a:rPr>
                        <a:t>16</a:t>
                      </a:r>
                    </a:p>
                  </a:txBody>
                  <a:tcPr marL="9525" marR="9525" marT="9525" marB="0" anchor="ctr">
                    <a:lnL>
                      <a:noFill/>
                    </a:lnL>
                    <a:lnR>
                      <a:noFill/>
                    </a:lnR>
                    <a:lnT>
                      <a:noFill/>
                    </a:lnT>
                    <a:lnB>
                      <a:noFill/>
                    </a:lnB>
                  </a:tcPr>
                </a:tc>
                <a:extLst>
                  <a:ext uri="{0D108BD9-81ED-4DB2-BD59-A6C34878D82A}">
                    <a16:rowId xmlns:a16="http://schemas.microsoft.com/office/drawing/2014/main" val="778565310"/>
                  </a:ext>
                </a:extLst>
              </a:tr>
              <a:tr h="202667">
                <a:tc>
                  <a:txBody>
                    <a:bodyPr/>
                    <a:lstStyle/>
                    <a:p>
                      <a:pPr algn="l" fontAlgn="ctr"/>
                      <a:r>
                        <a:rPr lang="en-US" sz="1100" b="0" i="0" u="none" strike="noStrike">
                          <a:solidFill>
                            <a:srgbClr val="000000"/>
                          </a:solidFill>
                          <a:effectLst/>
                          <a:latin typeface="+mn-lt"/>
                        </a:rPr>
                        <a:t>Heating, Air Conditioning, and Refrigeration Mechanics and Installers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a:solidFill>
                            <a:srgbClr val="000000"/>
                          </a:solidFill>
                          <a:effectLst/>
                          <a:latin typeface="+mn-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27</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mn-lt"/>
                        </a:rPr>
                        <a:t>119</a:t>
                      </a:r>
                    </a:p>
                  </a:txBody>
                  <a:tcPr marL="9525" marR="9525" marT="9525" marB="0" anchor="ctr">
                    <a:lnL>
                      <a:noFill/>
                    </a:lnL>
                    <a:lnR>
                      <a:noFill/>
                    </a:lnR>
                    <a:lnT>
                      <a:noFill/>
                    </a:lnT>
                    <a:lnB>
                      <a:noFill/>
                    </a:lnB>
                  </a:tcPr>
                </a:tc>
                <a:extLst>
                  <a:ext uri="{0D108BD9-81ED-4DB2-BD59-A6C34878D82A}">
                    <a16:rowId xmlns:a16="http://schemas.microsoft.com/office/drawing/2014/main" val="1197575282"/>
                  </a:ext>
                </a:extLst>
              </a:tr>
              <a:tr h="202667">
                <a:tc>
                  <a:txBody>
                    <a:bodyPr/>
                    <a:lstStyle/>
                    <a:p>
                      <a:pPr algn="l" fontAlgn="ctr"/>
                      <a:r>
                        <a:rPr lang="en-US" sz="1100" b="0" i="0" u="none" strike="noStrike">
                          <a:solidFill>
                            <a:srgbClr val="000000"/>
                          </a:solidFill>
                          <a:effectLst/>
                          <a:latin typeface="+mn-lt"/>
                        </a:rPr>
                        <a:t>Roofers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dirty="0">
                          <a:solidFill>
                            <a:srgbClr val="000000"/>
                          </a:solidFill>
                          <a:effectLst/>
                          <a:latin typeface="+mn-lt"/>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25</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mn-lt"/>
                        </a:rPr>
                        <a:t>31</a:t>
                      </a:r>
                    </a:p>
                  </a:txBody>
                  <a:tcPr marL="9525" marR="9525" marT="9525" marB="0" anchor="ctr">
                    <a:lnL>
                      <a:noFill/>
                    </a:lnL>
                    <a:lnR>
                      <a:noFill/>
                    </a:lnR>
                    <a:lnT>
                      <a:noFill/>
                    </a:lnT>
                    <a:lnB>
                      <a:noFill/>
                    </a:lnB>
                  </a:tcPr>
                </a:tc>
                <a:extLst>
                  <a:ext uri="{0D108BD9-81ED-4DB2-BD59-A6C34878D82A}">
                    <a16:rowId xmlns:a16="http://schemas.microsoft.com/office/drawing/2014/main" val="1007595594"/>
                  </a:ext>
                </a:extLst>
              </a:tr>
              <a:tr h="202667">
                <a:tc>
                  <a:txBody>
                    <a:bodyPr/>
                    <a:lstStyle/>
                    <a:p>
                      <a:pPr algn="l" fontAlgn="ctr"/>
                      <a:r>
                        <a:rPr lang="en-US" sz="1100" b="0" i="0" u="none" strike="noStrike">
                          <a:solidFill>
                            <a:srgbClr val="000000"/>
                          </a:solidFill>
                          <a:effectLst/>
                          <a:latin typeface="+mn-lt"/>
                        </a:rPr>
                        <a:t>Police and Sheriff's Patrol Officers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a:solidFill>
                            <a:srgbClr val="000000"/>
                          </a:solidFill>
                          <a:effectLst/>
                          <a:latin typeface="+mn-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12</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mn-lt"/>
                        </a:rPr>
                        <a:t>226</a:t>
                      </a:r>
                    </a:p>
                  </a:txBody>
                  <a:tcPr marL="9525" marR="9525" marT="9525" marB="0" anchor="ctr">
                    <a:lnL>
                      <a:noFill/>
                    </a:lnL>
                    <a:lnR>
                      <a:noFill/>
                    </a:lnR>
                    <a:lnT>
                      <a:noFill/>
                    </a:lnT>
                    <a:lnB>
                      <a:noFill/>
                    </a:lnB>
                  </a:tcPr>
                </a:tc>
                <a:extLst>
                  <a:ext uri="{0D108BD9-81ED-4DB2-BD59-A6C34878D82A}">
                    <a16:rowId xmlns:a16="http://schemas.microsoft.com/office/drawing/2014/main" val="2421196011"/>
                  </a:ext>
                </a:extLst>
              </a:tr>
              <a:tr h="202667">
                <a:tc>
                  <a:txBody>
                    <a:bodyPr/>
                    <a:lstStyle/>
                    <a:p>
                      <a:pPr algn="l" fontAlgn="ctr"/>
                      <a:r>
                        <a:rPr lang="en-US" sz="1100" b="0" i="0" u="none" strike="noStrike">
                          <a:solidFill>
                            <a:srgbClr val="000000"/>
                          </a:solidFill>
                          <a:effectLst/>
                          <a:latin typeface="+mn-lt"/>
                        </a:rPr>
                        <a:t>Operating Engineers and Other Construction Equipment Operators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a:solidFill>
                            <a:srgbClr val="000000"/>
                          </a:solidFill>
                          <a:effectLst/>
                          <a:latin typeface="+mn-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12</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mn-lt"/>
                        </a:rPr>
                        <a:t>97</a:t>
                      </a:r>
                    </a:p>
                  </a:txBody>
                  <a:tcPr marL="9525" marR="9525" marT="9525" marB="0" anchor="ctr">
                    <a:lnL>
                      <a:noFill/>
                    </a:lnL>
                    <a:lnR>
                      <a:noFill/>
                    </a:lnR>
                    <a:lnT>
                      <a:noFill/>
                    </a:lnT>
                    <a:lnB>
                      <a:noFill/>
                    </a:lnB>
                  </a:tcPr>
                </a:tc>
                <a:extLst>
                  <a:ext uri="{0D108BD9-81ED-4DB2-BD59-A6C34878D82A}">
                    <a16:rowId xmlns:a16="http://schemas.microsoft.com/office/drawing/2014/main" val="4274799864"/>
                  </a:ext>
                </a:extLst>
              </a:tr>
              <a:tr h="202667">
                <a:tc>
                  <a:txBody>
                    <a:bodyPr/>
                    <a:lstStyle/>
                    <a:p>
                      <a:pPr algn="l" fontAlgn="ctr"/>
                      <a:r>
                        <a:rPr lang="en-US" sz="1100" b="0" i="0" u="none" strike="noStrike">
                          <a:solidFill>
                            <a:srgbClr val="000000"/>
                          </a:solidFill>
                          <a:effectLst/>
                          <a:latin typeface="+mn-lt"/>
                        </a:rPr>
                        <a:t>Electrical Power-Line Installers and Repairers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dirty="0">
                          <a:solidFill>
                            <a:srgbClr val="000000"/>
                          </a:solidFill>
                          <a:effectLst/>
                          <a:latin typeface="+mn-lt"/>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12</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mn-lt"/>
                        </a:rPr>
                        <a:t>25</a:t>
                      </a:r>
                    </a:p>
                  </a:txBody>
                  <a:tcPr marL="9525" marR="9525" marT="9525" marB="0" anchor="ctr">
                    <a:lnL>
                      <a:noFill/>
                    </a:lnL>
                    <a:lnR>
                      <a:noFill/>
                    </a:lnR>
                    <a:lnT>
                      <a:noFill/>
                    </a:lnT>
                    <a:lnB>
                      <a:noFill/>
                    </a:lnB>
                  </a:tcPr>
                </a:tc>
                <a:extLst>
                  <a:ext uri="{0D108BD9-81ED-4DB2-BD59-A6C34878D82A}">
                    <a16:rowId xmlns:a16="http://schemas.microsoft.com/office/drawing/2014/main" val="1837824064"/>
                  </a:ext>
                </a:extLst>
              </a:tr>
              <a:tr h="202667">
                <a:tc>
                  <a:txBody>
                    <a:bodyPr/>
                    <a:lstStyle/>
                    <a:p>
                      <a:pPr algn="l" fontAlgn="ctr"/>
                      <a:r>
                        <a:rPr lang="en-US" sz="1100" b="0" i="0" u="none" strike="noStrike">
                          <a:solidFill>
                            <a:srgbClr val="000000"/>
                          </a:solidFill>
                          <a:effectLst/>
                          <a:latin typeface="+mn-lt"/>
                        </a:rPr>
                        <a:t>Pharmacy Technicians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dirty="0">
                          <a:solidFill>
                            <a:srgbClr val="000000"/>
                          </a:solidFill>
                          <a:effectLst/>
                          <a:latin typeface="+mn-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10</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mn-lt"/>
                        </a:rPr>
                        <a:t>151</a:t>
                      </a:r>
                    </a:p>
                  </a:txBody>
                  <a:tcPr marL="9525" marR="9525" marT="9525" marB="0" anchor="ctr">
                    <a:lnL>
                      <a:noFill/>
                    </a:lnL>
                    <a:lnR>
                      <a:noFill/>
                    </a:lnR>
                    <a:lnT>
                      <a:noFill/>
                    </a:lnT>
                    <a:lnB>
                      <a:noFill/>
                    </a:lnB>
                  </a:tcPr>
                </a:tc>
                <a:extLst>
                  <a:ext uri="{0D108BD9-81ED-4DB2-BD59-A6C34878D82A}">
                    <a16:rowId xmlns:a16="http://schemas.microsoft.com/office/drawing/2014/main" val="700229108"/>
                  </a:ext>
                </a:extLst>
              </a:tr>
              <a:tr h="202667">
                <a:tc>
                  <a:txBody>
                    <a:bodyPr/>
                    <a:lstStyle/>
                    <a:p>
                      <a:pPr algn="l" fontAlgn="ctr"/>
                      <a:r>
                        <a:rPr lang="en-US" sz="1100" b="0" i="0" u="none" strike="noStrike">
                          <a:solidFill>
                            <a:srgbClr val="000000"/>
                          </a:solidFill>
                          <a:effectLst/>
                          <a:latin typeface="+mn-lt"/>
                        </a:rPr>
                        <a:t>Painting, Coating, and Decorating Workers</a:t>
                      </a: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1100" b="0" i="0" u="none" strike="noStrike" dirty="0">
                          <a:solidFill>
                            <a:srgbClr val="000000"/>
                          </a:solidFill>
                          <a:effectLst/>
                          <a:latin typeface="+mn-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7</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31</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4926625"/>
                  </a:ext>
                </a:extLst>
              </a:tr>
            </a:tbl>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39</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a:solidFill>
                  <a:srgbClr val="00B050"/>
                </a:solidFill>
              </a:rPr>
              <a:t>Regional </a:t>
            </a:r>
            <a:r>
              <a:rPr lang="en-US" sz="3200" dirty="0" smtClean="0"/>
              <a:t>Occupation Demand and Supply of Apprentices</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27470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Apprenticeships</a:t>
            </a:r>
            <a:endParaRPr lang="en-US" sz="1200" dirty="0"/>
          </a:p>
        </p:txBody>
      </p:sp>
      <p:sp>
        <p:nvSpPr>
          <p:cNvPr id="22" name="Rectangle 21"/>
          <p:cNvSpPr/>
          <p:nvPr/>
        </p:nvSpPr>
        <p:spPr>
          <a:xfrm>
            <a:off x="2830318" y="5506534"/>
            <a:ext cx="6557297"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Apprentice Standards, 2019</a:t>
            </a:r>
            <a:endParaRPr lang="en-US" sz="900" dirty="0">
              <a:latin typeface="Helvetica" panose="020B0604020202020204" pitchFamily="34" charset="0"/>
              <a:cs typeface="Helvetica" panose="020B0604020202020204" pitchFamily="34" charset="0"/>
            </a:endParaRPr>
          </a:p>
        </p:txBody>
      </p:sp>
      <p:sp>
        <p:nvSpPr>
          <p:cNvPr id="11" name="Rectangle 10"/>
          <p:cNvSpPr/>
          <p:nvPr/>
        </p:nvSpPr>
        <p:spPr>
          <a:xfrm>
            <a:off x="611030" y="1423736"/>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In Pioneer Valley, the most popular occupations for apprentices (Electricians, Carpenters, Plumbers, Pipefitters, and Steamfitters, and Construction Laborers) are ranked 4 or 5 stars, indicating high wages and strong projected employer demand.</a:t>
            </a:r>
            <a:endParaRPr lang="en-US" sz="1400" dirty="0"/>
          </a:p>
        </p:txBody>
      </p:sp>
    </p:spTree>
    <p:extLst>
      <p:ext uri="{BB962C8B-B14F-4D97-AF65-F5344CB8AC3E}">
        <p14:creationId xmlns:p14="http://schemas.microsoft.com/office/powerpoint/2010/main" val="3648554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Part I: Regional Context</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4</a:t>
            </a:fld>
            <a:endParaRPr lang="en-US"/>
          </a:p>
        </p:txBody>
      </p:sp>
    </p:spTree>
    <p:extLst>
      <p:ext uri="{BB962C8B-B14F-4D97-AF65-F5344CB8AC3E}">
        <p14:creationId xmlns:p14="http://schemas.microsoft.com/office/powerpoint/2010/main" val="2177334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IV. B:	Professional Licensing</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40</a:t>
            </a:fld>
            <a:endParaRPr lang="en-US" dirty="0"/>
          </a:p>
        </p:txBody>
      </p:sp>
    </p:spTree>
    <p:extLst>
      <p:ext uri="{BB962C8B-B14F-4D97-AF65-F5344CB8AC3E}">
        <p14:creationId xmlns:p14="http://schemas.microsoft.com/office/powerpoint/2010/main" val="5980458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p:cNvGraphicFramePr>
            <a:graphicFrameLocks/>
          </p:cNvGraphicFramePr>
          <p:nvPr>
            <p:extLst>
              <p:ext uri="{D42A27DB-BD31-4B8C-83A1-F6EECF244321}">
                <p14:modId xmlns:p14="http://schemas.microsoft.com/office/powerpoint/2010/main" val="1554630666"/>
              </p:ext>
            </p:extLst>
          </p:nvPr>
        </p:nvGraphicFramePr>
        <p:xfrm>
          <a:off x="6514482" y="2337542"/>
          <a:ext cx="5074920" cy="3383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hart 29"/>
          <p:cNvGraphicFramePr>
            <a:graphicFrameLocks/>
          </p:cNvGraphicFramePr>
          <p:nvPr>
            <p:extLst>
              <p:ext uri="{D42A27DB-BD31-4B8C-83A1-F6EECF244321}">
                <p14:modId xmlns:p14="http://schemas.microsoft.com/office/powerpoint/2010/main" val="2894268330"/>
              </p:ext>
            </p:extLst>
          </p:nvPr>
        </p:nvGraphicFramePr>
        <p:xfrm>
          <a:off x="727794" y="2347882"/>
          <a:ext cx="5074920" cy="338328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41</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a:latin typeface="Helvetica" panose="020B0604020202020204" pitchFamily="34" charset="0"/>
                <a:cs typeface="Helvetica" panose="020B0604020202020204" pitchFamily="34" charset="0"/>
              </a:rPr>
              <a:t>Top </a:t>
            </a:r>
            <a:r>
              <a:rPr lang="en-US" sz="3200" dirty="0" smtClean="0"/>
              <a:t>15</a:t>
            </a:r>
            <a:r>
              <a:rPr lang="en-US" sz="3200" dirty="0" smtClean="0">
                <a:latin typeface="Helvetica" panose="020B0604020202020204" pitchFamily="34" charset="0"/>
                <a:cs typeface="Helvetica" panose="020B0604020202020204" pitchFamily="34" charset="0"/>
              </a:rPr>
              <a:t> Occupations by </a:t>
            </a:r>
            <a:r>
              <a:rPr lang="en-US" sz="3200" dirty="0" smtClean="0"/>
              <a:t>DPL Professional Licensing</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99926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Workforce Supply Analysis</a:t>
            </a:r>
            <a:endParaRPr lang="en-US" sz="1200" dirty="0"/>
          </a:p>
        </p:txBody>
      </p:sp>
      <p:sp>
        <p:nvSpPr>
          <p:cNvPr id="14" name="Rectangle 13"/>
          <p:cNvSpPr/>
          <p:nvPr/>
        </p:nvSpPr>
        <p:spPr>
          <a:xfrm>
            <a:off x="611030" y="14478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In Pioneer Valley, a majority of the top occupations by number of associated Division of Professional Licensure licenses are 4- or 5-star occupations.</a:t>
            </a:r>
            <a:endParaRPr lang="en-US" sz="1400" dirty="0"/>
          </a:p>
        </p:txBody>
      </p:sp>
      <p:sp>
        <p:nvSpPr>
          <p:cNvPr id="16" name="Rectangle 15"/>
          <p:cNvSpPr/>
          <p:nvPr/>
        </p:nvSpPr>
        <p:spPr>
          <a:xfrm>
            <a:off x="727794" y="6338857"/>
            <a:ext cx="10240134" cy="400110"/>
          </a:xfrm>
          <a:prstGeom prst="rect">
            <a:avLst/>
          </a:prstGeom>
        </p:spPr>
        <p:txBody>
          <a:bodyPr wrap="square">
            <a:spAutoFit/>
          </a:bodyPr>
          <a:lstStyle/>
          <a:p>
            <a:r>
              <a:rPr lang="en-US" sz="1000" i="1" dirty="0" smtClean="0">
                <a:latin typeface="Helvetica" panose="020B0604020202020204" pitchFamily="34" charset="0"/>
                <a:cs typeface="Helvetica" panose="020B0604020202020204" pitchFamily="34" charset="0"/>
              </a:rPr>
              <a:t>This analysis is not inclusive of occupations licensed by agencies other than the Division of Professional Licensure. </a:t>
            </a:r>
          </a:p>
          <a:p>
            <a:r>
              <a:rPr lang="en-US" sz="1000" i="1" dirty="0" smtClean="0">
                <a:latin typeface="Helvetica" panose="020B0604020202020204" pitchFamily="34" charset="0"/>
                <a:cs typeface="Helvetica" panose="020B0604020202020204" pitchFamily="34" charset="0"/>
              </a:rPr>
              <a:t>Licenses must have been issued between 2000 and 2019, and not be expired as of 2019.</a:t>
            </a:r>
            <a:endParaRPr lang="en-US" sz="1000" i="1" dirty="0"/>
          </a:p>
        </p:txBody>
      </p:sp>
      <p:grpSp>
        <p:nvGrpSpPr>
          <p:cNvPr id="5" name="Group 4"/>
          <p:cNvGrpSpPr/>
          <p:nvPr/>
        </p:nvGrpSpPr>
        <p:grpSpPr>
          <a:xfrm>
            <a:off x="2003639" y="1814322"/>
            <a:ext cx="9723964" cy="4342589"/>
            <a:chOff x="2003639" y="1814322"/>
            <a:chExt cx="9723964" cy="4342589"/>
          </a:xfrm>
        </p:grpSpPr>
        <p:grpSp>
          <p:nvGrpSpPr>
            <p:cNvPr id="8" name="Group 7"/>
            <p:cNvGrpSpPr/>
            <p:nvPr/>
          </p:nvGrpSpPr>
          <p:grpSpPr>
            <a:xfrm>
              <a:off x="2003639" y="2015888"/>
              <a:ext cx="8305125" cy="4141023"/>
              <a:chOff x="2000830" y="1880319"/>
              <a:chExt cx="8305125" cy="4141023"/>
            </a:xfrm>
          </p:grpSpPr>
          <p:grpSp>
            <p:nvGrpSpPr>
              <p:cNvPr id="7" name="Group 6"/>
              <p:cNvGrpSpPr/>
              <p:nvPr/>
            </p:nvGrpSpPr>
            <p:grpSpPr>
              <a:xfrm>
                <a:off x="2000830" y="1885353"/>
                <a:ext cx="2532975" cy="4135989"/>
                <a:chOff x="2000830" y="1885353"/>
                <a:chExt cx="2532975" cy="4135989"/>
              </a:xfrm>
            </p:grpSpPr>
            <p:sp>
              <p:nvSpPr>
                <p:cNvPr id="18" name="Rectangle 17"/>
                <p:cNvSpPr/>
                <p:nvPr/>
              </p:nvSpPr>
              <p:spPr>
                <a:xfrm>
                  <a:off x="2682094" y="1885353"/>
                  <a:ext cx="1160702"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Pioneer Valley</a:t>
                  </a:r>
                  <a:endParaRPr lang="en-US" sz="1200" dirty="0">
                    <a:latin typeface="Helvetica" panose="020B0604020202020204" pitchFamily="34" charset="0"/>
                    <a:cs typeface="Helvetica" panose="020B0604020202020204" pitchFamily="34" charset="0"/>
                  </a:endParaRPr>
                </a:p>
              </p:txBody>
            </p:sp>
            <p:sp>
              <p:nvSpPr>
                <p:cNvPr id="20" name="Rectangle 19"/>
                <p:cNvSpPr/>
                <p:nvPr/>
              </p:nvSpPr>
              <p:spPr>
                <a:xfrm>
                  <a:off x="2000830" y="5652010"/>
                  <a:ext cx="2532975"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Professional Licensure, 2000-2019</a:t>
                  </a:r>
                  <a:endParaRPr lang="en-US" sz="900" dirty="0">
                    <a:latin typeface="Helvetica" panose="020B0604020202020204" pitchFamily="34" charset="0"/>
                    <a:cs typeface="Helvetica" panose="020B0604020202020204" pitchFamily="34" charset="0"/>
                  </a:endParaRPr>
                </a:p>
              </p:txBody>
            </p:sp>
          </p:grpSp>
          <p:grpSp>
            <p:nvGrpSpPr>
              <p:cNvPr id="3" name="Group 2"/>
              <p:cNvGrpSpPr/>
              <p:nvPr/>
            </p:nvGrpSpPr>
            <p:grpSpPr>
              <a:xfrm>
                <a:off x="7792311" y="1880319"/>
                <a:ext cx="2513644" cy="4141021"/>
                <a:chOff x="7792311" y="1880319"/>
                <a:chExt cx="2513644" cy="4141021"/>
              </a:xfrm>
            </p:grpSpPr>
            <p:sp>
              <p:nvSpPr>
                <p:cNvPr id="19" name="Rectangle 18"/>
                <p:cNvSpPr/>
                <p:nvPr/>
              </p:nvSpPr>
              <p:spPr>
                <a:xfrm>
                  <a:off x="8774454" y="1880319"/>
                  <a:ext cx="543739"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State</a:t>
                  </a:r>
                  <a:endParaRPr lang="en-US" sz="1200" dirty="0">
                    <a:latin typeface="Helvetica" panose="020B0604020202020204" pitchFamily="34" charset="0"/>
                    <a:cs typeface="Helvetica" panose="020B0604020202020204" pitchFamily="34" charset="0"/>
                  </a:endParaRPr>
                </a:p>
              </p:txBody>
            </p:sp>
            <p:sp>
              <p:nvSpPr>
                <p:cNvPr id="21" name="Rectangle 20"/>
                <p:cNvSpPr/>
                <p:nvPr/>
              </p:nvSpPr>
              <p:spPr>
                <a:xfrm>
                  <a:off x="7792311" y="5652008"/>
                  <a:ext cx="2513644"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Professional Licensure, 2000-2019</a:t>
                  </a:r>
                  <a:endParaRPr lang="en-US" sz="900" dirty="0">
                    <a:latin typeface="Helvetica" panose="020B0604020202020204" pitchFamily="34" charset="0"/>
                    <a:cs typeface="Helvetica" panose="020B0604020202020204" pitchFamily="34" charset="0"/>
                  </a:endParaRPr>
                </a:p>
              </p:txBody>
            </p:sp>
          </p:grpSp>
        </p:grpSp>
        <p:grpSp>
          <p:nvGrpSpPr>
            <p:cNvPr id="25" name="Group 24"/>
            <p:cNvGrpSpPr/>
            <p:nvPr/>
          </p:nvGrpSpPr>
          <p:grpSpPr>
            <a:xfrm>
              <a:off x="10204084" y="1814322"/>
              <a:ext cx="1523519" cy="277544"/>
              <a:chOff x="10315575" y="1563617"/>
              <a:chExt cx="1523519" cy="277544"/>
            </a:xfrm>
          </p:grpSpPr>
          <p:grpSp>
            <p:nvGrpSpPr>
              <p:cNvPr id="11" name="Group 10"/>
              <p:cNvGrpSpPr/>
              <p:nvPr/>
            </p:nvGrpSpPr>
            <p:grpSpPr>
              <a:xfrm>
                <a:off x="10405016" y="1591296"/>
                <a:ext cx="1434078" cy="230832"/>
                <a:chOff x="9982200" y="1381682"/>
                <a:chExt cx="1434078" cy="230832"/>
              </a:xfrm>
            </p:grpSpPr>
            <p:sp>
              <p:nvSpPr>
                <p:cNvPr id="9" name="TextBox 8"/>
                <p:cNvSpPr txBox="1"/>
                <p:nvPr/>
              </p:nvSpPr>
              <p:spPr>
                <a:xfrm>
                  <a:off x="10077450" y="1381682"/>
                  <a:ext cx="1338828" cy="230832"/>
                </a:xfrm>
                <a:prstGeom prst="rect">
                  <a:avLst/>
                </a:prstGeom>
                <a:noFill/>
              </p:spPr>
              <p:txBody>
                <a:bodyPr wrap="none" rtlCol="0">
                  <a:spAutoFit/>
                </a:bodyPr>
                <a:lstStyle/>
                <a:p>
                  <a:r>
                    <a:rPr lang="en-US" sz="900" i="1" dirty="0" smtClean="0"/>
                    <a:t>4- or 5-star occupation</a:t>
                  </a:r>
                  <a:endParaRPr lang="en-US" sz="900" i="1" dirty="0"/>
                </a:p>
              </p:txBody>
            </p:sp>
            <p:sp>
              <p:nvSpPr>
                <p:cNvPr id="10" name="Rectangle 9"/>
                <p:cNvSpPr/>
                <p:nvPr/>
              </p:nvSpPr>
              <p:spPr>
                <a:xfrm>
                  <a:off x="9982200" y="1451378"/>
                  <a:ext cx="95250" cy="9144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grpSp>
          <p:sp>
            <p:nvSpPr>
              <p:cNvPr id="15" name="Rectangle 14"/>
              <p:cNvSpPr/>
              <p:nvPr/>
            </p:nvSpPr>
            <p:spPr>
              <a:xfrm>
                <a:off x="10315575" y="1563617"/>
                <a:ext cx="1523519" cy="277544"/>
              </a:xfrm>
              <a:prstGeom prst="rect">
                <a:avLst/>
              </a:prstGeom>
              <a:noFill/>
              <a:ln w="952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grpSp>
    </p:spTree>
    <p:extLst>
      <p:ext uri="{BB962C8B-B14F-4D97-AF65-F5344CB8AC3E}">
        <p14:creationId xmlns:p14="http://schemas.microsoft.com/office/powerpoint/2010/main" val="17357456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42</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a:solidFill>
                  <a:srgbClr val="00B050"/>
                </a:solidFill>
              </a:rPr>
              <a:t>Regional </a:t>
            </a:r>
            <a:r>
              <a:rPr lang="en-US" sz="3200" dirty="0" smtClean="0"/>
              <a:t>Occupation Demand and DPL Licensing</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71713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Professional Licensing</a:t>
            </a:r>
            <a:endParaRPr lang="en-US" sz="1200" dirty="0"/>
          </a:p>
        </p:txBody>
      </p:sp>
      <p:sp>
        <p:nvSpPr>
          <p:cNvPr id="22" name="Rectangle 21"/>
          <p:cNvSpPr/>
          <p:nvPr/>
        </p:nvSpPr>
        <p:spPr>
          <a:xfrm>
            <a:off x="2817352" y="5846179"/>
            <a:ext cx="6557297"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Professional Licensure, 2000-2019; </a:t>
            </a:r>
          </a:p>
          <a:p>
            <a:pPr algn="ctr"/>
            <a:r>
              <a:rPr lang="en-US" sz="900" dirty="0" smtClean="0">
                <a:latin typeface="Helvetica" panose="020B0604020202020204" pitchFamily="34" charset="0"/>
                <a:cs typeface="Helvetica" panose="020B0604020202020204" pitchFamily="34" charset="0"/>
              </a:rPr>
              <a:t>Bureau </a:t>
            </a:r>
            <a:r>
              <a:rPr lang="en-US" sz="900" dirty="0">
                <a:latin typeface="Helvetica" panose="020B0604020202020204" pitchFamily="34" charset="0"/>
                <a:cs typeface="Helvetica" panose="020B0604020202020204" pitchFamily="34" charset="0"/>
              </a:rPr>
              <a:t>of Labor Statistics, Occupational Employment Statistics, 2020 Projections</a:t>
            </a:r>
          </a:p>
        </p:txBody>
      </p:sp>
      <p:sp>
        <p:nvSpPr>
          <p:cNvPr id="14" name="Rectangle 13"/>
          <p:cNvSpPr/>
          <p:nvPr/>
        </p:nvSpPr>
        <p:spPr>
          <a:xfrm>
            <a:off x="523797" y="6342229"/>
            <a:ext cx="10449003" cy="400110"/>
          </a:xfrm>
          <a:prstGeom prst="rect">
            <a:avLst/>
          </a:prstGeom>
        </p:spPr>
        <p:txBody>
          <a:bodyPr wrap="square">
            <a:spAutoFit/>
          </a:bodyPr>
          <a:lstStyle/>
          <a:p>
            <a:r>
              <a:rPr lang="en-US" sz="1000" i="1" dirty="0" smtClean="0">
                <a:latin typeface="Helvetica" panose="020B0604020202020204" pitchFamily="34" charset="0"/>
                <a:cs typeface="Helvetica" panose="020B0604020202020204" pitchFamily="34" charset="0"/>
              </a:rPr>
              <a:t>Selected </a:t>
            </a:r>
            <a:r>
              <a:rPr lang="en-US" sz="1000" i="1" dirty="0">
                <a:latin typeface="Helvetica" panose="020B0604020202020204" pitchFamily="34" charset="0"/>
                <a:cs typeface="Helvetica" panose="020B0604020202020204" pitchFamily="34" charset="0"/>
              </a:rPr>
              <a:t>o</a:t>
            </a:r>
            <a:r>
              <a:rPr lang="en-US" sz="1000" i="1" dirty="0" smtClean="0">
                <a:latin typeface="Helvetica" panose="020B0604020202020204" pitchFamily="34" charset="0"/>
                <a:cs typeface="Helvetica" panose="020B0604020202020204" pitchFamily="34" charset="0"/>
              </a:rPr>
              <a:t>ccupations </a:t>
            </a:r>
            <a:r>
              <a:rPr lang="en-US" sz="1000" i="1" dirty="0">
                <a:latin typeface="Helvetica" panose="020B0604020202020204" pitchFamily="34" charset="0"/>
                <a:cs typeface="Helvetica" panose="020B0604020202020204" pitchFamily="34" charset="0"/>
              </a:rPr>
              <a:t>ranked 3+ stars only. Not inclusive of occupations licensed by agencies other than the Division of Professional Licensure</a:t>
            </a:r>
            <a:r>
              <a:rPr lang="en-US" sz="1000" i="1" dirty="0" smtClean="0">
                <a:latin typeface="Helvetica" panose="020B0604020202020204" pitchFamily="34" charset="0"/>
                <a:cs typeface="Helvetica" panose="020B0604020202020204" pitchFamily="34" charset="0"/>
              </a:rPr>
              <a:t>. </a:t>
            </a:r>
            <a:endParaRPr lang="en-US" sz="1000" i="1" dirty="0">
              <a:latin typeface="Helvetica" panose="020B0604020202020204" pitchFamily="34" charset="0"/>
              <a:cs typeface="Helvetica" panose="020B0604020202020204" pitchFamily="34" charset="0"/>
            </a:endParaRPr>
          </a:p>
          <a:p>
            <a:r>
              <a:rPr lang="en-US" sz="1000" i="1" dirty="0">
                <a:latin typeface="Helvetica" panose="020B0604020202020204" pitchFamily="34" charset="0"/>
                <a:cs typeface="Helvetica" panose="020B0604020202020204" pitchFamily="34" charset="0"/>
              </a:rPr>
              <a:t>Licenses must have been issued between 2000 and 2019, and not be expired as of 2019</a:t>
            </a:r>
            <a:r>
              <a:rPr lang="en-US" sz="1000" i="1" dirty="0" smtClean="0">
                <a:latin typeface="Helvetica" panose="020B0604020202020204" pitchFamily="34" charset="0"/>
                <a:cs typeface="Helvetica" panose="020B0604020202020204" pitchFamily="34" charset="0"/>
              </a:rPr>
              <a:t>. See Appendix for additional detail.</a:t>
            </a:r>
            <a:endParaRPr lang="en-US" sz="1000" i="1" dirty="0"/>
          </a:p>
        </p:txBody>
      </p:sp>
      <p:sp>
        <p:nvSpPr>
          <p:cNvPr id="9" name="Rectangle 8"/>
          <p:cNvSpPr/>
          <p:nvPr/>
        </p:nvSpPr>
        <p:spPr>
          <a:xfrm>
            <a:off x="611030" y="1423736"/>
            <a:ext cx="10868369" cy="738664"/>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Comparing the number of license holders with total occupational employment offers another indicator of skill shortages or surpluses in occupational labor markets. While the number of professional licenses greatly exceeds total employment for some occupations, such as Cosmetologists, for others, such as Mental Health Counselors, the number of jobs (</a:t>
            </a:r>
            <a:r>
              <a:rPr lang="en-US" sz="1400" dirty="0" smtClean="0">
                <a:latin typeface="Helvetica" panose="020B0604020202020204" pitchFamily="34" charset="0"/>
                <a:cs typeface="Helvetica" panose="020B0604020202020204" pitchFamily="34" charset="0"/>
              </a:rPr>
              <a:t>1,090) </a:t>
            </a:r>
            <a:r>
              <a:rPr lang="en-US" sz="1400" dirty="0">
                <a:latin typeface="Helvetica" panose="020B0604020202020204" pitchFamily="34" charset="0"/>
                <a:cs typeface="Helvetica" panose="020B0604020202020204" pitchFamily="34" charset="0"/>
              </a:rPr>
              <a:t>outstrips the supply of licenses </a:t>
            </a:r>
            <a:r>
              <a:rPr lang="en-US" sz="1400" dirty="0" smtClean="0">
                <a:latin typeface="Helvetica" panose="020B0604020202020204" pitchFamily="34" charset="0"/>
                <a:cs typeface="Helvetica" panose="020B0604020202020204" pitchFamily="34" charset="0"/>
              </a:rPr>
              <a:t>(563).</a:t>
            </a:r>
            <a:endParaRPr lang="en-US" sz="1400" dirty="0">
              <a:latin typeface="Helvetica" panose="020B0604020202020204" pitchFamily="34" charset="0"/>
              <a:cs typeface="Helvetica" panose="020B06040202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576268605"/>
              </p:ext>
            </p:extLst>
          </p:nvPr>
        </p:nvGraphicFramePr>
        <p:xfrm>
          <a:off x="1066800" y="2289118"/>
          <a:ext cx="10058401" cy="3538400"/>
        </p:xfrm>
        <a:graphic>
          <a:graphicData uri="http://schemas.openxmlformats.org/drawingml/2006/table">
            <a:tbl>
              <a:tblPr/>
              <a:tblGrid>
                <a:gridCol w="4255971">
                  <a:extLst>
                    <a:ext uri="{9D8B030D-6E8A-4147-A177-3AD203B41FA5}">
                      <a16:colId xmlns:a16="http://schemas.microsoft.com/office/drawing/2014/main" val="157188763"/>
                    </a:ext>
                  </a:extLst>
                </a:gridCol>
                <a:gridCol w="1097280">
                  <a:extLst>
                    <a:ext uri="{9D8B030D-6E8A-4147-A177-3AD203B41FA5}">
                      <a16:colId xmlns:a16="http://schemas.microsoft.com/office/drawing/2014/main" val="3021803905"/>
                    </a:ext>
                  </a:extLst>
                </a:gridCol>
                <a:gridCol w="2352575">
                  <a:extLst>
                    <a:ext uri="{9D8B030D-6E8A-4147-A177-3AD203B41FA5}">
                      <a16:colId xmlns:a16="http://schemas.microsoft.com/office/drawing/2014/main" val="1340977089"/>
                    </a:ext>
                  </a:extLst>
                </a:gridCol>
                <a:gridCol w="2352575">
                  <a:extLst>
                    <a:ext uri="{9D8B030D-6E8A-4147-A177-3AD203B41FA5}">
                      <a16:colId xmlns:a16="http://schemas.microsoft.com/office/drawing/2014/main" val="775149775"/>
                    </a:ext>
                  </a:extLst>
                </a:gridCol>
              </a:tblGrid>
              <a:tr h="182880">
                <a:tc>
                  <a:txBody>
                    <a:bodyPr/>
                    <a:lstStyle/>
                    <a:p>
                      <a:pPr algn="ctr" fontAlgn="b"/>
                      <a:r>
                        <a:rPr lang="en-US" sz="1050" b="0" i="0" u="none" strike="noStrike" dirty="0" smtClean="0">
                          <a:solidFill>
                            <a:srgbClr val="FFFFFF"/>
                          </a:solidFill>
                          <a:effectLst/>
                          <a:latin typeface="+mn-lt"/>
                        </a:rPr>
                        <a:t>DPL Board / License Type</a:t>
                      </a:r>
                      <a:endParaRPr lang="en-US" sz="1050" b="0" i="0" u="none" strike="noStrike" dirty="0">
                        <a:solidFill>
                          <a:srgbClr val="FFFFFF"/>
                        </a:solidFill>
                        <a:effectLst/>
                        <a:latin typeface="+mn-lt"/>
                      </a:endParaRPr>
                    </a:p>
                  </a:txBody>
                  <a:tcPr marL="7756" marR="7756" marT="7756" marB="0">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b"/>
                      <a:r>
                        <a:rPr lang="en-US" sz="1050" b="0" i="0" u="none" strike="noStrike" dirty="0" smtClean="0">
                          <a:solidFill>
                            <a:srgbClr val="FFFFFF"/>
                          </a:solidFill>
                          <a:effectLst/>
                          <a:latin typeface="+mn-lt"/>
                        </a:rPr>
                        <a:t>STARS</a:t>
                      </a:r>
                      <a:endParaRPr lang="en-US" sz="1050" b="0" i="0" u="none" strike="noStrike" dirty="0">
                        <a:solidFill>
                          <a:srgbClr val="FFFFFF"/>
                        </a:solidFill>
                        <a:effectLst/>
                        <a:latin typeface="+mn-lt"/>
                      </a:endParaRPr>
                    </a:p>
                  </a:txBody>
                  <a:tcPr marL="7756" marR="7756" marT="7756" marB="0">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b"/>
                      <a:r>
                        <a:rPr lang="en-US" sz="1050" b="0" i="0" u="none" strike="noStrike" dirty="0" smtClean="0">
                          <a:solidFill>
                            <a:srgbClr val="FFFFFF"/>
                          </a:solidFill>
                          <a:effectLst/>
                          <a:latin typeface="+mn-lt"/>
                        </a:rPr>
                        <a:t>Licenses</a:t>
                      </a:r>
                      <a:endParaRPr lang="en-US" sz="1050" b="0" i="0" u="none" strike="noStrike" dirty="0">
                        <a:solidFill>
                          <a:srgbClr val="FFFFFF"/>
                        </a:solidFill>
                        <a:effectLst/>
                        <a:latin typeface="+mn-lt"/>
                      </a:endParaRPr>
                    </a:p>
                  </a:txBody>
                  <a:tcPr marL="7756" marR="7756" marT="7756" marB="0">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b"/>
                      <a:r>
                        <a:rPr lang="en-US" sz="1050" b="0" i="0" u="none" strike="noStrike" dirty="0" smtClean="0">
                          <a:solidFill>
                            <a:srgbClr val="FFFFFF"/>
                          </a:solidFill>
                          <a:effectLst/>
                          <a:latin typeface="+mn-lt"/>
                        </a:rPr>
                        <a:t>2018 Employment</a:t>
                      </a:r>
                      <a:endParaRPr lang="en-US" sz="1050" b="0" i="0" u="none" strike="noStrike" dirty="0">
                        <a:solidFill>
                          <a:srgbClr val="FFFFFF"/>
                        </a:solidFill>
                        <a:effectLst/>
                        <a:latin typeface="+mn-lt"/>
                      </a:endParaRPr>
                    </a:p>
                  </a:txBody>
                  <a:tcPr marL="7756" marR="7756" marT="7756" marB="0">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2074501859"/>
                  </a:ext>
                </a:extLst>
              </a:tr>
              <a:tr h="163830">
                <a:tc>
                  <a:txBody>
                    <a:bodyPr/>
                    <a:lstStyle/>
                    <a:p>
                      <a:pPr algn="l" fontAlgn="b"/>
                      <a:r>
                        <a:rPr lang="en-US" sz="1050" b="0" i="0" u="none" strike="noStrike" dirty="0" smtClean="0">
                          <a:solidFill>
                            <a:srgbClr val="000000"/>
                          </a:solidFill>
                          <a:effectLst/>
                          <a:latin typeface="+mn-lt"/>
                        </a:rPr>
                        <a:t>Allied Health</a:t>
                      </a:r>
                      <a:endParaRPr lang="en-US" sz="1050" b="0" i="0" u="none" strike="noStrike" dirty="0">
                        <a:solidFill>
                          <a:srgbClr val="000000"/>
                        </a:solidFill>
                        <a:effectLst/>
                        <a:latin typeface="+mn-lt"/>
                      </a:endParaRPr>
                    </a:p>
                  </a:txBody>
                  <a:tcPr marL="7756" marR="7756" marT="7756" marB="0" anchor="ctr">
                    <a:lnL>
                      <a:noFill/>
                    </a:lnL>
                    <a:lnR>
                      <a:noFill/>
                    </a:lnR>
                    <a:lnT w="19050" cap="flat" cmpd="sng" algn="ctr">
                      <a:solidFill>
                        <a:schemeClr val="tx1"/>
                      </a:solidFill>
                      <a:prstDash val="solid"/>
                      <a:round/>
                      <a:headEnd type="none" w="med" len="med"/>
                      <a:tailEnd type="none" w="med" len="med"/>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756" marR="7756" marT="7756" marB="0" anchor="ctr">
                    <a:lnL>
                      <a:noFill/>
                    </a:lnL>
                    <a:lnR>
                      <a:noFill/>
                    </a:lnR>
                    <a:lnT w="19050" cap="flat" cmpd="sng" algn="ctr">
                      <a:solidFill>
                        <a:schemeClr val="tx1"/>
                      </a:solidFill>
                      <a:prstDash val="solid"/>
                      <a:round/>
                      <a:headEnd type="none" w="med" len="med"/>
                      <a:tailEnd type="none" w="med" len="med"/>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756" marR="7756" marT="7756" marB="0" anchor="ctr">
                    <a:lnL>
                      <a:noFill/>
                    </a:lnL>
                    <a:lnR>
                      <a:noFill/>
                    </a:lnR>
                    <a:lnT w="19050" cap="flat" cmpd="sng" algn="ctr">
                      <a:solidFill>
                        <a:schemeClr val="tx1"/>
                      </a:solidFill>
                      <a:prstDash val="solid"/>
                      <a:round/>
                      <a:headEnd type="none" w="med" len="med"/>
                      <a:tailEnd type="none" w="med" len="med"/>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756" marR="7756" marT="7756" marB="0" anchor="ctr">
                    <a:lnL>
                      <a:noFill/>
                    </a:lnL>
                    <a:lnR>
                      <a:noFill/>
                    </a:lnR>
                    <a:lnT w="19050" cap="flat" cmpd="sng" algn="ctr">
                      <a:solidFill>
                        <a:schemeClr val="tx1"/>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477053204"/>
                  </a:ext>
                </a:extLst>
              </a:tr>
              <a:tr h="163830">
                <a:tc>
                  <a:txBody>
                    <a:bodyPr/>
                    <a:lstStyle/>
                    <a:p>
                      <a:pPr algn="l" fontAlgn="b"/>
                      <a:r>
                        <a:rPr lang="en-US" sz="1050" b="0" i="0" u="none" strike="noStrike" dirty="0" smtClean="0">
                          <a:solidFill>
                            <a:srgbClr val="000000"/>
                          </a:solidFill>
                          <a:effectLst/>
                          <a:latin typeface="+mn-lt"/>
                        </a:rPr>
                        <a:t>Occupational Therapy Assistant</a:t>
                      </a:r>
                      <a:endParaRPr lang="en-US" sz="1050" b="0" i="0" u="none" strike="noStrike" dirty="0">
                        <a:solidFill>
                          <a:srgbClr val="000000"/>
                        </a:solidFill>
                        <a:effectLst/>
                        <a:latin typeface="+mn-lt"/>
                      </a:endParaRPr>
                    </a:p>
                  </a:txBody>
                  <a:tcPr marL="69808" marR="7756" marT="7756"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3</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104</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109</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extLst>
                  <a:ext uri="{0D108BD9-81ED-4DB2-BD59-A6C34878D82A}">
                    <a16:rowId xmlns:a16="http://schemas.microsoft.com/office/drawing/2014/main" val="253832512"/>
                  </a:ext>
                </a:extLst>
              </a:tr>
              <a:tr h="163830">
                <a:tc>
                  <a:txBody>
                    <a:bodyPr/>
                    <a:lstStyle/>
                    <a:p>
                      <a:pPr algn="l" fontAlgn="b"/>
                      <a:r>
                        <a:rPr lang="en-US" sz="1050" b="0" i="0" u="none" strike="noStrike" dirty="0" smtClean="0">
                          <a:solidFill>
                            <a:srgbClr val="000000"/>
                          </a:solidFill>
                          <a:effectLst/>
                          <a:latin typeface="+mn-lt"/>
                        </a:rPr>
                        <a:t>Occupational Therapist</a:t>
                      </a:r>
                      <a:endParaRPr lang="en-US" sz="1050" b="0" i="0" u="none" strike="noStrike" dirty="0">
                        <a:solidFill>
                          <a:srgbClr val="000000"/>
                        </a:solidFill>
                        <a:effectLst/>
                        <a:latin typeface="+mn-lt"/>
                      </a:endParaRPr>
                    </a:p>
                  </a:txBody>
                  <a:tcPr marL="69808" marR="7756" marT="7756"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5</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388</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574</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extLst>
                  <a:ext uri="{0D108BD9-81ED-4DB2-BD59-A6C34878D82A}">
                    <a16:rowId xmlns:a16="http://schemas.microsoft.com/office/drawing/2014/main" val="3541847165"/>
                  </a:ext>
                </a:extLst>
              </a:tr>
              <a:tr h="163830">
                <a:tc>
                  <a:txBody>
                    <a:bodyPr/>
                    <a:lstStyle/>
                    <a:p>
                      <a:pPr algn="l" fontAlgn="b"/>
                      <a:r>
                        <a:rPr lang="en-US" sz="1050" b="0" i="0" u="none" strike="noStrike" dirty="0" smtClean="0">
                          <a:solidFill>
                            <a:srgbClr val="000000"/>
                          </a:solidFill>
                          <a:effectLst/>
                          <a:latin typeface="+mn-lt"/>
                        </a:rPr>
                        <a:t>Physical Therapist Assistant</a:t>
                      </a:r>
                      <a:endParaRPr lang="en-US" sz="1050" b="0" i="0" u="none" strike="noStrike" dirty="0">
                        <a:solidFill>
                          <a:srgbClr val="000000"/>
                        </a:solidFill>
                        <a:effectLst/>
                        <a:latin typeface="+mn-lt"/>
                      </a:endParaRPr>
                    </a:p>
                  </a:txBody>
                  <a:tcPr marL="69808" marR="7756" marT="7756"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4</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158</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245</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extLst>
                  <a:ext uri="{0D108BD9-81ED-4DB2-BD59-A6C34878D82A}">
                    <a16:rowId xmlns:a16="http://schemas.microsoft.com/office/drawing/2014/main" val="478881994"/>
                  </a:ext>
                </a:extLst>
              </a:tr>
              <a:tr h="163830">
                <a:tc>
                  <a:txBody>
                    <a:bodyPr/>
                    <a:lstStyle/>
                    <a:p>
                      <a:pPr algn="l" fontAlgn="b"/>
                      <a:r>
                        <a:rPr lang="en-US" sz="1050" b="0" i="0" u="none" strike="noStrike" dirty="0" smtClean="0">
                          <a:solidFill>
                            <a:srgbClr val="000000"/>
                          </a:solidFill>
                          <a:effectLst/>
                          <a:latin typeface="+mn-lt"/>
                        </a:rPr>
                        <a:t>Mental Health Counselor</a:t>
                      </a:r>
                      <a:endParaRPr lang="en-US" sz="1050" b="0" i="0" u="none" strike="noStrike" dirty="0">
                        <a:solidFill>
                          <a:srgbClr val="000000"/>
                        </a:solidFill>
                        <a:effectLst/>
                        <a:latin typeface="+mn-lt"/>
                      </a:endParaRPr>
                    </a:p>
                  </a:txBody>
                  <a:tcPr marL="69808" marR="7756" marT="7756"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4</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563</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1,090</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extLst>
                  <a:ext uri="{0D108BD9-81ED-4DB2-BD59-A6C34878D82A}">
                    <a16:rowId xmlns:a16="http://schemas.microsoft.com/office/drawing/2014/main" val="3159859465"/>
                  </a:ext>
                </a:extLst>
              </a:tr>
              <a:tr h="163830">
                <a:tc>
                  <a:txBody>
                    <a:bodyPr/>
                    <a:lstStyle/>
                    <a:p>
                      <a:pPr algn="l" fontAlgn="b"/>
                      <a:r>
                        <a:rPr lang="en-US" sz="1050" b="0" i="0" u="none" strike="noStrike" dirty="0" smtClean="0">
                          <a:solidFill>
                            <a:srgbClr val="000000"/>
                          </a:solidFill>
                          <a:effectLst/>
                          <a:latin typeface="+mn-lt"/>
                        </a:rPr>
                        <a:t>Physical Therapist</a:t>
                      </a:r>
                      <a:endParaRPr lang="en-US" sz="1050" b="0" i="0" u="none" strike="noStrike" dirty="0">
                        <a:solidFill>
                          <a:srgbClr val="000000"/>
                        </a:solidFill>
                        <a:effectLst/>
                        <a:latin typeface="+mn-lt"/>
                      </a:endParaRPr>
                    </a:p>
                  </a:txBody>
                  <a:tcPr marL="69808" marR="7756" marT="7756"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5</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388</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760</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extLst>
                  <a:ext uri="{0D108BD9-81ED-4DB2-BD59-A6C34878D82A}">
                    <a16:rowId xmlns:a16="http://schemas.microsoft.com/office/drawing/2014/main" val="1255997086"/>
                  </a:ext>
                </a:extLst>
              </a:tr>
              <a:tr h="163830">
                <a:tc>
                  <a:txBody>
                    <a:bodyPr/>
                    <a:lstStyle/>
                    <a:p>
                      <a:pPr algn="l" fontAlgn="b"/>
                      <a:r>
                        <a:rPr lang="en-US" sz="1050" b="0" i="0" u="none" strike="noStrike" dirty="0" smtClean="0">
                          <a:solidFill>
                            <a:srgbClr val="000000"/>
                          </a:solidFill>
                          <a:effectLst/>
                          <a:latin typeface="+mn-lt"/>
                        </a:rPr>
                        <a:t>Applied Behavior Analyst</a:t>
                      </a:r>
                      <a:endParaRPr lang="en-US" sz="1050" b="0" i="0" u="none" strike="noStrike" dirty="0">
                        <a:solidFill>
                          <a:srgbClr val="000000"/>
                        </a:solidFill>
                        <a:effectLst/>
                        <a:latin typeface="+mn-lt"/>
                      </a:endParaRPr>
                    </a:p>
                  </a:txBody>
                  <a:tcPr marL="69808" marR="7756" marT="7756"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4</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186</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367</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extLst>
                  <a:ext uri="{0D108BD9-81ED-4DB2-BD59-A6C34878D82A}">
                    <a16:rowId xmlns:a16="http://schemas.microsoft.com/office/drawing/2014/main" val="869217839"/>
                  </a:ext>
                </a:extLst>
              </a:tr>
              <a:tr h="163830">
                <a:tc>
                  <a:txBody>
                    <a:bodyPr/>
                    <a:lstStyle/>
                    <a:p>
                      <a:pPr algn="l" fontAlgn="b"/>
                      <a:r>
                        <a:rPr lang="en-US" sz="1050" b="0" i="0" u="none" strike="noStrike" dirty="0" smtClean="0">
                          <a:solidFill>
                            <a:srgbClr val="000000"/>
                          </a:solidFill>
                          <a:effectLst/>
                          <a:latin typeface="+mn-lt"/>
                        </a:rPr>
                        <a:t>Educational Psychologist</a:t>
                      </a:r>
                      <a:endParaRPr lang="en-US" sz="1050" b="0" i="0" u="none" strike="noStrike" dirty="0">
                        <a:solidFill>
                          <a:srgbClr val="000000"/>
                        </a:solidFill>
                        <a:effectLst/>
                        <a:latin typeface="+mn-lt"/>
                      </a:endParaRPr>
                    </a:p>
                  </a:txBody>
                  <a:tcPr marL="69808" marR="7756" marT="7756"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5</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221</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765</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extLst>
                  <a:ext uri="{0D108BD9-81ED-4DB2-BD59-A6C34878D82A}">
                    <a16:rowId xmlns:a16="http://schemas.microsoft.com/office/drawing/2014/main" val="1602975320"/>
                  </a:ext>
                </a:extLst>
              </a:tr>
              <a:tr h="163830">
                <a:tc>
                  <a:txBody>
                    <a:bodyPr/>
                    <a:lstStyle/>
                    <a:p>
                      <a:pPr algn="l" fontAlgn="b"/>
                      <a:r>
                        <a:rPr lang="en-US" sz="1050" b="0" i="0" u="none" strike="noStrike" dirty="0" smtClean="0">
                          <a:solidFill>
                            <a:srgbClr val="000000"/>
                          </a:solidFill>
                          <a:effectLst/>
                          <a:latin typeface="+mn-lt"/>
                        </a:rPr>
                        <a:t>Cosmetology</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extLst>
                  <a:ext uri="{0D108BD9-81ED-4DB2-BD59-A6C34878D82A}">
                    <a16:rowId xmlns:a16="http://schemas.microsoft.com/office/drawing/2014/main" val="3145799504"/>
                  </a:ext>
                </a:extLst>
              </a:tr>
              <a:tr h="163830">
                <a:tc>
                  <a:txBody>
                    <a:bodyPr/>
                    <a:lstStyle/>
                    <a:p>
                      <a:pPr algn="l" fontAlgn="b"/>
                      <a:r>
                        <a:rPr lang="en-US" sz="1050" b="0" i="0" u="none" strike="noStrike" dirty="0" smtClean="0">
                          <a:solidFill>
                            <a:srgbClr val="000000"/>
                          </a:solidFill>
                          <a:effectLst/>
                          <a:latin typeface="+mn-lt"/>
                        </a:rPr>
                        <a:t>Cosmetologist (Hairdresser)</a:t>
                      </a:r>
                      <a:endParaRPr lang="en-US" sz="1050" b="0" i="0" u="none" strike="noStrike" dirty="0">
                        <a:solidFill>
                          <a:srgbClr val="000000"/>
                        </a:solidFill>
                        <a:effectLst/>
                        <a:latin typeface="+mn-lt"/>
                      </a:endParaRPr>
                    </a:p>
                  </a:txBody>
                  <a:tcPr marL="69808" marR="7756" marT="7756"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5</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2,271</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1,662</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extLst>
                  <a:ext uri="{0D108BD9-81ED-4DB2-BD59-A6C34878D82A}">
                    <a16:rowId xmlns:a16="http://schemas.microsoft.com/office/drawing/2014/main" val="2327749219"/>
                  </a:ext>
                </a:extLst>
              </a:tr>
              <a:tr h="163830">
                <a:tc>
                  <a:txBody>
                    <a:bodyPr/>
                    <a:lstStyle/>
                    <a:p>
                      <a:pPr algn="l" fontAlgn="b"/>
                      <a:r>
                        <a:rPr lang="en-US" sz="1050" b="0" i="0" u="none" strike="noStrike" dirty="0" smtClean="0">
                          <a:solidFill>
                            <a:srgbClr val="000000"/>
                          </a:solidFill>
                          <a:effectLst/>
                          <a:latin typeface="+mn-lt"/>
                        </a:rPr>
                        <a:t>Electricians</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extLst>
                  <a:ext uri="{0D108BD9-81ED-4DB2-BD59-A6C34878D82A}">
                    <a16:rowId xmlns:a16="http://schemas.microsoft.com/office/drawing/2014/main" val="4283770376"/>
                  </a:ext>
                </a:extLst>
              </a:tr>
              <a:tr h="163830">
                <a:tc>
                  <a:txBody>
                    <a:bodyPr/>
                    <a:lstStyle/>
                    <a:p>
                      <a:pPr algn="l" fontAlgn="b"/>
                      <a:r>
                        <a:rPr lang="en-US" sz="1050" b="0" i="0" u="none" strike="noStrike" dirty="0" smtClean="0">
                          <a:solidFill>
                            <a:srgbClr val="000000"/>
                          </a:solidFill>
                          <a:effectLst/>
                          <a:latin typeface="+mn-lt"/>
                        </a:rPr>
                        <a:t>Electrician</a:t>
                      </a:r>
                      <a:endParaRPr lang="en-US" sz="1050" b="0" i="0" u="none" strike="noStrike" dirty="0">
                        <a:solidFill>
                          <a:srgbClr val="000000"/>
                        </a:solidFill>
                        <a:effectLst/>
                        <a:latin typeface="+mn-lt"/>
                      </a:endParaRPr>
                    </a:p>
                  </a:txBody>
                  <a:tcPr marL="69808" marR="7756" marT="7756"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5</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1,257</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1,148</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extLst>
                  <a:ext uri="{0D108BD9-81ED-4DB2-BD59-A6C34878D82A}">
                    <a16:rowId xmlns:a16="http://schemas.microsoft.com/office/drawing/2014/main" val="3168012683"/>
                  </a:ext>
                </a:extLst>
              </a:tr>
              <a:tr h="163830">
                <a:tc>
                  <a:txBody>
                    <a:bodyPr/>
                    <a:lstStyle/>
                    <a:p>
                      <a:pPr algn="l" fontAlgn="b"/>
                      <a:r>
                        <a:rPr lang="en-US" sz="1050" b="0" i="0" u="none" strike="noStrike" dirty="0" smtClean="0">
                          <a:solidFill>
                            <a:srgbClr val="000000"/>
                          </a:solidFill>
                          <a:effectLst/>
                          <a:latin typeface="+mn-lt"/>
                        </a:rPr>
                        <a:t>Engineers And Land Surveyors</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extLst>
                  <a:ext uri="{0D108BD9-81ED-4DB2-BD59-A6C34878D82A}">
                    <a16:rowId xmlns:a16="http://schemas.microsoft.com/office/drawing/2014/main" val="2436724519"/>
                  </a:ext>
                </a:extLst>
              </a:tr>
              <a:tr h="163830">
                <a:tc>
                  <a:txBody>
                    <a:bodyPr/>
                    <a:lstStyle/>
                    <a:p>
                      <a:pPr algn="l" fontAlgn="b"/>
                      <a:r>
                        <a:rPr lang="en-US" sz="1050" b="0" i="0" u="none" strike="noStrike" dirty="0" smtClean="0">
                          <a:solidFill>
                            <a:srgbClr val="000000"/>
                          </a:solidFill>
                          <a:effectLst/>
                          <a:latin typeface="+mn-lt"/>
                        </a:rPr>
                        <a:t>Engineer</a:t>
                      </a:r>
                      <a:endParaRPr lang="en-US" sz="1050" b="0" i="0" u="none" strike="noStrike" dirty="0">
                        <a:solidFill>
                          <a:srgbClr val="000000"/>
                        </a:solidFill>
                        <a:effectLst/>
                        <a:latin typeface="+mn-lt"/>
                      </a:endParaRPr>
                    </a:p>
                  </a:txBody>
                  <a:tcPr marL="69808" marR="7756" marT="7756"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4</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658</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807</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extLst>
                  <a:ext uri="{0D108BD9-81ED-4DB2-BD59-A6C34878D82A}">
                    <a16:rowId xmlns:a16="http://schemas.microsoft.com/office/drawing/2014/main" val="878668593"/>
                  </a:ext>
                </a:extLst>
              </a:tr>
              <a:tr h="163830">
                <a:tc>
                  <a:txBody>
                    <a:bodyPr/>
                    <a:lstStyle/>
                    <a:p>
                      <a:pPr algn="l" fontAlgn="b"/>
                      <a:r>
                        <a:rPr lang="en-US" sz="1050" b="0" i="0" u="none" strike="noStrike" dirty="0" smtClean="0">
                          <a:solidFill>
                            <a:srgbClr val="000000"/>
                          </a:solidFill>
                          <a:effectLst/>
                          <a:latin typeface="+mn-lt"/>
                        </a:rPr>
                        <a:t>Gas Fitters</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extLst>
                  <a:ext uri="{0D108BD9-81ED-4DB2-BD59-A6C34878D82A}">
                    <a16:rowId xmlns:a16="http://schemas.microsoft.com/office/drawing/2014/main" val="3528253826"/>
                  </a:ext>
                </a:extLst>
              </a:tr>
              <a:tr h="163830">
                <a:tc>
                  <a:txBody>
                    <a:bodyPr/>
                    <a:lstStyle/>
                    <a:p>
                      <a:pPr algn="l" fontAlgn="b"/>
                      <a:r>
                        <a:rPr lang="en-US" sz="1050" b="0" i="0" u="none" strike="noStrike" dirty="0" smtClean="0">
                          <a:solidFill>
                            <a:srgbClr val="000000"/>
                          </a:solidFill>
                          <a:effectLst/>
                          <a:latin typeface="+mn-lt"/>
                        </a:rPr>
                        <a:t>Gas Fitter</a:t>
                      </a:r>
                      <a:endParaRPr lang="en-US" sz="1050" b="0" i="0" u="none" strike="noStrike" dirty="0">
                        <a:solidFill>
                          <a:srgbClr val="000000"/>
                        </a:solidFill>
                        <a:effectLst/>
                        <a:latin typeface="+mn-lt"/>
                      </a:endParaRPr>
                    </a:p>
                  </a:txBody>
                  <a:tcPr marL="69808" marR="7756" marT="7756"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4</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966</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1,219</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extLst>
                  <a:ext uri="{0D108BD9-81ED-4DB2-BD59-A6C34878D82A}">
                    <a16:rowId xmlns:a16="http://schemas.microsoft.com/office/drawing/2014/main" val="4158988026"/>
                  </a:ext>
                </a:extLst>
              </a:tr>
              <a:tr h="163830">
                <a:tc>
                  <a:txBody>
                    <a:bodyPr/>
                    <a:lstStyle/>
                    <a:p>
                      <a:pPr algn="l" fontAlgn="b"/>
                      <a:r>
                        <a:rPr lang="en-US" sz="1050" b="0" i="0" u="none" strike="noStrike" dirty="0" smtClean="0">
                          <a:solidFill>
                            <a:srgbClr val="000000"/>
                          </a:solidFill>
                          <a:effectLst/>
                          <a:latin typeface="+mn-lt"/>
                        </a:rPr>
                        <a:t>Public Accountancy</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extLst>
                  <a:ext uri="{0D108BD9-81ED-4DB2-BD59-A6C34878D82A}">
                    <a16:rowId xmlns:a16="http://schemas.microsoft.com/office/drawing/2014/main" val="1712307653"/>
                  </a:ext>
                </a:extLst>
              </a:tr>
              <a:tr h="163830">
                <a:tc>
                  <a:txBody>
                    <a:bodyPr/>
                    <a:lstStyle/>
                    <a:p>
                      <a:pPr algn="l" fontAlgn="b"/>
                      <a:r>
                        <a:rPr lang="en-US" sz="1050" b="0" i="0" u="none" strike="noStrike" dirty="0" smtClean="0">
                          <a:solidFill>
                            <a:srgbClr val="000000"/>
                          </a:solidFill>
                          <a:effectLst/>
                          <a:latin typeface="+mn-lt"/>
                        </a:rPr>
                        <a:t>Certified Public Accountant</a:t>
                      </a:r>
                      <a:endParaRPr lang="en-US" sz="1050" b="0" i="0" u="none" strike="noStrike" dirty="0">
                        <a:solidFill>
                          <a:srgbClr val="000000"/>
                        </a:solidFill>
                        <a:effectLst/>
                        <a:latin typeface="+mn-lt"/>
                      </a:endParaRPr>
                    </a:p>
                  </a:txBody>
                  <a:tcPr marL="69808" marR="7756" marT="7756"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5</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256</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2,160</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extLst>
                  <a:ext uri="{0D108BD9-81ED-4DB2-BD59-A6C34878D82A}">
                    <a16:rowId xmlns:a16="http://schemas.microsoft.com/office/drawing/2014/main" val="1836118572"/>
                  </a:ext>
                </a:extLst>
              </a:tr>
              <a:tr h="163830">
                <a:tc>
                  <a:txBody>
                    <a:bodyPr/>
                    <a:lstStyle/>
                    <a:p>
                      <a:pPr algn="l" fontAlgn="b"/>
                      <a:r>
                        <a:rPr lang="en-US" sz="1050" b="0" i="0" u="none" strike="noStrike" dirty="0" smtClean="0">
                          <a:solidFill>
                            <a:srgbClr val="000000"/>
                          </a:solidFill>
                          <a:effectLst/>
                          <a:latin typeface="+mn-lt"/>
                        </a:rPr>
                        <a:t>Social Workers</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extLst>
                  <a:ext uri="{0D108BD9-81ED-4DB2-BD59-A6C34878D82A}">
                    <a16:rowId xmlns:a16="http://schemas.microsoft.com/office/drawing/2014/main" val="3281957592"/>
                  </a:ext>
                </a:extLst>
              </a:tr>
              <a:tr h="163830">
                <a:tc>
                  <a:txBody>
                    <a:bodyPr/>
                    <a:lstStyle/>
                    <a:p>
                      <a:pPr algn="l" fontAlgn="b"/>
                      <a:r>
                        <a:rPr lang="en-US" sz="1050" b="0" i="0" u="none" strike="noStrike" dirty="0" smtClean="0">
                          <a:solidFill>
                            <a:srgbClr val="000000"/>
                          </a:solidFill>
                          <a:effectLst/>
                          <a:latin typeface="+mn-lt"/>
                        </a:rPr>
                        <a:t>Social Worker, Licensed</a:t>
                      </a:r>
                      <a:endParaRPr lang="en-US" sz="1050" b="0" i="0" u="none" strike="noStrike" dirty="0">
                        <a:solidFill>
                          <a:srgbClr val="000000"/>
                        </a:solidFill>
                        <a:effectLst/>
                        <a:latin typeface="+mn-lt"/>
                      </a:endParaRPr>
                    </a:p>
                  </a:txBody>
                  <a:tcPr marL="69808" marR="7756" marT="7756"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effectLst/>
                          <a:latin typeface="+mn-lt"/>
                        </a:rPr>
                        <a:t>4</a:t>
                      </a:r>
                      <a:endParaRPr lang="en-US" sz="1050" b="0" i="0" u="none" strike="noStrike" dirty="0">
                        <a:solidFill>
                          <a:srgbClr val="000000"/>
                        </a:solidFill>
                        <a:effectLst/>
                        <a:latin typeface="+mn-lt"/>
                      </a:endParaRPr>
                    </a:p>
                  </a:txBody>
                  <a:tcPr marL="7756" marR="7756" marT="7756" marB="0" anchor="ctr">
                    <a:lnL>
                      <a:noFill/>
                    </a:lnL>
                    <a:lnR>
                      <a:noFill/>
                    </a:lnR>
                    <a:lnT>
                      <a:noFill/>
                    </a:lnT>
                    <a:lnB w="19050" cap="flat" cmpd="sng" algn="ctr">
                      <a:solidFill>
                        <a:schemeClr val="tx1"/>
                      </a:solidFill>
                      <a:prstDash val="solid"/>
                      <a:round/>
                      <a:headEnd type="none" w="med" len="med"/>
                      <a:tailEnd type="none" w="med" len="med"/>
                    </a:lnB>
                    <a:solidFill>
                      <a:srgbClr val="FFF2CC"/>
                    </a:solidFill>
                  </a:tcPr>
                </a:tc>
                <a:tc>
                  <a:txBody>
                    <a:bodyPr/>
                    <a:lstStyle/>
                    <a:p>
                      <a:pPr algn="ctr" fontAlgn="b"/>
                      <a:r>
                        <a:rPr lang="en-US" sz="1050" b="0" i="0" u="none" strike="noStrike" dirty="0" smtClean="0">
                          <a:solidFill>
                            <a:srgbClr val="000000"/>
                          </a:solidFill>
                          <a:effectLst/>
                          <a:latin typeface="+mn-lt"/>
                        </a:rPr>
                        <a:t>1,681</a:t>
                      </a:r>
                      <a:endParaRPr lang="en-US" sz="1050" b="0" i="0" u="none" strike="noStrike" dirty="0">
                        <a:solidFill>
                          <a:srgbClr val="000000"/>
                        </a:solidFill>
                        <a:effectLst/>
                        <a:latin typeface="+mn-lt"/>
                      </a:endParaRPr>
                    </a:p>
                  </a:txBody>
                  <a:tcPr marL="7756" marR="7756" marT="7756"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en-US" sz="1050" b="0" i="0" u="none" strike="noStrike" dirty="0" smtClean="0">
                          <a:solidFill>
                            <a:srgbClr val="000000"/>
                          </a:solidFill>
                          <a:effectLst/>
                          <a:latin typeface="+mn-lt"/>
                        </a:rPr>
                        <a:t>3,211</a:t>
                      </a:r>
                      <a:endParaRPr lang="en-US" sz="1050" b="0" i="0" u="none" strike="noStrike" dirty="0">
                        <a:solidFill>
                          <a:srgbClr val="000000"/>
                        </a:solidFill>
                        <a:effectLst/>
                        <a:latin typeface="+mn-lt"/>
                      </a:endParaRPr>
                    </a:p>
                  </a:txBody>
                  <a:tcPr marL="7756" marR="7756" marT="7756" marB="0" anchor="ctr">
                    <a:lnL>
                      <a:noFill/>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865078"/>
                  </a:ext>
                </a:extLst>
              </a:tr>
            </a:tbl>
          </a:graphicData>
        </a:graphic>
      </p:graphicFrame>
    </p:spTree>
    <p:extLst>
      <p:ext uri="{BB962C8B-B14F-4D97-AF65-F5344CB8AC3E}">
        <p14:creationId xmlns:p14="http://schemas.microsoft.com/office/powerpoint/2010/main" val="18545105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t>Part V: New Data Tools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43</a:t>
            </a:fld>
            <a:endParaRPr lang="en-US" dirty="0"/>
          </a:p>
        </p:txBody>
      </p:sp>
    </p:spTree>
    <p:extLst>
      <p:ext uri="{BB962C8B-B14F-4D97-AF65-F5344CB8AC3E}">
        <p14:creationId xmlns:p14="http://schemas.microsoft.com/office/powerpoint/2010/main" val="42871931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30" y="609600"/>
            <a:ext cx="10969943" cy="808038"/>
          </a:xfrm>
        </p:spPr>
        <p:txBody>
          <a:bodyPr>
            <a:normAutofit/>
          </a:bodyPr>
          <a:lstStyle/>
          <a:p>
            <a:pPr algn="l"/>
            <a:r>
              <a:rPr lang="en-US" sz="3200" dirty="0" smtClean="0"/>
              <a:t>Dynamic Data Tools</a:t>
            </a:r>
            <a:endParaRPr lang="en-US" sz="3200" dirty="0"/>
          </a:p>
        </p:txBody>
      </p:sp>
      <p:sp>
        <p:nvSpPr>
          <p:cNvPr id="3" name="Content Placeholder 2"/>
          <p:cNvSpPr>
            <a:spLocks noGrp="1"/>
          </p:cNvSpPr>
          <p:nvPr>
            <p:ph idx="1"/>
          </p:nvPr>
        </p:nvSpPr>
        <p:spPr/>
        <p:txBody>
          <a:bodyPr>
            <a:normAutofit lnSpcReduction="10000"/>
          </a:bodyPr>
          <a:lstStyle/>
          <a:p>
            <a:pPr marL="0" indent="0">
              <a:buNone/>
            </a:pPr>
            <a:r>
              <a:rPr lang="en-US" sz="2000" dirty="0" smtClean="0"/>
              <a:t>As an extension of the data package update</a:t>
            </a:r>
            <a:r>
              <a:rPr lang="en-US" sz="2000" dirty="0"/>
              <a:t>, </a:t>
            </a:r>
            <a:r>
              <a:rPr lang="en-US" sz="2000" dirty="0" smtClean="0"/>
              <a:t>a set of new </a:t>
            </a:r>
            <a:r>
              <a:rPr lang="en-US" sz="2000" dirty="0" smtClean="0">
                <a:hlinkClick r:id="rId3"/>
              </a:rPr>
              <a:t>dynamic data tools</a:t>
            </a:r>
            <a:r>
              <a:rPr lang="en-US" sz="2000" dirty="0" smtClean="0"/>
              <a:t> have been developed to support regional planning work. </a:t>
            </a:r>
          </a:p>
          <a:p>
            <a:pPr marL="0" indent="0">
              <a:buNone/>
            </a:pPr>
            <a:endParaRPr lang="en-US" sz="2000" dirty="0"/>
          </a:p>
          <a:p>
            <a:pPr marL="0" indent="0">
              <a:buNone/>
            </a:pPr>
            <a:r>
              <a:rPr lang="en-US" sz="2000" dirty="0" smtClean="0"/>
              <a:t>These tools are intended to act as a resource </a:t>
            </a:r>
            <a:r>
              <a:rPr lang="en-US" sz="2000" dirty="0"/>
              <a:t>for your teams to compare data across regions and generate insights </a:t>
            </a:r>
            <a:r>
              <a:rPr lang="en-US" sz="2000" dirty="0" smtClean="0"/>
              <a:t>beyond the analysis in this data package, with respect to five different areas:</a:t>
            </a:r>
          </a:p>
          <a:p>
            <a:pPr marL="0" indent="0">
              <a:buNone/>
            </a:pPr>
            <a:endParaRPr lang="en-US" sz="2000" dirty="0">
              <a:latin typeface="Helvetica" panose="020B0604020202020204" pitchFamily="34" charset="0"/>
              <a:cs typeface="Helvetica" panose="020B0604020202020204" pitchFamily="34" charset="0"/>
            </a:endParaRPr>
          </a:p>
          <a:p>
            <a:pPr marL="457200" indent="-457200">
              <a:buAutoNum type="arabicPeriod"/>
            </a:pPr>
            <a:r>
              <a:rPr lang="en-US" sz="2000" dirty="0" smtClean="0"/>
              <a:t>Licensure </a:t>
            </a:r>
          </a:p>
          <a:p>
            <a:pPr marL="457200" indent="-457200">
              <a:buAutoNum type="arabicPeriod"/>
            </a:pPr>
            <a:r>
              <a:rPr lang="en-US" sz="2000" dirty="0" smtClean="0"/>
              <a:t>Apprenticeships</a:t>
            </a:r>
          </a:p>
          <a:p>
            <a:pPr marL="457200" indent="-457200">
              <a:buAutoNum type="arabicPeriod"/>
            </a:pPr>
            <a:r>
              <a:rPr lang="en-US" sz="2000" dirty="0" smtClean="0"/>
              <a:t>Regional Sector Makeup</a:t>
            </a:r>
          </a:p>
          <a:p>
            <a:pPr marL="514350" indent="-514350">
              <a:buAutoNum type="arabicPeriod"/>
            </a:pPr>
            <a:r>
              <a:rPr lang="en-US" sz="2000" dirty="0" smtClean="0">
                <a:latin typeface="Helvetica" panose="020B0604020202020204" pitchFamily="34" charset="0"/>
                <a:cs typeface="Helvetica" panose="020B0604020202020204" pitchFamily="34" charset="0"/>
              </a:rPr>
              <a:t>Educational Attainment and Employment</a:t>
            </a:r>
          </a:p>
          <a:p>
            <a:pPr marL="514350" indent="-514350">
              <a:buAutoNum type="arabicPeriod"/>
            </a:pPr>
            <a:r>
              <a:rPr lang="en-US" sz="2000" dirty="0" smtClean="0"/>
              <a:t>Worker Characteristics</a:t>
            </a:r>
          </a:p>
          <a:p>
            <a:pPr marL="514350" indent="-514350">
              <a:buAutoNum type="arabicPeriod"/>
            </a:pPr>
            <a:endParaRPr lang="en-US" dirty="0" smtClean="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p:txBody>
      </p:sp>
      <p:sp>
        <p:nvSpPr>
          <p:cNvPr id="4" name="Rectangle 3"/>
          <p:cNvSpPr/>
          <p:nvPr/>
        </p:nvSpPr>
        <p:spPr>
          <a:xfrm>
            <a:off x="611030" y="240270"/>
            <a:ext cx="125649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New Data Tools</a:t>
            </a:r>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44</a:t>
            </a:fld>
            <a:endParaRPr lang="en-US"/>
          </a:p>
        </p:txBody>
      </p:sp>
    </p:spTree>
    <p:extLst>
      <p:ext uri="{BB962C8B-B14F-4D97-AF65-F5344CB8AC3E}">
        <p14:creationId xmlns:p14="http://schemas.microsoft.com/office/powerpoint/2010/main" val="14723670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45</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Education Program Supply</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25649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New Data Tools</a:t>
            </a:r>
            <a:endParaRPr lang="en-US" sz="1200" dirty="0"/>
          </a:p>
        </p:txBody>
      </p:sp>
      <p:grpSp>
        <p:nvGrpSpPr>
          <p:cNvPr id="7" name="Group 6"/>
          <p:cNvGrpSpPr/>
          <p:nvPr/>
        </p:nvGrpSpPr>
        <p:grpSpPr>
          <a:xfrm>
            <a:off x="864963" y="5851168"/>
            <a:ext cx="10462075" cy="654844"/>
            <a:chOff x="864963" y="5851168"/>
            <a:chExt cx="10462075" cy="654844"/>
          </a:xfrm>
        </p:grpSpPr>
        <p:sp>
          <p:nvSpPr>
            <p:cNvPr id="16" name="Rectangle 15"/>
            <p:cNvSpPr/>
            <p:nvPr/>
          </p:nvSpPr>
          <p:spPr>
            <a:xfrm>
              <a:off x="864963" y="6275180"/>
              <a:ext cx="10462075" cy="230832"/>
            </a:xfrm>
            <a:prstGeom prst="rect">
              <a:avLst/>
            </a:prstGeom>
          </p:spPr>
          <p:txBody>
            <a:bodyPr wrap="square">
              <a:spAutoFit/>
            </a:bodyPr>
            <a:lstStyle/>
            <a:p>
              <a:pPr algn="ctr"/>
              <a:r>
                <a:rPr lang="en-US" sz="900" dirty="0" smtClean="0">
                  <a:cs typeface="Helvetica" panose="020B0604020202020204" pitchFamily="34" charset="0"/>
                </a:rPr>
                <a:t> Source: Department of Higher Education, 2019</a:t>
              </a:r>
              <a:endParaRPr lang="en-US" sz="900" dirty="0">
                <a:cs typeface="Helvetica" panose="020B0604020202020204" pitchFamily="34" charset="0"/>
              </a:endParaRPr>
            </a:p>
          </p:txBody>
        </p:sp>
        <p:sp>
          <p:nvSpPr>
            <p:cNvPr id="18" name="TextBox 17"/>
            <p:cNvSpPr txBox="1"/>
            <p:nvPr/>
          </p:nvSpPr>
          <p:spPr>
            <a:xfrm>
              <a:off x="2036683" y="5851168"/>
              <a:ext cx="811863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Online Tool: </a:t>
              </a:r>
              <a:r>
                <a:rPr lang="en-US" dirty="0">
                  <a:hlinkClick r:id="rId3"/>
                </a:rPr>
                <a:t>http://massconnecting.org/pathwaymapping/default.asp#mapping</a:t>
              </a:r>
              <a:endParaRPr lang="en-US" dirty="0"/>
            </a:p>
          </p:txBody>
        </p:sp>
      </p:grpSp>
      <p:grpSp>
        <p:nvGrpSpPr>
          <p:cNvPr id="10" name="Group 9"/>
          <p:cNvGrpSpPr/>
          <p:nvPr/>
        </p:nvGrpSpPr>
        <p:grpSpPr>
          <a:xfrm>
            <a:off x="1234888" y="1419113"/>
            <a:ext cx="9722224" cy="4377375"/>
            <a:chOff x="739588" y="1434615"/>
            <a:chExt cx="9722224" cy="4377375"/>
          </a:xfrm>
        </p:grpSpPr>
        <p:pic>
          <p:nvPicPr>
            <p:cNvPr id="8" name="Picture 7"/>
            <p:cNvPicPr>
              <a:picLocks noChangeAspect="1"/>
            </p:cNvPicPr>
            <p:nvPr/>
          </p:nvPicPr>
          <p:blipFill rotWithShape="1">
            <a:blip r:embed="rId4"/>
            <a:srcRect l="1036" t="43267" r="54930" b="14101"/>
            <a:stretch/>
          </p:blipFill>
          <p:spPr>
            <a:xfrm>
              <a:off x="739588" y="1434615"/>
              <a:ext cx="7228779" cy="4374169"/>
            </a:xfrm>
            <a:prstGeom prst="rect">
              <a:avLst/>
            </a:prstGeom>
            <a:ln>
              <a:solidFill>
                <a:schemeClr val="tx1"/>
              </a:solidFill>
            </a:ln>
          </p:spPr>
        </p:pic>
        <p:pic>
          <p:nvPicPr>
            <p:cNvPr id="9" name="Picture 8"/>
            <p:cNvPicPr>
              <a:picLocks noChangeAspect="1"/>
            </p:cNvPicPr>
            <p:nvPr/>
          </p:nvPicPr>
          <p:blipFill rotWithShape="1">
            <a:blip r:embed="rId5"/>
            <a:srcRect l="45854" t="28084" r="36331" b="9798"/>
            <a:stretch/>
          </p:blipFill>
          <p:spPr>
            <a:xfrm>
              <a:off x="7968367" y="1434615"/>
              <a:ext cx="2493445" cy="4377375"/>
            </a:xfrm>
            <a:prstGeom prst="rect">
              <a:avLst/>
            </a:prstGeom>
            <a:ln>
              <a:solidFill>
                <a:schemeClr val="tx1"/>
              </a:solidFill>
            </a:ln>
          </p:spPr>
        </p:pic>
      </p:grpSp>
    </p:spTree>
    <p:extLst>
      <p:ext uri="{BB962C8B-B14F-4D97-AF65-F5344CB8AC3E}">
        <p14:creationId xmlns:p14="http://schemas.microsoft.com/office/powerpoint/2010/main" val="7742718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30" y="609600"/>
            <a:ext cx="10969943" cy="808038"/>
          </a:xfrm>
        </p:spPr>
        <p:txBody>
          <a:bodyPr>
            <a:normAutofit/>
          </a:bodyPr>
          <a:lstStyle/>
          <a:p>
            <a:pPr algn="l"/>
            <a:r>
              <a:rPr lang="en-US" sz="3200" dirty="0" smtClean="0"/>
              <a:t>Discussion Questions</a:t>
            </a:r>
            <a:endParaRPr lang="en-US" sz="32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000" dirty="0" smtClean="0"/>
              <a:t>How </a:t>
            </a:r>
            <a:r>
              <a:rPr lang="en-US" sz="2000" dirty="0"/>
              <a:t>does this data inform your ongoing work to support regional priority industry and occupations?</a:t>
            </a:r>
          </a:p>
          <a:p>
            <a:pPr>
              <a:buFont typeface="Wingdings" panose="05000000000000000000" pitchFamily="2" charset="2"/>
              <a:buChar char="§"/>
            </a:pPr>
            <a:r>
              <a:rPr lang="en-US" sz="2000" dirty="0" smtClean="0"/>
              <a:t>How </a:t>
            </a:r>
            <a:r>
              <a:rPr lang="en-US" sz="2000" dirty="0"/>
              <a:t>can you act on this data to accelerate your blueprint priorities?</a:t>
            </a:r>
          </a:p>
          <a:p>
            <a:pPr>
              <a:buFont typeface="Wingdings" panose="05000000000000000000" pitchFamily="2" charset="2"/>
              <a:buChar char="§"/>
            </a:pPr>
            <a:r>
              <a:rPr lang="en-US" sz="2000" dirty="0" smtClean="0"/>
              <a:t>This </a:t>
            </a:r>
            <a:r>
              <a:rPr lang="en-US" sz="2000" dirty="0"/>
              <a:t>year, we’re asking regional teams to develop an “update” to their blueprints. With this data in mind, what might be important to include in your update?</a:t>
            </a:r>
          </a:p>
        </p:txBody>
      </p:sp>
      <p:sp>
        <p:nvSpPr>
          <p:cNvPr id="4" name="Rectangle 3"/>
          <p:cNvSpPr/>
          <p:nvPr/>
        </p:nvSpPr>
        <p:spPr>
          <a:xfrm>
            <a:off x="611030" y="240270"/>
            <a:ext cx="92525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Discussion</a:t>
            </a:r>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46</a:t>
            </a:fld>
            <a:endParaRPr lang="en-US"/>
          </a:p>
        </p:txBody>
      </p:sp>
    </p:spTree>
    <p:extLst>
      <p:ext uri="{BB962C8B-B14F-4D97-AF65-F5344CB8AC3E}">
        <p14:creationId xmlns:p14="http://schemas.microsoft.com/office/powerpoint/2010/main" val="13566987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Appendix:	Worker Characteristics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47</a:t>
            </a:fld>
            <a:endParaRPr lang="en-US"/>
          </a:p>
        </p:txBody>
      </p:sp>
    </p:spTree>
    <p:extLst>
      <p:ext uri="{BB962C8B-B14F-4D97-AF65-F5344CB8AC3E}">
        <p14:creationId xmlns:p14="http://schemas.microsoft.com/office/powerpoint/2010/main" val="17846544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noChangeAspect="1"/>
          </p:cNvGraphicFramePr>
          <p:nvPr>
            <p:extLst>
              <p:ext uri="{D42A27DB-BD31-4B8C-83A1-F6EECF244321}">
                <p14:modId xmlns:p14="http://schemas.microsoft.com/office/powerpoint/2010/main" val="3018679695"/>
              </p:ext>
            </p:extLst>
          </p:nvPr>
        </p:nvGraphicFramePr>
        <p:xfrm>
          <a:off x="710184" y="1509969"/>
          <a:ext cx="1077163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48</a:t>
            </a:fld>
            <a:endParaRPr lang="en-US"/>
          </a:p>
        </p:txBody>
      </p:sp>
      <p:sp>
        <p:nvSpPr>
          <p:cNvPr id="8" name="Rectangle 7"/>
          <p:cNvSpPr/>
          <p:nvPr/>
        </p:nvSpPr>
        <p:spPr>
          <a:xfrm>
            <a:off x="710184" y="6141393"/>
            <a:ext cx="10771632"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611029" y="240270"/>
            <a:ext cx="245977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Appendix: Worker Characteristics</a:t>
            </a:r>
            <a:endParaRPr lang="en-US" sz="1200" dirty="0"/>
          </a:p>
        </p:txBody>
      </p:sp>
      <p:sp>
        <p:nvSpPr>
          <p:cNvPr id="12" name="Title 1"/>
          <p:cNvSpPr txBox="1">
            <a:spLocks/>
          </p:cNvSpPr>
          <p:nvPr/>
        </p:nvSpPr>
        <p:spPr>
          <a:xfrm>
            <a:off x="611030" y="609600"/>
            <a:ext cx="10969943" cy="808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Helvetica" panose="020B0604020202020204" pitchFamily="34" charset="0"/>
                <a:cs typeface="Helvetica" panose="020B0604020202020204" pitchFamily="34" charset="0"/>
              </a:rPr>
              <a:t>Priority and Critical Industries by Age</a:t>
            </a:r>
            <a:endParaRPr lang="en-US" sz="32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804361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3805347576"/>
              </p:ext>
            </p:extLst>
          </p:nvPr>
        </p:nvGraphicFramePr>
        <p:xfrm>
          <a:off x="710184" y="1509969"/>
          <a:ext cx="1077163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49</a:t>
            </a:fld>
            <a:endParaRPr lang="en-US"/>
          </a:p>
        </p:txBody>
      </p:sp>
      <p:sp>
        <p:nvSpPr>
          <p:cNvPr id="10" name="Rectangle 9"/>
          <p:cNvSpPr/>
          <p:nvPr/>
        </p:nvSpPr>
        <p:spPr>
          <a:xfrm>
            <a:off x="710184" y="6141393"/>
            <a:ext cx="10771632"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sp>
        <p:nvSpPr>
          <p:cNvPr id="12" name="Title 1"/>
          <p:cNvSpPr txBox="1">
            <a:spLocks/>
          </p:cNvSpPr>
          <p:nvPr/>
        </p:nvSpPr>
        <p:spPr>
          <a:xfrm>
            <a:off x="611030" y="609600"/>
            <a:ext cx="10969943" cy="808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cs typeface="Helvetica" panose="020B0604020202020204" pitchFamily="34" charset="0"/>
              </a:rPr>
              <a:t>Priority and Critical Industries </a:t>
            </a:r>
            <a:r>
              <a:rPr lang="en-US" sz="3200" dirty="0" smtClean="0">
                <a:latin typeface="Helvetica" panose="020B0604020202020204" pitchFamily="34" charset="0"/>
                <a:cs typeface="Helvetica" panose="020B0604020202020204" pitchFamily="34" charset="0"/>
              </a:rPr>
              <a:t>by Gender</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11029" y="240270"/>
            <a:ext cx="245977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Appendix: Worker Characteristics</a:t>
            </a:r>
            <a:endParaRPr lang="en-US" sz="1200" dirty="0"/>
          </a:p>
        </p:txBody>
      </p:sp>
    </p:spTree>
    <p:extLst>
      <p:ext uri="{BB962C8B-B14F-4D97-AF65-F5344CB8AC3E}">
        <p14:creationId xmlns:p14="http://schemas.microsoft.com/office/powerpoint/2010/main" val="4074574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4121348475"/>
              </p:ext>
            </p:extLst>
          </p:nvPr>
        </p:nvGraphicFramePr>
        <p:xfrm>
          <a:off x="608173" y="2360143"/>
          <a:ext cx="109728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778042" y="6423496"/>
            <a:ext cx="10971373" cy="230832"/>
          </a:xfrm>
          <a:prstGeom prst="rect">
            <a:avLst/>
          </a:prstGeom>
        </p:spPr>
        <p:txBody>
          <a:bodyPr wrap="square" anchor="ctr">
            <a:spAutoFit/>
          </a:bodyPr>
          <a:lstStyle/>
          <a:p>
            <a:r>
              <a:rPr lang="en-US" sz="900" dirty="0" smtClean="0">
                <a:latin typeface="Helvetica" panose="020B0604020202020204" pitchFamily="34" charset="0"/>
                <a:cs typeface="Helvetica" panose="020B0604020202020204" pitchFamily="34" charset="0"/>
              </a:rPr>
              <a:t> Source: Bureau of Labor Statistics, 2016-2019 Seasonally Unadjusted Data</a:t>
            </a:r>
            <a:endParaRPr lang="en-US" sz="9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5</a:t>
            </a:fld>
            <a:endParaRPr lang="en-US" dirty="0"/>
          </a:p>
        </p:txBody>
      </p:sp>
      <p:sp>
        <p:nvSpPr>
          <p:cNvPr id="15"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Unemployment Rate</a:t>
            </a:r>
            <a:endParaRPr lang="en-US" sz="3200" dirty="0">
              <a:latin typeface="Helvetica" panose="020B0604020202020204" pitchFamily="34" charset="0"/>
              <a:cs typeface="Helvetica" panose="020B0604020202020204" pitchFamily="34" charset="0"/>
            </a:endParaRPr>
          </a:p>
        </p:txBody>
      </p:sp>
      <p:sp>
        <p:nvSpPr>
          <p:cNvPr id="16" name="Rectangle 15"/>
          <p:cNvSpPr/>
          <p:nvPr/>
        </p:nvSpPr>
        <p:spPr>
          <a:xfrm>
            <a:off x="611029" y="240270"/>
            <a:ext cx="135966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Context</a:t>
            </a:r>
            <a:endParaRPr lang="en-US" sz="1200" dirty="0"/>
          </a:p>
        </p:txBody>
      </p:sp>
      <p:sp>
        <p:nvSpPr>
          <p:cNvPr id="17" name="Rectangle 16"/>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Pioneer Valley’s unemployment rate historically tracks with the state average, about a percentage point or so higher.</a:t>
            </a:r>
          </a:p>
        </p:txBody>
      </p:sp>
    </p:spTree>
    <p:extLst>
      <p:ext uri="{BB962C8B-B14F-4D97-AF65-F5344CB8AC3E}">
        <p14:creationId xmlns:p14="http://schemas.microsoft.com/office/powerpoint/2010/main" val="24395977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noChangeAspect="1"/>
          </p:cNvGraphicFramePr>
          <p:nvPr>
            <p:extLst>
              <p:ext uri="{D42A27DB-BD31-4B8C-83A1-F6EECF244321}">
                <p14:modId xmlns:p14="http://schemas.microsoft.com/office/powerpoint/2010/main" val="1922158621"/>
              </p:ext>
            </p:extLst>
          </p:nvPr>
        </p:nvGraphicFramePr>
        <p:xfrm>
          <a:off x="710184" y="1509969"/>
          <a:ext cx="1077163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50</a:t>
            </a:fld>
            <a:endParaRPr lang="en-US"/>
          </a:p>
        </p:txBody>
      </p:sp>
      <p:sp>
        <p:nvSpPr>
          <p:cNvPr id="9" name="Rectangle 8"/>
          <p:cNvSpPr/>
          <p:nvPr/>
        </p:nvSpPr>
        <p:spPr>
          <a:xfrm>
            <a:off x="710184" y="6141393"/>
            <a:ext cx="10771632"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sp>
        <p:nvSpPr>
          <p:cNvPr id="11" name="Title 1"/>
          <p:cNvSpPr txBox="1">
            <a:spLocks/>
          </p:cNvSpPr>
          <p:nvPr/>
        </p:nvSpPr>
        <p:spPr>
          <a:xfrm>
            <a:off x="611030" y="609600"/>
            <a:ext cx="10969943" cy="808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cs typeface="Helvetica" panose="020B0604020202020204" pitchFamily="34" charset="0"/>
              </a:rPr>
              <a:t>Priority and Critical Industries </a:t>
            </a:r>
            <a:r>
              <a:rPr lang="en-US" sz="3200" dirty="0" smtClean="0">
                <a:latin typeface="Helvetica" panose="020B0604020202020204" pitchFamily="34" charset="0"/>
                <a:cs typeface="Helvetica" panose="020B0604020202020204" pitchFamily="34" charset="0"/>
              </a:rPr>
              <a:t>by Educational Attainment</a:t>
            </a:r>
          </a:p>
        </p:txBody>
      </p:sp>
      <p:sp>
        <p:nvSpPr>
          <p:cNvPr id="7" name="Rectangle 6"/>
          <p:cNvSpPr/>
          <p:nvPr/>
        </p:nvSpPr>
        <p:spPr>
          <a:xfrm>
            <a:off x="611029" y="240270"/>
            <a:ext cx="245977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Appendix: Worker Characteristics</a:t>
            </a:r>
            <a:endParaRPr lang="en-US" sz="1200" dirty="0"/>
          </a:p>
        </p:txBody>
      </p:sp>
    </p:spTree>
    <p:extLst>
      <p:ext uri="{BB962C8B-B14F-4D97-AF65-F5344CB8AC3E}">
        <p14:creationId xmlns:p14="http://schemas.microsoft.com/office/powerpoint/2010/main" val="32990069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noChangeAspect="1"/>
          </p:cNvGraphicFramePr>
          <p:nvPr>
            <p:extLst>
              <p:ext uri="{D42A27DB-BD31-4B8C-83A1-F6EECF244321}">
                <p14:modId xmlns:p14="http://schemas.microsoft.com/office/powerpoint/2010/main" val="821138024"/>
              </p:ext>
            </p:extLst>
          </p:nvPr>
        </p:nvGraphicFramePr>
        <p:xfrm>
          <a:off x="710184" y="1509969"/>
          <a:ext cx="1077163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51</a:t>
            </a:fld>
            <a:endParaRPr lang="en-US"/>
          </a:p>
        </p:txBody>
      </p:sp>
      <p:sp>
        <p:nvSpPr>
          <p:cNvPr id="8" name="Rectangle 7"/>
          <p:cNvSpPr/>
          <p:nvPr/>
        </p:nvSpPr>
        <p:spPr>
          <a:xfrm>
            <a:off x="710184" y="6141393"/>
            <a:ext cx="10771632"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sp>
        <p:nvSpPr>
          <p:cNvPr id="10" name="Title 1"/>
          <p:cNvSpPr txBox="1">
            <a:spLocks/>
          </p:cNvSpPr>
          <p:nvPr/>
        </p:nvSpPr>
        <p:spPr>
          <a:xfrm>
            <a:off x="611030" y="609600"/>
            <a:ext cx="10969943" cy="808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cs typeface="Helvetica" panose="020B0604020202020204" pitchFamily="34" charset="0"/>
              </a:rPr>
              <a:t>Priority and Critical Industries </a:t>
            </a:r>
            <a:r>
              <a:rPr lang="en-US" sz="3200" dirty="0" smtClean="0">
                <a:latin typeface="Helvetica" panose="020B0604020202020204" pitchFamily="34" charset="0"/>
                <a:cs typeface="Helvetica" panose="020B0604020202020204" pitchFamily="34" charset="0"/>
              </a:rPr>
              <a:t>by Race</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11029" y="240270"/>
            <a:ext cx="245977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Appendix: Worker Characteristics</a:t>
            </a:r>
            <a:endParaRPr lang="en-US" sz="1200" dirty="0"/>
          </a:p>
        </p:txBody>
      </p:sp>
    </p:spTree>
    <p:extLst>
      <p:ext uri="{BB962C8B-B14F-4D97-AF65-F5344CB8AC3E}">
        <p14:creationId xmlns:p14="http://schemas.microsoft.com/office/powerpoint/2010/main" val="34330338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noChangeAspect="1"/>
          </p:cNvGraphicFramePr>
          <p:nvPr>
            <p:extLst>
              <p:ext uri="{D42A27DB-BD31-4B8C-83A1-F6EECF244321}">
                <p14:modId xmlns:p14="http://schemas.microsoft.com/office/powerpoint/2010/main" val="3555341933"/>
              </p:ext>
            </p:extLst>
          </p:nvPr>
        </p:nvGraphicFramePr>
        <p:xfrm>
          <a:off x="710184" y="1509969"/>
          <a:ext cx="1077163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52</a:t>
            </a:fld>
            <a:endParaRPr lang="en-US"/>
          </a:p>
        </p:txBody>
      </p:sp>
      <p:sp>
        <p:nvSpPr>
          <p:cNvPr id="10" name="Rectangle 9"/>
          <p:cNvSpPr/>
          <p:nvPr/>
        </p:nvSpPr>
        <p:spPr>
          <a:xfrm>
            <a:off x="710184" y="6141393"/>
            <a:ext cx="10771632"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sp>
        <p:nvSpPr>
          <p:cNvPr id="12" name="Title 1"/>
          <p:cNvSpPr txBox="1">
            <a:spLocks/>
          </p:cNvSpPr>
          <p:nvPr/>
        </p:nvSpPr>
        <p:spPr>
          <a:xfrm>
            <a:off x="611030" y="609600"/>
            <a:ext cx="10969943" cy="808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cs typeface="Helvetica" panose="020B0604020202020204" pitchFamily="34" charset="0"/>
              </a:rPr>
              <a:t>Priority and Critical Industries </a:t>
            </a:r>
            <a:r>
              <a:rPr lang="en-US" sz="3200" dirty="0" smtClean="0">
                <a:latin typeface="Helvetica" panose="020B0604020202020204" pitchFamily="34" charset="0"/>
                <a:cs typeface="Helvetica" panose="020B0604020202020204" pitchFamily="34" charset="0"/>
              </a:rPr>
              <a:t>by Ethnicity</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11029" y="240270"/>
            <a:ext cx="245977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Appendix: Worker Characteristics</a:t>
            </a:r>
            <a:endParaRPr lang="en-US" sz="1200" dirty="0"/>
          </a:p>
        </p:txBody>
      </p:sp>
    </p:spTree>
    <p:extLst>
      <p:ext uri="{BB962C8B-B14F-4D97-AF65-F5344CB8AC3E}">
        <p14:creationId xmlns:p14="http://schemas.microsoft.com/office/powerpoint/2010/main" val="4026168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Appendix:</a:t>
            </a:r>
            <a:r>
              <a:rPr lang="en-US" sz="5400" dirty="0">
                <a:latin typeface="Helvetica" panose="020B0604020202020204" pitchFamily="34" charset="0"/>
                <a:cs typeface="Helvetica" panose="020B0604020202020204" pitchFamily="34" charset="0"/>
              </a:rPr>
              <a:t>	</a:t>
            </a:r>
            <a:r>
              <a:rPr lang="en-US" sz="5400" dirty="0" smtClean="0"/>
              <a:t>Priority</a:t>
            </a:r>
            <a:r>
              <a:rPr lang="en-US" sz="5400" dirty="0" smtClean="0">
                <a:latin typeface="Helvetica" panose="020B0604020202020204" pitchFamily="34" charset="0"/>
                <a:cs typeface="Helvetica" panose="020B0604020202020204" pitchFamily="34" charset="0"/>
              </a:rPr>
              <a:t> Industry Profiles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53</a:t>
            </a:fld>
            <a:endParaRPr lang="en-US"/>
          </a:p>
        </p:txBody>
      </p:sp>
    </p:spTree>
    <p:extLst>
      <p:ext uri="{BB962C8B-B14F-4D97-AF65-F5344CB8AC3E}">
        <p14:creationId xmlns:p14="http://schemas.microsoft.com/office/powerpoint/2010/main" val="9040814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Healthcare and Social Assistance</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54</a:t>
            </a:fld>
            <a:endParaRPr lang="en-US" dirty="0"/>
          </a:p>
        </p:txBody>
      </p:sp>
    </p:spTree>
    <p:extLst>
      <p:ext uri="{BB962C8B-B14F-4D97-AF65-F5344CB8AC3E}">
        <p14:creationId xmlns:p14="http://schemas.microsoft.com/office/powerpoint/2010/main" val="33539232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55</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Healthcare and Social Assistance by </a:t>
            </a:r>
            <a:r>
              <a:rPr lang="en-US" sz="3200" dirty="0" smtClean="0">
                <a:latin typeface="Helvetica" panose="020B0604020202020204" pitchFamily="34" charset="0"/>
                <a:cs typeface="Helvetica" panose="020B0604020202020204" pitchFamily="34" charset="0"/>
              </a:rPr>
              <a:t>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3851888"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Healthcare and Social Assistance</a:t>
            </a:r>
            <a:endParaRPr lang="en-US" sz="1200" dirty="0"/>
          </a:p>
        </p:txBody>
      </p:sp>
      <p:grpSp>
        <p:nvGrpSpPr>
          <p:cNvPr id="5" name="Group 4"/>
          <p:cNvGrpSpPr/>
          <p:nvPr/>
        </p:nvGrpSpPr>
        <p:grpSpPr>
          <a:xfrm>
            <a:off x="1477682" y="2427883"/>
            <a:ext cx="10103291" cy="3768447"/>
            <a:chOff x="1477682" y="2427883"/>
            <a:chExt cx="10103291" cy="3768447"/>
          </a:xfrm>
        </p:grpSpPr>
        <p:grpSp>
          <p:nvGrpSpPr>
            <p:cNvPr id="21" name="Group 20"/>
            <p:cNvGrpSpPr/>
            <p:nvPr/>
          </p:nvGrpSpPr>
          <p:grpSpPr>
            <a:xfrm>
              <a:off x="1496613" y="2794428"/>
              <a:ext cx="8892125" cy="2926080"/>
              <a:chOff x="0" y="0"/>
              <a:chExt cx="8892125" cy="2926080"/>
            </a:xfrm>
          </p:grpSpPr>
          <p:graphicFrame>
            <p:nvGraphicFramePr>
              <p:cNvPr id="22" name="Chart 21"/>
              <p:cNvGraphicFramePr>
                <a:graphicFrameLocks/>
              </p:cNvGraphicFramePr>
              <p:nvPr>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a:graphicFrameLocks/>
              </p:cNvGraphicFramePr>
              <p:nvPr>
                <p:extLst/>
              </p:nvPr>
            </p:nvGraphicFramePr>
            <p:xfrm>
              <a:off x="4685885" y="0"/>
              <a:ext cx="4206240" cy="292608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
        <p:nvSpPr>
          <p:cNvPr id="19" name="Rectangle 18"/>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There are far more women than men working in Healthcare and Social Assistance, overall. This reflects the mix of occupations in the sector.</a:t>
            </a:r>
          </a:p>
        </p:txBody>
      </p:sp>
    </p:spTree>
    <p:extLst>
      <p:ext uri="{BB962C8B-B14F-4D97-AF65-F5344CB8AC3E}">
        <p14:creationId xmlns:p14="http://schemas.microsoft.com/office/powerpoint/2010/main" val="5507461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56</a:t>
            </a:fld>
            <a:endParaRPr lang="en-US"/>
          </a:p>
        </p:txBody>
      </p:sp>
      <p:grpSp>
        <p:nvGrpSpPr>
          <p:cNvPr id="6" name="Group 5"/>
          <p:cNvGrpSpPr/>
          <p:nvPr/>
        </p:nvGrpSpPr>
        <p:grpSpPr>
          <a:xfrm>
            <a:off x="611029" y="2429032"/>
            <a:ext cx="3512582" cy="3767298"/>
            <a:chOff x="611029" y="2429032"/>
            <a:chExt cx="3512582" cy="3767298"/>
          </a:xfrm>
        </p:grpSpPr>
        <p:graphicFrame>
          <p:nvGraphicFramePr>
            <p:cNvPr id="19" name="Chart 18"/>
            <p:cNvGraphicFramePr>
              <a:graphicFrameLocks noChangeAspect="1"/>
            </p:cNvGraphicFramePr>
            <p:nvPr>
              <p:extLst/>
            </p:nvPr>
          </p:nvGraphicFramePr>
          <p:xfrm>
            <a:off x="648891" y="2800459"/>
            <a:ext cx="3474720" cy="292608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611029"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sp>
        <p:nvSpPr>
          <p:cNvPr id="14" name="Title 1"/>
          <p:cNvSpPr>
            <a:spLocks noGrp="1"/>
          </p:cNvSpPr>
          <p:nvPr>
            <p:ph type="title"/>
          </p:nvPr>
        </p:nvSpPr>
        <p:spPr>
          <a:xfrm>
            <a:off x="611030"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Healthcare and Social Assistance by </a:t>
            </a:r>
            <a:r>
              <a:rPr lang="en-US" sz="3200" dirty="0" smtClean="0">
                <a:latin typeface="Helvetica" panose="020B0604020202020204" pitchFamily="34" charset="0"/>
                <a:cs typeface="Helvetica" panose="020B0604020202020204" pitchFamily="34" charset="0"/>
              </a:rPr>
              <a:t>Race/Ethnicity</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3851888"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Healthcare and Social Assistance</a:t>
            </a:r>
            <a:endParaRPr lang="en-US" sz="1200" dirty="0"/>
          </a:p>
        </p:txBody>
      </p:sp>
      <p:grpSp>
        <p:nvGrpSpPr>
          <p:cNvPr id="2" name="Group 1"/>
          <p:cNvGrpSpPr/>
          <p:nvPr/>
        </p:nvGrpSpPr>
        <p:grpSpPr>
          <a:xfrm>
            <a:off x="4898801" y="2427883"/>
            <a:ext cx="6797676" cy="3768447"/>
            <a:chOff x="4898801" y="2427883"/>
            <a:chExt cx="6797676" cy="3768447"/>
          </a:xfrm>
        </p:grpSpPr>
        <p:graphicFrame>
          <p:nvGraphicFramePr>
            <p:cNvPr id="21" name="Chart 20"/>
            <p:cNvGraphicFramePr>
              <a:graphicFrameLocks noChangeAspect="1"/>
            </p:cNvGraphicFramePr>
            <p:nvPr>
              <p:extLst/>
            </p:nvPr>
          </p:nvGraphicFramePr>
          <p:xfrm>
            <a:off x="4898801" y="2800459"/>
            <a:ext cx="4206240"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Chart 25"/>
            <p:cNvGraphicFramePr>
              <a:graphicFrameLocks noChangeAspect="1"/>
            </p:cNvGraphicFramePr>
            <p:nvPr>
              <p:extLst/>
            </p:nvPr>
          </p:nvGraphicFramePr>
          <p:xfrm>
            <a:off x="9232070" y="2800459"/>
            <a:ext cx="2464407" cy="2926080"/>
          </p:xfrm>
          <a:graphic>
            <a:graphicData uri="http://schemas.openxmlformats.org/drawingml/2006/chart">
              <c:chart xmlns:c="http://schemas.openxmlformats.org/drawingml/2006/chart" xmlns:r="http://schemas.openxmlformats.org/officeDocument/2006/relationships" r:id="rId5"/>
            </a:graphicData>
          </a:graphic>
        </p:graphicFrame>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
        <p:nvSpPr>
          <p:cNvPr id="25" name="Rectangle 24"/>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While most workers in the Healthcare and Social Assistance sector are white, since 2015, growth in employment has been increasing for Black or African American, Asian, and Hispanic or Latino populations.</a:t>
            </a:r>
          </a:p>
        </p:txBody>
      </p:sp>
    </p:spTree>
    <p:extLst>
      <p:ext uri="{BB962C8B-B14F-4D97-AF65-F5344CB8AC3E}">
        <p14:creationId xmlns:p14="http://schemas.microsoft.com/office/powerpoint/2010/main" val="15027925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Educational Services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57</a:t>
            </a:fld>
            <a:endParaRPr lang="en-US" dirty="0"/>
          </a:p>
        </p:txBody>
      </p:sp>
    </p:spTree>
    <p:extLst>
      <p:ext uri="{BB962C8B-B14F-4D97-AF65-F5344CB8AC3E}">
        <p14:creationId xmlns:p14="http://schemas.microsoft.com/office/powerpoint/2010/main" val="12032007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58</a:t>
            </a:fld>
            <a:endParaRPr lang="en-US"/>
          </a:p>
        </p:txBody>
      </p:sp>
      <p:sp>
        <p:nvSpPr>
          <p:cNvPr id="14" name="Title 1"/>
          <p:cNvSpPr>
            <a:spLocks noGrp="1"/>
          </p:cNvSpPr>
          <p:nvPr>
            <p:ph type="title"/>
          </p:nvPr>
        </p:nvSpPr>
        <p:spPr>
          <a:xfrm>
            <a:off x="611030" y="609600"/>
            <a:ext cx="10969943" cy="808038"/>
          </a:xfrm>
        </p:spPr>
        <p:txBody>
          <a:bodyPr>
            <a:normAutofit/>
          </a:bodyPr>
          <a:lstStyle/>
          <a:p>
            <a:r>
              <a:rPr lang="en-US" sz="3200" dirty="0"/>
              <a:t>Educational Services </a:t>
            </a:r>
            <a:r>
              <a:rPr lang="en-US" sz="3200" dirty="0" smtClean="0"/>
              <a:t>by Gender</a:t>
            </a:r>
            <a:endParaRPr lang="en-US" sz="3200" dirty="0">
              <a:latin typeface="Helvetica" panose="020B0604020202020204" pitchFamily="34" charset="0"/>
              <a:cs typeface="Helvetica" panose="020B0604020202020204" pitchFamily="34" charset="0"/>
            </a:endParaRPr>
          </a:p>
        </p:txBody>
      </p:sp>
      <p:grpSp>
        <p:nvGrpSpPr>
          <p:cNvPr id="2" name="Group 1"/>
          <p:cNvGrpSpPr/>
          <p:nvPr/>
        </p:nvGrpSpPr>
        <p:grpSpPr>
          <a:xfrm>
            <a:off x="1477682" y="2427883"/>
            <a:ext cx="10103291" cy="3768447"/>
            <a:chOff x="1477682" y="2427883"/>
            <a:chExt cx="10103291" cy="3768447"/>
          </a:xfrm>
        </p:grpSpPr>
        <p:grpSp>
          <p:nvGrpSpPr>
            <p:cNvPr id="20" name="Group 19"/>
            <p:cNvGrpSpPr/>
            <p:nvPr/>
          </p:nvGrpSpPr>
          <p:grpSpPr>
            <a:xfrm>
              <a:off x="1496612" y="2794428"/>
              <a:ext cx="8892126" cy="2926080"/>
              <a:chOff x="0" y="0"/>
              <a:chExt cx="8892126" cy="2926080"/>
            </a:xfrm>
          </p:grpSpPr>
          <p:graphicFrame>
            <p:nvGraphicFramePr>
              <p:cNvPr id="23" name="Chart 22"/>
              <p:cNvGraphicFramePr/>
              <p:nvPr>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p:nvPr>
                <p:extLst/>
              </p:nvPr>
            </p:nvGraphicFramePr>
            <p:xfrm>
              <a:off x="4685886" y="0"/>
              <a:ext cx="4206240" cy="292608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
        <p:nvSpPr>
          <p:cNvPr id="19" name="Rectangle 18"/>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More than half of workers in the Educational Services sector are female. </a:t>
            </a:r>
          </a:p>
        </p:txBody>
      </p:sp>
      <p:sp>
        <p:nvSpPr>
          <p:cNvPr id="21" name="Rectangle 20"/>
          <p:cNvSpPr/>
          <p:nvPr/>
        </p:nvSpPr>
        <p:spPr>
          <a:xfrm>
            <a:off x="611029" y="240270"/>
            <a:ext cx="300755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Educational Services</a:t>
            </a:r>
            <a:endParaRPr lang="en-US" sz="1200" dirty="0"/>
          </a:p>
        </p:txBody>
      </p:sp>
    </p:spTree>
    <p:extLst>
      <p:ext uri="{BB962C8B-B14F-4D97-AF65-F5344CB8AC3E}">
        <p14:creationId xmlns:p14="http://schemas.microsoft.com/office/powerpoint/2010/main" val="32547582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59</a:t>
            </a:fld>
            <a:endParaRPr lang="en-US"/>
          </a:p>
        </p:txBody>
      </p:sp>
      <p:grpSp>
        <p:nvGrpSpPr>
          <p:cNvPr id="6" name="Group 5"/>
          <p:cNvGrpSpPr/>
          <p:nvPr/>
        </p:nvGrpSpPr>
        <p:grpSpPr>
          <a:xfrm>
            <a:off x="611029" y="2427883"/>
            <a:ext cx="3512582" cy="3768447"/>
            <a:chOff x="611029" y="2427883"/>
            <a:chExt cx="3512582" cy="3768447"/>
          </a:xfrm>
        </p:grpSpPr>
        <p:graphicFrame>
          <p:nvGraphicFramePr>
            <p:cNvPr id="17" name="Chart 16"/>
            <p:cNvGraphicFramePr>
              <a:graphicFrameLocks noChangeAspect="1"/>
            </p:cNvGraphicFramePr>
            <p:nvPr>
              <p:extLst/>
            </p:nvPr>
          </p:nvGraphicFramePr>
          <p:xfrm>
            <a:off x="629960" y="2787355"/>
            <a:ext cx="3474720" cy="2926080"/>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p:cNvGrpSpPr/>
            <p:nvPr/>
          </p:nvGrpSpPr>
          <p:grpSpPr>
            <a:xfrm>
              <a:off x="611029" y="2427883"/>
              <a:ext cx="3512582" cy="3768447"/>
              <a:chOff x="611029" y="2427883"/>
              <a:chExt cx="3512582" cy="3768447"/>
            </a:xfrm>
          </p:grpSpPr>
          <p:sp>
            <p:nvSpPr>
              <p:cNvPr id="16" name="Rectangle 15"/>
              <p:cNvSpPr/>
              <p:nvPr/>
            </p:nvSpPr>
            <p:spPr>
              <a:xfrm>
                <a:off x="1216204" y="2427883"/>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sp>
        <p:nvSpPr>
          <p:cNvPr id="14" name="Title 1"/>
          <p:cNvSpPr>
            <a:spLocks noGrp="1"/>
          </p:cNvSpPr>
          <p:nvPr>
            <p:ph type="title"/>
          </p:nvPr>
        </p:nvSpPr>
        <p:spPr>
          <a:xfrm>
            <a:off x="611030" y="609600"/>
            <a:ext cx="10969943" cy="808038"/>
          </a:xfrm>
        </p:spPr>
        <p:txBody>
          <a:bodyPr>
            <a:normAutofit/>
          </a:bodyPr>
          <a:lstStyle/>
          <a:p>
            <a:r>
              <a:rPr lang="en-US" sz="3200" dirty="0"/>
              <a:t>Educational Services </a:t>
            </a:r>
            <a:r>
              <a:rPr lang="en-US" sz="3200" dirty="0" smtClean="0">
                <a:latin typeface="Helvetica" panose="020B0604020202020204" pitchFamily="34" charset="0"/>
                <a:cs typeface="Helvetica" panose="020B0604020202020204" pitchFamily="34" charset="0"/>
              </a:rPr>
              <a:t>by Race/Ethnicity</a:t>
            </a:r>
            <a:endParaRPr lang="en-US" sz="3200" dirty="0">
              <a:latin typeface="Helvetica" panose="020B0604020202020204" pitchFamily="34" charset="0"/>
              <a:cs typeface="Helvetica" panose="020B0604020202020204" pitchFamily="34" charset="0"/>
            </a:endParaRPr>
          </a:p>
        </p:txBody>
      </p:sp>
      <p:grpSp>
        <p:nvGrpSpPr>
          <p:cNvPr id="5" name="Group 4"/>
          <p:cNvGrpSpPr/>
          <p:nvPr/>
        </p:nvGrpSpPr>
        <p:grpSpPr>
          <a:xfrm>
            <a:off x="4886780" y="2427883"/>
            <a:ext cx="6797676" cy="3768447"/>
            <a:chOff x="4886780" y="2427883"/>
            <a:chExt cx="6797676" cy="3768447"/>
          </a:xfrm>
        </p:grpSpPr>
        <p:graphicFrame>
          <p:nvGraphicFramePr>
            <p:cNvPr id="27" name="Chart 26"/>
            <p:cNvGraphicFramePr>
              <a:graphicFrameLocks noChangeAspect="1"/>
            </p:cNvGraphicFramePr>
            <p:nvPr>
              <p:extLst/>
            </p:nvPr>
          </p:nvGraphicFramePr>
          <p:xfrm>
            <a:off x="4886780" y="2787355"/>
            <a:ext cx="4206240"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Chart 27"/>
            <p:cNvGraphicFramePr>
              <a:graphicFrameLocks noChangeAspect="1"/>
            </p:cNvGraphicFramePr>
            <p:nvPr>
              <p:extLst/>
            </p:nvPr>
          </p:nvGraphicFramePr>
          <p:xfrm>
            <a:off x="9220049" y="2787355"/>
            <a:ext cx="2464407" cy="2926080"/>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Group 2"/>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
        <p:nvSpPr>
          <p:cNvPr id="26" name="Rectangle 25"/>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Nearly 88% of workers in the Educational Services sector in the Pioneer Valley are white. Since 2015, there has been some growth in the numbers of people of color working in the sector (Black or African American, Asian, and Hispanic or Latino).</a:t>
            </a:r>
          </a:p>
        </p:txBody>
      </p:sp>
      <p:sp>
        <p:nvSpPr>
          <p:cNvPr id="21" name="Rectangle 20"/>
          <p:cNvSpPr/>
          <p:nvPr/>
        </p:nvSpPr>
        <p:spPr>
          <a:xfrm>
            <a:off x="611029" y="240270"/>
            <a:ext cx="300755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Educational Services</a:t>
            </a:r>
            <a:endParaRPr lang="en-US" sz="1200" dirty="0"/>
          </a:p>
        </p:txBody>
      </p:sp>
    </p:spTree>
    <p:extLst>
      <p:ext uri="{BB962C8B-B14F-4D97-AF65-F5344CB8AC3E}">
        <p14:creationId xmlns:p14="http://schemas.microsoft.com/office/powerpoint/2010/main" val="434408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1041754541"/>
              </p:ext>
            </p:extLst>
          </p:nvPr>
        </p:nvGraphicFramePr>
        <p:xfrm>
          <a:off x="608173" y="2365789"/>
          <a:ext cx="109728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6</a:t>
            </a:fld>
            <a:endParaRPr lang="en-US" dirty="0"/>
          </a:p>
        </p:txBody>
      </p:sp>
      <p:sp>
        <p:nvSpPr>
          <p:cNvPr id="16"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Unemployed v. Employed in Labor Force</a:t>
            </a:r>
            <a:endParaRPr lang="en-US" sz="3200" dirty="0">
              <a:latin typeface="Helvetica" panose="020B0604020202020204" pitchFamily="34" charset="0"/>
              <a:cs typeface="Helvetica" panose="020B0604020202020204" pitchFamily="34" charset="0"/>
            </a:endParaRPr>
          </a:p>
        </p:txBody>
      </p:sp>
      <p:sp>
        <p:nvSpPr>
          <p:cNvPr id="18" name="Rectangle 17"/>
          <p:cNvSpPr/>
          <p:nvPr/>
        </p:nvSpPr>
        <p:spPr>
          <a:xfrm>
            <a:off x="611029" y="240270"/>
            <a:ext cx="135966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Context</a:t>
            </a:r>
            <a:endParaRPr lang="en-US" sz="1200" dirty="0"/>
          </a:p>
        </p:txBody>
      </p:sp>
      <p:sp>
        <p:nvSpPr>
          <p:cNvPr id="19" name="Rectangle 18"/>
          <p:cNvSpPr/>
          <p:nvPr/>
        </p:nvSpPr>
        <p:spPr>
          <a:xfrm>
            <a:off x="611030" y="1447800"/>
            <a:ext cx="10868369" cy="738664"/>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There are slightly fewer unemployed workers in the Pioneer Valley as of May 2019 than the prior year. The overall labor force has also increased, as some people who previously were no longer looking for work have returned to the labor market and are having success finding employment.</a:t>
            </a:r>
          </a:p>
        </p:txBody>
      </p:sp>
      <p:sp>
        <p:nvSpPr>
          <p:cNvPr id="11" name="Rectangle 10"/>
          <p:cNvSpPr/>
          <p:nvPr/>
        </p:nvSpPr>
        <p:spPr>
          <a:xfrm>
            <a:off x="778042" y="6423496"/>
            <a:ext cx="10971373" cy="230832"/>
          </a:xfrm>
          <a:prstGeom prst="rect">
            <a:avLst/>
          </a:prstGeom>
        </p:spPr>
        <p:txBody>
          <a:bodyPr wrap="square" anchor="ctr">
            <a:spAutoFit/>
          </a:bodyPr>
          <a:lstStyle/>
          <a:p>
            <a:r>
              <a:rPr lang="en-US" sz="900" dirty="0" smtClean="0">
                <a:latin typeface="Helvetica" panose="020B0604020202020204" pitchFamily="34" charset="0"/>
                <a:cs typeface="Helvetica" panose="020B0604020202020204" pitchFamily="34" charset="0"/>
              </a:rPr>
              <a:t> Source: Bureau of Labor Statistics, 2016-2019 Seasonally Unadjusted Data</a:t>
            </a:r>
            <a:endParaRPr lang="en-US" sz="9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0381743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Manufacturing</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60</a:t>
            </a:fld>
            <a:endParaRPr lang="en-US" dirty="0"/>
          </a:p>
        </p:txBody>
      </p:sp>
    </p:spTree>
    <p:extLst>
      <p:ext uri="{BB962C8B-B14F-4D97-AF65-F5344CB8AC3E}">
        <p14:creationId xmlns:p14="http://schemas.microsoft.com/office/powerpoint/2010/main" val="19012105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61</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Manufacturing by 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25474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Manufacturing</a:t>
            </a:r>
            <a:endParaRPr lang="en-US" sz="1200" dirty="0"/>
          </a:p>
        </p:txBody>
      </p:sp>
      <p:grpSp>
        <p:nvGrpSpPr>
          <p:cNvPr id="2" name="Group 1"/>
          <p:cNvGrpSpPr/>
          <p:nvPr/>
        </p:nvGrpSpPr>
        <p:grpSpPr>
          <a:xfrm>
            <a:off x="1477682" y="2427883"/>
            <a:ext cx="10103291" cy="3768447"/>
            <a:chOff x="1477682" y="2427883"/>
            <a:chExt cx="10103291" cy="3768447"/>
          </a:xfrm>
        </p:grpSpPr>
        <p:grpSp>
          <p:nvGrpSpPr>
            <p:cNvPr id="21" name="Group 20"/>
            <p:cNvGrpSpPr/>
            <p:nvPr/>
          </p:nvGrpSpPr>
          <p:grpSpPr>
            <a:xfrm>
              <a:off x="1496613" y="2794428"/>
              <a:ext cx="8892125" cy="2926080"/>
              <a:chOff x="0" y="0"/>
              <a:chExt cx="8892125" cy="2926080"/>
            </a:xfrm>
          </p:grpSpPr>
          <p:graphicFrame>
            <p:nvGraphicFramePr>
              <p:cNvPr id="22" name="Chart 21"/>
              <p:cNvGraphicFramePr>
                <a:graphicFrameLocks/>
              </p:cNvGraphicFramePr>
              <p:nvPr>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p:cNvGraphicFramePr>
                <a:graphicFrameLocks/>
              </p:cNvGraphicFramePr>
              <p:nvPr>
                <p:extLst/>
              </p:nvPr>
            </p:nvGraphicFramePr>
            <p:xfrm>
              <a:off x="4685885" y="0"/>
              <a:ext cx="4206240" cy="292608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
        <p:nvSpPr>
          <p:cNvPr id="17" name="Rectangle 16"/>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Manufacturing workers in the Pioneer Valley are predominantly male. Female workers make up about 25% of workers in Manufacturing in the region.</a:t>
            </a:r>
          </a:p>
        </p:txBody>
      </p:sp>
    </p:spTree>
    <p:extLst>
      <p:ext uri="{BB962C8B-B14F-4D97-AF65-F5344CB8AC3E}">
        <p14:creationId xmlns:p14="http://schemas.microsoft.com/office/powerpoint/2010/main" val="13737124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898801" y="2427883"/>
            <a:ext cx="6797676" cy="3768447"/>
            <a:chOff x="4898801" y="2427883"/>
            <a:chExt cx="6797676" cy="3768447"/>
          </a:xfrm>
        </p:grpSpPr>
        <p:graphicFrame>
          <p:nvGraphicFramePr>
            <p:cNvPr id="29" name="Chart 28"/>
            <p:cNvGraphicFramePr>
              <a:graphicFrameLocks noChangeAspect="1"/>
            </p:cNvGraphicFramePr>
            <p:nvPr>
              <p:extLst/>
            </p:nvPr>
          </p:nvGraphicFramePr>
          <p:xfrm>
            <a:off x="4898801" y="2795342"/>
            <a:ext cx="420624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hart 29"/>
            <p:cNvGraphicFramePr>
              <a:graphicFrameLocks noChangeAspect="1"/>
            </p:cNvGraphicFramePr>
            <p:nvPr>
              <p:extLst/>
            </p:nvPr>
          </p:nvGraphicFramePr>
          <p:xfrm>
            <a:off x="9232070" y="2800999"/>
            <a:ext cx="2464407" cy="2926080"/>
          </p:xfrm>
          <a:graphic>
            <a:graphicData uri="http://schemas.openxmlformats.org/drawingml/2006/chart">
              <c:chart xmlns:c="http://schemas.openxmlformats.org/drawingml/2006/chart" xmlns:r="http://schemas.openxmlformats.org/officeDocument/2006/relationships" r:id="rId4"/>
            </a:graphicData>
          </a:graphic>
        </p:graphicFrame>
        <p:grpSp>
          <p:nvGrpSpPr>
            <p:cNvPr id="9" name="Group 8"/>
            <p:cNvGrpSpPr/>
            <p:nvPr/>
          </p:nvGrpSpPr>
          <p:grpSpPr>
            <a:xfrm>
              <a:off x="5002285" y="2427883"/>
              <a:ext cx="6590709" cy="3768447"/>
              <a:chOff x="4990263" y="2427883"/>
              <a:chExt cx="6590709" cy="3768447"/>
            </a:xfrm>
          </p:grpSpPr>
          <p:sp>
            <p:nvSpPr>
              <p:cNvPr id="8" name="Rectangle 7"/>
              <p:cNvSpPr/>
              <p:nvPr/>
            </p:nvSpPr>
            <p:spPr>
              <a:xfrm>
                <a:off x="4990263"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4990263" y="2427883"/>
                <a:ext cx="6590709" cy="261610"/>
              </a:xfrm>
              <a:prstGeom prst="rect">
                <a:avLst/>
              </a:prstGeom>
            </p:spPr>
            <p:txBody>
              <a:bodyPr wrap="square">
                <a:spAutoFit/>
              </a:bodyPr>
              <a:lstStyle/>
              <a:p>
                <a:pPr algn="ctr"/>
                <a:r>
                  <a:rPr lang="en-US" sz="1100" dirty="0">
                    <a:latin typeface="Helvetica" panose="020B0604020202020204" pitchFamily="34" charset="0"/>
                    <a:cs typeface="Helvetica" panose="020B0604020202020204" pitchFamily="34" charset="0"/>
                  </a:rPr>
                  <a:t>Percent and Absolute Change in </a:t>
                </a:r>
                <a:r>
                  <a:rPr lang="en-US" sz="1100" dirty="0" smtClean="0">
                    <a:latin typeface="Helvetica" panose="020B0604020202020204" pitchFamily="34" charset="0"/>
                    <a:cs typeface="Helvetica" panose="020B0604020202020204" pitchFamily="34" charset="0"/>
                  </a:rPr>
                  <a:t>Industry Employment, </a:t>
                </a:r>
                <a:r>
                  <a:rPr lang="en-US" sz="1100" dirty="0">
                    <a:latin typeface="Helvetica" panose="020B0604020202020204" pitchFamily="34" charset="0"/>
                    <a:cs typeface="Helvetica" panose="020B0604020202020204" pitchFamily="34" charset="0"/>
                  </a:rPr>
                  <a:t>Q2 </a:t>
                </a:r>
                <a:r>
                  <a:rPr lang="en-US" sz="1100" dirty="0" smtClean="0">
                    <a:latin typeface="Helvetica" panose="020B0604020202020204" pitchFamily="34" charset="0"/>
                    <a:cs typeface="Helvetica" panose="020B0604020202020204" pitchFamily="34" charset="0"/>
                  </a:rPr>
                  <a:t>2015 </a:t>
                </a:r>
                <a:r>
                  <a:rPr lang="en-US" sz="1100" dirty="0">
                    <a:latin typeface="Helvetica" panose="020B0604020202020204" pitchFamily="34" charset="0"/>
                    <a:cs typeface="Helvetica" panose="020B0604020202020204" pitchFamily="34" charset="0"/>
                  </a:rPr>
                  <a:t>– Q2 </a:t>
                </a:r>
                <a:r>
                  <a:rPr lang="en-US" sz="1100" dirty="0" smtClean="0">
                    <a:latin typeface="Helvetica" panose="020B0604020202020204" pitchFamily="34" charset="0"/>
                    <a:cs typeface="Helvetica" panose="020B0604020202020204" pitchFamily="34" charset="0"/>
                  </a:rPr>
                  <a:t>2018</a:t>
                </a:r>
                <a:endParaRPr lang="en-US" sz="1100" dirty="0">
                  <a:latin typeface="Helvetica" panose="020B0604020202020204" pitchFamily="34" charset="0"/>
                  <a:cs typeface="Helvetica" panose="020B0604020202020204" pitchFamily="34" charset="0"/>
                </a:endParaRPr>
              </a:p>
            </p:txBody>
          </p:sp>
        </p:grpSp>
      </p:grpSp>
      <p:sp>
        <p:nvSpPr>
          <p:cNvPr id="4" name="Slide Number Placeholder 3"/>
          <p:cNvSpPr>
            <a:spLocks noGrp="1"/>
          </p:cNvSpPr>
          <p:nvPr>
            <p:ph type="sldNum" sz="quarter" idx="12"/>
          </p:nvPr>
        </p:nvSpPr>
        <p:spPr/>
        <p:txBody>
          <a:bodyPr/>
          <a:lstStyle/>
          <a:p>
            <a:fld id="{103F95D0-111C-45BF-9CB9-32C5136DAE99}" type="slidenum">
              <a:rPr lang="en-US" smtClean="0"/>
              <a:t>62</a:t>
            </a:fld>
            <a:endParaRPr lang="en-US"/>
          </a:p>
        </p:txBody>
      </p:sp>
      <p:grpSp>
        <p:nvGrpSpPr>
          <p:cNvPr id="5" name="Group 4"/>
          <p:cNvGrpSpPr/>
          <p:nvPr/>
        </p:nvGrpSpPr>
        <p:grpSpPr>
          <a:xfrm>
            <a:off x="611029" y="2427883"/>
            <a:ext cx="3512582" cy="3768447"/>
            <a:chOff x="611029" y="2427883"/>
            <a:chExt cx="3512582" cy="3768447"/>
          </a:xfrm>
        </p:grpSpPr>
        <p:graphicFrame>
          <p:nvGraphicFramePr>
            <p:cNvPr id="17" name="Chart 16"/>
            <p:cNvGraphicFramePr>
              <a:graphicFrameLocks noChangeAspect="1"/>
            </p:cNvGraphicFramePr>
            <p:nvPr>
              <p:extLst/>
            </p:nvPr>
          </p:nvGraphicFramePr>
          <p:xfrm>
            <a:off x="629960" y="2789412"/>
            <a:ext cx="3474720" cy="2926080"/>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Group 1"/>
            <p:cNvGrpSpPr/>
            <p:nvPr/>
          </p:nvGrpSpPr>
          <p:grpSpPr>
            <a:xfrm>
              <a:off x="611029" y="2427883"/>
              <a:ext cx="3512582" cy="3768447"/>
              <a:chOff x="611029" y="2427883"/>
              <a:chExt cx="3512582" cy="3768447"/>
            </a:xfrm>
          </p:grpSpPr>
          <p:sp>
            <p:nvSpPr>
              <p:cNvPr id="16" name="Rectangle 15"/>
              <p:cNvSpPr/>
              <p:nvPr/>
            </p:nvSpPr>
            <p:spPr>
              <a:xfrm>
                <a:off x="631612" y="2427883"/>
                <a:ext cx="3471417" cy="261610"/>
              </a:xfrm>
              <a:prstGeom prst="rect">
                <a:avLst/>
              </a:prstGeom>
            </p:spPr>
            <p:txBody>
              <a:bodyPr wrap="square">
                <a:spAutoFit/>
              </a:bodyPr>
              <a:lstStyle/>
              <a:p>
                <a:pPr algn="ctr"/>
                <a:r>
                  <a:rPr lang="en-US" sz="1100" dirty="0" smtClean="0">
                    <a:latin typeface="Helvetica" panose="020B0604020202020204" pitchFamily="34" charset="0"/>
                    <a:cs typeface="Helvetica" panose="020B0604020202020204" pitchFamily="34" charset="0"/>
                  </a:rPr>
                  <a:t>Industry Employment, Q2 2018</a:t>
                </a:r>
                <a:endParaRPr lang="en-US" sz="11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sp>
        <p:nvSpPr>
          <p:cNvPr id="26"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Manufacturing by Race/Ethnicity</a:t>
            </a:r>
            <a:endParaRPr lang="en-US" sz="3200" dirty="0">
              <a:latin typeface="Helvetica" panose="020B0604020202020204" pitchFamily="34" charset="0"/>
              <a:cs typeface="Helvetica" panose="020B0604020202020204" pitchFamily="34" charset="0"/>
            </a:endParaRPr>
          </a:p>
        </p:txBody>
      </p:sp>
      <p:sp>
        <p:nvSpPr>
          <p:cNvPr id="27" name="Rectangle 26"/>
          <p:cNvSpPr/>
          <p:nvPr/>
        </p:nvSpPr>
        <p:spPr>
          <a:xfrm>
            <a:off x="611029" y="240270"/>
            <a:ext cx="25474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Manufacturing</a:t>
            </a:r>
            <a:endParaRPr lang="en-US" sz="1200" dirty="0"/>
          </a:p>
        </p:txBody>
      </p:sp>
      <p:sp>
        <p:nvSpPr>
          <p:cNvPr id="23" name="Rectangle 22"/>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 Manufacturing workforce in the Pioneer Valley has seen some growth in the numbers of people of color since 2015, though nearly 90% of workers are white. </a:t>
            </a:r>
          </a:p>
        </p:txBody>
      </p:sp>
    </p:spTree>
    <p:extLst>
      <p:ext uri="{BB962C8B-B14F-4D97-AF65-F5344CB8AC3E}">
        <p14:creationId xmlns:p14="http://schemas.microsoft.com/office/powerpoint/2010/main" val="6184600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Appendix:</a:t>
            </a:r>
            <a:r>
              <a:rPr lang="en-US" sz="5400" dirty="0">
                <a:latin typeface="Helvetica" panose="020B0604020202020204" pitchFamily="34" charset="0"/>
                <a:cs typeface="Helvetica" panose="020B0604020202020204" pitchFamily="34" charset="0"/>
              </a:rPr>
              <a:t>	</a:t>
            </a:r>
            <a:r>
              <a:rPr lang="en-US" sz="5400" dirty="0" smtClean="0">
                <a:latin typeface="Helvetica" panose="020B0604020202020204" pitchFamily="34" charset="0"/>
                <a:cs typeface="Helvetica" panose="020B0604020202020204" pitchFamily="34" charset="0"/>
              </a:rPr>
              <a:t>Critical Industry Profiles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63</a:t>
            </a:fld>
            <a:endParaRPr lang="en-US"/>
          </a:p>
        </p:txBody>
      </p:sp>
    </p:spTree>
    <p:extLst>
      <p:ext uri="{BB962C8B-B14F-4D97-AF65-F5344CB8AC3E}">
        <p14:creationId xmlns:p14="http://schemas.microsoft.com/office/powerpoint/2010/main" val="33121989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Professional and Technical Services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64</a:t>
            </a:fld>
            <a:endParaRPr lang="en-US" dirty="0"/>
          </a:p>
        </p:txBody>
      </p:sp>
    </p:spTree>
    <p:extLst>
      <p:ext uri="{BB962C8B-B14F-4D97-AF65-F5344CB8AC3E}">
        <p14:creationId xmlns:p14="http://schemas.microsoft.com/office/powerpoint/2010/main" val="10581056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31082" y="2606685"/>
            <a:ext cx="7041055" cy="3590633"/>
            <a:chOff x="631082" y="2606685"/>
            <a:chExt cx="7041055" cy="3590633"/>
          </a:xfrm>
        </p:grpSpPr>
        <p:graphicFrame>
          <p:nvGraphicFramePr>
            <p:cNvPr id="20" name="Chart 19"/>
            <p:cNvGraphicFramePr>
              <a:graphicFrameLocks/>
            </p:cNvGraphicFramePr>
            <p:nvPr>
              <p:extLst>
                <p:ext uri="{D42A27DB-BD31-4B8C-83A1-F6EECF244321}">
                  <p14:modId xmlns:p14="http://schemas.microsoft.com/office/powerpoint/2010/main" val="291923018"/>
                </p:ext>
              </p:extLst>
            </p:nvPr>
          </p:nvGraphicFramePr>
          <p:xfrm>
            <a:off x="631082" y="2606685"/>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631082" y="5966486"/>
              <a:ext cx="7041055"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grpSp>
      <p:sp>
        <p:nvSpPr>
          <p:cNvPr id="4" name="Slide Number Placeholder 3"/>
          <p:cNvSpPr>
            <a:spLocks noGrp="1"/>
          </p:cNvSpPr>
          <p:nvPr>
            <p:ph type="sldNum" sz="quarter" idx="12"/>
          </p:nvPr>
        </p:nvSpPr>
        <p:spPr/>
        <p:txBody>
          <a:bodyPr/>
          <a:lstStyle/>
          <a:p>
            <a:fld id="{103F95D0-111C-45BF-9CB9-32C5136DAE99}" type="slidenum">
              <a:rPr lang="en-US" smtClean="0"/>
              <a:t>65</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552046060"/>
              </p:ext>
            </p:extLst>
          </p:nvPr>
        </p:nvGraphicFramePr>
        <p:xfrm>
          <a:off x="7997281" y="3475366"/>
          <a:ext cx="3657600" cy="1463038"/>
        </p:xfrm>
        <a:graphic>
          <a:graphicData uri="http://schemas.openxmlformats.org/drawingml/2006/table">
            <a:tbl>
              <a:tblPr firstRow="1">
                <a:tableStyleId>{0E3FDE45-AF77-4B5C-9715-49D594BDF05E}</a:tableStyleId>
              </a:tblPr>
              <a:tblGrid>
                <a:gridCol w="2295041">
                  <a:extLst>
                    <a:ext uri="{9D8B030D-6E8A-4147-A177-3AD203B41FA5}">
                      <a16:colId xmlns:a16="http://schemas.microsoft.com/office/drawing/2014/main" val="2354080455"/>
                    </a:ext>
                  </a:extLst>
                </a:gridCol>
                <a:gridCol w="1362559">
                  <a:extLst>
                    <a:ext uri="{9D8B030D-6E8A-4147-A177-3AD203B41FA5}">
                      <a16:colId xmlns:a16="http://schemas.microsoft.com/office/drawing/2014/main" val="2062974140"/>
                    </a:ext>
                  </a:extLst>
                </a:gridCol>
              </a:tblGrid>
              <a:tr h="217900">
                <a:tc>
                  <a:txBody>
                    <a:bodyPr/>
                    <a:lstStyle/>
                    <a:p>
                      <a:pPr algn="ctr" fontAlgn="b"/>
                      <a:r>
                        <a:rPr lang="en-US" sz="1000" b="1" i="0" u="none" strike="noStrike" dirty="0">
                          <a:effectLst/>
                          <a:latin typeface="Helvetica" panose="020B0604020202020204" pitchFamily="34" charset="0"/>
                          <a:cs typeface="Helvetica" panose="020B0604020202020204" pitchFamily="34" charset="0"/>
                        </a:rPr>
                        <a:t>Employer</a:t>
                      </a:r>
                    </a:p>
                  </a:txBody>
                  <a:tcPr marL="9525" marR="9525" marT="9525" marB="0" anchor="ctr"/>
                </a:tc>
                <a:tc>
                  <a:txBody>
                    <a:bodyPr/>
                    <a:lstStyle/>
                    <a:p>
                      <a:pPr algn="ctr" fontAlgn="b"/>
                      <a:r>
                        <a:rPr lang="en-US" sz="1000" b="1" i="0" u="none" strike="noStrike" dirty="0">
                          <a:effectLst/>
                          <a:latin typeface="Helvetica" panose="020B0604020202020204" pitchFamily="34" charset="0"/>
                          <a:cs typeface="Helvetica" panose="020B0604020202020204" pitchFamily="34" charset="0"/>
                        </a:rPr>
                        <a:t>Job Postings</a:t>
                      </a:r>
                    </a:p>
                  </a:txBody>
                  <a:tcPr marL="9525" marR="9525" marT="9525" marB="0" anchor="ctr"/>
                </a:tc>
                <a:extLst>
                  <a:ext uri="{0D108BD9-81ED-4DB2-BD59-A6C34878D82A}">
                    <a16:rowId xmlns:a16="http://schemas.microsoft.com/office/drawing/2014/main" val="2004953996"/>
                  </a:ext>
                </a:extLst>
              </a:tr>
              <a:tr h="207523">
                <a:tc>
                  <a:txBody>
                    <a:bodyPr/>
                    <a:lstStyle/>
                    <a:p>
                      <a:pPr algn="ctr" fontAlgn="b"/>
                      <a:r>
                        <a:rPr lang="en-US" sz="1000" b="0" i="0" u="none" strike="noStrike" dirty="0">
                          <a:effectLst/>
                          <a:latin typeface="Helvetica" panose="020B0604020202020204" pitchFamily="34" charset="0"/>
                        </a:rPr>
                        <a:t>H&amp;R Block</a:t>
                      </a:r>
                    </a:p>
                  </a:txBody>
                  <a:tcPr marL="9525" marR="9525" marT="9525" marB="0" anchor="ctr"/>
                </a:tc>
                <a:tc>
                  <a:txBody>
                    <a:bodyPr/>
                    <a:lstStyle/>
                    <a:p>
                      <a:pPr algn="ctr" fontAlgn="b"/>
                      <a:r>
                        <a:rPr lang="en-US" sz="1000" b="0" i="0" u="none" strike="noStrike">
                          <a:effectLst/>
                          <a:latin typeface="Helvetica" panose="020B0604020202020204" pitchFamily="34" charset="0"/>
                        </a:rPr>
                        <a:t>155</a:t>
                      </a:r>
                    </a:p>
                  </a:txBody>
                  <a:tcPr marL="9525" marR="9525" marT="9525" marB="0" anchor="ctr"/>
                </a:tc>
                <a:extLst>
                  <a:ext uri="{0D108BD9-81ED-4DB2-BD59-A6C34878D82A}">
                    <a16:rowId xmlns:a16="http://schemas.microsoft.com/office/drawing/2014/main" val="2094299416"/>
                  </a:ext>
                </a:extLst>
              </a:tr>
              <a:tr h="207523">
                <a:tc>
                  <a:txBody>
                    <a:bodyPr/>
                    <a:lstStyle/>
                    <a:p>
                      <a:pPr algn="ctr" fontAlgn="b"/>
                      <a:r>
                        <a:rPr lang="en-US" sz="1000" b="0" i="0" u="none" strike="noStrike" dirty="0">
                          <a:effectLst/>
                          <a:latin typeface="Helvetica" panose="020B0604020202020204" pitchFamily="34" charset="0"/>
                        </a:rPr>
                        <a:t>Teach For America</a:t>
                      </a:r>
                    </a:p>
                  </a:txBody>
                  <a:tcPr marL="9525" marR="9525" marT="9525" marB="0" anchor="ctr"/>
                </a:tc>
                <a:tc>
                  <a:txBody>
                    <a:bodyPr/>
                    <a:lstStyle/>
                    <a:p>
                      <a:pPr algn="ctr" fontAlgn="b"/>
                      <a:r>
                        <a:rPr lang="en-US" sz="1000" b="0" i="0" u="none" strike="noStrike">
                          <a:effectLst/>
                          <a:latin typeface="Helvetica" panose="020B0604020202020204" pitchFamily="34" charset="0"/>
                        </a:rPr>
                        <a:t>53</a:t>
                      </a:r>
                    </a:p>
                  </a:txBody>
                  <a:tcPr marL="9525" marR="9525" marT="9525" marB="0" anchor="ctr"/>
                </a:tc>
                <a:extLst>
                  <a:ext uri="{0D108BD9-81ED-4DB2-BD59-A6C34878D82A}">
                    <a16:rowId xmlns:a16="http://schemas.microsoft.com/office/drawing/2014/main" val="1311406487"/>
                  </a:ext>
                </a:extLst>
              </a:tr>
              <a:tr h="207523">
                <a:tc>
                  <a:txBody>
                    <a:bodyPr/>
                    <a:lstStyle/>
                    <a:p>
                      <a:pPr algn="ctr" fontAlgn="b"/>
                      <a:r>
                        <a:rPr lang="en-US" sz="1000" b="0" i="0" u="none" strike="noStrike" dirty="0">
                          <a:effectLst/>
                          <a:latin typeface="Helvetica" panose="020B0604020202020204" pitchFamily="34" charset="0"/>
                        </a:rPr>
                        <a:t>Advantage Sales &amp; Marketing</a:t>
                      </a:r>
                    </a:p>
                  </a:txBody>
                  <a:tcPr marL="9525" marR="9525" marT="9525" marB="0" anchor="ctr"/>
                </a:tc>
                <a:tc>
                  <a:txBody>
                    <a:bodyPr/>
                    <a:lstStyle/>
                    <a:p>
                      <a:pPr algn="ctr" fontAlgn="b"/>
                      <a:r>
                        <a:rPr lang="en-US" sz="1000" b="0" i="0" u="none" strike="noStrike">
                          <a:effectLst/>
                          <a:latin typeface="Helvetica" panose="020B0604020202020204" pitchFamily="34" charset="0"/>
                        </a:rPr>
                        <a:t>43</a:t>
                      </a:r>
                    </a:p>
                  </a:txBody>
                  <a:tcPr marL="9525" marR="9525" marT="9525" marB="0" anchor="ctr"/>
                </a:tc>
                <a:extLst>
                  <a:ext uri="{0D108BD9-81ED-4DB2-BD59-A6C34878D82A}">
                    <a16:rowId xmlns:a16="http://schemas.microsoft.com/office/drawing/2014/main" val="1699668475"/>
                  </a:ext>
                </a:extLst>
              </a:tr>
              <a:tr h="207523">
                <a:tc>
                  <a:txBody>
                    <a:bodyPr/>
                    <a:lstStyle/>
                    <a:p>
                      <a:pPr algn="ctr" fontAlgn="b"/>
                      <a:r>
                        <a:rPr lang="en-US" sz="1000" b="0" i="0" u="none" strike="noStrike" dirty="0">
                          <a:effectLst/>
                          <a:latin typeface="Helvetica" panose="020B0604020202020204" pitchFamily="34" charset="0"/>
                        </a:rPr>
                        <a:t>XPO Logistics</a:t>
                      </a:r>
                    </a:p>
                  </a:txBody>
                  <a:tcPr marL="9525" marR="9525" marT="9525" marB="0" anchor="ctr"/>
                </a:tc>
                <a:tc>
                  <a:txBody>
                    <a:bodyPr/>
                    <a:lstStyle/>
                    <a:p>
                      <a:pPr algn="ctr" fontAlgn="b"/>
                      <a:r>
                        <a:rPr lang="en-US" sz="1000" b="0" i="0" u="none" strike="noStrike">
                          <a:effectLst/>
                          <a:latin typeface="Helvetica" panose="020B0604020202020204" pitchFamily="34" charset="0"/>
                        </a:rPr>
                        <a:t>27</a:t>
                      </a:r>
                    </a:p>
                  </a:txBody>
                  <a:tcPr marL="9525" marR="9525" marT="9525" marB="0" anchor="ctr"/>
                </a:tc>
                <a:extLst>
                  <a:ext uri="{0D108BD9-81ED-4DB2-BD59-A6C34878D82A}">
                    <a16:rowId xmlns:a16="http://schemas.microsoft.com/office/drawing/2014/main" val="4041789653"/>
                  </a:ext>
                </a:extLst>
              </a:tr>
              <a:tr h="207523">
                <a:tc>
                  <a:txBody>
                    <a:bodyPr/>
                    <a:lstStyle/>
                    <a:p>
                      <a:pPr algn="ctr" fontAlgn="b"/>
                      <a:r>
                        <a:rPr lang="en-US" sz="1000" b="0" i="0" u="none" strike="noStrike" dirty="0">
                          <a:effectLst/>
                          <a:latin typeface="Helvetica" panose="020B0604020202020204" pitchFamily="34" charset="0"/>
                        </a:rPr>
                        <a:t>Serco</a:t>
                      </a:r>
                    </a:p>
                  </a:txBody>
                  <a:tcPr marL="9525" marR="9525" marT="9525" marB="0" anchor="ctr"/>
                </a:tc>
                <a:tc>
                  <a:txBody>
                    <a:bodyPr/>
                    <a:lstStyle/>
                    <a:p>
                      <a:pPr algn="ctr" fontAlgn="b"/>
                      <a:r>
                        <a:rPr lang="en-US" sz="1000" b="0" i="0" u="none" strike="noStrike" dirty="0">
                          <a:effectLst/>
                          <a:latin typeface="Helvetica" panose="020B0604020202020204" pitchFamily="34" charset="0"/>
                        </a:rPr>
                        <a:t>25</a:t>
                      </a:r>
                    </a:p>
                  </a:txBody>
                  <a:tcPr marL="9525" marR="9525" marT="9525" marB="0" anchor="ctr"/>
                </a:tc>
                <a:extLst>
                  <a:ext uri="{0D108BD9-81ED-4DB2-BD59-A6C34878D82A}">
                    <a16:rowId xmlns:a16="http://schemas.microsoft.com/office/drawing/2014/main" val="3358173353"/>
                  </a:ext>
                </a:extLst>
              </a:tr>
              <a:tr h="207523">
                <a:tc>
                  <a:txBody>
                    <a:bodyPr/>
                    <a:lstStyle/>
                    <a:p>
                      <a:pPr algn="ctr" fontAlgn="b"/>
                      <a:r>
                        <a:rPr lang="en-US" sz="1000" b="0" i="0" u="none" strike="noStrike">
                          <a:effectLst/>
                          <a:latin typeface="Helvetica" panose="020B0604020202020204" pitchFamily="34" charset="0"/>
                        </a:rPr>
                        <a:t>Infosys</a:t>
                      </a:r>
                    </a:p>
                  </a:txBody>
                  <a:tcPr marL="9525" marR="9525" marT="9525" marB="0" anchor="ctr"/>
                </a:tc>
                <a:tc>
                  <a:txBody>
                    <a:bodyPr/>
                    <a:lstStyle/>
                    <a:p>
                      <a:pPr algn="ctr" fontAlgn="b"/>
                      <a:r>
                        <a:rPr lang="en-US" sz="1000" b="0" i="0" u="none" strike="noStrike" dirty="0">
                          <a:effectLst/>
                          <a:latin typeface="Helvetica" panose="020B0604020202020204" pitchFamily="34" charset="0"/>
                        </a:rPr>
                        <a:t>23</a:t>
                      </a:r>
                    </a:p>
                  </a:txBody>
                  <a:tcPr marL="9525" marR="9525" marT="9525" marB="0" anchor="ctr"/>
                </a:tc>
                <a:extLst>
                  <a:ext uri="{0D108BD9-81ED-4DB2-BD59-A6C34878D82A}">
                    <a16:rowId xmlns:a16="http://schemas.microsoft.com/office/drawing/2014/main" val="872586986"/>
                  </a:ext>
                </a:extLst>
              </a:tr>
            </a:tbl>
          </a:graphicData>
        </a:graphic>
      </p:graphicFrame>
      <p:sp>
        <p:nvSpPr>
          <p:cNvPr id="17"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Professional and Technical Services Groups and Employers</a:t>
            </a:r>
            <a:endParaRPr lang="en-US" sz="3200" dirty="0">
              <a:latin typeface="Helvetica" panose="020B0604020202020204" pitchFamily="34" charset="0"/>
              <a:cs typeface="Helvetica" panose="020B0604020202020204" pitchFamily="34" charset="0"/>
            </a:endParaRPr>
          </a:p>
        </p:txBody>
      </p:sp>
      <p:sp>
        <p:nvSpPr>
          <p:cNvPr id="18" name="Rectangle 17"/>
          <p:cNvSpPr/>
          <p:nvPr/>
        </p:nvSpPr>
        <p:spPr>
          <a:xfrm>
            <a:off x="611029" y="240270"/>
            <a:ext cx="402809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Professional and Technical Services</a:t>
            </a:r>
            <a:endParaRPr lang="en-US" sz="1200" dirty="0"/>
          </a:p>
        </p:txBody>
      </p:sp>
      <p:grpSp>
        <p:nvGrpSpPr>
          <p:cNvPr id="5" name="Group 4"/>
          <p:cNvGrpSpPr/>
          <p:nvPr/>
        </p:nvGrpSpPr>
        <p:grpSpPr>
          <a:xfrm>
            <a:off x="7997281" y="3147117"/>
            <a:ext cx="3657600" cy="2119536"/>
            <a:chOff x="8026648" y="2983656"/>
            <a:chExt cx="3657600" cy="2119536"/>
          </a:xfrm>
        </p:grpSpPr>
        <p:sp>
          <p:nvSpPr>
            <p:cNvPr id="15" name="Rectangle 14"/>
            <p:cNvSpPr/>
            <p:nvPr/>
          </p:nvSpPr>
          <p:spPr>
            <a:xfrm>
              <a:off x="9008906" y="4872360"/>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sp>
          <p:nvSpPr>
            <p:cNvPr id="13" name="TextBox 12"/>
            <p:cNvSpPr txBox="1"/>
            <p:nvPr/>
          </p:nvSpPr>
          <p:spPr>
            <a:xfrm>
              <a:off x="8026648" y="2983656"/>
              <a:ext cx="3657600"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Regional Job Postings</a:t>
              </a:r>
              <a:endParaRPr lang="en-US" sz="1100" dirty="0">
                <a:latin typeface="Helvetica" panose="020B0604020202020204" pitchFamily="34" charset="0"/>
                <a:cs typeface="Helvetica" panose="020B0604020202020204" pitchFamily="34" charset="0"/>
              </a:endParaRPr>
            </a:p>
          </p:txBody>
        </p:sp>
      </p:grpSp>
      <p:sp>
        <p:nvSpPr>
          <p:cNvPr id="19" name="Rectangle 18"/>
          <p:cNvSpPr/>
          <p:nvPr/>
        </p:nvSpPr>
        <p:spPr>
          <a:xfrm>
            <a:off x="611030" y="1447800"/>
            <a:ext cx="10868369" cy="738664"/>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Pioneer Valley is home to nearly 1,500 establishments in the Professional </a:t>
            </a:r>
            <a:r>
              <a:rPr lang="en-US" sz="1400" dirty="0">
                <a:latin typeface="Helvetica" panose="020B0604020202020204" pitchFamily="34" charset="0"/>
                <a:cs typeface="Helvetica" panose="020B0604020202020204" pitchFamily="34" charset="0"/>
              </a:rPr>
              <a:t>and Technical Services </a:t>
            </a:r>
            <a:r>
              <a:rPr lang="en-US" sz="1400" dirty="0" smtClean="0">
                <a:latin typeface="Helvetica" panose="020B0604020202020204" pitchFamily="34" charset="0"/>
                <a:cs typeface="Helvetica" panose="020B0604020202020204" pitchFamily="34" charset="0"/>
              </a:rPr>
              <a:t>sector, which includes legal, accounting and bookkeeping, management and technical consulting, and computer systems design and related services. H&amp;R Block was the only employer with more than 100 job postings in Pioneer Valley over the last year (155), followed by Teach for America (53).</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9427327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66</a:t>
            </a:fld>
            <a:endParaRPr lang="en-US" dirty="0"/>
          </a:p>
        </p:txBody>
      </p:sp>
      <p:sp>
        <p:nvSpPr>
          <p:cNvPr id="8" name="Title 1"/>
          <p:cNvSpPr>
            <a:spLocks noGrp="1"/>
          </p:cNvSpPr>
          <p:nvPr>
            <p:ph type="title"/>
          </p:nvPr>
        </p:nvSpPr>
        <p:spPr>
          <a:xfrm>
            <a:off x="611030" y="609600"/>
            <a:ext cx="10969943" cy="808038"/>
          </a:xfrm>
        </p:spPr>
        <p:txBody>
          <a:bodyPr>
            <a:normAutofit/>
          </a:bodyPr>
          <a:lstStyle/>
          <a:p>
            <a:r>
              <a:rPr lang="en-US" sz="3200" dirty="0"/>
              <a:t>Professional and Technical Services by </a:t>
            </a:r>
            <a:r>
              <a:rPr lang="en-US" sz="3200" dirty="0">
                <a:latin typeface="Helvetica" panose="020B0604020202020204" pitchFamily="34" charset="0"/>
                <a:cs typeface="Helvetica" panose="020B0604020202020204" pitchFamily="34" charset="0"/>
              </a:rPr>
              <a:t>Education</a:t>
            </a:r>
          </a:p>
        </p:txBody>
      </p:sp>
      <p:sp>
        <p:nvSpPr>
          <p:cNvPr id="9" name="Rectangle 8"/>
          <p:cNvSpPr/>
          <p:nvPr/>
        </p:nvSpPr>
        <p:spPr>
          <a:xfrm>
            <a:off x="611029" y="240270"/>
            <a:ext cx="402809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Professional and Technical Services</a:t>
            </a:r>
            <a:endParaRPr lang="en-US" sz="1200" dirty="0"/>
          </a:p>
        </p:txBody>
      </p:sp>
      <p:grpSp>
        <p:nvGrpSpPr>
          <p:cNvPr id="3" name="Group 2"/>
          <p:cNvGrpSpPr/>
          <p:nvPr/>
        </p:nvGrpSpPr>
        <p:grpSpPr>
          <a:xfrm>
            <a:off x="1889761" y="2041379"/>
            <a:ext cx="8412480" cy="4366913"/>
            <a:chOff x="1889761" y="2041379"/>
            <a:chExt cx="8412480" cy="4366913"/>
          </a:xfrm>
        </p:grpSpPr>
        <p:graphicFrame>
          <p:nvGraphicFramePr>
            <p:cNvPr id="12" name="Chart 11"/>
            <p:cNvGraphicFramePr>
              <a:graphicFrameLocks/>
            </p:cNvGraphicFramePr>
            <p:nvPr>
              <p:extLst>
                <p:ext uri="{D42A27DB-BD31-4B8C-83A1-F6EECF244321}">
                  <p14:modId xmlns:p14="http://schemas.microsoft.com/office/powerpoint/2010/main" val="2599708433"/>
                </p:ext>
              </p:extLst>
            </p:nvPr>
          </p:nvGraphicFramePr>
          <p:xfrm>
            <a:off x="1889761" y="2364148"/>
            <a:ext cx="841248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1981201" y="2041379"/>
              <a:ext cx="8229600" cy="4366913"/>
              <a:chOff x="2072641" y="1920301"/>
              <a:chExt cx="8229600" cy="3950853"/>
            </a:xfrm>
          </p:grpSpPr>
          <p:sp>
            <p:nvSpPr>
              <p:cNvPr id="13" name="Rectangle 12"/>
              <p:cNvSpPr/>
              <p:nvPr/>
            </p:nvSpPr>
            <p:spPr>
              <a:xfrm>
                <a:off x="2072641" y="5634199"/>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920301"/>
                <a:ext cx="8229600" cy="276999"/>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grpSp>
      <p:sp>
        <p:nvSpPr>
          <p:cNvPr id="14" name="Rectangle 13"/>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Nearly 40% of workers in the Professional and Technical Services sector in the Pioneer Valley have a Bachelor’s degree or higher, while more than 25% have some college or an Associate degree.</a:t>
            </a:r>
          </a:p>
        </p:txBody>
      </p:sp>
    </p:spTree>
    <p:extLst>
      <p:ext uri="{BB962C8B-B14F-4D97-AF65-F5344CB8AC3E}">
        <p14:creationId xmlns:p14="http://schemas.microsoft.com/office/powerpoint/2010/main" val="763455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67</a:t>
            </a:fld>
            <a:endParaRPr lang="en-US"/>
          </a:p>
        </p:txBody>
      </p:sp>
      <p:sp>
        <p:nvSpPr>
          <p:cNvPr id="14" name="Title 1"/>
          <p:cNvSpPr>
            <a:spLocks noGrp="1"/>
          </p:cNvSpPr>
          <p:nvPr>
            <p:ph type="title"/>
          </p:nvPr>
        </p:nvSpPr>
        <p:spPr>
          <a:xfrm>
            <a:off x="611030" y="609600"/>
            <a:ext cx="10969943" cy="808038"/>
          </a:xfrm>
        </p:spPr>
        <p:txBody>
          <a:bodyPr>
            <a:normAutofit/>
          </a:bodyPr>
          <a:lstStyle/>
          <a:p>
            <a:r>
              <a:rPr lang="en-US" sz="3200" dirty="0"/>
              <a:t>Professional and Technical Services by </a:t>
            </a:r>
            <a:r>
              <a:rPr lang="en-US" sz="3200" dirty="0" smtClean="0"/>
              <a:t>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402809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Professional and Technical Services</a:t>
            </a:r>
            <a:endParaRPr lang="en-US" sz="1200" dirty="0"/>
          </a:p>
        </p:txBody>
      </p:sp>
      <p:grpSp>
        <p:nvGrpSpPr>
          <p:cNvPr id="5" name="Group 4"/>
          <p:cNvGrpSpPr/>
          <p:nvPr/>
        </p:nvGrpSpPr>
        <p:grpSpPr>
          <a:xfrm>
            <a:off x="1477682" y="2427883"/>
            <a:ext cx="10103291" cy="3768447"/>
            <a:chOff x="1477682" y="2427883"/>
            <a:chExt cx="10103291" cy="3768447"/>
          </a:xfrm>
        </p:grpSpPr>
        <p:grpSp>
          <p:nvGrpSpPr>
            <p:cNvPr id="17" name="Group 16"/>
            <p:cNvGrpSpPr/>
            <p:nvPr/>
          </p:nvGrpSpPr>
          <p:grpSpPr>
            <a:xfrm>
              <a:off x="1496612" y="2793279"/>
              <a:ext cx="8897302" cy="2926080"/>
              <a:chOff x="0" y="0"/>
              <a:chExt cx="8897302" cy="2926080"/>
            </a:xfrm>
          </p:grpSpPr>
          <p:graphicFrame>
            <p:nvGraphicFramePr>
              <p:cNvPr id="22" name="Chart 21"/>
              <p:cNvGraphicFramePr/>
              <p:nvPr>
                <p:extLst>
                  <p:ext uri="{D42A27DB-BD31-4B8C-83A1-F6EECF244321}">
                    <p14:modId xmlns:p14="http://schemas.microsoft.com/office/powerpoint/2010/main" val="1826306023"/>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p:cNvGraphicFramePr/>
              <p:nvPr>
                <p:extLst>
                  <p:ext uri="{D42A27DB-BD31-4B8C-83A1-F6EECF244321}">
                    <p14:modId xmlns:p14="http://schemas.microsoft.com/office/powerpoint/2010/main" val="3021051247"/>
                  </p:ext>
                </p:extLst>
              </p:nvPr>
            </p:nvGraphicFramePr>
            <p:xfrm>
              <a:off x="4691062" y="0"/>
              <a:ext cx="4206240" cy="292608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2" name="Group 1"/>
            <p:cNvGrpSpPr/>
            <p:nvPr/>
          </p:nvGrpSpPr>
          <p:grpSpPr>
            <a:xfrm>
              <a:off x="1477682" y="2427883"/>
              <a:ext cx="10103291" cy="3768447"/>
              <a:chOff x="1477682" y="2427883"/>
              <a:chExt cx="10103291" cy="3768447"/>
            </a:xfrm>
          </p:grpSpPr>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grpSp>
      <p:sp>
        <p:nvSpPr>
          <p:cNvPr id="19" name="Rectangle 18"/>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Employment in the Professional and Technical Services sector is fairly evenly split between male and female workers. </a:t>
            </a:r>
          </a:p>
        </p:txBody>
      </p:sp>
    </p:spTree>
    <p:extLst>
      <p:ext uri="{BB962C8B-B14F-4D97-AF65-F5344CB8AC3E}">
        <p14:creationId xmlns:p14="http://schemas.microsoft.com/office/powerpoint/2010/main" val="28627441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68</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Professional and Technical Services by Race/Ethnicity</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402809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Professional and Technical Services</a:t>
            </a:r>
            <a:endParaRPr lang="en-US" sz="1200" dirty="0"/>
          </a:p>
        </p:txBody>
      </p:sp>
      <p:grpSp>
        <p:nvGrpSpPr>
          <p:cNvPr id="5" name="Group 4"/>
          <p:cNvGrpSpPr/>
          <p:nvPr/>
        </p:nvGrpSpPr>
        <p:grpSpPr>
          <a:xfrm>
            <a:off x="611029" y="2427883"/>
            <a:ext cx="11068118" cy="3768447"/>
            <a:chOff x="611029" y="2427883"/>
            <a:chExt cx="11068118" cy="3768447"/>
          </a:xfrm>
        </p:grpSpPr>
        <p:grpSp>
          <p:nvGrpSpPr>
            <p:cNvPr id="19" name="Group 18"/>
            <p:cNvGrpSpPr/>
            <p:nvPr/>
          </p:nvGrpSpPr>
          <p:grpSpPr>
            <a:xfrm>
              <a:off x="629960" y="2782577"/>
              <a:ext cx="11049187" cy="2926080"/>
              <a:chOff x="0" y="0"/>
              <a:chExt cx="11049187" cy="2926080"/>
            </a:xfrm>
          </p:grpSpPr>
          <p:graphicFrame>
            <p:nvGraphicFramePr>
              <p:cNvPr id="23" name="Chart 22"/>
              <p:cNvGraphicFramePr>
                <a:graphicFrameLocks noChangeAspect="1"/>
              </p:cNvGraphicFramePr>
              <p:nvPr>
                <p:extLst>
                  <p:ext uri="{D42A27DB-BD31-4B8C-83A1-F6EECF244321}">
                    <p14:modId xmlns:p14="http://schemas.microsoft.com/office/powerpoint/2010/main" val="4180659584"/>
                  </p:ext>
                </p:extLst>
              </p:nvPr>
            </p:nvGraphicFramePr>
            <p:xfrm>
              <a:off x="8584780" y="0"/>
              <a:ext cx="2464407"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p:cNvGraphicFramePr>
                <a:graphicFrameLocks noChangeAspect="1"/>
              </p:cNvGraphicFramePr>
              <p:nvPr>
                <p:extLst>
                  <p:ext uri="{D42A27DB-BD31-4B8C-83A1-F6EECF244321}">
                    <p14:modId xmlns:p14="http://schemas.microsoft.com/office/powerpoint/2010/main" val="3239065277"/>
                  </p:ext>
                </p:extLst>
              </p:nvPr>
            </p:nvGraphicFramePr>
            <p:xfrm>
              <a:off x="4251511" y="0"/>
              <a:ext cx="4206240"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23"/>
              <p:cNvGraphicFramePr>
                <a:graphicFrameLocks noChangeAspect="1"/>
              </p:cNvGraphicFramePr>
              <p:nvPr>
                <p:extLst>
                  <p:ext uri="{D42A27DB-BD31-4B8C-83A1-F6EECF244321}">
                    <p14:modId xmlns:p14="http://schemas.microsoft.com/office/powerpoint/2010/main" val="2935892497"/>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7" name="Group 6"/>
            <p:cNvGrpSpPr/>
            <p:nvPr/>
          </p:nvGrpSpPr>
          <p:grpSpPr>
            <a:xfrm>
              <a:off x="611029" y="2427883"/>
              <a:ext cx="3512582" cy="3768447"/>
              <a:chOff x="611029" y="2427883"/>
              <a:chExt cx="3512582" cy="3768447"/>
            </a:xfrm>
          </p:grpSpPr>
          <p:sp>
            <p:nvSpPr>
              <p:cNvPr id="16" name="Rectangle 15"/>
              <p:cNvSpPr/>
              <p:nvPr/>
            </p:nvSpPr>
            <p:spPr>
              <a:xfrm>
                <a:off x="1216204" y="2427883"/>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3" name="Group 2"/>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
        <p:nvSpPr>
          <p:cNvPr id="26" name="Rectangle 25"/>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More than 90 percent of workers in the Professional and Technical Services Sector in the Pioneer Valley are white, though the numbers of Asian and Hispanic or Latino workers are growing somewhat.</a:t>
            </a:r>
          </a:p>
        </p:txBody>
      </p:sp>
    </p:spTree>
    <p:extLst>
      <p:ext uri="{BB962C8B-B14F-4D97-AF65-F5344CB8AC3E}">
        <p14:creationId xmlns:p14="http://schemas.microsoft.com/office/powerpoint/2010/main" val="27003550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Finance and Insurance</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69</a:t>
            </a:fld>
            <a:endParaRPr lang="en-US" dirty="0"/>
          </a:p>
        </p:txBody>
      </p:sp>
    </p:spTree>
    <p:extLst>
      <p:ext uri="{BB962C8B-B14F-4D97-AF65-F5344CB8AC3E}">
        <p14:creationId xmlns:p14="http://schemas.microsoft.com/office/powerpoint/2010/main" val="952065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nvPr>
        </p:nvGraphicFramePr>
        <p:xfrm>
          <a:off x="608173" y="2365789"/>
          <a:ext cx="109728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7</a:t>
            </a:fld>
            <a:endParaRPr lang="en-US" dirty="0"/>
          </a:p>
        </p:txBody>
      </p:sp>
      <p:sp>
        <p:nvSpPr>
          <p:cNvPr id="16"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Median Annual Wage</a:t>
            </a:r>
            <a:endParaRPr lang="en-US" sz="3200" dirty="0">
              <a:latin typeface="Helvetica" panose="020B0604020202020204" pitchFamily="34" charset="0"/>
              <a:cs typeface="Helvetica" panose="020B0604020202020204" pitchFamily="34" charset="0"/>
            </a:endParaRPr>
          </a:p>
        </p:txBody>
      </p:sp>
      <p:sp>
        <p:nvSpPr>
          <p:cNvPr id="18" name="Rectangle 17"/>
          <p:cNvSpPr/>
          <p:nvPr/>
        </p:nvSpPr>
        <p:spPr>
          <a:xfrm>
            <a:off x="611029" y="240270"/>
            <a:ext cx="135966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Context</a:t>
            </a:r>
            <a:endParaRPr lang="en-US" sz="1200" dirty="0"/>
          </a:p>
        </p:txBody>
      </p:sp>
      <p:sp>
        <p:nvSpPr>
          <p:cNvPr id="19" name="Rectangle 18"/>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Pioneer Valley’s median annual wage has increased since 2015, but is still significantly lower than the state average, and lower than all other regions except for the Berkshires.</a:t>
            </a:r>
          </a:p>
        </p:txBody>
      </p:sp>
      <p:sp>
        <p:nvSpPr>
          <p:cNvPr id="11" name="Rectangle 10"/>
          <p:cNvSpPr/>
          <p:nvPr/>
        </p:nvSpPr>
        <p:spPr>
          <a:xfrm>
            <a:off x="778042" y="6423496"/>
            <a:ext cx="10971373" cy="230832"/>
          </a:xfrm>
          <a:prstGeom prst="rect">
            <a:avLst/>
          </a:prstGeom>
        </p:spPr>
        <p:txBody>
          <a:bodyPr wrap="square" anchor="ctr">
            <a:spAutoFit/>
          </a:bodyPr>
          <a:lstStyle/>
          <a:p>
            <a:r>
              <a:rPr lang="en-US" sz="900" dirty="0" smtClean="0">
                <a:latin typeface="Helvetica" panose="020B0604020202020204" pitchFamily="34" charset="0"/>
                <a:cs typeface="Helvetica" panose="020B0604020202020204" pitchFamily="34" charset="0"/>
              </a:rPr>
              <a:t> Source: </a:t>
            </a:r>
            <a:r>
              <a:rPr lang="en-US" sz="900" dirty="0">
                <a:latin typeface="Helvetica" panose="020B0604020202020204" pitchFamily="34" charset="0"/>
                <a:cs typeface="Helvetica" panose="020B0604020202020204" pitchFamily="34" charset="0"/>
              </a:rPr>
              <a:t>DUA/Occupational Employment Statistics, </a:t>
            </a:r>
            <a:r>
              <a:rPr lang="en-US" sz="900" dirty="0" smtClean="0">
                <a:latin typeface="Helvetica" panose="020B0604020202020204" pitchFamily="34" charset="0"/>
                <a:cs typeface="Helvetica" panose="020B0604020202020204" pitchFamily="34" charset="0"/>
              </a:rPr>
              <a:t>2018 Wages</a:t>
            </a:r>
            <a:endParaRPr lang="en-US" sz="9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02471378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2577264997"/>
              </p:ext>
            </p:extLst>
          </p:nvPr>
        </p:nvGraphicFramePr>
        <p:xfrm>
          <a:off x="631082" y="2610190"/>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70</a:t>
            </a:fld>
            <a:endParaRPr lang="en-US"/>
          </a:p>
        </p:txBody>
      </p:sp>
      <p:sp>
        <p:nvSpPr>
          <p:cNvPr id="1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Finance and Insurance Groups and Employers</a:t>
            </a:r>
            <a:endParaRPr lang="en-US" sz="3200" dirty="0">
              <a:latin typeface="Helvetica" panose="020B0604020202020204" pitchFamily="34" charset="0"/>
              <a:cs typeface="Helvetica" panose="020B0604020202020204" pitchFamily="34" charset="0"/>
            </a:endParaRPr>
          </a:p>
        </p:txBody>
      </p:sp>
      <p:sp>
        <p:nvSpPr>
          <p:cNvPr id="19" name="Rectangle 18"/>
          <p:cNvSpPr/>
          <p:nvPr/>
        </p:nvSpPr>
        <p:spPr>
          <a:xfrm>
            <a:off x="611029" y="240270"/>
            <a:ext cx="313579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Finance and Insurance</a:t>
            </a:r>
            <a:endParaRPr lang="en-US" sz="1200" dirty="0"/>
          </a:p>
        </p:txBody>
      </p:sp>
      <p:graphicFrame>
        <p:nvGraphicFramePr>
          <p:cNvPr id="22" name="Table 21"/>
          <p:cNvGraphicFramePr>
            <a:graphicFrameLocks noGrp="1"/>
          </p:cNvGraphicFramePr>
          <p:nvPr>
            <p:extLst>
              <p:ext uri="{D42A27DB-BD31-4B8C-83A1-F6EECF244321}">
                <p14:modId xmlns:p14="http://schemas.microsoft.com/office/powerpoint/2010/main" val="2413136573"/>
              </p:ext>
            </p:extLst>
          </p:nvPr>
        </p:nvGraphicFramePr>
        <p:xfrm>
          <a:off x="7998593" y="3539890"/>
          <a:ext cx="3656287" cy="1463035"/>
        </p:xfrm>
        <a:graphic>
          <a:graphicData uri="http://schemas.openxmlformats.org/drawingml/2006/table">
            <a:tbl>
              <a:tblPr firstRow="1">
                <a:tableStyleId>{3B4B98B0-60AC-42C2-AFA5-B58CD77FA1E5}</a:tableStyleId>
              </a:tblPr>
              <a:tblGrid>
                <a:gridCol w="2252312">
                  <a:extLst>
                    <a:ext uri="{9D8B030D-6E8A-4147-A177-3AD203B41FA5}">
                      <a16:colId xmlns:a16="http://schemas.microsoft.com/office/drawing/2014/main" val="2354080455"/>
                    </a:ext>
                  </a:extLst>
                </a:gridCol>
                <a:gridCol w="1403975">
                  <a:extLst>
                    <a:ext uri="{9D8B030D-6E8A-4147-A177-3AD203B41FA5}">
                      <a16:colId xmlns:a16="http://schemas.microsoft.com/office/drawing/2014/main" val="2062974140"/>
                    </a:ext>
                  </a:extLst>
                </a:gridCol>
              </a:tblGrid>
              <a:tr h="209005">
                <a:tc>
                  <a:txBody>
                    <a:bodyPr/>
                    <a:lstStyle/>
                    <a:p>
                      <a:pPr algn="ctr" fontAlgn="b"/>
                      <a:r>
                        <a:rPr lang="en-US" sz="1000" u="none" strike="noStrike" dirty="0">
                          <a:effectLst/>
                        </a:rPr>
                        <a:t>Employer</a:t>
                      </a:r>
                      <a:endParaRPr lang="en-US" sz="1000" b="1" i="0" u="none" strike="noStrike" dirty="0">
                        <a:effectLst/>
                        <a:latin typeface="+mj-lt"/>
                        <a:cs typeface="Helvetica" panose="020B0604020202020204" pitchFamily="34" charset="0"/>
                      </a:endParaRPr>
                    </a:p>
                  </a:txBody>
                  <a:tcPr marL="9525" marR="9525" marT="9525" marB="0" anchor="ctr"/>
                </a:tc>
                <a:tc>
                  <a:txBody>
                    <a:bodyPr/>
                    <a:lstStyle/>
                    <a:p>
                      <a:pPr algn="ctr" fontAlgn="b"/>
                      <a:r>
                        <a:rPr lang="en-US" sz="1000" u="none" strike="noStrike" dirty="0">
                          <a:effectLst/>
                        </a:rPr>
                        <a:t>Job Postings</a:t>
                      </a:r>
                      <a:endParaRPr lang="en-US" sz="1000" b="1" i="0" u="none" strike="noStrike" dirty="0">
                        <a:effectLst/>
                        <a:latin typeface="+mj-lt"/>
                        <a:cs typeface="Helvetica" panose="020B0604020202020204" pitchFamily="34" charset="0"/>
                      </a:endParaRPr>
                    </a:p>
                  </a:txBody>
                  <a:tcPr marL="9525" marR="9525" marT="9525" marB="0" anchor="ctr"/>
                </a:tc>
                <a:extLst>
                  <a:ext uri="{0D108BD9-81ED-4DB2-BD59-A6C34878D82A}">
                    <a16:rowId xmlns:a16="http://schemas.microsoft.com/office/drawing/2014/main" val="2004953996"/>
                  </a:ext>
                </a:extLst>
              </a:tr>
              <a:tr h="209005">
                <a:tc>
                  <a:txBody>
                    <a:bodyPr/>
                    <a:lstStyle/>
                    <a:p>
                      <a:pPr algn="ctr" fontAlgn="b"/>
                      <a:r>
                        <a:rPr lang="en-US" sz="1000" b="0" i="0" u="none" strike="noStrike" dirty="0">
                          <a:effectLst/>
                          <a:latin typeface="Helvetica" panose="020B0604020202020204" pitchFamily="34" charset="0"/>
                        </a:rPr>
                        <a:t>Massachusetts Mutual Life Insurance</a:t>
                      </a:r>
                    </a:p>
                  </a:txBody>
                  <a:tcPr marL="9525" marR="9525" marT="9525" marB="0" anchor="ctr"/>
                </a:tc>
                <a:tc>
                  <a:txBody>
                    <a:bodyPr/>
                    <a:lstStyle/>
                    <a:p>
                      <a:pPr algn="ctr" fontAlgn="b"/>
                      <a:r>
                        <a:rPr lang="en-US" sz="1000" b="0" i="0" u="none" strike="noStrike">
                          <a:effectLst/>
                          <a:latin typeface="Helvetica" panose="020B0604020202020204" pitchFamily="34" charset="0"/>
                        </a:rPr>
                        <a:t>378</a:t>
                      </a:r>
                    </a:p>
                  </a:txBody>
                  <a:tcPr marL="9525" marR="9525" marT="9525" marB="0" anchor="ctr"/>
                </a:tc>
                <a:extLst>
                  <a:ext uri="{0D108BD9-81ED-4DB2-BD59-A6C34878D82A}">
                    <a16:rowId xmlns:a16="http://schemas.microsoft.com/office/drawing/2014/main" val="2094299416"/>
                  </a:ext>
                </a:extLst>
              </a:tr>
              <a:tr h="209005">
                <a:tc>
                  <a:txBody>
                    <a:bodyPr/>
                    <a:lstStyle/>
                    <a:p>
                      <a:pPr algn="ctr" fontAlgn="b"/>
                      <a:r>
                        <a:rPr lang="en-US" sz="1000" b="0" i="0" u="none" strike="noStrike">
                          <a:effectLst/>
                          <a:latin typeface="Helvetica" panose="020B0604020202020204" pitchFamily="34" charset="0"/>
                        </a:rPr>
                        <a:t>Bear State Financial, Inc</a:t>
                      </a:r>
                    </a:p>
                  </a:txBody>
                  <a:tcPr marL="9525" marR="9525" marT="9525" marB="0" anchor="ctr"/>
                </a:tc>
                <a:tc>
                  <a:txBody>
                    <a:bodyPr/>
                    <a:lstStyle/>
                    <a:p>
                      <a:pPr algn="ctr" fontAlgn="b"/>
                      <a:r>
                        <a:rPr lang="en-US" sz="1000" b="0" i="0" u="none" strike="noStrike" dirty="0">
                          <a:effectLst/>
                          <a:latin typeface="Helvetica" panose="020B0604020202020204" pitchFamily="34" charset="0"/>
                        </a:rPr>
                        <a:t>147</a:t>
                      </a:r>
                    </a:p>
                  </a:txBody>
                  <a:tcPr marL="9525" marR="9525" marT="9525" marB="0" anchor="ctr"/>
                </a:tc>
                <a:extLst>
                  <a:ext uri="{0D108BD9-81ED-4DB2-BD59-A6C34878D82A}">
                    <a16:rowId xmlns:a16="http://schemas.microsoft.com/office/drawing/2014/main" val="1311406487"/>
                  </a:ext>
                </a:extLst>
              </a:tr>
              <a:tr h="209005">
                <a:tc>
                  <a:txBody>
                    <a:bodyPr/>
                    <a:lstStyle/>
                    <a:p>
                      <a:pPr algn="ctr" fontAlgn="b"/>
                      <a:r>
                        <a:rPr lang="en-US" sz="1000" b="0" i="0" u="none" strike="noStrike">
                          <a:effectLst/>
                          <a:latin typeface="Helvetica" panose="020B0604020202020204" pitchFamily="34" charset="0"/>
                        </a:rPr>
                        <a:t>TD Bank</a:t>
                      </a:r>
                    </a:p>
                  </a:txBody>
                  <a:tcPr marL="9525" marR="9525" marT="9525" marB="0" anchor="ctr"/>
                </a:tc>
                <a:tc>
                  <a:txBody>
                    <a:bodyPr/>
                    <a:lstStyle/>
                    <a:p>
                      <a:pPr algn="ctr" fontAlgn="b"/>
                      <a:r>
                        <a:rPr lang="en-US" sz="1000" b="0" i="0" u="none" strike="noStrike" dirty="0">
                          <a:effectLst/>
                          <a:latin typeface="Helvetica" panose="020B0604020202020204" pitchFamily="34" charset="0"/>
                        </a:rPr>
                        <a:t>62</a:t>
                      </a:r>
                    </a:p>
                  </a:txBody>
                  <a:tcPr marL="9525" marR="9525" marT="9525" marB="0" anchor="ctr"/>
                </a:tc>
                <a:extLst>
                  <a:ext uri="{0D108BD9-81ED-4DB2-BD59-A6C34878D82A}">
                    <a16:rowId xmlns:a16="http://schemas.microsoft.com/office/drawing/2014/main" val="1699668475"/>
                  </a:ext>
                </a:extLst>
              </a:tr>
              <a:tr h="209005">
                <a:tc>
                  <a:txBody>
                    <a:bodyPr/>
                    <a:lstStyle/>
                    <a:p>
                      <a:pPr algn="ctr" fontAlgn="b"/>
                      <a:r>
                        <a:rPr lang="en-US" sz="1000" b="0" i="0" u="none" strike="noStrike">
                          <a:effectLst/>
                          <a:latin typeface="Helvetica" panose="020B0604020202020204" pitchFamily="34" charset="0"/>
                        </a:rPr>
                        <a:t>Citizens Financial Group</a:t>
                      </a:r>
                    </a:p>
                  </a:txBody>
                  <a:tcPr marL="9525" marR="9525" marT="9525" marB="0" anchor="ctr"/>
                </a:tc>
                <a:tc>
                  <a:txBody>
                    <a:bodyPr/>
                    <a:lstStyle/>
                    <a:p>
                      <a:pPr algn="ctr" fontAlgn="b"/>
                      <a:r>
                        <a:rPr lang="en-US" sz="1000" b="0" i="0" u="none" strike="noStrike" dirty="0">
                          <a:effectLst/>
                          <a:latin typeface="Helvetica" panose="020B0604020202020204" pitchFamily="34" charset="0"/>
                        </a:rPr>
                        <a:t>51</a:t>
                      </a:r>
                    </a:p>
                  </a:txBody>
                  <a:tcPr marL="9525" marR="9525" marT="9525" marB="0" anchor="ctr"/>
                </a:tc>
                <a:extLst>
                  <a:ext uri="{0D108BD9-81ED-4DB2-BD59-A6C34878D82A}">
                    <a16:rowId xmlns:a16="http://schemas.microsoft.com/office/drawing/2014/main" val="4041789653"/>
                  </a:ext>
                </a:extLst>
              </a:tr>
              <a:tr h="209005">
                <a:tc>
                  <a:txBody>
                    <a:bodyPr/>
                    <a:lstStyle/>
                    <a:p>
                      <a:pPr algn="ctr" fontAlgn="b"/>
                      <a:r>
                        <a:rPr lang="en-US" sz="1000" b="0" i="0" u="none" strike="noStrike">
                          <a:effectLst/>
                          <a:latin typeface="Helvetica" panose="020B0604020202020204" pitchFamily="34" charset="0"/>
                        </a:rPr>
                        <a:t>United Financial Bancorp, Inc</a:t>
                      </a:r>
                    </a:p>
                  </a:txBody>
                  <a:tcPr marL="9525" marR="9525" marT="9525" marB="0" anchor="ctr"/>
                </a:tc>
                <a:tc>
                  <a:txBody>
                    <a:bodyPr/>
                    <a:lstStyle/>
                    <a:p>
                      <a:pPr algn="ctr" fontAlgn="b"/>
                      <a:r>
                        <a:rPr lang="en-US" sz="1000" b="0" i="0" u="none" strike="noStrike" dirty="0">
                          <a:effectLst/>
                          <a:latin typeface="Helvetica" panose="020B0604020202020204" pitchFamily="34" charset="0"/>
                        </a:rPr>
                        <a:t>50</a:t>
                      </a:r>
                    </a:p>
                  </a:txBody>
                  <a:tcPr marL="9525" marR="9525" marT="9525" marB="0" anchor="ctr"/>
                </a:tc>
                <a:extLst>
                  <a:ext uri="{0D108BD9-81ED-4DB2-BD59-A6C34878D82A}">
                    <a16:rowId xmlns:a16="http://schemas.microsoft.com/office/drawing/2014/main" val="3358173353"/>
                  </a:ext>
                </a:extLst>
              </a:tr>
              <a:tr h="209005">
                <a:tc>
                  <a:txBody>
                    <a:bodyPr/>
                    <a:lstStyle/>
                    <a:p>
                      <a:pPr algn="ctr" fontAlgn="b"/>
                      <a:r>
                        <a:rPr lang="en-US" sz="1000" b="0" i="0" u="none" strike="noStrike">
                          <a:effectLst/>
                          <a:latin typeface="Helvetica" panose="020B0604020202020204" pitchFamily="34" charset="0"/>
                        </a:rPr>
                        <a:t>Bank of America</a:t>
                      </a:r>
                    </a:p>
                  </a:txBody>
                  <a:tcPr marL="9525" marR="9525" marT="9525" marB="0" anchor="ctr"/>
                </a:tc>
                <a:tc>
                  <a:txBody>
                    <a:bodyPr/>
                    <a:lstStyle/>
                    <a:p>
                      <a:pPr algn="ctr" fontAlgn="b"/>
                      <a:r>
                        <a:rPr lang="en-US" sz="1000" b="0" i="0" u="none" strike="noStrike" dirty="0">
                          <a:effectLst/>
                          <a:latin typeface="Helvetica" panose="020B0604020202020204" pitchFamily="34" charset="0"/>
                        </a:rPr>
                        <a:t>50</a:t>
                      </a:r>
                    </a:p>
                  </a:txBody>
                  <a:tcPr marL="9525" marR="9525" marT="9525" marB="0" anchor="ctr"/>
                </a:tc>
                <a:extLst>
                  <a:ext uri="{0D108BD9-81ED-4DB2-BD59-A6C34878D82A}">
                    <a16:rowId xmlns:a16="http://schemas.microsoft.com/office/drawing/2014/main" val="872586986"/>
                  </a:ext>
                </a:extLst>
              </a:tr>
            </a:tbl>
          </a:graphicData>
        </a:graphic>
      </p:graphicFrame>
      <p:grpSp>
        <p:nvGrpSpPr>
          <p:cNvPr id="5" name="Group 4"/>
          <p:cNvGrpSpPr/>
          <p:nvPr/>
        </p:nvGrpSpPr>
        <p:grpSpPr>
          <a:xfrm>
            <a:off x="7998592" y="3194739"/>
            <a:ext cx="3656287" cy="2122559"/>
            <a:chOff x="8017051" y="3179350"/>
            <a:chExt cx="3656287" cy="2122559"/>
          </a:xfrm>
        </p:grpSpPr>
        <p:sp>
          <p:nvSpPr>
            <p:cNvPr id="23" name="TextBox 22"/>
            <p:cNvSpPr txBox="1"/>
            <p:nvPr/>
          </p:nvSpPr>
          <p:spPr>
            <a:xfrm>
              <a:off x="8017051" y="3179350"/>
              <a:ext cx="3656287"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Regional Job Postings</a:t>
              </a:r>
              <a:endParaRPr lang="en-US" sz="1100" dirty="0">
                <a:latin typeface="Helvetica" panose="020B0604020202020204" pitchFamily="34" charset="0"/>
                <a:cs typeface="Helvetica" panose="020B0604020202020204" pitchFamily="34" charset="0"/>
              </a:endParaRPr>
            </a:p>
          </p:txBody>
        </p:sp>
        <p:sp>
          <p:nvSpPr>
            <p:cNvPr id="24" name="Rectangle 23"/>
            <p:cNvSpPr/>
            <p:nvPr/>
          </p:nvSpPr>
          <p:spPr>
            <a:xfrm>
              <a:off x="8997998" y="5071077"/>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grpSp>
      <p:sp>
        <p:nvSpPr>
          <p:cNvPr id="15" name="Rectangle 14"/>
          <p:cNvSpPr/>
          <p:nvPr/>
        </p:nvSpPr>
        <p:spPr>
          <a:xfrm>
            <a:off x="631082" y="5966486"/>
            <a:ext cx="7040880"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sp>
        <p:nvSpPr>
          <p:cNvPr id="17" name="Rectangle 16"/>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 number of Finance and Insurance establishments </a:t>
            </a:r>
            <a:r>
              <a:rPr lang="en-US" sz="1400" dirty="0" smtClean="0">
                <a:latin typeface="Helvetica" panose="020B0604020202020204" pitchFamily="34" charset="0"/>
                <a:cs typeface="Helvetica" panose="020B0604020202020204" pitchFamily="34" charset="0"/>
              </a:rPr>
              <a:t>in Pioneer Valley has remained </a:t>
            </a:r>
            <a:r>
              <a:rPr lang="en-US" sz="1400" dirty="0">
                <a:latin typeface="Helvetica" panose="020B0604020202020204" pitchFamily="34" charset="0"/>
                <a:cs typeface="Helvetica" panose="020B0604020202020204" pitchFamily="34" charset="0"/>
              </a:rPr>
              <a:t>stable </a:t>
            </a:r>
            <a:r>
              <a:rPr lang="en-US" sz="1400" dirty="0" smtClean="0">
                <a:latin typeface="Helvetica" panose="020B0604020202020204" pitchFamily="34" charset="0"/>
                <a:cs typeface="Helvetica" panose="020B0604020202020204" pitchFamily="34" charset="0"/>
              </a:rPr>
              <a:t>since </a:t>
            </a:r>
            <a:r>
              <a:rPr lang="en-US" sz="1400" dirty="0">
                <a:latin typeface="Helvetica" panose="020B0604020202020204" pitchFamily="34" charset="0"/>
                <a:cs typeface="Helvetica" panose="020B0604020202020204" pitchFamily="34" charset="0"/>
              </a:rPr>
              <a:t>2016</a:t>
            </a:r>
            <a:r>
              <a:rPr lang="en-US" sz="1400" dirty="0" smtClean="0">
                <a:latin typeface="Helvetica" panose="020B0604020202020204" pitchFamily="34" charset="0"/>
                <a:cs typeface="Helvetica" panose="020B0604020202020204" pitchFamily="34" charset="0"/>
              </a:rPr>
              <a:t>. In the last year, Massachusetts Mutual Life Insurance was responsible for the largest number of job postings in Pioneer Valley (378).</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6500770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2587009850"/>
              </p:ext>
            </p:extLst>
          </p:nvPr>
        </p:nvGraphicFramePr>
        <p:xfrm>
          <a:off x="1889761" y="2488290"/>
          <a:ext cx="8412480" cy="374904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71</a:t>
            </a:fld>
            <a:endParaRPr lang="en-US" dirty="0"/>
          </a:p>
        </p:txBody>
      </p:sp>
      <p:sp>
        <p:nvSpPr>
          <p:cNvPr id="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Finance and Insurance by </a:t>
            </a:r>
            <a:r>
              <a:rPr lang="en-US" sz="3200" dirty="0">
                <a:latin typeface="Helvetica" panose="020B0604020202020204" pitchFamily="34" charset="0"/>
                <a:cs typeface="Helvetica" panose="020B0604020202020204" pitchFamily="34" charset="0"/>
              </a:rPr>
              <a:t>Education</a:t>
            </a:r>
          </a:p>
        </p:txBody>
      </p:sp>
      <p:sp>
        <p:nvSpPr>
          <p:cNvPr id="9" name="Rectangle 8"/>
          <p:cNvSpPr/>
          <p:nvPr/>
        </p:nvSpPr>
        <p:spPr>
          <a:xfrm>
            <a:off x="611029" y="240270"/>
            <a:ext cx="313579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Finance and Insurance</a:t>
            </a:r>
            <a:endParaRPr lang="en-US" sz="1200" dirty="0"/>
          </a:p>
        </p:txBody>
      </p:sp>
      <p:grpSp>
        <p:nvGrpSpPr>
          <p:cNvPr id="5" name="Group 4"/>
          <p:cNvGrpSpPr/>
          <p:nvPr/>
        </p:nvGrpSpPr>
        <p:grpSpPr>
          <a:xfrm>
            <a:off x="1981201" y="2142101"/>
            <a:ext cx="8229600" cy="4396811"/>
            <a:chOff x="2072641" y="1897662"/>
            <a:chExt cx="8229600" cy="3977902"/>
          </a:xfrm>
        </p:grpSpPr>
        <p:sp>
          <p:nvSpPr>
            <p:cNvPr id="13" name="Rectangle 12"/>
            <p:cNvSpPr/>
            <p:nvPr/>
          </p:nvSpPr>
          <p:spPr>
            <a:xfrm>
              <a:off x="2072641" y="5638609"/>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897662"/>
              <a:ext cx="8229600" cy="250608"/>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sp>
        <p:nvSpPr>
          <p:cNvPr id="14" name="Rectangle 13"/>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Finance and Insurance employment has declined slightly since 2015.  More than 40% of workers in the sector in the Pioneer Valley hold a Bachelor’s degree or higher. </a:t>
            </a:r>
          </a:p>
        </p:txBody>
      </p:sp>
    </p:spTree>
    <p:extLst>
      <p:ext uri="{BB962C8B-B14F-4D97-AF65-F5344CB8AC3E}">
        <p14:creationId xmlns:p14="http://schemas.microsoft.com/office/powerpoint/2010/main" val="36965793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72</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Finance and Insurance by 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313579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Finance and Insurance</a:t>
            </a:r>
            <a:endParaRPr lang="en-US" sz="1200" dirty="0"/>
          </a:p>
        </p:txBody>
      </p:sp>
      <p:grpSp>
        <p:nvGrpSpPr>
          <p:cNvPr id="5" name="Group 4"/>
          <p:cNvGrpSpPr/>
          <p:nvPr/>
        </p:nvGrpSpPr>
        <p:grpSpPr>
          <a:xfrm>
            <a:off x="1477682" y="2427883"/>
            <a:ext cx="10103291" cy="3768447"/>
            <a:chOff x="1477682" y="2427883"/>
            <a:chExt cx="10103291" cy="3768447"/>
          </a:xfrm>
        </p:grpSpPr>
        <p:grpSp>
          <p:nvGrpSpPr>
            <p:cNvPr id="21" name="Group 20"/>
            <p:cNvGrpSpPr/>
            <p:nvPr/>
          </p:nvGrpSpPr>
          <p:grpSpPr>
            <a:xfrm>
              <a:off x="1496613" y="2794428"/>
              <a:ext cx="8906827" cy="2926080"/>
              <a:chOff x="0" y="0"/>
              <a:chExt cx="8906827" cy="2926080"/>
            </a:xfrm>
          </p:grpSpPr>
          <p:graphicFrame>
            <p:nvGraphicFramePr>
              <p:cNvPr id="22" name="Chart 21"/>
              <p:cNvGraphicFramePr>
                <a:graphicFrameLocks/>
              </p:cNvGraphicFramePr>
              <p:nvPr>
                <p:extLst>
                  <p:ext uri="{D42A27DB-BD31-4B8C-83A1-F6EECF244321}">
                    <p14:modId xmlns:p14="http://schemas.microsoft.com/office/powerpoint/2010/main" val="3601231646"/>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p:cNvGraphicFramePr>
                <a:graphicFrameLocks/>
              </p:cNvGraphicFramePr>
              <p:nvPr>
                <p:extLst>
                  <p:ext uri="{D42A27DB-BD31-4B8C-83A1-F6EECF244321}">
                    <p14:modId xmlns:p14="http://schemas.microsoft.com/office/powerpoint/2010/main" val="2952420990"/>
                  </p:ext>
                </p:extLst>
              </p:nvPr>
            </p:nvGraphicFramePr>
            <p:xfrm>
              <a:off x="4700587" y="0"/>
              <a:ext cx="4206240" cy="292608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2" name="Group 1"/>
            <p:cNvGrpSpPr/>
            <p:nvPr/>
          </p:nvGrpSpPr>
          <p:grpSpPr>
            <a:xfrm>
              <a:off x="1477682" y="2427883"/>
              <a:ext cx="10103291" cy="3768447"/>
              <a:chOff x="1477682" y="2427883"/>
              <a:chExt cx="10103291" cy="3768447"/>
            </a:xfrm>
          </p:grpSpPr>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grpSp>
      <p:sp>
        <p:nvSpPr>
          <p:cNvPr id="19" name="Rectangle 18"/>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Numbers of workers in the Finance and Insurance sector in the Pioneer Valley are just over 60% female and 40% male.</a:t>
            </a:r>
          </a:p>
        </p:txBody>
      </p:sp>
    </p:spTree>
    <p:extLst>
      <p:ext uri="{BB962C8B-B14F-4D97-AF65-F5344CB8AC3E}">
        <p14:creationId xmlns:p14="http://schemas.microsoft.com/office/powerpoint/2010/main" val="7940449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73</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Finance and Insurance by Race/Ethnicity</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313579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Finance and Insurance</a:t>
            </a:r>
            <a:endParaRPr lang="en-US" sz="1200" dirty="0"/>
          </a:p>
        </p:txBody>
      </p:sp>
      <p:grpSp>
        <p:nvGrpSpPr>
          <p:cNvPr id="2" name="Group 1"/>
          <p:cNvGrpSpPr/>
          <p:nvPr/>
        </p:nvGrpSpPr>
        <p:grpSpPr>
          <a:xfrm>
            <a:off x="611029" y="2427883"/>
            <a:ext cx="11085448" cy="3768447"/>
            <a:chOff x="611029" y="2427883"/>
            <a:chExt cx="11085448" cy="3768447"/>
          </a:xfrm>
        </p:grpSpPr>
        <p:grpSp>
          <p:nvGrpSpPr>
            <p:cNvPr id="21" name="Group 20"/>
            <p:cNvGrpSpPr/>
            <p:nvPr/>
          </p:nvGrpSpPr>
          <p:grpSpPr>
            <a:xfrm>
              <a:off x="647290" y="2798161"/>
              <a:ext cx="11049187" cy="2926080"/>
              <a:chOff x="0" y="0"/>
              <a:chExt cx="11049187" cy="2926080"/>
            </a:xfrm>
          </p:grpSpPr>
          <p:graphicFrame>
            <p:nvGraphicFramePr>
              <p:cNvPr id="26" name="Chart 25"/>
              <p:cNvGraphicFramePr>
                <a:graphicFrameLocks noChangeAspect="1"/>
              </p:cNvGraphicFramePr>
              <p:nvPr>
                <p:extLst>
                  <p:ext uri="{D42A27DB-BD31-4B8C-83A1-F6EECF244321}">
                    <p14:modId xmlns:p14="http://schemas.microsoft.com/office/powerpoint/2010/main" val="2058894618"/>
                  </p:ext>
                </p:extLst>
              </p:nvPr>
            </p:nvGraphicFramePr>
            <p:xfrm>
              <a:off x="4251511" y="0"/>
              <a:ext cx="420624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p:cNvGraphicFramePr>
                <a:graphicFrameLocks noChangeAspect="1"/>
              </p:cNvGraphicFramePr>
              <p:nvPr>
                <p:extLst>
                  <p:ext uri="{D42A27DB-BD31-4B8C-83A1-F6EECF244321}">
                    <p14:modId xmlns:p14="http://schemas.microsoft.com/office/powerpoint/2010/main" val="2781206781"/>
                  </p:ext>
                </p:extLst>
              </p:nvPr>
            </p:nvGraphicFramePr>
            <p:xfrm>
              <a:off x="8584780" y="0"/>
              <a:ext cx="2464407"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Chart 27"/>
              <p:cNvGraphicFramePr>
                <a:graphicFrameLocks noChangeAspect="1"/>
              </p:cNvGraphicFramePr>
              <p:nvPr>
                <p:extLst>
                  <p:ext uri="{D42A27DB-BD31-4B8C-83A1-F6EECF244321}">
                    <p14:modId xmlns:p14="http://schemas.microsoft.com/office/powerpoint/2010/main" val="3423296957"/>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6" name="Group 5"/>
            <p:cNvGrpSpPr/>
            <p:nvPr/>
          </p:nvGrpSpPr>
          <p:grpSpPr>
            <a:xfrm>
              <a:off x="611029" y="2427883"/>
              <a:ext cx="10969944" cy="3768447"/>
              <a:chOff x="611029" y="2427883"/>
              <a:chExt cx="10969944" cy="3768447"/>
            </a:xfrm>
          </p:grpSpPr>
          <p:grpSp>
            <p:nvGrpSpPr>
              <p:cNvPr id="3" name="Group 2"/>
              <p:cNvGrpSpPr/>
              <p:nvPr/>
            </p:nvGrpSpPr>
            <p:grpSpPr>
              <a:xfrm>
                <a:off x="611029"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grpSp>
      <p:sp>
        <p:nvSpPr>
          <p:cNvPr id="25" name="Rectangle 24"/>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Nearly 90% of all workers in the Finance and Insurance sector in the Pioneer Valley are white.</a:t>
            </a:r>
          </a:p>
        </p:txBody>
      </p:sp>
    </p:spTree>
    <p:extLst>
      <p:ext uri="{BB962C8B-B14F-4D97-AF65-F5344CB8AC3E}">
        <p14:creationId xmlns:p14="http://schemas.microsoft.com/office/powerpoint/2010/main" val="312361685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Hospitality</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74</a:t>
            </a:fld>
            <a:endParaRPr lang="en-US" dirty="0"/>
          </a:p>
        </p:txBody>
      </p:sp>
    </p:spTree>
    <p:extLst>
      <p:ext uri="{BB962C8B-B14F-4D97-AF65-F5344CB8AC3E}">
        <p14:creationId xmlns:p14="http://schemas.microsoft.com/office/powerpoint/2010/main" val="211854098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p:cNvGraphicFramePr>
          <p:nvPr>
            <p:extLst>
              <p:ext uri="{D42A27DB-BD31-4B8C-83A1-F6EECF244321}">
                <p14:modId xmlns:p14="http://schemas.microsoft.com/office/powerpoint/2010/main" val="1056137072"/>
              </p:ext>
            </p:extLst>
          </p:nvPr>
        </p:nvGraphicFramePr>
        <p:xfrm>
          <a:off x="631082" y="2610190"/>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75</a:t>
            </a:fld>
            <a:endParaRPr lang="en-US"/>
          </a:p>
        </p:txBody>
      </p:sp>
      <p:sp>
        <p:nvSpPr>
          <p:cNvPr id="1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Hospitality Groups and Employers</a:t>
            </a:r>
            <a:endParaRPr lang="en-US" sz="3200" dirty="0">
              <a:latin typeface="Helvetica" panose="020B0604020202020204" pitchFamily="34" charset="0"/>
              <a:cs typeface="Helvetica" panose="020B0604020202020204" pitchFamily="34" charset="0"/>
            </a:endParaRPr>
          </a:p>
        </p:txBody>
      </p:sp>
      <p:sp>
        <p:nvSpPr>
          <p:cNvPr id="19" name="Rectangle 18"/>
          <p:cNvSpPr/>
          <p:nvPr/>
        </p:nvSpPr>
        <p:spPr>
          <a:xfrm>
            <a:off x="611029" y="240270"/>
            <a:ext cx="228299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Hospitality</a:t>
            </a:r>
            <a:endParaRPr lang="en-US" sz="1200" dirty="0"/>
          </a:p>
        </p:txBody>
      </p:sp>
      <p:graphicFrame>
        <p:nvGraphicFramePr>
          <p:cNvPr id="22" name="Table 21"/>
          <p:cNvGraphicFramePr>
            <a:graphicFrameLocks noGrp="1"/>
          </p:cNvGraphicFramePr>
          <p:nvPr>
            <p:extLst>
              <p:ext uri="{D42A27DB-BD31-4B8C-83A1-F6EECF244321}">
                <p14:modId xmlns:p14="http://schemas.microsoft.com/office/powerpoint/2010/main" val="1065071058"/>
              </p:ext>
            </p:extLst>
          </p:nvPr>
        </p:nvGraphicFramePr>
        <p:xfrm>
          <a:off x="7998593" y="3539890"/>
          <a:ext cx="3656287" cy="1463035"/>
        </p:xfrm>
        <a:graphic>
          <a:graphicData uri="http://schemas.openxmlformats.org/drawingml/2006/table">
            <a:tbl>
              <a:tblPr firstRow="1">
                <a:tableStyleId>{5FD0F851-EC5A-4D38-B0AD-8093EC10F338}</a:tableStyleId>
              </a:tblPr>
              <a:tblGrid>
                <a:gridCol w="2252312">
                  <a:extLst>
                    <a:ext uri="{9D8B030D-6E8A-4147-A177-3AD203B41FA5}">
                      <a16:colId xmlns:a16="http://schemas.microsoft.com/office/drawing/2014/main" val="2354080455"/>
                    </a:ext>
                  </a:extLst>
                </a:gridCol>
                <a:gridCol w="1403975">
                  <a:extLst>
                    <a:ext uri="{9D8B030D-6E8A-4147-A177-3AD203B41FA5}">
                      <a16:colId xmlns:a16="http://schemas.microsoft.com/office/drawing/2014/main" val="2062974140"/>
                    </a:ext>
                  </a:extLst>
                </a:gridCol>
              </a:tblGrid>
              <a:tr h="209005">
                <a:tc>
                  <a:txBody>
                    <a:bodyPr/>
                    <a:lstStyle/>
                    <a:p>
                      <a:pPr algn="ctr" fontAlgn="b"/>
                      <a:r>
                        <a:rPr lang="en-US" sz="1000" u="none" strike="noStrike" dirty="0">
                          <a:effectLst/>
                        </a:rPr>
                        <a:t>Employer</a:t>
                      </a:r>
                      <a:endParaRPr lang="en-US" sz="1000" b="1" i="0" u="none" strike="noStrike" dirty="0">
                        <a:effectLst/>
                        <a:latin typeface="+mj-lt"/>
                        <a:cs typeface="Helvetica" panose="020B0604020202020204" pitchFamily="34" charset="0"/>
                      </a:endParaRPr>
                    </a:p>
                  </a:txBody>
                  <a:tcPr marL="9525" marR="9525" marT="9525" marB="0" anchor="ctr"/>
                </a:tc>
                <a:tc>
                  <a:txBody>
                    <a:bodyPr/>
                    <a:lstStyle/>
                    <a:p>
                      <a:pPr algn="ctr" fontAlgn="b"/>
                      <a:r>
                        <a:rPr lang="en-US" sz="1000" u="none" strike="noStrike" dirty="0">
                          <a:effectLst/>
                        </a:rPr>
                        <a:t>Job Postings</a:t>
                      </a:r>
                      <a:endParaRPr lang="en-US" sz="1000" b="1" i="0" u="none" strike="noStrike" dirty="0">
                        <a:effectLst/>
                        <a:latin typeface="+mj-lt"/>
                        <a:cs typeface="Helvetica" panose="020B0604020202020204" pitchFamily="34" charset="0"/>
                      </a:endParaRPr>
                    </a:p>
                  </a:txBody>
                  <a:tcPr marL="9525" marR="9525" marT="9525" marB="0" anchor="ctr"/>
                </a:tc>
                <a:extLst>
                  <a:ext uri="{0D108BD9-81ED-4DB2-BD59-A6C34878D82A}">
                    <a16:rowId xmlns:a16="http://schemas.microsoft.com/office/drawing/2014/main" val="2004953996"/>
                  </a:ext>
                </a:extLst>
              </a:tr>
              <a:tr h="209005">
                <a:tc>
                  <a:txBody>
                    <a:bodyPr/>
                    <a:lstStyle/>
                    <a:p>
                      <a:pPr algn="ctr" fontAlgn="b"/>
                      <a:r>
                        <a:rPr lang="en-US" sz="1000" b="0" i="0" u="none" strike="noStrike" dirty="0">
                          <a:effectLst/>
                          <a:latin typeface="Helvetica" panose="020B0604020202020204" pitchFamily="34" charset="0"/>
                        </a:rPr>
                        <a:t>MGM Resorts International</a:t>
                      </a:r>
                    </a:p>
                  </a:txBody>
                  <a:tcPr marL="9525" marR="9525" marT="9525" marB="0" anchor="ctr"/>
                </a:tc>
                <a:tc>
                  <a:txBody>
                    <a:bodyPr/>
                    <a:lstStyle/>
                    <a:p>
                      <a:pPr algn="ctr" fontAlgn="b"/>
                      <a:r>
                        <a:rPr lang="en-US" sz="1000" b="0" i="0" u="none" strike="noStrike">
                          <a:effectLst/>
                          <a:latin typeface="Helvetica" panose="020B0604020202020204" pitchFamily="34" charset="0"/>
                        </a:rPr>
                        <a:t>286</a:t>
                      </a:r>
                    </a:p>
                  </a:txBody>
                  <a:tcPr marL="9525" marR="9525" marT="9525" marB="0" anchor="ctr"/>
                </a:tc>
                <a:extLst>
                  <a:ext uri="{0D108BD9-81ED-4DB2-BD59-A6C34878D82A}">
                    <a16:rowId xmlns:a16="http://schemas.microsoft.com/office/drawing/2014/main" val="2094299416"/>
                  </a:ext>
                </a:extLst>
              </a:tr>
              <a:tr h="209005">
                <a:tc>
                  <a:txBody>
                    <a:bodyPr/>
                    <a:lstStyle/>
                    <a:p>
                      <a:pPr algn="ctr" fontAlgn="b"/>
                      <a:r>
                        <a:rPr lang="en-US" sz="1000" b="0" i="0" u="none" strike="noStrike" dirty="0">
                          <a:effectLst/>
                          <a:latin typeface="Helvetica" panose="020B0604020202020204" pitchFamily="34" charset="0"/>
                        </a:rPr>
                        <a:t>Aramark</a:t>
                      </a:r>
                    </a:p>
                  </a:txBody>
                  <a:tcPr marL="9525" marR="9525" marT="9525" marB="0" anchor="ctr"/>
                </a:tc>
                <a:tc>
                  <a:txBody>
                    <a:bodyPr/>
                    <a:lstStyle/>
                    <a:p>
                      <a:pPr algn="ctr" fontAlgn="b"/>
                      <a:r>
                        <a:rPr lang="en-US" sz="1000" b="0" i="0" u="none" strike="noStrike">
                          <a:effectLst/>
                          <a:latin typeface="Helvetica" panose="020B0604020202020204" pitchFamily="34" charset="0"/>
                        </a:rPr>
                        <a:t>164</a:t>
                      </a:r>
                    </a:p>
                  </a:txBody>
                  <a:tcPr marL="9525" marR="9525" marT="9525" marB="0" anchor="ctr"/>
                </a:tc>
                <a:extLst>
                  <a:ext uri="{0D108BD9-81ED-4DB2-BD59-A6C34878D82A}">
                    <a16:rowId xmlns:a16="http://schemas.microsoft.com/office/drawing/2014/main" val="1311406487"/>
                  </a:ext>
                </a:extLst>
              </a:tr>
              <a:tr h="209005">
                <a:tc>
                  <a:txBody>
                    <a:bodyPr/>
                    <a:lstStyle/>
                    <a:p>
                      <a:pPr algn="ctr" fontAlgn="b"/>
                      <a:r>
                        <a:rPr lang="en-US" sz="1000" b="0" i="0" u="none" strike="noStrike" dirty="0">
                          <a:effectLst/>
                          <a:latin typeface="Helvetica" panose="020B0604020202020204" pitchFamily="34" charset="0"/>
                        </a:rPr>
                        <a:t>Chipotle Mexican Grill</a:t>
                      </a:r>
                    </a:p>
                  </a:txBody>
                  <a:tcPr marL="9525" marR="9525" marT="9525" marB="0" anchor="ctr"/>
                </a:tc>
                <a:tc>
                  <a:txBody>
                    <a:bodyPr/>
                    <a:lstStyle/>
                    <a:p>
                      <a:pPr algn="ctr" fontAlgn="b"/>
                      <a:r>
                        <a:rPr lang="en-US" sz="1000" b="0" i="0" u="none" strike="noStrike" dirty="0">
                          <a:effectLst/>
                          <a:latin typeface="Helvetica" panose="020B0604020202020204" pitchFamily="34" charset="0"/>
                        </a:rPr>
                        <a:t>126</a:t>
                      </a:r>
                    </a:p>
                  </a:txBody>
                  <a:tcPr marL="9525" marR="9525" marT="9525" marB="0" anchor="ctr"/>
                </a:tc>
                <a:extLst>
                  <a:ext uri="{0D108BD9-81ED-4DB2-BD59-A6C34878D82A}">
                    <a16:rowId xmlns:a16="http://schemas.microsoft.com/office/drawing/2014/main" val="1699668475"/>
                  </a:ext>
                </a:extLst>
              </a:tr>
              <a:tr h="209005">
                <a:tc>
                  <a:txBody>
                    <a:bodyPr/>
                    <a:lstStyle/>
                    <a:p>
                      <a:pPr algn="ctr" fontAlgn="b"/>
                      <a:r>
                        <a:rPr lang="en-US" sz="1000" b="0" i="0" u="none" strike="noStrike">
                          <a:effectLst/>
                          <a:latin typeface="Helvetica" panose="020B0604020202020204" pitchFamily="34" charset="0"/>
                        </a:rPr>
                        <a:t>Six Flags Incorporated</a:t>
                      </a:r>
                    </a:p>
                  </a:txBody>
                  <a:tcPr marL="9525" marR="9525" marT="9525" marB="0" anchor="ctr"/>
                </a:tc>
                <a:tc>
                  <a:txBody>
                    <a:bodyPr/>
                    <a:lstStyle/>
                    <a:p>
                      <a:pPr algn="ctr" fontAlgn="b"/>
                      <a:r>
                        <a:rPr lang="en-US" sz="1000" b="0" i="0" u="none" strike="noStrike" dirty="0">
                          <a:effectLst/>
                          <a:latin typeface="Helvetica" panose="020B0604020202020204" pitchFamily="34" charset="0"/>
                        </a:rPr>
                        <a:t>98</a:t>
                      </a:r>
                    </a:p>
                  </a:txBody>
                  <a:tcPr marL="9525" marR="9525" marT="9525" marB="0" anchor="ctr"/>
                </a:tc>
                <a:extLst>
                  <a:ext uri="{0D108BD9-81ED-4DB2-BD59-A6C34878D82A}">
                    <a16:rowId xmlns:a16="http://schemas.microsoft.com/office/drawing/2014/main" val="4041789653"/>
                  </a:ext>
                </a:extLst>
              </a:tr>
              <a:tr h="209005">
                <a:tc>
                  <a:txBody>
                    <a:bodyPr/>
                    <a:lstStyle/>
                    <a:p>
                      <a:pPr algn="ctr" fontAlgn="b"/>
                      <a:r>
                        <a:rPr lang="en-US" sz="1000" b="0" i="0" u="none" strike="noStrike">
                          <a:effectLst/>
                          <a:latin typeface="Helvetica" panose="020B0604020202020204" pitchFamily="34" charset="0"/>
                        </a:rPr>
                        <a:t>Compass Group Plc United States</a:t>
                      </a:r>
                    </a:p>
                  </a:txBody>
                  <a:tcPr marL="9525" marR="9525" marT="9525" marB="0" anchor="ctr"/>
                </a:tc>
                <a:tc>
                  <a:txBody>
                    <a:bodyPr/>
                    <a:lstStyle/>
                    <a:p>
                      <a:pPr algn="ctr" fontAlgn="b"/>
                      <a:r>
                        <a:rPr lang="en-US" sz="1000" b="0" i="0" u="none" strike="noStrike" dirty="0">
                          <a:effectLst/>
                          <a:latin typeface="Helvetica" panose="020B0604020202020204" pitchFamily="34" charset="0"/>
                        </a:rPr>
                        <a:t>62</a:t>
                      </a:r>
                    </a:p>
                  </a:txBody>
                  <a:tcPr marL="9525" marR="9525" marT="9525" marB="0" anchor="ctr"/>
                </a:tc>
                <a:extLst>
                  <a:ext uri="{0D108BD9-81ED-4DB2-BD59-A6C34878D82A}">
                    <a16:rowId xmlns:a16="http://schemas.microsoft.com/office/drawing/2014/main" val="3358173353"/>
                  </a:ext>
                </a:extLst>
              </a:tr>
              <a:tr h="209005">
                <a:tc>
                  <a:txBody>
                    <a:bodyPr/>
                    <a:lstStyle/>
                    <a:p>
                      <a:pPr algn="ctr" fontAlgn="b"/>
                      <a:r>
                        <a:rPr lang="en-US" sz="1000" b="0" i="0" u="none" strike="noStrike">
                          <a:effectLst/>
                          <a:latin typeface="Helvetica" panose="020B0604020202020204" pitchFamily="34" charset="0"/>
                        </a:rPr>
                        <a:t>Sodexo</a:t>
                      </a:r>
                    </a:p>
                  </a:txBody>
                  <a:tcPr marL="9525" marR="9525" marT="9525" marB="0" anchor="ctr"/>
                </a:tc>
                <a:tc>
                  <a:txBody>
                    <a:bodyPr/>
                    <a:lstStyle/>
                    <a:p>
                      <a:pPr algn="ctr" fontAlgn="b"/>
                      <a:r>
                        <a:rPr lang="en-US" sz="1000" b="0" i="0" u="none" strike="noStrike" dirty="0">
                          <a:effectLst/>
                          <a:latin typeface="Helvetica" panose="020B0604020202020204" pitchFamily="34" charset="0"/>
                        </a:rPr>
                        <a:t>53</a:t>
                      </a:r>
                    </a:p>
                  </a:txBody>
                  <a:tcPr marL="9525" marR="9525" marT="9525" marB="0" anchor="ctr"/>
                </a:tc>
                <a:extLst>
                  <a:ext uri="{0D108BD9-81ED-4DB2-BD59-A6C34878D82A}">
                    <a16:rowId xmlns:a16="http://schemas.microsoft.com/office/drawing/2014/main" val="872586986"/>
                  </a:ext>
                </a:extLst>
              </a:tr>
            </a:tbl>
          </a:graphicData>
        </a:graphic>
      </p:graphicFrame>
      <p:grpSp>
        <p:nvGrpSpPr>
          <p:cNvPr id="5" name="Group 4"/>
          <p:cNvGrpSpPr/>
          <p:nvPr/>
        </p:nvGrpSpPr>
        <p:grpSpPr>
          <a:xfrm>
            <a:off x="7998592" y="3194739"/>
            <a:ext cx="3656287" cy="2122559"/>
            <a:chOff x="8017051" y="3179350"/>
            <a:chExt cx="3656287" cy="2122559"/>
          </a:xfrm>
        </p:grpSpPr>
        <p:sp>
          <p:nvSpPr>
            <p:cNvPr id="23" name="TextBox 22"/>
            <p:cNvSpPr txBox="1"/>
            <p:nvPr/>
          </p:nvSpPr>
          <p:spPr>
            <a:xfrm>
              <a:off x="8017051" y="3179350"/>
              <a:ext cx="3656287"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Regional Job Postings</a:t>
              </a:r>
              <a:endParaRPr lang="en-US" sz="1100" dirty="0">
                <a:latin typeface="Helvetica" panose="020B0604020202020204" pitchFamily="34" charset="0"/>
                <a:cs typeface="Helvetica" panose="020B0604020202020204" pitchFamily="34" charset="0"/>
              </a:endParaRPr>
            </a:p>
          </p:txBody>
        </p:sp>
        <p:sp>
          <p:nvSpPr>
            <p:cNvPr id="24" name="Rectangle 23"/>
            <p:cNvSpPr/>
            <p:nvPr/>
          </p:nvSpPr>
          <p:spPr>
            <a:xfrm>
              <a:off x="8997998" y="5071077"/>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grpSp>
      <p:sp>
        <p:nvSpPr>
          <p:cNvPr id="16" name="Rectangle 15"/>
          <p:cNvSpPr/>
          <p:nvPr/>
        </p:nvSpPr>
        <p:spPr>
          <a:xfrm>
            <a:off x="611030" y="1447800"/>
            <a:ext cx="10868369" cy="95410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 number of </a:t>
            </a:r>
            <a:r>
              <a:rPr lang="en-US" sz="1400" dirty="0" smtClean="0">
                <a:latin typeface="Helvetica" panose="020B0604020202020204" pitchFamily="34" charset="0"/>
                <a:cs typeface="Helvetica" panose="020B0604020202020204" pitchFamily="34" charset="0"/>
              </a:rPr>
              <a:t>Hospitality-related </a:t>
            </a:r>
            <a:r>
              <a:rPr lang="en-US" sz="1400" dirty="0">
                <a:latin typeface="Helvetica" panose="020B0604020202020204" pitchFamily="34" charset="0"/>
                <a:cs typeface="Helvetica" panose="020B0604020202020204" pitchFamily="34" charset="0"/>
              </a:rPr>
              <a:t>establishments </a:t>
            </a:r>
            <a:r>
              <a:rPr lang="en-US" sz="1400" dirty="0" smtClean="0">
                <a:latin typeface="Helvetica" panose="020B0604020202020204" pitchFamily="34" charset="0"/>
                <a:cs typeface="Helvetica" panose="020B0604020202020204" pitchFamily="34" charset="0"/>
              </a:rPr>
              <a:t>in Pioneer Valley declined </a:t>
            </a:r>
            <a:r>
              <a:rPr lang="en-US" sz="1400" dirty="0">
                <a:latin typeface="Helvetica" panose="020B0604020202020204" pitchFamily="34" charset="0"/>
                <a:cs typeface="Helvetica" panose="020B0604020202020204" pitchFamily="34" charset="0"/>
              </a:rPr>
              <a:t>slightly </a:t>
            </a:r>
            <a:r>
              <a:rPr lang="en-US" sz="1400" dirty="0" smtClean="0">
                <a:latin typeface="Helvetica" panose="020B0604020202020204" pitchFamily="34" charset="0"/>
                <a:cs typeface="Helvetica" panose="020B0604020202020204" pitchFamily="34" charset="0"/>
              </a:rPr>
              <a:t>between 2016 and 2018</a:t>
            </a:r>
            <a:r>
              <a:rPr lang="en-US" sz="1400" dirty="0">
                <a:latin typeface="Helvetica" panose="020B0604020202020204" pitchFamily="34" charset="0"/>
                <a:cs typeface="Helvetica" panose="020B0604020202020204" pitchFamily="34" charset="0"/>
              </a:rPr>
              <a:t>. In the last year, </a:t>
            </a:r>
            <a:r>
              <a:rPr lang="en-US" sz="1400" dirty="0" smtClean="0">
                <a:latin typeface="Helvetica" panose="020B0604020202020204" pitchFamily="34" charset="0"/>
                <a:cs typeface="Helvetica" panose="020B0604020202020204" pitchFamily="34" charset="0"/>
              </a:rPr>
              <a:t>MGM Resorts International was </a:t>
            </a:r>
            <a:r>
              <a:rPr lang="en-US" sz="1400" dirty="0">
                <a:latin typeface="Helvetica" panose="020B0604020202020204" pitchFamily="34" charset="0"/>
                <a:cs typeface="Helvetica" panose="020B0604020202020204" pitchFamily="34" charset="0"/>
              </a:rPr>
              <a:t>responsible for the most online job postings </a:t>
            </a:r>
            <a:r>
              <a:rPr lang="en-US" sz="1400" dirty="0" smtClean="0">
                <a:latin typeface="Helvetica" panose="020B0604020202020204" pitchFamily="34" charset="0"/>
                <a:cs typeface="Helvetica" panose="020B0604020202020204" pitchFamily="34" charset="0"/>
              </a:rPr>
              <a:t>Pioneer Valley (286), followed by Aramark (164) and Chipotle Mexican Grill (126).</a:t>
            </a:r>
            <a:endParaRPr lang="en-US" sz="1400" dirty="0">
              <a:latin typeface="Helvetica" panose="020B0604020202020204" pitchFamily="34" charset="0"/>
              <a:cs typeface="Helvetica" panose="020B0604020202020204" pitchFamily="34" charset="0"/>
            </a:endParaRPr>
          </a:p>
          <a:p>
            <a:r>
              <a:rPr lang="en-US" sz="1400" dirty="0" smtClean="0">
                <a:latin typeface="Helvetica" panose="020B0604020202020204" pitchFamily="34" charset="0"/>
                <a:cs typeface="Helvetica" panose="020B0604020202020204" pitchFamily="34" charset="0"/>
              </a:rPr>
              <a:t> </a:t>
            </a:r>
            <a:endParaRPr lang="en-US" sz="1400" dirty="0">
              <a:latin typeface="Helvetica" panose="020B0604020202020204" pitchFamily="34" charset="0"/>
              <a:cs typeface="Helvetica" panose="020B0604020202020204" pitchFamily="34" charset="0"/>
            </a:endParaRPr>
          </a:p>
        </p:txBody>
      </p:sp>
      <p:sp>
        <p:nvSpPr>
          <p:cNvPr id="15" name="Rectangle 14"/>
          <p:cNvSpPr/>
          <p:nvPr/>
        </p:nvSpPr>
        <p:spPr>
          <a:xfrm>
            <a:off x="631082" y="5966486"/>
            <a:ext cx="7040880"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47821641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2665687626"/>
              </p:ext>
            </p:extLst>
          </p:nvPr>
        </p:nvGraphicFramePr>
        <p:xfrm>
          <a:off x="1889760" y="2488290"/>
          <a:ext cx="8412480" cy="374904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76</a:t>
            </a:fld>
            <a:endParaRPr lang="en-US" dirty="0"/>
          </a:p>
        </p:txBody>
      </p:sp>
      <p:sp>
        <p:nvSpPr>
          <p:cNvPr id="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Hospitality by </a:t>
            </a:r>
            <a:r>
              <a:rPr lang="en-US" sz="3200" dirty="0">
                <a:latin typeface="Helvetica" panose="020B0604020202020204" pitchFamily="34" charset="0"/>
                <a:cs typeface="Helvetica" panose="020B0604020202020204" pitchFamily="34" charset="0"/>
              </a:rPr>
              <a:t>Education</a:t>
            </a:r>
          </a:p>
        </p:txBody>
      </p:sp>
      <p:sp>
        <p:nvSpPr>
          <p:cNvPr id="9" name="Rectangle 8"/>
          <p:cNvSpPr/>
          <p:nvPr/>
        </p:nvSpPr>
        <p:spPr>
          <a:xfrm>
            <a:off x="611029" y="240270"/>
            <a:ext cx="228299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Hospitality</a:t>
            </a:r>
            <a:endParaRPr lang="en-US" sz="1200" dirty="0"/>
          </a:p>
        </p:txBody>
      </p:sp>
      <p:grpSp>
        <p:nvGrpSpPr>
          <p:cNvPr id="5" name="Group 4"/>
          <p:cNvGrpSpPr/>
          <p:nvPr/>
        </p:nvGrpSpPr>
        <p:grpSpPr>
          <a:xfrm>
            <a:off x="1981201" y="2142101"/>
            <a:ext cx="8229600" cy="4396811"/>
            <a:chOff x="2072641" y="1897662"/>
            <a:chExt cx="8229600" cy="3977902"/>
          </a:xfrm>
        </p:grpSpPr>
        <p:sp>
          <p:nvSpPr>
            <p:cNvPr id="13" name="Rectangle 12"/>
            <p:cNvSpPr/>
            <p:nvPr/>
          </p:nvSpPr>
          <p:spPr>
            <a:xfrm>
              <a:off x="2072641" y="5638609"/>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897662"/>
              <a:ext cx="8229600" cy="250608"/>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sp>
        <p:nvSpPr>
          <p:cNvPr id="14" name="Rectangle 13"/>
          <p:cNvSpPr/>
          <p:nvPr/>
        </p:nvSpPr>
        <p:spPr>
          <a:xfrm>
            <a:off x="611030" y="1447800"/>
            <a:ext cx="10868369" cy="738664"/>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Hospitality affords opportunities to people with a variety of educational backgrounds and employs significant shares of young people (&lt;24 years). 20% of workers have a high school diploma in Hospitality in the Pioneer Valley, another 20% have some college or an Associate degree, and 13% have a Bachelor’s degree or higher. </a:t>
            </a:r>
          </a:p>
        </p:txBody>
      </p:sp>
    </p:spTree>
    <p:extLst>
      <p:ext uri="{BB962C8B-B14F-4D97-AF65-F5344CB8AC3E}">
        <p14:creationId xmlns:p14="http://schemas.microsoft.com/office/powerpoint/2010/main" val="352889907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77</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Hospitality by 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228299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Hospitality</a:t>
            </a:r>
            <a:endParaRPr lang="en-US" sz="1200" dirty="0"/>
          </a:p>
        </p:txBody>
      </p:sp>
      <p:grpSp>
        <p:nvGrpSpPr>
          <p:cNvPr id="5" name="Group 4"/>
          <p:cNvGrpSpPr/>
          <p:nvPr/>
        </p:nvGrpSpPr>
        <p:grpSpPr>
          <a:xfrm>
            <a:off x="1477682" y="2427883"/>
            <a:ext cx="10103291" cy="3768447"/>
            <a:chOff x="1477682" y="2427883"/>
            <a:chExt cx="10103291" cy="3768447"/>
          </a:xfrm>
        </p:grpSpPr>
        <p:grpSp>
          <p:nvGrpSpPr>
            <p:cNvPr id="21" name="Group 20"/>
            <p:cNvGrpSpPr/>
            <p:nvPr/>
          </p:nvGrpSpPr>
          <p:grpSpPr>
            <a:xfrm>
              <a:off x="1498787" y="2796582"/>
              <a:ext cx="8889951" cy="2926080"/>
              <a:chOff x="0" y="0"/>
              <a:chExt cx="8889951" cy="2926080"/>
            </a:xfrm>
          </p:grpSpPr>
          <p:graphicFrame>
            <p:nvGraphicFramePr>
              <p:cNvPr id="22" name="Chart 21"/>
              <p:cNvGraphicFramePr>
                <a:graphicFrameLocks/>
              </p:cNvGraphicFramePr>
              <p:nvPr>
                <p:extLst>
                  <p:ext uri="{D42A27DB-BD31-4B8C-83A1-F6EECF244321}">
                    <p14:modId xmlns:p14="http://schemas.microsoft.com/office/powerpoint/2010/main" val="299718832"/>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p:cNvGraphicFramePr>
                <a:graphicFrameLocks/>
              </p:cNvGraphicFramePr>
              <p:nvPr>
                <p:extLst>
                  <p:ext uri="{D42A27DB-BD31-4B8C-83A1-F6EECF244321}">
                    <p14:modId xmlns:p14="http://schemas.microsoft.com/office/powerpoint/2010/main" val="2667370709"/>
                  </p:ext>
                </p:extLst>
              </p:nvPr>
            </p:nvGraphicFramePr>
            <p:xfrm>
              <a:off x="4683711" y="0"/>
              <a:ext cx="4206240" cy="292608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2" name="Group 1"/>
            <p:cNvGrpSpPr/>
            <p:nvPr/>
          </p:nvGrpSpPr>
          <p:grpSpPr>
            <a:xfrm>
              <a:off x="1477682" y="2427883"/>
              <a:ext cx="10103291" cy="3768447"/>
              <a:chOff x="1477682" y="2427883"/>
              <a:chExt cx="10103291" cy="3768447"/>
            </a:xfrm>
          </p:grpSpPr>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grpSp>
      <p:sp>
        <p:nvSpPr>
          <p:cNvPr id="19" name="Rectangle 18"/>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More than half of workers in Hospitality in the Pioneer Valley are female. </a:t>
            </a:r>
          </a:p>
        </p:txBody>
      </p:sp>
    </p:spTree>
    <p:extLst>
      <p:ext uri="{BB962C8B-B14F-4D97-AF65-F5344CB8AC3E}">
        <p14:creationId xmlns:p14="http://schemas.microsoft.com/office/powerpoint/2010/main" val="219144685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11029" y="2427883"/>
            <a:ext cx="11087049" cy="3768447"/>
            <a:chOff x="611029" y="2427883"/>
            <a:chExt cx="11087049" cy="3768447"/>
          </a:xfrm>
        </p:grpSpPr>
        <p:grpSp>
          <p:nvGrpSpPr>
            <p:cNvPr id="19" name="Group 18"/>
            <p:cNvGrpSpPr/>
            <p:nvPr/>
          </p:nvGrpSpPr>
          <p:grpSpPr>
            <a:xfrm>
              <a:off x="648891" y="2806490"/>
              <a:ext cx="11049187" cy="2926080"/>
              <a:chOff x="0" y="0"/>
              <a:chExt cx="11049187" cy="2926080"/>
            </a:xfrm>
          </p:grpSpPr>
          <p:graphicFrame>
            <p:nvGraphicFramePr>
              <p:cNvPr id="21" name="Chart 20"/>
              <p:cNvGraphicFramePr>
                <a:graphicFrameLocks noChangeAspect="1"/>
              </p:cNvGraphicFramePr>
              <p:nvPr>
                <p:extLst>
                  <p:ext uri="{D42A27DB-BD31-4B8C-83A1-F6EECF244321}">
                    <p14:modId xmlns:p14="http://schemas.microsoft.com/office/powerpoint/2010/main" val="1403506344"/>
                  </p:ext>
                </p:extLst>
              </p:nvPr>
            </p:nvGraphicFramePr>
            <p:xfrm>
              <a:off x="4251511" y="0"/>
              <a:ext cx="420624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p:cNvGraphicFramePr>
                <a:graphicFrameLocks noChangeAspect="1"/>
              </p:cNvGraphicFramePr>
              <p:nvPr>
                <p:extLst>
                  <p:ext uri="{D42A27DB-BD31-4B8C-83A1-F6EECF244321}">
                    <p14:modId xmlns:p14="http://schemas.microsoft.com/office/powerpoint/2010/main" val="485217334"/>
                  </p:ext>
                </p:extLst>
              </p:nvPr>
            </p:nvGraphicFramePr>
            <p:xfrm>
              <a:off x="8584780" y="0"/>
              <a:ext cx="2464407"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p:cNvGraphicFramePr>
                <a:graphicFrameLocks noChangeAspect="1"/>
              </p:cNvGraphicFramePr>
              <p:nvPr>
                <p:extLst>
                  <p:ext uri="{D42A27DB-BD31-4B8C-83A1-F6EECF244321}">
                    <p14:modId xmlns:p14="http://schemas.microsoft.com/office/powerpoint/2010/main" val="4170417550"/>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9" name="Group 8"/>
            <p:cNvGrpSpPr/>
            <p:nvPr/>
          </p:nvGrpSpPr>
          <p:grpSpPr>
            <a:xfrm>
              <a:off x="611029" y="2427883"/>
              <a:ext cx="10969944" cy="3768447"/>
              <a:chOff x="611029" y="2427883"/>
              <a:chExt cx="10969944" cy="3768447"/>
            </a:xfrm>
          </p:grpSpPr>
          <p:grpSp>
            <p:nvGrpSpPr>
              <p:cNvPr id="3" name="Group 2"/>
              <p:cNvGrpSpPr/>
              <p:nvPr/>
            </p:nvGrpSpPr>
            <p:grpSpPr>
              <a:xfrm>
                <a:off x="611029"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grpSp>
      <p:sp>
        <p:nvSpPr>
          <p:cNvPr id="4" name="Slide Number Placeholder 3"/>
          <p:cNvSpPr>
            <a:spLocks noGrp="1"/>
          </p:cNvSpPr>
          <p:nvPr>
            <p:ph type="sldNum" sz="quarter" idx="12"/>
          </p:nvPr>
        </p:nvSpPr>
        <p:spPr/>
        <p:txBody>
          <a:bodyPr/>
          <a:lstStyle/>
          <a:p>
            <a:fld id="{103F95D0-111C-45BF-9CB9-32C5136DAE99}" type="slidenum">
              <a:rPr lang="en-US" smtClean="0"/>
              <a:t>78</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Hospitality by Race/Ethnicity</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228299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Hospitality</a:t>
            </a:r>
            <a:endParaRPr lang="en-US" sz="1200" dirty="0"/>
          </a:p>
        </p:txBody>
      </p:sp>
      <p:sp>
        <p:nvSpPr>
          <p:cNvPr id="25" name="Rectangle 24"/>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More than 80% of workers in Hospitality in the Pioneer Valley are white. Numbers of Black or African American and Hispanic or Latino workers have grown by sizable amounts in the sector since 2015.</a:t>
            </a:r>
          </a:p>
        </p:txBody>
      </p:sp>
    </p:spTree>
    <p:extLst>
      <p:ext uri="{BB962C8B-B14F-4D97-AF65-F5344CB8AC3E}">
        <p14:creationId xmlns:p14="http://schemas.microsoft.com/office/powerpoint/2010/main" val="239799688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Agriculture</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79</a:t>
            </a:fld>
            <a:endParaRPr lang="en-US" dirty="0"/>
          </a:p>
        </p:txBody>
      </p:sp>
    </p:spTree>
    <p:extLst>
      <p:ext uri="{BB962C8B-B14F-4D97-AF65-F5344CB8AC3E}">
        <p14:creationId xmlns:p14="http://schemas.microsoft.com/office/powerpoint/2010/main" val="850708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p:cNvGraphicFramePr>
          <p:nvPr>
            <p:extLst>
              <p:ext uri="{D42A27DB-BD31-4B8C-83A1-F6EECF244321}">
                <p14:modId xmlns:p14="http://schemas.microsoft.com/office/powerpoint/2010/main" val="3673416169"/>
              </p:ext>
            </p:extLst>
          </p:nvPr>
        </p:nvGraphicFramePr>
        <p:xfrm>
          <a:off x="6643927" y="2807609"/>
          <a:ext cx="48463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2533889379"/>
              </p:ext>
            </p:extLst>
          </p:nvPr>
        </p:nvGraphicFramePr>
        <p:xfrm>
          <a:off x="700331" y="2807609"/>
          <a:ext cx="4846320" cy="292608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latin typeface="Helvetica" panose="020B0604020202020204" pitchFamily="34" charset="0"/>
                <a:cs typeface="Helvetica" panose="020B0604020202020204" pitchFamily="34" charset="0"/>
              </a:rPr>
              <a:t>8</a:t>
            </a:fld>
            <a:endParaRPr lang="en-US" dirty="0">
              <a:latin typeface="Helvetica" panose="020B0604020202020204" pitchFamily="34" charset="0"/>
              <a:cs typeface="Helvetica" panose="020B0604020202020204" pitchFamily="34" charset="0"/>
            </a:endParaRPr>
          </a:p>
        </p:txBody>
      </p:sp>
      <p:sp>
        <p:nvSpPr>
          <p:cNvPr id="1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Educational Requirements for Employment</a:t>
            </a:r>
            <a:endParaRPr lang="en-US" sz="3200" dirty="0">
              <a:latin typeface="Helvetica" panose="020B0604020202020204" pitchFamily="34" charset="0"/>
              <a:cs typeface="Helvetica" panose="020B0604020202020204" pitchFamily="34" charset="0"/>
            </a:endParaRPr>
          </a:p>
        </p:txBody>
      </p:sp>
      <p:sp>
        <p:nvSpPr>
          <p:cNvPr id="19" name="Rectangle 18"/>
          <p:cNvSpPr/>
          <p:nvPr/>
        </p:nvSpPr>
        <p:spPr>
          <a:xfrm>
            <a:off x="611029" y="240270"/>
            <a:ext cx="135966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Context</a:t>
            </a:r>
            <a:endParaRPr lang="en-US" sz="1200" dirty="0">
              <a:latin typeface="Helvetica" panose="020B0604020202020204" pitchFamily="34" charset="0"/>
              <a:cs typeface="Helvetica" panose="020B0604020202020204" pitchFamily="34" charset="0"/>
            </a:endParaRPr>
          </a:p>
        </p:txBody>
      </p:sp>
      <p:sp>
        <p:nvSpPr>
          <p:cNvPr id="21" name="Rectangle 20"/>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Pioneer Valley is projected to have the same shares of jobs that require BA+; AS, Cert. or Some College, and HS or Below in 2026 as in 2016. </a:t>
            </a:r>
          </a:p>
        </p:txBody>
      </p:sp>
      <p:sp>
        <p:nvSpPr>
          <p:cNvPr id="16" name="TextBox 15"/>
          <p:cNvSpPr txBox="1"/>
          <p:nvPr/>
        </p:nvSpPr>
        <p:spPr>
          <a:xfrm>
            <a:off x="6801037" y="2442697"/>
            <a:ext cx="4572000" cy="27699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a:r>
              <a:rPr lang="en-US" sz="1200" dirty="0" smtClean="0">
                <a:latin typeface="Helvetica" panose="020B0604020202020204" pitchFamily="34" charset="0"/>
                <a:cs typeface="Helvetica" panose="020B0604020202020204" pitchFamily="34" charset="0"/>
              </a:rPr>
              <a:t>2026 Projected Employment</a:t>
            </a:r>
            <a:endParaRPr lang="en-US" sz="1200" dirty="0">
              <a:latin typeface="Helvetica" panose="020B0604020202020204" pitchFamily="34" charset="0"/>
              <a:cs typeface="Helvetica" panose="020B0604020202020204" pitchFamily="34" charset="0"/>
            </a:endParaRPr>
          </a:p>
        </p:txBody>
      </p:sp>
      <p:sp>
        <p:nvSpPr>
          <p:cNvPr id="12" name="TextBox 11"/>
          <p:cNvSpPr txBox="1"/>
          <p:nvPr/>
        </p:nvSpPr>
        <p:spPr>
          <a:xfrm>
            <a:off x="882501" y="2440010"/>
            <a:ext cx="4572000" cy="27699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a:r>
              <a:rPr lang="en-US" sz="1200" dirty="0" smtClean="0">
                <a:latin typeface="Helvetica" panose="020B0604020202020204" pitchFamily="34" charset="0"/>
                <a:cs typeface="Helvetica" panose="020B0604020202020204" pitchFamily="34" charset="0"/>
              </a:rPr>
              <a:t>2016 Employment</a:t>
            </a:r>
            <a:endParaRPr lang="en-US" sz="1200" dirty="0">
              <a:latin typeface="Helvetica" panose="020B0604020202020204" pitchFamily="34" charset="0"/>
              <a:cs typeface="Helvetica" panose="020B0604020202020204" pitchFamily="34" charset="0"/>
            </a:endParaRPr>
          </a:p>
        </p:txBody>
      </p:sp>
      <p:sp>
        <p:nvSpPr>
          <p:cNvPr id="20" name="Rectangle 19"/>
          <p:cNvSpPr/>
          <p:nvPr/>
        </p:nvSpPr>
        <p:spPr>
          <a:xfrm>
            <a:off x="778042" y="6423496"/>
            <a:ext cx="10971373" cy="230832"/>
          </a:xfrm>
          <a:prstGeom prst="rect">
            <a:avLst/>
          </a:prstGeom>
        </p:spPr>
        <p:txBody>
          <a:bodyPr wrap="square" anchor="ctr">
            <a:spAutoFit/>
          </a:bodyPr>
          <a:lstStyle/>
          <a:p>
            <a:r>
              <a:rPr lang="en-US" sz="900" dirty="0" smtClean="0">
                <a:latin typeface="Helvetica" panose="020B0604020202020204" pitchFamily="34" charset="0"/>
                <a:cs typeface="Helvetica" panose="020B0604020202020204" pitchFamily="34" charset="0"/>
              </a:rPr>
              <a:t> Source: Bureau of Labor Statistics, </a:t>
            </a:r>
            <a:r>
              <a:rPr lang="en-US" sz="900" dirty="0">
                <a:latin typeface="Helvetica" panose="020B0604020202020204" pitchFamily="34" charset="0"/>
                <a:cs typeface="Helvetica" panose="020B0604020202020204" pitchFamily="34" charset="0"/>
              </a:rPr>
              <a:t>Occupational Employment Statistics, </a:t>
            </a:r>
            <a:r>
              <a:rPr lang="en-US" sz="900" dirty="0" smtClean="0">
                <a:latin typeface="Helvetica" panose="020B0604020202020204" pitchFamily="34" charset="0"/>
                <a:cs typeface="Helvetica" panose="020B0604020202020204" pitchFamily="34" charset="0"/>
              </a:rPr>
              <a:t>2026 Projections</a:t>
            </a:r>
            <a:endParaRPr lang="en-US" sz="900" dirty="0">
              <a:latin typeface="Helvetica" panose="020B0604020202020204" pitchFamily="34" charset="0"/>
              <a:cs typeface="Helvetica" panose="020B0604020202020204" pitchFamily="34" charset="0"/>
            </a:endParaRPr>
          </a:p>
        </p:txBody>
      </p:sp>
      <p:sp>
        <p:nvSpPr>
          <p:cNvPr id="11" name="TextBox 10"/>
          <p:cNvSpPr txBox="1"/>
          <p:nvPr/>
        </p:nvSpPr>
        <p:spPr>
          <a:xfrm>
            <a:off x="3900021" y="5167098"/>
            <a:ext cx="1554480" cy="400110"/>
          </a:xfrm>
          <a:prstGeom prst="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a:r>
              <a:rPr lang="en-US" sz="1000" dirty="0" smtClean="0">
                <a:latin typeface="Helvetica" panose="020B0604020202020204" pitchFamily="34" charset="0"/>
                <a:cs typeface="Helvetica" panose="020B0604020202020204" pitchFamily="34" charset="0"/>
              </a:rPr>
              <a:t>Total Employment: </a:t>
            </a:r>
            <a:r>
              <a:rPr lang="en-US" sz="1000" b="1" dirty="0" smtClean="0">
                <a:latin typeface="Helvetica" panose="020B0604020202020204" pitchFamily="34" charset="0"/>
                <a:cs typeface="Helvetica" panose="020B0604020202020204" pitchFamily="34" charset="0"/>
              </a:rPr>
              <a:t>554,886</a:t>
            </a:r>
            <a:endParaRPr lang="en-US" sz="1000" b="1" dirty="0">
              <a:latin typeface="Helvetica" panose="020B0604020202020204" pitchFamily="34" charset="0"/>
              <a:cs typeface="Helvetica" panose="020B0604020202020204" pitchFamily="34" charset="0"/>
            </a:endParaRPr>
          </a:p>
        </p:txBody>
      </p:sp>
      <p:sp>
        <p:nvSpPr>
          <p:cNvPr id="13" name="TextBox 12"/>
          <p:cNvSpPr txBox="1"/>
          <p:nvPr/>
        </p:nvSpPr>
        <p:spPr>
          <a:xfrm>
            <a:off x="9818557" y="5167098"/>
            <a:ext cx="1554480" cy="400110"/>
          </a:xfrm>
          <a:prstGeom prst="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a:r>
              <a:rPr lang="en-US" sz="1000" dirty="0" smtClean="0">
                <a:latin typeface="Helvetica" panose="020B0604020202020204" pitchFamily="34" charset="0"/>
                <a:cs typeface="Helvetica" panose="020B0604020202020204" pitchFamily="34" charset="0"/>
              </a:rPr>
              <a:t>Total Projected Employment:</a:t>
            </a:r>
            <a:r>
              <a:rPr lang="en-US" sz="1000" b="1" dirty="0" smtClean="0">
                <a:latin typeface="Helvetica" panose="020B0604020202020204" pitchFamily="34" charset="0"/>
                <a:cs typeface="Helvetica" panose="020B0604020202020204" pitchFamily="34" charset="0"/>
              </a:rPr>
              <a:t>580,708</a:t>
            </a:r>
            <a:endParaRPr lang="en-US" sz="10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18375377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93512490"/>
              </p:ext>
            </p:extLst>
          </p:nvPr>
        </p:nvGraphicFramePr>
        <p:xfrm>
          <a:off x="7997281" y="3446857"/>
          <a:ext cx="3657600" cy="1463042"/>
        </p:xfrm>
        <a:graphic>
          <a:graphicData uri="http://schemas.openxmlformats.org/drawingml/2006/table">
            <a:tbl>
              <a:tblPr firstRow="1">
                <a:tableStyleId>{68D230F3-CF80-4859-8CE7-A43EE81993B5}</a:tableStyleId>
              </a:tblPr>
              <a:tblGrid>
                <a:gridCol w="2436504">
                  <a:extLst>
                    <a:ext uri="{9D8B030D-6E8A-4147-A177-3AD203B41FA5}">
                      <a16:colId xmlns:a16="http://schemas.microsoft.com/office/drawing/2014/main" val="59116263"/>
                    </a:ext>
                  </a:extLst>
                </a:gridCol>
                <a:gridCol w="1221096">
                  <a:extLst>
                    <a:ext uri="{9D8B030D-6E8A-4147-A177-3AD203B41FA5}">
                      <a16:colId xmlns:a16="http://schemas.microsoft.com/office/drawing/2014/main" val="172965270"/>
                    </a:ext>
                  </a:extLst>
                </a:gridCol>
              </a:tblGrid>
              <a:tr h="209006">
                <a:tc>
                  <a:txBody>
                    <a:bodyPr/>
                    <a:lstStyle/>
                    <a:p>
                      <a:pPr algn="ctr" fontAlgn="b"/>
                      <a:r>
                        <a:rPr lang="en-US" sz="1000" u="none" strike="noStrike" dirty="0">
                          <a:effectLst/>
                        </a:rPr>
                        <a:t>Employer</a:t>
                      </a:r>
                      <a:endParaRPr lang="en-US" sz="1000" b="0" i="0" u="none" strike="noStrike" dirty="0">
                        <a:effectLst/>
                        <a:latin typeface="+mj-lt"/>
                        <a:cs typeface="Helvetica" panose="020B0604020202020204" pitchFamily="34" charset="0"/>
                      </a:endParaRPr>
                    </a:p>
                  </a:txBody>
                  <a:tcPr marL="9525" marR="9525" marT="9525" marB="0" anchor="ctr"/>
                </a:tc>
                <a:tc>
                  <a:txBody>
                    <a:bodyPr/>
                    <a:lstStyle/>
                    <a:p>
                      <a:pPr algn="ctr" fontAlgn="b"/>
                      <a:r>
                        <a:rPr lang="en-US" sz="1000" u="none" strike="noStrike" dirty="0">
                          <a:effectLst/>
                        </a:rPr>
                        <a:t>Job Postings</a:t>
                      </a:r>
                      <a:endParaRPr lang="en-US" sz="1000" b="0" i="0" u="none" strike="noStrike" dirty="0">
                        <a:effectLst/>
                        <a:latin typeface="+mj-lt"/>
                        <a:cs typeface="Helvetica" panose="020B0604020202020204" pitchFamily="34" charset="0"/>
                      </a:endParaRPr>
                    </a:p>
                  </a:txBody>
                  <a:tcPr marL="9525" marR="9525" marT="9525" marB="0" anchor="ctr"/>
                </a:tc>
                <a:extLst>
                  <a:ext uri="{0D108BD9-81ED-4DB2-BD59-A6C34878D82A}">
                    <a16:rowId xmlns:a16="http://schemas.microsoft.com/office/drawing/2014/main" val="240785010"/>
                  </a:ext>
                </a:extLst>
              </a:tr>
              <a:tr h="209006">
                <a:tc>
                  <a:txBody>
                    <a:bodyPr/>
                    <a:lstStyle/>
                    <a:p>
                      <a:pPr algn="ctr" fontAlgn="b"/>
                      <a:r>
                        <a:rPr lang="en-US" sz="1000" b="0" i="0" u="none" strike="noStrike" dirty="0">
                          <a:effectLst/>
                          <a:latin typeface="Helvetica" panose="020B0604020202020204" pitchFamily="34" charset="0"/>
                        </a:rPr>
                        <a:t>Coca-Cola Enterprises Inc.</a:t>
                      </a:r>
                    </a:p>
                  </a:txBody>
                  <a:tcPr marL="9525" marR="9525" marT="9525" marB="0" anchor="ctr"/>
                </a:tc>
                <a:tc>
                  <a:txBody>
                    <a:bodyPr/>
                    <a:lstStyle/>
                    <a:p>
                      <a:pPr algn="ctr" fontAlgn="b"/>
                      <a:r>
                        <a:rPr lang="en-US" sz="1000" b="0" i="0" u="none" strike="noStrike">
                          <a:effectLst/>
                          <a:latin typeface="Helvetica" panose="020B0604020202020204" pitchFamily="34" charset="0"/>
                        </a:rPr>
                        <a:t>99</a:t>
                      </a:r>
                    </a:p>
                  </a:txBody>
                  <a:tcPr marL="9525" marR="9525" marT="9525" marB="0" anchor="ctr"/>
                </a:tc>
                <a:extLst>
                  <a:ext uri="{0D108BD9-81ED-4DB2-BD59-A6C34878D82A}">
                    <a16:rowId xmlns:a16="http://schemas.microsoft.com/office/drawing/2014/main" val="1747839680"/>
                  </a:ext>
                </a:extLst>
              </a:tr>
              <a:tr h="209006">
                <a:tc>
                  <a:txBody>
                    <a:bodyPr/>
                    <a:lstStyle/>
                    <a:p>
                      <a:pPr algn="ctr" fontAlgn="b"/>
                      <a:r>
                        <a:rPr lang="en-US" sz="1000" b="0" i="0" u="none" strike="noStrike" dirty="0">
                          <a:effectLst/>
                          <a:latin typeface="Helvetica" panose="020B0604020202020204" pitchFamily="34" charset="0"/>
                        </a:rPr>
                        <a:t>Dean Foods</a:t>
                      </a:r>
                    </a:p>
                  </a:txBody>
                  <a:tcPr marL="9525" marR="9525" marT="9525" marB="0" anchor="ctr"/>
                </a:tc>
                <a:tc>
                  <a:txBody>
                    <a:bodyPr/>
                    <a:lstStyle/>
                    <a:p>
                      <a:pPr algn="ctr" fontAlgn="b"/>
                      <a:r>
                        <a:rPr lang="en-US" sz="1000" b="0" i="0" u="none" strike="noStrike">
                          <a:effectLst/>
                          <a:latin typeface="Helvetica" panose="020B0604020202020204" pitchFamily="34" charset="0"/>
                        </a:rPr>
                        <a:t>52</a:t>
                      </a:r>
                    </a:p>
                  </a:txBody>
                  <a:tcPr marL="9525" marR="9525" marT="9525" marB="0" anchor="ctr"/>
                </a:tc>
                <a:extLst>
                  <a:ext uri="{0D108BD9-81ED-4DB2-BD59-A6C34878D82A}">
                    <a16:rowId xmlns:a16="http://schemas.microsoft.com/office/drawing/2014/main" val="1882170930"/>
                  </a:ext>
                </a:extLst>
              </a:tr>
              <a:tr h="209006">
                <a:tc>
                  <a:txBody>
                    <a:bodyPr/>
                    <a:lstStyle/>
                    <a:p>
                      <a:pPr algn="ctr" fontAlgn="b"/>
                      <a:r>
                        <a:rPr lang="en-US" sz="1000" b="0" i="0" u="none" strike="noStrike" dirty="0" err="1">
                          <a:effectLst/>
                          <a:latin typeface="Helvetica" panose="020B0604020202020204" pitchFamily="34" charset="0"/>
                        </a:rPr>
                        <a:t>Hp</a:t>
                      </a:r>
                      <a:r>
                        <a:rPr lang="en-US" sz="1000" b="0" i="0" u="none" strike="noStrike" dirty="0">
                          <a:effectLst/>
                          <a:latin typeface="Helvetica" panose="020B0604020202020204" pitchFamily="34" charset="0"/>
                        </a:rPr>
                        <a:t> Hood Incorporated</a:t>
                      </a:r>
                    </a:p>
                  </a:txBody>
                  <a:tcPr marL="9525" marR="9525" marT="9525" marB="0" anchor="ctr"/>
                </a:tc>
                <a:tc>
                  <a:txBody>
                    <a:bodyPr/>
                    <a:lstStyle/>
                    <a:p>
                      <a:pPr algn="ctr" fontAlgn="b"/>
                      <a:r>
                        <a:rPr lang="en-US" sz="1000" b="0" i="0" u="none" strike="noStrike" dirty="0">
                          <a:effectLst/>
                          <a:latin typeface="Helvetica" panose="020B0604020202020204" pitchFamily="34" charset="0"/>
                        </a:rPr>
                        <a:t>26</a:t>
                      </a:r>
                    </a:p>
                  </a:txBody>
                  <a:tcPr marL="9525" marR="9525" marT="9525" marB="0" anchor="ctr"/>
                </a:tc>
                <a:extLst>
                  <a:ext uri="{0D108BD9-81ED-4DB2-BD59-A6C34878D82A}">
                    <a16:rowId xmlns:a16="http://schemas.microsoft.com/office/drawing/2014/main" val="2679721514"/>
                  </a:ext>
                </a:extLst>
              </a:tr>
              <a:tr h="209006">
                <a:tc>
                  <a:txBody>
                    <a:bodyPr/>
                    <a:lstStyle/>
                    <a:p>
                      <a:pPr algn="ctr" fontAlgn="b"/>
                      <a:r>
                        <a:rPr lang="en-US" sz="1000" b="0" i="0" u="none" strike="noStrike">
                          <a:effectLst/>
                          <a:latin typeface="Helvetica" panose="020B0604020202020204" pitchFamily="34" charset="0"/>
                        </a:rPr>
                        <a:t>Smithfield Foods</a:t>
                      </a:r>
                    </a:p>
                  </a:txBody>
                  <a:tcPr marL="9525" marR="9525" marT="9525" marB="0" anchor="ctr"/>
                </a:tc>
                <a:tc>
                  <a:txBody>
                    <a:bodyPr/>
                    <a:lstStyle/>
                    <a:p>
                      <a:pPr algn="ctr" fontAlgn="b"/>
                      <a:r>
                        <a:rPr lang="en-US" sz="1000" b="0" i="0" u="none" strike="noStrike" dirty="0">
                          <a:effectLst/>
                          <a:latin typeface="Helvetica" panose="020B0604020202020204" pitchFamily="34" charset="0"/>
                        </a:rPr>
                        <a:t>24</a:t>
                      </a:r>
                    </a:p>
                  </a:txBody>
                  <a:tcPr marL="9525" marR="9525" marT="9525" marB="0" anchor="ctr"/>
                </a:tc>
                <a:extLst>
                  <a:ext uri="{0D108BD9-81ED-4DB2-BD59-A6C34878D82A}">
                    <a16:rowId xmlns:a16="http://schemas.microsoft.com/office/drawing/2014/main" val="1250045122"/>
                  </a:ext>
                </a:extLst>
              </a:tr>
              <a:tr h="209006">
                <a:tc>
                  <a:txBody>
                    <a:bodyPr/>
                    <a:lstStyle/>
                    <a:p>
                      <a:pPr algn="ctr" fontAlgn="b"/>
                      <a:r>
                        <a:rPr lang="en-US" sz="1000" b="0" i="0" u="none" strike="noStrike">
                          <a:effectLst/>
                          <a:latin typeface="Helvetica" panose="020B0604020202020204" pitchFamily="34" charset="0"/>
                        </a:rPr>
                        <a:t>Red Bull North America, Inc.</a:t>
                      </a:r>
                    </a:p>
                  </a:txBody>
                  <a:tcPr marL="9525" marR="9525" marT="9525" marB="0" anchor="ctr"/>
                </a:tc>
                <a:tc>
                  <a:txBody>
                    <a:bodyPr/>
                    <a:lstStyle/>
                    <a:p>
                      <a:pPr algn="ctr" fontAlgn="b"/>
                      <a:r>
                        <a:rPr lang="en-US" sz="1000" b="0" i="0" u="none" strike="noStrike" dirty="0">
                          <a:effectLst/>
                          <a:latin typeface="Helvetica" panose="020B0604020202020204" pitchFamily="34" charset="0"/>
                        </a:rPr>
                        <a:t>6</a:t>
                      </a:r>
                    </a:p>
                  </a:txBody>
                  <a:tcPr marL="9525" marR="9525" marT="9525" marB="0" anchor="ctr"/>
                </a:tc>
                <a:extLst>
                  <a:ext uri="{0D108BD9-81ED-4DB2-BD59-A6C34878D82A}">
                    <a16:rowId xmlns:a16="http://schemas.microsoft.com/office/drawing/2014/main" val="3930176931"/>
                  </a:ext>
                </a:extLst>
              </a:tr>
              <a:tr h="209006">
                <a:tc>
                  <a:txBody>
                    <a:bodyPr/>
                    <a:lstStyle/>
                    <a:p>
                      <a:pPr algn="ctr" fontAlgn="b"/>
                      <a:r>
                        <a:rPr lang="en-US" sz="1000" b="0" i="0" u="none" strike="noStrike">
                          <a:effectLst/>
                          <a:latin typeface="Helvetica" panose="020B0604020202020204" pitchFamily="34" charset="0"/>
                        </a:rPr>
                        <a:t>Maines Paper Food Service</a:t>
                      </a:r>
                    </a:p>
                  </a:txBody>
                  <a:tcPr marL="9525" marR="9525" marT="9525" marB="0" anchor="ctr"/>
                </a:tc>
                <a:tc>
                  <a:txBody>
                    <a:bodyPr/>
                    <a:lstStyle/>
                    <a:p>
                      <a:pPr algn="ctr" fontAlgn="b"/>
                      <a:r>
                        <a:rPr lang="en-US" sz="1000" b="0" i="0" u="none" strike="noStrike" dirty="0">
                          <a:effectLst/>
                          <a:latin typeface="Helvetica" panose="020B0604020202020204" pitchFamily="34" charset="0"/>
                        </a:rPr>
                        <a:t>6</a:t>
                      </a:r>
                    </a:p>
                  </a:txBody>
                  <a:tcPr marL="9525" marR="9525" marT="9525" marB="0" anchor="ctr"/>
                </a:tc>
                <a:extLst>
                  <a:ext uri="{0D108BD9-81ED-4DB2-BD59-A6C34878D82A}">
                    <a16:rowId xmlns:a16="http://schemas.microsoft.com/office/drawing/2014/main" val="528235191"/>
                  </a:ext>
                </a:extLst>
              </a:tr>
            </a:tbl>
          </a:graphicData>
        </a:graphic>
      </p:graphicFrame>
      <p:grpSp>
        <p:nvGrpSpPr>
          <p:cNvPr id="2" name="Group 1"/>
          <p:cNvGrpSpPr/>
          <p:nvPr/>
        </p:nvGrpSpPr>
        <p:grpSpPr>
          <a:xfrm>
            <a:off x="631082" y="2607538"/>
            <a:ext cx="7040880" cy="3589780"/>
            <a:chOff x="631082" y="2607538"/>
            <a:chExt cx="7040880" cy="3589780"/>
          </a:xfrm>
        </p:grpSpPr>
        <p:graphicFrame>
          <p:nvGraphicFramePr>
            <p:cNvPr id="20" name="Chart 19"/>
            <p:cNvGraphicFramePr>
              <a:graphicFrameLocks/>
            </p:cNvGraphicFramePr>
            <p:nvPr>
              <p:extLst>
                <p:ext uri="{D42A27DB-BD31-4B8C-83A1-F6EECF244321}">
                  <p14:modId xmlns:p14="http://schemas.microsoft.com/office/powerpoint/2010/main" val="3161370406"/>
                </p:ext>
              </p:extLst>
            </p:nvPr>
          </p:nvGraphicFramePr>
          <p:xfrm>
            <a:off x="631082" y="2607538"/>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631082" y="5966486"/>
              <a:ext cx="7040880"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grpSp>
      <p:sp>
        <p:nvSpPr>
          <p:cNvPr id="4" name="Slide Number Placeholder 3"/>
          <p:cNvSpPr>
            <a:spLocks noGrp="1"/>
          </p:cNvSpPr>
          <p:nvPr>
            <p:ph type="sldNum" sz="quarter" idx="12"/>
          </p:nvPr>
        </p:nvSpPr>
        <p:spPr/>
        <p:txBody>
          <a:bodyPr/>
          <a:lstStyle/>
          <a:p>
            <a:fld id="{103F95D0-111C-45BF-9CB9-32C5136DAE99}" type="slidenum">
              <a:rPr lang="en-US" smtClean="0"/>
              <a:t>80</a:t>
            </a:fld>
            <a:endParaRPr lang="en-US" dirty="0"/>
          </a:p>
        </p:txBody>
      </p:sp>
      <p:sp>
        <p:nvSpPr>
          <p:cNvPr id="15"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Agriculture Groups and Employers</a:t>
            </a:r>
            <a:endParaRPr lang="en-US" sz="3200" dirty="0">
              <a:latin typeface="Helvetica" panose="020B0604020202020204" pitchFamily="34" charset="0"/>
              <a:cs typeface="Helvetica" panose="020B0604020202020204" pitchFamily="34" charset="0"/>
            </a:endParaRPr>
          </a:p>
        </p:txBody>
      </p:sp>
      <p:sp>
        <p:nvSpPr>
          <p:cNvPr id="16" name="Rectangle 15"/>
          <p:cNvSpPr/>
          <p:nvPr/>
        </p:nvSpPr>
        <p:spPr>
          <a:xfrm>
            <a:off x="611029" y="240270"/>
            <a:ext cx="2300181"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Agriculture</a:t>
            </a:r>
            <a:endParaRPr lang="en-US" sz="1200" dirty="0"/>
          </a:p>
        </p:txBody>
      </p:sp>
      <p:grpSp>
        <p:nvGrpSpPr>
          <p:cNvPr id="5" name="Group 4"/>
          <p:cNvGrpSpPr/>
          <p:nvPr/>
        </p:nvGrpSpPr>
        <p:grpSpPr>
          <a:xfrm>
            <a:off x="7997281" y="3100604"/>
            <a:ext cx="3657600" cy="2126162"/>
            <a:chOff x="8013818" y="3178246"/>
            <a:chExt cx="3657600" cy="2126162"/>
          </a:xfrm>
        </p:grpSpPr>
        <p:sp>
          <p:nvSpPr>
            <p:cNvPr id="10" name="Rectangle 9"/>
            <p:cNvSpPr/>
            <p:nvPr/>
          </p:nvSpPr>
          <p:spPr>
            <a:xfrm>
              <a:off x="8996076" y="5073576"/>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sp>
          <p:nvSpPr>
            <p:cNvPr id="13" name="TextBox 12"/>
            <p:cNvSpPr txBox="1"/>
            <p:nvPr/>
          </p:nvSpPr>
          <p:spPr>
            <a:xfrm>
              <a:off x="8013818" y="3178246"/>
              <a:ext cx="3657600"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Regional Job Postings</a:t>
              </a:r>
              <a:endParaRPr lang="en-US" sz="1100" dirty="0">
                <a:latin typeface="Helvetica" panose="020B0604020202020204" pitchFamily="34" charset="0"/>
                <a:cs typeface="Helvetica" panose="020B0604020202020204" pitchFamily="34" charset="0"/>
              </a:endParaRPr>
            </a:p>
          </p:txBody>
        </p:sp>
      </p:grpSp>
      <p:sp>
        <p:nvSpPr>
          <p:cNvPr id="19" name="Rectangle 18"/>
          <p:cNvSpPr/>
          <p:nvPr/>
        </p:nvSpPr>
        <p:spPr>
          <a:xfrm>
            <a:off x="611030" y="1447800"/>
            <a:ext cx="10868369" cy="738664"/>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 number of Agricultural sector establishments in the Pioneer Valley declined slightly </a:t>
            </a:r>
            <a:r>
              <a:rPr lang="en-US" sz="1400" dirty="0" smtClean="0">
                <a:latin typeface="Helvetica" panose="020B0604020202020204" pitchFamily="34" charset="0"/>
                <a:cs typeface="Helvetica" panose="020B0604020202020204" pitchFamily="34" charset="0"/>
              </a:rPr>
              <a:t>between 2016 and 2018. In the last year, Coca-Cola Enterprises, Inc. was responsible for the greatest number of online job postings related to Agriculture and Sustainable Food Systems in Pioneer Valley.</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11749338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331637856"/>
              </p:ext>
            </p:extLst>
          </p:nvPr>
        </p:nvGraphicFramePr>
        <p:xfrm>
          <a:off x="1889761" y="2504894"/>
          <a:ext cx="8412480" cy="374904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81</a:t>
            </a:fld>
            <a:endParaRPr lang="en-US" dirty="0"/>
          </a:p>
        </p:txBody>
      </p:sp>
      <p:sp>
        <p:nvSpPr>
          <p:cNvPr id="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Agriculture by </a:t>
            </a:r>
            <a:r>
              <a:rPr lang="en-US" sz="3200" dirty="0">
                <a:latin typeface="Helvetica" panose="020B0604020202020204" pitchFamily="34" charset="0"/>
                <a:cs typeface="Helvetica" panose="020B0604020202020204" pitchFamily="34" charset="0"/>
              </a:rPr>
              <a:t>Education</a:t>
            </a:r>
          </a:p>
        </p:txBody>
      </p:sp>
      <p:sp>
        <p:nvSpPr>
          <p:cNvPr id="9" name="Rectangle 8"/>
          <p:cNvSpPr/>
          <p:nvPr/>
        </p:nvSpPr>
        <p:spPr>
          <a:xfrm>
            <a:off x="611029" y="240270"/>
            <a:ext cx="2300181"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Agriculture</a:t>
            </a:r>
            <a:endParaRPr lang="en-US" sz="1200" dirty="0"/>
          </a:p>
        </p:txBody>
      </p:sp>
      <p:grpSp>
        <p:nvGrpSpPr>
          <p:cNvPr id="5" name="Group 4"/>
          <p:cNvGrpSpPr/>
          <p:nvPr/>
        </p:nvGrpSpPr>
        <p:grpSpPr>
          <a:xfrm>
            <a:off x="1981201" y="2147517"/>
            <a:ext cx="8229600" cy="4391395"/>
            <a:chOff x="2072641" y="1888991"/>
            <a:chExt cx="8229600" cy="3973003"/>
          </a:xfrm>
        </p:grpSpPr>
        <p:sp>
          <p:nvSpPr>
            <p:cNvPr id="13" name="Rectangle 12"/>
            <p:cNvSpPr/>
            <p:nvPr/>
          </p:nvSpPr>
          <p:spPr>
            <a:xfrm>
              <a:off x="2072641" y="5625039"/>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888991"/>
              <a:ext cx="8229600" cy="276999"/>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sp>
        <p:nvSpPr>
          <p:cNvPr id="15" name="Rectangle 14"/>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Shares of workers in Agriculture in the Pioneer Valley have a variety of educational backgrounds, with about 25% having a high school diploma or equivalent, 26% having some college or an Associate degree and 20% having a Bachelor’s degree or higher. </a:t>
            </a:r>
          </a:p>
        </p:txBody>
      </p:sp>
    </p:spTree>
    <p:extLst>
      <p:ext uri="{BB962C8B-B14F-4D97-AF65-F5344CB8AC3E}">
        <p14:creationId xmlns:p14="http://schemas.microsoft.com/office/powerpoint/2010/main" val="299370878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82</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Agriculture by 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2300181"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Agriculture</a:t>
            </a:r>
            <a:endParaRPr lang="en-US" sz="1200" dirty="0"/>
          </a:p>
        </p:txBody>
      </p:sp>
      <p:grpSp>
        <p:nvGrpSpPr>
          <p:cNvPr id="5" name="Group 4"/>
          <p:cNvGrpSpPr/>
          <p:nvPr/>
        </p:nvGrpSpPr>
        <p:grpSpPr>
          <a:xfrm>
            <a:off x="1477682" y="2427883"/>
            <a:ext cx="10103291" cy="3768447"/>
            <a:chOff x="1477682" y="2427883"/>
            <a:chExt cx="10103291" cy="3768447"/>
          </a:xfrm>
        </p:grpSpPr>
        <p:grpSp>
          <p:nvGrpSpPr>
            <p:cNvPr id="28" name="Group 27"/>
            <p:cNvGrpSpPr/>
            <p:nvPr/>
          </p:nvGrpSpPr>
          <p:grpSpPr>
            <a:xfrm>
              <a:off x="1496613" y="2793279"/>
              <a:ext cx="8897302" cy="2926080"/>
              <a:chOff x="0" y="0"/>
              <a:chExt cx="8897302" cy="2926080"/>
            </a:xfrm>
          </p:grpSpPr>
          <p:graphicFrame>
            <p:nvGraphicFramePr>
              <p:cNvPr id="29" name="Chart 28"/>
              <p:cNvGraphicFramePr>
                <a:graphicFrameLocks/>
              </p:cNvGraphicFramePr>
              <p:nvPr>
                <p:extLst>
                  <p:ext uri="{D42A27DB-BD31-4B8C-83A1-F6EECF244321}">
                    <p14:modId xmlns:p14="http://schemas.microsoft.com/office/powerpoint/2010/main" val="2980255304"/>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hart 29"/>
              <p:cNvGraphicFramePr>
                <a:graphicFrameLocks/>
              </p:cNvGraphicFramePr>
              <p:nvPr>
                <p:extLst>
                  <p:ext uri="{D42A27DB-BD31-4B8C-83A1-F6EECF244321}">
                    <p14:modId xmlns:p14="http://schemas.microsoft.com/office/powerpoint/2010/main" val="2819219478"/>
                  </p:ext>
                </p:extLst>
              </p:nvPr>
            </p:nvGraphicFramePr>
            <p:xfrm>
              <a:off x="4691062" y="0"/>
              <a:ext cx="4206240" cy="292608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2" name="Group 1"/>
            <p:cNvGrpSpPr/>
            <p:nvPr/>
          </p:nvGrpSpPr>
          <p:grpSpPr>
            <a:xfrm>
              <a:off x="1477682" y="2427883"/>
              <a:ext cx="10103291" cy="3768447"/>
              <a:chOff x="1477682" y="2427883"/>
              <a:chExt cx="10103291" cy="3768447"/>
            </a:xfrm>
          </p:grpSpPr>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grpSp>
      <p:sp>
        <p:nvSpPr>
          <p:cNvPr id="17" name="Rectangle 16"/>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More than 50% of Agricultural workers in the Pioneer Valley are male.</a:t>
            </a:r>
          </a:p>
        </p:txBody>
      </p:sp>
    </p:spTree>
    <p:extLst>
      <p:ext uri="{BB962C8B-B14F-4D97-AF65-F5344CB8AC3E}">
        <p14:creationId xmlns:p14="http://schemas.microsoft.com/office/powerpoint/2010/main" val="168467809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83</a:t>
            </a:fld>
            <a:endParaRPr lang="en-US"/>
          </a:p>
        </p:txBody>
      </p:sp>
      <p:grpSp>
        <p:nvGrpSpPr>
          <p:cNvPr id="3" name="Group 2"/>
          <p:cNvGrpSpPr/>
          <p:nvPr/>
        </p:nvGrpSpPr>
        <p:grpSpPr>
          <a:xfrm>
            <a:off x="611029" y="2427883"/>
            <a:ext cx="11085448" cy="3768447"/>
            <a:chOff x="611029" y="2427883"/>
            <a:chExt cx="11085448" cy="3768447"/>
          </a:xfrm>
        </p:grpSpPr>
        <p:grpSp>
          <p:nvGrpSpPr>
            <p:cNvPr id="21" name="Group 20"/>
            <p:cNvGrpSpPr/>
            <p:nvPr/>
          </p:nvGrpSpPr>
          <p:grpSpPr>
            <a:xfrm>
              <a:off x="647290" y="2789412"/>
              <a:ext cx="11049187" cy="2926080"/>
              <a:chOff x="0" y="0"/>
              <a:chExt cx="11049187" cy="2926080"/>
            </a:xfrm>
          </p:grpSpPr>
          <p:graphicFrame>
            <p:nvGraphicFramePr>
              <p:cNvPr id="22" name="Chart 21"/>
              <p:cNvGraphicFramePr>
                <a:graphicFrameLocks noChangeAspect="1"/>
              </p:cNvGraphicFramePr>
              <p:nvPr>
                <p:extLst>
                  <p:ext uri="{D42A27DB-BD31-4B8C-83A1-F6EECF244321}">
                    <p14:modId xmlns:p14="http://schemas.microsoft.com/office/powerpoint/2010/main" val="2368755526"/>
                  </p:ext>
                </p:extLst>
              </p:nvPr>
            </p:nvGraphicFramePr>
            <p:xfrm>
              <a:off x="4251511" y="0"/>
              <a:ext cx="420624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a:graphicFrameLocks noChangeAspect="1"/>
              </p:cNvGraphicFramePr>
              <p:nvPr>
                <p:extLst>
                  <p:ext uri="{D42A27DB-BD31-4B8C-83A1-F6EECF244321}">
                    <p14:modId xmlns:p14="http://schemas.microsoft.com/office/powerpoint/2010/main" val="824655045"/>
                  </p:ext>
                </p:extLst>
              </p:nvPr>
            </p:nvGraphicFramePr>
            <p:xfrm>
              <a:off x="8584780" y="0"/>
              <a:ext cx="2464407"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p:cNvGraphicFramePr>
                <a:graphicFrameLocks noChangeAspect="1"/>
              </p:cNvGraphicFramePr>
              <p:nvPr>
                <p:extLst>
                  <p:ext uri="{D42A27DB-BD31-4B8C-83A1-F6EECF244321}">
                    <p14:modId xmlns:p14="http://schemas.microsoft.com/office/powerpoint/2010/main" val="39562346"/>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9" name="Group 8"/>
            <p:cNvGrpSpPr/>
            <p:nvPr/>
          </p:nvGrpSpPr>
          <p:grpSpPr>
            <a:xfrm>
              <a:off x="5002285" y="2427883"/>
              <a:ext cx="6590709" cy="3768447"/>
              <a:chOff x="4990263" y="2427883"/>
              <a:chExt cx="6590709" cy="3768447"/>
            </a:xfrm>
          </p:grpSpPr>
          <p:sp>
            <p:nvSpPr>
              <p:cNvPr id="8" name="Rectangle 7"/>
              <p:cNvSpPr/>
              <p:nvPr/>
            </p:nvSpPr>
            <p:spPr>
              <a:xfrm>
                <a:off x="4990263"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4990263" y="2427883"/>
                <a:ext cx="6590709" cy="261610"/>
              </a:xfrm>
              <a:prstGeom prst="rect">
                <a:avLst/>
              </a:prstGeom>
            </p:spPr>
            <p:txBody>
              <a:bodyPr wrap="square">
                <a:spAutoFit/>
              </a:bodyPr>
              <a:lstStyle/>
              <a:p>
                <a:pPr algn="ctr"/>
                <a:r>
                  <a:rPr lang="en-US" sz="1100" dirty="0">
                    <a:latin typeface="Helvetica" panose="020B0604020202020204" pitchFamily="34" charset="0"/>
                    <a:cs typeface="Helvetica" panose="020B0604020202020204" pitchFamily="34" charset="0"/>
                  </a:rPr>
                  <a:t>Percent and Absolute Change in </a:t>
                </a:r>
                <a:r>
                  <a:rPr lang="en-US" sz="1100" dirty="0" smtClean="0">
                    <a:latin typeface="Helvetica" panose="020B0604020202020204" pitchFamily="34" charset="0"/>
                    <a:cs typeface="Helvetica" panose="020B0604020202020204" pitchFamily="34" charset="0"/>
                  </a:rPr>
                  <a:t>Industry Employment, </a:t>
                </a:r>
                <a:r>
                  <a:rPr lang="en-US" sz="1100" dirty="0">
                    <a:latin typeface="Helvetica" panose="020B0604020202020204" pitchFamily="34" charset="0"/>
                    <a:cs typeface="Helvetica" panose="020B0604020202020204" pitchFamily="34" charset="0"/>
                  </a:rPr>
                  <a:t>Q2 </a:t>
                </a:r>
                <a:r>
                  <a:rPr lang="en-US" sz="1100" dirty="0" smtClean="0">
                    <a:latin typeface="Helvetica" panose="020B0604020202020204" pitchFamily="34" charset="0"/>
                    <a:cs typeface="Helvetica" panose="020B0604020202020204" pitchFamily="34" charset="0"/>
                  </a:rPr>
                  <a:t>2015 </a:t>
                </a:r>
                <a:r>
                  <a:rPr lang="en-US" sz="1100" dirty="0">
                    <a:latin typeface="Helvetica" panose="020B0604020202020204" pitchFamily="34" charset="0"/>
                    <a:cs typeface="Helvetica" panose="020B0604020202020204" pitchFamily="34" charset="0"/>
                  </a:rPr>
                  <a:t>– Q2 </a:t>
                </a:r>
                <a:r>
                  <a:rPr lang="en-US" sz="1100" dirty="0" smtClean="0">
                    <a:latin typeface="Helvetica" panose="020B0604020202020204" pitchFamily="34" charset="0"/>
                    <a:cs typeface="Helvetica" panose="020B0604020202020204" pitchFamily="34" charset="0"/>
                  </a:rPr>
                  <a:t>2018</a:t>
                </a:r>
                <a:endParaRPr lang="en-US" sz="1100" dirty="0">
                  <a:latin typeface="Helvetica" panose="020B0604020202020204" pitchFamily="34" charset="0"/>
                  <a:cs typeface="Helvetica" panose="020B0604020202020204" pitchFamily="34" charset="0"/>
                </a:endParaRPr>
              </a:p>
            </p:txBody>
          </p:sp>
        </p:grpSp>
        <p:grpSp>
          <p:nvGrpSpPr>
            <p:cNvPr id="2" name="Group 1"/>
            <p:cNvGrpSpPr/>
            <p:nvPr/>
          </p:nvGrpSpPr>
          <p:grpSpPr>
            <a:xfrm>
              <a:off x="611029" y="2427883"/>
              <a:ext cx="3512582" cy="3768447"/>
              <a:chOff x="611029" y="2427883"/>
              <a:chExt cx="3512582" cy="3768447"/>
            </a:xfrm>
          </p:grpSpPr>
          <p:sp>
            <p:nvSpPr>
              <p:cNvPr id="16" name="Rectangle 15"/>
              <p:cNvSpPr/>
              <p:nvPr/>
            </p:nvSpPr>
            <p:spPr>
              <a:xfrm>
                <a:off x="631612" y="2427883"/>
                <a:ext cx="3471417" cy="261610"/>
              </a:xfrm>
              <a:prstGeom prst="rect">
                <a:avLst/>
              </a:prstGeom>
            </p:spPr>
            <p:txBody>
              <a:bodyPr wrap="square">
                <a:spAutoFit/>
              </a:bodyPr>
              <a:lstStyle/>
              <a:p>
                <a:pPr algn="ctr"/>
                <a:r>
                  <a:rPr lang="en-US" sz="1100" dirty="0" smtClean="0">
                    <a:latin typeface="Helvetica" panose="020B0604020202020204" pitchFamily="34" charset="0"/>
                    <a:cs typeface="Helvetica" panose="020B0604020202020204" pitchFamily="34" charset="0"/>
                  </a:rPr>
                  <a:t>Industry Employment, Q2 2018</a:t>
                </a:r>
                <a:endParaRPr lang="en-US" sz="11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sp>
        <p:nvSpPr>
          <p:cNvPr id="26"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Agriculture by Race/Ethnicity</a:t>
            </a:r>
            <a:endParaRPr lang="en-US" sz="3200" dirty="0">
              <a:latin typeface="Helvetica" panose="020B0604020202020204" pitchFamily="34" charset="0"/>
              <a:cs typeface="Helvetica" panose="020B0604020202020204" pitchFamily="34" charset="0"/>
            </a:endParaRPr>
          </a:p>
        </p:txBody>
      </p:sp>
      <p:sp>
        <p:nvSpPr>
          <p:cNvPr id="27" name="Rectangle 26"/>
          <p:cNvSpPr/>
          <p:nvPr/>
        </p:nvSpPr>
        <p:spPr>
          <a:xfrm>
            <a:off x="611029" y="240270"/>
            <a:ext cx="2300181"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Agriculture</a:t>
            </a:r>
            <a:endParaRPr lang="en-US" sz="1200" dirty="0"/>
          </a:p>
        </p:txBody>
      </p:sp>
      <p:sp>
        <p:nvSpPr>
          <p:cNvPr id="23" name="Rectangle 22"/>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More than 85% of Agricultural workers in the Pioneer Valley are white. </a:t>
            </a:r>
          </a:p>
        </p:txBody>
      </p:sp>
    </p:spTree>
    <p:extLst>
      <p:ext uri="{BB962C8B-B14F-4D97-AF65-F5344CB8AC3E}">
        <p14:creationId xmlns:p14="http://schemas.microsoft.com/office/powerpoint/2010/main" val="189316152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Appendix:	Professional Licensing</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84</a:t>
            </a:fld>
            <a:endParaRPr lang="en-US"/>
          </a:p>
        </p:txBody>
      </p:sp>
    </p:spTree>
    <p:extLst>
      <p:ext uri="{BB962C8B-B14F-4D97-AF65-F5344CB8AC3E}">
        <p14:creationId xmlns:p14="http://schemas.microsoft.com/office/powerpoint/2010/main" val="406919052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683813737"/>
              </p:ext>
            </p:extLst>
          </p:nvPr>
        </p:nvGraphicFramePr>
        <p:xfrm>
          <a:off x="421128" y="1479361"/>
          <a:ext cx="5916504" cy="4041728"/>
        </p:xfrm>
        <a:graphic>
          <a:graphicData uri="http://schemas.openxmlformats.org/drawingml/2006/table">
            <a:tbl>
              <a:tblPr/>
              <a:tblGrid>
                <a:gridCol w="2831211">
                  <a:extLst>
                    <a:ext uri="{9D8B030D-6E8A-4147-A177-3AD203B41FA5}">
                      <a16:colId xmlns:a16="http://schemas.microsoft.com/office/drawing/2014/main" val="157188763"/>
                    </a:ext>
                  </a:extLst>
                </a:gridCol>
                <a:gridCol w="818147">
                  <a:extLst>
                    <a:ext uri="{9D8B030D-6E8A-4147-A177-3AD203B41FA5}">
                      <a16:colId xmlns:a16="http://schemas.microsoft.com/office/drawing/2014/main" val="3021803905"/>
                    </a:ext>
                  </a:extLst>
                </a:gridCol>
                <a:gridCol w="1058779">
                  <a:extLst>
                    <a:ext uri="{9D8B030D-6E8A-4147-A177-3AD203B41FA5}">
                      <a16:colId xmlns:a16="http://schemas.microsoft.com/office/drawing/2014/main" val="1340977089"/>
                    </a:ext>
                  </a:extLst>
                </a:gridCol>
                <a:gridCol w="1208367">
                  <a:extLst>
                    <a:ext uri="{9D8B030D-6E8A-4147-A177-3AD203B41FA5}">
                      <a16:colId xmlns:a16="http://schemas.microsoft.com/office/drawing/2014/main" val="775149775"/>
                    </a:ext>
                  </a:extLst>
                </a:gridCol>
              </a:tblGrid>
              <a:tr h="182880">
                <a:tc>
                  <a:txBody>
                    <a:bodyPr/>
                    <a:lstStyle/>
                    <a:p>
                      <a:pPr algn="ctr" fontAlgn="b"/>
                      <a:r>
                        <a:rPr lang="en-US" sz="1050" b="0" i="0" u="none" strike="noStrike" dirty="0" smtClean="0">
                          <a:solidFill>
                            <a:srgbClr val="FFFFFF"/>
                          </a:solidFill>
                          <a:effectLst/>
                          <a:latin typeface="+mn-lt"/>
                        </a:rPr>
                        <a:t>DPL Board/License Type</a:t>
                      </a:r>
                      <a:endParaRPr lang="en-US" sz="1050" b="0" i="0" u="none" strike="noStrike" dirty="0">
                        <a:solidFill>
                          <a:srgbClr val="FFFFFF"/>
                        </a:solidFill>
                        <a:effectLst/>
                        <a:latin typeface="+mn-lt"/>
                      </a:endParaRPr>
                    </a:p>
                  </a:txBody>
                  <a:tcPr marL="7756" marR="7756" marT="7756" marB="0" anchor="ctr">
                    <a:lnL>
                      <a:noFill/>
                    </a:lnL>
                    <a:lnR>
                      <a:noFill/>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050" b="0" i="0" u="none" strike="noStrike" dirty="0" smtClean="0">
                          <a:solidFill>
                            <a:srgbClr val="FFFFFF"/>
                          </a:solidFill>
                          <a:effectLst/>
                          <a:latin typeface="+mn-lt"/>
                        </a:rPr>
                        <a:t>STARS</a:t>
                      </a:r>
                      <a:endParaRPr lang="en-US" sz="1050" b="0" i="0" u="none" strike="noStrike" dirty="0">
                        <a:solidFill>
                          <a:srgbClr val="FFFFFF"/>
                        </a:solidFill>
                        <a:effectLst/>
                        <a:latin typeface="+mn-lt"/>
                      </a:endParaRPr>
                    </a:p>
                  </a:txBody>
                  <a:tcPr marL="7756" marR="7756" marT="7756" marB="0" anchor="ctr">
                    <a:lnL>
                      <a:noFill/>
                    </a:lnL>
                    <a:lnR>
                      <a:noFill/>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050" b="0" i="0" u="none" strike="noStrike" dirty="0" smtClean="0">
                          <a:solidFill>
                            <a:srgbClr val="FFFFFF"/>
                          </a:solidFill>
                          <a:effectLst/>
                          <a:latin typeface="+mn-lt"/>
                        </a:rPr>
                        <a:t>Licenses</a:t>
                      </a:r>
                      <a:endParaRPr lang="en-US" sz="1050" b="0" i="0" u="none" strike="noStrike" dirty="0">
                        <a:solidFill>
                          <a:srgbClr val="FFFFFF"/>
                        </a:solidFill>
                        <a:effectLst/>
                        <a:latin typeface="+mn-lt"/>
                      </a:endParaRPr>
                    </a:p>
                  </a:txBody>
                  <a:tcPr marL="7756" marR="7756" marT="7756" marB="0" anchor="ctr">
                    <a:lnL>
                      <a:noFill/>
                    </a:lnL>
                    <a:lnR>
                      <a:noFill/>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050" b="0" i="0" u="none" strike="noStrike" dirty="0" smtClean="0">
                          <a:solidFill>
                            <a:srgbClr val="FFFFFF"/>
                          </a:solidFill>
                          <a:effectLst/>
                          <a:latin typeface="+mn-lt"/>
                        </a:rPr>
                        <a:t>2018 Employment</a:t>
                      </a:r>
                      <a:endParaRPr lang="en-US" sz="1050" b="0" i="0" u="none" strike="noStrike" dirty="0">
                        <a:solidFill>
                          <a:srgbClr val="FFFFFF"/>
                        </a:solidFill>
                        <a:effectLst/>
                        <a:latin typeface="+mn-lt"/>
                      </a:endParaRPr>
                    </a:p>
                  </a:txBody>
                  <a:tcPr marL="7756" marR="7756" marT="7756" marB="0" anchor="ctr">
                    <a:lnL>
                      <a:noFill/>
                    </a:lnL>
                    <a:lnR>
                      <a:noFill/>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2074501859"/>
                  </a:ext>
                </a:extLst>
              </a:tr>
              <a:tr h="150927">
                <a:tc>
                  <a:txBody>
                    <a:bodyPr/>
                    <a:lstStyle/>
                    <a:p>
                      <a:pPr algn="l" fontAlgn="b"/>
                      <a:r>
                        <a:rPr lang="en-US" sz="1050" b="0" i="0" u="none" strike="noStrike" dirty="0" smtClean="0">
                          <a:solidFill>
                            <a:srgbClr val="000000"/>
                          </a:solidFill>
                          <a:effectLst/>
                          <a:latin typeface="+mn-lt"/>
                        </a:rPr>
                        <a:t>Allied Health</a:t>
                      </a:r>
                      <a:endParaRPr lang="en-US" sz="1050" b="0" i="0" u="none" strike="noStrike" dirty="0">
                        <a:solidFill>
                          <a:srgbClr val="000000"/>
                        </a:solidFill>
                        <a:effectLst/>
                        <a:latin typeface="+mn-lt"/>
                      </a:endParaRPr>
                    </a:p>
                  </a:txBody>
                  <a:tcPr marL="7756" marR="7756" marT="7756" marB="0" anchor="ctr">
                    <a:lnL>
                      <a:noFill/>
                    </a:lnL>
                    <a:lnR>
                      <a:noFill/>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756" marR="7756" marT="7756" marB="0" anchor="ctr">
                    <a:lnL>
                      <a:noFill/>
                    </a:lnL>
                    <a:lnR>
                      <a:noFill/>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756" marR="7756" marT="7756" marB="0" anchor="ctr">
                    <a:lnL>
                      <a:noFill/>
                    </a:lnL>
                    <a:lnR>
                      <a:noFill/>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756" marR="7756" marT="7756" marB="0" anchor="ctr">
                    <a:lnL>
                      <a:noFill/>
                    </a:lnL>
                    <a:lnR>
                      <a:noFill/>
                    </a:lnR>
                    <a:lnT w="12700" cap="flat" cmpd="sng" algn="ctr">
                      <a:solidFill>
                        <a:srgbClr val="000000"/>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477053204"/>
                  </a:ext>
                </a:extLst>
              </a:tr>
              <a:tr h="150927">
                <a:tc>
                  <a:txBody>
                    <a:bodyPr/>
                    <a:lstStyle/>
                    <a:p>
                      <a:pPr algn="l" fontAlgn="b"/>
                      <a:r>
                        <a:rPr lang="en-US" sz="1050" b="0" i="0" u="none" strike="noStrike" dirty="0" smtClean="0">
                          <a:solidFill>
                            <a:srgbClr val="000000"/>
                          </a:solidFill>
                          <a:effectLst/>
                          <a:latin typeface="+mn-lt"/>
                        </a:rPr>
                        <a:t>Occupational Therapy Assistant</a:t>
                      </a:r>
                      <a:endParaRPr lang="en-US" sz="1050" b="0" i="0" u="none" strike="noStrike" dirty="0">
                        <a:solidFill>
                          <a:srgbClr val="000000"/>
                        </a:solidFill>
                        <a:effectLst/>
                        <a:latin typeface="+mn-lt"/>
                      </a:endParaRPr>
                    </a:p>
                  </a:txBody>
                  <a:tcPr marL="69808" marR="7756" marT="7756"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3</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104</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109</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extLst>
                  <a:ext uri="{0D108BD9-81ED-4DB2-BD59-A6C34878D82A}">
                    <a16:rowId xmlns:a16="http://schemas.microsoft.com/office/drawing/2014/main" val="253832512"/>
                  </a:ext>
                </a:extLst>
              </a:tr>
              <a:tr h="150927">
                <a:tc>
                  <a:txBody>
                    <a:bodyPr/>
                    <a:lstStyle/>
                    <a:p>
                      <a:pPr algn="l" fontAlgn="b"/>
                      <a:r>
                        <a:rPr lang="en-US" sz="1050" b="0" i="0" u="none" strike="noStrike" dirty="0" smtClean="0">
                          <a:solidFill>
                            <a:srgbClr val="000000"/>
                          </a:solidFill>
                          <a:effectLst/>
                          <a:latin typeface="+mn-lt"/>
                        </a:rPr>
                        <a:t>Occupational Therapist</a:t>
                      </a:r>
                      <a:endParaRPr lang="en-US" sz="1050" b="0" i="0" u="none" strike="noStrike" dirty="0">
                        <a:solidFill>
                          <a:srgbClr val="000000"/>
                        </a:solidFill>
                        <a:effectLst/>
                        <a:latin typeface="+mn-lt"/>
                      </a:endParaRPr>
                    </a:p>
                  </a:txBody>
                  <a:tcPr marL="69808" marR="7756" marT="7756"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5</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388</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574</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extLst>
                  <a:ext uri="{0D108BD9-81ED-4DB2-BD59-A6C34878D82A}">
                    <a16:rowId xmlns:a16="http://schemas.microsoft.com/office/drawing/2014/main" val="3541847165"/>
                  </a:ext>
                </a:extLst>
              </a:tr>
              <a:tr h="150927">
                <a:tc>
                  <a:txBody>
                    <a:bodyPr/>
                    <a:lstStyle/>
                    <a:p>
                      <a:pPr algn="l" fontAlgn="b"/>
                      <a:r>
                        <a:rPr lang="en-US" sz="1050" b="0" i="0" u="none" strike="noStrike" dirty="0" smtClean="0">
                          <a:solidFill>
                            <a:srgbClr val="000000"/>
                          </a:solidFill>
                          <a:effectLst/>
                          <a:latin typeface="+mn-lt"/>
                        </a:rPr>
                        <a:t>Physical Therapist Assistant</a:t>
                      </a:r>
                      <a:endParaRPr lang="en-US" sz="1050" b="0" i="0" u="none" strike="noStrike" dirty="0">
                        <a:solidFill>
                          <a:srgbClr val="000000"/>
                        </a:solidFill>
                        <a:effectLst/>
                        <a:latin typeface="+mn-lt"/>
                      </a:endParaRPr>
                    </a:p>
                  </a:txBody>
                  <a:tcPr marL="69808" marR="7756" marT="7756"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4</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158</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245</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extLst>
                  <a:ext uri="{0D108BD9-81ED-4DB2-BD59-A6C34878D82A}">
                    <a16:rowId xmlns:a16="http://schemas.microsoft.com/office/drawing/2014/main" val="478881994"/>
                  </a:ext>
                </a:extLst>
              </a:tr>
              <a:tr h="150927">
                <a:tc>
                  <a:txBody>
                    <a:bodyPr/>
                    <a:lstStyle/>
                    <a:p>
                      <a:pPr algn="l" fontAlgn="b"/>
                      <a:r>
                        <a:rPr lang="en-US" sz="1050" b="0" i="0" u="none" strike="noStrike" dirty="0" smtClean="0">
                          <a:solidFill>
                            <a:srgbClr val="000000"/>
                          </a:solidFill>
                          <a:effectLst/>
                          <a:latin typeface="+mn-lt"/>
                        </a:rPr>
                        <a:t>Mental Health Counselor</a:t>
                      </a:r>
                      <a:endParaRPr lang="en-US" sz="1050" b="0" i="0" u="none" strike="noStrike" dirty="0">
                        <a:solidFill>
                          <a:srgbClr val="000000"/>
                        </a:solidFill>
                        <a:effectLst/>
                        <a:latin typeface="+mn-lt"/>
                      </a:endParaRPr>
                    </a:p>
                  </a:txBody>
                  <a:tcPr marL="69808" marR="7756" marT="7756"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4</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563</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1,090</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extLst>
                  <a:ext uri="{0D108BD9-81ED-4DB2-BD59-A6C34878D82A}">
                    <a16:rowId xmlns:a16="http://schemas.microsoft.com/office/drawing/2014/main" val="3159859465"/>
                  </a:ext>
                </a:extLst>
              </a:tr>
              <a:tr h="150927">
                <a:tc>
                  <a:txBody>
                    <a:bodyPr/>
                    <a:lstStyle/>
                    <a:p>
                      <a:pPr algn="l" fontAlgn="b"/>
                      <a:r>
                        <a:rPr lang="en-US" sz="1050" b="0" i="0" u="none" strike="noStrike" dirty="0" smtClean="0">
                          <a:solidFill>
                            <a:srgbClr val="000000"/>
                          </a:solidFill>
                          <a:effectLst/>
                          <a:latin typeface="+mn-lt"/>
                        </a:rPr>
                        <a:t>Physical Therapist</a:t>
                      </a:r>
                      <a:endParaRPr lang="en-US" sz="1050" b="0" i="0" u="none" strike="noStrike" dirty="0">
                        <a:solidFill>
                          <a:srgbClr val="000000"/>
                        </a:solidFill>
                        <a:effectLst/>
                        <a:latin typeface="+mn-lt"/>
                      </a:endParaRPr>
                    </a:p>
                  </a:txBody>
                  <a:tcPr marL="69808" marR="7756" marT="7756"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5</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388</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760</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extLst>
                  <a:ext uri="{0D108BD9-81ED-4DB2-BD59-A6C34878D82A}">
                    <a16:rowId xmlns:a16="http://schemas.microsoft.com/office/drawing/2014/main" val="1255997086"/>
                  </a:ext>
                </a:extLst>
              </a:tr>
              <a:tr h="150927">
                <a:tc>
                  <a:txBody>
                    <a:bodyPr/>
                    <a:lstStyle/>
                    <a:p>
                      <a:pPr algn="l" fontAlgn="b"/>
                      <a:r>
                        <a:rPr lang="en-US" sz="1050" b="0" i="0" u="none" strike="noStrike" dirty="0" smtClean="0">
                          <a:solidFill>
                            <a:srgbClr val="000000"/>
                          </a:solidFill>
                          <a:effectLst/>
                          <a:latin typeface="+mn-lt"/>
                        </a:rPr>
                        <a:t>Applied Behavior Analyst</a:t>
                      </a:r>
                      <a:endParaRPr lang="en-US" sz="1050" b="0" i="0" u="none" strike="noStrike" dirty="0">
                        <a:solidFill>
                          <a:srgbClr val="000000"/>
                        </a:solidFill>
                        <a:effectLst/>
                        <a:latin typeface="+mn-lt"/>
                      </a:endParaRPr>
                    </a:p>
                  </a:txBody>
                  <a:tcPr marL="69808" marR="7756" marT="7756"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4</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186</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367</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extLst>
                  <a:ext uri="{0D108BD9-81ED-4DB2-BD59-A6C34878D82A}">
                    <a16:rowId xmlns:a16="http://schemas.microsoft.com/office/drawing/2014/main" val="869217839"/>
                  </a:ext>
                </a:extLst>
              </a:tr>
              <a:tr h="150927">
                <a:tc>
                  <a:txBody>
                    <a:bodyPr/>
                    <a:lstStyle/>
                    <a:p>
                      <a:pPr algn="l" fontAlgn="b"/>
                      <a:r>
                        <a:rPr lang="en-US" sz="1050" b="0" i="0" u="none" strike="noStrike" dirty="0" smtClean="0">
                          <a:solidFill>
                            <a:srgbClr val="000000"/>
                          </a:solidFill>
                          <a:effectLst/>
                          <a:latin typeface="+mn-lt"/>
                        </a:rPr>
                        <a:t>Educational Psychologist</a:t>
                      </a:r>
                      <a:endParaRPr lang="en-US" sz="1050" b="0" i="0" u="none" strike="noStrike" dirty="0">
                        <a:solidFill>
                          <a:srgbClr val="000000"/>
                        </a:solidFill>
                        <a:effectLst/>
                        <a:latin typeface="+mn-lt"/>
                      </a:endParaRPr>
                    </a:p>
                  </a:txBody>
                  <a:tcPr marL="69808" marR="7756" marT="7756"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5</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221</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765</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extLst>
                  <a:ext uri="{0D108BD9-81ED-4DB2-BD59-A6C34878D82A}">
                    <a16:rowId xmlns:a16="http://schemas.microsoft.com/office/drawing/2014/main" val="1602975320"/>
                  </a:ext>
                </a:extLst>
              </a:tr>
              <a:tr h="150927">
                <a:tc>
                  <a:txBody>
                    <a:bodyPr/>
                    <a:lstStyle/>
                    <a:p>
                      <a:pPr algn="l" fontAlgn="b"/>
                      <a:r>
                        <a:rPr lang="en-US" sz="1050" b="0" i="0" u="none" strike="noStrike" dirty="0" smtClean="0">
                          <a:solidFill>
                            <a:srgbClr val="000000"/>
                          </a:solidFill>
                          <a:effectLst/>
                          <a:latin typeface="+mn-lt"/>
                        </a:rPr>
                        <a:t>Rehabilitation Counselor</a:t>
                      </a:r>
                      <a:endParaRPr lang="en-US" sz="1050" b="0" i="0" u="none" strike="noStrike" dirty="0">
                        <a:solidFill>
                          <a:srgbClr val="000000"/>
                        </a:solidFill>
                        <a:effectLst/>
                        <a:latin typeface="+mn-lt"/>
                      </a:endParaRPr>
                    </a:p>
                  </a:txBody>
                  <a:tcPr marL="69808" marR="7756" marT="7756"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3</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7</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820</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extLst>
                  <a:ext uri="{0D108BD9-81ED-4DB2-BD59-A6C34878D82A}">
                    <a16:rowId xmlns:a16="http://schemas.microsoft.com/office/drawing/2014/main" val="3586332626"/>
                  </a:ext>
                </a:extLst>
              </a:tr>
              <a:tr h="150927">
                <a:tc>
                  <a:txBody>
                    <a:bodyPr/>
                    <a:lstStyle/>
                    <a:p>
                      <a:pPr algn="l" fontAlgn="b"/>
                      <a:r>
                        <a:rPr lang="en-US" sz="1050" b="0" i="0" u="none" strike="noStrike" dirty="0" smtClean="0">
                          <a:solidFill>
                            <a:srgbClr val="000000"/>
                          </a:solidFill>
                          <a:effectLst/>
                          <a:latin typeface="+mn-lt"/>
                        </a:rPr>
                        <a:t>Cosmetology</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extLst>
                  <a:ext uri="{0D108BD9-81ED-4DB2-BD59-A6C34878D82A}">
                    <a16:rowId xmlns:a16="http://schemas.microsoft.com/office/drawing/2014/main" val="3145799504"/>
                  </a:ext>
                </a:extLst>
              </a:tr>
              <a:tr h="150927">
                <a:tc>
                  <a:txBody>
                    <a:bodyPr/>
                    <a:lstStyle/>
                    <a:p>
                      <a:pPr algn="l" fontAlgn="b"/>
                      <a:r>
                        <a:rPr lang="en-US" sz="1050" b="0" i="0" u="none" strike="noStrike" dirty="0" smtClean="0">
                          <a:solidFill>
                            <a:srgbClr val="000000"/>
                          </a:solidFill>
                          <a:effectLst/>
                          <a:latin typeface="+mn-lt"/>
                        </a:rPr>
                        <a:t>Cosmetologist (Hairdresser)</a:t>
                      </a:r>
                      <a:endParaRPr lang="en-US" sz="1050" b="0" i="0" u="none" strike="noStrike" dirty="0">
                        <a:solidFill>
                          <a:srgbClr val="000000"/>
                        </a:solidFill>
                        <a:effectLst/>
                        <a:latin typeface="+mn-lt"/>
                      </a:endParaRPr>
                    </a:p>
                  </a:txBody>
                  <a:tcPr marL="69808" marR="7756" marT="7756"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5</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2,271</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1,662</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extLst>
                  <a:ext uri="{0D108BD9-81ED-4DB2-BD59-A6C34878D82A}">
                    <a16:rowId xmlns:a16="http://schemas.microsoft.com/office/drawing/2014/main" val="2327749219"/>
                  </a:ext>
                </a:extLst>
              </a:tr>
              <a:tr h="150927">
                <a:tc>
                  <a:txBody>
                    <a:bodyPr/>
                    <a:lstStyle/>
                    <a:p>
                      <a:pPr algn="l" fontAlgn="b"/>
                      <a:r>
                        <a:rPr lang="en-US" sz="1050" b="0" i="0" u="none" strike="noStrike" dirty="0" smtClean="0">
                          <a:solidFill>
                            <a:srgbClr val="000000"/>
                          </a:solidFill>
                          <a:effectLst/>
                          <a:latin typeface="+mn-lt"/>
                        </a:rPr>
                        <a:t>Electricians</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extLst>
                  <a:ext uri="{0D108BD9-81ED-4DB2-BD59-A6C34878D82A}">
                    <a16:rowId xmlns:a16="http://schemas.microsoft.com/office/drawing/2014/main" val="4283770376"/>
                  </a:ext>
                </a:extLst>
              </a:tr>
              <a:tr h="150927">
                <a:tc>
                  <a:txBody>
                    <a:bodyPr/>
                    <a:lstStyle/>
                    <a:p>
                      <a:pPr algn="l" fontAlgn="b"/>
                      <a:r>
                        <a:rPr lang="en-US" sz="1050" b="0" i="0" u="none" strike="noStrike" dirty="0" smtClean="0">
                          <a:solidFill>
                            <a:srgbClr val="000000"/>
                          </a:solidFill>
                          <a:effectLst/>
                          <a:latin typeface="+mn-lt"/>
                        </a:rPr>
                        <a:t>Electrician</a:t>
                      </a:r>
                      <a:endParaRPr lang="en-US" sz="1050" b="0" i="0" u="none" strike="noStrike" dirty="0">
                        <a:solidFill>
                          <a:srgbClr val="000000"/>
                        </a:solidFill>
                        <a:effectLst/>
                        <a:latin typeface="+mn-lt"/>
                      </a:endParaRPr>
                    </a:p>
                  </a:txBody>
                  <a:tcPr marL="69808" marR="7756" marT="7756"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5</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1,257</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1,148</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extLst>
                  <a:ext uri="{0D108BD9-81ED-4DB2-BD59-A6C34878D82A}">
                    <a16:rowId xmlns:a16="http://schemas.microsoft.com/office/drawing/2014/main" val="3168012683"/>
                  </a:ext>
                </a:extLst>
              </a:tr>
              <a:tr h="150927">
                <a:tc>
                  <a:txBody>
                    <a:bodyPr/>
                    <a:lstStyle/>
                    <a:p>
                      <a:pPr algn="l" fontAlgn="b"/>
                      <a:r>
                        <a:rPr lang="en-US" sz="1050" b="0" i="0" u="none" strike="noStrike" dirty="0" smtClean="0">
                          <a:solidFill>
                            <a:srgbClr val="000000"/>
                          </a:solidFill>
                          <a:effectLst/>
                          <a:latin typeface="+mn-lt"/>
                        </a:rPr>
                        <a:t>Engineers And Land Surveyors</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extLst>
                  <a:ext uri="{0D108BD9-81ED-4DB2-BD59-A6C34878D82A}">
                    <a16:rowId xmlns:a16="http://schemas.microsoft.com/office/drawing/2014/main" val="2436724519"/>
                  </a:ext>
                </a:extLst>
              </a:tr>
              <a:tr h="150927">
                <a:tc>
                  <a:txBody>
                    <a:bodyPr/>
                    <a:lstStyle/>
                    <a:p>
                      <a:pPr algn="l" fontAlgn="b"/>
                      <a:r>
                        <a:rPr lang="en-US" sz="1050" b="1" i="1" u="none" strike="noStrike" dirty="0" smtClean="0">
                          <a:solidFill>
                            <a:srgbClr val="000000"/>
                          </a:solidFill>
                          <a:effectLst/>
                          <a:latin typeface="+mn-lt"/>
                        </a:rPr>
                        <a:t>Engineer*</a:t>
                      </a:r>
                      <a:endParaRPr lang="en-US" sz="1050" b="1" i="1" u="none" strike="noStrike" dirty="0">
                        <a:solidFill>
                          <a:srgbClr val="000000"/>
                        </a:solidFill>
                        <a:effectLst/>
                        <a:latin typeface="+mn-lt"/>
                      </a:endParaRPr>
                    </a:p>
                  </a:txBody>
                  <a:tcPr marL="69808" marR="7756" marT="7756"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4</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658</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807</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extLst>
                  <a:ext uri="{0D108BD9-81ED-4DB2-BD59-A6C34878D82A}">
                    <a16:rowId xmlns:a16="http://schemas.microsoft.com/office/drawing/2014/main" val="878668593"/>
                  </a:ext>
                </a:extLst>
              </a:tr>
              <a:tr h="150927">
                <a:tc>
                  <a:txBody>
                    <a:bodyPr/>
                    <a:lstStyle/>
                    <a:p>
                      <a:pPr algn="l" fontAlgn="b"/>
                      <a:r>
                        <a:rPr lang="en-US" sz="1050" b="0" i="0" u="none" strike="noStrike" dirty="0" smtClean="0">
                          <a:solidFill>
                            <a:srgbClr val="000000"/>
                          </a:solidFill>
                          <a:effectLst/>
                          <a:latin typeface="+mn-lt"/>
                        </a:rPr>
                        <a:t>Gas Fitters</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extLst>
                  <a:ext uri="{0D108BD9-81ED-4DB2-BD59-A6C34878D82A}">
                    <a16:rowId xmlns:a16="http://schemas.microsoft.com/office/drawing/2014/main" val="3528253826"/>
                  </a:ext>
                </a:extLst>
              </a:tr>
              <a:tr h="150927">
                <a:tc>
                  <a:txBody>
                    <a:bodyPr/>
                    <a:lstStyle/>
                    <a:p>
                      <a:pPr algn="l" fontAlgn="b"/>
                      <a:r>
                        <a:rPr lang="en-US" sz="1050" b="0" i="0" u="none" strike="noStrike" dirty="0" smtClean="0">
                          <a:solidFill>
                            <a:srgbClr val="000000"/>
                          </a:solidFill>
                          <a:effectLst/>
                          <a:latin typeface="+mn-lt"/>
                        </a:rPr>
                        <a:t>Gas Fitter</a:t>
                      </a:r>
                      <a:endParaRPr lang="en-US" sz="1050" b="0" i="0" u="none" strike="noStrike" dirty="0">
                        <a:solidFill>
                          <a:srgbClr val="000000"/>
                        </a:solidFill>
                        <a:effectLst/>
                        <a:latin typeface="+mn-lt"/>
                      </a:endParaRPr>
                    </a:p>
                  </a:txBody>
                  <a:tcPr marL="69808" marR="7756" marT="7756"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4</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966</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1,219</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extLst>
                  <a:ext uri="{0D108BD9-81ED-4DB2-BD59-A6C34878D82A}">
                    <a16:rowId xmlns:a16="http://schemas.microsoft.com/office/drawing/2014/main" val="4158988026"/>
                  </a:ext>
                </a:extLst>
              </a:tr>
              <a:tr h="150927">
                <a:tc>
                  <a:txBody>
                    <a:bodyPr/>
                    <a:lstStyle/>
                    <a:p>
                      <a:pPr algn="l" fontAlgn="b"/>
                      <a:r>
                        <a:rPr lang="en-US" sz="1050" b="0" i="0" u="none" strike="noStrike" dirty="0" smtClean="0">
                          <a:solidFill>
                            <a:srgbClr val="000000"/>
                          </a:solidFill>
                          <a:effectLst/>
                          <a:latin typeface="+mn-lt"/>
                        </a:rPr>
                        <a:t>Health Officers</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extLst>
                  <a:ext uri="{0D108BD9-81ED-4DB2-BD59-A6C34878D82A}">
                    <a16:rowId xmlns:a16="http://schemas.microsoft.com/office/drawing/2014/main" val="3666212337"/>
                  </a:ext>
                </a:extLst>
              </a:tr>
              <a:tr h="150927">
                <a:tc>
                  <a:txBody>
                    <a:bodyPr/>
                    <a:lstStyle/>
                    <a:p>
                      <a:pPr algn="l" fontAlgn="b"/>
                      <a:r>
                        <a:rPr lang="en-US" sz="1050" b="0" i="0" u="none" strike="noStrike" dirty="0" smtClean="0">
                          <a:solidFill>
                            <a:srgbClr val="000000"/>
                          </a:solidFill>
                          <a:effectLst/>
                          <a:latin typeface="+mn-lt"/>
                        </a:rPr>
                        <a:t>Certified Health Officer</a:t>
                      </a:r>
                      <a:endParaRPr lang="en-US" sz="1050" b="0" i="0" u="none" strike="noStrike" dirty="0">
                        <a:solidFill>
                          <a:srgbClr val="000000"/>
                        </a:solidFill>
                        <a:effectLst/>
                        <a:latin typeface="+mn-lt"/>
                      </a:endParaRPr>
                    </a:p>
                  </a:txBody>
                  <a:tcPr marL="69808" marR="7756" marT="7756"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5</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5</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1,268</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extLst>
                  <a:ext uri="{0D108BD9-81ED-4DB2-BD59-A6C34878D82A}">
                    <a16:rowId xmlns:a16="http://schemas.microsoft.com/office/drawing/2014/main" val="37003342"/>
                  </a:ext>
                </a:extLst>
              </a:tr>
              <a:tr h="150927">
                <a:tc>
                  <a:txBody>
                    <a:bodyPr/>
                    <a:lstStyle/>
                    <a:p>
                      <a:pPr algn="l" fontAlgn="b"/>
                      <a:r>
                        <a:rPr lang="en-US" sz="1050" b="0" i="0" u="none" strike="noStrike" dirty="0" smtClean="0">
                          <a:solidFill>
                            <a:srgbClr val="000000"/>
                          </a:solidFill>
                          <a:effectLst/>
                          <a:latin typeface="+mn-lt"/>
                        </a:rPr>
                        <a:t>Public Accountancy</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extLst>
                  <a:ext uri="{0D108BD9-81ED-4DB2-BD59-A6C34878D82A}">
                    <a16:rowId xmlns:a16="http://schemas.microsoft.com/office/drawing/2014/main" val="1712307653"/>
                  </a:ext>
                </a:extLst>
              </a:tr>
              <a:tr h="150927">
                <a:tc>
                  <a:txBody>
                    <a:bodyPr/>
                    <a:lstStyle/>
                    <a:p>
                      <a:pPr algn="l" fontAlgn="b"/>
                      <a:r>
                        <a:rPr lang="en-US" sz="1050" b="0" i="0" u="none" strike="noStrike" dirty="0" smtClean="0">
                          <a:solidFill>
                            <a:srgbClr val="000000"/>
                          </a:solidFill>
                          <a:effectLst/>
                          <a:latin typeface="+mn-lt"/>
                        </a:rPr>
                        <a:t>Certified Public Accountant</a:t>
                      </a:r>
                      <a:endParaRPr lang="en-US" sz="1050" b="0" i="0" u="none" strike="noStrike" dirty="0">
                        <a:solidFill>
                          <a:srgbClr val="000000"/>
                        </a:solidFill>
                        <a:effectLst/>
                        <a:latin typeface="+mn-lt"/>
                      </a:endParaRPr>
                    </a:p>
                  </a:txBody>
                  <a:tcPr marL="69808" marR="7756" marT="7756"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5</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256</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2,160</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tcPr>
                </a:tc>
                <a:extLst>
                  <a:ext uri="{0D108BD9-81ED-4DB2-BD59-A6C34878D82A}">
                    <a16:rowId xmlns:a16="http://schemas.microsoft.com/office/drawing/2014/main" val="1836118572"/>
                  </a:ext>
                </a:extLst>
              </a:tr>
              <a:tr h="150927">
                <a:tc>
                  <a:txBody>
                    <a:bodyPr/>
                    <a:lstStyle/>
                    <a:p>
                      <a:pPr algn="l" fontAlgn="b"/>
                      <a:r>
                        <a:rPr lang="en-US" sz="1050" b="0" i="0" u="none" strike="noStrike" dirty="0" smtClean="0">
                          <a:solidFill>
                            <a:srgbClr val="000000"/>
                          </a:solidFill>
                          <a:effectLst/>
                          <a:latin typeface="+mn-lt"/>
                        </a:rPr>
                        <a:t>Social Workers</a:t>
                      </a: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756" marR="7756" marT="7756" marB="0" anchor="ctr">
                    <a:lnL>
                      <a:noFill/>
                    </a:lnL>
                    <a:lnR>
                      <a:noFill/>
                    </a:lnR>
                    <a:lnT>
                      <a:noFill/>
                    </a:lnT>
                    <a:lnB>
                      <a:noFill/>
                    </a:lnB>
                    <a:solidFill>
                      <a:srgbClr val="DDEBF7"/>
                    </a:solidFill>
                  </a:tcPr>
                </a:tc>
                <a:extLst>
                  <a:ext uri="{0D108BD9-81ED-4DB2-BD59-A6C34878D82A}">
                    <a16:rowId xmlns:a16="http://schemas.microsoft.com/office/drawing/2014/main" val="3281957592"/>
                  </a:ext>
                </a:extLst>
              </a:tr>
              <a:tr h="150927">
                <a:tc>
                  <a:txBody>
                    <a:bodyPr/>
                    <a:lstStyle/>
                    <a:p>
                      <a:pPr algn="l" fontAlgn="b"/>
                      <a:r>
                        <a:rPr lang="en-US" sz="1050" b="1" i="1" u="none" strike="noStrike" dirty="0" smtClean="0">
                          <a:solidFill>
                            <a:srgbClr val="000000"/>
                          </a:solidFill>
                          <a:effectLst/>
                          <a:latin typeface="+mn-lt"/>
                        </a:rPr>
                        <a:t>Social Worker, Licensed*</a:t>
                      </a:r>
                      <a:endParaRPr lang="en-US" sz="1050" b="1" i="1" u="none" strike="noStrike" dirty="0">
                        <a:solidFill>
                          <a:srgbClr val="000000"/>
                        </a:solidFill>
                        <a:effectLst/>
                        <a:latin typeface="+mn-lt"/>
                      </a:endParaRPr>
                    </a:p>
                  </a:txBody>
                  <a:tcPr marL="69808" marR="7756" marT="7756"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effectLst/>
                          <a:latin typeface="+mn-lt"/>
                        </a:rPr>
                        <a:t>4</a:t>
                      </a:r>
                      <a:endParaRPr lang="en-US" sz="1050" b="0" i="0" u="none" strike="noStrike" dirty="0">
                        <a:solidFill>
                          <a:srgbClr val="000000"/>
                        </a:solidFill>
                        <a:effectLst/>
                        <a:latin typeface="+mn-lt"/>
                      </a:endParaRPr>
                    </a:p>
                  </a:txBody>
                  <a:tcPr marL="7756" marR="7756" marT="7756" marB="0" anchor="ctr">
                    <a:lnL>
                      <a:noFill/>
                    </a:lnL>
                    <a:lnR>
                      <a:noFill/>
                    </a:lnR>
                    <a:lnT>
                      <a:noFill/>
                    </a:lnT>
                    <a:lnB w="19050" cap="flat" cmpd="sng" algn="ctr">
                      <a:solidFill>
                        <a:schemeClr val="tx1"/>
                      </a:solidFill>
                      <a:prstDash val="solid"/>
                      <a:round/>
                      <a:headEnd type="none" w="med" len="med"/>
                      <a:tailEnd type="none" w="med" len="med"/>
                    </a:lnB>
                    <a:solidFill>
                      <a:srgbClr val="FFF2CC"/>
                    </a:solidFill>
                  </a:tcPr>
                </a:tc>
                <a:tc>
                  <a:txBody>
                    <a:bodyPr/>
                    <a:lstStyle/>
                    <a:p>
                      <a:pPr algn="ctr" fontAlgn="b"/>
                      <a:r>
                        <a:rPr lang="en-US" sz="1050" b="0" i="0" u="none" strike="noStrike" dirty="0" smtClean="0">
                          <a:solidFill>
                            <a:srgbClr val="000000"/>
                          </a:solidFill>
                          <a:effectLst/>
                          <a:latin typeface="+mn-lt"/>
                        </a:rPr>
                        <a:t>1,681</a:t>
                      </a:r>
                      <a:endParaRPr lang="en-US" sz="1050" b="0" i="0" u="none" strike="noStrike" dirty="0">
                        <a:solidFill>
                          <a:srgbClr val="000000"/>
                        </a:solidFill>
                        <a:effectLst/>
                        <a:latin typeface="+mn-lt"/>
                      </a:endParaRPr>
                    </a:p>
                  </a:txBody>
                  <a:tcPr marL="7756" marR="7756" marT="7756"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en-US" sz="1050" b="0" i="0" u="none" strike="noStrike" dirty="0" smtClean="0">
                          <a:solidFill>
                            <a:srgbClr val="000000"/>
                          </a:solidFill>
                          <a:effectLst/>
                          <a:latin typeface="+mn-lt"/>
                        </a:rPr>
                        <a:t>3,211</a:t>
                      </a:r>
                      <a:endParaRPr lang="en-US" sz="1050" b="0" i="0" u="none" strike="noStrike" dirty="0">
                        <a:solidFill>
                          <a:srgbClr val="000000"/>
                        </a:solidFill>
                        <a:effectLst/>
                        <a:latin typeface="+mn-lt"/>
                      </a:endParaRPr>
                    </a:p>
                  </a:txBody>
                  <a:tcPr marL="7756" marR="7756" marT="7756" marB="0" anchor="ctr">
                    <a:lnL>
                      <a:noFill/>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865078"/>
                  </a:ext>
                </a:extLst>
              </a:tr>
            </a:tbl>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85</a:t>
            </a:fld>
            <a:endParaRPr lang="en-US" dirty="0"/>
          </a:p>
        </p:txBody>
      </p:sp>
      <p:sp>
        <p:nvSpPr>
          <p:cNvPr id="12" name="Title 1"/>
          <p:cNvSpPr>
            <a:spLocks noGrp="1"/>
          </p:cNvSpPr>
          <p:nvPr>
            <p:ph type="title"/>
          </p:nvPr>
        </p:nvSpPr>
        <p:spPr>
          <a:xfrm>
            <a:off x="611030" y="609600"/>
            <a:ext cx="10969943" cy="808038"/>
          </a:xfrm>
        </p:spPr>
        <p:txBody>
          <a:bodyPr>
            <a:normAutofit fontScale="90000"/>
          </a:bodyPr>
          <a:lstStyle/>
          <a:p>
            <a:r>
              <a:rPr lang="en-US" sz="3200" dirty="0">
                <a:solidFill>
                  <a:srgbClr val="00B050"/>
                </a:solidFill>
              </a:rPr>
              <a:t>Regional </a:t>
            </a:r>
            <a:r>
              <a:rPr lang="en-US" sz="3200" dirty="0" smtClean="0"/>
              <a:t>Occupation Demand and DPL Licensing: Deep Dive</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2313454"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Appendix: Licensing Deep Dive</a:t>
            </a:r>
            <a:endParaRPr lang="en-US" sz="1200" dirty="0"/>
          </a:p>
        </p:txBody>
      </p:sp>
      <p:sp>
        <p:nvSpPr>
          <p:cNvPr id="22" name="Rectangle 21"/>
          <p:cNvSpPr/>
          <p:nvPr/>
        </p:nvSpPr>
        <p:spPr>
          <a:xfrm>
            <a:off x="205205" y="5760513"/>
            <a:ext cx="6557297"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Professional Licensure, 2000-2019; </a:t>
            </a:r>
          </a:p>
          <a:p>
            <a:pPr algn="ctr"/>
            <a:r>
              <a:rPr lang="en-US" sz="900" dirty="0" smtClean="0">
                <a:latin typeface="Helvetica" panose="020B0604020202020204" pitchFamily="34" charset="0"/>
                <a:cs typeface="Helvetica" panose="020B0604020202020204" pitchFamily="34" charset="0"/>
              </a:rPr>
              <a:t>Bureau </a:t>
            </a:r>
            <a:r>
              <a:rPr lang="en-US" sz="900" dirty="0">
                <a:latin typeface="Helvetica" panose="020B0604020202020204" pitchFamily="34" charset="0"/>
                <a:cs typeface="Helvetica" panose="020B0604020202020204" pitchFamily="34" charset="0"/>
              </a:rPr>
              <a:t>of Labor Statistics, Occupational Employment Statistics, 2020 Projections</a:t>
            </a:r>
          </a:p>
        </p:txBody>
      </p:sp>
      <p:graphicFrame>
        <p:nvGraphicFramePr>
          <p:cNvPr id="27" name="Table 26"/>
          <p:cNvGraphicFramePr>
            <a:graphicFrameLocks noGrp="1"/>
          </p:cNvGraphicFramePr>
          <p:nvPr>
            <p:extLst/>
          </p:nvPr>
        </p:nvGraphicFramePr>
        <p:xfrm>
          <a:off x="6656224" y="2373425"/>
          <a:ext cx="5029379" cy="3048000"/>
        </p:xfrm>
        <a:graphic>
          <a:graphicData uri="http://schemas.openxmlformats.org/drawingml/2006/table">
            <a:tbl>
              <a:tblPr>
                <a:tableStyleId>{9D7B26C5-4107-4FEC-AEDC-1716B250A1EF}</a:tableStyleId>
              </a:tblPr>
              <a:tblGrid>
                <a:gridCol w="2851662">
                  <a:extLst>
                    <a:ext uri="{9D8B030D-6E8A-4147-A177-3AD203B41FA5}">
                      <a16:colId xmlns:a16="http://schemas.microsoft.com/office/drawing/2014/main" val="192756333"/>
                    </a:ext>
                  </a:extLst>
                </a:gridCol>
                <a:gridCol w="481263">
                  <a:extLst>
                    <a:ext uri="{9D8B030D-6E8A-4147-A177-3AD203B41FA5}">
                      <a16:colId xmlns:a16="http://schemas.microsoft.com/office/drawing/2014/main" val="1371892668"/>
                    </a:ext>
                  </a:extLst>
                </a:gridCol>
                <a:gridCol w="648703">
                  <a:extLst>
                    <a:ext uri="{9D8B030D-6E8A-4147-A177-3AD203B41FA5}">
                      <a16:colId xmlns:a16="http://schemas.microsoft.com/office/drawing/2014/main" val="2731365903"/>
                    </a:ext>
                  </a:extLst>
                </a:gridCol>
                <a:gridCol w="1047751">
                  <a:extLst>
                    <a:ext uri="{9D8B030D-6E8A-4147-A177-3AD203B41FA5}">
                      <a16:colId xmlns:a16="http://schemas.microsoft.com/office/drawing/2014/main" val="3400304735"/>
                    </a:ext>
                  </a:extLst>
                </a:gridCol>
              </a:tblGrid>
              <a:tr h="190500">
                <a:tc>
                  <a:txBody>
                    <a:bodyPr/>
                    <a:lstStyle/>
                    <a:p>
                      <a:pPr algn="ctr" fontAlgn="b"/>
                      <a:r>
                        <a:rPr lang="en-US" sz="1000" u="none" strike="noStrike" dirty="0" smtClean="0">
                          <a:solidFill>
                            <a:schemeClr val="bg1"/>
                          </a:solidFill>
                          <a:effectLst/>
                        </a:rPr>
                        <a:t>DPL Board / License Type / Occupation</a:t>
                      </a:r>
                      <a:r>
                        <a:rPr lang="en-US" sz="1000" u="none" strike="noStrike" baseline="0" dirty="0" smtClean="0">
                          <a:solidFill>
                            <a:schemeClr val="bg1"/>
                          </a:solidFill>
                          <a:effectLst/>
                        </a:rPr>
                        <a:t> Title</a:t>
                      </a:r>
                      <a:endParaRPr lang="en-US" sz="1000" b="1" i="0" u="none" strike="noStrike" dirty="0">
                        <a:solidFill>
                          <a:schemeClr val="bg1"/>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fontAlgn="b"/>
                      <a:r>
                        <a:rPr lang="en-US" sz="1000" u="none" strike="noStrike" dirty="0" smtClean="0">
                          <a:solidFill>
                            <a:schemeClr val="bg1"/>
                          </a:solidFill>
                          <a:effectLst/>
                        </a:rPr>
                        <a:t>STARS</a:t>
                      </a:r>
                      <a:endParaRPr lang="en-US" sz="1000" b="1" i="0" u="none" strike="noStrike" dirty="0">
                        <a:solidFill>
                          <a:schemeClr val="bg1"/>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fontAlgn="b"/>
                      <a:r>
                        <a:rPr lang="en-US" sz="1000" u="none" strike="noStrike" dirty="0" smtClean="0">
                          <a:solidFill>
                            <a:schemeClr val="bg1"/>
                          </a:solidFill>
                          <a:effectLst/>
                        </a:rPr>
                        <a:t>Licenses</a:t>
                      </a:r>
                      <a:endParaRPr lang="en-US" sz="1000" b="1" i="0" u="none" strike="noStrike" dirty="0">
                        <a:solidFill>
                          <a:schemeClr val="bg1"/>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fontAlgn="b"/>
                      <a:r>
                        <a:rPr lang="en-US" sz="1000" u="none" strike="noStrike" dirty="0" smtClean="0">
                          <a:solidFill>
                            <a:schemeClr val="bg1"/>
                          </a:solidFill>
                          <a:effectLst/>
                        </a:rPr>
                        <a:t>2018 Employment</a:t>
                      </a:r>
                      <a:endParaRPr lang="en-US" sz="1000" b="1" i="0" u="none" strike="noStrike" dirty="0">
                        <a:solidFill>
                          <a:schemeClr val="bg1"/>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962409372"/>
                  </a:ext>
                </a:extLst>
              </a:tr>
              <a:tr h="190500">
                <a:tc>
                  <a:txBody>
                    <a:bodyPr/>
                    <a:lstStyle/>
                    <a:p>
                      <a:pPr algn="l" fontAlgn="b"/>
                      <a:r>
                        <a:rPr lang="en-US" sz="900" u="none" strike="noStrike" dirty="0">
                          <a:effectLst/>
                        </a:rPr>
                        <a:t>Engineers and Land Surveyors</a:t>
                      </a:r>
                      <a:endParaRPr lang="en-US" sz="900" b="1"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 </a:t>
                      </a:r>
                      <a:endParaRPr lang="en-US" sz="900" b="1"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rPr>
                        <a:t> </a:t>
                      </a:r>
                      <a:endParaRPr lang="en-US" sz="900" b="1"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rPr>
                        <a:t> </a:t>
                      </a:r>
                      <a:endParaRPr lang="en-US" sz="900" b="1"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1263092"/>
                  </a:ext>
                </a:extLst>
              </a:tr>
              <a:tr h="190500">
                <a:tc>
                  <a:txBody>
                    <a:bodyPr/>
                    <a:lstStyle/>
                    <a:p>
                      <a:pPr algn="l" fontAlgn="b"/>
                      <a:r>
                        <a:rPr lang="en-US" sz="900" b="1" i="1" u="none" strike="noStrike" dirty="0">
                          <a:effectLst/>
                        </a:rPr>
                        <a:t>ENGINEER</a:t>
                      </a:r>
                      <a:endParaRPr lang="en-US" sz="900" b="1" i="1" u="none" strike="noStrike" dirty="0">
                        <a:solidFill>
                          <a:srgbClr val="000000"/>
                        </a:solidFill>
                        <a:effectLst/>
                        <a:latin typeface="+mn-lt"/>
                      </a:endParaRPr>
                    </a:p>
                  </a:txBody>
                  <a:tcPr marL="857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b="1" i="1" u="none" strike="noStrike" dirty="0">
                          <a:effectLst/>
                        </a:rPr>
                        <a:t>4</a:t>
                      </a:r>
                      <a:endParaRPr lang="en-US" sz="900" b="1" i="1"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900" b="1" i="1" u="none" strike="noStrike" dirty="0">
                          <a:effectLst/>
                        </a:rPr>
                        <a:t>1,178</a:t>
                      </a:r>
                      <a:endParaRPr lang="en-US" sz="900" b="1" i="1"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900" b="1" i="1" u="none" strike="noStrike" dirty="0">
                          <a:effectLst/>
                        </a:rPr>
                        <a:t>7,480</a:t>
                      </a:r>
                      <a:endParaRPr lang="en-US" sz="900" b="1" i="1" u="none" strike="noStrike" dirty="0">
                        <a:solidFill>
                          <a:srgbClr val="000000"/>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5433631"/>
                  </a:ext>
                </a:extLst>
              </a:tr>
              <a:tr h="190500">
                <a:tc>
                  <a:txBody>
                    <a:bodyPr/>
                    <a:lstStyle/>
                    <a:p>
                      <a:pPr algn="l" fontAlgn="b"/>
                      <a:r>
                        <a:rPr lang="en-US" sz="900" u="none" strike="noStrike" dirty="0">
                          <a:effectLst/>
                        </a:rPr>
                        <a:t>Industrial Engineers</a:t>
                      </a:r>
                      <a:endParaRPr lang="en-US" sz="900" b="0" i="0" u="none" strike="noStrike" dirty="0">
                        <a:solidFill>
                          <a:srgbClr val="000000"/>
                        </a:solidFill>
                        <a:effectLst/>
                        <a:latin typeface="+mn-lt"/>
                      </a:endParaRPr>
                    </a:p>
                  </a:txBody>
                  <a:tcPr marL="171450"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900" u="none" strike="noStrike" dirty="0">
                          <a:effectLst/>
                        </a:rPr>
                        <a:t>5</a:t>
                      </a:r>
                      <a:endParaRPr lang="en-US" sz="9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endParaRPr lang="en-US" sz="9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900" u="none" strike="noStrike" dirty="0">
                          <a:effectLst/>
                        </a:rPr>
                        <a:t>2,198</a:t>
                      </a:r>
                      <a:endParaRPr lang="en-US" sz="9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66456378"/>
                  </a:ext>
                </a:extLst>
              </a:tr>
              <a:tr h="190500">
                <a:tc>
                  <a:txBody>
                    <a:bodyPr/>
                    <a:lstStyle/>
                    <a:p>
                      <a:pPr algn="l" fontAlgn="b"/>
                      <a:r>
                        <a:rPr lang="en-US" sz="900" u="none" strike="noStrike" dirty="0">
                          <a:effectLst/>
                        </a:rPr>
                        <a:t>Mechanical Engineers</a:t>
                      </a:r>
                      <a:endParaRPr lang="en-US" sz="900" b="0" i="0" u="none" strike="noStrike" dirty="0">
                        <a:solidFill>
                          <a:srgbClr val="000000"/>
                        </a:solidFill>
                        <a:effectLst/>
                        <a:latin typeface="+mn-lt"/>
                      </a:endParaRPr>
                    </a:p>
                  </a:txBody>
                  <a:tcPr marL="171450" marR="9525" marT="9525" marB="0" anchor="ctr"/>
                </a:tc>
                <a:tc>
                  <a:txBody>
                    <a:bodyPr/>
                    <a:lstStyle/>
                    <a:p>
                      <a:pPr algn="ctr" fontAlgn="b"/>
                      <a:r>
                        <a:rPr lang="en-US" sz="900" u="none" strike="noStrike" dirty="0">
                          <a:effectLst/>
                        </a:rPr>
                        <a:t>5</a:t>
                      </a:r>
                      <a:endParaRPr lang="en-US" sz="900" b="0" i="0" u="none" strike="noStrike" dirty="0">
                        <a:solidFill>
                          <a:srgbClr val="000000"/>
                        </a:solidFill>
                        <a:effectLst/>
                        <a:latin typeface="+mn-lt"/>
                      </a:endParaRPr>
                    </a:p>
                  </a:txBody>
                  <a:tcPr marL="9525" marR="9525" marT="9525" marB="0" anchor="ctr"/>
                </a:tc>
                <a:tc>
                  <a:txBody>
                    <a:bodyPr/>
                    <a:lstStyle/>
                    <a:p>
                      <a:pPr algn="ctr" fontAlgn="b"/>
                      <a:endParaRPr lang="en-US" sz="900" b="0" i="0" u="none" strike="noStrike" dirty="0">
                        <a:solidFill>
                          <a:srgbClr val="000000"/>
                        </a:solidFill>
                        <a:effectLst/>
                        <a:latin typeface="+mn-lt"/>
                      </a:endParaRPr>
                    </a:p>
                  </a:txBody>
                  <a:tcPr marL="9525" marR="9525" marT="9525" marB="0" anchor="ctr"/>
                </a:tc>
                <a:tc>
                  <a:txBody>
                    <a:bodyPr/>
                    <a:lstStyle/>
                    <a:p>
                      <a:pPr algn="ctr" fontAlgn="b"/>
                      <a:r>
                        <a:rPr lang="en-US" sz="900" u="none" strike="noStrike" dirty="0">
                          <a:effectLst/>
                        </a:rPr>
                        <a:t>1,756</a:t>
                      </a:r>
                      <a:endParaRPr lang="en-US" sz="9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823262001"/>
                  </a:ext>
                </a:extLst>
              </a:tr>
              <a:tr h="190500">
                <a:tc>
                  <a:txBody>
                    <a:bodyPr/>
                    <a:lstStyle/>
                    <a:p>
                      <a:pPr algn="l" fontAlgn="b"/>
                      <a:r>
                        <a:rPr lang="en-US" sz="900" u="none" strike="noStrike" dirty="0">
                          <a:effectLst/>
                        </a:rPr>
                        <a:t>Electrical Engineers</a:t>
                      </a:r>
                      <a:endParaRPr lang="en-US" sz="900" b="0" i="0" u="none" strike="noStrike" dirty="0">
                        <a:solidFill>
                          <a:srgbClr val="000000"/>
                        </a:solidFill>
                        <a:effectLst/>
                        <a:latin typeface="+mn-lt"/>
                      </a:endParaRPr>
                    </a:p>
                  </a:txBody>
                  <a:tcPr marL="171450" marR="9525" marT="9525" marB="0" anchor="ctr"/>
                </a:tc>
                <a:tc>
                  <a:txBody>
                    <a:bodyPr/>
                    <a:lstStyle/>
                    <a:p>
                      <a:pPr algn="ctr" fontAlgn="b"/>
                      <a:r>
                        <a:rPr lang="en-US" sz="900" u="none" strike="noStrike" dirty="0">
                          <a:effectLst/>
                        </a:rPr>
                        <a:t>5</a:t>
                      </a:r>
                      <a:endParaRPr lang="en-US" sz="900" b="0" i="0" u="none" strike="noStrike" dirty="0">
                        <a:solidFill>
                          <a:srgbClr val="000000"/>
                        </a:solidFill>
                        <a:effectLst/>
                        <a:latin typeface="+mn-lt"/>
                      </a:endParaRPr>
                    </a:p>
                  </a:txBody>
                  <a:tcPr marL="9525" marR="9525" marT="9525" marB="0" anchor="ctr"/>
                </a:tc>
                <a:tc>
                  <a:txBody>
                    <a:bodyPr/>
                    <a:lstStyle/>
                    <a:p>
                      <a:pPr algn="ctr" fontAlgn="b"/>
                      <a:endParaRPr lang="en-US" sz="900" b="0" i="0" u="none" strike="noStrike" dirty="0">
                        <a:solidFill>
                          <a:srgbClr val="000000"/>
                        </a:solidFill>
                        <a:effectLst/>
                        <a:latin typeface="+mn-lt"/>
                      </a:endParaRPr>
                    </a:p>
                  </a:txBody>
                  <a:tcPr marL="9525" marR="9525" marT="9525" marB="0" anchor="ctr"/>
                </a:tc>
                <a:tc>
                  <a:txBody>
                    <a:bodyPr/>
                    <a:lstStyle/>
                    <a:p>
                      <a:pPr algn="ctr" fontAlgn="b"/>
                      <a:r>
                        <a:rPr lang="en-US" sz="900" u="none" strike="noStrike">
                          <a:effectLst/>
                        </a:rPr>
                        <a:t>1,405</a:t>
                      </a:r>
                      <a:endParaRPr lang="en-US" sz="9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332276712"/>
                  </a:ext>
                </a:extLst>
              </a:tr>
              <a:tr h="190500">
                <a:tc>
                  <a:txBody>
                    <a:bodyPr/>
                    <a:lstStyle/>
                    <a:p>
                      <a:pPr algn="l" fontAlgn="b"/>
                      <a:r>
                        <a:rPr lang="en-US" sz="900" u="none" strike="noStrike" dirty="0">
                          <a:effectLst/>
                        </a:rPr>
                        <a:t>Civil Engineers</a:t>
                      </a:r>
                      <a:endParaRPr lang="en-US" sz="900" b="0" i="0" u="none" strike="noStrike" dirty="0">
                        <a:solidFill>
                          <a:srgbClr val="000000"/>
                        </a:solidFill>
                        <a:effectLst/>
                        <a:latin typeface="+mn-lt"/>
                      </a:endParaRPr>
                    </a:p>
                  </a:txBody>
                  <a:tcPr marL="171450" marR="9525" marT="9525" marB="0" anchor="ctr"/>
                </a:tc>
                <a:tc>
                  <a:txBody>
                    <a:bodyPr/>
                    <a:lstStyle/>
                    <a:p>
                      <a:pPr algn="ctr" fontAlgn="b"/>
                      <a:r>
                        <a:rPr lang="en-US" sz="900" u="none" strike="noStrike" dirty="0">
                          <a:effectLst/>
                        </a:rPr>
                        <a:t>4</a:t>
                      </a:r>
                      <a:endParaRPr lang="en-US" sz="900" b="0" i="0" u="none" strike="noStrike" dirty="0">
                        <a:solidFill>
                          <a:srgbClr val="000000"/>
                        </a:solidFill>
                        <a:effectLst/>
                        <a:latin typeface="+mn-lt"/>
                      </a:endParaRPr>
                    </a:p>
                  </a:txBody>
                  <a:tcPr marL="9525" marR="9525" marT="9525" marB="0" anchor="ctr"/>
                </a:tc>
                <a:tc>
                  <a:txBody>
                    <a:bodyPr/>
                    <a:lstStyle/>
                    <a:p>
                      <a:pPr algn="ctr" fontAlgn="b"/>
                      <a:endParaRPr lang="en-US" sz="900" b="0" i="0" u="none" strike="noStrike" dirty="0">
                        <a:solidFill>
                          <a:srgbClr val="000000"/>
                        </a:solidFill>
                        <a:effectLst/>
                        <a:latin typeface="+mn-lt"/>
                      </a:endParaRPr>
                    </a:p>
                  </a:txBody>
                  <a:tcPr marL="9525" marR="9525" marT="9525" marB="0" anchor="ctr"/>
                </a:tc>
                <a:tc>
                  <a:txBody>
                    <a:bodyPr/>
                    <a:lstStyle/>
                    <a:p>
                      <a:pPr algn="ctr" fontAlgn="b"/>
                      <a:r>
                        <a:rPr lang="en-US" sz="900" u="none" strike="noStrike">
                          <a:effectLst/>
                        </a:rPr>
                        <a:t>874</a:t>
                      </a:r>
                      <a:endParaRPr lang="en-US" sz="9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128390515"/>
                  </a:ext>
                </a:extLst>
              </a:tr>
              <a:tr h="190500">
                <a:tc>
                  <a:txBody>
                    <a:bodyPr/>
                    <a:lstStyle/>
                    <a:p>
                      <a:pPr algn="l" fontAlgn="b"/>
                      <a:r>
                        <a:rPr lang="en-US" sz="900" u="none" strike="noStrike" dirty="0">
                          <a:effectLst/>
                        </a:rPr>
                        <a:t>Computer Hardware Engineers</a:t>
                      </a:r>
                      <a:endParaRPr lang="en-US" sz="900" b="0" i="0" u="none" strike="noStrike" dirty="0">
                        <a:solidFill>
                          <a:srgbClr val="000000"/>
                        </a:solidFill>
                        <a:effectLst/>
                        <a:latin typeface="+mn-lt"/>
                      </a:endParaRPr>
                    </a:p>
                  </a:txBody>
                  <a:tcPr marL="171450" marR="9525" marT="9525" marB="0" anchor="ctr"/>
                </a:tc>
                <a:tc>
                  <a:txBody>
                    <a:bodyPr/>
                    <a:lstStyle/>
                    <a:p>
                      <a:pPr algn="ctr" fontAlgn="b"/>
                      <a:r>
                        <a:rPr lang="en-US" sz="900" u="none" strike="noStrike" dirty="0">
                          <a:effectLst/>
                        </a:rPr>
                        <a:t>3</a:t>
                      </a:r>
                      <a:endParaRPr lang="en-US" sz="900" b="0" i="0" u="none" strike="noStrike" dirty="0">
                        <a:solidFill>
                          <a:srgbClr val="000000"/>
                        </a:solidFill>
                        <a:effectLst/>
                        <a:latin typeface="+mn-lt"/>
                      </a:endParaRPr>
                    </a:p>
                  </a:txBody>
                  <a:tcPr marL="9525" marR="9525" marT="9525" marB="0" anchor="ctr"/>
                </a:tc>
                <a:tc>
                  <a:txBody>
                    <a:bodyPr/>
                    <a:lstStyle/>
                    <a:p>
                      <a:pPr algn="ctr" fontAlgn="b"/>
                      <a:endParaRPr lang="en-US" sz="900" b="0" i="0" u="none" strike="noStrike" dirty="0">
                        <a:solidFill>
                          <a:srgbClr val="000000"/>
                        </a:solidFill>
                        <a:effectLst/>
                        <a:latin typeface="+mn-lt"/>
                      </a:endParaRPr>
                    </a:p>
                  </a:txBody>
                  <a:tcPr marL="9525" marR="9525" marT="9525" marB="0" anchor="ctr"/>
                </a:tc>
                <a:tc>
                  <a:txBody>
                    <a:bodyPr/>
                    <a:lstStyle/>
                    <a:p>
                      <a:pPr algn="ctr" fontAlgn="b"/>
                      <a:r>
                        <a:rPr lang="en-US" sz="900" u="none" strike="noStrike">
                          <a:effectLst/>
                        </a:rPr>
                        <a:t>443</a:t>
                      </a:r>
                      <a:endParaRPr lang="en-US" sz="9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2608204739"/>
                  </a:ext>
                </a:extLst>
              </a:tr>
              <a:tr h="190500">
                <a:tc>
                  <a:txBody>
                    <a:bodyPr/>
                    <a:lstStyle/>
                    <a:p>
                      <a:pPr algn="l" fontAlgn="b"/>
                      <a:r>
                        <a:rPr lang="en-US" sz="900" u="none" strike="noStrike" dirty="0">
                          <a:effectLst/>
                        </a:rPr>
                        <a:t>Electronics Engineers, Except Computer</a:t>
                      </a:r>
                      <a:endParaRPr lang="en-US" sz="900" b="0" i="0" u="none" strike="noStrike" dirty="0">
                        <a:solidFill>
                          <a:srgbClr val="000000"/>
                        </a:solidFill>
                        <a:effectLst/>
                        <a:latin typeface="+mn-lt"/>
                      </a:endParaRPr>
                    </a:p>
                  </a:txBody>
                  <a:tcPr marL="171450" marR="9525" marT="9525" marB="0" anchor="ctr"/>
                </a:tc>
                <a:tc>
                  <a:txBody>
                    <a:bodyPr/>
                    <a:lstStyle/>
                    <a:p>
                      <a:pPr algn="ctr" fontAlgn="b"/>
                      <a:r>
                        <a:rPr lang="en-US" sz="900" u="none" strike="noStrike" dirty="0">
                          <a:effectLst/>
                        </a:rPr>
                        <a:t>4</a:t>
                      </a:r>
                      <a:endParaRPr lang="en-US" sz="900" b="0" i="0" u="none" strike="noStrike" dirty="0">
                        <a:solidFill>
                          <a:srgbClr val="000000"/>
                        </a:solidFill>
                        <a:effectLst/>
                        <a:latin typeface="+mn-lt"/>
                      </a:endParaRPr>
                    </a:p>
                  </a:txBody>
                  <a:tcPr marL="9525" marR="9525" marT="9525" marB="0" anchor="ctr"/>
                </a:tc>
                <a:tc>
                  <a:txBody>
                    <a:bodyPr/>
                    <a:lstStyle/>
                    <a:p>
                      <a:pPr algn="ctr" fontAlgn="b"/>
                      <a:endParaRPr lang="en-US" sz="900" b="0" i="0" u="none" strike="noStrike" dirty="0">
                        <a:solidFill>
                          <a:srgbClr val="000000"/>
                        </a:solidFill>
                        <a:effectLst/>
                        <a:latin typeface="+mn-lt"/>
                      </a:endParaRPr>
                    </a:p>
                  </a:txBody>
                  <a:tcPr marL="9525" marR="9525" marT="9525" marB="0" anchor="ctr"/>
                </a:tc>
                <a:tc>
                  <a:txBody>
                    <a:bodyPr/>
                    <a:lstStyle/>
                    <a:p>
                      <a:pPr algn="ctr" fontAlgn="b"/>
                      <a:r>
                        <a:rPr lang="en-US" sz="900" u="none" strike="noStrike">
                          <a:effectLst/>
                        </a:rPr>
                        <a:t>370</a:t>
                      </a:r>
                      <a:endParaRPr lang="en-US" sz="9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124707972"/>
                  </a:ext>
                </a:extLst>
              </a:tr>
              <a:tr h="190500">
                <a:tc>
                  <a:txBody>
                    <a:bodyPr/>
                    <a:lstStyle/>
                    <a:p>
                      <a:pPr algn="l" fontAlgn="b"/>
                      <a:r>
                        <a:rPr lang="en-US" sz="900" u="none" strike="noStrike" dirty="0">
                          <a:effectLst/>
                        </a:rPr>
                        <a:t>Environmental Engineers</a:t>
                      </a:r>
                      <a:endParaRPr lang="en-US" sz="900" b="0" i="0" u="none" strike="noStrike" dirty="0">
                        <a:solidFill>
                          <a:srgbClr val="000000"/>
                        </a:solidFill>
                        <a:effectLst/>
                        <a:latin typeface="+mn-lt"/>
                      </a:endParaRPr>
                    </a:p>
                  </a:txBody>
                  <a:tcPr marL="171450" marR="9525" marT="9525" marB="0" anchor="ctr"/>
                </a:tc>
                <a:tc>
                  <a:txBody>
                    <a:bodyPr/>
                    <a:lstStyle/>
                    <a:p>
                      <a:pPr algn="ctr" fontAlgn="b"/>
                      <a:r>
                        <a:rPr lang="en-US" sz="900" u="none" strike="noStrike" dirty="0">
                          <a:effectLst/>
                        </a:rPr>
                        <a:t>4</a:t>
                      </a:r>
                      <a:endParaRPr lang="en-US" sz="900" b="0" i="0" u="none" strike="noStrike" dirty="0">
                        <a:solidFill>
                          <a:srgbClr val="000000"/>
                        </a:solidFill>
                        <a:effectLst/>
                        <a:latin typeface="+mn-lt"/>
                      </a:endParaRPr>
                    </a:p>
                  </a:txBody>
                  <a:tcPr marL="9525" marR="9525" marT="9525" marB="0" anchor="ctr"/>
                </a:tc>
                <a:tc>
                  <a:txBody>
                    <a:bodyPr/>
                    <a:lstStyle/>
                    <a:p>
                      <a:pPr algn="ctr" fontAlgn="b"/>
                      <a:endParaRPr lang="en-US" sz="900" b="0" i="0" u="none" strike="noStrike" dirty="0">
                        <a:solidFill>
                          <a:srgbClr val="000000"/>
                        </a:solidFill>
                        <a:effectLst/>
                        <a:latin typeface="+mn-lt"/>
                      </a:endParaRPr>
                    </a:p>
                  </a:txBody>
                  <a:tcPr marL="9525" marR="9525" marT="9525" marB="0" anchor="ctr"/>
                </a:tc>
                <a:tc>
                  <a:txBody>
                    <a:bodyPr/>
                    <a:lstStyle/>
                    <a:p>
                      <a:pPr algn="ctr" fontAlgn="b"/>
                      <a:r>
                        <a:rPr lang="en-US" sz="900" u="none" strike="noStrike">
                          <a:effectLst/>
                        </a:rPr>
                        <a:t>294</a:t>
                      </a:r>
                      <a:endParaRPr lang="en-US" sz="9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2916836281"/>
                  </a:ext>
                </a:extLst>
              </a:tr>
              <a:tr h="190500">
                <a:tc>
                  <a:txBody>
                    <a:bodyPr/>
                    <a:lstStyle/>
                    <a:p>
                      <a:pPr algn="l" fontAlgn="b"/>
                      <a:r>
                        <a:rPr lang="en-US" sz="900" u="none" strike="noStrike" dirty="0">
                          <a:effectLst/>
                        </a:rPr>
                        <a:t>Chemical Engineers</a:t>
                      </a:r>
                      <a:endParaRPr lang="en-US" sz="900" b="0" i="0" u="none" strike="noStrike" dirty="0">
                        <a:solidFill>
                          <a:srgbClr val="000000"/>
                        </a:solidFill>
                        <a:effectLst/>
                        <a:latin typeface="+mn-lt"/>
                      </a:endParaRPr>
                    </a:p>
                  </a:txBody>
                  <a:tcPr marL="171450" marR="9525" marT="9525" marB="0" anchor="ctr"/>
                </a:tc>
                <a:tc>
                  <a:txBody>
                    <a:bodyPr/>
                    <a:lstStyle/>
                    <a:p>
                      <a:pPr algn="ctr" fontAlgn="b"/>
                      <a:r>
                        <a:rPr lang="en-US" sz="900" u="none" strike="noStrike" dirty="0">
                          <a:effectLst/>
                        </a:rPr>
                        <a:t>4</a:t>
                      </a:r>
                      <a:endParaRPr lang="en-US" sz="900" b="0" i="0" u="none" strike="noStrike" dirty="0">
                        <a:solidFill>
                          <a:srgbClr val="000000"/>
                        </a:solidFill>
                        <a:effectLst/>
                        <a:latin typeface="+mn-lt"/>
                      </a:endParaRPr>
                    </a:p>
                  </a:txBody>
                  <a:tcPr marL="9525" marR="9525" marT="9525" marB="0" anchor="ctr"/>
                </a:tc>
                <a:tc>
                  <a:txBody>
                    <a:bodyPr/>
                    <a:lstStyle/>
                    <a:p>
                      <a:pPr algn="ctr" fontAlgn="b"/>
                      <a:endParaRPr lang="en-US" sz="900" b="0" i="0" u="none" strike="noStrike" dirty="0">
                        <a:solidFill>
                          <a:srgbClr val="000000"/>
                        </a:solidFill>
                        <a:effectLst/>
                        <a:latin typeface="+mn-lt"/>
                      </a:endParaRPr>
                    </a:p>
                  </a:txBody>
                  <a:tcPr marL="9525" marR="9525" marT="9525" marB="0" anchor="ctr"/>
                </a:tc>
                <a:tc>
                  <a:txBody>
                    <a:bodyPr/>
                    <a:lstStyle/>
                    <a:p>
                      <a:pPr algn="ctr" fontAlgn="b"/>
                      <a:r>
                        <a:rPr lang="en-US" sz="900" u="none" strike="noStrike">
                          <a:effectLst/>
                        </a:rPr>
                        <a:t>140</a:t>
                      </a:r>
                      <a:endParaRPr lang="en-US" sz="9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2315213522"/>
                  </a:ext>
                </a:extLst>
              </a:tr>
              <a:tr h="190500">
                <a:tc>
                  <a:txBody>
                    <a:bodyPr/>
                    <a:lstStyle/>
                    <a:p>
                      <a:pPr algn="l" fontAlgn="b"/>
                      <a:r>
                        <a:rPr lang="en-US" sz="900" u="none" strike="noStrike" dirty="0">
                          <a:effectLst/>
                        </a:rPr>
                        <a:t>Social Workers</a:t>
                      </a:r>
                      <a:endParaRPr lang="en-US" sz="9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 </a:t>
                      </a:r>
                      <a:endParaRPr lang="en-US" sz="9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rPr>
                        <a:t> </a:t>
                      </a:r>
                      <a:endParaRPr lang="en-US" sz="9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rPr>
                        <a:t> </a:t>
                      </a:r>
                      <a:endParaRPr lang="en-US" sz="900" b="1" i="0" u="none" strike="noStrike">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0385788"/>
                  </a:ext>
                </a:extLst>
              </a:tr>
              <a:tr h="190500">
                <a:tc>
                  <a:txBody>
                    <a:bodyPr/>
                    <a:lstStyle/>
                    <a:p>
                      <a:pPr algn="l" fontAlgn="b"/>
                      <a:r>
                        <a:rPr lang="en-US" sz="900" b="1" i="1" u="none" strike="noStrike" dirty="0">
                          <a:effectLst/>
                        </a:rPr>
                        <a:t>SOCIAL WORKER, LICENSED</a:t>
                      </a:r>
                      <a:endParaRPr lang="en-US" sz="900" b="1" i="1" u="none" strike="noStrike" dirty="0">
                        <a:solidFill>
                          <a:srgbClr val="000000"/>
                        </a:solidFill>
                        <a:effectLst/>
                        <a:latin typeface="+mn-lt"/>
                      </a:endParaRPr>
                    </a:p>
                  </a:txBody>
                  <a:tcPr marL="857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b="1" i="1" u="none" strike="noStrike" dirty="0">
                          <a:effectLst/>
                        </a:rPr>
                        <a:t>4</a:t>
                      </a:r>
                      <a:endParaRPr lang="en-US" sz="900" b="1" i="1"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900" b="1" i="1" u="none" strike="noStrike" dirty="0">
                          <a:effectLst/>
                        </a:rPr>
                        <a:t>1,909</a:t>
                      </a:r>
                      <a:endParaRPr lang="en-US" sz="900" b="1" i="1"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900" b="1" i="1" u="none" strike="noStrike" dirty="0">
                          <a:effectLst/>
                        </a:rPr>
                        <a:t>3,938</a:t>
                      </a:r>
                      <a:endParaRPr lang="en-US" sz="900" b="1" i="1" u="none" strike="noStrike" dirty="0">
                        <a:solidFill>
                          <a:srgbClr val="000000"/>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78665175"/>
                  </a:ext>
                </a:extLst>
              </a:tr>
              <a:tr h="190500">
                <a:tc>
                  <a:txBody>
                    <a:bodyPr/>
                    <a:lstStyle/>
                    <a:p>
                      <a:pPr algn="l" fontAlgn="b"/>
                      <a:r>
                        <a:rPr lang="en-US" sz="900" u="none" strike="noStrike" dirty="0">
                          <a:effectLst/>
                        </a:rPr>
                        <a:t>Healthcare Social Workers</a:t>
                      </a:r>
                      <a:endParaRPr lang="en-US" sz="900" b="0" i="0" u="none" strike="noStrike" dirty="0">
                        <a:solidFill>
                          <a:srgbClr val="000000"/>
                        </a:solidFill>
                        <a:effectLst/>
                        <a:latin typeface="+mn-lt"/>
                      </a:endParaRPr>
                    </a:p>
                  </a:txBody>
                  <a:tcPr marL="171450"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900" u="none" strike="noStrike" dirty="0">
                          <a:effectLst/>
                        </a:rPr>
                        <a:t>4</a:t>
                      </a:r>
                      <a:endParaRPr lang="en-US" sz="9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endParaRPr lang="en-US" sz="9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900" u="none" strike="noStrike" dirty="0">
                          <a:effectLst/>
                        </a:rPr>
                        <a:t>1,776</a:t>
                      </a:r>
                      <a:endParaRPr lang="en-US" sz="9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93350033"/>
                  </a:ext>
                </a:extLst>
              </a:tr>
              <a:tr h="190500">
                <a:tc>
                  <a:txBody>
                    <a:bodyPr/>
                    <a:lstStyle/>
                    <a:p>
                      <a:pPr algn="l" fontAlgn="b"/>
                      <a:r>
                        <a:rPr lang="en-US" sz="900" u="none" strike="noStrike" dirty="0">
                          <a:effectLst/>
                        </a:rPr>
                        <a:t>Child, Family, and School Social Workers</a:t>
                      </a:r>
                      <a:endParaRPr lang="en-US" sz="900" b="0" i="0" u="none" strike="noStrike" dirty="0">
                        <a:solidFill>
                          <a:srgbClr val="000000"/>
                        </a:solidFill>
                        <a:effectLst/>
                        <a:latin typeface="+mn-lt"/>
                      </a:endParaRPr>
                    </a:p>
                  </a:txBody>
                  <a:tcPr marL="171450" marR="9525" marT="9525" marB="0" anchor="ctr"/>
                </a:tc>
                <a:tc>
                  <a:txBody>
                    <a:bodyPr/>
                    <a:lstStyle/>
                    <a:p>
                      <a:pPr algn="ctr" fontAlgn="b"/>
                      <a:r>
                        <a:rPr lang="en-US" sz="900" u="none" strike="noStrike" dirty="0">
                          <a:effectLst/>
                        </a:rPr>
                        <a:t>4</a:t>
                      </a:r>
                      <a:endParaRPr lang="en-US" sz="900" b="0" i="0" u="none" strike="noStrike" dirty="0">
                        <a:solidFill>
                          <a:srgbClr val="000000"/>
                        </a:solidFill>
                        <a:effectLst/>
                        <a:latin typeface="+mn-lt"/>
                      </a:endParaRPr>
                    </a:p>
                  </a:txBody>
                  <a:tcPr marL="9525" marR="9525" marT="9525" marB="0" anchor="ctr"/>
                </a:tc>
                <a:tc>
                  <a:txBody>
                    <a:bodyPr/>
                    <a:lstStyle/>
                    <a:p>
                      <a:pPr algn="ctr" fontAlgn="b"/>
                      <a:endParaRPr lang="en-US" sz="900" b="0" i="0" u="none" strike="noStrike" dirty="0">
                        <a:solidFill>
                          <a:srgbClr val="000000"/>
                        </a:solidFill>
                        <a:effectLst/>
                        <a:latin typeface="+mn-lt"/>
                      </a:endParaRPr>
                    </a:p>
                  </a:txBody>
                  <a:tcPr marL="9525" marR="9525" marT="9525" marB="0" anchor="ctr"/>
                </a:tc>
                <a:tc>
                  <a:txBody>
                    <a:bodyPr/>
                    <a:lstStyle/>
                    <a:p>
                      <a:pPr algn="ctr" fontAlgn="b"/>
                      <a:r>
                        <a:rPr lang="en-US" sz="900" u="none" strike="noStrike">
                          <a:effectLst/>
                        </a:rPr>
                        <a:t>1,104</a:t>
                      </a:r>
                      <a:endParaRPr lang="en-US" sz="9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2681357728"/>
                  </a:ext>
                </a:extLst>
              </a:tr>
              <a:tr h="190500">
                <a:tc>
                  <a:txBody>
                    <a:bodyPr/>
                    <a:lstStyle/>
                    <a:p>
                      <a:pPr algn="l" fontAlgn="b"/>
                      <a:r>
                        <a:rPr lang="en-US" sz="900" u="none" strike="noStrike" dirty="0">
                          <a:effectLst/>
                        </a:rPr>
                        <a:t>Mental Health and Substance Abuse Social Workers</a:t>
                      </a:r>
                      <a:endParaRPr lang="en-US" sz="900" b="0" i="0" u="none" strike="noStrike" dirty="0">
                        <a:solidFill>
                          <a:srgbClr val="000000"/>
                        </a:solidFill>
                        <a:effectLst/>
                        <a:latin typeface="+mn-lt"/>
                      </a:endParaRPr>
                    </a:p>
                  </a:txBody>
                  <a:tcPr marL="171450" marR="9525" marT="9525" marB="0" anchor="ctr"/>
                </a:tc>
                <a:tc>
                  <a:txBody>
                    <a:bodyPr/>
                    <a:lstStyle/>
                    <a:p>
                      <a:pPr algn="ctr" fontAlgn="b"/>
                      <a:r>
                        <a:rPr lang="en-US" sz="900" u="none" strike="noStrike" dirty="0">
                          <a:effectLst/>
                        </a:rPr>
                        <a:t>3</a:t>
                      </a:r>
                      <a:endParaRPr lang="en-US" sz="900" b="0" i="0" u="none" strike="noStrike" dirty="0">
                        <a:solidFill>
                          <a:srgbClr val="000000"/>
                        </a:solidFill>
                        <a:effectLst/>
                        <a:latin typeface="+mn-lt"/>
                      </a:endParaRPr>
                    </a:p>
                  </a:txBody>
                  <a:tcPr marL="9525" marR="9525" marT="9525" marB="0" anchor="ctr"/>
                </a:tc>
                <a:tc>
                  <a:txBody>
                    <a:bodyPr/>
                    <a:lstStyle/>
                    <a:p>
                      <a:pPr algn="ctr" fontAlgn="b"/>
                      <a:endParaRPr lang="en-US" sz="900" b="0" i="0" u="none" strike="noStrike" dirty="0">
                        <a:solidFill>
                          <a:srgbClr val="000000"/>
                        </a:solidFill>
                        <a:effectLst/>
                        <a:latin typeface="+mn-lt"/>
                      </a:endParaRPr>
                    </a:p>
                  </a:txBody>
                  <a:tcPr marL="9525" marR="9525" marT="9525" marB="0" anchor="ctr"/>
                </a:tc>
                <a:tc>
                  <a:txBody>
                    <a:bodyPr/>
                    <a:lstStyle/>
                    <a:p>
                      <a:pPr algn="ctr" fontAlgn="b"/>
                      <a:r>
                        <a:rPr lang="en-US" sz="900" u="none" strike="noStrike" dirty="0">
                          <a:effectLst/>
                        </a:rPr>
                        <a:t>1,058</a:t>
                      </a:r>
                      <a:endParaRPr lang="en-US" sz="9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220233058"/>
                  </a:ext>
                </a:extLst>
              </a:tr>
            </a:tbl>
          </a:graphicData>
        </a:graphic>
      </p:graphicFrame>
      <p:sp>
        <p:nvSpPr>
          <p:cNvPr id="28" name="Rectangle 27"/>
          <p:cNvSpPr/>
          <p:nvPr/>
        </p:nvSpPr>
        <p:spPr>
          <a:xfrm>
            <a:off x="523797" y="5530374"/>
            <a:ext cx="5813835" cy="246221"/>
          </a:xfrm>
          <a:prstGeom prst="rect">
            <a:avLst/>
          </a:prstGeom>
        </p:spPr>
        <p:txBody>
          <a:bodyPr wrap="square">
            <a:spAutoFit/>
          </a:bodyPr>
          <a:lstStyle/>
          <a:p>
            <a:r>
              <a:rPr lang="en-US" sz="1000" i="1" dirty="0" smtClean="0">
                <a:latin typeface="Helvetica" panose="020B0604020202020204" pitchFamily="34" charset="0"/>
                <a:cs typeface="Helvetica" panose="020B0604020202020204" pitchFamily="34" charset="0"/>
              </a:rPr>
              <a:t>*Matched to multiple SOC occupations. All license-occupation matches available in data tool.</a:t>
            </a:r>
            <a:endParaRPr lang="en-US" sz="1000" i="1" dirty="0"/>
          </a:p>
        </p:txBody>
      </p:sp>
      <p:sp>
        <p:nvSpPr>
          <p:cNvPr id="29" name="TextBox 28"/>
          <p:cNvSpPr txBox="1"/>
          <p:nvPr/>
        </p:nvSpPr>
        <p:spPr>
          <a:xfrm>
            <a:off x="6920540" y="2024517"/>
            <a:ext cx="4675383" cy="276999"/>
          </a:xfrm>
          <a:prstGeom prst="rect">
            <a:avLst/>
          </a:prstGeom>
          <a:noFill/>
        </p:spPr>
        <p:txBody>
          <a:bodyPr wrap="none" rtlCol="0">
            <a:spAutoFit/>
          </a:bodyPr>
          <a:lstStyle/>
          <a:p>
            <a:pPr algn="ctr"/>
            <a:r>
              <a:rPr lang="en-US" sz="1200" i="1" dirty="0" smtClean="0"/>
              <a:t>Closer Look: </a:t>
            </a:r>
            <a:r>
              <a:rPr lang="en-US" sz="1200" dirty="0" smtClean="0"/>
              <a:t>DPL Licenses Matched to Multiple SOC Occupations</a:t>
            </a:r>
            <a:endParaRPr lang="en-US" sz="1200" dirty="0"/>
          </a:p>
        </p:txBody>
      </p:sp>
      <p:sp>
        <p:nvSpPr>
          <p:cNvPr id="30" name="Rectangle 29"/>
          <p:cNvSpPr/>
          <p:nvPr/>
        </p:nvSpPr>
        <p:spPr>
          <a:xfrm>
            <a:off x="5601547" y="5524184"/>
            <a:ext cx="6557297"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Professional Licensure, 2000-2019; </a:t>
            </a:r>
          </a:p>
          <a:p>
            <a:pPr algn="ctr"/>
            <a:r>
              <a:rPr lang="en-US" sz="900" dirty="0" smtClean="0">
                <a:latin typeface="Helvetica" panose="020B0604020202020204" pitchFamily="34" charset="0"/>
                <a:cs typeface="Helvetica" panose="020B0604020202020204" pitchFamily="34" charset="0"/>
              </a:rPr>
              <a:t>Bureau </a:t>
            </a:r>
            <a:r>
              <a:rPr lang="en-US" sz="900" dirty="0">
                <a:latin typeface="Helvetica" panose="020B0604020202020204" pitchFamily="34" charset="0"/>
                <a:cs typeface="Helvetica" panose="020B0604020202020204" pitchFamily="34" charset="0"/>
              </a:rPr>
              <a:t>of Labor Statistics, Occupational Employment Statistics, 2020 Projections</a:t>
            </a:r>
          </a:p>
        </p:txBody>
      </p:sp>
      <p:sp>
        <p:nvSpPr>
          <p:cNvPr id="14" name="Rectangle 13"/>
          <p:cNvSpPr/>
          <p:nvPr/>
        </p:nvSpPr>
        <p:spPr>
          <a:xfrm>
            <a:off x="523797" y="6323468"/>
            <a:ext cx="10449003" cy="430887"/>
          </a:xfrm>
          <a:prstGeom prst="rect">
            <a:avLst/>
          </a:prstGeom>
        </p:spPr>
        <p:txBody>
          <a:bodyPr wrap="square">
            <a:spAutoFit/>
          </a:bodyPr>
          <a:lstStyle/>
          <a:p>
            <a:r>
              <a:rPr lang="en-US" sz="1100" i="1" dirty="0">
                <a:latin typeface="Helvetica" panose="020B0604020202020204" pitchFamily="34" charset="0"/>
                <a:cs typeface="Helvetica" panose="020B0604020202020204" pitchFamily="34" charset="0"/>
              </a:rPr>
              <a:t>Occupations ranked 3+ stars only. Not inclusive of occupations licensed by agencies other than the Division of Professional Licensure. </a:t>
            </a:r>
          </a:p>
          <a:p>
            <a:r>
              <a:rPr lang="en-US" sz="1100" i="1" dirty="0">
                <a:latin typeface="Helvetica" panose="020B0604020202020204" pitchFamily="34" charset="0"/>
                <a:cs typeface="Helvetica" panose="020B0604020202020204" pitchFamily="34" charset="0"/>
              </a:rPr>
              <a:t>Licenses must have been issued between 2000 and 2019, and not be expired as of 2019.</a:t>
            </a:r>
            <a:endParaRPr lang="en-US" sz="1100" i="1" dirty="0"/>
          </a:p>
        </p:txBody>
      </p:sp>
      <p:cxnSp>
        <p:nvCxnSpPr>
          <p:cNvPr id="32" name="Straight Arrow Connector 31"/>
          <p:cNvCxnSpPr/>
          <p:nvPr/>
        </p:nvCxnSpPr>
        <p:spPr>
          <a:xfrm flipH="1">
            <a:off x="5910444" y="2906476"/>
            <a:ext cx="745780" cy="1187817"/>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flipH="1">
            <a:off x="5910444" y="4780561"/>
            <a:ext cx="745780" cy="654739"/>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7110875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Glossary</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86</a:t>
            </a:fld>
            <a:endParaRPr lang="en-US"/>
          </a:p>
        </p:txBody>
      </p:sp>
    </p:spTree>
    <p:extLst>
      <p:ext uri="{BB962C8B-B14F-4D97-AF65-F5344CB8AC3E}">
        <p14:creationId xmlns:p14="http://schemas.microsoft.com/office/powerpoint/2010/main" val="273823062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87</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Standard Occupational Classification (SOC)</a:t>
            </a:r>
            <a:endParaRPr lang="en-US" sz="3200" dirty="0">
              <a:latin typeface="Helvetica" panose="020B0604020202020204" pitchFamily="34" charset="0"/>
              <a:cs typeface="Helvetica" panose="020B0604020202020204" pitchFamily="34" charset="0"/>
            </a:endParaRPr>
          </a:p>
        </p:txBody>
      </p:sp>
      <p:sp>
        <p:nvSpPr>
          <p:cNvPr id="11" name="Rectangle 10"/>
          <p:cNvSpPr/>
          <p:nvPr/>
        </p:nvSpPr>
        <p:spPr>
          <a:xfrm>
            <a:off x="611029" y="6079351"/>
            <a:ext cx="10969944"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1100" dirty="0" smtClean="0">
                <a:latin typeface="Helvetica" panose="020B0604020202020204" pitchFamily="34" charset="0"/>
                <a:cs typeface="Helvetica" panose="020B0604020202020204" pitchFamily="34" charset="0"/>
              </a:rPr>
              <a:t>A complete description </a:t>
            </a:r>
            <a:r>
              <a:rPr lang="en-US" sz="1100" dirty="0">
                <a:latin typeface="Helvetica" panose="020B0604020202020204" pitchFamily="34" charset="0"/>
                <a:cs typeface="Helvetica" panose="020B0604020202020204" pitchFamily="34" charset="0"/>
              </a:rPr>
              <a:t>of SOC codes, titles and definitions can be found at </a:t>
            </a:r>
            <a:r>
              <a:rPr lang="en-US" sz="1100" dirty="0">
                <a:latin typeface="Helvetica" panose="020B0604020202020204" pitchFamily="34" charset="0"/>
                <a:cs typeface="Helvetica" panose="020B0604020202020204" pitchFamily="34" charset="0"/>
                <a:hlinkClick r:id="rId3"/>
              </a:rPr>
              <a:t>www.bls.gov/soc</a:t>
            </a:r>
            <a:r>
              <a:rPr lang="en-US" sz="1100" dirty="0" smtClean="0">
                <a:latin typeface="Helvetica" panose="020B0604020202020204" pitchFamily="34" charset="0"/>
                <a:cs typeface="Helvetica" panose="020B0604020202020204" pitchFamily="34" charset="0"/>
                <a:hlinkClick r:id="rId3"/>
              </a:rPr>
              <a:t>/</a:t>
            </a:r>
            <a:endParaRPr lang="en-US" sz="1100" dirty="0">
              <a:latin typeface="Helvetica" panose="020B0604020202020204" pitchFamily="34" charset="0"/>
              <a:cs typeface="Helvetica" panose="020B0604020202020204" pitchFamily="34" charset="0"/>
            </a:endParaRPr>
          </a:p>
        </p:txBody>
      </p:sp>
      <p:grpSp>
        <p:nvGrpSpPr>
          <p:cNvPr id="7" name="Group 6"/>
          <p:cNvGrpSpPr/>
          <p:nvPr/>
        </p:nvGrpSpPr>
        <p:grpSpPr>
          <a:xfrm>
            <a:off x="611029" y="1550991"/>
            <a:ext cx="10969944" cy="1191322"/>
            <a:chOff x="611029" y="1509969"/>
            <a:chExt cx="10969944" cy="1191322"/>
          </a:xfrm>
        </p:grpSpPr>
        <p:sp>
          <p:nvSpPr>
            <p:cNvPr id="9" name="Rectangle 8"/>
            <p:cNvSpPr/>
            <p:nvPr/>
          </p:nvSpPr>
          <p:spPr>
            <a:xfrm>
              <a:off x="611029" y="1509969"/>
              <a:ext cx="10969944" cy="461665"/>
            </a:xfrm>
            <a:prstGeom prst="rect">
              <a:avLst/>
            </a:prstGeom>
          </p:spPr>
          <p:txBody>
            <a:bodyPr wrap="square">
              <a:spAutoFit/>
            </a:bodyPr>
            <a:lstStyle/>
            <a:p>
              <a:r>
                <a:rPr lang="en-US" sz="1200" dirty="0">
                  <a:latin typeface="Helvetica" panose="020B0604020202020204" pitchFamily="34" charset="0"/>
                  <a:cs typeface="Helvetica" panose="020B0604020202020204" pitchFamily="34" charset="0"/>
                </a:rPr>
                <a:t>The 2018 </a:t>
              </a:r>
              <a:r>
                <a:rPr lang="en-US" sz="1200" b="1" dirty="0">
                  <a:latin typeface="Helvetica" panose="020B0604020202020204" pitchFamily="34" charset="0"/>
                  <a:cs typeface="Helvetica" panose="020B0604020202020204" pitchFamily="34" charset="0"/>
                </a:rPr>
                <a:t>Standard Occupational Classification (SOC) </a:t>
              </a:r>
              <a:r>
                <a:rPr lang="en-US" sz="1200" dirty="0">
                  <a:latin typeface="Helvetica" panose="020B0604020202020204" pitchFamily="34" charset="0"/>
                  <a:cs typeface="Helvetica" panose="020B0604020202020204" pitchFamily="34" charset="0"/>
                </a:rPr>
                <a:t>system</a:t>
              </a:r>
              <a:r>
                <a:rPr lang="en-US" sz="1200" b="1" dirty="0">
                  <a:latin typeface="Helvetica" panose="020B0604020202020204" pitchFamily="34" charset="0"/>
                  <a:cs typeface="Helvetica" panose="020B0604020202020204" pitchFamily="34" charset="0"/>
                </a:rPr>
                <a:t> </a:t>
              </a:r>
              <a:r>
                <a:rPr lang="en-US" sz="1200" dirty="0">
                  <a:latin typeface="Helvetica" panose="020B0604020202020204" pitchFamily="34" charset="0"/>
                  <a:cs typeface="Helvetica" panose="020B0604020202020204" pitchFamily="34" charset="0"/>
                </a:rPr>
                <a:t>is used by federal </a:t>
              </a:r>
              <a:r>
                <a:rPr lang="en-US" sz="1200" dirty="0" smtClean="0">
                  <a:latin typeface="Helvetica" panose="020B0604020202020204" pitchFamily="34" charset="0"/>
                  <a:cs typeface="Helvetica" panose="020B0604020202020204" pitchFamily="34" charset="0"/>
                </a:rPr>
                <a:t>statistical agencies </a:t>
              </a:r>
              <a:r>
                <a:rPr lang="en-US" sz="1200" dirty="0">
                  <a:latin typeface="Helvetica" panose="020B0604020202020204" pitchFamily="34" charset="0"/>
                  <a:cs typeface="Helvetica" panose="020B0604020202020204" pitchFamily="34" charset="0"/>
                </a:rPr>
                <a:t>to classify workers and jobs into occupational categories for the purpose of </a:t>
              </a:r>
              <a:r>
                <a:rPr lang="en-US" sz="1200" dirty="0" smtClean="0">
                  <a:latin typeface="Helvetica" panose="020B0604020202020204" pitchFamily="34" charset="0"/>
                  <a:cs typeface="Helvetica" panose="020B0604020202020204" pitchFamily="34" charset="0"/>
                </a:rPr>
                <a:t>collecting, calculating</a:t>
              </a:r>
              <a:r>
                <a:rPr lang="en-US" sz="1200" dirty="0">
                  <a:latin typeface="Helvetica" panose="020B0604020202020204" pitchFamily="34" charset="0"/>
                  <a:cs typeface="Helvetica" panose="020B0604020202020204" pitchFamily="34" charset="0"/>
                </a:rPr>
                <a:t>, analyzing, or disseminating data. </a:t>
              </a:r>
            </a:p>
          </p:txBody>
        </p:sp>
        <p:sp>
          <p:nvSpPr>
            <p:cNvPr id="2" name="Rectangle 1"/>
            <p:cNvSpPr/>
            <p:nvPr/>
          </p:nvSpPr>
          <p:spPr>
            <a:xfrm>
              <a:off x="611029" y="2054960"/>
              <a:ext cx="10969944" cy="646331"/>
            </a:xfrm>
            <a:prstGeom prst="rect">
              <a:avLst/>
            </a:prstGeom>
          </p:spPr>
          <p:txBody>
            <a:bodyPr wrap="square">
              <a:spAutoFit/>
            </a:bodyPr>
            <a:lstStyle/>
            <a:p>
              <a:r>
                <a:rPr lang="en-US" sz="1200" dirty="0">
                  <a:latin typeface="Helvetica" panose="020B0604020202020204" pitchFamily="34" charset="0"/>
                  <a:cs typeface="Helvetica" panose="020B0604020202020204" pitchFamily="34" charset="0"/>
                </a:rPr>
                <a:t>To facilitate classification and presentation of data, the SOC is organized into a tiered system with four </a:t>
              </a:r>
              <a:r>
                <a:rPr lang="en-US" sz="1200" dirty="0" smtClean="0">
                  <a:latin typeface="Helvetica" panose="020B0604020202020204" pitchFamily="34" charset="0"/>
                  <a:cs typeface="Helvetica" panose="020B0604020202020204" pitchFamily="34" charset="0"/>
                </a:rPr>
                <a:t>levels</a:t>
              </a:r>
              <a:r>
                <a:rPr lang="en-US" sz="1200" dirty="0">
                  <a:latin typeface="Helvetica" panose="020B0604020202020204" pitchFamily="34" charset="0"/>
                  <a:cs typeface="Helvetica" panose="020B0604020202020204" pitchFamily="34" charset="0"/>
                </a:rPr>
                <a:t>: major group, minor group, broad occupation, and detailed occupation. </a:t>
              </a:r>
              <a:r>
                <a:rPr lang="en-US" sz="1200" dirty="0" smtClean="0">
                  <a:latin typeface="Helvetica" panose="020B0604020202020204" pitchFamily="34" charset="0"/>
                  <a:cs typeface="Helvetica" panose="020B0604020202020204" pitchFamily="34" charset="0"/>
                </a:rPr>
                <a:t>The 23 major groups (below) are broken into minor groups, which, in turn, are divided into broad occupations. At the highest level of specification, there are 867 detailed occupations with unique SOC codes</a:t>
              </a:r>
              <a:r>
                <a:rPr lang="en-US" sz="1200" dirty="0">
                  <a:latin typeface="Helvetica" panose="020B0604020202020204" pitchFamily="34" charset="0"/>
                  <a:cs typeface="Helvetica" panose="020B0604020202020204" pitchFamily="34" charset="0"/>
                </a:rPr>
                <a:t>. </a:t>
              </a:r>
            </a:p>
          </p:txBody>
        </p:sp>
      </p:grpSp>
      <p:grpSp>
        <p:nvGrpSpPr>
          <p:cNvPr id="5" name="Group 4"/>
          <p:cNvGrpSpPr/>
          <p:nvPr/>
        </p:nvGrpSpPr>
        <p:grpSpPr>
          <a:xfrm>
            <a:off x="906305" y="3033921"/>
            <a:ext cx="10379392" cy="2462213"/>
            <a:chOff x="826056" y="3014871"/>
            <a:chExt cx="10379392" cy="2462213"/>
          </a:xfrm>
        </p:grpSpPr>
        <p:sp>
          <p:nvSpPr>
            <p:cNvPr id="24" name="Rectangle 23"/>
            <p:cNvSpPr/>
            <p:nvPr/>
          </p:nvSpPr>
          <p:spPr>
            <a:xfrm>
              <a:off x="826056" y="3014871"/>
              <a:ext cx="5189696" cy="246221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lvl="0"/>
              <a:r>
                <a:rPr lang="en-US" sz="1100" i="1" dirty="0">
                  <a:solidFill>
                    <a:prstClr val="black"/>
                  </a:solidFill>
                  <a:latin typeface="Helvetica" panose="020B0604020202020204" pitchFamily="34" charset="0"/>
                  <a:cs typeface="Helvetica" panose="020B0604020202020204" pitchFamily="34" charset="0"/>
                </a:rPr>
                <a:t>Code	 Title </a:t>
              </a:r>
            </a:p>
            <a:p>
              <a:pPr lvl="0"/>
              <a:endParaRPr lang="en-US" sz="1100" dirty="0">
                <a:solidFill>
                  <a:prstClr val="black"/>
                </a:solidFill>
                <a:latin typeface="Helvetica" panose="020B0604020202020204" pitchFamily="34" charset="0"/>
                <a:cs typeface="Helvetica" panose="020B0604020202020204" pitchFamily="34" charset="0"/>
              </a:endParaRPr>
            </a:p>
            <a:p>
              <a:pPr lvl="0"/>
              <a:r>
                <a:rPr lang="en-US" sz="1100" dirty="0">
                  <a:solidFill>
                    <a:prstClr val="black"/>
                  </a:solidFill>
                  <a:latin typeface="Helvetica" panose="020B0604020202020204" pitchFamily="34" charset="0"/>
                  <a:cs typeface="Helvetica" panose="020B0604020202020204" pitchFamily="34" charset="0"/>
                </a:rPr>
                <a:t>11-0000	 Management Occupations </a:t>
              </a:r>
            </a:p>
            <a:p>
              <a:pPr lvl="0"/>
              <a:r>
                <a:rPr lang="en-US" sz="1100" dirty="0">
                  <a:solidFill>
                    <a:prstClr val="black"/>
                  </a:solidFill>
                  <a:latin typeface="Helvetica" panose="020B0604020202020204" pitchFamily="34" charset="0"/>
                  <a:cs typeface="Helvetica" panose="020B0604020202020204" pitchFamily="34" charset="0"/>
                </a:rPr>
                <a:t>13-0000	 Business and Financial Operations Occupations </a:t>
              </a:r>
            </a:p>
            <a:p>
              <a:pPr lvl="0"/>
              <a:r>
                <a:rPr lang="en-US" sz="1100" dirty="0">
                  <a:solidFill>
                    <a:prstClr val="black"/>
                  </a:solidFill>
                  <a:latin typeface="Helvetica" panose="020B0604020202020204" pitchFamily="34" charset="0"/>
                  <a:cs typeface="Helvetica" panose="020B0604020202020204" pitchFamily="34" charset="0"/>
                </a:rPr>
                <a:t>15-0000	 Computer and Mathematical Occupations </a:t>
              </a:r>
            </a:p>
            <a:p>
              <a:pPr lvl="0"/>
              <a:r>
                <a:rPr lang="en-US" sz="1100" dirty="0">
                  <a:solidFill>
                    <a:prstClr val="black"/>
                  </a:solidFill>
                  <a:latin typeface="Helvetica" panose="020B0604020202020204" pitchFamily="34" charset="0"/>
                  <a:cs typeface="Helvetica" panose="020B0604020202020204" pitchFamily="34" charset="0"/>
                </a:rPr>
                <a:t>17-0000	 Architecture and Engineering Occupations </a:t>
              </a:r>
            </a:p>
            <a:p>
              <a:pPr lvl="0"/>
              <a:r>
                <a:rPr lang="en-US" sz="1100" dirty="0">
                  <a:solidFill>
                    <a:prstClr val="black"/>
                  </a:solidFill>
                  <a:latin typeface="Helvetica" panose="020B0604020202020204" pitchFamily="34" charset="0"/>
                  <a:cs typeface="Helvetica" panose="020B0604020202020204" pitchFamily="34" charset="0"/>
                </a:rPr>
                <a:t>19-0000	 Life, Physical, and Social Science Occupations </a:t>
              </a:r>
            </a:p>
            <a:p>
              <a:pPr lvl="0"/>
              <a:r>
                <a:rPr lang="en-US" sz="1100" dirty="0">
                  <a:solidFill>
                    <a:prstClr val="black"/>
                  </a:solidFill>
                  <a:latin typeface="Helvetica" panose="020B0604020202020204" pitchFamily="34" charset="0"/>
                  <a:cs typeface="Helvetica" panose="020B0604020202020204" pitchFamily="34" charset="0"/>
                </a:rPr>
                <a:t>21-0000	 Community and Social Service Occupations </a:t>
              </a:r>
            </a:p>
            <a:p>
              <a:pPr lvl="0"/>
              <a:r>
                <a:rPr lang="en-US" sz="1100" dirty="0">
                  <a:solidFill>
                    <a:prstClr val="black"/>
                  </a:solidFill>
                  <a:latin typeface="Helvetica" panose="020B0604020202020204" pitchFamily="34" charset="0"/>
                  <a:cs typeface="Helvetica" panose="020B0604020202020204" pitchFamily="34" charset="0"/>
                </a:rPr>
                <a:t>23-0000	 Legal Occupations </a:t>
              </a:r>
            </a:p>
            <a:p>
              <a:pPr lvl="0"/>
              <a:r>
                <a:rPr lang="en-US" sz="1100" dirty="0">
                  <a:solidFill>
                    <a:prstClr val="black"/>
                  </a:solidFill>
                  <a:latin typeface="Helvetica" panose="020B0604020202020204" pitchFamily="34" charset="0"/>
                  <a:cs typeface="Helvetica" panose="020B0604020202020204" pitchFamily="34" charset="0"/>
                </a:rPr>
                <a:t>25-0000	 Educational Instruction and Library Occupations </a:t>
              </a:r>
            </a:p>
            <a:p>
              <a:pPr lvl="0"/>
              <a:r>
                <a:rPr lang="en-US" sz="1100" dirty="0">
                  <a:solidFill>
                    <a:prstClr val="black"/>
                  </a:solidFill>
                  <a:latin typeface="Helvetica" panose="020B0604020202020204" pitchFamily="34" charset="0"/>
                  <a:cs typeface="Helvetica" panose="020B0604020202020204" pitchFamily="34" charset="0"/>
                </a:rPr>
                <a:t>27-0000	 Arts, Design, Entertainment, Sports, and Media Occupations </a:t>
              </a:r>
            </a:p>
            <a:p>
              <a:pPr lvl="0"/>
              <a:r>
                <a:rPr lang="en-US" sz="1100" dirty="0">
                  <a:solidFill>
                    <a:prstClr val="black"/>
                  </a:solidFill>
                  <a:latin typeface="Helvetica" panose="020B0604020202020204" pitchFamily="34" charset="0"/>
                  <a:cs typeface="Helvetica" panose="020B0604020202020204" pitchFamily="34" charset="0"/>
                </a:rPr>
                <a:t>29-0000	 Healthcare Practitioners and Technical Occupations </a:t>
              </a:r>
            </a:p>
            <a:p>
              <a:pPr lvl="0"/>
              <a:r>
                <a:rPr lang="en-US" sz="1100" dirty="0">
                  <a:solidFill>
                    <a:prstClr val="black"/>
                  </a:solidFill>
                  <a:latin typeface="Helvetica" panose="020B0604020202020204" pitchFamily="34" charset="0"/>
                  <a:cs typeface="Helvetica" panose="020B0604020202020204" pitchFamily="34" charset="0"/>
                </a:rPr>
                <a:t>31-0000	 Healthcare Support Occupations </a:t>
              </a:r>
            </a:p>
            <a:p>
              <a:pPr lvl="0"/>
              <a:r>
                <a:rPr lang="en-US" sz="1100" dirty="0">
                  <a:solidFill>
                    <a:prstClr val="black"/>
                  </a:solidFill>
                  <a:latin typeface="Helvetica" panose="020B0604020202020204" pitchFamily="34" charset="0"/>
                  <a:cs typeface="Helvetica" panose="020B0604020202020204" pitchFamily="34" charset="0"/>
                </a:rPr>
                <a:t>33-0000	 Protective Service </a:t>
              </a:r>
              <a:r>
                <a:rPr lang="en-US" sz="1100" dirty="0" smtClean="0">
                  <a:solidFill>
                    <a:prstClr val="black"/>
                  </a:solidFill>
                  <a:latin typeface="Helvetica" panose="020B0604020202020204" pitchFamily="34" charset="0"/>
                  <a:cs typeface="Helvetica" panose="020B0604020202020204" pitchFamily="34" charset="0"/>
                </a:rPr>
                <a:t>Occupations</a:t>
              </a:r>
              <a:endParaRPr lang="en-US" sz="1100" dirty="0">
                <a:solidFill>
                  <a:prstClr val="black"/>
                </a:solidFill>
                <a:latin typeface="Helvetica" panose="020B0604020202020204" pitchFamily="34" charset="0"/>
                <a:cs typeface="Helvetica" panose="020B0604020202020204" pitchFamily="34" charset="0"/>
              </a:endParaRPr>
            </a:p>
          </p:txBody>
        </p:sp>
        <p:sp>
          <p:nvSpPr>
            <p:cNvPr id="25" name="Rectangle 24"/>
            <p:cNvSpPr/>
            <p:nvPr/>
          </p:nvSpPr>
          <p:spPr>
            <a:xfrm>
              <a:off x="6015752" y="3014871"/>
              <a:ext cx="5189696" cy="229293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lvl="0"/>
              <a:r>
                <a:rPr lang="en-US" sz="1100" i="1" dirty="0">
                  <a:solidFill>
                    <a:prstClr val="black"/>
                  </a:solidFill>
                  <a:latin typeface="Helvetica" panose="020B0604020202020204" pitchFamily="34" charset="0"/>
                  <a:cs typeface="Helvetica" panose="020B0604020202020204" pitchFamily="34" charset="0"/>
                </a:rPr>
                <a:t>Code	 Title </a:t>
              </a:r>
            </a:p>
            <a:p>
              <a:pPr lvl="0"/>
              <a:endParaRPr lang="en-US" sz="1100" dirty="0">
                <a:solidFill>
                  <a:prstClr val="black"/>
                </a:solidFill>
                <a:latin typeface="Helvetica" panose="020B0604020202020204" pitchFamily="34" charset="0"/>
                <a:cs typeface="Helvetica" panose="020B0604020202020204" pitchFamily="34" charset="0"/>
              </a:endParaRPr>
            </a:p>
            <a:p>
              <a:pPr lvl="0"/>
              <a:r>
                <a:rPr lang="en-US" sz="1100" dirty="0" smtClean="0">
                  <a:solidFill>
                    <a:prstClr val="black"/>
                  </a:solidFill>
                  <a:latin typeface="Helvetica" panose="020B0604020202020204" pitchFamily="34" charset="0"/>
                  <a:cs typeface="Helvetica" panose="020B0604020202020204" pitchFamily="34" charset="0"/>
                </a:rPr>
                <a:t>35-0000</a:t>
              </a:r>
              <a:r>
                <a:rPr lang="en-US" sz="1100" dirty="0">
                  <a:solidFill>
                    <a:prstClr val="black"/>
                  </a:solidFill>
                  <a:latin typeface="Helvetica" panose="020B0604020202020204" pitchFamily="34" charset="0"/>
                  <a:cs typeface="Helvetica" panose="020B0604020202020204" pitchFamily="34" charset="0"/>
                </a:rPr>
                <a:t>	 Food Preparation and Serving Related Occupations </a:t>
              </a:r>
            </a:p>
            <a:p>
              <a:pPr lvl="0"/>
              <a:r>
                <a:rPr lang="en-US" sz="1100" dirty="0">
                  <a:solidFill>
                    <a:prstClr val="black"/>
                  </a:solidFill>
                  <a:latin typeface="Helvetica" panose="020B0604020202020204" pitchFamily="34" charset="0"/>
                  <a:cs typeface="Helvetica" panose="020B0604020202020204" pitchFamily="34" charset="0"/>
                </a:rPr>
                <a:t>37-0000	 Building and Grounds Cleaning and Maintenance Occupations </a:t>
              </a:r>
            </a:p>
            <a:p>
              <a:pPr lvl="0"/>
              <a:r>
                <a:rPr lang="en-US" sz="1100" dirty="0">
                  <a:solidFill>
                    <a:prstClr val="black"/>
                  </a:solidFill>
                  <a:latin typeface="Helvetica" panose="020B0604020202020204" pitchFamily="34" charset="0"/>
                  <a:cs typeface="Helvetica" panose="020B0604020202020204" pitchFamily="34" charset="0"/>
                </a:rPr>
                <a:t>39-0000	 Personal Care and Service Occupations </a:t>
              </a:r>
            </a:p>
            <a:p>
              <a:pPr lvl="0"/>
              <a:r>
                <a:rPr lang="en-US" sz="1100" dirty="0">
                  <a:solidFill>
                    <a:prstClr val="black"/>
                  </a:solidFill>
                  <a:latin typeface="Helvetica" panose="020B0604020202020204" pitchFamily="34" charset="0"/>
                  <a:cs typeface="Helvetica" panose="020B0604020202020204" pitchFamily="34" charset="0"/>
                </a:rPr>
                <a:t>41-0000	 Sales and Related Occupations </a:t>
              </a:r>
            </a:p>
            <a:p>
              <a:pPr lvl="0"/>
              <a:r>
                <a:rPr lang="en-US" sz="1100" dirty="0">
                  <a:solidFill>
                    <a:prstClr val="black"/>
                  </a:solidFill>
                  <a:latin typeface="Helvetica" panose="020B0604020202020204" pitchFamily="34" charset="0"/>
                  <a:cs typeface="Helvetica" panose="020B0604020202020204" pitchFamily="34" charset="0"/>
                </a:rPr>
                <a:t>43-0000	 Office and Administrative Support Occupations </a:t>
              </a:r>
            </a:p>
            <a:p>
              <a:pPr lvl="0"/>
              <a:r>
                <a:rPr lang="en-US" sz="1100" dirty="0">
                  <a:solidFill>
                    <a:prstClr val="black"/>
                  </a:solidFill>
                  <a:latin typeface="Helvetica" panose="020B0604020202020204" pitchFamily="34" charset="0"/>
                  <a:cs typeface="Helvetica" panose="020B0604020202020204" pitchFamily="34" charset="0"/>
                </a:rPr>
                <a:t>45-0000	 Farming, Fishing, and Forestry Occupations </a:t>
              </a:r>
            </a:p>
            <a:p>
              <a:pPr lvl="0"/>
              <a:r>
                <a:rPr lang="en-US" sz="1100" dirty="0">
                  <a:solidFill>
                    <a:prstClr val="black"/>
                  </a:solidFill>
                  <a:latin typeface="Helvetica" panose="020B0604020202020204" pitchFamily="34" charset="0"/>
                  <a:cs typeface="Helvetica" panose="020B0604020202020204" pitchFamily="34" charset="0"/>
                </a:rPr>
                <a:t>47-0000	 Construction and Extraction Occupations </a:t>
              </a:r>
            </a:p>
            <a:p>
              <a:pPr lvl="0"/>
              <a:r>
                <a:rPr lang="en-US" sz="1100" dirty="0">
                  <a:solidFill>
                    <a:prstClr val="black"/>
                  </a:solidFill>
                  <a:latin typeface="Helvetica" panose="020B0604020202020204" pitchFamily="34" charset="0"/>
                  <a:cs typeface="Helvetica" panose="020B0604020202020204" pitchFamily="34" charset="0"/>
                </a:rPr>
                <a:t>49-0000	 Installation, Maintenance, and Repair Occupations </a:t>
              </a:r>
            </a:p>
            <a:p>
              <a:pPr lvl="0"/>
              <a:r>
                <a:rPr lang="en-US" sz="1100" dirty="0">
                  <a:solidFill>
                    <a:prstClr val="black"/>
                  </a:solidFill>
                  <a:latin typeface="Helvetica" panose="020B0604020202020204" pitchFamily="34" charset="0"/>
                  <a:cs typeface="Helvetica" panose="020B0604020202020204" pitchFamily="34" charset="0"/>
                </a:rPr>
                <a:t>51-0000	 Production Occupations </a:t>
              </a:r>
            </a:p>
            <a:p>
              <a:pPr lvl="0"/>
              <a:r>
                <a:rPr lang="en-US" sz="1100" dirty="0">
                  <a:solidFill>
                    <a:prstClr val="black"/>
                  </a:solidFill>
                  <a:latin typeface="Helvetica" panose="020B0604020202020204" pitchFamily="34" charset="0"/>
                  <a:cs typeface="Helvetica" panose="020B0604020202020204" pitchFamily="34" charset="0"/>
                </a:rPr>
                <a:t>53-0000	 Transportation and Material Moving Occupations </a:t>
              </a:r>
            </a:p>
            <a:p>
              <a:pPr lvl="0"/>
              <a:r>
                <a:rPr lang="en-US" sz="1100" dirty="0">
                  <a:solidFill>
                    <a:prstClr val="black"/>
                  </a:solidFill>
                  <a:latin typeface="Helvetica" panose="020B0604020202020204" pitchFamily="34" charset="0"/>
                  <a:cs typeface="Helvetica" panose="020B0604020202020204" pitchFamily="34" charset="0"/>
                </a:rPr>
                <a:t>55-0000	 Military Specific Occupations </a:t>
              </a:r>
            </a:p>
          </p:txBody>
        </p:sp>
      </p:grpSp>
      <p:sp>
        <p:nvSpPr>
          <p:cNvPr id="14" name="Rectangle 13"/>
          <p:cNvSpPr/>
          <p:nvPr/>
        </p:nvSpPr>
        <p:spPr>
          <a:xfrm>
            <a:off x="611029" y="240270"/>
            <a:ext cx="790601"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Glossary</a:t>
            </a:r>
            <a:endParaRPr lang="en-US" sz="1200" dirty="0"/>
          </a:p>
        </p:txBody>
      </p:sp>
    </p:spTree>
    <p:extLst>
      <p:ext uri="{BB962C8B-B14F-4D97-AF65-F5344CB8AC3E}">
        <p14:creationId xmlns:p14="http://schemas.microsoft.com/office/powerpoint/2010/main" val="383380898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88</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Standard Occupational Classification (SOC)</a:t>
            </a:r>
            <a:endParaRPr lang="en-US" sz="3200" dirty="0">
              <a:latin typeface="Helvetica" panose="020B0604020202020204" pitchFamily="34" charset="0"/>
              <a:cs typeface="Helvetica" panose="020B0604020202020204" pitchFamily="34" charset="0"/>
            </a:endParaRPr>
          </a:p>
        </p:txBody>
      </p:sp>
      <p:grpSp>
        <p:nvGrpSpPr>
          <p:cNvPr id="8" name="Group 7"/>
          <p:cNvGrpSpPr/>
          <p:nvPr/>
        </p:nvGrpSpPr>
        <p:grpSpPr>
          <a:xfrm>
            <a:off x="611029" y="1694637"/>
            <a:ext cx="11100979" cy="2833360"/>
            <a:chOff x="611029" y="1694637"/>
            <a:chExt cx="11100979" cy="2833360"/>
          </a:xfrm>
        </p:grpSpPr>
        <p:sp>
          <p:nvSpPr>
            <p:cNvPr id="14" name="Rectangle 13"/>
            <p:cNvSpPr/>
            <p:nvPr/>
          </p:nvSpPr>
          <p:spPr>
            <a:xfrm>
              <a:off x="611029" y="1694637"/>
              <a:ext cx="4508415" cy="276999"/>
            </a:xfrm>
            <a:prstGeom prst="rect">
              <a:avLst/>
            </a:prstGeom>
          </p:spPr>
          <p:txBody>
            <a:bodyPr wrap="square">
              <a:spAutoFit/>
            </a:bodyPr>
            <a:lstStyle/>
            <a:p>
              <a:r>
                <a:rPr lang="en-US" sz="1200" dirty="0">
                  <a:latin typeface="Helvetica" panose="020B0604020202020204" pitchFamily="34" charset="0"/>
                  <a:cs typeface="Helvetica" panose="020B0604020202020204" pitchFamily="34" charset="0"/>
                </a:rPr>
                <a:t>Each item in the </a:t>
              </a:r>
              <a:r>
                <a:rPr lang="en-US" sz="1200" dirty="0" smtClean="0">
                  <a:latin typeface="Helvetica" panose="020B0604020202020204" pitchFamily="34" charset="0"/>
                  <a:cs typeface="Helvetica" panose="020B0604020202020204" pitchFamily="34" charset="0"/>
                </a:rPr>
                <a:t>2018 SOC </a:t>
              </a:r>
              <a:r>
                <a:rPr lang="en-US" sz="1200" dirty="0">
                  <a:latin typeface="Helvetica" panose="020B0604020202020204" pitchFamily="34" charset="0"/>
                  <a:cs typeface="Helvetica" panose="020B0604020202020204" pitchFamily="34" charset="0"/>
                </a:rPr>
                <a:t>is designated by a six-digit code. </a:t>
              </a:r>
            </a:p>
          </p:txBody>
        </p:sp>
        <p:grpSp>
          <p:nvGrpSpPr>
            <p:cNvPr id="7" name="Group 6"/>
            <p:cNvGrpSpPr/>
            <p:nvPr/>
          </p:nvGrpSpPr>
          <p:grpSpPr>
            <a:xfrm>
              <a:off x="6647027" y="2127340"/>
              <a:ext cx="5064981" cy="2400657"/>
              <a:chOff x="6647027" y="2127340"/>
              <a:chExt cx="5064981" cy="2400657"/>
            </a:xfrm>
          </p:grpSpPr>
          <p:grpSp>
            <p:nvGrpSpPr>
              <p:cNvPr id="40" name="Group 39"/>
              <p:cNvGrpSpPr/>
              <p:nvPr/>
            </p:nvGrpSpPr>
            <p:grpSpPr>
              <a:xfrm>
                <a:off x="6819619" y="2273751"/>
                <a:ext cx="4761354" cy="2144310"/>
                <a:chOff x="2079639" y="3288822"/>
                <a:chExt cx="4761354" cy="2144310"/>
              </a:xfrm>
            </p:grpSpPr>
            <p:sp>
              <p:nvSpPr>
                <p:cNvPr id="3" name="TextBox 2"/>
                <p:cNvSpPr txBox="1"/>
                <p:nvPr/>
              </p:nvSpPr>
              <p:spPr>
                <a:xfrm>
                  <a:off x="2194208" y="3288822"/>
                  <a:ext cx="2860078" cy="253916"/>
                </a:xfrm>
                <a:prstGeom prst="rect">
                  <a:avLst/>
                </a:prstGeom>
                <a:noFill/>
              </p:spPr>
              <p:txBody>
                <a:bodyPr wrap="none" rtlCol="0">
                  <a:spAutoFit/>
                </a:bodyPr>
                <a:lstStyle/>
                <a:p>
                  <a:r>
                    <a:rPr lang="en-US" sz="1050" dirty="0" smtClean="0">
                      <a:latin typeface="Helvetica" panose="020B0604020202020204" pitchFamily="34" charset="0"/>
                      <a:cs typeface="Helvetica" panose="020B0604020202020204" pitchFamily="34" charset="0"/>
                    </a:rPr>
                    <a:t>The first two digits represent the major group</a:t>
                  </a:r>
                  <a:endParaRPr lang="en-US" sz="1050" dirty="0">
                    <a:latin typeface="Helvetica" panose="020B0604020202020204" pitchFamily="34" charset="0"/>
                    <a:cs typeface="Helvetica" panose="020B0604020202020204" pitchFamily="34" charset="0"/>
                  </a:endParaRPr>
                </a:p>
              </p:txBody>
            </p:sp>
            <p:sp>
              <p:nvSpPr>
                <p:cNvPr id="17" name="TextBox 16"/>
                <p:cNvSpPr txBox="1"/>
                <p:nvPr/>
              </p:nvSpPr>
              <p:spPr>
                <a:xfrm>
                  <a:off x="2899951" y="3566987"/>
                  <a:ext cx="2727029" cy="253916"/>
                </a:xfrm>
                <a:prstGeom prst="rect">
                  <a:avLst/>
                </a:prstGeom>
                <a:noFill/>
              </p:spPr>
              <p:txBody>
                <a:bodyPr wrap="none" rtlCol="0">
                  <a:spAutoFit/>
                </a:bodyPr>
                <a:lstStyle/>
                <a:p>
                  <a:r>
                    <a:rPr lang="en-US" sz="1050" dirty="0" smtClean="0">
                      <a:latin typeface="Helvetica" panose="020B0604020202020204" pitchFamily="34" charset="0"/>
                      <a:cs typeface="Helvetica" panose="020B0604020202020204" pitchFamily="34" charset="0"/>
                    </a:rPr>
                    <a:t>The third digit represents the minor group</a:t>
                  </a:r>
                  <a:endParaRPr lang="en-US" sz="1050" dirty="0">
                    <a:latin typeface="Helvetica" panose="020B0604020202020204" pitchFamily="34" charset="0"/>
                    <a:cs typeface="Helvetica" panose="020B0604020202020204" pitchFamily="34" charset="0"/>
                  </a:endParaRPr>
                </a:p>
              </p:txBody>
            </p:sp>
            <p:sp>
              <p:nvSpPr>
                <p:cNvPr id="18" name="TextBox 17"/>
                <p:cNvSpPr txBox="1"/>
                <p:nvPr/>
              </p:nvSpPr>
              <p:spPr>
                <a:xfrm>
                  <a:off x="3267579" y="3847783"/>
                  <a:ext cx="3573414" cy="253916"/>
                </a:xfrm>
                <a:prstGeom prst="rect">
                  <a:avLst/>
                </a:prstGeom>
                <a:noFill/>
              </p:spPr>
              <p:txBody>
                <a:bodyPr wrap="none" rtlCol="0">
                  <a:spAutoFit/>
                </a:bodyPr>
                <a:lstStyle/>
                <a:p>
                  <a:r>
                    <a:rPr lang="en-US" sz="1050" dirty="0" smtClean="0">
                      <a:latin typeface="Helvetica" panose="020B0604020202020204" pitchFamily="34" charset="0"/>
                      <a:cs typeface="Helvetica" panose="020B0604020202020204" pitchFamily="34" charset="0"/>
                    </a:rPr>
                    <a:t>The fourth and fifth digits represent the broad occupation</a:t>
                  </a:r>
                  <a:endParaRPr lang="en-US" sz="1050" dirty="0">
                    <a:latin typeface="Helvetica" panose="020B0604020202020204" pitchFamily="34" charset="0"/>
                    <a:cs typeface="Helvetica" panose="020B0604020202020204" pitchFamily="34" charset="0"/>
                  </a:endParaRPr>
                </a:p>
              </p:txBody>
            </p:sp>
            <p:sp>
              <p:nvSpPr>
                <p:cNvPr id="19" name="TextBox 18"/>
                <p:cNvSpPr txBox="1"/>
                <p:nvPr/>
              </p:nvSpPr>
              <p:spPr>
                <a:xfrm>
                  <a:off x="3561988" y="4128579"/>
                  <a:ext cx="3118161" cy="253916"/>
                </a:xfrm>
                <a:prstGeom prst="rect">
                  <a:avLst/>
                </a:prstGeom>
                <a:noFill/>
              </p:spPr>
              <p:txBody>
                <a:bodyPr wrap="none" rtlCol="0">
                  <a:spAutoFit/>
                </a:bodyPr>
                <a:lstStyle/>
                <a:p>
                  <a:r>
                    <a:rPr lang="en-US" sz="1050" dirty="0" smtClean="0">
                      <a:latin typeface="Helvetica" panose="020B0604020202020204" pitchFamily="34" charset="0"/>
                      <a:cs typeface="Helvetica" panose="020B0604020202020204" pitchFamily="34" charset="0"/>
                    </a:rPr>
                    <a:t>The sixth digit represents the detailed occupation</a:t>
                  </a:r>
                  <a:endParaRPr lang="en-US" sz="1050" dirty="0">
                    <a:latin typeface="Helvetica" panose="020B0604020202020204" pitchFamily="34" charset="0"/>
                    <a:cs typeface="Helvetica" panose="020B0604020202020204" pitchFamily="34" charset="0"/>
                  </a:endParaRPr>
                </a:p>
              </p:txBody>
            </p:sp>
            <p:grpSp>
              <p:nvGrpSpPr>
                <p:cNvPr id="39" name="Group 38"/>
                <p:cNvGrpSpPr/>
                <p:nvPr/>
              </p:nvGrpSpPr>
              <p:grpSpPr>
                <a:xfrm>
                  <a:off x="2079639" y="3522248"/>
                  <a:ext cx="1784463" cy="1910884"/>
                  <a:chOff x="2079639" y="3522248"/>
                  <a:chExt cx="1784463" cy="1910884"/>
                </a:xfrm>
              </p:grpSpPr>
              <p:sp>
                <p:nvSpPr>
                  <p:cNvPr id="20" name="TextBox 19"/>
                  <p:cNvSpPr txBox="1"/>
                  <p:nvPr/>
                </p:nvSpPr>
                <p:spPr>
                  <a:xfrm>
                    <a:off x="2079639" y="5156133"/>
                    <a:ext cx="1784463" cy="276999"/>
                  </a:xfrm>
                  <a:prstGeom prst="rect">
                    <a:avLst/>
                  </a:prstGeom>
                  <a:noFill/>
                </p:spPr>
                <p:txBody>
                  <a:bodyPr wrap="none" rtlCol="0">
                    <a:spAutoFit/>
                  </a:bodyPr>
                  <a:lstStyle/>
                  <a:p>
                    <a:r>
                      <a:rPr lang="en-US" sz="1200" b="1" dirty="0" smtClean="0">
                        <a:latin typeface="Helvetica" panose="020B0604020202020204" pitchFamily="34" charset="0"/>
                        <a:cs typeface="Helvetica" panose="020B0604020202020204" pitchFamily="34" charset="0"/>
                      </a:rPr>
                      <a:t> 19      -       3      02    2</a:t>
                    </a:r>
                    <a:endParaRPr lang="en-US" sz="1200" b="1" dirty="0">
                      <a:latin typeface="Helvetica" panose="020B0604020202020204" pitchFamily="34" charset="0"/>
                      <a:cs typeface="Helvetica" panose="020B0604020202020204" pitchFamily="34" charset="0"/>
                    </a:endParaRPr>
                  </a:p>
                </p:txBody>
              </p:sp>
              <p:grpSp>
                <p:nvGrpSpPr>
                  <p:cNvPr id="38" name="Group 37"/>
                  <p:cNvGrpSpPr/>
                  <p:nvPr/>
                </p:nvGrpSpPr>
                <p:grpSpPr>
                  <a:xfrm>
                    <a:off x="2300236" y="3522248"/>
                    <a:ext cx="1406205" cy="1633885"/>
                    <a:chOff x="2300236" y="3522248"/>
                    <a:chExt cx="1406205" cy="1678390"/>
                  </a:xfrm>
                </p:grpSpPr>
                <p:cxnSp>
                  <p:nvCxnSpPr>
                    <p:cNvPr id="6" name="Straight Arrow Connector 5"/>
                    <p:cNvCxnSpPr/>
                    <p:nvPr/>
                  </p:nvCxnSpPr>
                  <p:spPr>
                    <a:xfrm flipH="1">
                      <a:off x="2300236" y="3522248"/>
                      <a:ext cx="8973" cy="16783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H="1">
                      <a:off x="3033515" y="3829038"/>
                      <a:ext cx="0" cy="1371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H="1">
                      <a:off x="3401143" y="4103995"/>
                      <a:ext cx="0" cy="10966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3706441" y="4405927"/>
                      <a:ext cx="0" cy="7947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grpSp>
          <p:sp>
            <p:nvSpPr>
              <p:cNvPr id="42" name="Rectangle 41"/>
              <p:cNvSpPr/>
              <p:nvPr/>
            </p:nvSpPr>
            <p:spPr>
              <a:xfrm>
                <a:off x="6647027" y="2127340"/>
                <a:ext cx="5064981" cy="240065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46" name="Rectangle 45"/>
            <p:cNvSpPr/>
            <p:nvPr/>
          </p:nvSpPr>
          <p:spPr>
            <a:xfrm>
              <a:off x="616278" y="2123790"/>
              <a:ext cx="5810806" cy="2400657"/>
            </a:xfrm>
            <a:prstGeom prst="rect">
              <a:avLst/>
            </a:prstGeom>
          </p:spPr>
          <p:txBody>
            <a:bodyPr wrap="square">
              <a:spAutoFit/>
            </a:bodyPr>
            <a:lstStyle/>
            <a:p>
              <a:pPr marL="171450" indent="-171450">
                <a:spcAft>
                  <a:spcPts val="1200"/>
                </a:spcAft>
                <a:buFont typeface="Wingdings" panose="05000000000000000000" pitchFamily="2" charset="2"/>
                <a:buChar char="§"/>
              </a:pPr>
              <a:r>
                <a:rPr lang="en-US" sz="1200" dirty="0" smtClean="0">
                  <a:latin typeface="Helvetica" panose="020B0604020202020204" pitchFamily="34" charset="0"/>
                  <a:cs typeface="Helvetica" panose="020B0604020202020204" pitchFamily="34" charset="0"/>
                </a:rPr>
                <a:t>Major </a:t>
              </a:r>
              <a:r>
                <a:rPr lang="en-US" sz="1200" dirty="0">
                  <a:latin typeface="Helvetica" panose="020B0604020202020204" pitchFamily="34" charset="0"/>
                  <a:cs typeface="Helvetica" panose="020B0604020202020204" pitchFamily="34" charset="0"/>
                </a:rPr>
                <a:t>group codes end with 0000 (e.g., 29-0000 Healthcare Practitioners and </a:t>
              </a:r>
              <a:r>
                <a:rPr lang="en-US" sz="1200" dirty="0" smtClean="0">
                  <a:latin typeface="Helvetica" panose="020B0604020202020204" pitchFamily="34" charset="0"/>
                  <a:cs typeface="Helvetica" panose="020B0604020202020204" pitchFamily="34" charset="0"/>
                </a:rPr>
                <a:t>Technical Occupations).</a:t>
              </a:r>
              <a:endParaRPr lang="en-US" sz="1200" dirty="0">
                <a:latin typeface="Helvetica" panose="020B0604020202020204" pitchFamily="34" charset="0"/>
                <a:cs typeface="Helvetica" panose="020B0604020202020204" pitchFamily="34" charset="0"/>
              </a:endParaRPr>
            </a:p>
            <a:p>
              <a:pPr marL="171450" indent="-171450">
                <a:spcAft>
                  <a:spcPts val="1200"/>
                </a:spcAft>
                <a:buFont typeface="Wingdings" panose="05000000000000000000" pitchFamily="2" charset="2"/>
                <a:buChar char="§"/>
              </a:pPr>
              <a:r>
                <a:rPr lang="en-US" sz="1200" dirty="0" smtClean="0">
                  <a:latin typeface="Helvetica" panose="020B0604020202020204" pitchFamily="34" charset="0"/>
                  <a:cs typeface="Helvetica" panose="020B0604020202020204" pitchFamily="34" charset="0"/>
                </a:rPr>
                <a:t>Minor </a:t>
              </a:r>
              <a:r>
                <a:rPr lang="en-US" sz="1200" dirty="0">
                  <a:latin typeface="Helvetica" panose="020B0604020202020204" pitchFamily="34" charset="0"/>
                  <a:cs typeface="Helvetica" panose="020B0604020202020204" pitchFamily="34" charset="0"/>
                </a:rPr>
                <a:t>groups generally end with 000 (e.g., 29-1000 Health Diagnosing or </a:t>
              </a:r>
              <a:r>
                <a:rPr lang="en-US" sz="1200" dirty="0" smtClean="0">
                  <a:latin typeface="Helvetica" panose="020B0604020202020204" pitchFamily="34" charset="0"/>
                  <a:cs typeface="Helvetica" panose="020B0604020202020204" pitchFamily="34" charset="0"/>
                </a:rPr>
                <a:t>Treating Practitioners</a:t>
              </a:r>
              <a:r>
                <a:rPr lang="en-US" sz="1200" dirty="0">
                  <a:latin typeface="Helvetica" panose="020B0604020202020204" pitchFamily="34" charset="0"/>
                  <a:cs typeface="Helvetica" panose="020B0604020202020204" pitchFamily="34" charset="0"/>
                </a:rPr>
                <a:t>)—the exceptions are minor groups 15-1200 Computer Occupations, </a:t>
              </a:r>
              <a:r>
                <a:rPr lang="en-US" sz="1200" dirty="0" smtClean="0">
                  <a:latin typeface="Helvetica" panose="020B0604020202020204" pitchFamily="34" charset="0"/>
                  <a:cs typeface="Helvetica" panose="020B0604020202020204" pitchFamily="34" charset="0"/>
                </a:rPr>
                <a:t>31-1100 </a:t>
              </a:r>
              <a:r>
                <a:rPr lang="en-US" sz="1200" dirty="0">
                  <a:latin typeface="Helvetica" panose="020B0604020202020204" pitchFamily="34" charset="0"/>
                  <a:cs typeface="Helvetica" panose="020B0604020202020204" pitchFamily="34" charset="0"/>
                </a:rPr>
                <a:t>Home Health and Personal Care Aides; and Nursing Assistants, Orderlies, </a:t>
              </a:r>
              <a:r>
                <a:rPr lang="en-US" sz="1200" dirty="0" smtClean="0">
                  <a:latin typeface="Helvetica" panose="020B0604020202020204" pitchFamily="34" charset="0"/>
                  <a:cs typeface="Helvetica" panose="020B0604020202020204" pitchFamily="34" charset="0"/>
                </a:rPr>
                <a:t>and Psychiatric </a:t>
              </a:r>
              <a:r>
                <a:rPr lang="en-US" sz="1200" dirty="0">
                  <a:latin typeface="Helvetica" panose="020B0604020202020204" pitchFamily="34" charset="0"/>
                  <a:cs typeface="Helvetica" panose="020B0604020202020204" pitchFamily="34" charset="0"/>
                </a:rPr>
                <a:t>Aides, and 51-5100 Printing Workers, which end with 00</a:t>
              </a:r>
              <a:r>
                <a:rPr lang="en-US" sz="1200" dirty="0" smtClean="0">
                  <a:latin typeface="Helvetica" panose="020B0604020202020204" pitchFamily="34" charset="0"/>
                  <a:cs typeface="Helvetica" panose="020B0604020202020204" pitchFamily="34" charset="0"/>
                </a:rPr>
                <a:t>.</a:t>
              </a:r>
              <a:endParaRPr lang="en-US" sz="1200" dirty="0">
                <a:latin typeface="Helvetica" panose="020B0604020202020204" pitchFamily="34" charset="0"/>
                <a:cs typeface="Helvetica" panose="020B0604020202020204" pitchFamily="34" charset="0"/>
              </a:endParaRPr>
            </a:p>
            <a:p>
              <a:pPr marL="171450" indent="-171450">
                <a:spcAft>
                  <a:spcPts val="1200"/>
                </a:spcAft>
                <a:buFont typeface="Wingdings" panose="05000000000000000000" pitchFamily="2" charset="2"/>
                <a:buChar char="§"/>
              </a:pPr>
              <a:r>
                <a:rPr lang="en-US" sz="1200" dirty="0" smtClean="0">
                  <a:latin typeface="Helvetica" panose="020B0604020202020204" pitchFamily="34" charset="0"/>
                  <a:cs typeface="Helvetica" panose="020B0604020202020204" pitchFamily="34" charset="0"/>
                </a:rPr>
                <a:t>Broad </a:t>
              </a:r>
              <a:r>
                <a:rPr lang="en-US" sz="1200" dirty="0">
                  <a:latin typeface="Helvetica" panose="020B0604020202020204" pitchFamily="34" charset="0"/>
                  <a:cs typeface="Helvetica" panose="020B0604020202020204" pitchFamily="34" charset="0"/>
                </a:rPr>
                <a:t>occupations end with 0 (e.g., 29-1020 Dentists</a:t>
              </a:r>
              <a:r>
                <a:rPr lang="en-US" sz="1200" dirty="0" smtClean="0">
                  <a:latin typeface="Helvetica" panose="020B0604020202020204" pitchFamily="34" charset="0"/>
                  <a:cs typeface="Helvetica" panose="020B0604020202020204" pitchFamily="34" charset="0"/>
                </a:rPr>
                <a:t>).</a:t>
              </a:r>
              <a:endParaRPr lang="en-US" sz="1200" dirty="0">
                <a:latin typeface="Helvetica" panose="020B0604020202020204" pitchFamily="34" charset="0"/>
                <a:cs typeface="Helvetica" panose="020B0604020202020204" pitchFamily="34" charset="0"/>
              </a:endParaRPr>
            </a:p>
            <a:p>
              <a:pPr marL="171450" indent="-171450">
                <a:spcAft>
                  <a:spcPts val="1200"/>
                </a:spcAft>
                <a:buFont typeface="Wingdings" panose="05000000000000000000" pitchFamily="2" charset="2"/>
                <a:buChar char="§"/>
              </a:pPr>
              <a:r>
                <a:rPr lang="en-US" sz="1200" dirty="0" smtClean="0">
                  <a:latin typeface="Helvetica" panose="020B0604020202020204" pitchFamily="34" charset="0"/>
                  <a:cs typeface="Helvetica" panose="020B0604020202020204" pitchFamily="34" charset="0"/>
                </a:rPr>
                <a:t>Detailed </a:t>
              </a:r>
              <a:r>
                <a:rPr lang="en-US" sz="1200" dirty="0">
                  <a:latin typeface="Helvetica" panose="020B0604020202020204" pitchFamily="34" charset="0"/>
                  <a:cs typeface="Helvetica" panose="020B0604020202020204" pitchFamily="34" charset="0"/>
                </a:rPr>
                <a:t>occupations end with a number other than 0 (e.g., 29-1022 Oral </a:t>
              </a:r>
              <a:r>
                <a:rPr lang="en-US" sz="1200" dirty="0" smtClean="0">
                  <a:latin typeface="Helvetica" panose="020B0604020202020204" pitchFamily="34" charset="0"/>
                  <a:cs typeface="Helvetica" panose="020B0604020202020204" pitchFamily="34" charset="0"/>
                </a:rPr>
                <a:t>and Maxillofacial </a:t>
              </a:r>
              <a:r>
                <a:rPr lang="en-US" sz="1200" dirty="0">
                  <a:latin typeface="Helvetica" panose="020B0604020202020204" pitchFamily="34" charset="0"/>
                  <a:cs typeface="Helvetica" panose="020B0604020202020204" pitchFamily="34" charset="0"/>
                </a:rPr>
                <a:t>Surgeons).</a:t>
              </a:r>
            </a:p>
          </p:txBody>
        </p:sp>
      </p:grpSp>
      <p:sp>
        <p:nvSpPr>
          <p:cNvPr id="25" name="Rectangle 24"/>
          <p:cNvSpPr/>
          <p:nvPr/>
        </p:nvSpPr>
        <p:spPr>
          <a:xfrm>
            <a:off x="611029" y="6079351"/>
            <a:ext cx="10969944"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1100" dirty="0" smtClean="0">
                <a:latin typeface="Helvetica" panose="020B0604020202020204" pitchFamily="34" charset="0"/>
                <a:cs typeface="Helvetica" panose="020B0604020202020204" pitchFamily="34" charset="0"/>
              </a:rPr>
              <a:t>A complete description </a:t>
            </a:r>
            <a:r>
              <a:rPr lang="en-US" sz="1100" dirty="0">
                <a:latin typeface="Helvetica" panose="020B0604020202020204" pitchFamily="34" charset="0"/>
                <a:cs typeface="Helvetica" panose="020B0604020202020204" pitchFamily="34" charset="0"/>
              </a:rPr>
              <a:t>of SOC codes, titles and definitions can be found at </a:t>
            </a:r>
            <a:r>
              <a:rPr lang="en-US" sz="1100" dirty="0">
                <a:latin typeface="Helvetica" panose="020B0604020202020204" pitchFamily="34" charset="0"/>
                <a:cs typeface="Helvetica" panose="020B0604020202020204" pitchFamily="34" charset="0"/>
                <a:hlinkClick r:id="rId3"/>
              </a:rPr>
              <a:t>www.bls.gov/soc</a:t>
            </a:r>
            <a:r>
              <a:rPr lang="en-US" sz="1100" dirty="0" smtClean="0">
                <a:latin typeface="Helvetica" panose="020B0604020202020204" pitchFamily="34" charset="0"/>
                <a:cs typeface="Helvetica" panose="020B0604020202020204" pitchFamily="34" charset="0"/>
                <a:hlinkClick r:id="rId3"/>
              </a:rPr>
              <a:t>/</a:t>
            </a:r>
            <a:endParaRPr lang="en-US" sz="1100" dirty="0">
              <a:latin typeface="Helvetica" panose="020B0604020202020204" pitchFamily="34" charset="0"/>
              <a:cs typeface="Helvetica" panose="020B0604020202020204" pitchFamily="34" charset="0"/>
            </a:endParaRPr>
          </a:p>
        </p:txBody>
      </p:sp>
      <p:sp>
        <p:nvSpPr>
          <p:cNvPr id="24" name="Rectangle 23"/>
          <p:cNvSpPr/>
          <p:nvPr/>
        </p:nvSpPr>
        <p:spPr>
          <a:xfrm>
            <a:off x="611029" y="240270"/>
            <a:ext cx="790601"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Glossary</a:t>
            </a:r>
            <a:endParaRPr lang="en-US" sz="1200" dirty="0"/>
          </a:p>
        </p:txBody>
      </p:sp>
    </p:spTree>
    <p:extLst>
      <p:ext uri="{BB962C8B-B14F-4D97-AF65-F5344CB8AC3E}">
        <p14:creationId xmlns:p14="http://schemas.microsoft.com/office/powerpoint/2010/main" val="173189654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89</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North American Industry Classification System (NAICS)</a:t>
            </a:r>
            <a:endParaRPr lang="en-US" sz="3200" dirty="0">
              <a:latin typeface="Helvetica" panose="020B0604020202020204" pitchFamily="34" charset="0"/>
              <a:cs typeface="Helvetica" panose="020B0604020202020204" pitchFamily="34" charset="0"/>
            </a:endParaRPr>
          </a:p>
        </p:txBody>
      </p:sp>
      <p:sp>
        <p:nvSpPr>
          <p:cNvPr id="6" name="Rectangle 5"/>
          <p:cNvSpPr/>
          <p:nvPr/>
        </p:nvSpPr>
        <p:spPr>
          <a:xfrm>
            <a:off x="611029" y="1550991"/>
            <a:ext cx="10969944" cy="1754326"/>
          </a:xfrm>
          <a:prstGeom prst="rect">
            <a:avLst/>
          </a:prstGeom>
        </p:spPr>
        <p:txBody>
          <a:bodyPr wrap="square">
            <a:spAutoFit/>
          </a:bodyPr>
          <a:lstStyle/>
          <a:p>
            <a:r>
              <a:rPr lang="en-US" sz="1200" dirty="0" smtClean="0">
                <a:latin typeface="Helvetica" panose="020B0604020202020204" pitchFamily="34" charset="0"/>
                <a:cs typeface="Helvetica" panose="020B0604020202020204" pitchFamily="34" charset="0"/>
              </a:rPr>
              <a:t>The 2017 </a:t>
            </a:r>
            <a:r>
              <a:rPr lang="en-US" sz="1200" b="1" dirty="0" smtClean="0">
                <a:latin typeface="Helvetica" panose="020B0604020202020204" pitchFamily="34" charset="0"/>
                <a:cs typeface="Helvetica" panose="020B0604020202020204" pitchFamily="34" charset="0"/>
              </a:rPr>
              <a:t>North </a:t>
            </a:r>
            <a:r>
              <a:rPr lang="en-US" sz="1200" b="1" dirty="0">
                <a:latin typeface="Helvetica" panose="020B0604020202020204" pitchFamily="34" charset="0"/>
                <a:cs typeface="Helvetica" panose="020B0604020202020204" pitchFamily="34" charset="0"/>
              </a:rPr>
              <a:t>American Industry Classification System (</a:t>
            </a:r>
            <a:r>
              <a:rPr lang="en-US" sz="1200" b="1" dirty="0" smtClean="0">
                <a:latin typeface="Helvetica" panose="020B0604020202020204" pitchFamily="34" charset="0"/>
                <a:cs typeface="Helvetica" panose="020B0604020202020204" pitchFamily="34" charset="0"/>
              </a:rPr>
              <a:t>NAICS) </a:t>
            </a:r>
            <a:r>
              <a:rPr lang="en-US" sz="1200" dirty="0">
                <a:latin typeface="Helvetica" panose="020B0604020202020204" pitchFamily="34" charset="0"/>
                <a:cs typeface="Helvetica" panose="020B0604020202020204" pitchFamily="34" charset="0"/>
              </a:rPr>
              <a:t>is an industry classification system that groups establishments into industries based </a:t>
            </a:r>
            <a:r>
              <a:rPr lang="en-US" sz="1200" dirty="0" smtClean="0">
                <a:latin typeface="Helvetica" panose="020B0604020202020204" pitchFamily="34" charset="0"/>
                <a:cs typeface="Helvetica" panose="020B0604020202020204" pitchFamily="34" charset="0"/>
              </a:rPr>
              <a:t>on the </a:t>
            </a:r>
            <a:r>
              <a:rPr lang="en-US" sz="1200" dirty="0">
                <a:latin typeface="Helvetica" panose="020B0604020202020204" pitchFamily="34" charset="0"/>
                <a:cs typeface="Helvetica" panose="020B0604020202020204" pitchFamily="34" charset="0"/>
              </a:rPr>
              <a:t>similarity of their production processes. It is a comprehensive system covering all </a:t>
            </a:r>
            <a:r>
              <a:rPr lang="en-US" sz="1200" dirty="0" smtClean="0">
                <a:latin typeface="Helvetica" panose="020B0604020202020204" pitchFamily="34" charset="0"/>
                <a:cs typeface="Helvetica" panose="020B0604020202020204" pitchFamily="34" charset="0"/>
              </a:rPr>
              <a:t>economic activities. There </a:t>
            </a:r>
            <a:r>
              <a:rPr lang="en-US" sz="1200" dirty="0">
                <a:latin typeface="Helvetica" panose="020B0604020202020204" pitchFamily="34" charset="0"/>
                <a:cs typeface="Helvetica" panose="020B0604020202020204" pitchFamily="34" charset="0"/>
              </a:rPr>
              <a:t>are 20 sectors and 1,057 industries in 2017 NAICS United States. </a:t>
            </a:r>
            <a:endParaRPr lang="en-US" sz="1200" dirty="0" smtClean="0">
              <a:latin typeface="Helvetica" panose="020B0604020202020204" pitchFamily="34" charset="0"/>
              <a:cs typeface="Helvetica" panose="020B0604020202020204" pitchFamily="34" charset="0"/>
            </a:endParaRPr>
          </a:p>
          <a:p>
            <a:endParaRPr lang="en-US" sz="1200" dirty="0" smtClean="0">
              <a:latin typeface="Helvetica" panose="020B0604020202020204" pitchFamily="34" charset="0"/>
              <a:cs typeface="Helvetica" panose="020B0604020202020204" pitchFamily="34" charset="0"/>
            </a:endParaRPr>
          </a:p>
          <a:p>
            <a:r>
              <a:rPr lang="en-US" sz="1200" dirty="0">
                <a:latin typeface="Helvetica" panose="020B0604020202020204" pitchFamily="34" charset="0"/>
                <a:cs typeface="Helvetica" panose="020B0604020202020204" pitchFamily="34" charset="0"/>
              </a:rPr>
              <a:t>NAICS uses a six-digit coding system to identify particular industries and their placement in this hierarchical structure of the classification system. The first two digits of the code designate the sector, the third digit designates the subsector, the fourth digit designates the industry group, the fifth digit designates the NAICS industry, and the sixth digit designates the national industry. </a:t>
            </a:r>
            <a:endParaRPr lang="en-US" sz="1200" dirty="0" smtClean="0">
              <a:latin typeface="Helvetica" panose="020B0604020202020204" pitchFamily="34" charset="0"/>
              <a:cs typeface="Helvetica" panose="020B0604020202020204" pitchFamily="34" charset="0"/>
            </a:endParaRPr>
          </a:p>
          <a:p>
            <a:endParaRPr lang="en-US" sz="1200" dirty="0" smtClean="0">
              <a:latin typeface="Helvetica" panose="020B0604020202020204" pitchFamily="34" charset="0"/>
              <a:cs typeface="Helvetica" panose="020B0604020202020204" pitchFamily="34" charset="0"/>
            </a:endParaRPr>
          </a:p>
          <a:p>
            <a:r>
              <a:rPr lang="en-US" sz="1200" dirty="0" smtClean="0">
                <a:latin typeface="Helvetica" panose="020B0604020202020204" pitchFamily="34" charset="0"/>
                <a:cs typeface="Helvetica" panose="020B0604020202020204" pitchFamily="34" charset="0"/>
              </a:rPr>
              <a:t>The NAICS sectors and their two-digit codes are:</a:t>
            </a:r>
            <a:endParaRPr lang="en-US" sz="1200" dirty="0">
              <a:latin typeface="Helvetica" panose="020B0604020202020204" pitchFamily="34" charset="0"/>
              <a:cs typeface="Helvetica" panose="020B0604020202020204" pitchFamily="34" charset="0"/>
            </a:endParaRPr>
          </a:p>
        </p:txBody>
      </p:sp>
      <p:grpSp>
        <p:nvGrpSpPr>
          <p:cNvPr id="7" name="Group 6"/>
          <p:cNvGrpSpPr/>
          <p:nvPr/>
        </p:nvGrpSpPr>
        <p:grpSpPr>
          <a:xfrm>
            <a:off x="1130967" y="3492005"/>
            <a:ext cx="10488817" cy="2123658"/>
            <a:chOff x="727335" y="1740130"/>
            <a:chExt cx="11008756" cy="2123658"/>
          </a:xfrm>
        </p:grpSpPr>
        <p:sp>
          <p:nvSpPr>
            <p:cNvPr id="8" name="Rectangle 7"/>
            <p:cNvSpPr/>
            <p:nvPr/>
          </p:nvSpPr>
          <p:spPr>
            <a:xfrm>
              <a:off x="727335" y="1740130"/>
              <a:ext cx="5368666" cy="2123658"/>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Code 	Industry</a:t>
              </a:r>
            </a:p>
            <a:p>
              <a:endParaRPr lang="en-US" sz="1100" dirty="0" smtClean="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11	 </a:t>
              </a:r>
              <a:r>
                <a:rPr lang="en-US" sz="1100" dirty="0">
                  <a:latin typeface="Helvetica" panose="020B0604020202020204" pitchFamily="34" charset="0"/>
                  <a:cs typeface="Helvetica" panose="020B0604020202020204" pitchFamily="34" charset="0"/>
                </a:rPr>
                <a:t>Agriculture, Forestry, Fishing and </a:t>
              </a:r>
              <a:r>
                <a:rPr lang="en-US" sz="1100" dirty="0" smtClean="0">
                  <a:latin typeface="Helvetica" panose="020B0604020202020204" pitchFamily="34" charset="0"/>
                  <a:cs typeface="Helvetica" panose="020B0604020202020204" pitchFamily="34" charset="0"/>
                </a:rPr>
                <a:t>Hunting</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21	 </a:t>
              </a:r>
              <a:r>
                <a:rPr lang="en-US" sz="1100" dirty="0">
                  <a:latin typeface="Helvetica" panose="020B0604020202020204" pitchFamily="34" charset="0"/>
                  <a:cs typeface="Helvetica" panose="020B0604020202020204" pitchFamily="34" charset="0"/>
                </a:rPr>
                <a:t>Mining, Quarrying, and Oil and Gas </a:t>
              </a:r>
              <a:r>
                <a:rPr lang="en-US" sz="1100" dirty="0" smtClean="0">
                  <a:latin typeface="Helvetica" panose="020B0604020202020204" pitchFamily="34" charset="0"/>
                  <a:cs typeface="Helvetica" panose="020B0604020202020204" pitchFamily="34" charset="0"/>
                </a:rPr>
                <a:t>Extraction</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22	 Utilities</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23	 Construction</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31-33	 Manufacturing</a:t>
              </a:r>
            </a:p>
            <a:p>
              <a:r>
                <a:rPr lang="en-US" sz="1100" dirty="0" smtClean="0">
                  <a:latin typeface="Helvetica" panose="020B0604020202020204" pitchFamily="34" charset="0"/>
                  <a:cs typeface="Helvetica" panose="020B0604020202020204" pitchFamily="34" charset="0"/>
                </a:rPr>
                <a:t>42	 </a:t>
              </a:r>
              <a:r>
                <a:rPr lang="en-US" sz="1100" dirty="0">
                  <a:latin typeface="Helvetica" panose="020B0604020202020204" pitchFamily="34" charset="0"/>
                  <a:cs typeface="Helvetica" panose="020B0604020202020204" pitchFamily="34" charset="0"/>
                </a:rPr>
                <a:t>Wholesale </a:t>
              </a:r>
              <a:r>
                <a:rPr lang="en-US" sz="1100" dirty="0" smtClean="0">
                  <a:latin typeface="Helvetica" panose="020B0604020202020204" pitchFamily="34" charset="0"/>
                  <a:cs typeface="Helvetica" panose="020B0604020202020204" pitchFamily="34" charset="0"/>
                </a:rPr>
                <a:t>Trade</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44-45	 </a:t>
              </a:r>
              <a:r>
                <a:rPr lang="en-US" sz="1100" dirty="0">
                  <a:latin typeface="Helvetica" panose="020B0604020202020204" pitchFamily="34" charset="0"/>
                  <a:cs typeface="Helvetica" panose="020B0604020202020204" pitchFamily="34" charset="0"/>
                </a:rPr>
                <a:t>Retail </a:t>
              </a:r>
              <a:r>
                <a:rPr lang="en-US" sz="1100" dirty="0" smtClean="0">
                  <a:latin typeface="Helvetica" panose="020B0604020202020204" pitchFamily="34" charset="0"/>
                  <a:cs typeface="Helvetica" panose="020B0604020202020204" pitchFamily="34" charset="0"/>
                </a:rPr>
                <a:t>Trade</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48-49	 </a:t>
              </a:r>
              <a:r>
                <a:rPr lang="en-US" sz="1100" dirty="0">
                  <a:latin typeface="Helvetica" panose="020B0604020202020204" pitchFamily="34" charset="0"/>
                  <a:cs typeface="Helvetica" panose="020B0604020202020204" pitchFamily="34" charset="0"/>
                </a:rPr>
                <a:t>Transportation and </a:t>
              </a:r>
              <a:r>
                <a:rPr lang="en-US" sz="1100" dirty="0" smtClean="0">
                  <a:latin typeface="Helvetica" panose="020B0604020202020204" pitchFamily="34" charset="0"/>
                  <a:cs typeface="Helvetica" panose="020B0604020202020204" pitchFamily="34" charset="0"/>
                </a:rPr>
                <a:t>Warehousing</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51	 Information</a:t>
              </a:r>
            </a:p>
            <a:p>
              <a:r>
                <a:rPr lang="en-US" sz="1100" dirty="0" smtClean="0">
                  <a:latin typeface="Helvetica" panose="020B0604020202020204" pitchFamily="34" charset="0"/>
                  <a:cs typeface="Helvetica" panose="020B0604020202020204" pitchFamily="34" charset="0"/>
                </a:rPr>
                <a:t>52	 </a:t>
              </a:r>
              <a:r>
                <a:rPr lang="en-US" sz="1100" dirty="0">
                  <a:latin typeface="Helvetica" panose="020B0604020202020204" pitchFamily="34" charset="0"/>
                  <a:cs typeface="Helvetica" panose="020B0604020202020204" pitchFamily="34" charset="0"/>
                </a:rPr>
                <a:t>Finance and </a:t>
              </a:r>
              <a:r>
                <a:rPr lang="en-US" sz="1100" dirty="0" smtClean="0">
                  <a:latin typeface="Helvetica" panose="020B0604020202020204" pitchFamily="34" charset="0"/>
                  <a:cs typeface="Helvetica" panose="020B0604020202020204" pitchFamily="34" charset="0"/>
                </a:rPr>
                <a:t>Insurance</a:t>
              </a:r>
              <a:endParaRPr lang="en-US" sz="1100" dirty="0">
                <a:latin typeface="Helvetica" panose="020B0604020202020204" pitchFamily="34" charset="0"/>
                <a:cs typeface="Helvetica" panose="020B0604020202020204" pitchFamily="34" charset="0"/>
              </a:endParaRPr>
            </a:p>
          </p:txBody>
        </p:sp>
        <p:sp>
          <p:nvSpPr>
            <p:cNvPr id="9" name="Rectangle 8"/>
            <p:cNvSpPr/>
            <p:nvPr/>
          </p:nvSpPr>
          <p:spPr>
            <a:xfrm>
              <a:off x="5220415" y="1740130"/>
              <a:ext cx="6515676" cy="2123658"/>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Code 	Industry</a:t>
              </a:r>
            </a:p>
            <a:p>
              <a:endParaRPr lang="en-US" sz="1100" dirty="0" smtClean="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53	 </a:t>
              </a:r>
              <a:r>
                <a:rPr lang="en-US" sz="1100" dirty="0">
                  <a:latin typeface="Helvetica" panose="020B0604020202020204" pitchFamily="34" charset="0"/>
                  <a:cs typeface="Helvetica" panose="020B0604020202020204" pitchFamily="34" charset="0"/>
                </a:rPr>
                <a:t>Real Estate and Rental and </a:t>
              </a:r>
              <a:r>
                <a:rPr lang="en-US" sz="1100" dirty="0" smtClean="0">
                  <a:latin typeface="Helvetica" panose="020B0604020202020204" pitchFamily="34" charset="0"/>
                  <a:cs typeface="Helvetica" panose="020B0604020202020204" pitchFamily="34" charset="0"/>
                </a:rPr>
                <a:t>Leasing</a:t>
              </a:r>
            </a:p>
            <a:p>
              <a:r>
                <a:rPr lang="en-US" sz="1100" dirty="0" smtClean="0">
                  <a:latin typeface="Helvetica" panose="020B0604020202020204" pitchFamily="34" charset="0"/>
                  <a:cs typeface="Helvetica" panose="020B0604020202020204" pitchFamily="34" charset="0"/>
                </a:rPr>
                <a:t>54	 </a:t>
              </a:r>
              <a:r>
                <a:rPr lang="en-US" sz="1100" dirty="0">
                  <a:latin typeface="Helvetica" panose="020B0604020202020204" pitchFamily="34" charset="0"/>
                  <a:cs typeface="Helvetica" panose="020B0604020202020204" pitchFamily="34" charset="0"/>
                </a:rPr>
                <a:t>Professional, Scientific, and Technical </a:t>
              </a:r>
              <a:r>
                <a:rPr lang="en-US" sz="1100" dirty="0" smtClean="0">
                  <a:latin typeface="Helvetica" panose="020B0604020202020204" pitchFamily="34" charset="0"/>
                  <a:cs typeface="Helvetica" panose="020B0604020202020204" pitchFamily="34" charset="0"/>
                </a:rPr>
                <a:t>Services</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55	 </a:t>
              </a:r>
              <a:r>
                <a:rPr lang="en-US" sz="1100" dirty="0">
                  <a:latin typeface="Helvetica" panose="020B0604020202020204" pitchFamily="34" charset="0"/>
                  <a:cs typeface="Helvetica" panose="020B0604020202020204" pitchFamily="34" charset="0"/>
                </a:rPr>
                <a:t>Management of Companies and </a:t>
              </a:r>
              <a:r>
                <a:rPr lang="en-US" sz="1100" dirty="0" smtClean="0">
                  <a:latin typeface="Helvetica" panose="020B0604020202020204" pitchFamily="34" charset="0"/>
                  <a:cs typeface="Helvetica" panose="020B0604020202020204" pitchFamily="34" charset="0"/>
                </a:rPr>
                <a:t>Enterprises</a:t>
              </a:r>
            </a:p>
            <a:p>
              <a:r>
                <a:rPr lang="en-US" sz="1100" dirty="0" smtClean="0">
                  <a:latin typeface="Helvetica" panose="020B0604020202020204" pitchFamily="34" charset="0"/>
                  <a:cs typeface="Helvetica" panose="020B0604020202020204" pitchFamily="34" charset="0"/>
                </a:rPr>
                <a:t>56	 </a:t>
              </a:r>
              <a:r>
                <a:rPr lang="en-US" sz="1100" dirty="0">
                  <a:latin typeface="Helvetica" panose="020B0604020202020204" pitchFamily="34" charset="0"/>
                  <a:cs typeface="Helvetica" panose="020B0604020202020204" pitchFamily="34" charset="0"/>
                </a:rPr>
                <a:t>Administrative and Support and Waste Management and Remediation </a:t>
              </a:r>
              <a:r>
                <a:rPr lang="en-US" sz="1100" dirty="0" smtClean="0">
                  <a:latin typeface="Helvetica" panose="020B0604020202020204" pitchFamily="34" charset="0"/>
                  <a:cs typeface="Helvetica" panose="020B0604020202020204" pitchFamily="34" charset="0"/>
                </a:rPr>
                <a:t>Services</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61	 </a:t>
              </a:r>
              <a:r>
                <a:rPr lang="en-US" sz="1100" dirty="0">
                  <a:latin typeface="Helvetica" panose="020B0604020202020204" pitchFamily="34" charset="0"/>
                  <a:cs typeface="Helvetica" panose="020B0604020202020204" pitchFamily="34" charset="0"/>
                </a:rPr>
                <a:t>Educational </a:t>
              </a:r>
              <a:r>
                <a:rPr lang="en-US" sz="1100" dirty="0" smtClean="0">
                  <a:latin typeface="Helvetica" panose="020B0604020202020204" pitchFamily="34" charset="0"/>
                  <a:cs typeface="Helvetica" panose="020B0604020202020204" pitchFamily="34" charset="0"/>
                </a:rPr>
                <a:t>Services</a:t>
              </a:r>
            </a:p>
            <a:p>
              <a:r>
                <a:rPr lang="en-US" sz="1100" dirty="0" smtClean="0">
                  <a:latin typeface="Helvetica" panose="020B0604020202020204" pitchFamily="34" charset="0"/>
                  <a:cs typeface="Helvetica" panose="020B0604020202020204" pitchFamily="34" charset="0"/>
                </a:rPr>
                <a:t>62	 </a:t>
              </a:r>
              <a:r>
                <a:rPr lang="en-US" sz="1100" dirty="0">
                  <a:latin typeface="Helvetica" panose="020B0604020202020204" pitchFamily="34" charset="0"/>
                  <a:cs typeface="Helvetica" panose="020B0604020202020204" pitchFamily="34" charset="0"/>
                </a:rPr>
                <a:t>Health Care and Social </a:t>
              </a:r>
              <a:r>
                <a:rPr lang="en-US" sz="1100" dirty="0" smtClean="0">
                  <a:latin typeface="Helvetica" panose="020B0604020202020204" pitchFamily="34" charset="0"/>
                  <a:cs typeface="Helvetica" panose="020B0604020202020204" pitchFamily="34" charset="0"/>
                </a:rPr>
                <a:t>Assistance</a:t>
              </a:r>
            </a:p>
            <a:p>
              <a:r>
                <a:rPr lang="en-US" sz="1100" dirty="0" smtClean="0">
                  <a:latin typeface="Helvetica" panose="020B0604020202020204" pitchFamily="34" charset="0"/>
                  <a:cs typeface="Helvetica" panose="020B0604020202020204" pitchFamily="34" charset="0"/>
                </a:rPr>
                <a:t>71	 </a:t>
              </a:r>
              <a:r>
                <a:rPr lang="en-US" sz="1100" dirty="0">
                  <a:latin typeface="Helvetica" panose="020B0604020202020204" pitchFamily="34" charset="0"/>
                  <a:cs typeface="Helvetica" panose="020B0604020202020204" pitchFamily="34" charset="0"/>
                </a:rPr>
                <a:t>Arts, Entertainment, and </a:t>
              </a:r>
              <a:r>
                <a:rPr lang="en-US" sz="1100" dirty="0" smtClean="0">
                  <a:latin typeface="Helvetica" panose="020B0604020202020204" pitchFamily="34" charset="0"/>
                  <a:cs typeface="Helvetica" panose="020B0604020202020204" pitchFamily="34" charset="0"/>
                </a:rPr>
                <a:t>Recreation</a:t>
              </a:r>
              <a:endParaRPr lang="en-US" sz="1100" dirty="0">
                <a:latin typeface="Helvetica" panose="020B0604020202020204" pitchFamily="34" charset="0"/>
                <a:cs typeface="Helvetica" panose="020B0604020202020204" pitchFamily="34" charset="0"/>
              </a:endParaRPr>
            </a:p>
            <a:p>
              <a:r>
                <a:rPr lang="en-US" sz="1100" dirty="0">
                  <a:latin typeface="Helvetica" panose="020B0604020202020204" pitchFamily="34" charset="0"/>
                  <a:cs typeface="Helvetica" panose="020B0604020202020204" pitchFamily="34" charset="0"/>
                </a:rPr>
                <a:t>72 </a:t>
              </a:r>
              <a:r>
                <a:rPr lang="en-US" sz="1100" dirty="0" smtClean="0">
                  <a:latin typeface="Helvetica" panose="020B0604020202020204" pitchFamily="34" charset="0"/>
                  <a:cs typeface="Helvetica" panose="020B0604020202020204" pitchFamily="34" charset="0"/>
                </a:rPr>
                <a:t>	 Accommodation </a:t>
              </a:r>
              <a:r>
                <a:rPr lang="en-US" sz="1100" dirty="0">
                  <a:latin typeface="Helvetica" panose="020B0604020202020204" pitchFamily="34" charset="0"/>
                  <a:cs typeface="Helvetica" panose="020B0604020202020204" pitchFamily="34" charset="0"/>
                </a:rPr>
                <a:t>and Food </a:t>
              </a:r>
              <a:r>
                <a:rPr lang="en-US" sz="1100" dirty="0" smtClean="0">
                  <a:latin typeface="Helvetica" panose="020B0604020202020204" pitchFamily="34" charset="0"/>
                  <a:cs typeface="Helvetica" panose="020B0604020202020204" pitchFamily="34" charset="0"/>
                </a:rPr>
                <a:t>Services</a:t>
              </a:r>
              <a:endParaRPr lang="en-US" sz="1100" dirty="0">
                <a:latin typeface="Helvetica" panose="020B0604020202020204" pitchFamily="34" charset="0"/>
                <a:cs typeface="Helvetica" panose="020B0604020202020204" pitchFamily="34" charset="0"/>
              </a:endParaRPr>
            </a:p>
            <a:p>
              <a:r>
                <a:rPr lang="en-US" sz="1100" dirty="0">
                  <a:latin typeface="Helvetica" panose="020B0604020202020204" pitchFamily="34" charset="0"/>
                  <a:cs typeface="Helvetica" panose="020B0604020202020204" pitchFamily="34" charset="0"/>
                </a:rPr>
                <a:t>81 </a:t>
              </a:r>
              <a:r>
                <a:rPr lang="en-US" sz="1100" dirty="0" smtClean="0">
                  <a:latin typeface="Helvetica" panose="020B0604020202020204" pitchFamily="34" charset="0"/>
                  <a:cs typeface="Helvetica" panose="020B0604020202020204" pitchFamily="34" charset="0"/>
                </a:rPr>
                <a:t>	 Other </a:t>
              </a:r>
              <a:r>
                <a:rPr lang="en-US" sz="1100" dirty="0">
                  <a:latin typeface="Helvetica" panose="020B0604020202020204" pitchFamily="34" charset="0"/>
                  <a:cs typeface="Helvetica" panose="020B0604020202020204" pitchFamily="34" charset="0"/>
                </a:rPr>
                <a:t>Services (except Public </a:t>
              </a:r>
              <a:r>
                <a:rPr lang="en-US" sz="1100" dirty="0" smtClean="0">
                  <a:latin typeface="Helvetica" panose="020B0604020202020204" pitchFamily="34" charset="0"/>
                  <a:cs typeface="Helvetica" panose="020B0604020202020204" pitchFamily="34" charset="0"/>
                </a:rPr>
                <a:t>Administration)</a:t>
              </a:r>
            </a:p>
            <a:p>
              <a:r>
                <a:rPr lang="en-US" sz="1100" dirty="0" smtClean="0">
                  <a:latin typeface="Helvetica" panose="020B0604020202020204" pitchFamily="34" charset="0"/>
                  <a:cs typeface="Helvetica" panose="020B0604020202020204" pitchFamily="34" charset="0"/>
                </a:rPr>
                <a:t>92 	 Public Administration</a:t>
              </a:r>
              <a:endParaRPr lang="en-US" sz="1100" dirty="0">
                <a:latin typeface="Helvetica" panose="020B0604020202020204" pitchFamily="34" charset="0"/>
                <a:cs typeface="Helvetica" panose="020B0604020202020204" pitchFamily="34" charset="0"/>
              </a:endParaRPr>
            </a:p>
          </p:txBody>
        </p:sp>
      </p:grpSp>
      <p:sp>
        <p:nvSpPr>
          <p:cNvPr id="10" name="Rectangle 9"/>
          <p:cNvSpPr/>
          <p:nvPr/>
        </p:nvSpPr>
        <p:spPr>
          <a:xfrm>
            <a:off x="611029" y="6079351"/>
            <a:ext cx="10969944"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1100" dirty="0" smtClean="0">
                <a:latin typeface="Helvetica" panose="020B0604020202020204" pitchFamily="34" charset="0"/>
                <a:cs typeface="Helvetica" panose="020B0604020202020204" pitchFamily="34" charset="0"/>
              </a:rPr>
              <a:t>A complete description </a:t>
            </a:r>
            <a:r>
              <a:rPr lang="en-US" sz="1100" dirty="0">
                <a:latin typeface="Helvetica" panose="020B0604020202020204" pitchFamily="34" charset="0"/>
                <a:cs typeface="Helvetica" panose="020B0604020202020204" pitchFamily="34" charset="0"/>
              </a:rPr>
              <a:t>of </a:t>
            </a:r>
            <a:r>
              <a:rPr lang="en-US" sz="1100" dirty="0" smtClean="0">
                <a:latin typeface="Helvetica" panose="020B0604020202020204" pitchFamily="34" charset="0"/>
                <a:cs typeface="Helvetica" panose="020B0604020202020204" pitchFamily="34" charset="0"/>
              </a:rPr>
              <a:t>NAICS </a:t>
            </a:r>
            <a:r>
              <a:rPr lang="en-US" sz="1100" dirty="0">
                <a:latin typeface="Helvetica" panose="020B0604020202020204" pitchFamily="34" charset="0"/>
                <a:cs typeface="Helvetica" panose="020B0604020202020204" pitchFamily="34" charset="0"/>
              </a:rPr>
              <a:t>codes, </a:t>
            </a:r>
            <a:r>
              <a:rPr lang="en-US" sz="1100" dirty="0" smtClean="0">
                <a:latin typeface="Helvetica" panose="020B0604020202020204" pitchFamily="34" charset="0"/>
                <a:cs typeface="Helvetica" panose="020B0604020202020204" pitchFamily="34" charset="0"/>
              </a:rPr>
              <a:t>industries </a:t>
            </a:r>
            <a:r>
              <a:rPr lang="en-US" sz="1100" dirty="0">
                <a:latin typeface="Helvetica" panose="020B0604020202020204" pitchFamily="34" charset="0"/>
                <a:cs typeface="Helvetica" panose="020B0604020202020204" pitchFamily="34" charset="0"/>
              </a:rPr>
              <a:t>and definitions can be found at </a:t>
            </a:r>
            <a:r>
              <a:rPr lang="en-US" sz="1100" dirty="0">
                <a:latin typeface="Helvetica" panose="020B0604020202020204" pitchFamily="34" charset="0"/>
                <a:cs typeface="Helvetica" panose="020B0604020202020204" pitchFamily="34" charset="0"/>
                <a:hlinkClick r:id="rId3"/>
              </a:rPr>
              <a:t>https://www.census.gov/eos/www/naics</a:t>
            </a:r>
            <a:r>
              <a:rPr lang="en-US" sz="1100" dirty="0" smtClean="0">
                <a:latin typeface="Helvetica" panose="020B0604020202020204" pitchFamily="34" charset="0"/>
                <a:cs typeface="Helvetica" panose="020B0604020202020204" pitchFamily="34" charset="0"/>
                <a:hlinkClick r:id="rId3"/>
              </a:rPr>
              <a:t>/</a:t>
            </a:r>
            <a:endParaRPr lang="en-US" sz="1100" dirty="0">
              <a:latin typeface="Helvetica" panose="020B0604020202020204" pitchFamily="34" charset="0"/>
              <a:cs typeface="Helvetica" panose="020B0604020202020204" pitchFamily="34" charset="0"/>
            </a:endParaRPr>
          </a:p>
        </p:txBody>
      </p:sp>
      <p:sp>
        <p:nvSpPr>
          <p:cNvPr id="11" name="Rectangle 10"/>
          <p:cNvSpPr/>
          <p:nvPr/>
        </p:nvSpPr>
        <p:spPr>
          <a:xfrm>
            <a:off x="611029" y="240270"/>
            <a:ext cx="790601"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Glossary</a:t>
            </a:r>
            <a:endParaRPr lang="en-US" sz="1200" dirty="0"/>
          </a:p>
        </p:txBody>
      </p:sp>
    </p:spTree>
    <p:extLst>
      <p:ext uri="{BB962C8B-B14F-4D97-AF65-F5344CB8AC3E}">
        <p14:creationId xmlns:p14="http://schemas.microsoft.com/office/powerpoint/2010/main" val="2996294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Part II:</a:t>
            </a:r>
            <a:r>
              <a:rPr lang="en-US" sz="5400" dirty="0">
                <a:latin typeface="Helvetica" panose="020B0604020202020204" pitchFamily="34" charset="0"/>
                <a:cs typeface="Helvetica" panose="020B0604020202020204" pitchFamily="34" charset="0"/>
              </a:rPr>
              <a:t>	</a:t>
            </a:r>
            <a:r>
              <a:rPr lang="en-US" sz="5400" dirty="0" smtClean="0">
                <a:latin typeface="Helvetica" panose="020B0604020202020204" pitchFamily="34" charset="0"/>
                <a:cs typeface="Helvetica" panose="020B0604020202020204" pitchFamily="34" charset="0"/>
              </a:rPr>
              <a:t>Regional Industry Overview and Profiles</a:t>
            </a:r>
            <a:endParaRPr lang="en-US" sz="5400" dirty="0"/>
          </a:p>
        </p:txBody>
      </p:sp>
      <p:sp>
        <p:nvSpPr>
          <p:cNvPr id="3" name="Content Placeholder 2"/>
          <p:cNvSpPr>
            <a:spLocks noGrp="1"/>
          </p:cNvSpPr>
          <p:nvPr>
            <p:ph type="subTitle" idx="1"/>
          </p:nvPr>
        </p:nvSpPr>
        <p:spPr/>
        <p:txBody>
          <a:bodyPr/>
          <a:lstStyle/>
          <a:p>
            <a:r>
              <a:rPr lang="en-US" dirty="0" smtClean="0">
                <a:latin typeface="Helvetica" panose="020B0604020202020204" pitchFamily="34" charset="0"/>
                <a:cs typeface="Helvetica" panose="020B0604020202020204" pitchFamily="34" charset="0"/>
              </a:rPr>
              <a:t>Who are the employers in our region?</a:t>
            </a:r>
            <a:endParaRPr lang="en-US"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9</a:t>
            </a:fld>
            <a:endParaRPr lang="en-US"/>
          </a:p>
        </p:txBody>
      </p:sp>
    </p:spTree>
    <p:extLst>
      <p:ext uri="{BB962C8B-B14F-4D97-AF65-F5344CB8AC3E}">
        <p14:creationId xmlns:p14="http://schemas.microsoft.com/office/powerpoint/2010/main" val="3888100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38090</TotalTime>
  <Words>6859</Words>
  <Application>Microsoft Office PowerPoint</Application>
  <PresentationFormat>Widescreen</PresentationFormat>
  <Paragraphs>1224</Paragraphs>
  <Slides>89</Slides>
  <Notes>87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89</vt:i4>
      </vt:variant>
    </vt:vector>
  </HeadingPairs>
  <TitlesOfParts>
    <vt:vector size="95" baseType="lpstr">
      <vt:lpstr>Arial</vt:lpstr>
      <vt:lpstr>Calibri</vt:lpstr>
      <vt:lpstr>Cambria Math</vt:lpstr>
      <vt:lpstr>Helvetica</vt:lpstr>
      <vt:lpstr>Wingdings</vt:lpstr>
      <vt:lpstr>Office Theme</vt:lpstr>
      <vt:lpstr>Pioneer Valley 2019 Data Package Update</vt:lpstr>
      <vt:lpstr>Objectives</vt:lpstr>
      <vt:lpstr>Table of Contents</vt:lpstr>
      <vt:lpstr>Part I: Regional Context</vt:lpstr>
      <vt:lpstr>Unemployment Rate</vt:lpstr>
      <vt:lpstr>Unemployed v. Employed in Labor Force</vt:lpstr>
      <vt:lpstr>Median Annual Wage</vt:lpstr>
      <vt:lpstr>Educational Requirements for Employment</vt:lpstr>
      <vt:lpstr>Part II: Regional Industry Overview and Profiles</vt:lpstr>
      <vt:lpstr>Terminology</vt:lpstr>
      <vt:lpstr>II.A: Regional Industry Overview</vt:lpstr>
      <vt:lpstr>Sector Makeup by Total Employment</vt:lpstr>
      <vt:lpstr>Sector Makeup by Total Wages</vt:lpstr>
      <vt:lpstr>II.B: Priority Industry Profiles</vt:lpstr>
      <vt:lpstr>Healthcare and Social Assistance</vt:lpstr>
      <vt:lpstr>Healthcare and Social Assistance Groups and Employers</vt:lpstr>
      <vt:lpstr>Healthcare and Social Assistance by Education</vt:lpstr>
      <vt:lpstr>Educational Services</vt:lpstr>
      <vt:lpstr>Educational Services Groups and Employers</vt:lpstr>
      <vt:lpstr>Educational Services by Education</vt:lpstr>
      <vt:lpstr>Manufacturing</vt:lpstr>
      <vt:lpstr>Manufacturing Groups and Employers</vt:lpstr>
      <vt:lpstr>Manufacturing by Education</vt:lpstr>
      <vt:lpstr>Occupations</vt:lpstr>
      <vt:lpstr>Terminology</vt:lpstr>
      <vt:lpstr>Selected Sub-BA Occupations Associated with Priority Industries</vt:lpstr>
      <vt:lpstr>Part III: Supply Gap Analysis</vt:lpstr>
      <vt:lpstr>How do we calculate a supply gap ratio?</vt:lpstr>
      <vt:lpstr>How do we calculate demand and supply?</vt:lpstr>
      <vt:lpstr>More Openings than Qualified: Regional Sub-BA Occupations, 4+ Stars</vt:lpstr>
      <vt:lpstr>More Openings than Qualified: Regional Sub-BA Occupations, 3 Stars</vt:lpstr>
      <vt:lpstr>State Supply Gap Overview: BA+ Clusters</vt:lpstr>
      <vt:lpstr>More Openings than Qualified: State BA+ Occupations</vt:lpstr>
      <vt:lpstr>Part IV: Workforce Supply Analysis</vt:lpstr>
      <vt:lpstr>IV. A: Apprenticeships</vt:lpstr>
      <vt:lpstr>Top 15 State Occupations by Apprenticeships</vt:lpstr>
      <vt:lpstr>How do we calculate demand and supply?</vt:lpstr>
      <vt:lpstr>State Supply Gap Overview: Apprenticeships</vt:lpstr>
      <vt:lpstr>Regional Occupation Demand and Supply of Apprentices</vt:lpstr>
      <vt:lpstr>IV. B: Professional Licensing</vt:lpstr>
      <vt:lpstr>Top 15 Occupations by DPL Professional Licensing</vt:lpstr>
      <vt:lpstr>Regional Occupation Demand and DPL Licensing</vt:lpstr>
      <vt:lpstr>Part V: New Data Tools</vt:lpstr>
      <vt:lpstr>Dynamic Data Tools</vt:lpstr>
      <vt:lpstr>Education Program Supply</vt:lpstr>
      <vt:lpstr>Discussion Questions</vt:lpstr>
      <vt:lpstr>Appendix: Worker Characteristics</vt:lpstr>
      <vt:lpstr>PowerPoint Presentation</vt:lpstr>
      <vt:lpstr>PowerPoint Presentation</vt:lpstr>
      <vt:lpstr>PowerPoint Presentation</vt:lpstr>
      <vt:lpstr>PowerPoint Presentation</vt:lpstr>
      <vt:lpstr>PowerPoint Presentation</vt:lpstr>
      <vt:lpstr>Appendix: Priority Industry Profiles</vt:lpstr>
      <vt:lpstr>Healthcare and Social Assistance</vt:lpstr>
      <vt:lpstr>Healthcare and Social Assistance by Gender</vt:lpstr>
      <vt:lpstr>Healthcare and Social Assistance by Race/Ethnicity</vt:lpstr>
      <vt:lpstr>Educational Services</vt:lpstr>
      <vt:lpstr>Educational Services by Gender</vt:lpstr>
      <vt:lpstr>Educational Services by Race/Ethnicity</vt:lpstr>
      <vt:lpstr>Manufacturing</vt:lpstr>
      <vt:lpstr>Manufacturing by Gender</vt:lpstr>
      <vt:lpstr>Manufacturing by Race/Ethnicity</vt:lpstr>
      <vt:lpstr>Appendix: Critical Industry Profiles</vt:lpstr>
      <vt:lpstr>Professional and Technical Services</vt:lpstr>
      <vt:lpstr>Professional and Technical Services Groups and Employers</vt:lpstr>
      <vt:lpstr>Professional and Technical Services by Education</vt:lpstr>
      <vt:lpstr>Professional and Technical Services by Gender</vt:lpstr>
      <vt:lpstr>Professional and Technical Services by Race/Ethnicity</vt:lpstr>
      <vt:lpstr>Finance and Insurance</vt:lpstr>
      <vt:lpstr>Finance and Insurance Groups and Employers</vt:lpstr>
      <vt:lpstr>Finance and Insurance by Education</vt:lpstr>
      <vt:lpstr>Finance and Insurance by Gender</vt:lpstr>
      <vt:lpstr>Finance and Insurance by Race/Ethnicity</vt:lpstr>
      <vt:lpstr>Hospitality</vt:lpstr>
      <vt:lpstr>Hospitality Groups and Employers</vt:lpstr>
      <vt:lpstr>Hospitality by Education</vt:lpstr>
      <vt:lpstr>Hospitality by Gender</vt:lpstr>
      <vt:lpstr>Hospitality by Race/Ethnicity</vt:lpstr>
      <vt:lpstr>Agriculture</vt:lpstr>
      <vt:lpstr>Agriculture Groups and Employers</vt:lpstr>
      <vt:lpstr>Agriculture by Education</vt:lpstr>
      <vt:lpstr>Agriculture by Gender</vt:lpstr>
      <vt:lpstr>Agriculture by Race/Ethnicity</vt:lpstr>
      <vt:lpstr>Appendix: Professional Licensing</vt:lpstr>
      <vt:lpstr>Regional Occupation Demand and DPL Licensing: Deep Dive</vt:lpstr>
      <vt:lpstr>Glossary</vt:lpstr>
      <vt:lpstr>Standard Occupational Classification (SOC)</vt:lpstr>
      <vt:lpstr>Standard Occupational Classification (SOC)</vt:lpstr>
      <vt:lpstr>North American Industry Classification System (NAICS)</vt:lpstr>
    </vt:vector>
  </TitlesOfParts>
  <Company>EOLWD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Diaz-Granados, Sriyani (EOLWD)</dc:creator>
  <cp:lastModifiedBy>Diaz-Granados, Sriyani (EOLWD)</cp:lastModifiedBy>
  <cp:revision>819</cp:revision>
  <cp:lastPrinted>2019-07-12T16:22:16Z</cp:lastPrinted>
  <dcterms:created xsi:type="dcterms:W3CDTF">2019-05-10T18:43:22Z</dcterms:created>
  <dcterms:modified xsi:type="dcterms:W3CDTF">2019-10-07T15:34:40Z</dcterms:modified>
</cp:coreProperties>
</file>