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09" r:id="rId2"/>
    <p:sldId id="443" r:id="rId3"/>
    <p:sldId id="467" r:id="rId4"/>
    <p:sldId id="462" r:id="rId5"/>
    <p:sldId id="473" r:id="rId6"/>
    <p:sldId id="471" r:id="rId7"/>
    <p:sldId id="465" r:id="rId8"/>
    <p:sldId id="466" r:id="rId9"/>
    <p:sldId id="459" r:id="rId10"/>
    <p:sldId id="460" r:id="rId11"/>
    <p:sldId id="470" r:id="rId12"/>
    <p:sldId id="469" r:id="rId13"/>
    <p:sldId id="464" r:id="rId14"/>
    <p:sldId id="46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hn Wassam" initials="JW" lastIdx="1" clrIdx="0">
    <p:extLst>
      <p:ext uri="{19B8F6BF-5375-455C-9EA6-DF929625EA0E}">
        <p15:presenceInfo xmlns:p15="http://schemas.microsoft.com/office/powerpoint/2012/main" userId="fb43dee94f63d62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017" autoAdjust="0"/>
  </p:normalViewPr>
  <p:slideViewPr>
    <p:cSldViewPr>
      <p:cViewPr varScale="1">
        <p:scale>
          <a:sx n="83" d="100"/>
          <a:sy n="83" d="100"/>
        </p:scale>
        <p:origin x="1886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CD2F00-61FB-4622-8C3E-D623F4E75147}" type="datetimeFigureOut">
              <a:rPr lang="en-US" smtClean="0"/>
              <a:pPr/>
              <a:t>6/1/2020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9A26AE-B8CC-451C-A263-1C19A2AFE5C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399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681A43-BE4C-4C0F-8F74-696F501D2834}" type="datetimeFigureOut">
              <a:rPr lang="en-US" smtClean="0"/>
              <a:pPr/>
              <a:t>6/1/2020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CBBBD2-1254-4878-A9BA-51C58DCFCD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527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BBBD2-1254-4878-A9BA-51C58DCFCD7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6353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ACP</a:t>
            </a:r>
            <a:r>
              <a:rPr lang="en-US" baseline="0" dirty="0"/>
              <a:t> Instructions are for Table 12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BBBD2-1254-4878-A9BA-51C58DCFCD72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8586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BBBD2-1254-4878-A9BA-51C58DCFCD72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2015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</a:t>
            </a:r>
            <a:r>
              <a:rPr lang="en-US" baseline="0" dirty="0"/>
              <a:t> require the electronic filing by July 2, but the hard copy can arrive the following week</a:t>
            </a:r>
          </a:p>
          <a:p>
            <a:r>
              <a:rPr lang="en-US" baseline="0" dirty="0"/>
              <a:t>Electronic copy </a:t>
            </a:r>
            <a:r>
              <a:rPr lang="en-US" u="sng" baseline="0" dirty="0"/>
              <a:t>must</a:t>
            </a:r>
            <a:r>
              <a:rPr lang="en-US" baseline="0" dirty="0"/>
              <a:t> be in MS Excel format – not PDF, with new specifications for GIS Settled Certifs reports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Do </a:t>
            </a:r>
            <a:r>
              <a:rPr lang="en-US" u="sng" baseline="0" dirty="0"/>
              <a:t>not</a:t>
            </a:r>
            <a:r>
              <a:rPr lang="en-US" baseline="0" dirty="0"/>
              <a:t> send print-outs of GIS reports. New name “My Certificate Disposition – Quarterly”</a:t>
            </a:r>
          </a:p>
          <a:p>
            <a:r>
              <a:rPr lang="en-US" baseline="0" dirty="0"/>
              <a:t>Hard copy includes two signed, notarized forms.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BBBD2-1254-4878-A9BA-51C58DCFCD7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5685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BBBD2-1254-4878-A9BA-51C58DCFCD7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9529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Banking surplus Certificates</a:t>
            </a:r>
            <a:r>
              <a:rPr lang="en-US" baseline="0" dirty="0"/>
              <a:t> </a:t>
            </a:r>
            <a:r>
              <a:rPr lang="en-US" u="sng" baseline="0" dirty="0"/>
              <a:t>between years</a:t>
            </a:r>
            <a:r>
              <a:rPr lang="en-US" baseline="0" dirty="0"/>
              <a:t> can be done </a:t>
            </a:r>
            <a:r>
              <a:rPr lang="en-US" u="sng" baseline="0" dirty="0"/>
              <a:t>only</a:t>
            </a:r>
            <a:r>
              <a:rPr lang="en-US" baseline="0" dirty="0"/>
              <a:t> by settling those Certificates in the state-specific subaccounts and reporting them in the Compliance Filings.  Certificates cannot be banked between years at the GIS.  NOT the same as Auction Reminted SRECs/SREC IIs.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BBBD2-1254-4878-A9BA-51C58DCFCD7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245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Banking surplus Certificates</a:t>
            </a:r>
            <a:r>
              <a:rPr lang="en-US" baseline="0" dirty="0"/>
              <a:t> </a:t>
            </a:r>
            <a:r>
              <a:rPr lang="en-US" u="sng" baseline="0" dirty="0"/>
              <a:t>between years</a:t>
            </a:r>
            <a:r>
              <a:rPr lang="en-US" baseline="0" dirty="0"/>
              <a:t> can be done </a:t>
            </a:r>
            <a:r>
              <a:rPr lang="en-US" u="sng" baseline="0" dirty="0"/>
              <a:t>only</a:t>
            </a:r>
            <a:r>
              <a:rPr lang="en-US" baseline="0" dirty="0"/>
              <a:t> by settling those Certificates in the state-specific subaccounts and reporting them in the Compliance Filings.  Certificates cannot be banked between years at the GIS.  NOT the same as Auction Reminted SRECs/SREC IIs.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BBBD2-1254-4878-A9BA-51C58DCFCD7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0724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For SCO</a:t>
            </a:r>
            <a:r>
              <a:rPr lang="en-US" i="1" baseline="0" dirty="0"/>
              <a:t> Compliance, d</a:t>
            </a:r>
            <a:r>
              <a:rPr lang="en-US" i="1" dirty="0"/>
              <a:t>o </a:t>
            </a:r>
            <a:r>
              <a:rPr lang="en-US" b="1" i="1" u="sng" dirty="0"/>
              <a:t>not</a:t>
            </a:r>
            <a:r>
              <a:rPr lang="en-US" i="1" dirty="0"/>
              <a:t> put Auction Re-minted</a:t>
            </a:r>
            <a:r>
              <a:rPr lang="en-US" i="1" baseline="0" dirty="0"/>
              <a:t> SRECs into the Banked category!</a:t>
            </a:r>
          </a:p>
          <a:p>
            <a:r>
              <a:rPr lang="en-US" baseline="0" dirty="0"/>
              <a:t>Any certificate, including Auction Re-minted SRECs, left in LSE subaccounts at end of CY Q4 will be retired by the GIS.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BBBD2-1254-4878-A9BA-51C58DCFCD7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8899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BBBD2-1254-4878-A9BA-51C58DCFCD7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0994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BBBD2-1254-4878-A9BA-51C58DCFCD7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561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BBBD2-1254-4878-A9BA-51C58DCFCD72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111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1654-F460-485B-A691-1D4E184D5AC2}" type="datetimeFigureOut">
              <a:rPr lang="en-US" smtClean="0"/>
              <a:pPr/>
              <a:t>6/1/2020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4CC6-32EC-475C-B318-7AB464C0AE1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1654-F460-485B-A691-1D4E184D5AC2}" type="datetimeFigureOut">
              <a:rPr lang="en-US" smtClean="0"/>
              <a:pPr/>
              <a:t>6/1/2020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4CC6-32EC-475C-B318-7AB464C0AE1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1654-F460-485B-A691-1D4E184D5AC2}" type="datetimeFigureOut">
              <a:rPr lang="en-US" smtClean="0"/>
              <a:pPr/>
              <a:t>6/1/2020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4CC6-32EC-475C-B318-7AB464C0AE1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OER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438400" cy="6858000"/>
          </a:xfrm>
          <a:prstGeom prst="rect">
            <a:avLst/>
          </a:prstGeom>
          <a:solidFill>
            <a:srgbClr val="004B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2705100" y="0"/>
            <a:ext cx="61722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400" b="1" i="1" dirty="0">
                <a:solidFill>
                  <a:srgbClr val="00B050"/>
                </a:solidFill>
              </a:rPr>
              <a:t>Creating a Clean, Affordable and Resilient Energy Future for the Commonwealth</a:t>
            </a:r>
            <a:endParaRPr lang="en-US" sz="1400" b="1" i="1" dirty="0">
              <a:solidFill>
                <a:srgbClr val="00B050"/>
              </a:solidFill>
              <a:latin typeface="Calibri" pitchFamily="34" charset="0"/>
            </a:endParaRPr>
          </a:p>
        </p:txBody>
      </p:sp>
      <p:sp>
        <p:nvSpPr>
          <p:cNvPr id="5" name="Rounded Rectangle 4"/>
          <p:cNvSpPr/>
          <p:nvPr userDrawn="1"/>
        </p:nvSpPr>
        <p:spPr>
          <a:xfrm>
            <a:off x="1143000" y="457200"/>
            <a:ext cx="2667000" cy="18288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6" name="Picture 8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685800"/>
            <a:ext cx="2200275" cy="1371600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3276600" y="2209800"/>
            <a:ext cx="5029200" cy="2514600"/>
          </a:xfrm>
          <a:prstGeom prst="rect">
            <a:avLst/>
          </a:prstGeom>
        </p:spPr>
        <p:txBody>
          <a:bodyPr/>
          <a:lstStyle>
            <a:lvl1pPr>
              <a:defRPr b="1" baseline="0">
                <a:solidFill>
                  <a:srgbClr val="008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OER Master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838200" cy="6858000"/>
          </a:xfrm>
          <a:prstGeom prst="rect">
            <a:avLst/>
          </a:prstGeom>
          <a:solidFill>
            <a:srgbClr val="004B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dirty="0">
              <a:solidFill>
                <a:srgbClr val="004B8E"/>
              </a:solidFill>
            </a:endParaRPr>
          </a:p>
        </p:txBody>
      </p:sp>
      <p:pic>
        <p:nvPicPr>
          <p:cNvPr id="5" name="Picture 8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96200" y="5954713"/>
            <a:ext cx="1447800" cy="903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 userDrawn="1"/>
        </p:nvSpPr>
        <p:spPr>
          <a:xfrm>
            <a:off x="2590800" y="6477000"/>
            <a:ext cx="5105400" cy="381000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342900" indent="-342900" algn="r" eaLnBrk="1" hangingPunct="1">
              <a:lnSpc>
                <a:spcPct val="100000"/>
              </a:lnSpc>
              <a:buFontTx/>
              <a:buNone/>
              <a:defRPr/>
            </a:pPr>
            <a:r>
              <a:rPr lang="en-US" sz="1800" b="1" i="1" kern="1200" dirty="0">
                <a:solidFill>
                  <a:srgbClr val="00B050"/>
                </a:solidFill>
                <a:latin typeface="+mn-lt"/>
                <a:ea typeface="+mn-ea"/>
                <a:cs typeface="+mn-cs"/>
              </a:rPr>
              <a:t>Creating a Clean, Affordable and Resilient Energy</a:t>
            </a:r>
            <a:r>
              <a:rPr lang="en-US" sz="1800" i="1" kern="1200" dirty="0">
                <a:solidFill>
                  <a:srgbClr val="00B050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800" b="1" i="1" kern="1200" dirty="0">
                <a:solidFill>
                  <a:srgbClr val="00B050"/>
                </a:solidFill>
                <a:latin typeface="+mn-lt"/>
                <a:ea typeface="+mn-ea"/>
                <a:cs typeface="+mn-cs"/>
              </a:rPr>
              <a:t>Future for the Commonwealth</a:t>
            </a:r>
            <a:endParaRPr lang="en-US" sz="1500" b="1" i="1" dirty="0">
              <a:solidFill>
                <a:srgbClr val="00B05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28600"/>
            <a:ext cx="7696200" cy="762000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rgbClr val="0080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990600" y="1219200"/>
            <a:ext cx="7696200" cy="48768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buSzPct val="80000"/>
              <a:buFont typeface="Wingdings" pitchFamily="2" charset="2"/>
              <a:buChar char="Ø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None/>
              <a:defRPr sz="240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4"/>
          </p:nvPr>
        </p:nvSpPr>
        <p:spPr>
          <a:xfrm>
            <a:off x="152400" y="6324600"/>
            <a:ext cx="609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CCFF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B6FAB5CE-5980-4C9D-B2E2-2FD2F4BD44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7F0BF3-7E01-4ADA-898F-B7BD535273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3"/>
          </a:xfrm>
        </p:spPr>
        <p:txBody>
          <a:bodyPr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6153531"/>
            <a:ext cx="1020969" cy="704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1654-F460-485B-A691-1D4E184D5AC2}" type="datetimeFigureOut">
              <a:rPr lang="en-US" smtClean="0"/>
              <a:pPr/>
              <a:t>6/1/2020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4CC6-32EC-475C-B318-7AB464C0AE1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1654-F460-485B-A691-1D4E184D5AC2}" type="datetimeFigureOut">
              <a:rPr lang="en-US" smtClean="0"/>
              <a:pPr/>
              <a:t>6/1/2020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4CC6-32EC-475C-B318-7AB464C0AE1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1654-F460-485B-A691-1D4E184D5AC2}" type="datetimeFigureOut">
              <a:rPr lang="en-US" smtClean="0"/>
              <a:pPr/>
              <a:t>6/1/2020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4CC6-32EC-475C-B318-7AB464C0AE1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1654-F460-485B-A691-1D4E184D5AC2}" type="datetimeFigureOut">
              <a:rPr lang="en-US" smtClean="0"/>
              <a:pPr/>
              <a:t>6/1/2020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4CC6-32EC-475C-B318-7AB464C0AE1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1654-F460-485B-A691-1D4E184D5AC2}" type="datetimeFigureOut">
              <a:rPr lang="en-US" smtClean="0"/>
              <a:pPr/>
              <a:t>6/1/2020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4CC6-32EC-475C-B318-7AB464C0AE1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1654-F460-485B-A691-1D4E184D5AC2}" type="datetimeFigureOut">
              <a:rPr lang="en-US" smtClean="0"/>
              <a:pPr/>
              <a:t>6/1/2020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4CC6-32EC-475C-B318-7AB464C0AE1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1654-F460-485B-A691-1D4E184D5AC2}" type="datetimeFigureOut">
              <a:rPr lang="en-US" smtClean="0"/>
              <a:pPr/>
              <a:t>6/1/2020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4CC6-32EC-475C-B318-7AB464C0AE1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1654-F460-485B-A691-1D4E184D5AC2}" type="datetimeFigureOut">
              <a:rPr lang="en-US" smtClean="0"/>
              <a:pPr/>
              <a:t>6/1/2020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4CC6-32EC-475C-B318-7AB464C0AE1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B1654-F460-485B-A691-1D4E184D5AC2}" type="datetimeFigureOut">
              <a:rPr lang="en-US" smtClean="0"/>
              <a:pPr/>
              <a:t>6/1/2020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2D4CC6-32EC-475C-B318-7AB464C0AE1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ctrTitle"/>
          </p:nvPr>
        </p:nvSpPr>
        <p:spPr>
          <a:xfrm>
            <a:off x="2819400" y="2895600"/>
            <a:ext cx="6019800" cy="3657600"/>
          </a:xfrm>
        </p:spPr>
        <p:txBody>
          <a:bodyPr>
            <a:normAutofit fontScale="90000"/>
          </a:bodyPr>
          <a:lstStyle/>
          <a:p>
            <a:pPr>
              <a:spcBef>
                <a:spcPts val="0"/>
              </a:spcBef>
              <a:spcAft>
                <a:spcPts val="1200"/>
              </a:spcAft>
              <a:defRPr/>
            </a:pPr>
            <a:br>
              <a:rPr lang="en-US" sz="2800" dirty="0"/>
            </a:br>
            <a:br>
              <a:rPr lang="en-US" sz="2800" dirty="0"/>
            </a:br>
            <a:b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2019 MA RPS/APS/CES/CPS</a:t>
            </a:r>
            <a:b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Compliance Filing Webinar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100" dirty="0">
                <a:latin typeface="Calibri" panose="020F0502020204030204" pitchFamily="34" charset="0"/>
                <a:cs typeface="Calibri" panose="020F0502020204030204" pitchFamily="34" charset="0"/>
              </a:rPr>
              <a:t>May 29, 2020</a:t>
            </a:r>
            <a:br>
              <a:rPr lang="en-US" sz="27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27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John Wassam, RPS/APS Program Manager (DOER)</a:t>
            </a:r>
            <a:b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Kaitlin Kelly, Deputy Director Renewables and Alternative Energy Development (DOER)</a:t>
            </a:r>
            <a:b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Jordan Garfinkle, Environmental Analyst (MassDEP)</a:t>
            </a:r>
            <a:b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Sue Ann Richardson, Environmental Analyst (MassDEP)</a:t>
            </a:r>
            <a:b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3600" dirty="0">
                <a:latin typeface="+mn-lt"/>
              </a:rPr>
            </a:br>
            <a:br>
              <a:rPr lang="en-US" sz="3600" dirty="0">
                <a:latin typeface="+mn-lt"/>
              </a:rPr>
            </a:br>
            <a:endParaRPr lang="en-US" sz="3200" dirty="0">
              <a:latin typeface="+mn-lt"/>
            </a:endParaRPr>
          </a:p>
        </p:txBody>
      </p:sp>
      <p:sp>
        <p:nvSpPr>
          <p:cNvPr id="24579" name="Text Box 4"/>
          <p:cNvSpPr txBox="1">
            <a:spLocks noChangeArrowheads="1"/>
          </p:cNvSpPr>
          <p:nvPr/>
        </p:nvSpPr>
        <p:spPr bwMode="auto">
          <a:xfrm>
            <a:off x="152400" y="3352800"/>
            <a:ext cx="2133600" cy="2523768"/>
          </a:xfrm>
          <a:prstGeom prst="rect">
            <a:avLst/>
          </a:prstGeom>
          <a:noFill/>
          <a:ln w="57150" cmpd="thickThin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en-US" sz="1600" b="1" i="1" dirty="0">
              <a:solidFill>
                <a:schemeClr val="bg1"/>
              </a:solidFill>
            </a:endParaRPr>
          </a:p>
          <a:p>
            <a:pPr algn="ctr"/>
            <a:r>
              <a:rPr lang="en-US" sz="2200" b="1" dirty="0">
                <a:solidFill>
                  <a:schemeClr val="bg1"/>
                </a:solidFill>
              </a:rPr>
              <a:t>RPS, APS, CES, CPS</a:t>
            </a:r>
            <a:br>
              <a:rPr lang="en-US" sz="2200" b="1" dirty="0">
                <a:solidFill>
                  <a:schemeClr val="bg1"/>
                </a:solidFill>
              </a:rPr>
            </a:br>
            <a:r>
              <a:rPr lang="en-US" sz="2200" b="1" dirty="0">
                <a:solidFill>
                  <a:schemeClr val="bg1"/>
                </a:solidFill>
              </a:rPr>
              <a:t>Compliance </a:t>
            </a:r>
            <a:br>
              <a:rPr lang="en-US" sz="2200" b="1" dirty="0">
                <a:solidFill>
                  <a:schemeClr val="bg1"/>
                </a:solidFill>
              </a:rPr>
            </a:br>
            <a:r>
              <a:rPr lang="en-US" sz="2200" b="1" dirty="0">
                <a:solidFill>
                  <a:schemeClr val="bg1"/>
                </a:solidFill>
              </a:rPr>
              <a:t>Webinar</a:t>
            </a:r>
          </a:p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pPr algn="ctr"/>
            <a:r>
              <a:rPr lang="en-US" sz="2000" b="1" dirty="0">
                <a:solidFill>
                  <a:schemeClr val="bg1"/>
                </a:solidFill>
              </a:rPr>
              <a:t>May 29, 2020</a:t>
            </a:r>
            <a:br>
              <a:rPr lang="en-US" sz="1600" b="1" dirty="0">
                <a:solidFill>
                  <a:schemeClr val="bg1"/>
                </a:solidFill>
              </a:rPr>
            </a:b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48200" y="660162"/>
            <a:ext cx="41910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lang="en-US" b="1" dirty="0"/>
              <a:t>COMMONWEALTH OF MASSACHUSETTS</a:t>
            </a:r>
          </a:p>
          <a:p>
            <a:pPr algn="r">
              <a:defRPr/>
            </a:pPr>
            <a:r>
              <a:rPr lang="en-US" sz="1600" i="1" dirty="0"/>
              <a:t>Charles D. Baker, Governor</a:t>
            </a:r>
          </a:p>
          <a:p>
            <a:pPr algn="r">
              <a:defRPr/>
            </a:pPr>
            <a:r>
              <a:rPr lang="en-US" sz="1600" i="1" dirty="0"/>
              <a:t>Karyn E. Polito, Lt. Governor</a:t>
            </a:r>
          </a:p>
          <a:p>
            <a:pPr algn="r">
              <a:defRPr/>
            </a:pPr>
            <a:r>
              <a:rPr lang="en-US" sz="1600" i="1" dirty="0"/>
              <a:t>Kathleen A. </a:t>
            </a:r>
            <a:r>
              <a:rPr lang="en-US" sz="1600" i="1" dirty="0" err="1"/>
              <a:t>Theoharides</a:t>
            </a:r>
            <a:r>
              <a:rPr lang="en-US" sz="1600" i="1" dirty="0"/>
              <a:t>, Secretary</a:t>
            </a:r>
          </a:p>
          <a:p>
            <a:pPr algn="r">
              <a:defRPr/>
            </a:pPr>
            <a:r>
              <a:rPr lang="en-US" sz="1600" i="1" dirty="0"/>
              <a:t>Patrick Woodcock, DOER Commissioner</a:t>
            </a:r>
          </a:p>
          <a:p>
            <a:pPr algn="r">
              <a:defRPr/>
            </a:pPr>
            <a:r>
              <a:rPr lang="en-US" sz="1600" i="1" dirty="0"/>
              <a:t>Martin </a:t>
            </a:r>
            <a:r>
              <a:rPr lang="en-US" sz="1600" i="1" dirty="0" err="1"/>
              <a:t>Suuberg</a:t>
            </a:r>
            <a:r>
              <a:rPr lang="en-US" sz="1600" i="1" dirty="0"/>
              <a:t>, MassDEP Commissioner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28600"/>
            <a:ext cx="8001000" cy="685800"/>
          </a:xfrm>
          <a:ln>
            <a:solidFill>
              <a:srgbClr val="008000"/>
            </a:solidFill>
          </a:ln>
        </p:spPr>
        <p:txBody>
          <a:bodyPr>
            <a:normAutofit/>
          </a:bodyPr>
          <a:lstStyle/>
          <a:p>
            <a:r>
              <a:rPr lang="en-US" dirty="0">
                <a:latin typeface="Calibri" pitchFamily="34" charset="0"/>
              </a:rPr>
              <a:t>ACP Payments (for RPS/APS)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990600" y="1143000"/>
            <a:ext cx="8001000" cy="51054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000" dirty="0"/>
              <a:t>ACP Payments should be made to the Massachusetts Clean Energy Center (MassCEC) by Friday, June 26</a:t>
            </a:r>
            <a:r>
              <a:rPr lang="en-US" sz="2000" baseline="30000" dirty="0"/>
              <a:t>th</a:t>
            </a:r>
            <a:endParaRPr lang="en-US" sz="2000" dirty="0"/>
          </a:p>
          <a:p>
            <a:pPr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000" dirty="0"/>
              <a:t>ACP wire instructions will be sent separately by encrypted email.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000" dirty="0"/>
              <a:t>The ACP Notification is the last tab of the </a:t>
            </a:r>
            <a:r>
              <a:rPr lang="en-US" sz="2000" i="1" dirty="0"/>
              <a:t>Workbook</a:t>
            </a:r>
            <a:r>
              <a:rPr lang="en-US" sz="2000" dirty="0"/>
              <a:t>: tab </a:t>
            </a:r>
            <a:r>
              <a:rPr lang="en-US" sz="2000" b="1" dirty="0"/>
              <a:t>N.  Please email a copy of tab N to </a:t>
            </a:r>
            <a:r>
              <a:rPr lang="en-US" sz="2000" b="1" dirty="0" err="1"/>
              <a:t>MassCEC</a:t>
            </a:r>
            <a:endParaRPr lang="en-US" sz="2000" dirty="0"/>
          </a:p>
          <a:p>
            <a:pPr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000" dirty="0"/>
              <a:t>The MassCEC will return to supplier a signed ACP Receipt (tab N) </a:t>
            </a:r>
            <a:endParaRPr lang="en-US" sz="2000" b="1" dirty="0"/>
          </a:p>
          <a:p>
            <a:pPr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000" u="sng" dirty="0"/>
              <a:t>The ACP Receipt must be included as part of your emailed filing only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000" dirty="0"/>
              <a:t>If you have not received ACP Receipt by July 1</a:t>
            </a:r>
            <a:r>
              <a:rPr lang="en-US" sz="2000" baseline="30000" dirty="0"/>
              <a:t>ST</a:t>
            </a:r>
            <a:r>
              <a:rPr lang="en-US" sz="2000" dirty="0"/>
              <a:t>, you should </a:t>
            </a:r>
            <a:r>
              <a:rPr lang="en-US" sz="2000" b="1" i="1" dirty="0"/>
              <a:t>not</a:t>
            </a:r>
            <a:r>
              <a:rPr lang="en-US" sz="2000" dirty="0"/>
              <a:t> delay email submission of your Compliance Filing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000" u="sng" dirty="0"/>
              <a:t>ACP payments for CES will follow a different process</a:t>
            </a:r>
            <a:r>
              <a:rPr lang="en-US" sz="2000" dirty="0"/>
              <a:t>.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67C1B-00F1-4D0B-882A-AAD18F4C2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152400"/>
            <a:ext cx="7696200" cy="762000"/>
          </a:xfrm>
        </p:spPr>
        <p:txBody>
          <a:bodyPr/>
          <a:lstStyle/>
          <a:p>
            <a:r>
              <a:rPr lang="en-US" dirty="0">
                <a:latin typeface="Calibri" pitchFamily="34" charset="0"/>
              </a:rPr>
              <a:t>Clean Energy Standard (MassDEP)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BF03C7-EE78-43C3-8F89-44BA9353151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85000" lnSpcReduction="10000"/>
          </a:bodyPr>
          <a:lstStyle/>
          <a:p>
            <a:pPr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en-US" sz="2200" dirty="0"/>
              <a:t>2019 CES Minimum Standard is 18% which is 4% above RPS Class I Minimum Standard of 14%</a:t>
            </a:r>
          </a:p>
          <a:p>
            <a:pPr lvl="1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RPS Class I obligation counts towards CES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All 2019 RPS Class I RECs are also CES certificates (CECs)</a:t>
            </a:r>
          </a:p>
          <a:p>
            <a:pPr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en-US" sz="2200" dirty="0"/>
              <a:t>Exemptions for eligible existing contracts:</a:t>
            </a:r>
          </a:p>
          <a:p>
            <a:pPr lvl="1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Must submit to MassDEP “Exemptions for Existing Contracts” form, available on the MassDEP CES web page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In order to be eligible, retail sellers must have also submitted required information by 12/31/2017 (</a:t>
            </a:r>
            <a:r>
              <a:rPr lang="en-US" sz="2000" i="1" dirty="0"/>
              <a:t>projected</a:t>
            </a:r>
            <a:r>
              <a:rPr lang="en-US" sz="2000" dirty="0"/>
              <a:t> volume of eligible MWhs)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NOTE: 2019 is last year of eligibility for exemption</a:t>
            </a:r>
          </a:p>
          <a:p>
            <a:pPr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en-US" sz="2200" dirty="0"/>
              <a:t>CES ACP funds must be paid separately from the RPS ACP funds</a:t>
            </a:r>
          </a:p>
          <a:p>
            <a:pPr lvl="1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Upon receiving the compliance workbooks on July 1, MassDEP will send invoices to all retail sellers who generate Alternative Compliance Credits</a:t>
            </a:r>
          </a:p>
          <a:p>
            <a:pPr lvl="1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Table 15b calculates total CES ACP owed to MassDEP</a:t>
            </a:r>
          </a:p>
          <a:p>
            <a:pPr lvl="1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Payment must be made in full within 30 days of receiving the invoice</a:t>
            </a: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67C5095-8ED5-4E2C-AB26-8EE74A1F76C5}"/>
              </a:ext>
            </a:extLst>
          </p:cNvPr>
          <p:cNvSpPr txBox="1">
            <a:spLocks/>
          </p:cNvSpPr>
          <p:nvPr/>
        </p:nvSpPr>
        <p:spPr>
          <a:xfrm>
            <a:off x="990600" y="152400"/>
            <a:ext cx="7696200" cy="762000"/>
          </a:xfrm>
          <a:prstGeom prst="rect">
            <a:avLst/>
          </a:prstGeom>
          <a:ln>
            <a:solidFill>
              <a:srgbClr val="00800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08000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3021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B1AF46-699E-4346-99B4-1E0845025C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300"/>
              </a:spcBef>
              <a:buNone/>
            </a:pPr>
            <a:endParaRPr lang="en-US" sz="2200" dirty="0"/>
          </a:p>
          <a:p>
            <a:pPr>
              <a:spcBef>
                <a:spcPts val="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en-US" sz="2000" dirty="0"/>
              <a:t>310 CMR 7.75(9)(c)4. requires utilities and competitive suppliers to report their MWh and emissions data.  This requirement is satisfied by the submission of the GHG tab in the </a:t>
            </a:r>
            <a:r>
              <a:rPr lang="en-US" sz="2000" i="1" dirty="0"/>
              <a:t>Workbook</a:t>
            </a:r>
            <a:r>
              <a:rPr lang="en-US" sz="2000" dirty="0"/>
              <a:t> and the NEPOOL-GIS “Settled” certificates report (as submitted with RPS/APS/CES/CPS</a:t>
            </a:r>
            <a:r>
              <a:rPr lang="en-US" sz="2000" i="1" dirty="0"/>
              <a:t> Workbook</a:t>
            </a:r>
            <a:r>
              <a:rPr lang="en-US" sz="2000" dirty="0"/>
              <a:t>).</a:t>
            </a:r>
          </a:p>
          <a:p>
            <a:pPr>
              <a:spcBef>
                <a:spcPts val="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endParaRPr lang="en-US" sz="2000" dirty="0"/>
          </a:p>
          <a:p>
            <a:pPr>
              <a:spcBef>
                <a:spcPts val="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en-US" sz="2000" dirty="0"/>
              <a:t>The MWh and CO</a:t>
            </a:r>
            <a:r>
              <a:rPr lang="en-US" sz="2000" baseline="-25000" dirty="0"/>
              <a:t>2</a:t>
            </a:r>
            <a:r>
              <a:rPr lang="en-US" sz="2000" dirty="0"/>
              <a:t>e from the GHG tab will need to be entered on the AQ32 spreadsheet that must be submitted to MassDEP by the 15</a:t>
            </a:r>
            <a:r>
              <a:rPr lang="en-US" sz="2000" baseline="30000" dirty="0"/>
              <a:t>th</a:t>
            </a:r>
            <a:r>
              <a:rPr lang="en-US" sz="2000" dirty="0"/>
              <a:t> of the second September following each year (2019 report will be due by 9/15/2021).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5C6E5DE-1305-4F88-8935-9C852B69B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154459"/>
            <a:ext cx="7696200" cy="762000"/>
          </a:xfrm>
        </p:spPr>
        <p:txBody>
          <a:bodyPr>
            <a:norm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GHG Reporting (MassDEP)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EC79776-3105-4129-BC7E-B478339A4E3E}"/>
              </a:ext>
            </a:extLst>
          </p:cNvPr>
          <p:cNvSpPr txBox="1">
            <a:spLocks/>
          </p:cNvSpPr>
          <p:nvPr/>
        </p:nvSpPr>
        <p:spPr>
          <a:xfrm>
            <a:off x="990600" y="152400"/>
            <a:ext cx="7696200" cy="762000"/>
          </a:xfrm>
          <a:prstGeom prst="rect">
            <a:avLst/>
          </a:prstGeom>
          <a:ln>
            <a:solidFill>
              <a:srgbClr val="00800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08000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8528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28600"/>
            <a:ext cx="7696200" cy="762000"/>
          </a:xfrm>
          <a:ln>
            <a:solidFill>
              <a:srgbClr val="008000"/>
            </a:solidFill>
          </a:ln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Other Issues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990600" y="1219200"/>
            <a:ext cx="7848600" cy="4724400"/>
          </a:xfrm>
        </p:spPr>
        <p:txBody>
          <a:bodyPr>
            <a:normAutofit fontScale="92500"/>
          </a:bodyPr>
          <a:lstStyle/>
          <a:p>
            <a:pPr marL="457200" indent="-4572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2400" dirty="0"/>
          </a:p>
          <a:p>
            <a:pPr marL="514350" indent="-4572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400" dirty="0"/>
              <a:t>Notary signature still required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Will accept virtual if state approved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In Massachusetts, notary can witness virtually but also requires affidavit by notary that he or she witnessed signing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400" dirty="0"/>
              <a:t>Can use regular mail to send hard copies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No one at physical location to receive express mail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Mail is only periodically picked up at physical location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136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52400"/>
            <a:ext cx="7924800" cy="838200"/>
          </a:xfrm>
          <a:ln>
            <a:solidFill>
              <a:srgbClr val="008000"/>
            </a:solidFill>
          </a:ln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Contacts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990600" y="990600"/>
            <a:ext cx="8001000" cy="5105400"/>
          </a:xfrm>
        </p:spPr>
        <p:txBody>
          <a:bodyPr>
            <a:normAutofit fontScale="85000" lnSpcReduction="10000"/>
          </a:bodyPr>
          <a:lstStyle/>
          <a:p>
            <a:pPr marL="0" indent="0">
              <a:spcBef>
                <a:spcPts val="600"/>
              </a:spcBef>
              <a:buNone/>
            </a:pPr>
            <a:endParaRPr lang="en-US" sz="2000" dirty="0"/>
          </a:p>
          <a:p>
            <a:pPr marL="640080" lvl="1" indent="-36576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300" b="1" dirty="0"/>
              <a:t>RPS/APS email contact</a:t>
            </a:r>
            <a:r>
              <a:rPr lang="en-US" sz="2300" dirty="0"/>
              <a:t>:		</a:t>
            </a:r>
            <a:r>
              <a:rPr lang="en-US" sz="2300" b="1" dirty="0"/>
              <a:t>CES email contact</a:t>
            </a:r>
            <a:r>
              <a:rPr lang="en-US" sz="2300" dirty="0"/>
              <a:t>:</a:t>
            </a:r>
          </a:p>
          <a:p>
            <a:pPr marL="274320" lvl="1" indent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  <a:tabLst>
                <a:tab pos="627063" algn="l"/>
                <a:tab pos="4344988" algn="l"/>
              </a:tabLst>
            </a:pPr>
            <a:r>
              <a:rPr lang="en-US" sz="2300" dirty="0"/>
              <a:t>	</a:t>
            </a:r>
            <a:r>
              <a:rPr lang="en-US" sz="2300" u="sng" dirty="0"/>
              <a:t>doer.rps@mass.gov</a:t>
            </a:r>
            <a:r>
              <a:rPr lang="en-US" sz="2300" dirty="0"/>
              <a:t>	</a:t>
            </a:r>
            <a:r>
              <a:rPr lang="en-US" sz="2300" u="sng" dirty="0"/>
              <a:t>climate.strategies@mass.gov</a:t>
            </a:r>
          </a:p>
          <a:p>
            <a:pPr marL="640080" lvl="1" indent="-36576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300" dirty="0"/>
          </a:p>
          <a:p>
            <a:pPr marL="640080" lvl="1" indent="-36576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300" b="1" dirty="0"/>
              <a:t>RPS, APS, CPS and overall questions:</a:t>
            </a:r>
          </a:p>
          <a:p>
            <a:pPr marL="0" indent="-125730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627063" algn="l"/>
                <a:tab pos="7315200" algn="r"/>
              </a:tabLst>
            </a:pPr>
            <a:r>
              <a:rPr lang="en-US" sz="2300" dirty="0"/>
              <a:t>	John Wassam	</a:t>
            </a:r>
            <a:r>
              <a:rPr lang="en-US" sz="2300" u="sng" dirty="0"/>
              <a:t>doer.rps@mass.gov</a:t>
            </a:r>
          </a:p>
          <a:p>
            <a:pPr marL="674370" lvl="1" indent="-34290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627063" algn="l"/>
                <a:tab pos="7715250" algn="r"/>
              </a:tabLst>
            </a:pPr>
            <a:r>
              <a:rPr lang="en-US" sz="2300" b="1" dirty="0"/>
              <a:t>For SREC, SREC II and SREC Auction questions:</a:t>
            </a:r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627063" algn="l"/>
                <a:tab pos="7315200" algn="r"/>
              </a:tabLst>
            </a:pPr>
            <a:r>
              <a:rPr lang="en-US" sz="2300" dirty="0"/>
              <a:t>	Kaitlin Kelly	</a:t>
            </a:r>
            <a:r>
              <a:rPr lang="en-US" sz="2300" u="sng" dirty="0"/>
              <a:t>kaitlin.kelly@mass.gov</a:t>
            </a:r>
          </a:p>
          <a:p>
            <a:pPr marL="617220" lvl="1" indent="-342900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627063" algn="l"/>
                <a:tab pos="7315200" algn="r"/>
              </a:tabLst>
            </a:pPr>
            <a:r>
              <a:rPr lang="en-US" sz="2300" dirty="0"/>
              <a:t>	</a:t>
            </a:r>
            <a:r>
              <a:rPr lang="en-US" sz="2300" b="1" dirty="0"/>
              <a:t>For CES questions:</a:t>
            </a:r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627063" algn="l"/>
                <a:tab pos="7315200" algn="r"/>
              </a:tabLst>
            </a:pPr>
            <a:r>
              <a:rPr lang="en-US" sz="2300" dirty="0"/>
              <a:t>	Jordan Garfinkle	</a:t>
            </a:r>
            <a:r>
              <a:rPr lang="en-US" sz="2300" u="sng" dirty="0"/>
              <a:t>jordan.garfinkle@mass.gov</a:t>
            </a:r>
            <a:endParaRPr lang="en-US" sz="2300" u="sng" dirty="0">
              <a:highlight>
                <a:srgbClr val="FFFF00"/>
              </a:highlight>
            </a:endParaRPr>
          </a:p>
          <a:p>
            <a:pPr marL="617220" lvl="1" indent="-342900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2300" b="1" dirty="0"/>
              <a:t>For GHG reporting:</a:t>
            </a:r>
          </a:p>
          <a:p>
            <a:pPr marL="274320" lvl="1" indent="0">
              <a:spcBef>
                <a:spcPts val="0"/>
              </a:spcBef>
              <a:spcAft>
                <a:spcPts val="1200"/>
              </a:spcAft>
              <a:buNone/>
              <a:tabLst>
                <a:tab pos="627063" algn="l"/>
                <a:tab pos="7315200" algn="r"/>
              </a:tabLst>
            </a:pPr>
            <a:r>
              <a:rPr lang="en-US" sz="2300" dirty="0"/>
              <a:t>	Sue Ann Richardson	</a:t>
            </a:r>
            <a:r>
              <a:rPr lang="en-US" sz="2300" u="sng" dirty="0"/>
              <a:t>sue.ann.richardson@mass.gov</a:t>
            </a:r>
            <a:endParaRPr lang="en-US" u="sng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28600"/>
            <a:ext cx="7696200" cy="762000"/>
          </a:xfrm>
          <a:ln>
            <a:solidFill>
              <a:srgbClr val="008000"/>
            </a:solidFill>
          </a:ln>
        </p:spPr>
        <p:txBody>
          <a:bodyPr/>
          <a:lstStyle/>
          <a:p>
            <a:r>
              <a:rPr lang="en-US" dirty="0">
                <a:latin typeface="Calibri" pitchFamily="34" charset="0"/>
              </a:rPr>
              <a:t>2019 Compliance Filing Process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990600" y="1219200"/>
            <a:ext cx="7924800" cy="4876800"/>
          </a:xfrm>
        </p:spPr>
        <p:txBody>
          <a:bodyPr>
            <a:normAutofit lnSpcReduction="10000"/>
          </a:bodyPr>
          <a:lstStyle/>
          <a:p>
            <a:pPr>
              <a:buSzPct val="60000"/>
              <a:buFont typeface="Wingdings" panose="05000000000000000000" pitchFamily="2" charset="2"/>
              <a:buChar char="Ø"/>
            </a:pPr>
            <a:r>
              <a:rPr lang="en-US" sz="2200" dirty="0"/>
              <a:t>2017 and 2018 banked certificates availability provided in April</a:t>
            </a:r>
          </a:p>
          <a:p>
            <a:pPr>
              <a:buSzPct val="60000"/>
              <a:buFont typeface="Wingdings" panose="05000000000000000000" pitchFamily="2" charset="2"/>
              <a:buChar char="Ø"/>
            </a:pPr>
            <a:r>
              <a:rPr lang="en-US" sz="2200" dirty="0"/>
              <a:t>Retail Load Obligation provided in May </a:t>
            </a:r>
          </a:p>
          <a:p>
            <a:pPr>
              <a:buSzPct val="60000"/>
              <a:buFont typeface="Wingdings" panose="05000000000000000000" pitchFamily="2" charset="2"/>
              <a:buChar char="Ø"/>
            </a:pPr>
            <a:r>
              <a:rPr lang="en-US" sz="2200" dirty="0"/>
              <a:t>Compliance Workbook posted and dated on </a:t>
            </a:r>
            <a:r>
              <a:rPr lang="en-US" sz="2200" u="sng" dirty="0"/>
              <a:t>June 1st  </a:t>
            </a:r>
          </a:p>
          <a:p>
            <a:pPr>
              <a:buSzPct val="60000"/>
              <a:buFont typeface="Wingdings" panose="05000000000000000000" pitchFamily="2" charset="2"/>
              <a:buChar char="Ø"/>
            </a:pPr>
            <a:r>
              <a:rPr lang="en-US" sz="2200" dirty="0"/>
              <a:t>End of 2019 trading year is midnight, June 15</a:t>
            </a:r>
            <a:r>
              <a:rPr lang="en-US" sz="2200" baseline="30000" dirty="0"/>
              <a:t>th</a:t>
            </a:r>
            <a:r>
              <a:rPr lang="en-US" sz="2200" dirty="0"/>
              <a:t>!</a:t>
            </a:r>
          </a:p>
          <a:p>
            <a:pPr>
              <a:buSzPct val="60000"/>
              <a:buFont typeface="Wingdings" panose="05000000000000000000" pitchFamily="2" charset="2"/>
              <a:buChar char="Ø"/>
            </a:pPr>
            <a:r>
              <a:rPr lang="en-US" sz="2200" dirty="0"/>
              <a:t>ACPs for </a:t>
            </a:r>
            <a:r>
              <a:rPr lang="en-US" sz="2200" u="sng" dirty="0"/>
              <a:t>RPS and APS </a:t>
            </a:r>
            <a:r>
              <a:rPr lang="en-US" sz="2200" dirty="0"/>
              <a:t>must be submitted to the MassCEC by Friday, June 26</a:t>
            </a:r>
            <a:r>
              <a:rPr lang="en-US" sz="2200" baseline="30000" dirty="0"/>
              <a:t>th</a:t>
            </a:r>
          </a:p>
          <a:p>
            <a:pPr>
              <a:buSzPct val="60000"/>
              <a:buFont typeface="Wingdings" panose="05000000000000000000" pitchFamily="2" charset="2"/>
              <a:buChar char="Ø"/>
            </a:pPr>
            <a:r>
              <a:rPr lang="en-US" sz="2200" dirty="0"/>
              <a:t>ACPs for </a:t>
            </a:r>
            <a:r>
              <a:rPr lang="en-US" sz="2200" u="sng" dirty="0"/>
              <a:t>CES </a:t>
            </a:r>
            <a:r>
              <a:rPr lang="en-US" sz="2200" dirty="0"/>
              <a:t>must be submitted to the MassDEP within 30 days of separate billing by MassDEP</a:t>
            </a:r>
            <a:endParaRPr lang="en-US" sz="2200" baseline="30000" dirty="0"/>
          </a:p>
          <a:p>
            <a:pPr>
              <a:buSzPct val="60000"/>
              <a:buFont typeface="Wingdings" panose="05000000000000000000" pitchFamily="2" charset="2"/>
              <a:buChar char="Ø"/>
            </a:pPr>
            <a:r>
              <a:rPr lang="en-US" sz="2200" u="sng" dirty="0"/>
              <a:t>Compliance filing due no later than on Wednesday, July 1</a:t>
            </a:r>
            <a:r>
              <a:rPr lang="en-US" sz="2200" u="sng" baseline="30000" dirty="0"/>
              <a:t>st</a:t>
            </a:r>
            <a:endParaRPr lang="en-US" sz="2200" u="sng" dirty="0"/>
          </a:p>
          <a:p>
            <a:pPr>
              <a:buSzPct val="60000"/>
              <a:buFont typeface="Wingdings" panose="05000000000000000000" pitchFamily="2" charset="2"/>
              <a:buChar char="Ø"/>
            </a:pPr>
            <a:r>
              <a:rPr lang="en-US" sz="2200" dirty="0"/>
              <a:t>Filers must provide </a:t>
            </a:r>
            <a:r>
              <a:rPr lang="en-US" sz="2200" i="1" dirty="0"/>
              <a:t>both</a:t>
            </a:r>
            <a:r>
              <a:rPr lang="en-US" sz="2200" dirty="0"/>
              <a:t> electronic and hard copies of filing.  Electronic copies must be submitted to: </a:t>
            </a:r>
            <a:r>
              <a:rPr lang="en-US" sz="2200" b="1" i="1" dirty="0"/>
              <a:t>doer.rps@mass.gov</a:t>
            </a:r>
            <a:endParaRPr lang="en-US" b="1" i="1" dirty="0"/>
          </a:p>
          <a:p>
            <a:pPr>
              <a:buSzPct val="60000"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28600"/>
            <a:ext cx="7696200" cy="762000"/>
          </a:xfrm>
          <a:ln>
            <a:solidFill>
              <a:srgbClr val="008000"/>
            </a:solidFill>
          </a:ln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What’s New?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990600" y="1219200"/>
            <a:ext cx="8001000" cy="4876800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dirty="0"/>
              <a:t>First year of banking for Clean Energy Standard (CES)</a:t>
            </a:r>
          </a:p>
          <a:p>
            <a:pPr lvl="1">
              <a:buSzPct val="90000"/>
              <a:buFont typeface="Arial" panose="020B0604020202020204" pitchFamily="34" charset="0"/>
              <a:buChar char="•"/>
            </a:pPr>
            <a:r>
              <a:rPr lang="en-US" sz="2400" dirty="0"/>
              <a:t>Banking allowance is 30%.</a:t>
            </a:r>
          </a:p>
          <a:p>
            <a:pPr lvl="1">
              <a:buSzPct val="90000"/>
              <a:buFont typeface="Arial" panose="020B0604020202020204" pitchFamily="34" charset="0"/>
              <a:buChar char="•"/>
            </a:pPr>
            <a:r>
              <a:rPr lang="en-US" sz="2400" dirty="0"/>
              <a:t>HOWEVER: 2019 BANKED CERTIFICATES CANNOT BE USED FOR COMPLIANCE UNITIL 2021</a:t>
            </a:r>
          </a:p>
          <a:p>
            <a:pPr lvl="1"/>
            <a:endParaRPr lang="en-US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First year of compliance for the Clean Peak Standard (CPS)</a:t>
            </a:r>
          </a:p>
          <a:p>
            <a:pPr lvl="1">
              <a:buSzPct val="90000"/>
              <a:buFont typeface="Arial" panose="020B0604020202020204" pitchFamily="34" charset="0"/>
              <a:buChar char="•"/>
            </a:pPr>
            <a:r>
              <a:rPr lang="en-US" sz="2400" dirty="0"/>
              <a:t>2019 Minimum Standard is 0%.  No worksheet will be shown.</a:t>
            </a:r>
          </a:p>
          <a:p>
            <a:pPr>
              <a:buSzPct val="90000"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286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28600"/>
            <a:ext cx="7696200" cy="76200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dirty="0">
                <a:latin typeface="Calibri" pitchFamily="34" charset="0"/>
              </a:rPr>
              <a:t>Banked Certificates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990600" y="1143000"/>
            <a:ext cx="7696200" cy="5181600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en-US" sz="2600" dirty="0"/>
              <a:t>Banking limits are expressed as a percentage of a Supplier’s 2019 compliance obligation by class</a:t>
            </a:r>
          </a:p>
          <a:p>
            <a:pPr lvl="1"/>
            <a:r>
              <a:rPr lang="en-US" sz="2600" dirty="0"/>
              <a:t>Banked certificates can be used in either of the two subsequent compliance years (except 2019 banked CES as noted above)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600" dirty="0"/>
              <a:t>Banking are as follows for specific classes:</a:t>
            </a:r>
          </a:p>
          <a:p>
            <a:pPr marL="1206500" lvl="3" indent="-411163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SzPct val="70000"/>
              <a:buFont typeface="Arial" panose="020B0604020202020204" pitchFamily="34" charset="0"/>
              <a:buChar char="•"/>
              <a:tabLst>
                <a:tab pos="5486400" algn="dec"/>
              </a:tabLst>
            </a:pPr>
            <a:r>
              <a:rPr lang="en-US" sz="2300" dirty="0"/>
              <a:t>RPS Class I  	30%</a:t>
            </a:r>
          </a:p>
          <a:p>
            <a:pPr marL="1206500" lvl="3" indent="-411163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SzPct val="70000"/>
              <a:buFont typeface="Arial" panose="020B0604020202020204" pitchFamily="34" charset="0"/>
              <a:buChar char="•"/>
              <a:tabLst>
                <a:tab pos="5486400" algn="dec"/>
              </a:tabLst>
            </a:pPr>
            <a:r>
              <a:rPr lang="en-US" sz="2300" dirty="0"/>
              <a:t>SREC I and SREC II 	10%</a:t>
            </a:r>
          </a:p>
          <a:p>
            <a:pPr marL="1206500" lvl="3" indent="-411163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SzPct val="70000"/>
              <a:buFont typeface="Arial" panose="020B0604020202020204" pitchFamily="34" charset="0"/>
              <a:buChar char="•"/>
              <a:tabLst>
                <a:tab pos="5486400" algn="dec"/>
              </a:tabLst>
            </a:pPr>
            <a:r>
              <a:rPr lang="en-US" sz="2300" dirty="0"/>
              <a:t>RPS Class II Renewable	30%</a:t>
            </a:r>
          </a:p>
          <a:p>
            <a:pPr marL="1206500" lvl="3" indent="-411163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SzPct val="70000"/>
              <a:buFont typeface="Arial" panose="020B0604020202020204" pitchFamily="34" charset="0"/>
              <a:buChar char="•"/>
              <a:tabLst>
                <a:tab pos="5486400" algn="dec"/>
              </a:tabLst>
            </a:pPr>
            <a:r>
              <a:rPr lang="en-US" sz="2300" dirty="0"/>
              <a:t>RPS Class II Waste-to-Energy	5%</a:t>
            </a:r>
          </a:p>
          <a:p>
            <a:pPr marL="1206500" lvl="3" indent="-411163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SzPct val="70000"/>
              <a:buFont typeface="Arial" panose="020B0604020202020204" pitchFamily="34" charset="0"/>
              <a:buChar char="•"/>
              <a:tabLst>
                <a:tab pos="5486400" algn="dec"/>
              </a:tabLst>
            </a:pPr>
            <a:r>
              <a:rPr lang="en-US" sz="2300" dirty="0"/>
              <a:t>APS	30%</a:t>
            </a:r>
          </a:p>
          <a:p>
            <a:pPr marL="1206500" lvl="3" indent="-411163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SzPct val="70000"/>
              <a:buFont typeface="Arial" panose="020B0604020202020204" pitchFamily="34" charset="0"/>
              <a:buChar char="•"/>
              <a:tabLst>
                <a:tab pos="5486400" algn="dec"/>
              </a:tabLst>
            </a:pPr>
            <a:r>
              <a:rPr lang="en-US" sz="2300" dirty="0"/>
              <a:t>CES	30%</a:t>
            </a:r>
          </a:p>
          <a:p>
            <a:pPr marL="795337" lvl="3" indent="0">
              <a:spcBef>
                <a:spcPts val="0"/>
              </a:spcBef>
              <a:spcAft>
                <a:spcPts val="600"/>
              </a:spcAft>
              <a:buSzPct val="70000"/>
              <a:tabLst>
                <a:tab pos="5035550" algn="dec"/>
              </a:tabLst>
            </a:pPr>
            <a:r>
              <a:rPr lang="en-US" sz="2300" dirty="0"/>
              <a:t>                    	     </a:t>
            </a:r>
            <a:r>
              <a:rPr lang="en-US" sz="2300" i="1" u="sng" dirty="0"/>
              <a:t>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632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28600"/>
            <a:ext cx="7696200" cy="76200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dirty="0">
                <a:latin typeface="Calibri" pitchFamily="34" charset="0"/>
              </a:rPr>
              <a:t>Settled Certificates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990600" y="1066800"/>
            <a:ext cx="7696200" cy="5181600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endParaRPr lang="en-US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dirty="0"/>
              <a:t>Please be sure to settle all certificates in MA sub-accounts in GIS by June 15</a:t>
            </a:r>
            <a:r>
              <a:rPr lang="en-US" baseline="30000" dirty="0"/>
              <a:t>th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Including any SREC and/or SRECII re-minted certificates that are to be applied to your obligation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Including any certificates that are intended to be “Banked” by DOER</a:t>
            </a:r>
          </a:p>
          <a:p>
            <a:pPr marL="514350" indent="-457200">
              <a:buFont typeface="Wingdings" panose="05000000000000000000" pitchFamily="2" charset="2"/>
              <a:buChar char="Ø"/>
            </a:pPr>
            <a:r>
              <a:rPr lang="en-US" dirty="0"/>
              <a:t>Unsettled and other “Errant” certificates create accounting issues, require additional documentation, and make it difficult for DOER to reconcile numbers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206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2058" y="266699"/>
            <a:ext cx="7620000" cy="647700"/>
          </a:xfrm>
          <a:ln>
            <a:solidFill>
              <a:srgbClr val="008000"/>
            </a:solidFill>
          </a:ln>
        </p:spPr>
        <p:txBody>
          <a:bodyPr>
            <a:normAutofit/>
          </a:bodyPr>
          <a:lstStyle/>
          <a:p>
            <a:r>
              <a:rPr lang="en-US" dirty="0">
                <a:latin typeface="Calibri" pitchFamily="34" charset="0"/>
              </a:rPr>
              <a:t>Solar Carve Out Practices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1457332" y="1028699"/>
            <a:ext cx="7458067" cy="37719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800" dirty="0"/>
              <a:t>Auction [Re-minted] SRECs</a:t>
            </a:r>
          </a:p>
          <a:p>
            <a:pPr marL="471488" lvl="1">
              <a:spcBef>
                <a:spcPts val="0"/>
              </a:spcBef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800" dirty="0"/>
              <a:t>2017 Auction SRECs </a:t>
            </a:r>
            <a:r>
              <a:rPr lang="en-US" sz="1800" i="1" dirty="0"/>
              <a:t>must</a:t>
            </a:r>
            <a:r>
              <a:rPr lang="en-US" sz="1800" dirty="0"/>
              <a:t> be used for 2019 compliance</a:t>
            </a:r>
          </a:p>
          <a:p>
            <a:pPr marL="471488" lvl="1">
              <a:spcBef>
                <a:spcPts val="0"/>
              </a:spcBef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800" dirty="0"/>
              <a:t>2018 Auction SRECs may be used for 2019 and/or 2020 compliance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800" dirty="0"/>
              <a:t>Auction [Re-minted] SREC IIs</a:t>
            </a:r>
          </a:p>
          <a:p>
            <a:pPr marL="471488"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/>
              <a:t>2017 Auction SRECs IIs must be used for 2019 compliance</a:t>
            </a:r>
          </a:p>
          <a:p>
            <a:pPr marL="471488" lvl="1">
              <a:spcBef>
                <a:spcPts val="0"/>
              </a:spcBef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800" dirty="0"/>
              <a:t>2018 Auction SREC IIs can be used for 2019 and/or for 2020 compliance</a:t>
            </a:r>
          </a:p>
          <a:p>
            <a:pPr>
              <a:spcBef>
                <a:spcPts val="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1800" dirty="0"/>
              <a:t>All Auction SRECs for compliance use in 2020</a:t>
            </a:r>
            <a:r>
              <a:rPr lang="en-US" sz="1800" i="1" dirty="0"/>
              <a:t> </a:t>
            </a:r>
            <a:r>
              <a:rPr lang="en-US" sz="1800" dirty="0"/>
              <a:t>should remain in your main GIS account or your Banked account, </a:t>
            </a:r>
            <a:r>
              <a:rPr lang="en-US" sz="1800" b="1" i="1" dirty="0"/>
              <a:t>not</a:t>
            </a:r>
            <a:r>
              <a:rPr lang="en-US" sz="1800" b="1" dirty="0"/>
              <a:t> </a:t>
            </a:r>
            <a:r>
              <a:rPr lang="en-US" sz="1800" dirty="0"/>
              <a:t>in your Massachusetts sub-account</a:t>
            </a:r>
            <a:endParaRPr lang="en-US" sz="1800" i="1" u="sng" dirty="0"/>
          </a:p>
          <a:p>
            <a:pPr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1800" i="1" u="sng" dirty="0"/>
              <a:t>DO NOT list Auction Re-minted SRECs or SREC IIs in the Banked columns</a:t>
            </a:r>
            <a:r>
              <a:rPr lang="en-US" sz="1800" i="1" dirty="0"/>
              <a:t>!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2660075"/>
              </p:ext>
            </p:extLst>
          </p:nvPr>
        </p:nvGraphicFramePr>
        <p:xfrm>
          <a:off x="2133600" y="5029200"/>
          <a:ext cx="2609853" cy="1136203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602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50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8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39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4071">
                <a:tc>
                  <a:txBody>
                    <a:bodyPr/>
                    <a:lstStyle/>
                    <a:p>
                      <a:endParaRPr lang="en-US" sz="900" dirty="0">
                        <a:effectLst/>
                        <a:latin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Compliance Year  </a:t>
                      </a:r>
                      <a:r>
                        <a:rPr lang="en-US" sz="900" b="1" dirty="0">
                          <a:effectLst/>
                          <a:sym typeface="Wingdings" pitchFamily="2" charset="2"/>
                        </a:rPr>
                        <a:t></a:t>
                      </a:r>
                      <a:endParaRPr lang="en-US" sz="9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CY 2019</a:t>
                      </a:r>
                      <a:endParaRPr lang="en-US" sz="9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CY 2020</a:t>
                      </a:r>
                      <a:endParaRPr lang="en-US" sz="9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6066">
                <a:tc rowSpan="2"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SREC  Vintage</a:t>
                      </a:r>
                    </a:p>
                  </a:txBody>
                  <a:tcPr marL="68580" marR="68580" marT="34290" marB="3429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2017</a:t>
                      </a:r>
                      <a:endParaRPr lang="en-US" sz="9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1" dirty="0">
                          <a:effectLst/>
                        </a:rPr>
                        <a:t>Yes</a:t>
                      </a:r>
                      <a:endParaRPr lang="en-US" sz="900" b="1" i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No</a:t>
                      </a:r>
                      <a:endParaRPr lang="en-US" sz="9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606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2018</a:t>
                      </a:r>
                      <a:endParaRPr lang="en-US" sz="9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1" dirty="0">
                          <a:effectLst/>
                        </a:rPr>
                        <a:t>Yes</a:t>
                      </a:r>
                      <a:endParaRPr lang="en-US" sz="900" b="1" i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1" dirty="0">
                          <a:effectLst/>
                        </a:rPr>
                        <a:t>Yes</a:t>
                      </a:r>
                      <a:endParaRPr lang="en-US" sz="900" b="1" i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374062"/>
              </p:ext>
            </p:extLst>
          </p:nvPr>
        </p:nvGraphicFramePr>
        <p:xfrm>
          <a:off x="4972058" y="5029199"/>
          <a:ext cx="2647942" cy="11362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2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8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61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61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1205"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Compliance Year  </a:t>
                      </a:r>
                      <a:r>
                        <a:rPr lang="en-US" sz="900" b="1" dirty="0">
                          <a:effectLst/>
                          <a:sym typeface="Wingdings" pitchFamily="2" charset="2"/>
                        </a:rPr>
                        <a:t></a:t>
                      </a:r>
                      <a:endParaRPr lang="en-US" sz="900" b="1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Calibri"/>
                      </a:endParaRP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CY 2019</a:t>
                      </a:r>
                      <a:endParaRPr lang="en-US" sz="900" b="1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Calibri"/>
                      </a:endParaRP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CY 2020 </a:t>
                      </a:r>
                      <a:endParaRPr lang="en-US" sz="900" b="1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Calibri"/>
                      </a:endParaRP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333">
                <a:tc rowSpan="2"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SREC II Vintage</a:t>
                      </a:r>
                      <a:endParaRPr lang="en-US" sz="900" b="1" dirty="0">
                        <a:latin typeface="+mn-lt"/>
                      </a:endParaRPr>
                    </a:p>
                  </a:txBody>
                  <a:tcPr marL="68580" marR="68580" marT="34290" marB="34290" vert="vert27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2017</a:t>
                      </a:r>
                      <a:endParaRPr lang="en-US" sz="900" b="1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Yes</a:t>
                      </a:r>
                      <a:endParaRPr lang="en-US" sz="900" b="1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No</a:t>
                      </a:r>
                      <a:endParaRPr lang="en-US" sz="900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166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2018</a:t>
                      </a:r>
                      <a:endParaRPr lang="en-US" sz="900" b="1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Yes</a:t>
                      </a:r>
                      <a:endParaRPr lang="en-US" sz="900" b="1" i="1" dirty="0">
                        <a:latin typeface="+mn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+mn-lt"/>
                        </a:rPr>
                        <a:t>Yes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0715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28600"/>
            <a:ext cx="7696200" cy="990600"/>
          </a:xfrm>
          <a:ln>
            <a:solidFill>
              <a:srgbClr val="008000"/>
            </a:solidFill>
          </a:ln>
        </p:spPr>
        <p:txBody>
          <a:bodyPr>
            <a:noAutofit/>
          </a:bodyPr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Bifurcation for Solar Carve-Out</a:t>
            </a:r>
            <a:b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Minimum Standard (%)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990600" y="1219200"/>
            <a:ext cx="8001000" cy="5105400"/>
          </a:xfrm>
        </p:spPr>
        <p:txBody>
          <a:bodyPr>
            <a:normAutofit/>
          </a:bodyPr>
          <a:lstStyle/>
          <a:p>
            <a:pPr marL="274320" indent="-274320"/>
            <a:endParaRPr lang="en-US" sz="2400" b="1" dirty="0"/>
          </a:p>
          <a:p>
            <a:pPr marL="685800" indent="-4572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400" dirty="0"/>
              <a:t>For contracts executed or extended </a:t>
            </a:r>
            <a:r>
              <a:rPr lang="en-US" sz="2400" u="sng" dirty="0"/>
              <a:t>on or before 6/28/13:</a:t>
            </a:r>
          </a:p>
          <a:p>
            <a:pPr marL="1085850" lvl="2" indent="-400050">
              <a:spcBef>
                <a:spcPts val="0"/>
              </a:spcBef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US" dirty="0"/>
              <a:t>Minimum Standard of 1.0978%</a:t>
            </a:r>
          </a:p>
          <a:p>
            <a:pPr marL="685800" indent="-4572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400" dirty="0"/>
              <a:t>For contracts executed or extended </a:t>
            </a:r>
            <a:r>
              <a:rPr lang="en-US" sz="2400" u="sng" dirty="0"/>
              <a:t>after 6/28/13:</a:t>
            </a:r>
          </a:p>
          <a:p>
            <a:pPr marL="1085850" lvl="2" indent="-4000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dirty="0"/>
              <a:t>Minimum Standard of 1.7458%</a:t>
            </a:r>
          </a:p>
          <a:p>
            <a:pPr marL="547688" lvl="1" indent="-319088">
              <a:spcBef>
                <a:spcPts val="300"/>
              </a:spcBef>
            </a:pPr>
            <a:endParaRPr lang="en-US" sz="2200" dirty="0"/>
          </a:p>
          <a:p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2488910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28600"/>
            <a:ext cx="7696200" cy="990600"/>
          </a:xfrm>
          <a:ln>
            <a:solidFill>
              <a:srgbClr val="008000"/>
            </a:solidFill>
          </a:ln>
        </p:spPr>
        <p:txBody>
          <a:bodyPr>
            <a:noAutofit/>
          </a:bodyPr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Trifurcation of Solar Carve-Out II</a:t>
            </a:r>
            <a:b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Minimum Standard (%)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990600" y="1371600"/>
            <a:ext cx="8001000" cy="5105400"/>
          </a:xfrm>
        </p:spPr>
        <p:txBody>
          <a:bodyPr>
            <a:normAutofit/>
          </a:bodyPr>
          <a:lstStyle/>
          <a:p>
            <a:pPr marL="685800" indent="-4572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400" dirty="0"/>
              <a:t>For contracts executed or extended </a:t>
            </a:r>
            <a:r>
              <a:rPr lang="en-US" sz="2400" u="sng" dirty="0"/>
              <a:t>on or before 4/25/2014:</a:t>
            </a:r>
          </a:p>
          <a:p>
            <a:pPr marL="1143000" lvl="1" indent="-4572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This exempt load has a Minimum Standard of 0%</a:t>
            </a:r>
          </a:p>
          <a:p>
            <a:pPr marL="685800" indent="-4572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400" dirty="0"/>
              <a:t>For contracts executed or extended </a:t>
            </a:r>
            <a:r>
              <a:rPr lang="en-US" sz="2400" u="sng" dirty="0"/>
              <a:t>after 4/25/2014, but on or before 5/8/2016</a:t>
            </a:r>
            <a:r>
              <a:rPr lang="en-US" sz="2400" dirty="0"/>
              <a:t>:</a:t>
            </a:r>
          </a:p>
          <a:p>
            <a:pPr marL="1143000" lvl="1" indent="-4572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This exempt load has a Minimum Standard of 2.3196%</a:t>
            </a:r>
          </a:p>
          <a:p>
            <a:pPr marL="685800" indent="-4572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400" dirty="0"/>
              <a:t>For contracts executed or extended </a:t>
            </a:r>
            <a:r>
              <a:rPr lang="en-US" sz="2400" u="sng" dirty="0"/>
              <a:t>after 5/8/2016:</a:t>
            </a:r>
          </a:p>
          <a:p>
            <a:pPr marL="1143000" lvl="1" indent="-4572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Minimum Standard of 3.9141%</a:t>
            </a:r>
          </a:p>
          <a:p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5917194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28600"/>
            <a:ext cx="7924800" cy="647700"/>
          </a:xfrm>
          <a:ln>
            <a:solidFill>
              <a:srgbClr val="008000"/>
            </a:solidFill>
          </a:ln>
        </p:spPr>
        <p:txBody>
          <a:bodyPr>
            <a:normAutofit/>
          </a:bodyPr>
          <a:lstStyle/>
          <a:p>
            <a:r>
              <a:rPr lang="en-US" dirty="0">
                <a:latin typeface="Calibri" pitchFamily="34" charset="0"/>
              </a:rPr>
              <a:t> SREC Auction(s)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1524000" y="1295400"/>
            <a:ext cx="7086600" cy="466725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The  SREC Auction will be held before the end of July.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DOER does not expect to have significant auction volume in SREC I or SREC II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8000" u="sng" dirty="0">
                <a:latin typeface="Arial" panose="020B0604020202020204" pitchFamily="34" charset="0"/>
                <a:cs typeface="Arial" panose="020B0604020202020204" pitchFamily="34" charset="0"/>
              </a:rPr>
              <a:t>All deposits into the auction account must be made by June 15</a:t>
            </a:r>
            <a:r>
              <a:rPr lang="en-US" sz="8000" u="sng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endParaRPr lang="en-US" sz="8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Bidders will need to register by submitting a qualification form to DOER’s auction agent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The auction represents an opportunity for suppliers to manage their future compliance costs</a:t>
            </a:r>
          </a:p>
          <a:p>
            <a:endParaRPr lang="en-US" sz="5000" dirty="0"/>
          </a:p>
          <a:p>
            <a:pPr marL="0" indent="0">
              <a:buNone/>
            </a:pPr>
            <a:endParaRPr lang="en-US" sz="1500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0414cfea-8f0e-448b-be2d-76065ce1a6b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4163</TotalTime>
  <Words>1503</Words>
  <Application>Microsoft Office PowerPoint</Application>
  <PresentationFormat>On-screen Show (4:3)</PresentationFormat>
  <Paragraphs>159</Paragraphs>
  <Slides>14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Times New Roman</vt:lpstr>
      <vt:lpstr>Wingdings</vt:lpstr>
      <vt:lpstr>Office Theme</vt:lpstr>
      <vt:lpstr>   2019 MA RPS/APS/CES/CPS  Compliance Filing Webinar May 29, 2020  John Wassam, RPS/APS Program Manager (DOER)  Kaitlin Kelly, Deputy Director Renewables and Alternative Energy Development (DOER)  Jordan Garfinkle, Environmental Analyst (MassDEP)  Sue Ann Richardson, Environmental Analyst (MassDEP)   </vt:lpstr>
      <vt:lpstr>2019 Compliance Filing Process</vt:lpstr>
      <vt:lpstr>What’s New?</vt:lpstr>
      <vt:lpstr>Banked Certificates</vt:lpstr>
      <vt:lpstr>Settled Certificates</vt:lpstr>
      <vt:lpstr>Solar Carve Out Practices</vt:lpstr>
      <vt:lpstr>Bifurcation for Solar Carve-Out Minimum Standard (%)</vt:lpstr>
      <vt:lpstr>Trifurcation of Solar Carve-Out II Minimum Standard (%)</vt:lpstr>
      <vt:lpstr> SREC Auction(s)</vt:lpstr>
      <vt:lpstr>ACP Payments (for RPS/APS)</vt:lpstr>
      <vt:lpstr>Clean Energy Standard (MassDEP)</vt:lpstr>
      <vt:lpstr>GHG Reporting (MassDEP)</vt:lpstr>
      <vt:lpstr>Other Issues</vt:lpstr>
      <vt:lpstr>Contacts</vt:lpstr>
    </vt:vector>
  </TitlesOfParts>
  <Company>Commonwealth of Massachusetts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rrizzo</dc:creator>
  <cp:lastModifiedBy>John Wassam</cp:lastModifiedBy>
  <cp:revision>359</cp:revision>
  <dcterms:created xsi:type="dcterms:W3CDTF">2013-02-26T15:34:29Z</dcterms:created>
  <dcterms:modified xsi:type="dcterms:W3CDTF">2020-06-01T19:07:13Z</dcterms:modified>
</cp:coreProperties>
</file>