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notesSlides/notesSlide55.xml" ContentType="application/vnd.openxmlformats-officedocument.presentationml.notesSl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9.xml" ContentType="application/vnd.openxmlformats-officedocument.presentationml.notesSlide+xml"/>
  <Override PartName="/ppt/charts/chart45.xml" ContentType="application/vnd.openxmlformats-officedocument.drawingml.chart+xml"/>
  <Override PartName="/ppt/notesSlides/notesSlide60.xml" ContentType="application/vnd.openxmlformats-officedocument.presentationml.notesSlide+xml"/>
  <Override PartName="/ppt/charts/chart4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1.xml" ContentType="application/vnd.openxmlformats-officedocument.presentationml.notesSlide+xml"/>
  <Override PartName="/ppt/charts/chart4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0.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5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651" r:id="rId2"/>
    <p:sldId id="804" r:id="rId3"/>
    <p:sldId id="833" r:id="rId4"/>
    <p:sldId id="534" r:id="rId5"/>
    <p:sldId id="757" r:id="rId6"/>
    <p:sldId id="758" r:id="rId7"/>
    <p:sldId id="759" r:id="rId8"/>
    <p:sldId id="760" r:id="rId9"/>
    <p:sldId id="538" r:id="rId10"/>
    <p:sldId id="587" r:id="rId11"/>
    <p:sldId id="539" r:id="rId12"/>
    <p:sldId id="761" r:id="rId13"/>
    <p:sldId id="762" r:id="rId14"/>
    <p:sldId id="542" r:id="rId15"/>
    <p:sldId id="543" r:id="rId16"/>
    <p:sldId id="763" r:id="rId17"/>
    <p:sldId id="764" r:id="rId18"/>
    <p:sldId id="765" r:id="rId19"/>
    <p:sldId id="766" r:id="rId20"/>
    <p:sldId id="553" r:id="rId21"/>
    <p:sldId id="854" r:id="rId22"/>
    <p:sldId id="768" r:id="rId23"/>
    <p:sldId id="769" r:id="rId24"/>
    <p:sldId id="770" r:id="rId25"/>
    <p:sldId id="775" r:id="rId26"/>
    <p:sldId id="776" r:id="rId27"/>
    <p:sldId id="777" r:id="rId28"/>
    <p:sldId id="778" r:id="rId29"/>
    <p:sldId id="779" r:id="rId30"/>
    <p:sldId id="813" r:id="rId31"/>
    <p:sldId id="834" r:id="rId32"/>
    <p:sldId id="849" r:id="rId33"/>
    <p:sldId id="575" r:id="rId34"/>
    <p:sldId id="576" r:id="rId35"/>
    <p:sldId id="853" r:id="rId36"/>
    <p:sldId id="820" r:id="rId37"/>
    <p:sldId id="836" r:id="rId38"/>
    <p:sldId id="847" r:id="rId39"/>
    <p:sldId id="848" r:id="rId40"/>
    <p:sldId id="837" r:id="rId41"/>
    <p:sldId id="838" r:id="rId42"/>
    <p:sldId id="839" r:id="rId43"/>
    <p:sldId id="840" r:id="rId44"/>
    <p:sldId id="841" r:id="rId45"/>
    <p:sldId id="842" r:id="rId46"/>
    <p:sldId id="843" r:id="rId47"/>
    <p:sldId id="844" r:id="rId48"/>
    <p:sldId id="855" r:id="rId49"/>
    <p:sldId id="807" r:id="rId50"/>
    <p:sldId id="846" r:id="rId51"/>
    <p:sldId id="806" r:id="rId52"/>
    <p:sldId id="809" r:id="rId53"/>
    <p:sldId id="785" r:id="rId54"/>
    <p:sldId id="548" r:id="rId55"/>
    <p:sldId id="771" r:id="rId56"/>
    <p:sldId id="772" r:id="rId57"/>
    <p:sldId id="773" r:id="rId58"/>
    <p:sldId id="774" r:id="rId59"/>
    <p:sldId id="791" r:id="rId60"/>
    <p:sldId id="792" r:id="rId61"/>
    <p:sldId id="793" r:id="rId62"/>
    <p:sldId id="794" r:id="rId63"/>
    <p:sldId id="795" r:id="rId64"/>
    <p:sldId id="580" r:id="rId65"/>
    <p:sldId id="751" r:id="rId66"/>
    <p:sldId id="752" r:id="rId67"/>
    <p:sldId id="753" r:id="rId68"/>
    <p:sldId id="754" r:id="rId69"/>
    <p:sldId id="755" r:id="rId70"/>
    <p:sldId id="661" r:id="rId71"/>
    <p:sldId id="680" r:id="rId72"/>
    <p:sldId id="634" r:id="rId73"/>
    <p:sldId id="656"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651"/>
            <p14:sldId id="804"/>
            <p14:sldId id="833"/>
          </p14:sldIdLst>
        </p14:section>
        <p14:section name="Regional Context" id="{90F9B268-1778-4D92-8EA2-1F1190D38406}">
          <p14:sldIdLst>
            <p14:sldId id="534"/>
            <p14:sldId id="757"/>
            <p14:sldId id="758"/>
            <p14:sldId id="759"/>
            <p14:sldId id="760"/>
          </p14:sldIdLst>
        </p14:section>
        <p14:section name="Regional Industry Overview" id="{8AE7E04E-28C0-4ABF-91FC-A4CA0BC70D7B}">
          <p14:sldIdLst>
            <p14:sldId id="538"/>
            <p14:sldId id="587"/>
            <p14:sldId id="539"/>
            <p14:sldId id="761"/>
            <p14:sldId id="762"/>
            <p14:sldId id="542"/>
          </p14:sldIdLst>
        </p14:section>
        <p14:section name="Healthcare and Social Assistance" id="{FEF9ED6A-86FE-4774-A3CD-91EC2EE1FB4D}">
          <p14:sldIdLst>
            <p14:sldId id="543"/>
            <p14:sldId id="763"/>
            <p14:sldId id="764"/>
            <p14:sldId id="765"/>
            <p14:sldId id="766"/>
          </p14:sldIdLst>
        </p14:section>
        <p14:section name="Professional and Technical Services" id="{4D6DC429-C68F-4896-A21C-DBA594DE3792}">
          <p14:sldIdLst>
            <p14:sldId id="553"/>
            <p14:sldId id="854"/>
            <p14:sldId id="768"/>
            <p14:sldId id="769"/>
            <p14:sldId id="770"/>
          </p14:sldIdLst>
        </p14:section>
        <p14:section name="Finance and Insurance" id="{97B6B1FD-08C1-4740-B298-B8857B759F66}">
          <p14:sldIdLst>
            <p14:sldId id="775"/>
            <p14:sldId id="776"/>
            <p14:sldId id="777"/>
            <p14:sldId id="778"/>
            <p14:sldId id="779"/>
          </p14:sldIdLst>
        </p14:section>
        <p14:section name="Occupations" id="{1B2B3B9D-9A62-40AE-9DD3-DEE7946AB48A}">
          <p14:sldIdLst>
            <p14:sldId id="813"/>
            <p14:sldId id="834"/>
            <p14:sldId id="849"/>
          </p14:sldIdLst>
        </p14:section>
        <p14:section name="Supply Gap Analysis" id="{4E301FE4-06D8-412E-9615-6024F4EA115A}">
          <p14:sldIdLst>
            <p14:sldId id="575"/>
            <p14:sldId id="576"/>
            <p14:sldId id="853"/>
            <p14:sldId id="820"/>
            <p14:sldId id="836"/>
            <p14:sldId id="847"/>
            <p14:sldId id="848"/>
          </p14:sldIdLst>
        </p14:section>
        <p14:section name="Workforce Supply Analysis" id="{B0A8F113-0FCD-44FE-BACE-39795B626019}">
          <p14:sldIdLst>
            <p14:sldId id="837"/>
            <p14:sldId id="838"/>
            <p14:sldId id="839"/>
            <p14:sldId id="840"/>
            <p14:sldId id="841"/>
            <p14:sldId id="842"/>
            <p14:sldId id="843"/>
            <p14:sldId id="844"/>
            <p14:sldId id="855"/>
          </p14:sldIdLst>
        </p14:section>
        <p14:section name="New Data Tools" id="{BD473EE8-4643-4110-937A-D8BC2FF72EEC}">
          <p14:sldIdLst>
            <p14:sldId id="807"/>
            <p14:sldId id="846"/>
            <p14:sldId id="806"/>
            <p14:sldId id="809"/>
          </p14:sldIdLst>
        </p14:section>
        <p14:section name="Appendix" id="{8B8CB45E-CD65-46D3-99E2-138FAA644ED1}">
          <p14:sldIdLst>
            <p14:sldId id="785"/>
            <p14:sldId id="548"/>
            <p14:sldId id="771"/>
            <p14:sldId id="772"/>
            <p14:sldId id="773"/>
            <p14:sldId id="774"/>
            <p14:sldId id="791"/>
            <p14:sldId id="792"/>
            <p14:sldId id="793"/>
            <p14:sldId id="794"/>
            <p14:sldId id="795"/>
            <p14:sldId id="580"/>
            <p14:sldId id="751"/>
            <p14:sldId id="752"/>
            <p14:sldId id="753"/>
            <p14:sldId id="754"/>
            <p14:sldId id="755"/>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64" autoAdjust="0"/>
    <p:restoredTop sz="94660"/>
  </p:normalViewPr>
  <p:slideViewPr>
    <p:cSldViewPr snapToGrid="0">
      <p:cViewPr varScale="1">
        <p:scale>
          <a:sx n="99" d="100"/>
          <a:sy n="99" d="100"/>
        </p:scale>
        <p:origin x="72" y="354"/>
      </p:cViewPr>
      <p:guideLst/>
    </p:cSldViewPr>
  </p:slideViewPr>
  <p:notesTextViewPr>
    <p:cViewPr>
      <p:scale>
        <a:sx n="1" d="1"/>
        <a:sy n="1" d="1"/>
      </p:scale>
      <p:origin x="0" y="0"/>
    </p:cViewPr>
  </p:notesTextViewPr>
  <p:sorterViewPr>
    <p:cViewPr>
      <p:scale>
        <a:sx n="90" d="100"/>
        <a:sy n="90" d="100"/>
      </p:scale>
      <p:origin x="0" y="-15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1.%20Regional%20Context\Southeast%20-%20Labor%20For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Groups%20and%20Employers\Southeast%20-%20Industry%20Group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B.%20Priority%20Industry%20Profiles\Employment\Southeast%20-%20Employment%20by%20Education.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1.%20Regional%20Context\Southeast%20-%20Labor%20Forc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Groups%20and%20Employers\Southeast%20-%20Industry%20Group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B.%20Priority%20Industry%20Profiles\Employment\Southeast%20-%20Employment%20by%20Education.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Gender.xlsx" TargetMode="External"/><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Employment\Southeast%20-%20Employment%20by%20Race%20and%20Ethnicity.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3.%20Workforce%20Supply%20Analysis\Southeast%20-%20Supply%20and%20Demand%20Charts.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3.%20Workforce%20Supply%20Analysis\Southeast%20-%20Supply%20and%20Demand%20Charts.xlsx" TargetMode="External"/><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20(Unlinked).xlsx" TargetMode="External"/><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Groups%20and%20Employers\Southeast%20-%20Industry%20Groups.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C.%20Critical%20Industry%20Profiles\Employment\Southeast%20-%20Employment%20by%20Education.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Gender.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1.%20Regional%20Context\Southeast%20-%20LT%20Education.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Gender.xlsx" TargetMode="External"/><Relationship Id="rId2" Type="http://schemas.microsoft.com/office/2011/relationships/chartColorStyle" Target="colors34.xml"/><Relationship Id="rId1" Type="http://schemas.microsoft.com/office/2011/relationships/chartStyle" Target="style34.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Groups%20and%20Employers\Southeast%20-%20Industry%20Groups.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C.%20Critical%20Industry%20Profiles\Employment\Southeast%20-%20Employment%20by%20Education.xlsx" TargetMode="Externa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Gender.xlsx" TargetMode="External"/><Relationship Id="rId2" Type="http://schemas.microsoft.com/office/2011/relationships/chartColorStyle" Target="colors39.xml"/><Relationship Id="rId1" Type="http://schemas.microsoft.com/office/2011/relationships/chartStyle" Target="style39.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Gender.xlsx" TargetMode="External"/><Relationship Id="rId2" Type="http://schemas.microsoft.com/office/2011/relationships/chartColorStyle" Target="colors40.xml"/><Relationship Id="rId1" Type="http://schemas.microsoft.com/office/2011/relationships/chartStyle" Target="style40.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1.%20Regional%20Context\Southeast%20-%20LT%20Education.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C.%20Critical%20Industry%20Profiles\Employment\Southeast%20-%20Employment%20by%20Race%20and%20Ethnicity.xlsx" TargetMode="External"/><Relationship Id="rId2" Type="http://schemas.microsoft.com/office/2011/relationships/chartColorStyle" Target="colors43.xml"/><Relationship Id="rId1" Type="http://schemas.microsoft.com/office/2011/relationships/chartStyle" Target="style43.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Appendix\Southeast%20-%20Worker%20Characteristics.xlsx" TargetMode="External"/><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Appendix\Southeast%20-%20Worker%20Characteristics.xlsx" TargetMode="External"/><Relationship Id="rId2" Type="http://schemas.microsoft.com/office/2011/relationships/chartColorStyle" Target="colors45.xml"/><Relationship Id="rId1" Type="http://schemas.microsoft.com/office/2011/relationships/chartStyle" Target="style45.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Appendix\Southeast%20-%20Worker%20Characteristics.xlsx" TargetMode="External"/><Relationship Id="rId2" Type="http://schemas.microsoft.com/office/2011/relationships/chartColorStyle" Target="colors46.xml"/><Relationship Id="rId1" Type="http://schemas.microsoft.com/office/2011/relationships/chartStyle" Target="style46.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Appendix\Southeast%20-%20Worker%20Characteristics.xlsx" TargetMode="External"/><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Appendix\Southeast%20-%20Worker%20Characteristics.xlsx" TargetMode="External"/><Relationship Id="rId2" Type="http://schemas.microsoft.com/office/2011/relationships/chartColorStyle" Target="colors48.xml"/><Relationship Id="rId1" Type="http://schemas.microsoft.com/office/2011/relationships/chartStyle" Target="style48.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A.%20Regional%20Industry%20Overview\Southeast%20-%20Sector%20Makeu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A.%20Regional%20Industry%20Overview\Southeast%20-%20Sector%20Makeup.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outheast\2-B.%20Priority%20Industry%20Profiles\Groups%20and%20Employers\Southeast%20-%20Industry%20Group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outheast\2-B.%20Priority%20Industry%20Profiles\Employment\Southeast%20-%20Employment%20by%20Edu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'Southeast - Charts'!$G$10</c:f>
              <c:strCache>
                <c:ptCount val="1"/>
                <c:pt idx="0">
                  <c:v>Southeast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'Southeast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'Southeast - Charts'!$G$11:$G$23</c:f>
              <c:numCache>
                <c:formatCode>0.0%</c:formatCode>
                <c:ptCount val="13"/>
                <c:pt idx="0">
                  <c:v>3.3857862987392504E-2</c:v>
                </c:pt>
                <c:pt idx="1">
                  <c:v>2.8882537268424435E-2</c:v>
                </c:pt>
                <c:pt idx="2">
                  <c:v>3.5363119978013648E-2</c:v>
                </c:pt>
                <c:pt idx="3">
                  <c:v>3.7005597124231682E-2</c:v>
                </c:pt>
                <c:pt idx="4">
                  <c:v>4.1522585918110512E-2</c:v>
                </c:pt>
                <c:pt idx="5">
                  <c:v>2.9446589379236537E-2</c:v>
                </c:pt>
                <c:pt idx="6">
                  <c:v>2.8298174163730379E-2</c:v>
                </c:pt>
                <c:pt idx="7">
                  <c:v>3.0187358511094303E-2</c:v>
                </c:pt>
                <c:pt idx="8">
                  <c:v>3.368902841163901E-2</c:v>
                </c:pt>
                <c:pt idx="9">
                  <c:v>3.6163031750773969E-2</c:v>
                </c:pt>
                <c:pt idx="10">
                  <c:v>4.0313107490827331E-2</c:v>
                </c:pt>
                <c:pt idx="11">
                  <c:v>4.0364945840954805E-2</c:v>
                </c:pt>
                <c:pt idx="12">
                  <c:v>3.6344101368603013E-2</c:v>
                </c:pt>
              </c:numCache>
            </c:numRef>
          </c:val>
          <c:smooth val="0"/>
          <c:extLst>
            <c:ext xmlns:c16="http://schemas.microsoft.com/office/drawing/2014/chart" uri="{C3380CC4-5D6E-409C-BE32-E72D297353CC}">
              <c16:uniqueId val="{00000000-CBFB-454E-B1DC-48FDD99F4498}"/>
            </c:ext>
          </c:extLst>
        </c:ser>
        <c:ser>
          <c:idx val="1"/>
          <c:order val="1"/>
          <c:tx>
            <c:strRef>
              <c:f>'Southeast - 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'Southeast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'Southeast - 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CBFB-454E-B1DC-48FDD99F4498}"/>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903619488"/>
        <c:axId val="971760720"/>
      </c:lineChart>
      <c:dateAx>
        <c:axId val="903619488"/>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71760720"/>
        <c:crosses val="autoZero"/>
        <c:auto val="1"/>
        <c:lblOffset val="100"/>
        <c:baseTimeUnit val="months"/>
      </c:dateAx>
      <c:valAx>
        <c:axId val="971760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03619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20325</c:v>
                </c:pt>
              </c:numCache>
            </c:numRef>
          </c:val>
          <c:extLst>
            <c:ext xmlns:c16="http://schemas.microsoft.com/office/drawing/2014/chart" uri="{C3380CC4-5D6E-409C-BE32-E72D297353CC}">
              <c16:uniqueId val="{00000000-B5E2-41C7-96FD-38E3C1FC13E6}"/>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82985</c:v>
                </c:pt>
              </c:numCache>
            </c:numRef>
          </c:val>
          <c:extLst>
            <c:ext xmlns:c16="http://schemas.microsoft.com/office/drawing/2014/chart" uri="{C3380CC4-5D6E-409C-BE32-E72D297353CC}">
              <c16:uniqueId val="{00000001-B5E2-41C7-96FD-38E3C1FC13E6}"/>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F98-469E-8A54-E334F1972D79}"/>
              </c:ext>
            </c:extLst>
          </c:dPt>
          <c:dLbls>
            <c:dLbl>
              <c:idx val="0"/>
              <c:tx>
                <c:rich>
                  <a:bodyPr/>
                  <a:lstStyle/>
                  <a:p>
                    <a:fld id="{B819D502-228C-409D-AB4B-BEC741F503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F98-469E-8A54-E334F1972D79}"/>
                </c:ext>
              </c:extLst>
            </c:dLbl>
            <c:dLbl>
              <c:idx val="1"/>
              <c:tx>
                <c:rich>
                  <a:bodyPr/>
                  <a:lstStyle/>
                  <a:p>
                    <a:fld id="{ABCB0C10-F555-42DD-89A2-00F08E9E154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F98-469E-8A54-E334F1972D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1391</c:v>
                </c:pt>
                <c:pt idx="1">
                  <c:v>4064</c:v>
                </c:pt>
              </c:numCache>
            </c:numRef>
          </c:val>
          <c:extLst>
            <c:ext xmlns:c15="http://schemas.microsoft.com/office/drawing/2012/chart" uri="{02D57815-91ED-43cb-92C2-25804820EDAC}">
              <c15:datalabelsRange>
                <c15:f>Healthcare!$N$13:$N$14</c15:f>
                <c15:dlblRangeCache>
                  <c:ptCount val="2"/>
                  <c:pt idx="0">
                    <c:v>+7%</c:v>
                  </c:pt>
                  <c:pt idx="1">
                    <c:v>+5%</c:v>
                  </c:pt>
                </c15:dlblRangeCache>
              </c15:datalabelsRange>
            </c:ext>
            <c:ext xmlns:c16="http://schemas.microsoft.com/office/drawing/2014/chart" uri="{C3380CC4-5D6E-409C-BE32-E72D297353CC}">
              <c16:uniqueId val="{00000003-7F98-469E-8A54-E334F1972D79}"/>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80529</c:v>
                </c:pt>
              </c:numCache>
            </c:numRef>
          </c:val>
          <c:extLst>
            <c:ext xmlns:c16="http://schemas.microsoft.com/office/drawing/2014/chart" uri="{C3380CC4-5D6E-409C-BE32-E72D297353CC}">
              <c16:uniqueId val="{00000000-1FDC-4B06-AC34-121C5ABD55F3}"/>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16489</c:v>
                </c:pt>
              </c:numCache>
            </c:numRef>
          </c:val>
          <c:extLst>
            <c:ext xmlns:c16="http://schemas.microsoft.com/office/drawing/2014/chart" uri="{C3380CC4-5D6E-409C-BE32-E72D297353CC}">
              <c16:uniqueId val="{00000001-1FDC-4B06-AC34-121C5ABD55F3}"/>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3813</c:v>
                </c:pt>
              </c:numCache>
            </c:numRef>
          </c:val>
          <c:extLst>
            <c:ext xmlns:c16="http://schemas.microsoft.com/office/drawing/2014/chart" uri="{C3380CC4-5D6E-409C-BE32-E72D297353CC}">
              <c16:uniqueId val="{00000002-1FDC-4B06-AC34-121C5ABD55F3}"/>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2482</c:v>
                </c:pt>
              </c:numCache>
            </c:numRef>
          </c:val>
          <c:extLst>
            <c:ext xmlns:c16="http://schemas.microsoft.com/office/drawing/2014/chart" uri="{C3380CC4-5D6E-409C-BE32-E72D297353CC}">
              <c16:uniqueId val="{00000003-1FDC-4B06-AC34-121C5ABD55F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74B-42AE-B471-9CE35F3633B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74B-42AE-B471-9CE35F3633B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74B-42AE-B471-9CE35F3633B1}"/>
              </c:ext>
            </c:extLst>
          </c:dPt>
          <c:dLbls>
            <c:dLbl>
              <c:idx val="0"/>
              <c:tx>
                <c:rich>
                  <a:bodyPr/>
                  <a:lstStyle/>
                  <a:p>
                    <a:fld id="{DA51237C-B5B7-4067-A259-91E09ECEB36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74B-42AE-B471-9CE35F3633B1}"/>
                </c:ext>
              </c:extLst>
            </c:dLbl>
            <c:dLbl>
              <c:idx val="1"/>
              <c:tx>
                <c:rich>
                  <a:bodyPr/>
                  <a:lstStyle/>
                  <a:p>
                    <a:fld id="{61CF6DEA-C0ED-43ED-8FD1-0921FE8BA8A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74B-42AE-B471-9CE35F3633B1}"/>
                </c:ext>
              </c:extLst>
            </c:dLbl>
            <c:dLbl>
              <c:idx val="2"/>
              <c:tx>
                <c:rich>
                  <a:bodyPr/>
                  <a:lstStyle/>
                  <a:p>
                    <a:fld id="{2C59331C-BC2C-4DF6-A001-AE67F10C0D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74B-42AE-B471-9CE35F3633B1}"/>
                </c:ext>
              </c:extLst>
            </c:dLbl>
            <c:dLbl>
              <c:idx val="3"/>
              <c:tx>
                <c:rich>
                  <a:bodyPr/>
                  <a:lstStyle/>
                  <a:p>
                    <a:fld id="{A6E3D033-4E83-48E6-A6A6-7CB66BCAC5E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74B-42AE-B471-9CE35F3633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1721</c:v>
                </c:pt>
                <c:pt idx="1">
                  <c:v>2575</c:v>
                </c:pt>
                <c:pt idx="2">
                  <c:v>762</c:v>
                </c:pt>
                <c:pt idx="3">
                  <c:v>399</c:v>
                </c:pt>
              </c:numCache>
            </c:numRef>
          </c:val>
          <c:extLst>
            <c:ext xmlns:c15="http://schemas.microsoft.com/office/drawing/2012/chart" uri="{02D57815-91ED-43cb-92C2-25804820EDAC}">
              <c15:datalabelsRange>
                <c15:f>Healthcare!$O$4:$O$7</c15:f>
                <c15:dlblRangeCache>
                  <c:ptCount val="4"/>
                  <c:pt idx="0">
                    <c:v>+2%</c:v>
                  </c:pt>
                  <c:pt idx="1">
                    <c:v>+19%</c:v>
                  </c:pt>
                  <c:pt idx="2">
                    <c:v>+25%</c:v>
                  </c:pt>
                  <c:pt idx="3">
                    <c:v>+19%</c:v>
                  </c:pt>
                </c15:dlblRangeCache>
              </c15:datalabelsRange>
            </c:ext>
            <c:ext xmlns:c16="http://schemas.microsoft.com/office/drawing/2014/chart" uri="{C3380CC4-5D6E-409C-BE32-E72D297353CC}">
              <c16:uniqueId val="{00000007-A74B-42AE-B471-9CE35F3633B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90CCE11D-34D7-4140-866D-DEC88BA625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4E6-4885-8391-ACAA206FFF60}"/>
                </c:ext>
              </c:extLst>
            </c:dLbl>
            <c:dLbl>
              <c:idx val="1"/>
              <c:tx>
                <c:rich>
                  <a:bodyPr/>
                  <a:lstStyle/>
                  <a:p>
                    <a:fld id="{FF95E8BD-1FEE-4A75-B3EE-761DDC40AB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4E6-4885-8391-ACAA206FFF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1434</c:v>
                </c:pt>
                <c:pt idx="1">
                  <c:v>4020</c:v>
                </c:pt>
              </c:numCache>
            </c:numRef>
          </c:val>
          <c:extLst>
            <c:ext xmlns:c15="http://schemas.microsoft.com/office/drawing/2012/chart" uri="{02D57815-91ED-43cb-92C2-25804820EDAC}">
              <c15:datalabelsRange>
                <c15:f>Healthcare!$O$10:$O$11</c15:f>
                <c15:dlblRangeCache>
                  <c:ptCount val="2"/>
                  <c:pt idx="0">
                    <c:v>+26%</c:v>
                  </c:pt>
                  <c:pt idx="1">
                    <c:v>+4%</c:v>
                  </c:pt>
                </c15:dlblRangeCache>
              </c15:datalabelsRange>
            </c:ext>
            <c:ext xmlns:c16="http://schemas.microsoft.com/office/drawing/2014/chart" uri="{C3380CC4-5D6E-409C-BE32-E72D297353CC}">
              <c16:uniqueId val="{00000002-94E6-4885-8391-ACAA206FFF60}"/>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5442</c:v>
                      </c:pt>
                      <c:pt idx="1">
                        <c:v>92416</c:v>
                      </c:pt>
                    </c:numCache>
                  </c:numRef>
                </c:val>
                <c:extLst>
                  <c:ext xmlns:c16="http://schemas.microsoft.com/office/drawing/2014/chart" uri="{C3380CC4-5D6E-409C-BE32-E72D297353CC}">
                    <c16:uniqueId val="{00000003-94E6-4885-8391-ACAA206FFF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6876</c:v>
                      </c:pt>
                      <c:pt idx="1">
                        <c:v>96436</c:v>
                      </c:pt>
                    </c:numCache>
                  </c:numRef>
                </c:val>
                <c:extLst xmlns:c15="http://schemas.microsoft.com/office/drawing/2012/chart">
                  <c:ext xmlns:c16="http://schemas.microsoft.com/office/drawing/2014/chart" uri="{C3380CC4-5D6E-409C-BE32-E72D297353CC}">
                    <c16:uniqueId val="{00000004-94E6-4885-8391-ACAA206FFF60}"/>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a:t>
            </a:r>
            <a:r>
              <a:rPr lang="en-US" sz="1100"/>
              <a:t>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Management and technical consulting services</c:v>
                </c:pt>
                <c:pt idx="3">
                  <c:v>Accounting and bookkeeping services</c:v>
                </c:pt>
                <c:pt idx="4">
                  <c:v>Computer systems design and related services</c:v>
                </c:pt>
                <c:pt idx="5">
                  <c:v>Architectural and engineering services</c:v>
                </c:pt>
              </c:strCache>
            </c:strRef>
          </c:cat>
          <c:val>
            <c:numRef>
              <c:f>Tech!$R$18:$R$23</c:f>
              <c:numCache>
                <c:formatCode>#,##0</c:formatCode>
                <c:ptCount val="6"/>
                <c:pt idx="0">
                  <c:v>3752</c:v>
                </c:pt>
                <c:pt idx="1">
                  <c:v>801</c:v>
                </c:pt>
                <c:pt idx="2">
                  <c:v>640</c:v>
                </c:pt>
                <c:pt idx="3">
                  <c:v>605</c:v>
                </c:pt>
                <c:pt idx="4">
                  <c:v>534</c:v>
                </c:pt>
                <c:pt idx="5">
                  <c:v>448</c:v>
                </c:pt>
              </c:numCache>
            </c:numRef>
          </c:val>
          <c:extLst>
            <c:ext xmlns:c16="http://schemas.microsoft.com/office/drawing/2014/chart" uri="{C3380CC4-5D6E-409C-BE32-E72D297353CC}">
              <c16:uniqueId val="{00000000-90C3-4D89-AF97-E484055ADE56}"/>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Management and technical consulting services</c:v>
                </c:pt>
                <c:pt idx="3">
                  <c:v>Accounting and bookkeeping services</c:v>
                </c:pt>
                <c:pt idx="4">
                  <c:v>Computer systems design and related services</c:v>
                </c:pt>
                <c:pt idx="5">
                  <c:v>Architectural and engineering services</c:v>
                </c:pt>
              </c:strCache>
            </c:strRef>
          </c:cat>
          <c:val>
            <c:numRef>
              <c:f>Tech!$S$18:$S$23</c:f>
              <c:numCache>
                <c:formatCode>#,##0</c:formatCode>
                <c:ptCount val="6"/>
                <c:pt idx="0">
                  <c:v>3795</c:v>
                </c:pt>
                <c:pt idx="1">
                  <c:v>812</c:v>
                </c:pt>
                <c:pt idx="2">
                  <c:v>669</c:v>
                </c:pt>
                <c:pt idx="3">
                  <c:v>601</c:v>
                </c:pt>
                <c:pt idx="4">
                  <c:v>536</c:v>
                </c:pt>
                <c:pt idx="5">
                  <c:v>450</c:v>
                </c:pt>
              </c:numCache>
            </c:numRef>
          </c:val>
          <c:extLst>
            <c:ext xmlns:c16="http://schemas.microsoft.com/office/drawing/2014/chart" uri="{C3380CC4-5D6E-409C-BE32-E72D297353CC}">
              <c16:uniqueId val="{00000001-90C3-4D89-AF97-E484055ADE56}"/>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E9757E08-2E77-45A1-B58F-05735D840FAB}" type="CELLRANGE">
                      <a:rPr lang="en-US"/>
                      <a:pPr/>
                      <a:t>[CELLRANGE]</a:t>
                    </a:fld>
                    <a:r>
                      <a:rPr lang="en-US" baseline="0"/>
                      <a:t>, </a:t>
                    </a:r>
                    <a:fld id="{A644ABFA-0ED8-4836-BAFD-35605DE4CB7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6B8-4442-BA0F-95FD792DCA23}"/>
                </c:ext>
              </c:extLst>
            </c:dLbl>
            <c:dLbl>
              <c:idx val="1"/>
              <c:tx>
                <c:rich>
                  <a:bodyPr/>
                  <a:lstStyle/>
                  <a:p>
                    <a:fld id="{6BF2A1AA-12EF-4BE5-BDCD-E877F3B71A23}" type="CELLRANGE">
                      <a:rPr lang="en-US"/>
                      <a:pPr/>
                      <a:t>[CELLRANGE]</a:t>
                    </a:fld>
                    <a:r>
                      <a:rPr lang="en-US" baseline="0"/>
                      <a:t>, </a:t>
                    </a:r>
                    <a:fld id="{6986C1F3-2838-4A87-B871-1788FCBD584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1168</c:v>
                </c:pt>
                <c:pt idx="1">
                  <c:v>1446</c:v>
                </c:pt>
              </c:numCache>
            </c:numRef>
          </c:val>
          <c:extLst>
            <c:ext xmlns:c15="http://schemas.microsoft.com/office/drawing/2012/chart" uri="{02D57815-91ED-43cb-92C2-25804820EDAC}">
              <c15:datalabelsRange>
                <c15:f>Tech!$E$32:$F$32</c15:f>
                <c15:dlblRangeCache>
                  <c:ptCount val="2"/>
                  <c:pt idx="0">
                    <c:v>6%</c:v>
                  </c:pt>
                  <c:pt idx="1">
                    <c:v>7%</c:v>
                  </c:pt>
                </c15:dlblRangeCache>
              </c15:datalabelsRange>
            </c:ext>
            <c:ext xmlns:c16="http://schemas.microsoft.com/office/drawing/2014/chart" uri="{C3380CC4-5D6E-409C-BE32-E72D297353CC}">
              <c16:uniqueId val="{00000002-F6B8-4442-BA0F-95FD792DCA23}"/>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BFF68F1A-CF9A-45E5-8515-5E6E9C7DD30D}" type="CELLRANGE">
                      <a:rPr lang="en-US"/>
                      <a:pPr/>
                      <a:t>[CELLRANGE]</a:t>
                    </a:fld>
                    <a:r>
                      <a:rPr lang="en-US" baseline="0"/>
                      <a:t>, </a:t>
                    </a:r>
                    <a:fld id="{2F1E62F6-2BA8-4E82-AFEC-BF8E06D8218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6B8-4442-BA0F-95FD792DCA23}"/>
                </c:ext>
              </c:extLst>
            </c:dLbl>
            <c:dLbl>
              <c:idx val="1"/>
              <c:tx>
                <c:rich>
                  <a:bodyPr/>
                  <a:lstStyle/>
                  <a:p>
                    <a:fld id="{6D78FCBC-EFFC-4F4E-9E13-506307F5BBD0}" type="CELLRANGE">
                      <a:rPr lang="en-US"/>
                      <a:pPr/>
                      <a:t>[CELLRANGE]</a:t>
                    </a:fld>
                    <a:r>
                      <a:rPr lang="en-US" baseline="0"/>
                      <a:t>, </a:t>
                    </a:r>
                    <a:fld id="{6A1E7378-FE4D-4270-A445-DDB6E8908F8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3606</c:v>
                </c:pt>
                <c:pt idx="1">
                  <c:v>3878</c:v>
                </c:pt>
              </c:numCache>
            </c:numRef>
          </c:val>
          <c:extLst>
            <c:ext xmlns:c15="http://schemas.microsoft.com/office/drawing/2012/chart" uri="{02D57815-91ED-43cb-92C2-25804820EDAC}">
              <c15:datalabelsRange>
                <c15:f>Tech!$E$33:$F$33</c15:f>
                <c15:dlblRangeCache>
                  <c:ptCount val="2"/>
                  <c:pt idx="0">
                    <c:v>17%</c:v>
                  </c:pt>
                  <c:pt idx="1">
                    <c:v>18%</c:v>
                  </c:pt>
                </c15:dlblRangeCache>
              </c15:datalabelsRange>
            </c:ext>
            <c:ext xmlns:c16="http://schemas.microsoft.com/office/drawing/2014/chart" uri="{C3380CC4-5D6E-409C-BE32-E72D297353CC}">
              <c16:uniqueId val="{00000005-F6B8-4442-BA0F-95FD792DCA23}"/>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6B95BD74-274D-4D54-BBF7-9E60649102D0}" type="CELLRANGE">
                      <a:rPr lang="en-US"/>
                      <a:pPr/>
                      <a:t>[CELLRANGE]</a:t>
                    </a:fld>
                    <a:r>
                      <a:rPr lang="en-US" baseline="0"/>
                      <a:t>, </a:t>
                    </a:r>
                    <a:fld id="{2F96CC5E-D1F6-47EF-9A9E-EA50F0C41B3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6B8-4442-BA0F-95FD792DCA23}"/>
                </c:ext>
              </c:extLst>
            </c:dLbl>
            <c:dLbl>
              <c:idx val="1"/>
              <c:tx>
                <c:rich>
                  <a:bodyPr/>
                  <a:lstStyle/>
                  <a:p>
                    <a:fld id="{7D8F5104-E3A4-4D44-9BA6-50056DE06128}" type="CELLRANGE">
                      <a:rPr lang="en-US"/>
                      <a:pPr/>
                      <a:t>[CELLRANGE]</a:t>
                    </a:fld>
                    <a:r>
                      <a:rPr lang="en-US" baseline="0"/>
                      <a:t>, </a:t>
                    </a:r>
                    <a:fld id="{66E93898-F56A-4996-8060-D11C7129A41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5475</c:v>
                </c:pt>
                <c:pt idx="1">
                  <c:v>5698</c:v>
                </c:pt>
              </c:numCache>
            </c:numRef>
          </c:val>
          <c:extLst>
            <c:ext xmlns:c15="http://schemas.microsoft.com/office/drawing/2012/chart" uri="{02D57815-91ED-43cb-92C2-25804820EDAC}">
              <c15:datalabelsRange>
                <c15:f>Tech!$E$34:$F$34</c15:f>
                <c15:dlblRangeCache>
                  <c:ptCount val="2"/>
                  <c:pt idx="0">
                    <c:v>26%</c:v>
                  </c:pt>
                  <c:pt idx="1">
                    <c:v>26%</c:v>
                  </c:pt>
                </c15:dlblRangeCache>
              </c15:datalabelsRange>
            </c:ext>
            <c:ext xmlns:c16="http://schemas.microsoft.com/office/drawing/2014/chart" uri="{C3380CC4-5D6E-409C-BE32-E72D297353CC}">
              <c16:uniqueId val="{00000008-F6B8-4442-BA0F-95FD792DCA23}"/>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41E1C3A7-901B-4D85-82C2-8D685994770D}" type="CELLRANGE">
                      <a:rPr lang="en-US"/>
                      <a:pPr/>
                      <a:t>[CELLRANGE]</a:t>
                    </a:fld>
                    <a:r>
                      <a:rPr lang="en-US" baseline="0"/>
                      <a:t>, </a:t>
                    </a:r>
                    <a:fld id="{B03850DB-62B0-404C-ADE1-806A10DD598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6B8-4442-BA0F-95FD792DCA23}"/>
                </c:ext>
              </c:extLst>
            </c:dLbl>
            <c:dLbl>
              <c:idx val="1"/>
              <c:tx>
                <c:rich>
                  <a:bodyPr/>
                  <a:lstStyle/>
                  <a:p>
                    <a:fld id="{5A832773-D6C4-46FC-97CC-FD0AC3116CFA}" type="CELLRANGE">
                      <a:rPr lang="en-US"/>
                      <a:pPr/>
                      <a:t>[CELLRANGE]</a:t>
                    </a:fld>
                    <a:r>
                      <a:rPr lang="en-US" baseline="0"/>
                      <a:t>, </a:t>
                    </a:r>
                    <a:fld id="{DBE45B1B-E154-4D10-BD74-394EFEB80F2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9324</c:v>
                </c:pt>
                <c:pt idx="1">
                  <c:v>9272</c:v>
                </c:pt>
              </c:numCache>
            </c:numRef>
          </c:val>
          <c:extLst>
            <c:ext xmlns:c15="http://schemas.microsoft.com/office/drawing/2012/chart" uri="{02D57815-91ED-43cb-92C2-25804820EDAC}">
              <c15:datalabelsRange>
                <c15:f>Tech!$E$35:$F$35</c15:f>
                <c15:dlblRangeCache>
                  <c:ptCount val="2"/>
                  <c:pt idx="0">
                    <c:v>45%</c:v>
                  </c:pt>
                  <c:pt idx="1">
                    <c:v>42%</c:v>
                  </c:pt>
                </c15:dlblRangeCache>
              </c15:datalabelsRange>
            </c:ext>
            <c:ext xmlns:c16="http://schemas.microsoft.com/office/drawing/2014/chart" uri="{C3380CC4-5D6E-409C-BE32-E72D297353CC}">
              <c16:uniqueId val="{0000000B-F6B8-4442-BA0F-95FD792DCA23}"/>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027133A6-D6E8-4828-8DB2-AA0088723441}" type="CELLRANGE">
                      <a:rPr lang="en-US"/>
                      <a:pPr/>
                      <a:t>[CELLRANGE]</a:t>
                    </a:fld>
                    <a:r>
                      <a:rPr lang="en-US" baseline="0"/>
                      <a:t>, </a:t>
                    </a:r>
                    <a:fld id="{969ACE93-AA27-458C-A8B1-1F09558A335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B8-4442-BA0F-95FD792DCA23}"/>
                </c:ext>
              </c:extLst>
            </c:dLbl>
            <c:dLbl>
              <c:idx val="1"/>
              <c:tx>
                <c:rich>
                  <a:bodyPr/>
                  <a:lstStyle/>
                  <a:p>
                    <a:fld id="{71EC1D1D-7476-467D-84CE-22088C987682}" type="CELLRANGE">
                      <a:rPr lang="en-US"/>
                      <a:pPr/>
                      <a:t>[CELLRANGE]</a:t>
                    </a:fld>
                    <a:r>
                      <a:rPr lang="en-US" baseline="0"/>
                      <a:t>, </a:t>
                    </a:r>
                    <a:fld id="{8B723007-32D1-4C3B-A4C6-C0A59A3E073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1331</c:v>
                </c:pt>
                <c:pt idx="1">
                  <c:v>1630</c:v>
                </c:pt>
              </c:numCache>
            </c:numRef>
          </c:val>
          <c:extLst>
            <c:ext xmlns:c15="http://schemas.microsoft.com/office/drawing/2012/chart" uri="{02D57815-91ED-43cb-92C2-25804820EDAC}">
              <c15:datalabelsRange>
                <c15:f>Tech!$E$36:$F$36</c15:f>
                <c15:dlblRangeCache>
                  <c:ptCount val="2"/>
                  <c:pt idx="0">
                    <c:v>6%</c:v>
                  </c:pt>
                  <c:pt idx="1">
                    <c:v>7%</c:v>
                  </c:pt>
                </c15:dlblRangeCache>
              </c15:datalabelsRange>
            </c:ext>
            <c:ext xmlns:c16="http://schemas.microsoft.com/office/drawing/2014/chart" uri="{C3380CC4-5D6E-409C-BE32-E72D297353CC}">
              <c16:uniqueId val="{0000000E-F6B8-4442-BA0F-95FD792DCA23}"/>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64278686-3B23-49BC-BF23-28B44E72705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6B8-4442-BA0F-95FD792DCA23}"/>
                </c:ext>
              </c:extLst>
            </c:dLbl>
            <c:dLbl>
              <c:idx val="1"/>
              <c:tx>
                <c:rich>
                  <a:bodyPr/>
                  <a:lstStyle/>
                  <a:p>
                    <a:fld id="{9F5E1B4F-B34A-4977-AF04-6BA48ED302C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6B8-4442-BA0F-95FD792DCA23}"/>
                </c:ext>
              </c:extLst>
            </c:dLbl>
            <c:dLbl>
              <c:idx val="2"/>
              <c:tx>
                <c:rich>
                  <a:bodyPr/>
                  <a:lstStyle/>
                  <a:p>
                    <a:fld id="{519A648C-4A56-4132-B0DA-56115F61583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6B8-4442-BA0F-95FD792DCA23}"/>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B8-4442-BA0F-95FD792DCA23}"/>
                </c:ext>
              </c:extLst>
            </c:dLbl>
            <c:dLbl>
              <c:idx val="4"/>
              <c:tx>
                <c:rich>
                  <a:bodyPr/>
                  <a:lstStyle/>
                  <a:p>
                    <a:fld id="{317ABBCB-DA58-4BFA-A80C-49852DBC16B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0.19861795292829776</c:v>
                </c:pt>
                <c:pt idx="2">
                  <c:v>0.43776226965882137</c:v>
                </c:pt>
                <c:pt idx="3">
                  <c:v>#N/A</c:v>
                </c:pt>
                <c:pt idx="4">
                  <c:v>0.99</c:v>
                </c:pt>
              </c:numCache>
            </c:numRef>
          </c:yVal>
          <c:smooth val="0"/>
          <c:extLst>
            <c:ext xmlns:c15="http://schemas.microsoft.com/office/drawing/2012/chart" uri="{02D57815-91ED-43cb-92C2-25804820EDAC}">
              <c15:datalabelsRange>
                <c15:f>Tech!$H$32:$H$36</c15:f>
                <c15:dlblRangeCache>
                  <c:ptCount val="5"/>
                  <c:pt idx="0">
                    <c:v>+23.8%</c:v>
                  </c:pt>
                  <c:pt idx="1">
                    <c:v>+7.5%</c:v>
                  </c:pt>
                  <c:pt idx="2">
                    <c:v>+4.1%</c:v>
                  </c:pt>
                  <c:pt idx="3">
                    <c:v> -0.6%</c:v>
                  </c:pt>
                  <c:pt idx="4">
                    <c:v>+22.5%</c:v>
                  </c:pt>
                </c15:dlblRangeCache>
              </c15:datalabelsRange>
            </c:ext>
            <c:ext xmlns:c16="http://schemas.microsoft.com/office/drawing/2014/chart" uri="{C3380CC4-5D6E-409C-BE32-E72D297353CC}">
              <c16:uniqueId val="{00000014-F6B8-4442-BA0F-95FD792DCA23}"/>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B8-4442-BA0F-95FD792DCA23}"/>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6B8-4442-BA0F-95FD792DCA23}"/>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6B8-4442-BA0F-95FD792DCA23}"/>
                </c:ext>
              </c:extLst>
            </c:dLbl>
            <c:dLbl>
              <c:idx val="3"/>
              <c:tx>
                <c:rich>
                  <a:bodyPr/>
                  <a:lstStyle/>
                  <a:p>
                    <a:fld id="{4D73A1D8-290C-4810-8F43-322A21FCD9C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6B8-4442-BA0F-95FD792DCA23}"/>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6B8-4442-BA0F-95FD792DCA2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#N/A</c:v>
                </c:pt>
                <c:pt idx="3">
                  <c:v>0.75648604269293918</c:v>
                </c:pt>
                <c:pt idx="4">
                  <c:v>#N/A</c:v>
                </c:pt>
              </c:numCache>
            </c:numRef>
          </c:yVal>
          <c:smooth val="0"/>
          <c:extLst>
            <c:ext xmlns:c15="http://schemas.microsoft.com/office/drawing/2012/chart" uri="{02D57815-91ED-43cb-92C2-25804820EDAC}">
              <c15:datalabelsRange>
                <c15:f>Tech!$H$32:$H$36</c15:f>
                <c15:dlblRangeCache>
                  <c:ptCount val="5"/>
                  <c:pt idx="0">
                    <c:v>+23.8%</c:v>
                  </c:pt>
                  <c:pt idx="1">
                    <c:v>+7.5%</c:v>
                  </c:pt>
                  <c:pt idx="2">
                    <c:v>+4.1%</c:v>
                  </c:pt>
                  <c:pt idx="3">
                    <c:v> -0.6%</c:v>
                  </c:pt>
                  <c:pt idx="4">
                    <c:v>+22.5%</c:v>
                  </c:pt>
                </c15:dlblRangeCache>
              </c15:datalabelsRange>
            </c:ext>
            <c:ext xmlns:c16="http://schemas.microsoft.com/office/drawing/2014/chart" uri="{C3380CC4-5D6E-409C-BE32-E72D297353CC}">
              <c16:uniqueId val="{0000001A-F6B8-4442-BA0F-95FD792DCA23}"/>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7A34265E-8FC1-4154-B0B2-3B5BD6E7DD2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6B8-4442-BA0F-95FD792DCA23}"/>
                </c:ext>
              </c:extLst>
            </c:dLbl>
            <c:dLbl>
              <c:idx val="1"/>
              <c:tx>
                <c:rich>
                  <a:bodyPr/>
                  <a:lstStyle/>
                  <a:p>
                    <a:fld id="{6F7070A4-D59F-44FC-A9AB-DACAE46CECA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6B8-4442-BA0F-95FD792DCA23}"/>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20,904 </c:v>
                  </c:pt>
                  <c:pt idx="1">
                    <c:v> 21,924 </c:v>
                  </c:pt>
                </c15:dlblRangeCache>
              </c15:datalabelsRange>
            </c:ext>
            <c:ext xmlns:c16="http://schemas.microsoft.com/office/drawing/2014/chart" uri="{C3380CC4-5D6E-409C-BE32-E72D297353CC}">
              <c16:uniqueId val="{0000001D-F6B8-4442-BA0F-95FD792DCA23}"/>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10764</c:v>
                </c:pt>
              </c:numCache>
            </c:numRef>
          </c:val>
          <c:extLst>
            <c:ext xmlns:c16="http://schemas.microsoft.com/office/drawing/2014/chart" uri="{C3380CC4-5D6E-409C-BE32-E72D297353CC}">
              <c16:uniqueId val="{00000000-36F5-45B3-A94D-6F5EAB447DFC}"/>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11159</c:v>
                </c:pt>
              </c:numCache>
            </c:numRef>
          </c:val>
          <c:extLst>
            <c:ext xmlns:c16="http://schemas.microsoft.com/office/drawing/2014/chart" uri="{C3380CC4-5D6E-409C-BE32-E72D297353CC}">
              <c16:uniqueId val="{00000001-36F5-45B3-A94D-6F5EAB447DFC}"/>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8DD-4C26-99A9-48785171DF49}"/>
              </c:ext>
            </c:extLst>
          </c:dPt>
          <c:dLbls>
            <c:dLbl>
              <c:idx val="0"/>
              <c:tx>
                <c:rich>
                  <a:bodyPr/>
                  <a:lstStyle/>
                  <a:p>
                    <a:fld id="{F44343AD-48F0-4D78-A0F4-C9C57D5193B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8DD-4C26-99A9-48785171DF49}"/>
                </c:ext>
              </c:extLst>
            </c:dLbl>
            <c:dLbl>
              <c:idx val="1"/>
              <c:tx>
                <c:rich>
                  <a:bodyPr/>
                  <a:lstStyle/>
                  <a:p>
                    <a:fld id="{C02DAC2F-41AE-4A7E-81AC-492039FE5C9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8DD-4C26-99A9-48785171DF4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659</c:v>
                </c:pt>
                <c:pt idx="1">
                  <c:v>359</c:v>
                </c:pt>
              </c:numCache>
            </c:numRef>
          </c:val>
          <c:extLst>
            <c:ext xmlns:c15="http://schemas.microsoft.com/office/drawing/2012/chart" uri="{02D57815-91ED-43cb-92C2-25804820EDAC}">
              <c15:datalabelsRange>
                <c15:f>Tech!$N$13:$N$14</c15:f>
                <c15:dlblRangeCache>
                  <c:ptCount val="2"/>
                  <c:pt idx="0">
                    <c:v>+7%</c:v>
                  </c:pt>
                  <c:pt idx="1">
                    <c:v>+3%</c:v>
                  </c:pt>
                </c15:dlblRangeCache>
              </c15:datalabelsRange>
            </c:ext>
            <c:ext xmlns:c16="http://schemas.microsoft.com/office/drawing/2014/chart" uri="{C3380CC4-5D6E-409C-BE32-E72D297353CC}">
              <c16:uniqueId val="{00000003-28DD-4C26-99A9-48785171DF49}"/>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19303</c:v>
                </c:pt>
              </c:numCache>
            </c:numRef>
          </c:val>
          <c:extLst>
            <c:ext xmlns:c16="http://schemas.microsoft.com/office/drawing/2014/chart" uri="{C3380CC4-5D6E-409C-BE32-E72D297353CC}">
              <c16:uniqueId val="{00000000-5E08-4FCE-84AA-9DF6E8E50121}"/>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763</c:v>
                </c:pt>
              </c:numCache>
            </c:numRef>
          </c:val>
          <c:extLst>
            <c:ext xmlns:c16="http://schemas.microsoft.com/office/drawing/2014/chart" uri="{C3380CC4-5D6E-409C-BE32-E72D297353CC}">
              <c16:uniqueId val="{00000001-5E08-4FCE-84AA-9DF6E8E50121}"/>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1542</c:v>
                </c:pt>
              </c:numCache>
            </c:numRef>
          </c:val>
          <c:extLst>
            <c:ext xmlns:c16="http://schemas.microsoft.com/office/drawing/2014/chart" uri="{C3380CC4-5D6E-409C-BE32-E72D297353CC}">
              <c16:uniqueId val="{00000002-5E08-4FCE-84AA-9DF6E8E50121}"/>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312</c:v>
                </c:pt>
              </c:numCache>
            </c:numRef>
          </c:val>
          <c:extLst>
            <c:ext xmlns:c16="http://schemas.microsoft.com/office/drawing/2014/chart" uri="{C3380CC4-5D6E-409C-BE32-E72D297353CC}">
              <c16:uniqueId val="{00000003-5E08-4FCE-84AA-9DF6E8E50121}"/>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'Southeast - 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'Southeast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'Southeast - Charts'!$E$11:$E$23</c:f>
              <c:numCache>
                <c:formatCode>#,##0</c:formatCode>
                <c:ptCount val="13"/>
                <c:pt idx="0">
                  <c:v>740575</c:v>
                </c:pt>
                <c:pt idx="1">
                  <c:v>740681</c:v>
                </c:pt>
                <c:pt idx="2">
                  <c:v>740599</c:v>
                </c:pt>
                <c:pt idx="3">
                  <c:v>739650</c:v>
                </c:pt>
                <c:pt idx="4">
                  <c:v>736472</c:v>
                </c:pt>
                <c:pt idx="5">
                  <c:v>741826</c:v>
                </c:pt>
                <c:pt idx="6">
                  <c:v>743211</c:v>
                </c:pt>
                <c:pt idx="7">
                  <c:v>739840</c:v>
                </c:pt>
                <c:pt idx="8">
                  <c:v>732599</c:v>
                </c:pt>
                <c:pt idx="9">
                  <c:v>738782</c:v>
                </c:pt>
                <c:pt idx="10">
                  <c:v>741004</c:v>
                </c:pt>
                <c:pt idx="11">
                  <c:v>737635</c:v>
                </c:pt>
                <c:pt idx="12">
                  <c:v>729183</c:v>
                </c:pt>
              </c:numCache>
            </c:numRef>
          </c:val>
          <c:extLst>
            <c:ext xmlns:c16="http://schemas.microsoft.com/office/drawing/2014/chart" uri="{C3380CC4-5D6E-409C-BE32-E72D297353CC}">
              <c16:uniqueId val="{00000000-31C8-41E1-90E0-0025D25D7189}"/>
            </c:ext>
          </c:extLst>
        </c:ser>
        <c:ser>
          <c:idx val="1"/>
          <c:order val="1"/>
          <c:tx>
            <c:strRef>
              <c:f>'Southeast - 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'Southeast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'Southeast - Charts'!$F$11:$F$23</c:f>
              <c:numCache>
                <c:formatCode>#,##0</c:formatCode>
                <c:ptCount val="13"/>
                <c:pt idx="0">
                  <c:v>25953</c:v>
                </c:pt>
                <c:pt idx="1">
                  <c:v>22029</c:v>
                </c:pt>
                <c:pt idx="2">
                  <c:v>27150</c:v>
                </c:pt>
                <c:pt idx="3">
                  <c:v>28423</c:v>
                </c:pt>
                <c:pt idx="4">
                  <c:v>31905</c:v>
                </c:pt>
                <c:pt idx="5">
                  <c:v>22507</c:v>
                </c:pt>
                <c:pt idx="6">
                  <c:v>21644</c:v>
                </c:pt>
                <c:pt idx="7">
                  <c:v>23029</c:v>
                </c:pt>
                <c:pt idx="8">
                  <c:v>25541</c:v>
                </c:pt>
                <c:pt idx="9">
                  <c:v>27719</c:v>
                </c:pt>
                <c:pt idx="10">
                  <c:v>31127</c:v>
                </c:pt>
                <c:pt idx="11">
                  <c:v>31027</c:v>
                </c:pt>
                <c:pt idx="12">
                  <c:v>27501</c:v>
                </c:pt>
              </c:numCache>
            </c:numRef>
          </c:val>
          <c:extLst>
            <c:ext xmlns:c16="http://schemas.microsoft.com/office/drawing/2014/chart" uri="{C3380CC4-5D6E-409C-BE32-E72D297353CC}">
              <c16:uniqueId val="{00000001-31C8-41E1-90E0-0025D25D7189}"/>
            </c:ext>
          </c:extLst>
        </c:ser>
        <c:dLbls>
          <c:dLblPos val="ctr"/>
          <c:showLegendKey val="0"/>
          <c:showVal val="1"/>
          <c:showCatName val="0"/>
          <c:showSerName val="0"/>
          <c:showPercent val="0"/>
          <c:showBubbleSize val="0"/>
        </c:dLbls>
        <c:gapWidth val="50"/>
        <c:overlap val="100"/>
        <c:axId val="550928656"/>
        <c:axId val="904732432"/>
      </c:barChart>
      <c:scatterChart>
        <c:scatterStyle val="lineMarker"/>
        <c:varyColors val="0"/>
        <c:ser>
          <c:idx val="2"/>
          <c:order val="2"/>
          <c:tx>
            <c:strRef>
              <c:f>'Southeast - 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'Southeast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'Southeast - Charts'!$D$11:$D$23</c:f>
              <c:numCache>
                <c:formatCode>#,##0</c:formatCode>
                <c:ptCount val="13"/>
                <c:pt idx="0">
                  <c:v>766528</c:v>
                </c:pt>
                <c:pt idx="1">
                  <c:v>762710</c:v>
                </c:pt>
                <c:pt idx="2">
                  <c:v>767749</c:v>
                </c:pt>
                <c:pt idx="3">
                  <c:v>768073</c:v>
                </c:pt>
                <c:pt idx="4">
                  <c:v>768377</c:v>
                </c:pt>
                <c:pt idx="5">
                  <c:v>764333</c:v>
                </c:pt>
                <c:pt idx="6">
                  <c:v>764855</c:v>
                </c:pt>
                <c:pt idx="7">
                  <c:v>762869</c:v>
                </c:pt>
                <c:pt idx="8">
                  <c:v>758140</c:v>
                </c:pt>
                <c:pt idx="9">
                  <c:v>766501</c:v>
                </c:pt>
                <c:pt idx="10">
                  <c:v>772131</c:v>
                </c:pt>
                <c:pt idx="11">
                  <c:v>768662</c:v>
                </c:pt>
                <c:pt idx="12">
                  <c:v>756684</c:v>
                </c:pt>
              </c:numCache>
            </c:numRef>
          </c:yVal>
          <c:smooth val="0"/>
          <c:extLst>
            <c:ext xmlns:c16="http://schemas.microsoft.com/office/drawing/2014/chart" uri="{C3380CC4-5D6E-409C-BE32-E72D297353CC}">
              <c16:uniqueId val="{00000002-31C8-41E1-90E0-0025D25D7189}"/>
            </c:ext>
          </c:extLst>
        </c:ser>
        <c:dLbls>
          <c:showLegendKey val="0"/>
          <c:showVal val="0"/>
          <c:showCatName val="0"/>
          <c:showSerName val="0"/>
          <c:showPercent val="0"/>
          <c:showBubbleSize val="0"/>
        </c:dLbls>
        <c:axId val="550928656"/>
        <c:axId val="904732432"/>
      </c:scatterChart>
      <c:dateAx>
        <c:axId val="550928656"/>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04732432"/>
        <c:crosses val="autoZero"/>
        <c:auto val="1"/>
        <c:lblOffset val="100"/>
        <c:baseTimeUnit val="months"/>
      </c:dateAx>
      <c:valAx>
        <c:axId val="90473243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550928656"/>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557-40E2-A552-BDBF323953D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557-40E2-A552-BDBF323953D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557-40E2-A552-BDBF323953D8}"/>
              </c:ext>
            </c:extLst>
          </c:dPt>
          <c:dLbls>
            <c:dLbl>
              <c:idx val="0"/>
              <c:tx>
                <c:rich>
                  <a:bodyPr/>
                  <a:lstStyle/>
                  <a:p>
                    <a:fld id="{D7E8B396-0F39-488B-8944-9D566950A1B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557-40E2-A552-BDBF323953D8}"/>
                </c:ext>
              </c:extLst>
            </c:dLbl>
            <c:dLbl>
              <c:idx val="1"/>
              <c:tx>
                <c:rich>
                  <a:bodyPr/>
                  <a:lstStyle/>
                  <a:p>
                    <a:fld id="{5C5CFEC8-94A5-4B6D-BEB9-1F44510F75D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557-40E2-A552-BDBF323953D8}"/>
                </c:ext>
              </c:extLst>
            </c:dLbl>
            <c:dLbl>
              <c:idx val="2"/>
              <c:tx>
                <c:rich>
                  <a:bodyPr/>
                  <a:lstStyle/>
                  <a:p>
                    <a:fld id="{50530AAB-A8BF-416A-99CD-4DDFA29B03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557-40E2-A552-BDBF323953D8}"/>
                </c:ext>
              </c:extLst>
            </c:dLbl>
            <c:dLbl>
              <c:idx val="3"/>
              <c:tx>
                <c:rich>
                  <a:bodyPr/>
                  <a:lstStyle/>
                  <a:p>
                    <a:fld id="{E746B709-4284-4BD8-9912-4F29CF3395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557-40E2-A552-BDBF323953D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689</c:v>
                </c:pt>
                <c:pt idx="1">
                  <c:v>83</c:v>
                </c:pt>
                <c:pt idx="2">
                  <c:v>207</c:v>
                </c:pt>
                <c:pt idx="3">
                  <c:v>39</c:v>
                </c:pt>
              </c:numCache>
            </c:numRef>
          </c:val>
          <c:extLst>
            <c:ext xmlns:c15="http://schemas.microsoft.com/office/drawing/2012/chart" uri="{02D57815-91ED-43cb-92C2-25804820EDAC}">
              <c15:datalabelsRange>
                <c15:f>Tech!$O$4:$O$7</c15:f>
                <c15:dlblRangeCache>
                  <c:ptCount val="4"/>
                  <c:pt idx="0">
                    <c:v>+4%</c:v>
                  </c:pt>
                  <c:pt idx="1">
                    <c:v>+12%</c:v>
                  </c:pt>
                  <c:pt idx="2">
                    <c:v>+16%</c:v>
                  </c:pt>
                  <c:pt idx="3">
                    <c:v>+14%</c:v>
                  </c:pt>
                </c15:dlblRangeCache>
              </c15:datalabelsRange>
            </c:ext>
            <c:ext xmlns:c16="http://schemas.microsoft.com/office/drawing/2014/chart" uri="{C3380CC4-5D6E-409C-BE32-E72D297353CC}">
              <c16:uniqueId val="{00000007-8557-40E2-A552-BDBF323953D8}"/>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4D098C2F-80A6-4C92-B347-ABBCEC7743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6C7-4CB6-9996-31AD03C13FBF}"/>
                </c:ext>
              </c:extLst>
            </c:dLbl>
            <c:dLbl>
              <c:idx val="1"/>
              <c:tx>
                <c:rich>
                  <a:bodyPr/>
                  <a:lstStyle/>
                  <a:p>
                    <a:fld id="{A1E6CCC8-9C30-4558-B4D0-292483ADE7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6C7-4CB6-9996-31AD03C13F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136</c:v>
                </c:pt>
                <c:pt idx="1">
                  <c:v>881</c:v>
                </c:pt>
              </c:numCache>
            </c:numRef>
          </c:val>
          <c:extLst>
            <c:ext xmlns:c15="http://schemas.microsoft.com/office/drawing/2012/chart" uri="{02D57815-91ED-43cb-92C2-25804820EDAC}">
              <c15:datalabelsRange>
                <c15:f>Tech!$O$10:$O$11</c15:f>
                <c15:dlblRangeCache>
                  <c:ptCount val="2"/>
                  <c:pt idx="0">
                    <c:v>+20%</c:v>
                  </c:pt>
                  <c:pt idx="1">
                    <c:v>+4%</c:v>
                  </c:pt>
                </c15:dlblRangeCache>
              </c15:datalabelsRange>
            </c:ext>
            <c:ext xmlns:c16="http://schemas.microsoft.com/office/drawing/2014/chart" uri="{C3380CC4-5D6E-409C-BE32-E72D297353CC}">
              <c16:uniqueId val="{00000002-E6C7-4CB6-9996-31AD03C13FBF}"/>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686</c:v>
                      </c:pt>
                      <c:pt idx="1">
                        <c:v>20219</c:v>
                      </c:pt>
                    </c:numCache>
                  </c:numRef>
                </c:val>
                <c:extLst>
                  <c:ext xmlns:c16="http://schemas.microsoft.com/office/drawing/2014/chart" uri="{C3380CC4-5D6E-409C-BE32-E72D297353CC}">
                    <c16:uniqueId val="{00000003-E6C7-4CB6-9996-31AD03C13FB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822</c:v>
                      </c:pt>
                      <c:pt idx="1">
                        <c:v>21100</c:v>
                      </c:pt>
                    </c:numCache>
                  </c:numRef>
                </c:val>
                <c:extLst xmlns:c15="http://schemas.microsoft.com/office/drawing/2012/chart">
                  <c:ext xmlns:c16="http://schemas.microsoft.com/office/drawing/2014/chart" uri="{C3380CC4-5D6E-409C-BE32-E72D297353CC}">
                    <c16:uniqueId val="{00000004-E6C7-4CB6-9996-31AD03C13FBF}"/>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a:t>
            </a:r>
            <a:r>
              <a:rPr lang="en-US" sz="1100"/>
              <a:t>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Insurance agencies and brokerages</c:v>
                </c:pt>
                <c:pt idx="2">
                  <c:v>Depository credit intermediation</c:v>
                </c:pt>
                <c:pt idx="3">
                  <c:v>Other financial investment activities</c:v>
                </c:pt>
                <c:pt idx="4">
                  <c:v>Nondepository credit intermediation</c:v>
                </c:pt>
                <c:pt idx="5">
                  <c:v>Securities and commodity contracts brokerage</c:v>
                </c:pt>
              </c:strCache>
            </c:strRef>
          </c:cat>
          <c:val>
            <c:numRef>
              <c:f>Finance!$R$18:$R$23</c:f>
              <c:numCache>
                <c:formatCode>#,##0</c:formatCode>
                <c:ptCount val="6"/>
                <c:pt idx="0">
                  <c:v>1598</c:v>
                </c:pt>
                <c:pt idx="1">
                  <c:v>563</c:v>
                </c:pt>
                <c:pt idx="2">
                  <c:v>486</c:v>
                </c:pt>
                <c:pt idx="3">
                  <c:v>249</c:v>
                </c:pt>
                <c:pt idx="4">
                  <c:v>102</c:v>
                </c:pt>
                <c:pt idx="5">
                  <c:v>73</c:v>
                </c:pt>
              </c:numCache>
            </c:numRef>
          </c:val>
          <c:extLst>
            <c:ext xmlns:c16="http://schemas.microsoft.com/office/drawing/2014/chart" uri="{C3380CC4-5D6E-409C-BE32-E72D297353CC}">
              <c16:uniqueId val="{00000000-35D8-4184-986D-63503F7AE1BE}"/>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Insurance agencies and brokerages</c:v>
                </c:pt>
                <c:pt idx="2">
                  <c:v>Depository credit intermediation</c:v>
                </c:pt>
                <c:pt idx="3">
                  <c:v>Other financial investment activities</c:v>
                </c:pt>
                <c:pt idx="4">
                  <c:v>Nondepository credit intermediation</c:v>
                </c:pt>
                <c:pt idx="5">
                  <c:v>Securities and commodity contracts brokerage</c:v>
                </c:pt>
              </c:strCache>
            </c:strRef>
          </c:cat>
          <c:val>
            <c:numRef>
              <c:f>Finance!$S$18:$S$23</c:f>
              <c:numCache>
                <c:formatCode>#,##0</c:formatCode>
                <c:ptCount val="6"/>
                <c:pt idx="0">
                  <c:v>1651</c:v>
                </c:pt>
                <c:pt idx="1">
                  <c:v>566</c:v>
                </c:pt>
                <c:pt idx="2">
                  <c:v>503</c:v>
                </c:pt>
                <c:pt idx="3">
                  <c:v>259</c:v>
                </c:pt>
                <c:pt idx="4">
                  <c:v>108</c:v>
                </c:pt>
                <c:pt idx="5">
                  <c:v>87</c:v>
                </c:pt>
              </c:numCache>
            </c:numRef>
          </c:val>
          <c:extLst>
            <c:ext xmlns:c16="http://schemas.microsoft.com/office/drawing/2014/chart" uri="{C3380CC4-5D6E-409C-BE32-E72D297353CC}">
              <c16:uniqueId val="{00000001-35D8-4184-986D-63503F7AE1BE}"/>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Finance!$B$32</c:f>
              <c:strCache>
                <c:ptCount val="1"/>
                <c:pt idx="0">
                  <c:v>Less than high school</c:v>
                </c:pt>
              </c:strCache>
            </c:strRef>
          </c:tx>
          <c:spPr>
            <a:solidFill>
              <a:schemeClr val="accent1"/>
            </a:solidFill>
            <a:ln>
              <a:noFill/>
            </a:ln>
            <a:effectLst/>
          </c:spPr>
          <c:invertIfNegative val="0"/>
          <c:dLbls>
            <c:dLbl>
              <c:idx val="0"/>
              <c:tx>
                <c:rich>
                  <a:bodyPr/>
                  <a:lstStyle/>
                  <a:p>
                    <a:fld id="{FA081239-067B-484B-8EAE-CA121DCEA78C}" type="CELLRANGE">
                      <a:rPr lang="en-US"/>
                      <a:pPr/>
                      <a:t>[CELLRANGE]</a:t>
                    </a:fld>
                    <a:r>
                      <a:rPr lang="en-US" baseline="0"/>
                      <a:t>, </a:t>
                    </a:r>
                    <a:fld id="{B4C6490B-9FFC-4BB5-9E67-54F9061BBE2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615-4153-8889-C4192B57BC61}"/>
                </c:ext>
              </c:extLst>
            </c:dLbl>
            <c:dLbl>
              <c:idx val="1"/>
              <c:tx>
                <c:rich>
                  <a:bodyPr/>
                  <a:lstStyle/>
                  <a:p>
                    <a:fld id="{909A407A-937F-4652-B40A-DDB89F86021C}" type="CELLRANGE">
                      <a:rPr lang="en-US"/>
                      <a:pPr/>
                      <a:t>[CELLRANGE]</a:t>
                    </a:fld>
                    <a:r>
                      <a:rPr lang="en-US" baseline="0"/>
                      <a:t>, </a:t>
                    </a:r>
                    <a:fld id="{29046016-68C7-43C8-A9DF-8894096F459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Finance!$C$31:$D$31</c:f>
              <c:strCache>
                <c:ptCount val="2"/>
                <c:pt idx="0">
                  <c:v>2015</c:v>
                </c:pt>
                <c:pt idx="1">
                  <c:v>2018</c:v>
                </c:pt>
              </c:strCache>
            </c:strRef>
          </c:cat>
          <c:val>
            <c:numRef>
              <c:f>Finance!$C$32:$D$32</c:f>
              <c:numCache>
                <c:formatCode>#,##0</c:formatCode>
                <c:ptCount val="2"/>
                <c:pt idx="0">
                  <c:v>1172</c:v>
                </c:pt>
                <c:pt idx="1">
                  <c:v>1504</c:v>
                </c:pt>
              </c:numCache>
            </c:numRef>
          </c:val>
          <c:extLst>
            <c:ext xmlns:c15="http://schemas.microsoft.com/office/drawing/2012/chart" uri="{02D57815-91ED-43cb-92C2-25804820EDAC}">
              <c15:datalabelsRange>
                <c15:f>Finance!$E$32:$F$32</c15:f>
                <c15:dlblRangeCache>
                  <c:ptCount val="2"/>
                  <c:pt idx="0">
                    <c:v>5%</c:v>
                  </c:pt>
                  <c:pt idx="1">
                    <c:v>6%</c:v>
                  </c:pt>
                </c15:dlblRangeCache>
              </c15:datalabelsRange>
            </c:ext>
            <c:ext xmlns:c16="http://schemas.microsoft.com/office/drawing/2014/chart" uri="{C3380CC4-5D6E-409C-BE32-E72D297353CC}">
              <c16:uniqueId val="{00000002-A615-4153-8889-C4192B57BC61}"/>
            </c:ext>
          </c:extLst>
        </c:ser>
        <c:ser>
          <c:idx val="1"/>
          <c:order val="1"/>
          <c:tx>
            <c:strRef>
              <c:f>Finance!$B$33</c:f>
              <c:strCache>
                <c:ptCount val="1"/>
                <c:pt idx="0">
                  <c:v>High school or equivalent, no college</c:v>
                </c:pt>
              </c:strCache>
            </c:strRef>
          </c:tx>
          <c:spPr>
            <a:solidFill>
              <a:schemeClr val="accent2"/>
            </a:solidFill>
            <a:ln>
              <a:noFill/>
            </a:ln>
            <a:effectLst/>
          </c:spPr>
          <c:invertIfNegative val="0"/>
          <c:dLbls>
            <c:dLbl>
              <c:idx val="0"/>
              <c:tx>
                <c:rich>
                  <a:bodyPr/>
                  <a:lstStyle/>
                  <a:p>
                    <a:fld id="{862DF18E-68BB-45E3-A239-0CED28B3B38A}" type="CELLRANGE">
                      <a:rPr lang="en-US"/>
                      <a:pPr/>
                      <a:t>[CELLRANGE]</a:t>
                    </a:fld>
                    <a:r>
                      <a:rPr lang="en-US" baseline="0"/>
                      <a:t>, </a:t>
                    </a:r>
                    <a:fld id="{A2E7D474-0995-4CCF-B207-59C6557EC80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15-4153-8889-C4192B57BC61}"/>
                </c:ext>
              </c:extLst>
            </c:dLbl>
            <c:dLbl>
              <c:idx val="1"/>
              <c:tx>
                <c:rich>
                  <a:bodyPr/>
                  <a:lstStyle/>
                  <a:p>
                    <a:fld id="{F58113CD-1410-48D5-B9CD-2855DB9E55B5}" type="CELLRANGE">
                      <a:rPr lang="en-US"/>
                      <a:pPr/>
                      <a:t>[CELLRANGE]</a:t>
                    </a:fld>
                    <a:r>
                      <a:rPr lang="en-US" baseline="0"/>
                      <a:t>, </a:t>
                    </a:r>
                    <a:fld id="{54A76FEA-C530-46B0-AF60-F65AFAC8B52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Finance!$C$31:$D$31</c:f>
              <c:strCache>
                <c:ptCount val="2"/>
                <c:pt idx="0">
                  <c:v>2015</c:v>
                </c:pt>
                <c:pt idx="1">
                  <c:v>2018</c:v>
                </c:pt>
              </c:strCache>
            </c:strRef>
          </c:cat>
          <c:val>
            <c:numRef>
              <c:f>Finance!$C$33:$D$33</c:f>
              <c:numCache>
                <c:formatCode>#,##0</c:formatCode>
                <c:ptCount val="2"/>
                <c:pt idx="0">
                  <c:v>3968</c:v>
                </c:pt>
                <c:pt idx="1">
                  <c:v>4378</c:v>
                </c:pt>
              </c:numCache>
            </c:numRef>
          </c:val>
          <c:extLst>
            <c:ext xmlns:c15="http://schemas.microsoft.com/office/drawing/2012/chart" uri="{02D57815-91ED-43cb-92C2-25804820EDAC}">
              <c15:datalabelsRange>
                <c15:f>Finance!$E$33:$F$33</c15:f>
                <c15:dlblRangeCache>
                  <c:ptCount val="2"/>
                  <c:pt idx="0">
                    <c:v>16%</c:v>
                  </c:pt>
                  <c:pt idx="1">
                    <c:v>16%</c:v>
                  </c:pt>
                </c15:dlblRangeCache>
              </c15:datalabelsRange>
            </c:ext>
            <c:ext xmlns:c16="http://schemas.microsoft.com/office/drawing/2014/chart" uri="{C3380CC4-5D6E-409C-BE32-E72D297353CC}">
              <c16:uniqueId val="{00000005-A615-4153-8889-C4192B57BC61}"/>
            </c:ext>
          </c:extLst>
        </c:ser>
        <c:ser>
          <c:idx val="2"/>
          <c:order val="2"/>
          <c:tx>
            <c:strRef>
              <c:f>Finance!$B$34</c:f>
              <c:strCache>
                <c:ptCount val="1"/>
                <c:pt idx="0">
                  <c:v>Some college or Associate degree</c:v>
                </c:pt>
              </c:strCache>
            </c:strRef>
          </c:tx>
          <c:spPr>
            <a:solidFill>
              <a:schemeClr val="accent3"/>
            </a:solidFill>
            <a:ln>
              <a:noFill/>
            </a:ln>
            <a:effectLst/>
          </c:spPr>
          <c:invertIfNegative val="0"/>
          <c:dLbls>
            <c:dLbl>
              <c:idx val="0"/>
              <c:tx>
                <c:rich>
                  <a:bodyPr/>
                  <a:lstStyle/>
                  <a:p>
                    <a:fld id="{CCB2A162-7A19-4711-9C2C-3AF56A2D8322}" type="CELLRANGE">
                      <a:rPr lang="en-US"/>
                      <a:pPr/>
                      <a:t>[CELLRANGE]</a:t>
                    </a:fld>
                    <a:r>
                      <a:rPr lang="en-US" baseline="0"/>
                      <a:t>, </a:t>
                    </a:r>
                    <a:fld id="{A0C9B7EA-A8E6-48A5-9545-446A0DF29E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615-4153-8889-C4192B57BC61}"/>
                </c:ext>
              </c:extLst>
            </c:dLbl>
            <c:dLbl>
              <c:idx val="1"/>
              <c:tx>
                <c:rich>
                  <a:bodyPr/>
                  <a:lstStyle/>
                  <a:p>
                    <a:fld id="{FE03D939-90D2-49C9-B84C-033A0797864A}" type="CELLRANGE">
                      <a:rPr lang="en-US"/>
                      <a:pPr/>
                      <a:t>[CELLRANGE]</a:t>
                    </a:fld>
                    <a:r>
                      <a:rPr lang="en-US" baseline="0"/>
                      <a:t>, </a:t>
                    </a:r>
                    <a:fld id="{CA7BF7E5-412D-4A03-8A34-1B0438904F2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Finance!$C$31:$D$31</c:f>
              <c:strCache>
                <c:ptCount val="2"/>
                <c:pt idx="0">
                  <c:v>2015</c:v>
                </c:pt>
                <c:pt idx="1">
                  <c:v>2018</c:v>
                </c:pt>
              </c:strCache>
            </c:strRef>
          </c:cat>
          <c:val>
            <c:numRef>
              <c:f>Finance!$C$34:$D$34</c:f>
              <c:numCache>
                <c:formatCode>#,##0</c:formatCode>
                <c:ptCount val="2"/>
                <c:pt idx="0">
                  <c:v>6428</c:v>
                </c:pt>
                <c:pt idx="1">
                  <c:v>6853</c:v>
                </c:pt>
              </c:numCache>
            </c:numRef>
          </c:val>
          <c:extLst>
            <c:ext xmlns:c15="http://schemas.microsoft.com/office/drawing/2012/chart" uri="{02D57815-91ED-43cb-92C2-25804820EDAC}">
              <c15:datalabelsRange>
                <c15:f>Finance!$E$34:$F$34</c15:f>
                <c15:dlblRangeCache>
                  <c:ptCount val="2"/>
                  <c:pt idx="0">
                    <c:v>25%</c:v>
                  </c:pt>
                  <c:pt idx="1">
                    <c:v>26%</c:v>
                  </c:pt>
                </c15:dlblRangeCache>
              </c15:datalabelsRange>
            </c:ext>
            <c:ext xmlns:c16="http://schemas.microsoft.com/office/drawing/2014/chart" uri="{C3380CC4-5D6E-409C-BE32-E72D297353CC}">
              <c16:uniqueId val="{00000008-A615-4153-8889-C4192B57BC61}"/>
            </c:ext>
          </c:extLst>
        </c:ser>
        <c:ser>
          <c:idx val="3"/>
          <c:order val="3"/>
          <c:tx>
            <c:strRef>
              <c:f>Finance!$B$35</c:f>
              <c:strCache>
                <c:ptCount val="1"/>
                <c:pt idx="0">
                  <c:v>Bachelor's degree or advanced degree</c:v>
                </c:pt>
              </c:strCache>
            </c:strRef>
          </c:tx>
          <c:spPr>
            <a:solidFill>
              <a:schemeClr val="accent4"/>
            </a:solidFill>
            <a:ln>
              <a:noFill/>
            </a:ln>
            <a:effectLst/>
          </c:spPr>
          <c:invertIfNegative val="0"/>
          <c:dLbls>
            <c:dLbl>
              <c:idx val="0"/>
              <c:tx>
                <c:rich>
                  <a:bodyPr/>
                  <a:lstStyle/>
                  <a:p>
                    <a:fld id="{BBE4B475-4D92-4516-9206-31E363655D77}" type="CELLRANGE">
                      <a:rPr lang="en-US"/>
                      <a:pPr/>
                      <a:t>[CELLRANGE]</a:t>
                    </a:fld>
                    <a:r>
                      <a:rPr lang="en-US" baseline="0"/>
                      <a:t>, </a:t>
                    </a:r>
                    <a:fld id="{E6FEA3C1-B0E6-49C7-82EF-769E9EC6EE3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615-4153-8889-C4192B57BC61}"/>
                </c:ext>
              </c:extLst>
            </c:dLbl>
            <c:dLbl>
              <c:idx val="1"/>
              <c:tx>
                <c:rich>
                  <a:bodyPr/>
                  <a:lstStyle/>
                  <a:p>
                    <a:fld id="{E55C1A7D-170F-40D4-8DAE-8CFCBA43DA0F}" type="CELLRANGE">
                      <a:rPr lang="en-US"/>
                      <a:pPr/>
                      <a:t>[CELLRANGE]</a:t>
                    </a:fld>
                    <a:r>
                      <a:rPr lang="en-US" baseline="0"/>
                      <a:t>, </a:t>
                    </a:r>
                    <a:fld id="{42B88AB6-D8BB-4FE1-987C-182EF377307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Finance!$C$31:$D$31</c:f>
              <c:strCache>
                <c:ptCount val="2"/>
                <c:pt idx="0">
                  <c:v>2015</c:v>
                </c:pt>
                <c:pt idx="1">
                  <c:v>2018</c:v>
                </c:pt>
              </c:strCache>
            </c:strRef>
          </c:cat>
          <c:val>
            <c:numRef>
              <c:f>Finance!$C$35:$D$35</c:f>
              <c:numCache>
                <c:formatCode>#,##0</c:formatCode>
                <c:ptCount val="2"/>
                <c:pt idx="0">
                  <c:v>12466</c:v>
                </c:pt>
                <c:pt idx="1">
                  <c:v>12518</c:v>
                </c:pt>
              </c:numCache>
            </c:numRef>
          </c:val>
          <c:extLst>
            <c:ext xmlns:c15="http://schemas.microsoft.com/office/drawing/2012/chart" uri="{02D57815-91ED-43cb-92C2-25804820EDAC}">
              <c15:datalabelsRange>
                <c15:f>Finance!$E$35:$F$35</c15:f>
                <c15:dlblRangeCache>
                  <c:ptCount val="2"/>
                  <c:pt idx="0">
                    <c:v>49%</c:v>
                  </c:pt>
                  <c:pt idx="1">
                    <c:v>47%</c:v>
                  </c:pt>
                </c15:dlblRangeCache>
              </c15:datalabelsRange>
            </c:ext>
            <c:ext xmlns:c16="http://schemas.microsoft.com/office/drawing/2014/chart" uri="{C3380CC4-5D6E-409C-BE32-E72D297353CC}">
              <c16:uniqueId val="{0000000B-A615-4153-8889-C4192B57BC61}"/>
            </c:ext>
          </c:extLst>
        </c:ser>
        <c:ser>
          <c:idx val="4"/>
          <c:order val="4"/>
          <c:tx>
            <c:strRef>
              <c:f>Finance!$B$36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571A3E09-DC38-466A-B571-9E2445D3F8C9}" type="CELLRANGE">
                      <a:rPr lang="en-US"/>
                      <a:pPr/>
                      <a:t>[CELLRANGE]</a:t>
                    </a:fld>
                    <a:r>
                      <a:rPr lang="en-US" baseline="0"/>
                      <a:t>, </a:t>
                    </a:r>
                    <a:fld id="{AD80824A-DDCA-4F7A-BFB2-C88DAA00FCD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615-4153-8889-C4192B57BC61}"/>
                </c:ext>
              </c:extLst>
            </c:dLbl>
            <c:dLbl>
              <c:idx val="1"/>
              <c:tx>
                <c:rich>
                  <a:bodyPr/>
                  <a:lstStyle/>
                  <a:p>
                    <a:fld id="{9246C4EE-B13F-4C68-9FA1-0E12AA5D8813}" type="CELLRANGE">
                      <a:rPr lang="en-US"/>
                      <a:pPr/>
                      <a:t>[CELLRANGE]</a:t>
                    </a:fld>
                    <a:r>
                      <a:rPr lang="en-US" baseline="0"/>
                      <a:t>, </a:t>
                    </a:r>
                    <a:fld id="{C3CA1A06-3398-485C-96F3-C8D4D8394E9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Finance!$C$31:$D$31</c:f>
              <c:strCache>
                <c:ptCount val="2"/>
                <c:pt idx="0">
                  <c:v>2015</c:v>
                </c:pt>
                <c:pt idx="1">
                  <c:v>2018</c:v>
                </c:pt>
              </c:strCache>
            </c:strRef>
          </c:cat>
          <c:val>
            <c:numRef>
              <c:f>Finance!$C$36:$D$36</c:f>
              <c:numCache>
                <c:formatCode>#,##0</c:formatCode>
                <c:ptCount val="2"/>
                <c:pt idx="0">
                  <c:v>1410</c:v>
                </c:pt>
                <c:pt idx="1">
                  <c:v>1310</c:v>
                </c:pt>
              </c:numCache>
            </c:numRef>
          </c:val>
          <c:extLst>
            <c:ext xmlns:c15="http://schemas.microsoft.com/office/drawing/2012/chart" uri="{02D57815-91ED-43cb-92C2-25804820EDAC}">
              <c15:datalabelsRange>
                <c15:f>Finance!$E$36:$F$36</c15:f>
                <c15:dlblRangeCache>
                  <c:ptCount val="2"/>
                  <c:pt idx="0">
                    <c:v>6%</c:v>
                  </c:pt>
                  <c:pt idx="1">
                    <c:v>5%</c:v>
                  </c:pt>
                </c15:dlblRangeCache>
              </c15:datalabelsRange>
            </c:ext>
            <c:ext xmlns:c16="http://schemas.microsoft.com/office/drawing/2014/chart" uri="{C3380CC4-5D6E-409C-BE32-E72D297353CC}">
              <c16:uniqueId val="{0000000E-A615-4153-8889-C4192B57BC61}"/>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Finance!$K$17</c:f>
              <c:strCache>
                <c:ptCount val="1"/>
                <c:pt idx="0">
                  <c:v>Increase</c:v>
                </c:pt>
              </c:strCache>
            </c:strRef>
          </c:tx>
          <c:spPr>
            <a:ln w="25400" cap="rnd">
              <a:noFill/>
              <a:round/>
            </a:ln>
            <a:effectLst/>
          </c:spPr>
          <c:marker>
            <c:symbol val="none"/>
          </c:marker>
          <c:dLbls>
            <c:dLbl>
              <c:idx val="0"/>
              <c:tx>
                <c:rich>
                  <a:bodyPr/>
                  <a:lstStyle/>
                  <a:p>
                    <a:fld id="{A5D002CD-D518-42F4-8827-73553468A92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615-4153-8889-C4192B57BC61}"/>
                </c:ext>
              </c:extLst>
            </c:dLbl>
            <c:dLbl>
              <c:idx val="1"/>
              <c:tx>
                <c:rich>
                  <a:bodyPr/>
                  <a:lstStyle/>
                  <a:p>
                    <a:fld id="{C9C65093-F6C7-4329-81A3-3C673FFDD57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615-4153-8889-C4192B57BC61}"/>
                </c:ext>
              </c:extLst>
            </c:dLbl>
            <c:dLbl>
              <c:idx val="2"/>
              <c:tx>
                <c:rich>
                  <a:bodyPr/>
                  <a:lstStyle/>
                  <a:p>
                    <a:fld id="{29B66CEB-8C77-4557-A822-0B204A378BF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615-4153-8889-C4192B57BC61}"/>
                </c:ext>
              </c:extLst>
            </c:dLbl>
            <c:dLbl>
              <c:idx val="3"/>
              <c:tx>
                <c:rich>
                  <a:bodyPr/>
                  <a:lstStyle/>
                  <a:p>
                    <a:fld id="{2C939AA6-9897-47BF-9BC0-D259EA446E8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615-4153-8889-C4192B57BC61}"/>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Finance!$J$18:$J$22</c:f>
              <c:numCache>
                <c:formatCode>General</c:formatCode>
                <c:ptCount val="5"/>
                <c:pt idx="0">
                  <c:v>1.59</c:v>
                </c:pt>
                <c:pt idx="1">
                  <c:v>1.59</c:v>
                </c:pt>
                <c:pt idx="2">
                  <c:v>1.59</c:v>
                </c:pt>
                <c:pt idx="3">
                  <c:v>1.59</c:v>
                </c:pt>
                <c:pt idx="4">
                  <c:v>1.59</c:v>
                </c:pt>
              </c:numCache>
            </c:numRef>
          </c:xVal>
          <c:yVal>
            <c:numRef>
              <c:f>Finance!$K$18:$K$22</c:f>
              <c:numCache>
                <c:formatCode>0%</c:formatCode>
                <c:ptCount val="5"/>
                <c:pt idx="0">
                  <c:v>7.0000000000000007E-2</c:v>
                </c:pt>
                <c:pt idx="1">
                  <c:v>0.18023190151714791</c:v>
                </c:pt>
                <c:pt idx="2">
                  <c:v>0.41492866016639685</c:v>
                </c:pt>
                <c:pt idx="3">
                  <c:v>0.83286902834770171</c:v>
                </c:pt>
                <c:pt idx="4">
                  <c:v>#N/A</c:v>
                </c:pt>
              </c:numCache>
            </c:numRef>
          </c:yVal>
          <c:smooth val="0"/>
          <c:extLst>
            <c:ext xmlns:c15="http://schemas.microsoft.com/office/drawing/2012/chart" uri="{02D57815-91ED-43cb-92C2-25804820EDAC}">
              <c15:datalabelsRange>
                <c15:f>Finance!$H$32:$H$36</c15:f>
                <c15:dlblRangeCache>
                  <c:ptCount val="5"/>
                  <c:pt idx="0">
                    <c:v>+28.3%</c:v>
                  </c:pt>
                  <c:pt idx="1">
                    <c:v>+10.3%</c:v>
                  </c:pt>
                  <c:pt idx="2">
                    <c:v>+6.6%</c:v>
                  </c:pt>
                  <c:pt idx="3">
                    <c:v>+0.4%</c:v>
                  </c:pt>
                  <c:pt idx="4">
                    <c:v> -7.1%</c:v>
                  </c:pt>
                </c15:dlblRangeCache>
              </c15:datalabelsRange>
            </c:ext>
            <c:ext xmlns:c16="http://schemas.microsoft.com/office/drawing/2014/chart" uri="{C3380CC4-5D6E-409C-BE32-E72D297353CC}">
              <c16:uniqueId val="{00000014-A615-4153-8889-C4192B57BC61}"/>
            </c:ext>
          </c:extLst>
        </c:ser>
        <c:ser>
          <c:idx val="6"/>
          <c:order val="6"/>
          <c:tx>
            <c:strRef>
              <c:f>Finance!$L$17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15-4153-8889-C4192B57BC6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615-4153-8889-C4192B57BC61}"/>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615-4153-8889-C4192B57BC61}"/>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615-4153-8889-C4192B57BC61}"/>
                </c:ext>
              </c:extLst>
            </c:dLbl>
            <c:dLbl>
              <c:idx val="4"/>
              <c:tx>
                <c:rich>
                  <a:bodyPr/>
                  <a:lstStyle/>
                  <a:p>
                    <a:fld id="{FAD49549-CEFA-4A24-A2B3-7952393331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615-4153-8889-C4192B57BC6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Finance!$J$18:$J$22</c:f>
              <c:numCache>
                <c:formatCode>General</c:formatCode>
                <c:ptCount val="5"/>
                <c:pt idx="0">
                  <c:v>1.59</c:v>
                </c:pt>
                <c:pt idx="1">
                  <c:v>1.59</c:v>
                </c:pt>
                <c:pt idx="2">
                  <c:v>1.59</c:v>
                </c:pt>
                <c:pt idx="3">
                  <c:v>1.59</c:v>
                </c:pt>
                <c:pt idx="4">
                  <c:v>1.59</c:v>
                </c:pt>
              </c:numCache>
            </c:numRef>
          </c:xVal>
          <c:yVal>
            <c:numRef>
              <c:f>Finance!$L$18:$L$22</c:f>
              <c:numCache>
                <c:formatCode>0%</c:formatCode>
                <c:ptCount val="5"/>
                <c:pt idx="0">
                  <c:v>#N/A</c:v>
                </c:pt>
                <c:pt idx="1">
                  <c:v>#N/A</c:v>
                </c:pt>
                <c:pt idx="2">
                  <c:v>#N/A</c:v>
                </c:pt>
                <c:pt idx="3">
                  <c:v>#N/A</c:v>
                </c:pt>
                <c:pt idx="4">
                  <c:v>0.95</c:v>
                </c:pt>
              </c:numCache>
            </c:numRef>
          </c:yVal>
          <c:smooth val="0"/>
          <c:extLst>
            <c:ext xmlns:c15="http://schemas.microsoft.com/office/drawing/2012/chart" uri="{02D57815-91ED-43cb-92C2-25804820EDAC}">
              <c15:datalabelsRange>
                <c15:f>Finance!$H$32:$H$36</c15:f>
                <c15:dlblRangeCache>
                  <c:ptCount val="5"/>
                  <c:pt idx="0">
                    <c:v>+28.3%</c:v>
                  </c:pt>
                  <c:pt idx="1">
                    <c:v>+10.3%</c:v>
                  </c:pt>
                  <c:pt idx="2">
                    <c:v>+6.6%</c:v>
                  </c:pt>
                  <c:pt idx="3">
                    <c:v>+0.4%</c:v>
                  </c:pt>
                  <c:pt idx="4">
                    <c:v> -7.1%</c:v>
                  </c:pt>
                </c15:dlblRangeCache>
              </c15:datalabelsRange>
            </c:ext>
            <c:ext xmlns:c16="http://schemas.microsoft.com/office/drawing/2014/chart" uri="{C3380CC4-5D6E-409C-BE32-E72D297353CC}">
              <c16:uniqueId val="{0000001A-A615-4153-8889-C4192B57BC61}"/>
            </c:ext>
          </c:extLst>
        </c:ser>
        <c:ser>
          <c:idx val="7"/>
          <c:order val="7"/>
          <c:tx>
            <c:strRef>
              <c:f>Finance!$K$13</c:f>
              <c:strCache>
                <c:ptCount val="1"/>
                <c:pt idx="0">
                  <c:v>Share</c:v>
                </c:pt>
              </c:strCache>
            </c:strRef>
          </c:tx>
          <c:spPr>
            <a:ln w="25400" cap="rnd">
              <a:noFill/>
              <a:round/>
            </a:ln>
            <a:effectLst/>
          </c:spPr>
          <c:marker>
            <c:symbol val="none"/>
          </c:marker>
          <c:dLbls>
            <c:dLbl>
              <c:idx val="0"/>
              <c:tx>
                <c:rich>
                  <a:bodyPr/>
                  <a:lstStyle/>
                  <a:p>
                    <a:fld id="{DDCB5082-1D52-4AEB-937C-5E54D3E3C1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615-4153-8889-C4192B57BC61}"/>
                </c:ext>
              </c:extLst>
            </c:dLbl>
            <c:dLbl>
              <c:idx val="1"/>
              <c:tx>
                <c:rich>
                  <a:bodyPr/>
                  <a:lstStyle/>
                  <a:p>
                    <a:fld id="{6ECB328A-F266-41E5-8802-3509DF3FE0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615-4153-8889-C4192B57BC61}"/>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Finance!$J$14:$J$15</c:f>
              <c:numCache>
                <c:formatCode>General</c:formatCode>
                <c:ptCount val="2"/>
                <c:pt idx="0">
                  <c:v>1</c:v>
                </c:pt>
                <c:pt idx="1">
                  <c:v>2</c:v>
                </c:pt>
              </c:numCache>
            </c:numRef>
          </c:xVal>
          <c:yVal>
            <c:numRef>
              <c:f>Finance!$K$14:$K$15</c:f>
              <c:numCache>
                <c:formatCode>0%</c:formatCode>
                <c:ptCount val="2"/>
                <c:pt idx="0">
                  <c:v>1</c:v>
                </c:pt>
                <c:pt idx="1">
                  <c:v>1</c:v>
                </c:pt>
              </c:numCache>
            </c:numRef>
          </c:yVal>
          <c:smooth val="0"/>
          <c:extLst>
            <c:ext xmlns:c15="http://schemas.microsoft.com/office/drawing/2012/chart" uri="{02D57815-91ED-43cb-92C2-25804820EDAC}">
              <c15:datalabelsRange>
                <c15:f>Finance!$L$14:$L$15</c15:f>
                <c15:dlblRangeCache>
                  <c:ptCount val="2"/>
                  <c:pt idx="0">
                    <c:v> 25,444 </c:v>
                  </c:pt>
                  <c:pt idx="1">
                    <c:v> 26,563 </c:v>
                  </c:pt>
                </c15:dlblRangeCache>
              </c15:datalabelsRange>
            </c:ext>
            <c:ext xmlns:c16="http://schemas.microsoft.com/office/drawing/2014/chart" uri="{C3380CC4-5D6E-409C-BE32-E72D297353CC}">
              <c16:uniqueId val="{0000001D-A615-4153-8889-C4192B57BC61}"/>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Finance!$J$13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Finance!$L$12</c:f>
              <c:strCache>
                <c:ptCount val="1"/>
                <c:pt idx="0">
                  <c:v>2018</c:v>
                </c:pt>
              </c:strCache>
            </c:strRef>
          </c:cat>
          <c:val>
            <c:numRef>
              <c:f>Finance!$L$13</c:f>
              <c:numCache>
                <c:formatCode>#,##0</c:formatCode>
                <c:ptCount val="1"/>
                <c:pt idx="0">
                  <c:v>10634</c:v>
                </c:pt>
              </c:numCache>
            </c:numRef>
          </c:val>
          <c:extLst>
            <c:ext xmlns:c16="http://schemas.microsoft.com/office/drawing/2014/chart" uri="{C3380CC4-5D6E-409C-BE32-E72D297353CC}">
              <c16:uniqueId val="{00000000-2A3C-43F3-BE51-1F7CF3A32E4A}"/>
            </c:ext>
          </c:extLst>
        </c:ser>
        <c:ser>
          <c:idx val="1"/>
          <c:order val="1"/>
          <c:tx>
            <c:strRef>
              <c:f>Finance!$J$14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Finance!$L$12</c:f>
              <c:strCache>
                <c:ptCount val="1"/>
                <c:pt idx="0">
                  <c:v>2018</c:v>
                </c:pt>
              </c:strCache>
            </c:strRef>
          </c:cat>
          <c:val>
            <c:numRef>
              <c:f>Finance!$L$14</c:f>
              <c:numCache>
                <c:formatCode>#,##0</c:formatCode>
                <c:ptCount val="1"/>
                <c:pt idx="0">
                  <c:v>15928</c:v>
                </c:pt>
              </c:numCache>
            </c:numRef>
          </c:val>
          <c:extLst>
            <c:ext xmlns:c16="http://schemas.microsoft.com/office/drawing/2014/chart" uri="{C3380CC4-5D6E-409C-BE32-E72D297353CC}">
              <c16:uniqueId val="{00000001-2A3C-43F3-BE51-1F7CF3A32E4A}"/>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D2B-4D7B-8040-0DB15E3AE153}"/>
              </c:ext>
            </c:extLst>
          </c:dPt>
          <c:dLbls>
            <c:dLbl>
              <c:idx val="0"/>
              <c:tx>
                <c:rich>
                  <a:bodyPr/>
                  <a:lstStyle/>
                  <a:p>
                    <a:fld id="{E5CD1D05-A1CD-43A6-A0AD-4BDFE5D1E9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D2B-4D7B-8040-0DB15E3AE153}"/>
                </c:ext>
              </c:extLst>
            </c:dLbl>
            <c:dLbl>
              <c:idx val="1"/>
              <c:tx>
                <c:rich>
                  <a:bodyPr/>
                  <a:lstStyle/>
                  <a:p>
                    <a:fld id="{8A6061B8-9C34-45E5-A6AB-A9E88C87354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D2B-4D7B-8040-0DB15E3AE15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Finance!$J$13:$J$14</c:f>
              <c:strCache>
                <c:ptCount val="2"/>
                <c:pt idx="0">
                  <c:v>Male</c:v>
                </c:pt>
                <c:pt idx="1">
                  <c:v>Female</c:v>
                </c:pt>
              </c:strCache>
            </c:strRef>
          </c:cat>
          <c:val>
            <c:numRef>
              <c:f>Finance!$M$13:$M$14</c:f>
              <c:numCache>
                <c:formatCode>\+#,##0;\-#,##0;\ #,##0</c:formatCode>
                <c:ptCount val="2"/>
                <c:pt idx="0">
                  <c:v>703</c:v>
                </c:pt>
                <c:pt idx="1">
                  <c:v>415</c:v>
                </c:pt>
              </c:numCache>
            </c:numRef>
          </c:val>
          <c:extLst>
            <c:ext xmlns:c15="http://schemas.microsoft.com/office/drawing/2012/chart" uri="{02D57815-91ED-43cb-92C2-25804820EDAC}">
              <c15:datalabelsRange>
                <c15:f>Finance!$N$13:$N$14</c15:f>
                <c15:dlblRangeCache>
                  <c:ptCount val="2"/>
                  <c:pt idx="0">
                    <c:v>+7%</c:v>
                  </c:pt>
                  <c:pt idx="1">
                    <c:v>+3%</c:v>
                  </c:pt>
                </c15:dlblRangeCache>
              </c15:datalabelsRange>
            </c:ext>
            <c:ext xmlns:c16="http://schemas.microsoft.com/office/drawing/2014/chart" uri="{C3380CC4-5D6E-409C-BE32-E72D297353CC}">
              <c16:uniqueId val="{00000003-DD2B-4D7B-8040-0DB15E3AE153}"/>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Finance!$K$4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Finance!$M$3</c:f>
              <c:strCache>
                <c:ptCount val="1"/>
                <c:pt idx="0">
                  <c:v>2018</c:v>
                </c:pt>
              </c:strCache>
            </c:strRef>
          </c:cat>
          <c:val>
            <c:numRef>
              <c:f>Finance!$M$4</c:f>
              <c:numCache>
                <c:formatCode>_(* #,##0_);_(* \(#,##0\);_(* "-"??_);_(@_)</c:formatCode>
                <c:ptCount val="1"/>
                <c:pt idx="0">
                  <c:v>22115</c:v>
                </c:pt>
              </c:numCache>
            </c:numRef>
          </c:val>
          <c:extLst>
            <c:ext xmlns:c16="http://schemas.microsoft.com/office/drawing/2014/chart" uri="{C3380CC4-5D6E-409C-BE32-E72D297353CC}">
              <c16:uniqueId val="{00000000-FAF6-4665-A24C-25874EEA2B15}"/>
            </c:ext>
          </c:extLst>
        </c:ser>
        <c:ser>
          <c:idx val="1"/>
          <c:order val="1"/>
          <c:tx>
            <c:strRef>
              <c:f>Finance!$K$5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Finance!$M$3</c:f>
              <c:strCache>
                <c:ptCount val="1"/>
                <c:pt idx="0">
                  <c:v>2018</c:v>
                </c:pt>
              </c:strCache>
            </c:strRef>
          </c:cat>
          <c:val>
            <c:numRef>
              <c:f>Finance!$M$5</c:f>
              <c:numCache>
                <c:formatCode>_(* #,##0_);_(* \(#,##0\);_(* "-"??_);_(@_)</c:formatCode>
                <c:ptCount val="1"/>
                <c:pt idx="0">
                  <c:v>1764</c:v>
                </c:pt>
              </c:numCache>
            </c:numRef>
          </c:val>
          <c:extLst>
            <c:ext xmlns:c16="http://schemas.microsoft.com/office/drawing/2014/chart" uri="{C3380CC4-5D6E-409C-BE32-E72D297353CC}">
              <c16:uniqueId val="{00000001-FAF6-4665-A24C-25874EEA2B15}"/>
            </c:ext>
          </c:extLst>
        </c:ser>
        <c:ser>
          <c:idx val="2"/>
          <c:order val="2"/>
          <c:tx>
            <c:strRef>
              <c:f>Finance!$K$6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Finance!$M$3</c:f>
              <c:strCache>
                <c:ptCount val="1"/>
                <c:pt idx="0">
                  <c:v>2018</c:v>
                </c:pt>
              </c:strCache>
            </c:strRef>
          </c:cat>
          <c:val>
            <c:numRef>
              <c:f>Finance!$M$6</c:f>
              <c:numCache>
                <c:formatCode>_(* #,##0_);_(* \(#,##0\);_(* "-"??_);_(@_)</c:formatCode>
                <c:ptCount val="1"/>
                <c:pt idx="0">
                  <c:v>2275</c:v>
                </c:pt>
              </c:numCache>
            </c:numRef>
          </c:val>
          <c:extLst>
            <c:ext xmlns:c16="http://schemas.microsoft.com/office/drawing/2014/chart" uri="{C3380CC4-5D6E-409C-BE32-E72D297353CC}">
              <c16:uniqueId val="{00000002-FAF6-4665-A24C-25874EEA2B15}"/>
            </c:ext>
          </c:extLst>
        </c:ser>
        <c:ser>
          <c:idx val="3"/>
          <c:order val="3"/>
          <c:tx>
            <c:strRef>
              <c:f>Finance!$K$7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Finance!$M$3</c:f>
              <c:strCache>
                <c:ptCount val="1"/>
                <c:pt idx="0">
                  <c:v>2018</c:v>
                </c:pt>
              </c:strCache>
            </c:strRef>
          </c:cat>
          <c:val>
            <c:numRef>
              <c:f>Finance!$M$7</c:f>
              <c:numCache>
                <c:formatCode>_(* #,##0_);_(* \(#,##0\);_(* "-"??_);_(@_)</c:formatCode>
                <c:ptCount val="1"/>
                <c:pt idx="0">
                  <c:v>401</c:v>
                </c:pt>
              </c:numCache>
            </c:numRef>
          </c:val>
          <c:extLst>
            <c:ext xmlns:c16="http://schemas.microsoft.com/office/drawing/2014/chart" uri="{C3380CC4-5D6E-409C-BE32-E72D297353CC}">
              <c16:uniqueId val="{00000003-FAF6-4665-A24C-25874EEA2B1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244-4031-98C6-9FF1FBB3115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244-4031-98C6-9FF1FBB3115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244-4031-98C6-9FF1FBB3115F}"/>
              </c:ext>
            </c:extLst>
          </c:dPt>
          <c:dLbls>
            <c:dLbl>
              <c:idx val="0"/>
              <c:tx>
                <c:rich>
                  <a:bodyPr/>
                  <a:lstStyle/>
                  <a:p>
                    <a:fld id="{207D87A9-2CC0-4140-B493-3F448F35F7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244-4031-98C6-9FF1FBB3115F}"/>
                </c:ext>
              </c:extLst>
            </c:dLbl>
            <c:dLbl>
              <c:idx val="1"/>
              <c:tx>
                <c:rich>
                  <a:bodyPr/>
                  <a:lstStyle/>
                  <a:p>
                    <a:fld id="{A370AD89-677A-428F-90E0-4AC20AC73B5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244-4031-98C6-9FF1FBB3115F}"/>
                </c:ext>
              </c:extLst>
            </c:dLbl>
            <c:dLbl>
              <c:idx val="2"/>
              <c:tx>
                <c:rich>
                  <a:bodyPr/>
                  <a:lstStyle/>
                  <a:p>
                    <a:fld id="{A35A2B04-B7C8-42A5-A3B9-59753FB2C52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244-4031-98C6-9FF1FBB3115F}"/>
                </c:ext>
              </c:extLst>
            </c:dLbl>
            <c:dLbl>
              <c:idx val="3"/>
              <c:tx>
                <c:rich>
                  <a:bodyPr/>
                  <a:lstStyle/>
                  <a:p>
                    <a:fld id="{45D598FE-5B45-4A29-A7D5-CDD56540C97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244-4031-98C6-9FF1FBB311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Finance!$K$4:$K$7</c:f>
              <c:strCache>
                <c:ptCount val="4"/>
                <c:pt idx="0">
                  <c:v>White</c:v>
                </c:pt>
                <c:pt idx="1">
                  <c:v>Black or African American</c:v>
                </c:pt>
                <c:pt idx="2">
                  <c:v>Asian</c:v>
                </c:pt>
                <c:pt idx="3">
                  <c:v>Other</c:v>
                </c:pt>
              </c:strCache>
            </c:strRef>
          </c:cat>
          <c:val>
            <c:numRef>
              <c:f>Finance!$N$4:$N$7</c:f>
              <c:numCache>
                <c:formatCode>\+#,##0;\-#,##0;\ #,##0</c:formatCode>
                <c:ptCount val="4"/>
                <c:pt idx="0">
                  <c:v>358</c:v>
                </c:pt>
                <c:pt idx="1">
                  <c:v>176</c:v>
                </c:pt>
                <c:pt idx="2">
                  <c:v>501</c:v>
                </c:pt>
                <c:pt idx="3">
                  <c:v>81</c:v>
                </c:pt>
              </c:numCache>
            </c:numRef>
          </c:val>
          <c:extLst>
            <c:ext xmlns:c15="http://schemas.microsoft.com/office/drawing/2012/chart" uri="{02D57815-91ED-43cb-92C2-25804820EDAC}">
              <c15:datalabelsRange>
                <c15:f>Finance!$O$4:$O$7</c15:f>
                <c15:dlblRangeCache>
                  <c:ptCount val="4"/>
                  <c:pt idx="0">
                    <c:v>+2%</c:v>
                  </c:pt>
                  <c:pt idx="1">
                    <c:v>+11%</c:v>
                  </c:pt>
                  <c:pt idx="2">
                    <c:v>+28%</c:v>
                  </c:pt>
                  <c:pt idx="3">
                    <c:v>+25%</c:v>
                  </c:pt>
                </c15:dlblRangeCache>
              </c15:datalabelsRange>
            </c:ext>
            <c:ext xmlns:c16="http://schemas.microsoft.com/office/drawing/2014/chart" uri="{C3380CC4-5D6E-409C-BE32-E72D297353CC}">
              <c16:uniqueId val="{00000007-2244-4031-98C6-9FF1FBB3115F}"/>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Finance!$N$9</c:f>
              <c:strCache>
                <c:ptCount val="1"/>
                <c:pt idx="0">
                  <c:v>Change</c:v>
                </c:pt>
              </c:strCache>
            </c:strRef>
          </c:tx>
          <c:spPr>
            <a:solidFill>
              <a:schemeClr val="accent5"/>
            </a:solidFill>
            <a:ln>
              <a:noFill/>
            </a:ln>
            <a:effectLst/>
          </c:spPr>
          <c:invertIfNegative val="0"/>
          <c:dLbls>
            <c:dLbl>
              <c:idx val="0"/>
              <c:tx>
                <c:rich>
                  <a:bodyPr/>
                  <a:lstStyle/>
                  <a:p>
                    <a:fld id="{5AD1590B-8E92-41CF-A21F-7546614A73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B7D-424B-8394-493ACE879A35}"/>
                </c:ext>
              </c:extLst>
            </c:dLbl>
            <c:dLbl>
              <c:idx val="1"/>
              <c:tx>
                <c:rich>
                  <a:bodyPr/>
                  <a:lstStyle/>
                  <a:p>
                    <a:fld id="{45191C27-D106-4686-A955-9043BF1A68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B7D-424B-8394-493ACE879A3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Finance!$K$10:$K$11</c:f>
              <c:strCache>
                <c:ptCount val="2"/>
                <c:pt idx="0">
                  <c:v>Hispanic or Latino</c:v>
                </c:pt>
                <c:pt idx="1">
                  <c:v>Not Hispanic or Latino</c:v>
                </c:pt>
              </c:strCache>
            </c:strRef>
          </c:cat>
          <c:val>
            <c:numRef>
              <c:f>Finance!$N$10:$N$11</c:f>
              <c:numCache>
                <c:formatCode>\+#,##0;\-#,##0;\ #,##0</c:formatCode>
                <c:ptCount val="2"/>
                <c:pt idx="0">
                  <c:v>225</c:v>
                </c:pt>
                <c:pt idx="1">
                  <c:v>890</c:v>
                </c:pt>
              </c:numCache>
            </c:numRef>
          </c:val>
          <c:extLst>
            <c:ext xmlns:c15="http://schemas.microsoft.com/office/drawing/2012/chart" uri="{02D57815-91ED-43cb-92C2-25804820EDAC}">
              <c15:datalabelsRange>
                <c15:f>Finance!$O$10:$O$11</c15:f>
                <c15:dlblRangeCache>
                  <c:ptCount val="2"/>
                  <c:pt idx="0">
                    <c:v>+28%</c:v>
                  </c:pt>
                  <c:pt idx="1">
                    <c:v>+4%</c:v>
                  </c:pt>
                </c15:dlblRangeCache>
              </c15:datalabelsRange>
            </c:ext>
            <c:ext xmlns:c16="http://schemas.microsoft.com/office/drawing/2014/chart" uri="{C3380CC4-5D6E-409C-BE32-E72D297353CC}">
              <c16:uniqueId val="{00000002-CB7D-424B-8394-493ACE879A35}"/>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Finance!$L$9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Finance!$K$10:$K$11</c15:sqref>
                        </c15:formulaRef>
                      </c:ext>
                    </c:extLst>
                    <c:strCache>
                      <c:ptCount val="2"/>
                      <c:pt idx="0">
                        <c:v>Hispanic or Latino</c:v>
                      </c:pt>
                      <c:pt idx="1">
                        <c:v>Not Hispanic or Latino</c:v>
                      </c:pt>
                    </c:strCache>
                  </c:strRef>
                </c:cat>
                <c:val>
                  <c:numRef>
                    <c:extLst>
                      <c:ext uri="{02D57815-91ED-43cb-92C2-25804820EDAC}">
                        <c15:formulaRef>
                          <c15:sqref>Finance!$L$10:$L$11</c15:sqref>
                        </c15:formulaRef>
                      </c:ext>
                    </c:extLst>
                    <c:numCache>
                      <c:formatCode>_(* #,##0_);_(* \(#,##0\);_(* "-"??_);_(@_)</c:formatCode>
                      <c:ptCount val="2"/>
                      <c:pt idx="0">
                        <c:v>806</c:v>
                      </c:pt>
                      <c:pt idx="1">
                        <c:v>24638</c:v>
                      </c:pt>
                    </c:numCache>
                  </c:numRef>
                </c:val>
                <c:extLst>
                  <c:ext xmlns:c16="http://schemas.microsoft.com/office/drawing/2014/chart" uri="{C3380CC4-5D6E-409C-BE32-E72D297353CC}">
                    <c16:uniqueId val="{00000003-CB7D-424B-8394-493ACE879A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Finance!$M$10:$M$11</c15:sqref>
                        </c15:formulaRef>
                      </c:ext>
                    </c:extLst>
                    <c:numCache>
                      <c:formatCode>_(* #,##0_);_(* \(#,##0\);_(* "-"??_);_(@_)</c:formatCode>
                      <c:ptCount val="2"/>
                      <c:pt idx="0">
                        <c:v>1031</c:v>
                      </c:pt>
                      <c:pt idx="1">
                        <c:v>25528</c:v>
                      </c:pt>
                    </c:numCache>
                  </c:numRef>
                </c:val>
                <c:extLst xmlns:c15="http://schemas.microsoft.com/office/drawing/2012/chart">
                  <c:ext xmlns:c16="http://schemas.microsoft.com/office/drawing/2014/chart" uri="{C3380CC4-5D6E-409C-BE32-E72D297353CC}">
                    <c16:uniqueId val="{00000004-CB7D-424B-8394-493ACE879A35}"/>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Supply and Demand Charts.xlsx]Region Occupations!PivotTable5</c:name>
    <c:fmtId val="22"/>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s>
    <c:plotArea>
      <c:layout/>
      <c:barChart>
        <c:barDir val="bar"/>
        <c:grouping val="clustered"/>
        <c:varyColors val="0"/>
        <c:ser>
          <c:idx val="0"/>
          <c:order val="0"/>
          <c:tx>
            <c:strRef>
              <c:f>'Region Occupations'!$B$6</c:f>
              <c:strCache>
                <c:ptCount val="1"/>
                <c:pt idx="0">
                  <c:v>Total</c:v>
                </c:pt>
              </c:strCache>
            </c:strRef>
          </c:tx>
          <c:spPr>
            <a:solidFill>
              <a:schemeClr val="accent1"/>
            </a:solidFill>
            <a:ln>
              <a:noFill/>
            </a:ln>
            <a:effectLst/>
          </c:spPr>
          <c:invertIfNegative val="0"/>
          <c:cat>
            <c:strRef>
              <c:f>'Region Occupations'!$A$7:$A$18</c:f>
              <c:strCache>
                <c:ptCount val="11"/>
                <c:pt idx="0">
                  <c:v>Phlebotomists</c:v>
                </c:pt>
                <c:pt idx="1">
                  <c:v>Medical Records and Health Information Technicians</c:v>
                </c:pt>
                <c:pt idx="2">
                  <c:v>Dental Assistants</c:v>
                </c:pt>
                <c:pt idx="3">
                  <c:v>Automotive Service Technicians and Mechanics</c:v>
                </c:pt>
                <c:pt idx="4">
                  <c:v>Bookkeeping, Accounting, and Auditing Clerks</c:v>
                </c:pt>
                <c:pt idx="5">
                  <c:v>Licensed Practical and Licensed Vocational Nurses</c:v>
                </c:pt>
                <c:pt idx="6">
                  <c:v>Respiratory Therapists</c:v>
                </c:pt>
                <c:pt idx="7">
                  <c:v>Cardiovascular Technologists and Technicians</c:v>
                </c:pt>
                <c:pt idx="8">
                  <c:v>Diagnostic Medical Sonographers</c:v>
                </c:pt>
                <c:pt idx="9">
                  <c:v>Radiologic Technologists</c:v>
                </c:pt>
                <c:pt idx="10">
                  <c:v>Physical Therapist Assistants</c:v>
                </c:pt>
              </c:strCache>
            </c:strRef>
          </c:cat>
          <c:val>
            <c:numRef>
              <c:f>'Region Occupations'!$B$7:$B$18</c:f>
              <c:numCache>
                <c:formatCode>#,##0.00</c:formatCode>
                <c:ptCount val="11"/>
                <c:pt idx="0">
                  <c:v>0.82767857142857137</c:v>
                </c:pt>
                <c:pt idx="1">
                  <c:v>0.77555248618784534</c:v>
                </c:pt>
                <c:pt idx="2">
                  <c:v>0.7431870669745958</c:v>
                </c:pt>
                <c:pt idx="3">
                  <c:v>0.68576744186046523</c:v>
                </c:pt>
                <c:pt idx="4">
                  <c:v>0.56814392277314618</c:v>
                </c:pt>
                <c:pt idx="5">
                  <c:v>0.51833084947839048</c:v>
                </c:pt>
                <c:pt idx="6">
                  <c:v>0.4375</c:v>
                </c:pt>
                <c:pt idx="7">
                  <c:v>0.33246753246753247</c:v>
                </c:pt>
                <c:pt idx="8">
                  <c:v>0.24770642201834861</c:v>
                </c:pt>
                <c:pt idx="9">
                  <c:v>0.2388888888888889</c:v>
                </c:pt>
                <c:pt idx="10">
                  <c:v>0.12844036697247707</c:v>
                </c:pt>
              </c:numCache>
            </c:numRef>
          </c:val>
          <c:extLst>
            <c:ext xmlns:c16="http://schemas.microsoft.com/office/drawing/2014/chart" uri="{C3380CC4-5D6E-409C-BE32-E72D297353CC}">
              <c16:uniqueId val="{00000000-F544-4018-98D0-4FB0A3340B3A}"/>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Supply and Demand Charts.xlsx]Region Occupations (3 stars)!PivotTable5</c:name>
    <c:fmtId val="2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cat>
            <c:strRef>
              <c:f>'Region Occupations (3 stars)'!$A$7:$A$16</c:f>
              <c:strCache>
                <c:ptCount val="9"/>
                <c:pt idx="0">
                  <c:v>Medical and Clinical Laboratory Technicians</c:v>
                </c:pt>
                <c:pt idx="1">
                  <c:v>Firefighters</c:v>
                </c:pt>
                <c:pt idx="2">
                  <c:v>Veterinary Technologists and Technicians</c:v>
                </c:pt>
                <c:pt idx="3">
                  <c:v>Occupational Therapy Assistants</c:v>
                </c:pt>
                <c:pt idx="4">
                  <c:v>Web Developers</c:v>
                </c:pt>
                <c:pt idx="5">
                  <c:v>Medical Equipment Repairers</c:v>
                </c:pt>
                <c:pt idx="6">
                  <c:v>Surgical Technologists</c:v>
                </c:pt>
                <c:pt idx="7">
                  <c:v>Library Technicians</c:v>
                </c:pt>
                <c:pt idx="8">
                  <c:v>Funeral Service Managers</c:v>
                </c:pt>
              </c:strCache>
            </c:strRef>
          </c:cat>
          <c:val>
            <c:numRef>
              <c:f>'Region Occupations (3 stars)'!$B$7:$B$16</c:f>
              <c:numCache>
                <c:formatCode>#,##0.00</c:formatCode>
                <c:ptCount val="9"/>
                <c:pt idx="0">
                  <c:v>0.96956521739130441</c:v>
                </c:pt>
                <c:pt idx="1">
                  <c:v>0.6412500000000001</c:v>
                </c:pt>
                <c:pt idx="2">
                  <c:v>0.61417322834645671</c:v>
                </c:pt>
                <c:pt idx="3">
                  <c:v>0.54929577464788726</c:v>
                </c:pt>
                <c:pt idx="4">
                  <c:v>0.53291925465838508</c:v>
                </c:pt>
                <c:pt idx="5">
                  <c:v>0.4285714285714286</c:v>
                </c:pt>
                <c:pt idx="6">
                  <c:v>0.13414634146341464</c:v>
                </c:pt>
                <c:pt idx="7">
                  <c:v>9.1836734693877556E-2</c:v>
                </c:pt>
                <c:pt idx="8">
                  <c:v>8.3333333333333329E-2</c:v>
                </c:pt>
              </c:numCache>
            </c:numRef>
          </c:val>
          <c:extLst>
            <c:ext xmlns:c16="http://schemas.microsoft.com/office/drawing/2014/chart" uri="{C3380CC4-5D6E-409C-BE32-E72D297353CC}">
              <c16:uniqueId val="{00000000-7F10-49AC-AF54-9D299D1F0A4C}"/>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D42B-4609-9A81-6C6C016524C6}"/>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'SE1'!$F$4</c:f>
              <c:strCache>
                <c:ptCount val="1"/>
                <c:pt idx="0">
                  <c:v># of Licenses</c:v>
                </c:pt>
              </c:strCache>
            </c:strRef>
          </c:tx>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C6C-4DFA-ABAD-CE3ABD94B05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C6C-4DFA-ABAD-CE3ABD94B05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CC6C-4DFA-ABAD-CE3ABD94B05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C6C-4DFA-ABAD-CE3ABD94B05A}"/>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CC6C-4DFA-ABAD-CE3ABD94B05A}"/>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CC6C-4DFA-ABAD-CE3ABD94B05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C6C-4DFA-ABAD-CE3ABD94B05A}"/>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CC6C-4DFA-ABAD-CE3ABD94B05A}"/>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CC6C-4DFA-ABAD-CE3ABD94B05A}"/>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CC6C-4DFA-ABAD-CE3ABD94B05A}"/>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CC6C-4DFA-ABAD-CE3ABD94B05A}"/>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CC6C-4DFA-ABAD-CE3ABD94B05A}"/>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CC6C-4DFA-ABAD-CE3ABD94B05A}"/>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CC6C-4DFA-ABAD-CE3ABD94B05A}"/>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CC6C-4DFA-ABAD-CE3ABD94B05A}"/>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'SE1'!$E$5:$E$19</c:f>
              <c:strCache>
                <c:ptCount val="15"/>
                <c:pt idx="0">
                  <c:v>Substance Abuse and Behavioral Disorder Counselors</c:v>
                </c:pt>
                <c:pt idx="1">
                  <c:v>Occupational Therapy Assistants</c:v>
                </c:pt>
                <c:pt idx="2">
                  <c:v>Social and Human Service Assistants</c:v>
                </c:pt>
                <c:pt idx="3">
                  <c:v>Occupational Therapists</c:v>
                </c:pt>
                <c:pt idx="4">
                  <c:v>Speech-Language Pathologists</c:v>
                </c:pt>
                <c:pt idx="5">
                  <c:v>Physical Therapists</c:v>
                </c:pt>
                <c:pt idx="6">
                  <c:v>Mental Health Counselors</c:v>
                </c:pt>
                <c:pt idx="7">
                  <c:v>Water and Wastewater Treatment Plant and System Operators</c:v>
                </c:pt>
                <c:pt idx="8">
                  <c:v>Engineers</c:v>
                </c:pt>
                <c:pt idx="9">
                  <c:v>Accountants and Auditors</c:v>
                </c:pt>
                <c:pt idx="10">
                  <c:v>Social Workers</c:v>
                </c:pt>
                <c:pt idx="11">
                  <c:v>Plumbers, Pipefitters, and Steamfitters</c:v>
                </c:pt>
                <c:pt idx="12">
                  <c:v>Electricians</c:v>
                </c:pt>
                <c:pt idx="13">
                  <c:v>Hairdressers, Hairstylists, and Cosmetologists</c:v>
                </c:pt>
                <c:pt idx="14">
                  <c:v>Real Estate Sales Agents</c:v>
                </c:pt>
              </c:strCache>
            </c:strRef>
          </c:cat>
          <c:val>
            <c:numRef>
              <c:f>'SE1'!$F$5:$F$19</c:f>
              <c:numCache>
                <c:formatCode>#,##0</c:formatCode>
                <c:ptCount val="15"/>
                <c:pt idx="0">
                  <c:v>354</c:v>
                </c:pt>
                <c:pt idx="1">
                  <c:v>384</c:v>
                </c:pt>
                <c:pt idx="2">
                  <c:v>534</c:v>
                </c:pt>
                <c:pt idx="3">
                  <c:v>570</c:v>
                </c:pt>
                <c:pt idx="4">
                  <c:v>718</c:v>
                </c:pt>
                <c:pt idx="5">
                  <c:v>774</c:v>
                </c:pt>
                <c:pt idx="6">
                  <c:v>960</c:v>
                </c:pt>
                <c:pt idx="7">
                  <c:v>999</c:v>
                </c:pt>
                <c:pt idx="8">
                  <c:v>1396</c:v>
                </c:pt>
                <c:pt idx="9">
                  <c:v>1536</c:v>
                </c:pt>
                <c:pt idx="10">
                  <c:v>2287</c:v>
                </c:pt>
                <c:pt idx="11">
                  <c:v>3266</c:v>
                </c:pt>
                <c:pt idx="12">
                  <c:v>3620</c:v>
                </c:pt>
                <c:pt idx="13">
                  <c:v>5687</c:v>
                </c:pt>
                <c:pt idx="14">
                  <c:v>8005</c:v>
                </c:pt>
              </c:numCache>
            </c:numRef>
          </c:val>
          <c:extLst>
            <c:ext xmlns:c16="http://schemas.microsoft.com/office/drawing/2014/chart" uri="{C3380CC4-5D6E-409C-BE32-E72D297353CC}">
              <c16:uniqueId val="{0000001E-CC6C-4DFA-ABAD-CE3ABD94B05A}"/>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a:t>
            </a:r>
            <a:r>
              <a:rPr lang="en-US" sz="1100"/>
              <a:t>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Machine shops and threaded product mfg.</c:v>
                </c:pt>
                <c:pt idx="3">
                  <c:v>Bakeries and tortilla manufacturing</c:v>
                </c:pt>
                <c:pt idx="4">
                  <c:v>Architectural and structural metals mfg.</c:v>
                </c:pt>
                <c:pt idx="5">
                  <c:v>Other miscellaneous manufacturing</c:v>
                </c:pt>
              </c:strCache>
            </c:strRef>
          </c:cat>
          <c:val>
            <c:numRef>
              <c:f>Manufacturing!$R$18:$R$23</c:f>
              <c:numCache>
                <c:formatCode>#,##0</c:formatCode>
                <c:ptCount val="6"/>
                <c:pt idx="0">
                  <c:v>1416</c:v>
                </c:pt>
                <c:pt idx="1">
                  <c:v>152</c:v>
                </c:pt>
                <c:pt idx="2">
                  <c:v>103</c:v>
                </c:pt>
                <c:pt idx="3">
                  <c:v>82</c:v>
                </c:pt>
                <c:pt idx="4">
                  <c:v>71</c:v>
                </c:pt>
                <c:pt idx="5">
                  <c:v>66</c:v>
                </c:pt>
              </c:numCache>
            </c:numRef>
          </c:val>
          <c:extLst>
            <c:ext xmlns:c16="http://schemas.microsoft.com/office/drawing/2014/chart" uri="{C3380CC4-5D6E-409C-BE32-E72D297353CC}">
              <c16:uniqueId val="{00000000-E8F5-45C3-B1EC-7119F498B4FE}"/>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Machine shops and threaded product mfg.</c:v>
                </c:pt>
                <c:pt idx="3">
                  <c:v>Bakeries and tortilla manufacturing</c:v>
                </c:pt>
                <c:pt idx="4">
                  <c:v>Architectural and structural metals mfg.</c:v>
                </c:pt>
                <c:pt idx="5">
                  <c:v>Other miscellaneous manufacturing</c:v>
                </c:pt>
              </c:strCache>
            </c:strRef>
          </c:cat>
          <c:val>
            <c:numRef>
              <c:f>Manufacturing!$S$18:$S$23</c:f>
              <c:numCache>
                <c:formatCode>#,##0</c:formatCode>
                <c:ptCount val="6"/>
                <c:pt idx="0">
                  <c:v>1384</c:v>
                </c:pt>
                <c:pt idx="1">
                  <c:v>138</c:v>
                </c:pt>
                <c:pt idx="2">
                  <c:v>102</c:v>
                </c:pt>
                <c:pt idx="3">
                  <c:v>83</c:v>
                </c:pt>
                <c:pt idx="4">
                  <c:v>72</c:v>
                </c:pt>
                <c:pt idx="5">
                  <c:v>61</c:v>
                </c:pt>
              </c:numCache>
            </c:numRef>
          </c:val>
          <c:extLst>
            <c:ext xmlns:c16="http://schemas.microsoft.com/office/drawing/2014/chart" uri="{C3380CC4-5D6E-409C-BE32-E72D297353CC}">
              <c16:uniqueId val="{00000001-E8F5-45C3-B1EC-7119F498B4FE}"/>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5435EBDD-5813-4417-9C9C-78E0BA8A2765}" type="CELLRANGE">
                      <a:rPr lang="en-US"/>
                      <a:pPr/>
                      <a:t>[CELLRANGE]</a:t>
                    </a:fld>
                    <a:r>
                      <a:rPr lang="en-US" baseline="0"/>
                      <a:t>, </a:t>
                    </a:r>
                    <a:fld id="{05A5A855-3D45-4290-8C97-820CF718256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80C-43AD-AF25-56B3A2C07220}"/>
                </c:ext>
              </c:extLst>
            </c:dLbl>
            <c:dLbl>
              <c:idx val="1"/>
              <c:tx>
                <c:rich>
                  <a:bodyPr/>
                  <a:lstStyle/>
                  <a:p>
                    <a:fld id="{057AB212-124C-45E2-BD2A-A2CE1B5A2B8F}" type="CELLRANGE">
                      <a:rPr lang="en-US"/>
                      <a:pPr/>
                      <a:t>[CELLRANGE]</a:t>
                    </a:fld>
                    <a:r>
                      <a:rPr lang="en-US" baseline="0"/>
                      <a:t>, </a:t>
                    </a:r>
                    <a:fld id="{EAE655EE-5734-474B-A9CA-5997FA9163C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5516</c:v>
                </c:pt>
                <c:pt idx="1">
                  <c:v>5564</c:v>
                </c:pt>
              </c:numCache>
            </c:numRef>
          </c:val>
          <c:extLst>
            <c:ext xmlns:c15="http://schemas.microsoft.com/office/drawing/2012/chart" uri="{02D57815-91ED-43cb-92C2-25804820EDAC}">
              <c15:datalabelsRange>
                <c15:f>Manufacturing!$E$32:$F$32</c15:f>
                <c15:dlblRangeCache>
                  <c:ptCount val="2"/>
                  <c:pt idx="0">
                    <c:v>13%</c:v>
                  </c:pt>
                  <c:pt idx="1">
                    <c:v>14%</c:v>
                  </c:pt>
                </c15:dlblRangeCache>
              </c15:datalabelsRange>
            </c:ext>
            <c:ext xmlns:c16="http://schemas.microsoft.com/office/drawing/2014/chart" uri="{C3380CC4-5D6E-409C-BE32-E72D297353CC}">
              <c16:uniqueId val="{00000002-B80C-43AD-AF25-56B3A2C07220}"/>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D44ABDF9-13C1-4EAC-8605-F230EBB4B31B}" type="CELLRANGE">
                      <a:rPr lang="en-US"/>
                      <a:pPr/>
                      <a:t>[CELLRANGE]</a:t>
                    </a:fld>
                    <a:r>
                      <a:rPr lang="en-US" baseline="0"/>
                      <a:t>, </a:t>
                    </a:r>
                    <a:fld id="{BA032F40-3AC5-4573-BBDB-04415C1516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80C-43AD-AF25-56B3A2C07220}"/>
                </c:ext>
              </c:extLst>
            </c:dLbl>
            <c:dLbl>
              <c:idx val="1"/>
              <c:tx>
                <c:rich>
                  <a:bodyPr/>
                  <a:lstStyle/>
                  <a:p>
                    <a:fld id="{B1192C7B-0B09-455E-BB81-0E4C4BCA9C91}" type="CELLRANGE">
                      <a:rPr lang="en-US"/>
                      <a:pPr/>
                      <a:t>[CELLRANGE]</a:t>
                    </a:fld>
                    <a:r>
                      <a:rPr lang="en-US" baseline="0"/>
                      <a:t>, </a:t>
                    </a:r>
                    <a:fld id="{C424AFD4-AB24-4857-AA6C-4764D2BEBBB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11721</c:v>
                </c:pt>
                <c:pt idx="1">
                  <c:v>11359</c:v>
                </c:pt>
              </c:numCache>
            </c:numRef>
          </c:val>
          <c:extLst>
            <c:ext xmlns:c15="http://schemas.microsoft.com/office/drawing/2012/chart" uri="{02D57815-91ED-43cb-92C2-25804820EDAC}">
              <c15:datalabelsRange>
                <c15:f>Manufacturing!$E$33:$F$33</c15:f>
                <c15:dlblRangeCache>
                  <c:ptCount val="2"/>
                  <c:pt idx="0">
                    <c:v>28%</c:v>
                  </c:pt>
                  <c:pt idx="1">
                    <c:v>28%</c:v>
                  </c:pt>
                </c15:dlblRangeCache>
              </c15:datalabelsRange>
            </c:ext>
            <c:ext xmlns:c16="http://schemas.microsoft.com/office/drawing/2014/chart" uri="{C3380CC4-5D6E-409C-BE32-E72D297353CC}">
              <c16:uniqueId val="{00000005-B80C-43AD-AF25-56B3A2C07220}"/>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F2DA0EA0-94F8-4A12-A0C4-D89191994001}" type="CELLRANGE">
                      <a:rPr lang="en-US"/>
                      <a:pPr/>
                      <a:t>[CELLRANGE]</a:t>
                    </a:fld>
                    <a:r>
                      <a:rPr lang="en-US" baseline="0"/>
                      <a:t>, </a:t>
                    </a:r>
                    <a:fld id="{04C54291-F87E-49ED-8BF2-8BFE680CF53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80C-43AD-AF25-56B3A2C07220}"/>
                </c:ext>
              </c:extLst>
            </c:dLbl>
            <c:dLbl>
              <c:idx val="1"/>
              <c:tx>
                <c:rich>
                  <a:bodyPr/>
                  <a:lstStyle/>
                  <a:p>
                    <a:fld id="{65388A5F-2163-454F-8778-65255B18CCC1}" type="CELLRANGE">
                      <a:rPr lang="en-US"/>
                      <a:pPr/>
                      <a:t>[CELLRANGE]</a:t>
                    </a:fld>
                    <a:r>
                      <a:rPr lang="en-US" baseline="0"/>
                      <a:t>, </a:t>
                    </a:r>
                    <a:fld id="{9ACBB027-FA22-45ED-98C7-5ED30E8FC70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11609</c:v>
                </c:pt>
                <c:pt idx="1">
                  <c:v>11401</c:v>
                </c:pt>
              </c:numCache>
            </c:numRef>
          </c:val>
          <c:extLst>
            <c:ext xmlns:c15="http://schemas.microsoft.com/office/drawing/2012/chart" uri="{02D57815-91ED-43cb-92C2-25804820EDAC}">
              <c15:datalabelsRange>
                <c15:f>Manufacturing!$E$34:$F$34</c15:f>
                <c15:dlblRangeCache>
                  <c:ptCount val="2"/>
                  <c:pt idx="0">
                    <c:v>28%</c:v>
                  </c:pt>
                  <c:pt idx="1">
                    <c:v>28%</c:v>
                  </c:pt>
                </c15:dlblRangeCache>
              </c15:datalabelsRange>
            </c:ext>
            <c:ext xmlns:c16="http://schemas.microsoft.com/office/drawing/2014/chart" uri="{C3380CC4-5D6E-409C-BE32-E72D297353CC}">
              <c16:uniqueId val="{00000008-B80C-43AD-AF25-56B3A2C07220}"/>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8F0129B3-53C0-4971-B1D2-2D6AA350D25C}" type="CELLRANGE">
                      <a:rPr lang="en-US"/>
                      <a:pPr/>
                      <a:t>[CELLRANGE]</a:t>
                    </a:fld>
                    <a:r>
                      <a:rPr lang="en-US" baseline="0"/>
                      <a:t>, </a:t>
                    </a:r>
                    <a:fld id="{A8BC41AF-6DAD-402F-8449-57F4FBA21D0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80C-43AD-AF25-56B3A2C07220}"/>
                </c:ext>
              </c:extLst>
            </c:dLbl>
            <c:dLbl>
              <c:idx val="1"/>
              <c:tx>
                <c:rich>
                  <a:bodyPr/>
                  <a:lstStyle/>
                  <a:p>
                    <a:fld id="{EDB89B38-4540-46FE-8F2D-473BCFFB17B5}" type="CELLRANGE">
                      <a:rPr lang="en-US"/>
                      <a:pPr/>
                      <a:t>[CELLRANGE]</a:t>
                    </a:fld>
                    <a:r>
                      <a:rPr lang="en-US" baseline="0"/>
                      <a:t>, </a:t>
                    </a:r>
                    <a:fld id="{10E750C8-DE1D-4DFD-92FA-E8391B15E22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10507</c:v>
                </c:pt>
                <c:pt idx="1">
                  <c:v>10181</c:v>
                </c:pt>
              </c:numCache>
            </c:numRef>
          </c:val>
          <c:extLst>
            <c:ext xmlns:c15="http://schemas.microsoft.com/office/drawing/2012/chart" uri="{02D57815-91ED-43cb-92C2-25804820EDAC}">
              <c15:datalabelsRange>
                <c15:f>Manufacturing!$E$35:$F$35</c15:f>
                <c15:dlblRangeCache>
                  <c:ptCount val="2"/>
                  <c:pt idx="0">
                    <c:v>25%</c:v>
                  </c:pt>
                  <c:pt idx="1">
                    <c:v>25%</c:v>
                  </c:pt>
                </c15:dlblRangeCache>
              </c15:datalabelsRange>
            </c:ext>
            <c:ext xmlns:c16="http://schemas.microsoft.com/office/drawing/2014/chart" uri="{C3380CC4-5D6E-409C-BE32-E72D297353CC}">
              <c16:uniqueId val="{0000000B-B80C-43AD-AF25-56B3A2C07220}"/>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54818C6F-03F8-44A1-AE1D-4B27928AA471}" type="CELLRANGE">
                      <a:rPr lang="en-US"/>
                      <a:pPr/>
                      <a:t>[CELLRANGE]</a:t>
                    </a:fld>
                    <a:r>
                      <a:rPr lang="en-US" baseline="0"/>
                      <a:t>, </a:t>
                    </a:r>
                    <a:fld id="{7E96A442-04CE-4ECC-81E1-366D2121C29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80C-43AD-AF25-56B3A2C07220}"/>
                </c:ext>
              </c:extLst>
            </c:dLbl>
            <c:dLbl>
              <c:idx val="1"/>
              <c:tx>
                <c:rich>
                  <a:bodyPr/>
                  <a:lstStyle/>
                  <a:p>
                    <a:fld id="{3AE5EC18-D2C7-42E2-A790-873312BE4C01}" type="CELLRANGE">
                      <a:rPr lang="en-US"/>
                      <a:pPr/>
                      <a:t>[CELLRANGE]</a:t>
                    </a:fld>
                    <a:r>
                      <a:rPr lang="en-US" baseline="0"/>
                      <a:t>, </a:t>
                    </a:r>
                    <a:fld id="{5374B9C2-311D-4CA9-9918-3BC449C915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2475</c:v>
                </c:pt>
                <c:pt idx="1">
                  <c:v>2500</c:v>
                </c:pt>
              </c:numCache>
            </c:numRef>
          </c:val>
          <c:extLst>
            <c:ext xmlns:c15="http://schemas.microsoft.com/office/drawing/2012/chart" uri="{02D57815-91ED-43cb-92C2-25804820EDAC}">
              <c15:datalabelsRange>
                <c15:f>Manufacturing!$E$36:$F$36</c15:f>
                <c15:dlblRangeCache>
                  <c:ptCount val="2"/>
                  <c:pt idx="0">
                    <c:v>6%</c:v>
                  </c:pt>
                  <c:pt idx="1">
                    <c:v>6%</c:v>
                  </c:pt>
                </c15:dlblRangeCache>
              </c15:datalabelsRange>
            </c:ext>
            <c:ext xmlns:c16="http://schemas.microsoft.com/office/drawing/2014/chart" uri="{C3380CC4-5D6E-409C-BE32-E72D297353CC}">
              <c16:uniqueId val="{0000000E-B80C-43AD-AF25-56B3A2C07220}"/>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D73B8D75-BB2A-4624-9B61-09EA0DCD263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80C-43AD-AF25-56B3A2C07220}"/>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80C-43AD-AF25-56B3A2C07220}"/>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80C-43AD-AF25-56B3A2C07220}"/>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80C-43AD-AF25-56B3A2C07220}"/>
                </c:ext>
              </c:extLst>
            </c:dLbl>
            <c:dLbl>
              <c:idx val="4"/>
              <c:tx>
                <c:rich>
                  <a:bodyPr/>
                  <a:lstStyle/>
                  <a:p>
                    <a:fld id="{0B248CCF-FC46-40F7-92CA-2F8E2428873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Manufacturing!$H$32:$H$36</c15:f>
                <c15:dlblRangeCache>
                  <c:ptCount val="5"/>
                  <c:pt idx="0">
                    <c:v>+0.9%</c:v>
                  </c:pt>
                  <c:pt idx="1">
                    <c:v> -3.1%</c:v>
                  </c:pt>
                  <c:pt idx="2">
                    <c:v> -1.8%</c:v>
                  </c:pt>
                  <c:pt idx="3">
                    <c:v> -3.1%</c:v>
                  </c:pt>
                  <c:pt idx="4">
                    <c:v>+1.0%</c:v>
                  </c:pt>
                </c15:dlblRangeCache>
              </c15:datalabelsRange>
            </c:ext>
            <c:ext xmlns:c16="http://schemas.microsoft.com/office/drawing/2014/chart" uri="{C3380CC4-5D6E-409C-BE32-E72D297353CC}">
              <c16:uniqueId val="{00000014-B80C-43AD-AF25-56B3A2C07220}"/>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80C-43AD-AF25-56B3A2C07220}"/>
                </c:ext>
              </c:extLst>
            </c:dLbl>
            <c:dLbl>
              <c:idx val="1"/>
              <c:tx>
                <c:rich>
                  <a:bodyPr/>
                  <a:lstStyle/>
                  <a:p>
                    <a:fld id="{07FAB23D-8A14-4F30-AAE4-E9C91AA3A02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80C-43AD-AF25-56B3A2C07220}"/>
                </c:ext>
              </c:extLst>
            </c:dLbl>
            <c:dLbl>
              <c:idx val="2"/>
              <c:tx>
                <c:rich>
                  <a:bodyPr/>
                  <a:lstStyle/>
                  <a:p>
                    <a:fld id="{A6324930-934B-46D5-96BB-423BAE2A124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80C-43AD-AF25-56B3A2C07220}"/>
                </c:ext>
              </c:extLst>
            </c:dLbl>
            <c:dLbl>
              <c:idx val="3"/>
              <c:tx>
                <c:rich>
                  <a:bodyPr/>
                  <a:lstStyle/>
                  <a:p>
                    <a:fld id="{953BE86E-68AA-461C-83F5-DA1C1535D74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B80C-43AD-AF25-56B3A2C0722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80C-43AD-AF25-56B3A2C072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0.30189976832093646</c:v>
                </c:pt>
                <c:pt idx="2">
                  <c:v>0.57952932569198878</c:v>
                </c:pt>
                <c:pt idx="3">
                  <c:v>0.83971710766979635</c:v>
                </c:pt>
                <c:pt idx="4">
                  <c:v>#N/A</c:v>
                </c:pt>
              </c:numCache>
            </c:numRef>
          </c:yVal>
          <c:smooth val="0"/>
          <c:extLst>
            <c:ext xmlns:c15="http://schemas.microsoft.com/office/drawing/2012/chart" uri="{02D57815-91ED-43cb-92C2-25804820EDAC}">
              <c15:datalabelsRange>
                <c15:f>Manufacturing!$H$32:$H$36</c15:f>
                <c15:dlblRangeCache>
                  <c:ptCount val="5"/>
                  <c:pt idx="0">
                    <c:v>+0.9%</c:v>
                  </c:pt>
                  <c:pt idx="1">
                    <c:v> -3.1%</c:v>
                  </c:pt>
                  <c:pt idx="2">
                    <c:v> -1.8%</c:v>
                  </c:pt>
                  <c:pt idx="3">
                    <c:v> -3.1%</c:v>
                  </c:pt>
                  <c:pt idx="4">
                    <c:v>+1.0%</c:v>
                  </c:pt>
                </c15:dlblRangeCache>
              </c15:datalabelsRange>
            </c:ext>
            <c:ext xmlns:c16="http://schemas.microsoft.com/office/drawing/2014/chart" uri="{C3380CC4-5D6E-409C-BE32-E72D297353CC}">
              <c16:uniqueId val="{0000001A-B80C-43AD-AF25-56B3A2C07220}"/>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2E833BCF-24F5-4263-B959-FEA1593ED8D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80C-43AD-AF25-56B3A2C07220}"/>
                </c:ext>
              </c:extLst>
            </c:dLbl>
            <c:dLbl>
              <c:idx val="1"/>
              <c:tx>
                <c:rich>
                  <a:bodyPr/>
                  <a:lstStyle/>
                  <a:p>
                    <a:fld id="{C835BC1B-40E1-4E36-8CB9-2376BC8F458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80C-43AD-AF25-56B3A2C07220}"/>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41,828 </c:v>
                  </c:pt>
                  <c:pt idx="1">
                    <c:v> 41,005 </c:v>
                  </c:pt>
                </c15:dlblRangeCache>
              </c15:datalabelsRange>
            </c:ext>
            <c:ext xmlns:c16="http://schemas.microsoft.com/office/drawing/2014/chart" uri="{C3380CC4-5D6E-409C-BE32-E72D297353CC}">
              <c16:uniqueId val="{0000001D-B80C-43AD-AF25-56B3A2C07220}"/>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27158</c:v>
                </c:pt>
              </c:numCache>
            </c:numRef>
          </c:val>
          <c:extLst>
            <c:ext xmlns:c16="http://schemas.microsoft.com/office/drawing/2014/chart" uri="{C3380CC4-5D6E-409C-BE32-E72D297353CC}">
              <c16:uniqueId val="{00000000-87B6-4222-A30F-80106DA0FA23}"/>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13848</c:v>
                </c:pt>
              </c:numCache>
            </c:numRef>
          </c:val>
          <c:extLst>
            <c:ext xmlns:c16="http://schemas.microsoft.com/office/drawing/2014/chart" uri="{C3380CC4-5D6E-409C-BE32-E72D297353CC}">
              <c16:uniqueId val="{00000001-87B6-4222-A30F-80106DA0FA23}"/>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F7-4F5F-99BA-AF51B5CD1A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F7-4F5F-99BA-AF51B5CD1A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F7-4F5F-99BA-AF51B5CD1A4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Charts!$W$11:$W$13</c:f>
              <c:numCache>
                <c:formatCode>_(* #,##0_);_(* \(#,##0\);_(* "-"??_);_(@_)</c:formatCode>
                <c:ptCount val="3"/>
                <c:pt idx="0">
                  <c:v>333909</c:v>
                </c:pt>
                <c:pt idx="1">
                  <c:v>60993</c:v>
                </c:pt>
                <c:pt idx="2">
                  <c:v>126740</c:v>
                </c:pt>
              </c:numCache>
            </c:numRef>
          </c:val>
          <c:extLst>
            <c:ext xmlns:c16="http://schemas.microsoft.com/office/drawing/2014/chart" uri="{C3380CC4-5D6E-409C-BE32-E72D297353CC}">
              <c16:uniqueId val="{00000006-86F7-4F5F-99BA-AF51B5CD1A4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682-4AA6-BCD8-DC988DDCF9FC}"/>
              </c:ext>
            </c:extLst>
          </c:dPt>
          <c:dLbls>
            <c:dLbl>
              <c:idx val="0"/>
              <c:tx>
                <c:rich>
                  <a:bodyPr/>
                  <a:lstStyle/>
                  <a:p>
                    <a:fld id="{4BA2009A-5BC5-4963-8F94-78A355F57CD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682-4AA6-BCD8-DC988DDCF9FC}"/>
                </c:ext>
              </c:extLst>
            </c:dLbl>
            <c:dLbl>
              <c:idx val="1"/>
              <c:tx>
                <c:rich>
                  <a:bodyPr/>
                  <a:lstStyle/>
                  <a:p>
                    <a:fld id="{4617C63E-CA44-46C2-AFA7-8D07BF6DA1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682-4AA6-BCD8-DC988DDCF9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-454</c:v>
                </c:pt>
                <c:pt idx="1">
                  <c:v>-366</c:v>
                </c:pt>
              </c:numCache>
            </c:numRef>
          </c:val>
          <c:extLst>
            <c:ext xmlns:c15="http://schemas.microsoft.com/office/drawing/2012/chart" uri="{02D57815-91ED-43cb-92C2-25804820EDAC}">
              <c15:datalabelsRange>
                <c15:f>Manufacturing!$N$13:$N$14</c15:f>
                <c15:dlblRangeCache>
                  <c:ptCount val="2"/>
                  <c:pt idx="0">
                    <c:v> -2%</c:v>
                  </c:pt>
                  <c:pt idx="1">
                    <c:v> -3%</c:v>
                  </c:pt>
                </c15:dlblRangeCache>
              </c15:datalabelsRange>
            </c:ext>
            <c:ext xmlns:c16="http://schemas.microsoft.com/office/drawing/2014/chart" uri="{C3380CC4-5D6E-409C-BE32-E72D297353CC}">
              <c16:uniqueId val="{00000003-B682-4AA6-BCD8-DC988DDCF9FC}"/>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E66-459B-87A0-E7B5140906F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E66-459B-87A0-E7B5140906F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E66-459B-87A0-E7B5140906F9}"/>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411308FA-EB6C-4A27-A978-78C6B41CDC3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E66-459B-87A0-E7B5140906F9}"/>
                </c:ext>
              </c:extLst>
            </c:dLbl>
            <c:dLbl>
              <c:idx val="1"/>
              <c:tx>
                <c:rich>
                  <a:bodyPr/>
                  <a:lstStyle/>
                  <a:p>
                    <a:fld id="{5FA04574-36CC-47F3-ADFB-43353FDA668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E66-459B-87A0-E7B5140906F9}"/>
                </c:ext>
              </c:extLst>
            </c:dLbl>
            <c:dLbl>
              <c:idx val="2"/>
              <c:tx>
                <c:rich>
                  <a:bodyPr/>
                  <a:lstStyle/>
                  <a:p>
                    <a:fld id="{F74F275A-35D8-4FE9-A568-076DBA6DABD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E66-459B-87A0-E7B5140906F9}"/>
                </c:ext>
              </c:extLst>
            </c:dLbl>
            <c:dLbl>
              <c:idx val="3"/>
              <c:tx>
                <c:rich>
                  <a:bodyPr/>
                  <a:lstStyle/>
                  <a:p>
                    <a:fld id="{BCA7FE24-1CE6-4C3D-81E1-0B1E9498CEB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E66-459B-87A0-E7B5140906F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-1270</c:v>
                </c:pt>
                <c:pt idx="1">
                  <c:v>369</c:v>
                </c:pt>
                <c:pt idx="2">
                  <c:v>64</c:v>
                </c:pt>
                <c:pt idx="3">
                  <c:v>21</c:v>
                </c:pt>
              </c:numCache>
            </c:numRef>
          </c:val>
          <c:extLst>
            <c:ext xmlns:c15="http://schemas.microsoft.com/office/drawing/2012/chart" uri="{02D57815-91ED-43cb-92C2-25804820EDAC}">
              <c15:datalabelsRange>
                <c15:f>Manufacturing!$O$4:$O$7</c15:f>
                <c15:dlblRangeCache>
                  <c:ptCount val="4"/>
                  <c:pt idx="0">
                    <c:v> -4%</c:v>
                  </c:pt>
                  <c:pt idx="1">
                    <c:v>+12%</c:v>
                  </c:pt>
                  <c:pt idx="2">
                    <c:v>+2%</c:v>
                  </c:pt>
                  <c:pt idx="3">
                    <c:v>+2%</c:v>
                  </c:pt>
                </c15:dlblRangeCache>
              </c15:datalabelsRange>
            </c:ext>
            <c:ext xmlns:c16="http://schemas.microsoft.com/office/drawing/2014/chart" uri="{C3380CC4-5D6E-409C-BE32-E72D297353CC}">
              <c16:uniqueId val="{00000007-8E66-459B-87A0-E7B5140906F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BE81E4F5-8ECB-4BAC-8C23-2661FECC09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EE0-4B59-8B7F-4317E11D4151}"/>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89BEF041-5D29-4685-8914-F5FE2590A60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EE0-4B59-8B7F-4317E11D41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513</c:v>
                </c:pt>
                <c:pt idx="1">
                  <c:v>-1333</c:v>
                </c:pt>
              </c:numCache>
            </c:numRef>
          </c:val>
          <c:extLst>
            <c:ext xmlns:c15="http://schemas.microsoft.com/office/drawing/2012/chart" uri="{02D57815-91ED-43cb-92C2-25804820EDAC}">
              <c15:datalabelsRange>
                <c15:f>Manufacturing!$O$10:$O$11</c15:f>
                <c15:dlblRangeCache>
                  <c:ptCount val="2"/>
                  <c:pt idx="0">
                    <c:v>+15%</c:v>
                  </c:pt>
                  <c:pt idx="1">
                    <c:v> -3%</c:v>
                  </c:pt>
                </c15:dlblRangeCache>
              </c15:datalabelsRange>
            </c:ext>
            <c:ext xmlns:c16="http://schemas.microsoft.com/office/drawing/2014/chart" uri="{C3380CC4-5D6E-409C-BE32-E72D297353CC}">
              <c16:uniqueId val="{00000002-0EE0-4B59-8B7F-4317E11D4151}"/>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3428</c:v>
                      </c:pt>
                      <c:pt idx="1">
                        <c:v>38397</c:v>
                      </c:pt>
                    </c:numCache>
                  </c:numRef>
                </c:val>
                <c:extLst>
                  <c:ext xmlns:c16="http://schemas.microsoft.com/office/drawing/2014/chart" uri="{C3380CC4-5D6E-409C-BE32-E72D297353CC}">
                    <c16:uniqueId val="{00000003-0EE0-4B59-8B7F-4317E11D415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3941</c:v>
                      </c:pt>
                      <c:pt idx="1">
                        <c:v>37064</c:v>
                      </c:pt>
                    </c:numCache>
                  </c:numRef>
                </c:val>
                <c:extLst xmlns:c15="http://schemas.microsoft.com/office/drawing/2012/chart">
                  <c:ext xmlns:c16="http://schemas.microsoft.com/office/drawing/2014/chart" uri="{C3380CC4-5D6E-409C-BE32-E72D297353CC}">
                    <c16:uniqueId val="{00000004-0EE0-4B59-8B7F-4317E11D4151}"/>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34001</c:v>
                </c:pt>
              </c:numCache>
            </c:numRef>
          </c:val>
          <c:extLst>
            <c:ext xmlns:c16="http://schemas.microsoft.com/office/drawing/2014/chart" uri="{C3380CC4-5D6E-409C-BE32-E72D297353CC}">
              <c16:uniqueId val="{00000000-BECF-488F-86A9-38B26F4F5AEE}"/>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3381</c:v>
                </c:pt>
              </c:numCache>
            </c:numRef>
          </c:val>
          <c:extLst>
            <c:ext xmlns:c16="http://schemas.microsoft.com/office/drawing/2014/chart" uri="{C3380CC4-5D6E-409C-BE32-E72D297353CC}">
              <c16:uniqueId val="{00000001-BECF-488F-86A9-38B26F4F5AEE}"/>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2724</c:v>
                </c:pt>
              </c:numCache>
            </c:numRef>
          </c:val>
          <c:extLst>
            <c:ext xmlns:c16="http://schemas.microsoft.com/office/drawing/2014/chart" uri="{C3380CC4-5D6E-409C-BE32-E72D297353CC}">
              <c16:uniqueId val="{00000002-BECF-488F-86A9-38B26F4F5AEE}"/>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901</c:v>
                </c:pt>
              </c:numCache>
            </c:numRef>
          </c:val>
          <c:extLst>
            <c:ext xmlns:c16="http://schemas.microsoft.com/office/drawing/2014/chart" uri="{C3380CC4-5D6E-409C-BE32-E72D297353CC}">
              <c16:uniqueId val="{00000003-BECF-488F-86A9-38B26F4F5AEE}"/>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a:t>
            </a:r>
            <a:r>
              <a:rPr lang="en-US" sz="1100"/>
              <a:t>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4395</c:v>
                </c:pt>
                <c:pt idx="1">
                  <c:v>1229</c:v>
                </c:pt>
                <c:pt idx="2">
                  <c:v>908</c:v>
                </c:pt>
                <c:pt idx="3">
                  <c:v>769</c:v>
                </c:pt>
                <c:pt idx="4">
                  <c:v>654</c:v>
                </c:pt>
                <c:pt idx="5">
                  <c:v>430</c:v>
                </c:pt>
              </c:numCache>
            </c:numRef>
          </c:val>
          <c:extLst>
            <c:ext xmlns:c16="http://schemas.microsoft.com/office/drawing/2014/chart" uri="{C3380CC4-5D6E-409C-BE32-E72D297353CC}">
              <c16:uniqueId val="{00000000-D9D6-4C8A-AF91-393221299C1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4626</c:v>
                </c:pt>
                <c:pt idx="1">
                  <c:v>1283</c:v>
                </c:pt>
                <c:pt idx="2">
                  <c:v>996</c:v>
                </c:pt>
                <c:pt idx="3">
                  <c:v>821</c:v>
                </c:pt>
                <c:pt idx="4">
                  <c:v>701</c:v>
                </c:pt>
                <c:pt idx="5">
                  <c:v>435</c:v>
                </c:pt>
              </c:numCache>
            </c:numRef>
          </c:val>
          <c:extLst>
            <c:ext xmlns:c16="http://schemas.microsoft.com/office/drawing/2014/chart" uri="{C3380CC4-5D6E-409C-BE32-E72D297353CC}">
              <c16:uniqueId val="{00000001-D9D6-4C8A-AF91-393221299C1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0AC44807-3400-42DB-B7A3-F8431573CEC2}" type="CELLRANGE">
                      <a:rPr lang="en-US"/>
                      <a:pPr/>
                      <a:t>[CELLRANGE]</a:t>
                    </a:fld>
                    <a:r>
                      <a:rPr lang="en-US" baseline="0"/>
                      <a:t>, </a:t>
                    </a:r>
                    <a:fld id="{B7C72211-6490-4E39-9C61-34D82E29D97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B14-4132-B6C8-2D5F6C4013F3}"/>
                </c:ext>
              </c:extLst>
            </c:dLbl>
            <c:dLbl>
              <c:idx val="1"/>
              <c:tx>
                <c:rich>
                  <a:bodyPr/>
                  <a:lstStyle/>
                  <a:p>
                    <a:fld id="{613121C2-FE7C-4BAB-AA13-E891AEC86536}" type="CELLRANGE">
                      <a:rPr lang="en-US"/>
                      <a:pPr/>
                      <a:t>[CELLRANGE]</a:t>
                    </a:fld>
                    <a:r>
                      <a:rPr lang="en-US" baseline="0"/>
                      <a:t>, </a:t>
                    </a:r>
                    <a:fld id="{E08B3E73-4676-42B5-AE68-B52F90C1AFC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3669</c:v>
                </c:pt>
                <c:pt idx="1">
                  <c:v>4220</c:v>
                </c:pt>
              </c:numCache>
            </c:numRef>
          </c:val>
          <c:extLst>
            <c:ext xmlns:c15="http://schemas.microsoft.com/office/drawing/2012/chart" uri="{02D57815-91ED-43cb-92C2-25804820EDAC}">
              <c15:datalabelsRange>
                <c15:f>Construction!$E$32:$F$32</c15:f>
                <c15:dlblRangeCache>
                  <c:ptCount val="2"/>
                  <c:pt idx="0">
                    <c:v>12%</c:v>
                  </c:pt>
                  <c:pt idx="1">
                    <c:v>12%</c:v>
                  </c:pt>
                </c15:dlblRangeCache>
              </c15:datalabelsRange>
            </c:ext>
            <c:ext xmlns:c16="http://schemas.microsoft.com/office/drawing/2014/chart" uri="{C3380CC4-5D6E-409C-BE32-E72D297353CC}">
              <c16:uniqueId val="{00000002-8B14-4132-B6C8-2D5F6C4013F3}"/>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7FFE778B-4364-4FF1-993D-B462451AFFFC}" type="CELLRANGE">
                      <a:rPr lang="en-US"/>
                      <a:pPr/>
                      <a:t>[CELLRANGE]</a:t>
                    </a:fld>
                    <a:r>
                      <a:rPr lang="en-US" baseline="0"/>
                      <a:t>, </a:t>
                    </a:r>
                    <a:fld id="{DD1BBE46-E521-4F33-900C-EF05F81B051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B14-4132-B6C8-2D5F6C4013F3}"/>
                </c:ext>
              </c:extLst>
            </c:dLbl>
            <c:dLbl>
              <c:idx val="1"/>
              <c:tx>
                <c:rich>
                  <a:bodyPr/>
                  <a:lstStyle/>
                  <a:p>
                    <a:fld id="{338A4286-7819-40CF-A497-A5B82D0C0E65}" type="CELLRANGE">
                      <a:rPr lang="en-US"/>
                      <a:pPr/>
                      <a:t>[CELLRANGE]</a:t>
                    </a:fld>
                    <a:r>
                      <a:rPr lang="en-US" baseline="0"/>
                      <a:t>, </a:t>
                    </a:r>
                    <a:fld id="{6CB78739-0157-4879-ABD5-3BD68ACB8AC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8943</c:v>
                </c:pt>
                <c:pt idx="1">
                  <c:v>9926</c:v>
                </c:pt>
              </c:numCache>
            </c:numRef>
          </c:val>
          <c:extLst>
            <c:ext xmlns:c15="http://schemas.microsoft.com/office/drawing/2012/chart" uri="{02D57815-91ED-43cb-92C2-25804820EDAC}">
              <c15:datalabelsRange>
                <c15:f>Construction!$E$33:$F$33</c15:f>
                <c15:dlblRangeCache>
                  <c:ptCount val="2"/>
                  <c:pt idx="0">
                    <c:v>29%</c:v>
                  </c:pt>
                  <c:pt idx="1">
                    <c:v>28%</c:v>
                  </c:pt>
                </c15:dlblRangeCache>
              </c15:datalabelsRange>
            </c:ext>
            <c:ext xmlns:c16="http://schemas.microsoft.com/office/drawing/2014/chart" uri="{C3380CC4-5D6E-409C-BE32-E72D297353CC}">
              <c16:uniqueId val="{00000005-8B14-4132-B6C8-2D5F6C4013F3}"/>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AC8C9F60-0ADC-46A0-A3BB-10C9CA168020}" type="CELLRANGE">
                      <a:rPr lang="en-US"/>
                      <a:pPr/>
                      <a:t>[CELLRANGE]</a:t>
                    </a:fld>
                    <a:r>
                      <a:rPr lang="en-US" baseline="0"/>
                      <a:t>, </a:t>
                    </a:r>
                    <a:fld id="{3E942B77-424A-412F-9DA7-E656BC6704F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B14-4132-B6C8-2D5F6C4013F3}"/>
                </c:ext>
              </c:extLst>
            </c:dLbl>
            <c:dLbl>
              <c:idx val="1"/>
              <c:tx>
                <c:rich>
                  <a:bodyPr/>
                  <a:lstStyle/>
                  <a:p>
                    <a:fld id="{DD0E12A5-28E5-4A6A-8352-5396312F9BC8}" type="CELLRANGE">
                      <a:rPr lang="en-US"/>
                      <a:pPr/>
                      <a:t>[CELLRANGE]</a:t>
                    </a:fld>
                    <a:r>
                      <a:rPr lang="en-US" baseline="0"/>
                      <a:t>, </a:t>
                    </a:r>
                    <a:fld id="{E38A2BBA-DB89-4596-912C-308C4E32C8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8567</c:v>
                </c:pt>
                <c:pt idx="1">
                  <c:v>9707</c:v>
                </c:pt>
              </c:numCache>
            </c:numRef>
          </c:val>
          <c:extLst>
            <c:ext xmlns:c15="http://schemas.microsoft.com/office/drawing/2012/chart" uri="{02D57815-91ED-43cb-92C2-25804820EDAC}">
              <c15:datalabelsRange>
                <c15:f>Construction!$E$34:$F$34</c15:f>
                <c15:dlblRangeCache>
                  <c:ptCount val="2"/>
                  <c:pt idx="0">
                    <c:v>28%</c:v>
                  </c:pt>
                  <c:pt idx="1">
                    <c:v>28%</c:v>
                  </c:pt>
                </c15:dlblRangeCache>
              </c15:datalabelsRange>
            </c:ext>
            <c:ext xmlns:c16="http://schemas.microsoft.com/office/drawing/2014/chart" uri="{C3380CC4-5D6E-409C-BE32-E72D297353CC}">
              <c16:uniqueId val="{00000008-8B14-4132-B6C8-2D5F6C4013F3}"/>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B7C9EEBA-C50E-49F0-BC1F-4A14DCC6D660}" type="CELLRANGE">
                      <a:rPr lang="en-US"/>
                      <a:pPr/>
                      <a:t>[CELLRANGE]</a:t>
                    </a:fld>
                    <a:r>
                      <a:rPr lang="en-US" baseline="0"/>
                      <a:t>, </a:t>
                    </a:r>
                    <a:fld id="{6B3378C1-8F7A-49D0-AF6B-0BD7BCE5C36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B14-4132-B6C8-2D5F6C4013F3}"/>
                </c:ext>
              </c:extLst>
            </c:dLbl>
            <c:dLbl>
              <c:idx val="1"/>
              <c:tx>
                <c:rich>
                  <a:bodyPr/>
                  <a:lstStyle/>
                  <a:p>
                    <a:fld id="{72A7A435-088F-4D3B-9F58-C5E3C7E7CC32}" type="CELLRANGE">
                      <a:rPr lang="en-US"/>
                      <a:pPr/>
                      <a:t>[CELLRANGE]</a:t>
                    </a:fld>
                    <a:r>
                      <a:rPr lang="en-US" baseline="0"/>
                      <a:t>, </a:t>
                    </a:r>
                    <a:fld id="{491C8836-A9B2-4C46-BBF7-07A30060A93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6977</c:v>
                </c:pt>
                <c:pt idx="1">
                  <c:v>7925</c:v>
                </c:pt>
              </c:numCache>
            </c:numRef>
          </c:val>
          <c:extLst>
            <c:ext xmlns:c15="http://schemas.microsoft.com/office/drawing/2012/chart" uri="{02D57815-91ED-43cb-92C2-25804820EDAC}">
              <c15:datalabelsRange>
                <c15:f>Construction!$E$35:$F$35</c15:f>
                <c15:dlblRangeCache>
                  <c:ptCount val="2"/>
                  <c:pt idx="0">
                    <c:v>23%</c:v>
                  </c:pt>
                  <c:pt idx="1">
                    <c:v>23%</c:v>
                  </c:pt>
                </c15:dlblRangeCache>
              </c15:datalabelsRange>
            </c:ext>
            <c:ext xmlns:c16="http://schemas.microsoft.com/office/drawing/2014/chart" uri="{C3380CC4-5D6E-409C-BE32-E72D297353CC}">
              <c16:uniqueId val="{0000000B-8B14-4132-B6C8-2D5F6C4013F3}"/>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DE12E18E-B642-4F52-946F-ED401EE64317}" type="CELLRANGE">
                      <a:rPr lang="en-US"/>
                      <a:pPr/>
                      <a:t>[CELLRANGE]</a:t>
                    </a:fld>
                    <a:r>
                      <a:rPr lang="en-US" baseline="0"/>
                      <a:t>, </a:t>
                    </a:r>
                    <a:fld id="{078D5F1C-DB16-4C73-BD6A-886AD77D0B2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B14-4132-B6C8-2D5F6C4013F3}"/>
                </c:ext>
              </c:extLst>
            </c:dLbl>
            <c:dLbl>
              <c:idx val="1"/>
              <c:tx>
                <c:rich>
                  <a:bodyPr/>
                  <a:lstStyle/>
                  <a:p>
                    <a:fld id="{337CE8F7-2470-48B3-A102-77E5F3622FAD}" type="CELLRANGE">
                      <a:rPr lang="en-US"/>
                      <a:pPr/>
                      <a:t>[CELLRANGE]</a:t>
                    </a:fld>
                    <a:r>
                      <a:rPr lang="en-US" baseline="0"/>
                      <a:t>, </a:t>
                    </a:r>
                    <a:fld id="{9F91816B-B1A4-4923-8E15-00FB63F893B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2676</c:v>
                </c:pt>
                <c:pt idx="1">
                  <c:v>3350</c:v>
                </c:pt>
              </c:numCache>
            </c:numRef>
          </c:val>
          <c:extLst>
            <c:ext xmlns:c15="http://schemas.microsoft.com/office/drawing/2012/chart" uri="{02D57815-91ED-43cb-92C2-25804820EDAC}">
              <c15:datalabelsRange>
                <c15:f>Construction!$E$36:$F$36</c15:f>
                <c15:dlblRangeCache>
                  <c:ptCount val="2"/>
                  <c:pt idx="0">
                    <c:v>9%</c:v>
                  </c:pt>
                  <c:pt idx="1">
                    <c:v>10%</c:v>
                  </c:pt>
                </c15:dlblRangeCache>
              </c15:datalabelsRange>
            </c:ext>
            <c:ext xmlns:c16="http://schemas.microsoft.com/office/drawing/2014/chart" uri="{C3380CC4-5D6E-409C-BE32-E72D297353CC}">
              <c16:uniqueId val="{0000000E-8B14-4132-B6C8-2D5F6C4013F3}"/>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C652050D-C2F8-417F-8AD2-0608D4DFFE5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B14-4132-B6C8-2D5F6C4013F3}"/>
                </c:ext>
              </c:extLst>
            </c:dLbl>
            <c:dLbl>
              <c:idx val="1"/>
              <c:tx>
                <c:rich>
                  <a:bodyPr/>
                  <a:lstStyle/>
                  <a:p>
                    <a:fld id="{45DE36CD-92CC-49DE-988E-043A507B339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B14-4132-B6C8-2D5F6C4013F3}"/>
                </c:ext>
              </c:extLst>
            </c:dLbl>
            <c:dLbl>
              <c:idx val="2"/>
              <c:tx>
                <c:rich>
                  <a:bodyPr/>
                  <a:lstStyle/>
                  <a:p>
                    <a:fld id="{09A0E308-E2D8-40AE-9E43-7DE2BDE9AFE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B14-4132-B6C8-2D5F6C4013F3}"/>
                </c:ext>
              </c:extLst>
            </c:dLbl>
            <c:dLbl>
              <c:idx val="3"/>
              <c:tx>
                <c:rich>
                  <a:bodyPr/>
                  <a:lstStyle/>
                  <a:p>
                    <a:fld id="{680FCC42-A250-4BF3-B6A9-F42E7AE4D0D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B14-4132-B6C8-2D5F6C4013F3}"/>
                </c:ext>
              </c:extLst>
            </c:dLbl>
            <c:dLbl>
              <c:idx val="4"/>
              <c:tx>
                <c:rich>
                  <a:bodyPr/>
                  <a:lstStyle/>
                  <a:p>
                    <a:fld id="{E262485F-F1B1-466D-A26A-A67E79C6ED6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0.33205704850831241</c:v>
                </c:pt>
                <c:pt idx="2">
                  <c:v>0.60994790480528349</c:v>
                </c:pt>
                <c:pt idx="3">
                  <c:v>0.8482336028239581</c:v>
                </c:pt>
                <c:pt idx="4">
                  <c:v>0.99</c:v>
                </c:pt>
              </c:numCache>
            </c:numRef>
          </c:yVal>
          <c:smooth val="0"/>
          <c:extLst>
            <c:ext xmlns:c15="http://schemas.microsoft.com/office/drawing/2012/chart" uri="{02D57815-91ED-43cb-92C2-25804820EDAC}">
              <c15:datalabelsRange>
                <c15:f>Construction!$H$32:$H$36</c15:f>
                <c15:dlblRangeCache>
                  <c:ptCount val="5"/>
                  <c:pt idx="0">
                    <c:v>+15.0%</c:v>
                  </c:pt>
                  <c:pt idx="1">
                    <c:v>+11.0%</c:v>
                  </c:pt>
                  <c:pt idx="2">
                    <c:v>+13.3%</c:v>
                  </c:pt>
                  <c:pt idx="3">
                    <c:v>+13.6%</c:v>
                  </c:pt>
                  <c:pt idx="4">
                    <c:v>+25.2%</c:v>
                  </c:pt>
                </c15:dlblRangeCache>
              </c15:datalabelsRange>
            </c:ext>
            <c:ext xmlns:c16="http://schemas.microsoft.com/office/drawing/2014/chart" uri="{C3380CC4-5D6E-409C-BE32-E72D297353CC}">
              <c16:uniqueId val="{00000014-8B14-4132-B6C8-2D5F6C4013F3}"/>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B14-4132-B6C8-2D5F6C4013F3}"/>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B14-4132-B6C8-2D5F6C4013F3}"/>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B14-4132-B6C8-2D5F6C4013F3}"/>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B14-4132-B6C8-2D5F6C4013F3}"/>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B14-4132-B6C8-2D5F6C4013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8B14-4132-B6C8-2D5F6C4013F3}"/>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8609B977-07A4-4F6C-AF65-D1707548D8D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B14-4132-B6C8-2D5F6C4013F3}"/>
                </c:ext>
              </c:extLst>
            </c:dLbl>
            <c:dLbl>
              <c:idx val="1"/>
              <c:tx>
                <c:rich>
                  <a:bodyPr/>
                  <a:lstStyle/>
                  <a:p>
                    <a:fld id="{371F5066-3CCF-4720-A621-485ED1EB51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B14-4132-B6C8-2D5F6C4013F3}"/>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30,832 </c:v>
                  </c:pt>
                  <c:pt idx="1">
                    <c:v> 35,128 </c:v>
                  </c:pt>
                </c15:dlblRangeCache>
              </c15:datalabelsRange>
            </c:ext>
            <c:ext xmlns:c16="http://schemas.microsoft.com/office/drawing/2014/chart" uri="{C3380CC4-5D6E-409C-BE32-E72D297353CC}">
              <c16:uniqueId val="{0000001D-8B14-4132-B6C8-2D5F6C4013F3}"/>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28941</c:v>
                </c:pt>
              </c:numCache>
            </c:numRef>
          </c:val>
          <c:extLst>
            <c:ext xmlns:c16="http://schemas.microsoft.com/office/drawing/2014/chart" uri="{C3380CC4-5D6E-409C-BE32-E72D297353CC}">
              <c16:uniqueId val="{00000000-5FF6-4D56-9BAA-0A286F73A0DB}"/>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6187</c:v>
                </c:pt>
              </c:numCache>
            </c:numRef>
          </c:val>
          <c:extLst>
            <c:ext xmlns:c16="http://schemas.microsoft.com/office/drawing/2014/chart" uri="{C3380CC4-5D6E-409C-BE32-E72D297353CC}">
              <c16:uniqueId val="{00000001-5FF6-4D56-9BAA-0A286F73A0DB}"/>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E59-45C8-93FE-ADC1A698AADC}"/>
              </c:ext>
            </c:extLst>
          </c:dPt>
          <c:dLbls>
            <c:dLbl>
              <c:idx val="0"/>
              <c:tx>
                <c:rich>
                  <a:bodyPr/>
                  <a:lstStyle/>
                  <a:p>
                    <a:fld id="{80A7DAF7-5420-40B8-8D5F-1FF7097F9F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E59-45C8-93FE-ADC1A698AADC}"/>
                </c:ext>
              </c:extLst>
            </c:dLbl>
            <c:dLbl>
              <c:idx val="1"/>
              <c:tx>
                <c:rich>
                  <a:bodyPr/>
                  <a:lstStyle/>
                  <a:p>
                    <a:fld id="{B012B2F4-DB18-4D23-BE4D-722683F748D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E59-45C8-93FE-ADC1A698AAD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3354</c:v>
                </c:pt>
                <c:pt idx="1">
                  <c:v>942</c:v>
                </c:pt>
              </c:numCache>
            </c:numRef>
          </c:val>
          <c:extLst>
            <c:ext xmlns:c15="http://schemas.microsoft.com/office/drawing/2012/chart" uri="{02D57815-91ED-43cb-92C2-25804820EDAC}">
              <c15:datalabelsRange>
                <c15:f>Construction!$N$13:$N$14</c15:f>
                <c15:dlblRangeCache>
                  <c:ptCount val="2"/>
                  <c:pt idx="0">
                    <c:v>+13%</c:v>
                  </c:pt>
                  <c:pt idx="1">
                    <c:v>+18%</c:v>
                  </c:pt>
                </c15:dlblRangeCache>
              </c15:datalabelsRange>
            </c:ext>
            <c:ext xmlns:c16="http://schemas.microsoft.com/office/drawing/2014/chart" uri="{C3380CC4-5D6E-409C-BE32-E72D297353CC}">
              <c16:uniqueId val="{00000003-CE59-45C8-93FE-ADC1A698AADC}"/>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84C-4093-80A5-24B66A16B4A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84C-4093-80A5-24B66A16B4A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84C-4093-80A5-24B66A16B4A0}"/>
              </c:ext>
            </c:extLst>
          </c:dPt>
          <c:dLbls>
            <c:dLbl>
              <c:idx val="0"/>
              <c:tx>
                <c:rich>
                  <a:bodyPr/>
                  <a:lstStyle/>
                  <a:p>
                    <a:fld id="{8B76CADF-C515-4988-AAA2-D173F79DCCB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84C-4093-80A5-24B66A16B4A0}"/>
                </c:ext>
              </c:extLst>
            </c:dLbl>
            <c:dLbl>
              <c:idx val="1"/>
              <c:tx>
                <c:rich>
                  <a:bodyPr/>
                  <a:lstStyle/>
                  <a:p>
                    <a:fld id="{4CBF8CA8-4110-41D6-B429-B05A2EDCF0E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84C-4093-80A5-24B66A16B4A0}"/>
                </c:ext>
              </c:extLst>
            </c:dLbl>
            <c:dLbl>
              <c:idx val="2"/>
              <c:tx>
                <c:rich>
                  <a:bodyPr/>
                  <a:lstStyle/>
                  <a:p>
                    <a:fld id="{B4C6B857-64A2-4551-A47F-FA19F670E8A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84C-4093-80A5-24B66A16B4A0}"/>
                </c:ext>
              </c:extLst>
            </c:dLbl>
            <c:dLbl>
              <c:idx val="3"/>
              <c:tx>
                <c:rich>
                  <a:bodyPr/>
                  <a:lstStyle/>
                  <a:p>
                    <a:fld id="{C45EF248-2F39-456C-AEAD-51B5C614D5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84C-4093-80A5-24B66A16B4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3657</c:v>
                </c:pt>
                <c:pt idx="1">
                  <c:v>343</c:v>
                </c:pt>
                <c:pt idx="2">
                  <c:v>134</c:v>
                </c:pt>
                <c:pt idx="3">
                  <c:v>162</c:v>
                </c:pt>
              </c:numCache>
            </c:numRef>
          </c:val>
          <c:extLst>
            <c:ext xmlns:c15="http://schemas.microsoft.com/office/drawing/2012/chart" uri="{02D57815-91ED-43cb-92C2-25804820EDAC}">
              <c15:datalabelsRange>
                <c15:f>Construction!$O$4:$O$7</c15:f>
                <c15:dlblRangeCache>
                  <c:ptCount val="4"/>
                  <c:pt idx="0">
                    <c:v>+13%</c:v>
                  </c:pt>
                  <c:pt idx="1">
                    <c:v>+32%</c:v>
                  </c:pt>
                  <c:pt idx="2">
                    <c:v>+28%</c:v>
                  </c:pt>
                  <c:pt idx="3">
                    <c:v>+37%</c:v>
                  </c:pt>
                </c15:dlblRangeCache>
              </c15:datalabelsRange>
            </c:ext>
            <c:ext xmlns:c16="http://schemas.microsoft.com/office/drawing/2014/chart" uri="{C3380CC4-5D6E-409C-BE32-E72D297353CC}">
              <c16:uniqueId val="{00000007-684C-4093-80A5-24B66A16B4A0}"/>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CF1FADCD-A7D0-4CAD-A7BF-88C6647529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9FC-4052-B235-A1CB5FC6F382}"/>
                </c:ext>
              </c:extLst>
            </c:dLbl>
            <c:dLbl>
              <c:idx val="1"/>
              <c:tx>
                <c:rich>
                  <a:bodyPr/>
                  <a:lstStyle/>
                  <a:p>
                    <a:fld id="{32994B90-4897-4F28-B5D4-19F12345BF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9FC-4052-B235-A1CB5FC6F38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483</c:v>
                </c:pt>
                <c:pt idx="1">
                  <c:v>3813</c:v>
                </c:pt>
              </c:numCache>
            </c:numRef>
          </c:val>
          <c:extLst>
            <c:ext xmlns:c15="http://schemas.microsoft.com/office/drawing/2012/chart" uri="{02D57815-91ED-43cb-92C2-25804820EDAC}">
              <c15:datalabelsRange>
                <c15:f>Construction!$O$10:$O$11</c15:f>
                <c15:dlblRangeCache>
                  <c:ptCount val="2"/>
                  <c:pt idx="0">
                    <c:v>+35%</c:v>
                  </c:pt>
                  <c:pt idx="1">
                    <c:v>+13%</c:v>
                  </c:pt>
                </c15:dlblRangeCache>
              </c15:datalabelsRange>
            </c:ext>
            <c:ext xmlns:c16="http://schemas.microsoft.com/office/drawing/2014/chart" uri="{C3380CC4-5D6E-409C-BE32-E72D297353CC}">
              <c16:uniqueId val="{00000002-79FC-4052-B235-A1CB5FC6F382}"/>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1383</c:v>
                      </c:pt>
                      <c:pt idx="1">
                        <c:v>29450</c:v>
                      </c:pt>
                    </c:numCache>
                  </c:numRef>
                </c:val>
                <c:extLst>
                  <c:ext xmlns:c16="http://schemas.microsoft.com/office/drawing/2014/chart" uri="{C3380CC4-5D6E-409C-BE32-E72D297353CC}">
                    <c16:uniqueId val="{00000003-79FC-4052-B235-A1CB5FC6F38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1866</c:v>
                      </c:pt>
                      <c:pt idx="1">
                        <c:v>33263</c:v>
                      </c:pt>
                    </c:numCache>
                  </c:numRef>
                </c:val>
                <c:extLst xmlns:c15="http://schemas.microsoft.com/office/drawing/2012/chart">
                  <c:ext xmlns:c16="http://schemas.microsoft.com/office/drawing/2014/chart" uri="{C3380CC4-5D6E-409C-BE32-E72D297353CC}">
                    <c16:uniqueId val="{00000004-79FC-4052-B235-A1CB5FC6F382}"/>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CF-43F9-BF48-64B928C2FC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CF-43F9-BF48-64B928C2FC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CF-43F9-BF48-64B928C2FC5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Charts!$V$11:$V$13</c:f>
              <c:numCache>
                <c:formatCode>_(* #,##0_);_(* \(#,##0\);_(* "-"??_);_(@_)</c:formatCode>
                <c:ptCount val="3"/>
                <c:pt idx="0">
                  <c:v>317915</c:v>
                </c:pt>
                <c:pt idx="1">
                  <c:v>57373</c:v>
                </c:pt>
                <c:pt idx="2">
                  <c:v>115635</c:v>
                </c:pt>
              </c:numCache>
            </c:numRef>
          </c:val>
          <c:extLst>
            <c:ext xmlns:c16="http://schemas.microsoft.com/office/drawing/2014/chart" uri="{C3380CC4-5D6E-409C-BE32-E72D297353CC}">
              <c16:uniqueId val="{00000006-65CF-43F9-BF48-64B928C2FC5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32498</c:v>
                </c:pt>
              </c:numCache>
            </c:numRef>
          </c:val>
          <c:extLst>
            <c:ext xmlns:c16="http://schemas.microsoft.com/office/drawing/2014/chart" uri="{C3380CC4-5D6E-409C-BE32-E72D297353CC}">
              <c16:uniqueId val="{00000000-99A5-425B-9926-76EAD6E5F693}"/>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1424</c:v>
                </c:pt>
              </c:numCache>
            </c:numRef>
          </c:val>
          <c:extLst>
            <c:ext xmlns:c16="http://schemas.microsoft.com/office/drawing/2014/chart" uri="{C3380CC4-5D6E-409C-BE32-E72D297353CC}">
              <c16:uniqueId val="{00000001-99A5-425B-9926-76EAD6E5F693}"/>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605</c:v>
                </c:pt>
              </c:numCache>
            </c:numRef>
          </c:val>
          <c:extLst>
            <c:ext xmlns:c16="http://schemas.microsoft.com/office/drawing/2014/chart" uri="{C3380CC4-5D6E-409C-BE32-E72D297353CC}">
              <c16:uniqueId val="{00000002-99A5-425B-9926-76EAD6E5F693}"/>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600</c:v>
                </c:pt>
              </c:numCache>
            </c:numRef>
          </c:val>
          <c:extLst>
            <c:ext xmlns:c16="http://schemas.microsoft.com/office/drawing/2014/chart" uri="{C3380CC4-5D6E-409C-BE32-E72D297353CC}">
              <c16:uniqueId val="{00000003-99A5-425B-9926-76EAD6E5F69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Worker Characteristics.xlsx]Age!PivotTable17</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Age!$AD$7:$AD$11</c:f>
              <c:numCache>
                <c:formatCode>#,##0</c:formatCode>
                <c:ptCount val="5"/>
                <c:pt idx="0">
                  <c:v>1588</c:v>
                </c:pt>
                <c:pt idx="1">
                  <c:v>336</c:v>
                </c:pt>
                <c:pt idx="2">
                  <c:v>4465</c:v>
                </c:pt>
                <c:pt idx="3">
                  <c:v>1182</c:v>
                </c:pt>
                <c:pt idx="4">
                  <c:v>547</c:v>
                </c:pt>
              </c:numCache>
            </c:numRef>
          </c:val>
          <c:extLst>
            <c:ext xmlns:c16="http://schemas.microsoft.com/office/drawing/2014/chart" uri="{C3380CC4-5D6E-409C-BE32-E72D297353CC}">
              <c16:uniqueId val="{00000000-37E6-46F2-B926-43B5B224A66F}"/>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Age!$AE$7:$AE$11</c:f>
              <c:numCache>
                <c:formatCode>#,##0</c:formatCode>
                <c:ptCount val="5"/>
                <c:pt idx="0">
                  <c:v>9383</c:v>
                </c:pt>
                <c:pt idx="1">
                  <c:v>6361</c:v>
                </c:pt>
                <c:pt idx="2">
                  <c:v>27829</c:v>
                </c:pt>
                <c:pt idx="3">
                  <c:v>8082</c:v>
                </c:pt>
                <c:pt idx="4">
                  <c:v>5870</c:v>
                </c:pt>
              </c:numCache>
            </c:numRef>
          </c:val>
          <c:extLst>
            <c:ext xmlns:c16="http://schemas.microsoft.com/office/drawing/2014/chart" uri="{C3380CC4-5D6E-409C-BE32-E72D297353CC}">
              <c16:uniqueId val="{00000001-37E6-46F2-B926-43B5B224A66F}"/>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Age!$AF$7:$AF$11</c:f>
              <c:numCache>
                <c:formatCode>#,##0</c:formatCode>
                <c:ptCount val="5"/>
                <c:pt idx="0">
                  <c:v>7633</c:v>
                </c:pt>
                <c:pt idx="1">
                  <c:v>6011</c:v>
                </c:pt>
                <c:pt idx="2">
                  <c:v>20631</c:v>
                </c:pt>
                <c:pt idx="3">
                  <c:v>7314</c:v>
                </c:pt>
                <c:pt idx="4">
                  <c:v>4455</c:v>
                </c:pt>
              </c:numCache>
            </c:numRef>
          </c:val>
          <c:extLst>
            <c:ext xmlns:c16="http://schemas.microsoft.com/office/drawing/2014/chart" uri="{C3380CC4-5D6E-409C-BE32-E72D297353CC}">
              <c16:uniqueId val="{00000002-37E6-46F2-B926-43B5B224A66F}"/>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Age!$AG$7:$AG$11</c:f>
              <c:numCache>
                <c:formatCode>#,##0</c:formatCode>
                <c:ptCount val="5"/>
                <c:pt idx="0">
                  <c:v>8548</c:v>
                </c:pt>
                <c:pt idx="1">
                  <c:v>7178</c:v>
                </c:pt>
                <c:pt idx="2">
                  <c:v>22828</c:v>
                </c:pt>
                <c:pt idx="3">
                  <c:v>10225</c:v>
                </c:pt>
                <c:pt idx="4">
                  <c:v>5066</c:v>
                </c:pt>
              </c:numCache>
            </c:numRef>
          </c:val>
          <c:extLst>
            <c:ext xmlns:c16="http://schemas.microsoft.com/office/drawing/2014/chart" uri="{C3380CC4-5D6E-409C-BE32-E72D297353CC}">
              <c16:uniqueId val="{00000003-37E6-46F2-B926-43B5B224A66F}"/>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Age!$AH$7:$AH$11</c:f>
              <c:numCache>
                <c:formatCode>#,##0</c:formatCode>
                <c:ptCount val="5"/>
                <c:pt idx="0">
                  <c:v>6240</c:v>
                </c:pt>
                <c:pt idx="1">
                  <c:v>5329</c:v>
                </c:pt>
                <c:pt idx="2">
                  <c:v>20063</c:v>
                </c:pt>
                <c:pt idx="3">
                  <c:v>11120</c:v>
                </c:pt>
                <c:pt idx="4">
                  <c:v>4324</c:v>
                </c:pt>
              </c:numCache>
            </c:numRef>
          </c:val>
          <c:extLst>
            <c:ext xmlns:c16="http://schemas.microsoft.com/office/drawing/2014/chart" uri="{C3380CC4-5D6E-409C-BE32-E72D297353CC}">
              <c16:uniqueId val="{00000004-37E6-46F2-B926-43B5B224A66F}"/>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Age!$AI$7:$AI$11</c:f>
              <c:numCache>
                <c:formatCode>#,##0</c:formatCode>
                <c:ptCount val="5"/>
                <c:pt idx="0">
                  <c:v>1738</c:v>
                </c:pt>
                <c:pt idx="1">
                  <c:v>1341</c:v>
                </c:pt>
                <c:pt idx="2">
                  <c:v>7493</c:v>
                </c:pt>
                <c:pt idx="3">
                  <c:v>3084</c:v>
                </c:pt>
                <c:pt idx="4">
                  <c:v>1661</c:v>
                </c:pt>
              </c:numCache>
            </c:numRef>
          </c:val>
          <c:extLst>
            <c:ext xmlns:c16="http://schemas.microsoft.com/office/drawing/2014/chart" uri="{C3380CC4-5D6E-409C-BE32-E72D297353CC}">
              <c16:uniqueId val="{00000005-37E6-46F2-B926-43B5B224A66F}"/>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Worker Characteristics.xlsx]Sex!PivotTable2</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Sex!$AC$7:$AC$12</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Sex!$AD$7:$AD$12</c:f>
              <c:numCache>
                <c:formatCode>#,##0</c:formatCode>
                <c:ptCount val="5"/>
                <c:pt idx="0">
                  <c:v>28941</c:v>
                </c:pt>
                <c:pt idx="1">
                  <c:v>10634</c:v>
                </c:pt>
                <c:pt idx="2">
                  <c:v>20325</c:v>
                </c:pt>
                <c:pt idx="3">
                  <c:v>27158</c:v>
                </c:pt>
                <c:pt idx="4">
                  <c:v>10764</c:v>
                </c:pt>
              </c:numCache>
            </c:numRef>
          </c:val>
          <c:extLst>
            <c:ext xmlns:c16="http://schemas.microsoft.com/office/drawing/2014/chart" uri="{C3380CC4-5D6E-409C-BE32-E72D297353CC}">
              <c16:uniqueId val="{00000000-F85C-4B27-AAF9-CD4498DC0EA5}"/>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Sex!$AC$7:$AC$12</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Sex!$AE$7:$AE$12</c:f>
              <c:numCache>
                <c:formatCode>#,##0</c:formatCode>
                <c:ptCount val="5"/>
                <c:pt idx="0">
                  <c:v>6187</c:v>
                </c:pt>
                <c:pt idx="1">
                  <c:v>15928</c:v>
                </c:pt>
                <c:pt idx="2">
                  <c:v>82985</c:v>
                </c:pt>
                <c:pt idx="3">
                  <c:v>13848</c:v>
                </c:pt>
                <c:pt idx="4">
                  <c:v>11159</c:v>
                </c:pt>
              </c:numCache>
            </c:numRef>
          </c:val>
          <c:extLst>
            <c:ext xmlns:c16="http://schemas.microsoft.com/office/drawing/2014/chart" uri="{C3380CC4-5D6E-409C-BE32-E72D297353CC}">
              <c16:uniqueId val="{00000001-F85C-4B27-AAF9-CD4498DC0EA5}"/>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Worker Characteristics.xlsx]Educ!PivotTable19</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Educ!$AD$7:$AD$11</c:f>
              <c:numCache>
                <c:formatCode>#,##0</c:formatCode>
                <c:ptCount val="5"/>
                <c:pt idx="0">
                  <c:v>4220</c:v>
                </c:pt>
                <c:pt idx="1">
                  <c:v>1504</c:v>
                </c:pt>
                <c:pt idx="2">
                  <c:v>9945</c:v>
                </c:pt>
                <c:pt idx="3">
                  <c:v>5564</c:v>
                </c:pt>
                <c:pt idx="4">
                  <c:v>1446</c:v>
                </c:pt>
              </c:numCache>
            </c:numRef>
          </c:val>
          <c:extLst>
            <c:ext xmlns:c16="http://schemas.microsoft.com/office/drawing/2014/chart" uri="{C3380CC4-5D6E-409C-BE32-E72D297353CC}">
              <c16:uniqueId val="{00000000-8FF8-431D-9924-4EA3ACD500C7}"/>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Educ!$AE$7:$AE$11</c:f>
              <c:numCache>
                <c:formatCode>#,##0</c:formatCode>
                <c:ptCount val="5"/>
                <c:pt idx="0">
                  <c:v>9926</c:v>
                </c:pt>
                <c:pt idx="1">
                  <c:v>4378</c:v>
                </c:pt>
                <c:pt idx="2">
                  <c:v>22160</c:v>
                </c:pt>
                <c:pt idx="3">
                  <c:v>11359</c:v>
                </c:pt>
                <c:pt idx="4">
                  <c:v>3878</c:v>
                </c:pt>
              </c:numCache>
            </c:numRef>
          </c:val>
          <c:extLst>
            <c:ext xmlns:c16="http://schemas.microsoft.com/office/drawing/2014/chart" uri="{C3380CC4-5D6E-409C-BE32-E72D297353CC}">
              <c16:uniqueId val="{00000001-8FF8-431D-9924-4EA3ACD500C7}"/>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Educ!$AF$7:$AF$11</c:f>
              <c:numCache>
                <c:formatCode>#,##0</c:formatCode>
                <c:ptCount val="5"/>
                <c:pt idx="0">
                  <c:v>9707</c:v>
                </c:pt>
                <c:pt idx="1">
                  <c:v>6853</c:v>
                </c:pt>
                <c:pt idx="2">
                  <c:v>31858</c:v>
                </c:pt>
                <c:pt idx="3">
                  <c:v>11401</c:v>
                </c:pt>
                <c:pt idx="4">
                  <c:v>5698</c:v>
                </c:pt>
              </c:numCache>
            </c:numRef>
          </c:val>
          <c:extLst>
            <c:ext xmlns:c16="http://schemas.microsoft.com/office/drawing/2014/chart" uri="{C3380CC4-5D6E-409C-BE32-E72D297353CC}">
              <c16:uniqueId val="{00000002-8FF8-431D-9924-4EA3ACD500C7}"/>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Educ!$AG$7:$AG$11</c:f>
              <c:numCache>
                <c:formatCode>#,##0</c:formatCode>
                <c:ptCount val="5"/>
                <c:pt idx="0">
                  <c:v>7925</c:v>
                </c:pt>
                <c:pt idx="1">
                  <c:v>12518</c:v>
                </c:pt>
                <c:pt idx="2">
                  <c:v>29728</c:v>
                </c:pt>
                <c:pt idx="3">
                  <c:v>10181</c:v>
                </c:pt>
                <c:pt idx="4">
                  <c:v>9272</c:v>
                </c:pt>
              </c:numCache>
            </c:numRef>
          </c:val>
          <c:extLst>
            <c:ext xmlns:c16="http://schemas.microsoft.com/office/drawing/2014/chart" uri="{C3380CC4-5D6E-409C-BE32-E72D297353CC}">
              <c16:uniqueId val="{00000003-8FF8-431D-9924-4EA3ACD500C7}"/>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Worker Characteristics.xlsx]Race!PivotTable23</c:name>
    <c:fmtId val="1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Race!$AD$7:$AD$11</c:f>
              <c:numCache>
                <c:formatCode>#,##0</c:formatCode>
                <c:ptCount val="5"/>
                <c:pt idx="0">
                  <c:v>32498</c:v>
                </c:pt>
                <c:pt idx="1">
                  <c:v>22115</c:v>
                </c:pt>
                <c:pt idx="2">
                  <c:v>80529</c:v>
                </c:pt>
                <c:pt idx="3">
                  <c:v>34001</c:v>
                </c:pt>
                <c:pt idx="4">
                  <c:v>19303</c:v>
                </c:pt>
              </c:numCache>
            </c:numRef>
          </c:val>
          <c:extLst>
            <c:ext xmlns:c16="http://schemas.microsoft.com/office/drawing/2014/chart" uri="{C3380CC4-5D6E-409C-BE32-E72D297353CC}">
              <c16:uniqueId val="{00000000-3C43-4F30-BF56-E9938B0CA921}"/>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Race!$AE$7:$AE$11</c:f>
              <c:numCache>
                <c:formatCode>#,##0</c:formatCode>
                <c:ptCount val="5"/>
                <c:pt idx="0">
                  <c:v>1424</c:v>
                </c:pt>
                <c:pt idx="1">
                  <c:v>1764</c:v>
                </c:pt>
                <c:pt idx="2">
                  <c:v>16489</c:v>
                </c:pt>
                <c:pt idx="3">
                  <c:v>3381</c:v>
                </c:pt>
                <c:pt idx="4">
                  <c:v>763</c:v>
                </c:pt>
              </c:numCache>
            </c:numRef>
          </c:val>
          <c:extLst>
            <c:ext xmlns:c16="http://schemas.microsoft.com/office/drawing/2014/chart" uri="{C3380CC4-5D6E-409C-BE32-E72D297353CC}">
              <c16:uniqueId val="{00000001-3C43-4F30-BF56-E9938B0CA921}"/>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Race!$AF$7:$AF$11</c:f>
              <c:numCache>
                <c:formatCode>#,##0</c:formatCode>
                <c:ptCount val="5"/>
                <c:pt idx="0">
                  <c:v>605</c:v>
                </c:pt>
                <c:pt idx="1">
                  <c:v>2275</c:v>
                </c:pt>
                <c:pt idx="2">
                  <c:v>3813</c:v>
                </c:pt>
                <c:pt idx="3">
                  <c:v>2724</c:v>
                </c:pt>
                <c:pt idx="4">
                  <c:v>1542</c:v>
                </c:pt>
              </c:numCache>
            </c:numRef>
          </c:val>
          <c:extLst>
            <c:ext xmlns:c16="http://schemas.microsoft.com/office/drawing/2014/chart" uri="{C3380CC4-5D6E-409C-BE32-E72D297353CC}">
              <c16:uniqueId val="{00000002-3C43-4F30-BF56-E9938B0CA921}"/>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Race!$AG$7:$AG$11</c:f>
              <c:numCache>
                <c:formatCode>#,##0</c:formatCode>
                <c:ptCount val="5"/>
                <c:pt idx="0">
                  <c:v>600</c:v>
                </c:pt>
                <c:pt idx="1">
                  <c:v>401</c:v>
                </c:pt>
                <c:pt idx="2">
                  <c:v>2482</c:v>
                </c:pt>
                <c:pt idx="3">
                  <c:v>901</c:v>
                </c:pt>
                <c:pt idx="4">
                  <c:v>312</c:v>
                </c:pt>
              </c:numCache>
            </c:numRef>
          </c:val>
          <c:extLst>
            <c:ext xmlns:c16="http://schemas.microsoft.com/office/drawing/2014/chart" uri="{C3380CC4-5D6E-409C-BE32-E72D297353CC}">
              <c16:uniqueId val="{00000003-3C43-4F30-BF56-E9938B0CA921}"/>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[Southeast - Worker Characteristics.xlsx]Ethnicity!PivotTable23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Ethnicity!$AD$7:$AD$11</c:f>
              <c:numCache>
                <c:formatCode>#,##0</c:formatCode>
                <c:ptCount val="5"/>
                <c:pt idx="0">
                  <c:v>33263</c:v>
                </c:pt>
                <c:pt idx="1">
                  <c:v>25528</c:v>
                </c:pt>
                <c:pt idx="2">
                  <c:v>96436</c:v>
                </c:pt>
                <c:pt idx="3">
                  <c:v>37064</c:v>
                </c:pt>
                <c:pt idx="4">
                  <c:v>21100</c:v>
                </c:pt>
              </c:numCache>
            </c:numRef>
          </c:val>
          <c:extLst>
            <c:ext xmlns:c16="http://schemas.microsoft.com/office/drawing/2014/chart" uri="{C3380CC4-5D6E-409C-BE32-E72D297353CC}">
              <c16:uniqueId val="{00000000-2014-42D1-9DFA-9D2D6F138742}"/>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Ethnicity!$AC$7:$AC$11</c:f>
              <c:strCache>
                <c:ptCount val="5"/>
                <c:pt idx="0">
                  <c:v>Construction</c:v>
                </c:pt>
                <c:pt idx="1">
                  <c:v>Finance and Insurance</c:v>
                </c:pt>
                <c:pt idx="2">
                  <c:v>Health Care and Social Assistance</c:v>
                </c:pt>
                <c:pt idx="3">
                  <c:v>Manufacturing</c:v>
                </c:pt>
                <c:pt idx="4">
                  <c:v>Professional, Scientific, and Technical Services</c:v>
                </c:pt>
              </c:strCache>
            </c:strRef>
          </c:cat>
          <c:val>
            <c:numRef>
              <c:f>Ethnicity!$AE$7:$AE$11</c:f>
              <c:numCache>
                <c:formatCode>#,##0</c:formatCode>
                <c:ptCount val="5"/>
                <c:pt idx="0">
                  <c:v>1866</c:v>
                </c:pt>
                <c:pt idx="1">
                  <c:v>1031</c:v>
                </c:pt>
                <c:pt idx="2">
                  <c:v>6876</c:v>
                </c:pt>
                <c:pt idx="3">
                  <c:v>3941</c:v>
                </c:pt>
                <c:pt idx="4">
                  <c:v>822</c:v>
                </c:pt>
              </c:numCache>
            </c:numRef>
          </c:val>
          <c:extLst>
            <c:ext xmlns:c16="http://schemas.microsoft.com/office/drawing/2014/chart" uri="{C3380CC4-5D6E-409C-BE32-E72D297353CC}">
              <c16:uniqueId val="{00000001-2014-42D1-9DFA-9D2D6F138742}"/>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6A9-4CFB-8A81-676F231AC4D4}"/>
              </c:ext>
            </c:extLst>
          </c:dPt>
          <c:dPt>
            <c:idx val="1"/>
            <c:invertIfNegative val="0"/>
            <c:bubble3D val="0"/>
            <c:extLst>
              <c:ext xmlns:c16="http://schemas.microsoft.com/office/drawing/2014/chart" uri="{C3380CC4-5D6E-409C-BE32-E72D297353CC}">
                <c16:uniqueId val="{00000002-76A9-4CFB-8A81-676F231AC4D4}"/>
              </c:ext>
            </c:extLst>
          </c:dPt>
          <c:dPt>
            <c:idx val="2"/>
            <c:invertIfNegative val="0"/>
            <c:bubble3D val="0"/>
            <c:extLst>
              <c:ext xmlns:c16="http://schemas.microsoft.com/office/drawing/2014/chart" uri="{C3380CC4-5D6E-409C-BE32-E72D297353CC}">
                <c16:uniqueId val="{00000003-76A9-4CFB-8A81-676F231AC4D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6A9-4CFB-8A81-676F231AC4D4}"/>
              </c:ext>
            </c:extLst>
          </c:dPt>
          <c:dPt>
            <c:idx val="4"/>
            <c:invertIfNegative val="0"/>
            <c:bubble3D val="0"/>
            <c:extLst>
              <c:ext xmlns:c16="http://schemas.microsoft.com/office/drawing/2014/chart" uri="{C3380CC4-5D6E-409C-BE32-E72D297353CC}">
                <c16:uniqueId val="{00000006-76A9-4CFB-8A81-676F231AC4D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76A9-4CFB-8A81-676F231AC4D4}"/>
              </c:ext>
            </c:extLst>
          </c:dPt>
          <c:dPt>
            <c:idx val="8"/>
            <c:invertIfNegative val="0"/>
            <c:bubble3D val="0"/>
            <c:extLst>
              <c:ext xmlns:c16="http://schemas.microsoft.com/office/drawing/2014/chart" uri="{C3380CC4-5D6E-409C-BE32-E72D297353CC}">
                <c16:uniqueId val="{00000009-76A9-4CFB-8A81-676F231AC4D4}"/>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B-76A9-4CFB-8A81-676F231AC4D4}"/>
              </c:ext>
            </c:extLst>
          </c:dPt>
          <c:dPt>
            <c:idx val="11"/>
            <c:invertIfNegative val="0"/>
            <c:bubble3D val="0"/>
            <c:extLst>
              <c:ext xmlns:c16="http://schemas.microsoft.com/office/drawing/2014/chart" uri="{C3380CC4-5D6E-409C-BE32-E72D297353CC}">
                <c16:uniqueId val="{0000000C-76A9-4CFB-8A81-676F231AC4D4}"/>
              </c:ext>
            </c:extLst>
          </c:dPt>
          <c:dPt>
            <c:idx val="12"/>
            <c:invertIfNegative val="0"/>
            <c:bubble3D val="0"/>
            <c:extLst>
              <c:ext xmlns:c16="http://schemas.microsoft.com/office/drawing/2014/chart" uri="{C3380CC4-5D6E-409C-BE32-E72D297353CC}">
                <c16:uniqueId val="{0000000D-76A9-4CFB-8A81-676F231AC4D4}"/>
              </c:ext>
            </c:extLst>
          </c:dPt>
          <c:dPt>
            <c:idx val="18"/>
            <c:invertIfNegative val="0"/>
            <c:bubble3D val="0"/>
            <c:extLst>
              <c:ext xmlns:c16="http://schemas.microsoft.com/office/drawing/2014/chart" uri="{C3380CC4-5D6E-409C-BE32-E72D297353CC}">
                <c16:uniqueId val="{0000000E-76A9-4CFB-8A81-676F231AC4D4}"/>
              </c:ext>
            </c:extLst>
          </c:dPt>
          <c:dLbls>
            <c:dLbl>
              <c:idx val="0"/>
              <c:tx>
                <c:rich>
                  <a:bodyPr/>
                  <a:lstStyle/>
                  <a:p>
                    <a:fld id="{89249F17-E33B-498E-8D57-A33DE103D58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6A9-4CFB-8A81-676F231AC4D4}"/>
                </c:ext>
              </c:extLst>
            </c:dLbl>
            <c:dLbl>
              <c:idx val="1"/>
              <c:tx>
                <c:rich>
                  <a:bodyPr/>
                  <a:lstStyle/>
                  <a:p>
                    <a:fld id="{6BE65F9F-DB63-4520-ABFA-A9DAB9ED14E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6A9-4CFB-8A81-676F231AC4D4}"/>
                </c:ext>
              </c:extLst>
            </c:dLbl>
            <c:dLbl>
              <c:idx val="2"/>
              <c:tx>
                <c:rich>
                  <a:bodyPr/>
                  <a:lstStyle/>
                  <a:p>
                    <a:fld id="{D47519AB-9655-4027-AD19-D1834FEEEE2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6A9-4CFB-8A81-676F231AC4D4}"/>
                </c:ext>
              </c:extLst>
            </c:dLbl>
            <c:dLbl>
              <c:idx val="3"/>
              <c:tx>
                <c:rich>
                  <a:bodyPr/>
                  <a:lstStyle/>
                  <a:p>
                    <a:fld id="{2627D78A-ADCA-4BBA-8A6F-986C49AE12A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6A9-4CFB-8A81-676F231AC4D4}"/>
                </c:ext>
              </c:extLst>
            </c:dLbl>
            <c:dLbl>
              <c:idx val="4"/>
              <c:tx>
                <c:rich>
                  <a:bodyPr/>
                  <a:lstStyle/>
                  <a:p>
                    <a:fld id="{F058C3F4-2CF6-429B-844E-662BB36DA02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6A9-4CFB-8A81-676F231AC4D4}"/>
                </c:ext>
              </c:extLst>
            </c:dLbl>
            <c:dLbl>
              <c:idx val="5"/>
              <c:tx>
                <c:rich>
                  <a:bodyPr/>
                  <a:lstStyle/>
                  <a:p>
                    <a:fld id="{0DF7CBAE-92C6-4EBE-A29C-B536D56CE52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6A9-4CFB-8A81-676F231AC4D4}"/>
                </c:ext>
              </c:extLst>
            </c:dLbl>
            <c:dLbl>
              <c:idx val="6"/>
              <c:tx>
                <c:rich>
                  <a:bodyPr/>
                  <a:lstStyle/>
                  <a:p>
                    <a:fld id="{86CCEC78-DB26-4481-A878-207743A2997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6A9-4CFB-8A81-676F231AC4D4}"/>
                </c:ext>
              </c:extLst>
            </c:dLbl>
            <c:dLbl>
              <c:idx val="7"/>
              <c:tx>
                <c:rich>
                  <a:bodyPr/>
                  <a:lstStyle/>
                  <a:p>
                    <a:fld id="{36F3CF82-00A8-412F-9327-38C4E34C2A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6A9-4CFB-8A81-676F231AC4D4}"/>
                </c:ext>
              </c:extLst>
            </c:dLbl>
            <c:dLbl>
              <c:idx val="8"/>
              <c:tx>
                <c:rich>
                  <a:bodyPr/>
                  <a:lstStyle/>
                  <a:p>
                    <a:fld id="{1FCCFC8E-1DD4-47E4-A45A-9D1AE30FFFB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6A9-4CFB-8A81-676F231AC4D4}"/>
                </c:ext>
              </c:extLst>
            </c:dLbl>
            <c:dLbl>
              <c:idx val="9"/>
              <c:tx>
                <c:rich>
                  <a:bodyPr/>
                  <a:lstStyle/>
                  <a:p>
                    <a:fld id="{EF160984-1905-444A-B47D-C48F455DD0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6A9-4CFB-8A81-676F231AC4D4}"/>
                </c:ext>
              </c:extLst>
            </c:dLbl>
            <c:dLbl>
              <c:idx val="10"/>
              <c:tx>
                <c:rich>
                  <a:bodyPr/>
                  <a:lstStyle/>
                  <a:p>
                    <a:fld id="{280960A7-3519-49F2-861D-60F46E6E0AD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6A9-4CFB-8A81-676F231AC4D4}"/>
                </c:ext>
              </c:extLst>
            </c:dLbl>
            <c:dLbl>
              <c:idx val="11"/>
              <c:tx>
                <c:rich>
                  <a:bodyPr/>
                  <a:lstStyle/>
                  <a:p>
                    <a:fld id="{C21B23DE-6044-4C31-98F1-49A8000C369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6A9-4CFB-8A81-676F231AC4D4}"/>
                </c:ext>
              </c:extLst>
            </c:dLbl>
            <c:dLbl>
              <c:idx val="12"/>
              <c:tx>
                <c:rich>
                  <a:bodyPr/>
                  <a:lstStyle/>
                  <a:p>
                    <a:fld id="{EBFE5A65-16D1-4A01-B193-98EB04E2083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6A9-4CFB-8A81-676F231AC4D4}"/>
                </c:ext>
              </c:extLst>
            </c:dLbl>
            <c:dLbl>
              <c:idx val="13"/>
              <c:tx>
                <c:rich>
                  <a:bodyPr/>
                  <a:lstStyle/>
                  <a:p>
                    <a:fld id="{467724B7-3554-465C-98A3-CD12198A3D3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6A9-4CFB-8A81-676F231AC4D4}"/>
                </c:ext>
              </c:extLst>
            </c:dLbl>
            <c:dLbl>
              <c:idx val="14"/>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3906B049-F3A3-46FC-9F07-FD02AA7F7EC0}"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numFmt formatCode="_(&quot;$&quot;* #,##0_);_(&quot;$&quot;* \(#,##0\);_(&quot;$&quot;* &quot;-&quot;??_);_(@_)" sourceLinked="0"/>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3-76A9-4CFB-8A81-676F231AC4D4}"/>
                </c:ext>
              </c:extLst>
            </c:dLbl>
            <c:dLbl>
              <c:idx val="15"/>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F4BCBA17-A022-41BD-81D9-C0A472D4F869}"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4-76A9-4CFB-8A81-676F231AC4D4}"/>
                </c:ext>
              </c:extLst>
            </c:dLbl>
            <c:dLbl>
              <c:idx val="16"/>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DDC6DB3F-A594-4C80-AFC9-B5E5A5A15B31}"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5-76A9-4CFB-8A81-676F231AC4D4}"/>
                </c:ext>
              </c:extLst>
            </c:dLbl>
            <c:dLbl>
              <c:idx val="17"/>
              <c:delete val="1"/>
              <c:extLst>
                <c:ext xmlns:c15="http://schemas.microsoft.com/office/drawing/2012/chart" uri="{CE6537A1-D6FC-4f65-9D91-7224C49458BB}"/>
                <c:ext xmlns:c16="http://schemas.microsoft.com/office/drawing/2014/chart" uri="{C3380CC4-5D6E-409C-BE32-E72D297353CC}">
                  <c16:uniqueId val="{00000016-76A9-4CFB-8A81-676F231AC4D4}"/>
                </c:ext>
              </c:extLst>
            </c:dLbl>
            <c:dLbl>
              <c:idx val="18"/>
              <c:delete val="1"/>
              <c:extLst>
                <c:ext xmlns:c15="http://schemas.microsoft.com/office/drawing/2012/chart" uri="{CE6537A1-D6FC-4f65-9D91-7224C49458BB}"/>
                <c:ext xmlns:c16="http://schemas.microsoft.com/office/drawing/2014/chart" uri="{C3380CC4-5D6E-409C-BE32-E72D297353CC}">
                  <c16:uniqueId val="{0000000E-76A9-4CFB-8A81-676F231AC4D4}"/>
                </c:ext>
              </c:extLst>
            </c:dLbl>
            <c:dLbl>
              <c:idx val="19"/>
              <c:delete val="1"/>
              <c:extLst>
                <c:ext xmlns:c15="http://schemas.microsoft.com/office/drawing/2012/chart" uri="{CE6537A1-D6FC-4f65-9D91-7224C49458BB}"/>
                <c:ext xmlns:c16="http://schemas.microsoft.com/office/drawing/2014/chart" uri="{C3380CC4-5D6E-409C-BE32-E72D297353CC}">
                  <c16:uniqueId val="{00000017-76A9-4CFB-8A81-676F231AC4D4}"/>
                </c:ext>
              </c:extLst>
            </c:dLbl>
            <c:spPr>
              <a:noFill/>
              <a:ln>
                <a:noFill/>
              </a:ln>
              <a:effectLst/>
            </c:spPr>
            <c:txPr>
              <a:bodyPr rot="0" spcFirstLastPara="1" vertOverflow="ellipsis" vert="horz" wrap="square" lIns="0" tIns="0" rIns="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Retail Trade</c:v>
                </c:pt>
                <c:pt idx="2">
                  <c:v>Accommodation and Food Services</c:v>
                </c:pt>
                <c:pt idx="3">
                  <c:v>Manufacturing</c:v>
                </c:pt>
                <c:pt idx="4">
                  <c:v>Educational Services</c:v>
                </c:pt>
                <c:pt idx="5">
                  <c:v>Construction</c:v>
                </c:pt>
                <c:pt idx="6">
                  <c:v>Administrative and Support and Waste Management and Remediation Services</c:v>
                </c:pt>
                <c:pt idx="7">
                  <c:v>Finance and Insurance</c:v>
                </c:pt>
                <c:pt idx="8">
                  <c:v>Wholesale Trade</c:v>
                </c:pt>
                <c:pt idx="9">
                  <c:v>Other Services (except Public Administration)</c:v>
                </c:pt>
                <c:pt idx="10">
                  <c:v>Professional, Scientific, and Technical Services</c:v>
                </c:pt>
                <c:pt idx="11">
                  <c:v>Public Administration</c:v>
                </c:pt>
                <c:pt idx="12">
                  <c:v>Transportation and Warehousing</c:v>
                </c:pt>
                <c:pt idx="13">
                  <c:v>Arts, Entertainment, and Recreation</c:v>
                </c:pt>
                <c:pt idx="14">
                  <c:v>Management of Companies and Enterprises</c:v>
                </c:pt>
                <c:pt idx="15">
                  <c:v>Information</c:v>
                </c:pt>
                <c:pt idx="16">
                  <c:v>Real Estate and Rental and Leasing</c:v>
                </c:pt>
                <c:pt idx="17">
                  <c:v>Utilities</c:v>
                </c:pt>
                <c:pt idx="18">
                  <c:v>Agriculture, Forestry, Fishing and Hunting</c:v>
                </c:pt>
                <c:pt idx="19">
                  <c:v>Mining, Quarrying, and Oil and Gas Extraction</c:v>
                </c:pt>
              </c:strCache>
            </c:strRef>
          </c:cat>
          <c:val>
            <c:numRef>
              <c:f>Employment!$F$6:$F$25</c:f>
              <c:numCache>
                <c:formatCode>_(* #,##0_);_(* \(#,##0\);_(* "-"??_);_(@_)</c:formatCode>
                <c:ptCount val="20"/>
                <c:pt idx="0">
                  <c:v>107264</c:v>
                </c:pt>
                <c:pt idx="1">
                  <c:v>77372</c:v>
                </c:pt>
                <c:pt idx="2">
                  <c:v>55461</c:v>
                </c:pt>
                <c:pt idx="3">
                  <c:v>41057</c:v>
                </c:pt>
                <c:pt idx="4">
                  <c:v>40335</c:v>
                </c:pt>
                <c:pt idx="5">
                  <c:v>36973</c:v>
                </c:pt>
                <c:pt idx="6">
                  <c:v>27227</c:v>
                </c:pt>
                <c:pt idx="7">
                  <c:v>25232</c:v>
                </c:pt>
                <c:pt idx="8">
                  <c:v>24687</c:v>
                </c:pt>
                <c:pt idx="9">
                  <c:v>22442</c:v>
                </c:pt>
                <c:pt idx="10">
                  <c:v>22354</c:v>
                </c:pt>
                <c:pt idx="11">
                  <c:v>20182</c:v>
                </c:pt>
                <c:pt idx="12">
                  <c:v>19606</c:v>
                </c:pt>
                <c:pt idx="13">
                  <c:v>12499</c:v>
                </c:pt>
                <c:pt idx="14">
                  <c:v>9626</c:v>
                </c:pt>
                <c:pt idx="15">
                  <c:v>9516</c:v>
                </c:pt>
                <c:pt idx="16">
                  <c:v>7055</c:v>
                </c:pt>
                <c:pt idx="17">
                  <c:v>2810</c:v>
                </c:pt>
                <c:pt idx="18">
                  <c:v>2248</c:v>
                </c:pt>
                <c:pt idx="19">
                  <c:v>145</c:v>
                </c:pt>
              </c:numCache>
            </c:numRef>
          </c:val>
          <c:extLst>
            <c:ext xmlns:c15="http://schemas.microsoft.com/office/drawing/2012/chart" uri="{02D57815-91ED-43cb-92C2-25804820EDAC}">
              <c15:datalabelsRange>
                <c15:f>Employment!$I$6:$I$25</c15:f>
                <c15:dlblRangeCache>
                  <c:ptCount val="20"/>
                  <c:pt idx="0">
                    <c:v>107 K</c:v>
                  </c:pt>
                  <c:pt idx="1">
                    <c:v>77 K</c:v>
                  </c:pt>
                  <c:pt idx="2">
                    <c:v>55 K</c:v>
                  </c:pt>
                  <c:pt idx="3">
                    <c:v>41 K</c:v>
                  </c:pt>
                  <c:pt idx="4">
                    <c:v>40 K</c:v>
                  </c:pt>
                  <c:pt idx="5">
                    <c:v>37 K</c:v>
                  </c:pt>
                  <c:pt idx="6">
                    <c:v>27 K</c:v>
                  </c:pt>
                  <c:pt idx="7">
                    <c:v>25 K</c:v>
                  </c:pt>
                  <c:pt idx="8">
                    <c:v>25 K</c:v>
                  </c:pt>
                  <c:pt idx="9">
                    <c:v>22 K</c:v>
                  </c:pt>
                  <c:pt idx="10">
                    <c:v>22 K</c:v>
                  </c:pt>
                  <c:pt idx="11">
                    <c:v>20 K</c:v>
                  </c:pt>
                  <c:pt idx="12">
                    <c:v>20 K</c:v>
                  </c:pt>
                  <c:pt idx="13">
                    <c:v>12 K</c:v>
                  </c:pt>
                  <c:pt idx="14">
                    <c:v>10 K</c:v>
                  </c:pt>
                  <c:pt idx="15">
                    <c:v>10 K</c:v>
                  </c:pt>
                  <c:pt idx="16">
                    <c:v>7 K</c:v>
                  </c:pt>
                  <c:pt idx="17">
                    <c:v>3 K</c:v>
                  </c:pt>
                  <c:pt idx="18">
                    <c:v>2 K</c:v>
                  </c:pt>
                  <c:pt idx="19">
                    <c:v> K</c:v>
                  </c:pt>
                </c15:dlblRangeCache>
              </c15:datalabelsRange>
            </c:ext>
            <c:ext xmlns:c16="http://schemas.microsoft.com/office/drawing/2014/chart" uri="{C3380CC4-5D6E-409C-BE32-E72D297353CC}">
              <c16:uniqueId val="{00000018-76A9-4CFB-8A81-676F231AC4D4}"/>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fld id="{32AB895F-FFC8-4CD3-9B9A-BD72E8FBE4B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6A9-4CFB-8A81-676F231AC4D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6A9-4CFB-8A81-676F231AC4D4}"/>
                </c:ext>
              </c:extLst>
            </c:dLbl>
            <c:dLbl>
              <c:idx val="2"/>
              <c:tx>
                <c:rich>
                  <a:bodyPr/>
                  <a:lstStyle/>
                  <a:p>
                    <a:fld id="{FBA929D1-5057-41DD-9625-6E28960A85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6A9-4CFB-8A81-676F231AC4D4}"/>
                </c:ext>
              </c:extLst>
            </c:dLbl>
            <c:dLbl>
              <c:idx val="3"/>
              <c:tx>
                <c:rich>
                  <a:bodyPr/>
                  <a:lstStyle/>
                  <a:p>
                    <a:fld id="{D64B6390-8035-44A2-98A7-62687CDDD0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6A9-4CFB-8A81-676F231AC4D4}"/>
                </c:ext>
              </c:extLst>
            </c:dLbl>
            <c:dLbl>
              <c:idx val="4"/>
              <c:tx>
                <c:rich>
                  <a:bodyPr/>
                  <a:lstStyle/>
                  <a:p>
                    <a:fld id="{03C28A32-9E33-4536-B02F-14DD89D9F2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76A9-4CFB-8A81-676F231AC4D4}"/>
                </c:ext>
              </c:extLst>
            </c:dLbl>
            <c:dLbl>
              <c:idx val="5"/>
              <c:tx>
                <c:rich>
                  <a:bodyPr/>
                  <a:lstStyle/>
                  <a:p>
                    <a:fld id="{1F7BD718-A9FE-4C86-9015-259066968C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6A9-4CFB-8A81-676F231AC4D4}"/>
                </c:ext>
              </c:extLst>
            </c:dLbl>
            <c:dLbl>
              <c:idx val="6"/>
              <c:tx>
                <c:rich>
                  <a:bodyPr/>
                  <a:lstStyle/>
                  <a:p>
                    <a:fld id="{5BE49507-5CF2-4017-B54D-4C3566F1C3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76A9-4CFB-8A81-676F231AC4D4}"/>
                </c:ext>
              </c:extLst>
            </c:dLbl>
            <c:dLbl>
              <c:idx val="7"/>
              <c:tx>
                <c:rich>
                  <a:bodyPr/>
                  <a:lstStyle/>
                  <a:p>
                    <a:fld id="{90A7B08B-7DC1-41BE-BB5F-7DEADD510B7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76A9-4CFB-8A81-676F231AC4D4}"/>
                </c:ext>
              </c:extLst>
            </c:dLbl>
            <c:dLbl>
              <c:idx val="8"/>
              <c:tx>
                <c:rich>
                  <a:bodyPr/>
                  <a:lstStyle/>
                  <a:p>
                    <a:fld id="{EB583F0A-B6E3-4806-AC7B-BFE15FFB25E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76A9-4CFB-8A81-676F231AC4D4}"/>
                </c:ext>
              </c:extLst>
            </c:dLbl>
            <c:dLbl>
              <c:idx val="9"/>
              <c:tx>
                <c:rich>
                  <a:bodyPr/>
                  <a:lstStyle/>
                  <a:p>
                    <a:fld id="{D898E67A-1B40-42E3-9CA4-AF776C65F14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76A9-4CFB-8A81-676F231AC4D4}"/>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3C449A21-1E88-47B6-B632-FBB3B2D31C28}"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23-76A9-4CFB-8A81-676F231AC4D4}"/>
                </c:ext>
              </c:extLst>
            </c:dLbl>
            <c:dLbl>
              <c:idx val="11"/>
              <c:tx>
                <c:rich>
                  <a:bodyPr/>
                  <a:lstStyle/>
                  <a:p>
                    <a:fld id="{ACB778DD-922C-4C7B-9938-AC53442AEF6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76A9-4CFB-8A81-676F231AC4D4}"/>
                </c:ext>
              </c:extLst>
            </c:dLbl>
            <c:dLbl>
              <c:idx val="12"/>
              <c:tx>
                <c:rich>
                  <a:bodyPr/>
                  <a:lstStyle/>
                  <a:p>
                    <a:fld id="{3FB24A3D-D124-499D-B01C-25CB5831D6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76A9-4CFB-8A81-676F231AC4D4}"/>
                </c:ext>
              </c:extLst>
            </c:dLbl>
            <c:dLbl>
              <c:idx val="13"/>
              <c:tx>
                <c:rich>
                  <a:bodyPr/>
                  <a:lstStyle/>
                  <a:p>
                    <a:fld id="{3A85930B-56FF-473F-BBD7-32771A85712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76A9-4CFB-8A81-676F231AC4D4}"/>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6A9-4CFB-8A81-676F231AC4D4}"/>
                </c:ext>
              </c:extLst>
            </c:dLbl>
            <c:dLbl>
              <c:idx val="15"/>
              <c:tx>
                <c:rich>
                  <a:bodyPr/>
                  <a:lstStyle/>
                  <a:p>
                    <a:fld id="{315693BB-AED9-4480-82C4-A0B0863BC70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76A9-4CFB-8A81-676F231AC4D4}"/>
                </c:ext>
              </c:extLst>
            </c:dLbl>
            <c:dLbl>
              <c:idx val="16"/>
              <c:tx>
                <c:rich>
                  <a:bodyPr/>
                  <a:lstStyle/>
                  <a:p>
                    <a:fld id="{CE8F1147-47C9-438F-840A-B2429B5578B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76A9-4CFB-8A81-676F231AC4D4}"/>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6A9-4CFB-8A81-676F231AC4D4}"/>
                </c:ext>
              </c:extLst>
            </c:dLbl>
            <c:dLbl>
              <c:idx val="18"/>
              <c:tx>
                <c:rich>
                  <a:bodyPr/>
                  <a:lstStyle/>
                  <a:p>
                    <a:fld id="{175B2C1C-E8A6-4151-9D11-F6576D5037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76A9-4CFB-8A81-676F231AC4D4}"/>
                </c:ext>
              </c:extLst>
            </c:dLbl>
            <c:dLbl>
              <c:idx val="19"/>
              <c:tx>
                <c:rich>
                  <a:bodyPr/>
                  <a:lstStyle/>
                  <a:p>
                    <a:fld id="{E96416A8-A0AF-46BC-99D8-C76F1BC170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76A9-4CFB-8A81-676F231AC4D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4290.5600000000004</c:v>
                  </c:pt>
                  <c:pt idx="1">
                    <c:v>4290.5600000000004</c:v>
                  </c:pt>
                  <c:pt idx="2">
                    <c:v>4290.5600000000004</c:v>
                  </c:pt>
                  <c:pt idx="3">
                    <c:v>4290.5600000000004</c:v>
                  </c:pt>
                  <c:pt idx="4">
                    <c:v>4290.5600000000004</c:v>
                  </c:pt>
                  <c:pt idx="5">
                    <c:v>4290.5600000000004</c:v>
                  </c:pt>
                  <c:pt idx="6">
                    <c:v>4290.5600000000004</c:v>
                  </c:pt>
                  <c:pt idx="7">
                    <c:v>4290.5600000000004</c:v>
                  </c:pt>
                  <c:pt idx="8">
                    <c:v>4290.5600000000004</c:v>
                  </c:pt>
                  <c:pt idx="9">
                    <c:v>4290.5600000000004</c:v>
                  </c:pt>
                  <c:pt idx="10">
                    <c:v>4290.5600000000004</c:v>
                  </c:pt>
                  <c:pt idx="11">
                    <c:v>4290.5600000000004</c:v>
                  </c:pt>
                  <c:pt idx="12">
                    <c:v>4290.5600000000004</c:v>
                  </c:pt>
                  <c:pt idx="13">
                    <c:v>4290.5600000000004</c:v>
                  </c:pt>
                  <c:pt idx="14">
                    <c:v>4290.5600000000004</c:v>
                  </c:pt>
                  <c:pt idx="15">
                    <c:v>4290.5600000000004</c:v>
                  </c:pt>
                  <c:pt idx="16">
                    <c:v>4290.5600000000004</c:v>
                  </c:pt>
                  <c:pt idx="17">
                    <c:v>4290.5600000000004</c:v>
                  </c:pt>
                  <c:pt idx="18">
                    <c:v>4290.5600000000004</c:v>
                  </c:pt>
                  <c:pt idx="19">
                    <c:v>4290.5600000000004</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107264</c:v>
                </c:pt>
                <c:pt idx="1">
                  <c:v>#N/A</c:v>
                </c:pt>
                <c:pt idx="2">
                  <c:v>55461</c:v>
                </c:pt>
                <c:pt idx="3">
                  <c:v>41057</c:v>
                </c:pt>
                <c:pt idx="4">
                  <c:v>40335</c:v>
                </c:pt>
                <c:pt idx="5">
                  <c:v>36973</c:v>
                </c:pt>
                <c:pt idx="6">
                  <c:v>27227</c:v>
                </c:pt>
                <c:pt idx="7">
                  <c:v>25232</c:v>
                </c:pt>
                <c:pt idx="8">
                  <c:v>24687</c:v>
                </c:pt>
                <c:pt idx="9">
                  <c:v>22442</c:v>
                </c:pt>
                <c:pt idx="10">
                  <c:v>22354</c:v>
                </c:pt>
                <c:pt idx="11">
                  <c:v>20182</c:v>
                </c:pt>
                <c:pt idx="12">
                  <c:v>19606</c:v>
                </c:pt>
                <c:pt idx="13">
                  <c:v>12499</c:v>
                </c:pt>
                <c:pt idx="14">
                  <c:v>#N/A</c:v>
                </c:pt>
                <c:pt idx="15">
                  <c:v>9516</c:v>
                </c:pt>
                <c:pt idx="16">
                  <c:v>7055</c:v>
                </c:pt>
                <c:pt idx="17">
                  <c:v>#N/A</c:v>
                </c:pt>
                <c:pt idx="18">
                  <c:v>2248</c:v>
                </c:pt>
                <c:pt idx="19">
                  <c:v>145</c:v>
                </c:pt>
              </c:numCache>
            </c:numRef>
          </c:yVal>
          <c:smooth val="0"/>
          <c:extLst>
            <c:ext xmlns:c15="http://schemas.microsoft.com/office/drawing/2012/chart" uri="{02D57815-91ED-43cb-92C2-25804820EDAC}">
              <c15:datalabelsRange>
                <c15:f>Employment!$H$6:$H$25</c15:f>
                <c15:dlblRangeCache>
                  <c:ptCount val="20"/>
                  <c:pt idx="0">
                    <c:v>+2%</c:v>
                  </c:pt>
                  <c:pt idx="1">
                    <c:v> -1%</c:v>
                  </c:pt>
                  <c:pt idx="2">
                    <c:v>+2%</c:v>
                  </c:pt>
                  <c:pt idx="3">
                    <c:v>+1%</c:v>
                  </c:pt>
                  <c:pt idx="4">
                    <c:v>+3%</c:v>
                  </c:pt>
                  <c:pt idx="5">
                    <c:v>+2%</c:v>
                  </c:pt>
                  <c:pt idx="6">
                    <c:v>+1%</c:v>
                  </c:pt>
                  <c:pt idx="7">
                    <c:v>+2%</c:v>
                  </c:pt>
                  <c:pt idx="8">
                    <c:v>+3%</c:v>
                  </c:pt>
                  <c:pt idx="9">
                    <c:v>+3%</c:v>
                  </c:pt>
                  <c:pt idx="10">
                    <c:v>+9%</c:v>
                  </c:pt>
                  <c:pt idx="11">
                    <c:v>+0%</c:v>
                  </c:pt>
                  <c:pt idx="12">
                    <c:v>+15%</c:v>
                  </c:pt>
                  <c:pt idx="13">
                    <c:v>+4%</c:v>
                  </c:pt>
                  <c:pt idx="14">
                    <c:v> -0%</c:v>
                  </c:pt>
                  <c:pt idx="15">
                    <c:v>+3%</c:v>
                  </c:pt>
                  <c:pt idx="16">
                    <c:v>+5%</c:v>
                  </c:pt>
                  <c:pt idx="17">
                    <c:v> -9%</c:v>
                  </c:pt>
                  <c:pt idx="18">
                    <c:v>+3%</c:v>
                  </c:pt>
                  <c:pt idx="19">
                    <c:v>+17%</c:v>
                  </c:pt>
                </c15:dlblRangeCache>
              </c15:datalabelsRange>
            </c:ext>
            <c:ext xmlns:c16="http://schemas.microsoft.com/office/drawing/2014/chart" uri="{C3380CC4-5D6E-409C-BE32-E72D297353CC}">
              <c16:uniqueId val="{0000002D-76A9-4CFB-8A81-676F231AC4D4}"/>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6A9-4CFB-8A81-676F231AC4D4}"/>
                </c:ext>
              </c:extLst>
            </c:dLbl>
            <c:dLbl>
              <c:idx val="1"/>
              <c:tx>
                <c:rich>
                  <a:bodyPr/>
                  <a:lstStyle/>
                  <a:p>
                    <a:fld id="{B13614F3-4771-4B09-A0C9-836ADB21D9F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76A9-4CFB-8A81-676F231AC4D4}"/>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76A9-4CFB-8A81-676F231AC4D4}"/>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76A9-4CFB-8A81-676F231AC4D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6A9-4CFB-8A81-676F231AC4D4}"/>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6A9-4CFB-8A81-676F231AC4D4}"/>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6A9-4CFB-8A81-676F231AC4D4}"/>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6A9-4CFB-8A81-676F231AC4D4}"/>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6A9-4CFB-8A81-676F231AC4D4}"/>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6A9-4CFB-8A81-676F231AC4D4}"/>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76A9-4CFB-8A81-676F231AC4D4}"/>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6A9-4CFB-8A81-676F231AC4D4}"/>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76A9-4CFB-8A81-676F231AC4D4}"/>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76A9-4CFB-8A81-676F231AC4D4}"/>
                </c:ext>
              </c:extLst>
            </c:dLbl>
            <c:dLbl>
              <c:idx val="14"/>
              <c:tx>
                <c:rich>
                  <a:bodyPr/>
                  <a:lstStyle/>
                  <a:p>
                    <a:fld id="{DD4F8587-3AE6-482C-9529-D4533A40DE5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76A9-4CFB-8A81-676F231AC4D4}"/>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76A9-4CFB-8A81-676F231AC4D4}"/>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76A9-4CFB-8A81-676F231AC4D4}"/>
                </c:ext>
              </c:extLst>
            </c:dLbl>
            <c:dLbl>
              <c:idx val="17"/>
              <c:tx>
                <c:rich>
                  <a:bodyPr/>
                  <a:lstStyle/>
                  <a:p>
                    <a:fld id="{7E0E43C3-598C-4BE6-A8A7-460DEB9D12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76A9-4CFB-8A81-676F231AC4D4}"/>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76A9-4CFB-8A81-676F231AC4D4}"/>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76A9-4CFB-8A81-676F231AC4D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4290.5600000000004</c:v>
                  </c:pt>
                  <c:pt idx="1">
                    <c:v>4290.5600000000004</c:v>
                  </c:pt>
                  <c:pt idx="2">
                    <c:v>4290.5600000000004</c:v>
                  </c:pt>
                  <c:pt idx="3">
                    <c:v>4290.5600000000004</c:v>
                  </c:pt>
                  <c:pt idx="4">
                    <c:v>4290.5600000000004</c:v>
                  </c:pt>
                  <c:pt idx="5">
                    <c:v>4290.5600000000004</c:v>
                  </c:pt>
                  <c:pt idx="6">
                    <c:v>4290.5600000000004</c:v>
                  </c:pt>
                  <c:pt idx="7">
                    <c:v>4290.5600000000004</c:v>
                  </c:pt>
                  <c:pt idx="8">
                    <c:v>4290.5600000000004</c:v>
                  </c:pt>
                  <c:pt idx="9">
                    <c:v>4290.5600000000004</c:v>
                  </c:pt>
                  <c:pt idx="10">
                    <c:v>4290.5600000000004</c:v>
                  </c:pt>
                  <c:pt idx="11">
                    <c:v>4290.5600000000004</c:v>
                  </c:pt>
                  <c:pt idx="12">
                    <c:v>4290.5600000000004</c:v>
                  </c:pt>
                  <c:pt idx="13">
                    <c:v>4290.5600000000004</c:v>
                  </c:pt>
                  <c:pt idx="14">
                    <c:v>4290.5600000000004</c:v>
                  </c:pt>
                  <c:pt idx="15">
                    <c:v>4290.5600000000004</c:v>
                  </c:pt>
                  <c:pt idx="16">
                    <c:v>4290.5600000000004</c:v>
                  </c:pt>
                  <c:pt idx="17">
                    <c:v>4290.5600000000004</c:v>
                  </c:pt>
                  <c:pt idx="18">
                    <c:v>4290.5600000000004</c:v>
                  </c:pt>
                  <c:pt idx="19">
                    <c:v>4290.5600000000004</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77372</c:v>
                </c:pt>
                <c:pt idx="2">
                  <c:v>#N/A</c:v>
                </c:pt>
                <c:pt idx="3">
                  <c:v>#N/A</c:v>
                </c:pt>
                <c:pt idx="4">
                  <c:v>#N/A</c:v>
                </c:pt>
                <c:pt idx="5">
                  <c:v>#N/A</c:v>
                </c:pt>
                <c:pt idx="6">
                  <c:v>#N/A</c:v>
                </c:pt>
                <c:pt idx="7">
                  <c:v>#N/A</c:v>
                </c:pt>
                <c:pt idx="8">
                  <c:v>#N/A</c:v>
                </c:pt>
                <c:pt idx="9">
                  <c:v>#N/A</c:v>
                </c:pt>
                <c:pt idx="10">
                  <c:v>#N/A</c:v>
                </c:pt>
                <c:pt idx="11">
                  <c:v>#N/A</c:v>
                </c:pt>
                <c:pt idx="12">
                  <c:v>#N/A</c:v>
                </c:pt>
                <c:pt idx="13">
                  <c:v>#N/A</c:v>
                </c:pt>
                <c:pt idx="14">
                  <c:v>9626</c:v>
                </c:pt>
                <c:pt idx="15">
                  <c:v>#N/A</c:v>
                </c:pt>
                <c:pt idx="16">
                  <c:v>#N/A</c:v>
                </c:pt>
                <c:pt idx="17">
                  <c:v>2810</c:v>
                </c:pt>
                <c:pt idx="18">
                  <c:v>#N/A</c:v>
                </c:pt>
                <c:pt idx="19">
                  <c:v>#N/A</c:v>
                </c:pt>
              </c:numCache>
            </c:numRef>
          </c:yVal>
          <c:smooth val="0"/>
          <c:extLst>
            <c:ext xmlns:c15="http://schemas.microsoft.com/office/drawing/2012/chart" uri="{02D57815-91ED-43cb-92C2-25804820EDAC}">
              <c15:datalabelsRange>
                <c15:f>Employment!$H$6:$H$25</c15:f>
                <c15:dlblRangeCache>
                  <c:ptCount val="20"/>
                  <c:pt idx="0">
                    <c:v>+2%</c:v>
                  </c:pt>
                  <c:pt idx="1">
                    <c:v> -1%</c:v>
                  </c:pt>
                  <c:pt idx="2">
                    <c:v>+2%</c:v>
                  </c:pt>
                  <c:pt idx="3">
                    <c:v>+1%</c:v>
                  </c:pt>
                  <c:pt idx="4">
                    <c:v>+3%</c:v>
                  </c:pt>
                  <c:pt idx="5">
                    <c:v>+2%</c:v>
                  </c:pt>
                  <c:pt idx="6">
                    <c:v>+1%</c:v>
                  </c:pt>
                  <c:pt idx="7">
                    <c:v>+2%</c:v>
                  </c:pt>
                  <c:pt idx="8">
                    <c:v>+3%</c:v>
                  </c:pt>
                  <c:pt idx="9">
                    <c:v>+3%</c:v>
                  </c:pt>
                  <c:pt idx="10">
                    <c:v>+9%</c:v>
                  </c:pt>
                  <c:pt idx="11">
                    <c:v>+0%</c:v>
                  </c:pt>
                  <c:pt idx="12">
                    <c:v>+15%</c:v>
                  </c:pt>
                  <c:pt idx="13">
                    <c:v>+4%</c:v>
                  </c:pt>
                  <c:pt idx="14">
                    <c:v> -0%</c:v>
                  </c:pt>
                  <c:pt idx="15">
                    <c:v>+3%</c:v>
                  </c:pt>
                  <c:pt idx="16">
                    <c:v>+5%</c:v>
                  </c:pt>
                  <c:pt idx="17">
                    <c:v> -9%</c:v>
                  </c:pt>
                  <c:pt idx="18">
                    <c:v>+3%</c:v>
                  </c:pt>
                  <c:pt idx="19">
                    <c:v>+17%</c:v>
                  </c:pt>
                </c15:dlblRangeCache>
              </c15:datalabelsRange>
            </c:ext>
            <c:ext xmlns:c16="http://schemas.microsoft.com/office/drawing/2014/chart" uri="{C3380CC4-5D6E-409C-BE32-E72D297353CC}">
              <c16:uniqueId val="{00000042-76A9-4CFB-8A81-676F231AC4D4}"/>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493-4892-B1F1-246D6CB15134}"/>
              </c:ext>
            </c:extLst>
          </c:dPt>
          <c:dPt>
            <c:idx val="1"/>
            <c:invertIfNegative val="0"/>
            <c:bubble3D val="0"/>
            <c:extLst>
              <c:ext xmlns:c16="http://schemas.microsoft.com/office/drawing/2014/chart" uri="{C3380CC4-5D6E-409C-BE32-E72D297353CC}">
                <c16:uniqueId val="{00000002-B493-4892-B1F1-246D6CB1513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B493-4892-B1F1-246D6CB1513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6-B493-4892-B1F1-246D6CB15134}"/>
              </c:ext>
            </c:extLst>
          </c:dPt>
          <c:dPt>
            <c:idx val="6"/>
            <c:invertIfNegative val="0"/>
            <c:bubble3D val="0"/>
            <c:extLst>
              <c:ext xmlns:c16="http://schemas.microsoft.com/office/drawing/2014/chart" uri="{C3380CC4-5D6E-409C-BE32-E72D297353CC}">
                <c16:uniqueId val="{00000007-B493-4892-B1F1-246D6CB1513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9-B493-4892-B1F1-246D6CB15134}"/>
              </c:ext>
            </c:extLst>
          </c:dPt>
          <c:dPt>
            <c:idx val="12"/>
            <c:invertIfNegative val="0"/>
            <c:bubble3D val="0"/>
            <c:extLst>
              <c:ext xmlns:c16="http://schemas.microsoft.com/office/drawing/2014/chart" uri="{C3380CC4-5D6E-409C-BE32-E72D297353CC}">
                <c16:uniqueId val="{0000000A-B493-4892-B1F1-246D6CB15134}"/>
              </c:ext>
            </c:extLst>
          </c:dPt>
          <c:dPt>
            <c:idx val="18"/>
            <c:invertIfNegative val="0"/>
            <c:bubble3D val="0"/>
            <c:extLst>
              <c:ext xmlns:c16="http://schemas.microsoft.com/office/drawing/2014/chart" uri="{C3380CC4-5D6E-409C-BE32-E72D297353CC}">
                <c16:uniqueId val="{0000000B-B493-4892-B1F1-246D6CB15134}"/>
              </c:ext>
            </c:extLst>
          </c:dPt>
          <c:dLbls>
            <c:dLbl>
              <c:idx val="0"/>
              <c:tx>
                <c:rich>
                  <a:bodyPr/>
                  <a:lstStyle/>
                  <a:p>
                    <a:fld id="{07794A58-5AD0-4E06-BDD4-CC464D4D385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493-4892-B1F1-246D6CB15134}"/>
                </c:ext>
              </c:extLst>
            </c:dLbl>
            <c:dLbl>
              <c:idx val="1"/>
              <c:tx>
                <c:rich>
                  <a:bodyPr/>
                  <a:lstStyle/>
                  <a:p>
                    <a:fld id="{C19E45EC-D3D6-4062-AE4B-33B2448AC45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493-4892-B1F1-246D6CB15134}"/>
                </c:ext>
              </c:extLst>
            </c:dLbl>
            <c:dLbl>
              <c:idx val="2"/>
              <c:tx>
                <c:rich>
                  <a:bodyPr/>
                  <a:lstStyle/>
                  <a:p>
                    <a:fld id="{6B037893-F590-41F9-8056-BF1D1698791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493-4892-B1F1-246D6CB15134}"/>
                </c:ext>
              </c:extLst>
            </c:dLbl>
            <c:dLbl>
              <c:idx val="3"/>
              <c:tx>
                <c:rich>
                  <a:bodyPr/>
                  <a:lstStyle/>
                  <a:p>
                    <a:fld id="{0CEE085F-F06D-40A2-BE0B-AC4D29A17D7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493-4892-B1F1-246D6CB15134}"/>
                </c:ext>
              </c:extLst>
            </c:dLbl>
            <c:dLbl>
              <c:idx val="4"/>
              <c:tx>
                <c:rich>
                  <a:bodyPr/>
                  <a:lstStyle/>
                  <a:p>
                    <a:fld id="{12FA9F47-AEAF-4313-93AC-62CBF041F94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493-4892-B1F1-246D6CB15134}"/>
                </c:ext>
              </c:extLst>
            </c:dLbl>
            <c:dLbl>
              <c:idx val="5"/>
              <c:tx>
                <c:rich>
                  <a:bodyPr/>
                  <a:lstStyle/>
                  <a:p>
                    <a:fld id="{A886CB46-1DBC-4141-8DD2-CF829601E09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493-4892-B1F1-246D6CB15134}"/>
                </c:ext>
              </c:extLst>
            </c:dLbl>
            <c:dLbl>
              <c:idx val="6"/>
              <c:tx>
                <c:rich>
                  <a:bodyPr/>
                  <a:lstStyle/>
                  <a:p>
                    <a:fld id="{8115182F-27E5-4E84-A26D-287C3BB5E30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493-4892-B1F1-246D6CB15134}"/>
                </c:ext>
              </c:extLst>
            </c:dLbl>
            <c:dLbl>
              <c:idx val="7"/>
              <c:tx>
                <c:rich>
                  <a:bodyPr/>
                  <a:lstStyle/>
                  <a:p>
                    <a:fld id="{CBA0136B-6D32-42CE-853F-2A651D0D2DF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493-4892-B1F1-246D6CB15134}"/>
                </c:ext>
              </c:extLst>
            </c:dLbl>
            <c:dLbl>
              <c:idx val="8"/>
              <c:tx>
                <c:rich>
                  <a:bodyPr/>
                  <a:lstStyle/>
                  <a:p>
                    <a:fld id="{5A58B79C-E3B6-41FC-9854-355C4F7F606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493-4892-B1F1-246D6CB15134}"/>
                </c:ext>
              </c:extLst>
            </c:dLbl>
            <c:dLbl>
              <c:idx val="9"/>
              <c:tx>
                <c:rich>
                  <a:bodyPr/>
                  <a:lstStyle/>
                  <a:p>
                    <a:fld id="{8180C1D6-09A7-46B0-BB95-124887CBCCA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493-4892-B1F1-246D6CB15134}"/>
                </c:ext>
              </c:extLst>
            </c:dLbl>
            <c:dLbl>
              <c:idx val="10"/>
              <c:tx>
                <c:rich>
                  <a:bodyPr/>
                  <a:lstStyle/>
                  <a:p>
                    <a:fld id="{B54A1931-9DA9-4631-A7C6-9C436CABFD6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493-4892-B1F1-246D6CB15134}"/>
                </c:ext>
              </c:extLst>
            </c:dLbl>
            <c:dLbl>
              <c:idx val="11"/>
              <c:tx>
                <c:rich>
                  <a:bodyPr/>
                  <a:lstStyle/>
                  <a:p>
                    <a:fld id="{3452795B-4261-48BF-9B19-4B043ED3FA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493-4892-B1F1-246D6CB15134}"/>
                </c:ext>
              </c:extLst>
            </c:dLbl>
            <c:dLbl>
              <c:idx val="12"/>
              <c:tx>
                <c:rich>
                  <a:bodyPr/>
                  <a:lstStyle/>
                  <a:p>
                    <a:fld id="{FA8D9D01-463F-4E61-946C-5A08831CDA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493-4892-B1F1-246D6CB15134}"/>
                </c:ext>
              </c:extLst>
            </c:dLbl>
            <c:dLbl>
              <c:idx val="13"/>
              <c:tx>
                <c:rich>
                  <a:bodyPr/>
                  <a:lstStyle/>
                  <a:p>
                    <a:fld id="{19142A88-24F1-43B0-8CFB-BE1866EDC19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493-4892-B1F1-246D6CB15134}"/>
                </c:ext>
              </c:extLst>
            </c:dLbl>
            <c:dLbl>
              <c:idx val="14"/>
              <c:tx>
                <c:rich>
                  <a:bodyPr/>
                  <a:lstStyle/>
                  <a:p>
                    <a:fld id="{23C103A3-4BA2-467B-9627-140803D7847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493-4892-B1F1-246D6CB15134}"/>
                </c:ext>
              </c:extLst>
            </c:dLbl>
            <c:dLbl>
              <c:idx val="15"/>
              <c:tx>
                <c:rich>
                  <a:bodyPr/>
                  <a:lstStyle/>
                  <a:p>
                    <a:fld id="{99F46328-53EF-4EE8-9063-49EB56EFD7D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493-4892-B1F1-246D6CB15134}"/>
                </c:ext>
              </c:extLst>
            </c:dLbl>
            <c:dLbl>
              <c:idx val="16"/>
              <c:tx>
                <c:rich>
                  <a:bodyPr/>
                  <a:lstStyle/>
                  <a:p>
                    <a:fld id="{C8A53A60-15B1-4C54-8976-90941588F30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493-4892-B1F1-246D6CB15134}"/>
                </c:ext>
              </c:extLst>
            </c:dLbl>
            <c:dLbl>
              <c:idx val="17"/>
              <c:tx>
                <c:rich>
                  <a:bodyPr/>
                  <a:lstStyle/>
                  <a:p>
                    <a:fld id="{E6E36EEC-9331-4EF2-AE55-963B9D85E75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493-4892-B1F1-246D6CB15134}"/>
                </c:ext>
              </c:extLst>
            </c:dLbl>
            <c:dLbl>
              <c:idx val="18"/>
              <c:delete val="1"/>
              <c:extLst>
                <c:ext xmlns:c15="http://schemas.microsoft.com/office/drawing/2012/chart" uri="{CE6537A1-D6FC-4f65-9D91-7224C49458BB}"/>
                <c:ext xmlns:c16="http://schemas.microsoft.com/office/drawing/2014/chart" uri="{C3380CC4-5D6E-409C-BE32-E72D297353CC}">
                  <c16:uniqueId val="{0000000B-B493-4892-B1F1-246D6CB15134}"/>
                </c:ext>
              </c:extLst>
            </c:dLbl>
            <c:dLbl>
              <c:idx val="19"/>
              <c:delete val="1"/>
              <c:extLst>
                <c:ext xmlns:c15="http://schemas.microsoft.com/office/drawing/2012/chart" uri="{CE6537A1-D6FC-4f65-9D91-7224C49458BB}"/>
                <c:ext xmlns:c16="http://schemas.microsoft.com/office/drawing/2014/chart" uri="{C3380CC4-5D6E-409C-BE32-E72D297353CC}">
                  <c16:uniqueId val="{00000017-B493-4892-B1F1-246D6CB15134}"/>
                </c:ext>
              </c:extLst>
            </c:dLbl>
            <c:spPr>
              <a:noFill/>
              <a:ln>
                <a:noFill/>
              </a:ln>
              <a:effectLst/>
            </c:spPr>
            <c:txPr>
              <a:bodyPr rot="0" spcFirstLastPara="1" vertOverflow="overflow" horzOverflow="overflow"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Health Care and Social Assistance</c:v>
                </c:pt>
                <c:pt idx="1">
                  <c:v>Construction</c:v>
                </c:pt>
                <c:pt idx="2">
                  <c:v>Manufacturing</c:v>
                </c:pt>
                <c:pt idx="3">
                  <c:v>Retail Trade</c:v>
                </c:pt>
                <c:pt idx="4">
                  <c:v>Finance and Insurance</c:v>
                </c:pt>
                <c:pt idx="5">
                  <c:v>Educational Services</c:v>
                </c:pt>
                <c:pt idx="6">
                  <c:v>Wholesale Trade</c:v>
                </c:pt>
                <c:pt idx="7">
                  <c:v>Professional, Scientific, and Technical Services</c:v>
                </c:pt>
                <c:pt idx="8">
                  <c:v>Public Administration</c:v>
                </c:pt>
                <c:pt idx="9">
                  <c:v>Administrative and Support and Waste Management and Remediation Services</c:v>
                </c:pt>
                <c:pt idx="10">
                  <c:v>Accommodation and Food Services</c:v>
                </c:pt>
                <c:pt idx="11">
                  <c:v>Management of Companies and Enterprises</c:v>
                </c:pt>
                <c:pt idx="12">
                  <c:v>Transportation and Warehousing</c:v>
                </c:pt>
                <c:pt idx="13">
                  <c:v>Other Services (except Public Administration)</c:v>
                </c:pt>
                <c:pt idx="14">
                  <c:v>Information</c:v>
                </c:pt>
                <c:pt idx="15">
                  <c:v>Real Estate and Rental and Leasing</c:v>
                </c:pt>
                <c:pt idx="16">
                  <c:v>Arts, Entertainment, and Recreation</c:v>
                </c:pt>
                <c:pt idx="17">
                  <c:v>Utilities</c:v>
                </c:pt>
                <c:pt idx="18">
                  <c:v>Agriculture, Forestry, Fishing and Hunting</c:v>
                </c:pt>
                <c:pt idx="19">
                  <c:v>Mining, Quarrying, and Oil and Gas Extraction</c:v>
                </c:pt>
              </c:strCache>
            </c:strRef>
          </c:cat>
          <c:val>
            <c:numRef>
              <c:f>Wages!$F$6:$F$25</c:f>
              <c:numCache>
                <c:formatCode>_("$"* #,##0_);_("$"* \(#,##0\);_("$"* "-"_);_(@_)</c:formatCode>
                <c:ptCount val="20"/>
                <c:pt idx="0">
                  <c:v>1244820938</c:v>
                </c:pt>
                <c:pt idx="1">
                  <c:v>679200958</c:v>
                </c:pt>
                <c:pt idx="2">
                  <c:v>667446229</c:v>
                </c:pt>
                <c:pt idx="3">
                  <c:v>623875733</c:v>
                </c:pt>
                <c:pt idx="4">
                  <c:v>516516252</c:v>
                </c:pt>
                <c:pt idx="5">
                  <c:v>500935009</c:v>
                </c:pt>
                <c:pt idx="6">
                  <c:v>496479113</c:v>
                </c:pt>
                <c:pt idx="7">
                  <c:v>449073898</c:v>
                </c:pt>
                <c:pt idx="8">
                  <c:v>357335168</c:v>
                </c:pt>
                <c:pt idx="9">
                  <c:v>306520888</c:v>
                </c:pt>
                <c:pt idx="10">
                  <c:v>283197722</c:v>
                </c:pt>
                <c:pt idx="11">
                  <c:v>242445099</c:v>
                </c:pt>
                <c:pt idx="12">
                  <c:v>228195086</c:v>
                </c:pt>
                <c:pt idx="13">
                  <c:v>179506057</c:v>
                </c:pt>
                <c:pt idx="14">
                  <c:v>177052749</c:v>
                </c:pt>
                <c:pt idx="15">
                  <c:v>100117576</c:v>
                </c:pt>
                <c:pt idx="16">
                  <c:v>71516493</c:v>
                </c:pt>
                <c:pt idx="17">
                  <c:v>71012457</c:v>
                </c:pt>
                <c:pt idx="18">
                  <c:v>49478373</c:v>
                </c:pt>
                <c:pt idx="19">
                  <c:v>2148933</c:v>
                </c:pt>
              </c:numCache>
            </c:numRef>
          </c:val>
          <c:extLst>
            <c:ext xmlns:c15="http://schemas.microsoft.com/office/drawing/2012/chart" uri="{02D57815-91ED-43cb-92C2-25804820EDAC}">
              <c15:datalabelsRange>
                <c15:f>Wages!$I$6:$I$25</c15:f>
                <c15:dlblRangeCache>
                  <c:ptCount val="20"/>
                  <c:pt idx="0">
                    <c:v>$1.24 B</c:v>
                  </c:pt>
                  <c:pt idx="1">
                    <c:v>$.68 B</c:v>
                  </c:pt>
                  <c:pt idx="2">
                    <c:v>$.67 B</c:v>
                  </c:pt>
                  <c:pt idx="3">
                    <c:v>$.62 B</c:v>
                  </c:pt>
                  <c:pt idx="4">
                    <c:v>$.52 B</c:v>
                  </c:pt>
                  <c:pt idx="5">
                    <c:v>$.50 B</c:v>
                  </c:pt>
                  <c:pt idx="6">
                    <c:v>$.50 B</c:v>
                  </c:pt>
                  <c:pt idx="7">
                    <c:v>$.45 B</c:v>
                  </c:pt>
                  <c:pt idx="8">
                    <c:v>$.36 B</c:v>
                  </c:pt>
                  <c:pt idx="9">
                    <c:v>$.31 B</c:v>
                  </c:pt>
                  <c:pt idx="10">
                    <c:v>$.28 B</c:v>
                  </c:pt>
                  <c:pt idx="11">
                    <c:v>$.24 B</c:v>
                  </c:pt>
                  <c:pt idx="12">
                    <c:v>$.23 B</c:v>
                  </c:pt>
                  <c:pt idx="13">
                    <c:v>$.18 B</c:v>
                  </c:pt>
                  <c:pt idx="14">
                    <c:v>$.18 B</c:v>
                  </c:pt>
                  <c:pt idx="15">
                    <c:v>$.10 B</c:v>
                  </c:pt>
                  <c:pt idx="16">
                    <c:v>$.07 B</c:v>
                  </c:pt>
                  <c:pt idx="17">
                    <c:v>$.07 B</c:v>
                  </c:pt>
                  <c:pt idx="18">
                    <c:v>$.05 B</c:v>
                  </c:pt>
                  <c:pt idx="19">
                    <c:v>$.00 B</c:v>
                  </c:pt>
                </c15:dlblRangeCache>
              </c15:datalabelsRange>
            </c:ext>
            <c:ext xmlns:c16="http://schemas.microsoft.com/office/drawing/2014/chart" uri="{C3380CC4-5D6E-409C-BE32-E72D297353CC}">
              <c16:uniqueId val="{00000018-B493-4892-B1F1-246D6CB15134}"/>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C7BEC2C2-EE3A-49DA-91CA-CF1FEC6ADA0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B493-4892-B1F1-246D6CB15134}"/>
                </c:ext>
              </c:extLst>
            </c:dLbl>
            <c:dLbl>
              <c:idx val="1"/>
              <c:layout>
                <c:manualLayout>
                  <c:x val="-2.0542249927092446E-2"/>
                  <c:y val="-4.5439413823272094E-2"/>
                </c:manualLayout>
              </c:layout>
              <c:tx>
                <c:rich>
                  <a:bodyPr/>
                  <a:lstStyle/>
                  <a:p>
                    <a:fld id="{C18A2EAB-A017-4AC7-A94E-209D9D88F8E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B493-4892-B1F1-246D6CB15134}"/>
                </c:ext>
              </c:extLst>
            </c:dLbl>
            <c:dLbl>
              <c:idx val="2"/>
              <c:tx>
                <c:rich>
                  <a:bodyPr/>
                  <a:lstStyle/>
                  <a:p>
                    <a:fld id="{23C97B1A-5107-49B2-96ED-9F8D68D694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493-4892-B1F1-246D6CB15134}"/>
                </c:ext>
              </c:extLst>
            </c:dLbl>
            <c:dLbl>
              <c:idx val="3"/>
              <c:tx>
                <c:rich>
                  <a:bodyPr/>
                  <a:lstStyle/>
                  <a:p>
                    <a:fld id="{923CCA30-5A7F-4A3C-8C07-D8A91690719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493-4892-B1F1-246D6CB15134}"/>
                </c:ext>
              </c:extLst>
            </c:dLbl>
            <c:dLbl>
              <c:idx val="4"/>
              <c:layout>
                <c:manualLayout>
                  <c:x val="-2.3466936424613633E-2"/>
                  <c:y val="-4.5439413823272094E-2"/>
                </c:manualLayout>
              </c:layout>
              <c:tx>
                <c:rich>
                  <a:bodyPr/>
                  <a:lstStyle/>
                  <a:p>
                    <a:fld id="{40B923C5-0B73-4185-A9AD-4DC0852D801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493-4892-B1F1-246D6CB15134}"/>
                </c:ext>
              </c:extLst>
            </c:dLbl>
            <c:dLbl>
              <c:idx val="5"/>
              <c:layout>
                <c:manualLayout>
                  <c:x val="-2.0542249927092446E-2"/>
                  <c:y val="-4.8217191601049869E-2"/>
                </c:manualLayout>
              </c:layout>
              <c:tx>
                <c:rich>
                  <a:bodyPr/>
                  <a:lstStyle/>
                  <a:p>
                    <a:fld id="{FD19606B-DAB8-40C9-B12F-A1DCE1F5309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493-4892-B1F1-246D6CB15134}"/>
                </c:ext>
              </c:extLst>
            </c:dLbl>
            <c:dLbl>
              <c:idx val="6"/>
              <c:tx>
                <c:rich>
                  <a:bodyPr/>
                  <a:lstStyle/>
                  <a:p>
                    <a:fld id="{38B823E3-AAF1-4E3C-9929-9805057047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B493-4892-B1F1-246D6CB15134}"/>
                </c:ext>
              </c:extLst>
            </c:dLbl>
            <c:dLbl>
              <c:idx val="7"/>
              <c:tx>
                <c:rich>
                  <a:bodyPr/>
                  <a:lstStyle/>
                  <a:p>
                    <a:fld id="{5D2F6ABD-A57A-4BF0-AA75-C77FE40BB60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B493-4892-B1F1-246D6CB15134}"/>
                </c:ext>
              </c:extLst>
            </c:dLbl>
            <c:dLbl>
              <c:idx val="8"/>
              <c:layout>
                <c:manualLayout>
                  <c:x val="-2.0542249927092446E-2"/>
                  <c:y val="-4.5439413823272094E-2"/>
                </c:manualLayout>
              </c:layout>
              <c:tx>
                <c:rich>
                  <a:bodyPr/>
                  <a:lstStyle/>
                  <a:p>
                    <a:fld id="{76A047CA-CD9A-45B5-88D7-F7B38C07EB7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B493-4892-B1F1-246D6CB15134}"/>
                </c:ext>
              </c:extLst>
            </c:dLbl>
            <c:dLbl>
              <c:idx val="9"/>
              <c:layout>
                <c:manualLayout>
                  <c:x val="-2.0542249927092446E-2"/>
                  <c:y val="-4.5439413823272191E-2"/>
                </c:manualLayout>
              </c:layout>
              <c:tx>
                <c:rich>
                  <a:bodyPr/>
                  <a:lstStyle/>
                  <a:p>
                    <a:fld id="{798398EA-AA6F-46F2-A91C-F3F77110381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493-4892-B1F1-246D6CB15134}"/>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55E3ACF3-DE31-47E3-90B6-0FC5F2BD347D}"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3-B493-4892-B1F1-246D6CB15134}"/>
                </c:ext>
              </c:extLst>
            </c:dLbl>
            <c:dLbl>
              <c:idx val="11"/>
              <c:layout>
                <c:manualLayout>
                  <c:x val="-2.3466936424613675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493-4892-B1F1-246D6CB15134}"/>
                </c:ext>
              </c:extLst>
            </c:dLbl>
            <c:dLbl>
              <c:idx val="12"/>
              <c:tx>
                <c:rich>
                  <a:bodyPr/>
                  <a:lstStyle/>
                  <a:p>
                    <a:fld id="{38CDBA90-E6AC-4D19-B1B0-B06D6CA347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B493-4892-B1F1-246D6CB15134}"/>
                </c:ext>
              </c:extLst>
            </c:dLbl>
            <c:dLbl>
              <c:idx val="13"/>
              <c:tx>
                <c:rich>
                  <a:bodyPr/>
                  <a:lstStyle/>
                  <a:p>
                    <a:fld id="{2A219780-2CBB-47EE-9D39-569E0605153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B493-4892-B1F1-246D6CB15134}"/>
                </c:ext>
              </c:extLst>
            </c:dLbl>
            <c:dLbl>
              <c:idx val="14"/>
              <c:tx>
                <c:rich>
                  <a:bodyPr/>
                  <a:lstStyle/>
                  <a:p>
                    <a:fld id="{B200D4DC-2620-403A-A647-63F14DDB678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B493-4892-B1F1-246D6CB15134}"/>
                </c:ext>
              </c:extLst>
            </c:dLbl>
            <c:dLbl>
              <c:idx val="15"/>
              <c:layout>
                <c:manualLayout>
                  <c:x val="-2.0542249927092616E-2"/>
                  <c:y val="-5.0994969378827644E-2"/>
                </c:manualLayout>
              </c:layout>
              <c:tx>
                <c:rich>
                  <a:bodyPr/>
                  <a:lstStyle/>
                  <a:p>
                    <a:fld id="{8E6450A3-B4B1-458B-ABBF-0EB8FFD5C0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B493-4892-B1F1-246D6CB15134}"/>
                </c:ext>
              </c:extLst>
            </c:dLbl>
            <c:dLbl>
              <c:idx val="16"/>
              <c:tx>
                <c:rich>
                  <a:bodyPr/>
                  <a:lstStyle/>
                  <a:p>
                    <a:fld id="{CE24E4B4-C211-4467-B2C8-35DC2C235D1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B493-4892-B1F1-246D6CB15134}"/>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493-4892-B1F1-246D6CB15134}"/>
                </c:ext>
              </c:extLst>
            </c:dLbl>
            <c:dLbl>
              <c:idx val="18"/>
              <c:layout>
                <c:manualLayout>
                  <c:x val="-2.3466936424613592E-2"/>
                  <c:y val="-4.8217191601049973E-2"/>
                </c:manualLayout>
              </c:layout>
              <c:tx>
                <c:rich>
                  <a:bodyPr/>
                  <a:lstStyle/>
                  <a:p>
                    <a:fld id="{F85B1FC0-CB71-43EF-9301-A46773D4688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B493-4892-B1F1-246D6CB15134}"/>
                </c:ext>
              </c:extLst>
            </c:dLbl>
            <c:dLbl>
              <c:idx val="19"/>
              <c:layout>
                <c:manualLayout>
                  <c:x val="-6.3730314960631623E-3"/>
                  <c:y val="-4.8217191601049973E-2"/>
                </c:manualLayout>
              </c:layout>
              <c:tx>
                <c:rich>
                  <a:bodyPr/>
                  <a:lstStyle/>
                  <a:p>
                    <a:fld id="{5C2B957C-C4EA-475A-8CD4-D7258409C52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B493-4892-B1F1-246D6CB1513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49792837.520000003</c:v>
                  </c:pt>
                  <c:pt idx="1">
                    <c:v>49792837.520000003</c:v>
                  </c:pt>
                  <c:pt idx="2">
                    <c:v>49792837.520000003</c:v>
                  </c:pt>
                  <c:pt idx="3">
                    <c:v>49792837.520000003</c:v>
                  </c:pt>
                  <c:pt idx="4">
                    <c:v>49792837.520000003</c:v>
                  </c:pt>
                  <c:pt idx="5">
                    <c:v>49792837.520000003</c:v>
                  </c:pt>
                  <c:pt idx="6">
                    <c:v>49792837.520000003</c:v>
                  </c:pt>
                  <c:pt idx="7">
                    <c:v>49792837.520000003</c:v>
                  </c:pt>
                  <c:pt idx="8">
                    <c:v>49792837.520000003</c:v>
                  </c:pt>
                  <c:pt idx="9">
                    <c:v>49792837.520000003</c:v>
                  </c:pt>
                  <c:pt idx="10">
                    <c:v>49792837.520000003</c:v>
                  </c:pt>
                  <c:pt idx="11">
                    <c:v>49792837.520000003</c:v>
                  </c:pt>
                  <c:pt idx="12">
                    <c:v>49792837.520000003</c:v>
                  </c:pt>
                  <c:pt idx="13">
                    <c:v>49792837.520000003</c:v>
                  </c:pt>
                  <c:pt idx="14">
                    <c:v>49792837.520000003</c:v>
                  </c:pt>
                  <c:pt idx="15">
                    <c:v>49792837.520000003</c:v>
                  </c:pt>
                  <c:pt idx="16">
                    <c:v>49792837.520000003</c:v>
                  </c:pt>
                  <c:pt idx="17">
                    <c:v>49792837.520000003</c:v>
                  </c:pt>
                  <c:pt idx="18">
                    <c:v>49792837.520000003</c:v>
                  </c:pt>
                  <c:pt idx="19">
                    <c:v>49792837.520000003</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1244820938</c:v>
                </c:pt>
                <c:pt idx="1">
                  <c:v>679200958</c:v>
                </c:pt>
                <c:pt idx="2">
                  <c:v>667446229</c:v>
                </c:pt>
                <c:pt idx="3">
                  <c:v>623875733</c:v>
                </c:pt>
                <c:pt idx="4">
                  <c:v>516516252</c:v>
                </c:pt>
                <c:pt idx="5">
                  <c:v>500935009</c:v>
                </c:pt>
                <c:pt idx="6">
                  <c:v>496479113</c:v>
                </c:pt>
                <c:pt idx="7">
                  <c:v>449073898</c:v>
                </c:pt>
                <c:pt idx="8">
                  <c:v>357335168</c:v>
                </c:pt>
                <c:pt idx="9">
                  <c:v>306520888</c:v>
                </c:pt>
                <c:pt idx="10">
                  <c:v>283197722</c:v>
                </c:pt>
                <c:pt idx="11">
                  <c:v>#N/A</c:v>
                </c:pt>
                <c:pt idx="12">
                  <c:v>228195086</c:v>
                </c:pt>
                <c:pt idx="13">
                  <c:v>179506057</c:v>
                </c:pt>
                <c:pt idx="14">
                  <c:v>177052749</c:v>
                </c:pt>
                <c:pt idx="15">
                  <c:v>100117576</c:v>
                </c:pt>
                <c:pt idx="16">
                  <c:v>71516493</c:v>
                </c:pt>
                <c:pt idx="17">
                  <c:v>#N/A</c:v>
                </c:pt>
                <c:pt idx="18">
                  <c:v>49478373</c:v>
                </c:pt>
                <c:pt idx="19">
                  <c:v>2148933</c:v>
                </c:pt>
              </c:numCache>
            </c:numRef>
          </c:yVal>
          <c:smooth val="0"/>
          <c:extLst>
            <c:ext xmlns:c15="http://schemas.microsoft.com/office/drawing/2012/chart" uri="{02D57815-91ED-43cb-92C2-25804820EDAC}">
              <c15:datalabelsRange>
                <c15:f>Wages!$H$6:$H$25</c15:f>
                <c15:dlblRangeCache>
                  <c:ptCount val="20"/>
                  <c:pt idx="0">
                    <c:v>+2%</c:v>
                  </c:pt>
                  <c:pt idx="1">
                    <c:v>+10%</c:v>
                  </c:pt>
                  <c:pt idx="2">
                    <c:v>+5%</c:v>
                  </c:pt>
                  <c:pt idx="3">
                    <c:v>+1%</c:v>
                  </c:pt>
                  <c:pt idx="4">
                    <c:v>+12%</c:v>
                  </c:pt>
                  <c:pt idx="5">
                    <c:v>+5%</c:v>
                  </c:pt>
                  <c:pt idx="6">
                    <c:v>+6%</c:v>
                  </c:pt>
                  <c:pt idx="7">
                    <c:v>+12%</c:v>
                  </c:pt>
                  <c:pt idx="8">
                    <c:v>+8%</c:v>
                  </c:pt>
                  <c:pt idx="9">
                    <c:v>+8%</c:v>
                  </c:pt>
                  <c:pt idx="10">
                    <c:v>+6%</c:v>
                  </c:pt>
                  <c:pt idx="11">
                    <c:v> -13%</c:v>
                  </c:pt>
                  <c:pt idx="12">
                    <c:v>+8%</c:v>
                  </c:pt>
                  <c:pt idx="13">
                    <c:v>+7%</c:v>
                  </c:pt>
                  <c:pt idx="14">
                    <c:v>+9%</c:v>
                  </c:pt>
                  <c:pt idx="15">
                    <c:v>+12%</c:v>
                  </c:pt>
                  <c:pt idx="16">
                    <c:v>+5%</c:v>
                  </c:pt>
                  <c:pt idx="17">
                    <c:v> -8%</c:v>
                  </c:pt>
                  <c:pt idx="18">
                    <c:v>+1%</c:v>
                  </c:pt>
                  <c:pt idx="19">
                    <c:v>+18%</c:v>
                  </c:pt>
                </c15:dlblRangeCache>
              </c15:datalabelsRange>
            </c:ext>
            <c:ext xmlns:c16="http://schemas.microsoft.com/office/drawing/2014/chart" uri="{C3380CC4-5D6E-409C-BE32-E72D297353CC}">
              <c16:uniqueId val="{0000002D-B493-4892-B1F1-246D6CB15134}"/>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493-4892-B1F1-246D6CB1513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493-4892-B1F1-246D6CB15134}"/>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B493-4892-B1F1-246D6CB15134}"/>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493-4892-B1F1-246D6CB1513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493-4892-B1F1-246D6CB15134}"/>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493-4892-B1F1-246D6CB15134}"/>
                </c:ext>
              </c:extLst>
            </c:dLbl>
            <c:dLbl>
              <c:idx val="6"/>
              <c:layout>
                <c:manualLayout>
                  <c:x val="-2.0682505832604302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493-4892-B1F1-246D6CB15134}"/>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493-4892-B1F1-246D6CB15134}"/>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493-4892-B1F1-246D6CB15134}"/>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493-4892-B1F1-246D6CB15134}"/>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493-4892-B1F1-246D6CB15134}"/>
                </c:ext>
              </c:extLst>
            </c:dLbl>
            <c:dLbl>
              <c:idx val="11"/>
              <c:tx>
                <c:rich>
                  <a:bodyPr/>
                  <a:lstStyle/>
                  <a:p>
                    <a:fld id="{9B67E8AC-7525-46AB-93A2-873AB0903AF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B493-4892-B1F1-246D6CB15134}"/>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493-4892-B1F1-246D6CB15134}"/>
                </c:ext>
              </c:extLst>
            </c:dLbl>
            <c:dLbl>
              <c:idx val="13"/>
              <c:layout>
                <c:manualLayout>
                  <c:x val="-2.0682505832604343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B493-4892-B1F1-246D6CB15134}"/>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B493-4892-B1F1-246D6CB15134}"/>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B493-4892-B1F1-246D6CB15134}"/>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493-4892-B1F1-246D6CB15134}"/>
                </c:ext>
              </c:extLst>
            </c:dLbl>
            <c:dLbl>
              <c:idx val="17"/>
              <c:layout>
                <c:manualLayout>
                  <c:x val="-2.3607101195684044E-2"/>
                  <c:y val="-4.5439413823272094E-2"/>
                </c:manualLayout>
              </c:layout>
              <c:tx>
                <c:rich>
                  <a:bodyPr/>
                  <a:lstStyle/>
                  <a:p>
                    <a:fld id="{38098E37-C115-46CE-88DF-53F4710B229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B493-4892-B1F1-246D6CB15134}"/>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B493-4892-B1F1-246D6CB15134}"/>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B493-4892-B1F1-246D6CB1513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49792837.520000003</c:v>
                  </c:pt>
                  <c:pt idx="1">
                    <c:v>49792837.520000003</c:v>
                  </c:pt>
                  <c:pt idx="2">
                    <c:v>49792837.520000003</c:v>
                  </c:pt>
                  <c:pt idx="3">
                    <c:v>49792837.520000003</c:v>
                  </c:pt>
                  <c:pt idx="4">
                    <c:v>49792837.520000003</c:v>
                  </c:pt>
                  <c:pt idx="5">
                    <c:v>49792837.520000003</c:v>
                  </c:pt>
                  <c:pt idx="6">
                    <c:v>49792837.520000003</c:v>
                  </c:pt>
                  <c:pt idx="7">
                    <c:v>49792837.520000003</c:v>
                  </c:pt>
                  <c:pt idx="8">
                    <c:v>49792837.520000003</c:v>
                  </c:pt>
                  <c:pt idx="9">
                    <c:v>49792837.520000003</c:v>
                  </c:pt>
                  <c:pt idx="10">
                    <c:v>49792837.520000003</c:v>
                  </c:pt>
                  <c:pt idx="11">
                    <c:v>49792837.520000003</c:v>
                  </c:pt>
                  <c:pt idx="12">
                    <c:v>49792837.520000003</c:v>
                  </c:pt>
                  <c:pt idx="13">
                    <c:v>49792837.520000003</c:v>
                  </c:pt>
                  <c:pt idx="14">
                    <c:v>49792837.520000003</c:v>
                  </c:pt>
                  <c:pt idx="15">
                    <c:v>49792837.520000003</c:v>
                  </c:pt>
                  <c:pt idx="16">
                    <c:v>49792837.520000003</c:v>
                  </c:pt>
                  <c:pt idx="17">
                    <c:v>49792837.520000003</c:v>
                  </c:pt>
                  <c:pt idx="18">
                    <c:v>49792837.520000003</c:v>
                  </c:pt>
                  <c:pt idx="19">
                    <c:v>49792837.520000003</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#N/A</c:v>
                </c:pt>
                <c:pt idx="2">
                  <c:v>#N/A</c:v>
                </c:pt>
                <c:pt idx="3">
                  <c:v>#N/A</c:v>
                </c:pt>
                <c:pt idx="4">
                  <c:v>#N/A</c:v>
                </c:pt>
                <c:pt idx="5">
                  <c:v>#N/A</c:v>
                </c:pt>
                <c:pt idx="6">
                  <c:v>#N/A</c:v>
                </c:pt>
                <c:pt idx="7">
                  <c:v>#N/A</c:v>
                </c:pt>
                <c:pt idx="8">
                  <c:v>#N/A</c:v>
                </c:pt>
                <c:pt idx="9">
                  <c:v>#N/A</c:v>
                </c:pt>
                <c:pt idx="10">
                  <c:v>#N/A</c:v>
                </c:pt>
                <c:pt idx="11">
                  <c:v>242445099</c:v>
                </c:pt>
                <c:pt idx="12">
                  <c:v>#N/A</c:v>
                </c:pt>
                <c:pt idx="13">
                  <c:v>#N/A</c:v>
                </c:pt>
                <c:pt idx="14">
                  <c:v>#N/A</c:v>
                </c:pt>
                <c:pt idx="15">
                  <c:v>#N/A</c:v>
                </c:pt>
                <c:pt idx="16">
                  <c:v>#N/A</c:v>
                </c:pt>
                <c:pt idx="17">
                  <c:v>71012457</c:v>
                </c:pt>
                <c:pt idx="18">
                  <c:v>#N/A</c:v>
                </c:pt>
                <c:pt idx="19">
                  <c:v>#N/A</c:v>
                </c:pt>
              </c:numCache>
            </c:numRef>
          </c:yVal>
          <c:smooth val="0"/>
          <c:extLst>
            <c:ext xmlns:c15="http://schemas.microsoft.com/office/drawing/2012/chart" uri="{02D57815-91ED-43cb-92C2-25804820EDAC}">
              <c15:datalabelsRange>
                <c15:f>Wages!$H$6:$H$25</c15:f>
                <c15:dlblRangeCache>
                  <c:ptCount val="20"/>
                  <c:pt idx="0">
                    <c:v>+2%</c:v>
                  </c:pt>
                  <c:pt idx="1">
                    <c:v>+10%</c:v>
                  </c:pt>
                  <c:pt idx="2">
                    <c:v>+5%</c:v>
                  </c:pt>
                  <c:pt idx="3">
                    <c:v>+1%</c:v>
                  </c:pt>
                  <c:pt idx="4">
                    <c:v>+12%</c:v>
                  </c:pt>
                  <c:pt idx="5">
                    <c:v>+5%</c:v>
                  </c:pt>
                  <c:pt idx="6">
                    <c:v>+6%</c:v>
                  </c:pt>
                  <c:pt idx="7">
                    <c:v>+12%</c:v>
                  </c:pt>
                  <c:pt idx="8">
                    <c:v>+8%</c:v>
                  </c:pt>
                  <c:pt idx="9">
                    <c:v>+8%</c:v>
                  </c:pt>
                  <c:pt idx="10">
                    <c:v>+6%</c:v>
                  </c:pt>
                  <c:pt idx="11">
                    <c:v> -13%</c:v>
                  </c:pt>
                  <c:pt idx="12">
                    <c:v>+8%</c:v>
                  </c:pt>
                  <c:pt idx="13">
                    <c:v>+7%</c:v>
                  </c:pt>
                  <c:pt idx="14">
                    <c:v>+9%</c:v>
                  </c:pt>
                  <c:pt idx="15">
                    <c:v>+12%</c:v>
                  </c:pt>
                  <c:pt idx="16">
                    <c:v>+5%</c:v>
                  </c:pt>
                  <c:pt idx="17">
                    <c:v> -8%</c:v>
                  </c:pt>
                  <c:pt idx="18">
                    <c:v>+1%</c:v>
                  </c:pt>
                  <c:pt idx="19">
                    <c:v>+18%</c:v>
                  </c:pt>
                </c15:dlblRangeCache>
              </c15:datalabelsRange>
            </c:ext>
            <c:ext xmlns:c16="http://schemas.microsoft.com/office/drawing/2014/chart" uri="{C3380CC4-5D6E-409C-BE32-E72D297353CC}">
              <c16:uniqueId val="{00000042-B493-4892-B1F1-246D6CB15134}"/>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(Billions)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b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Child day care services</c:v>
                </c:pt>
              </c:strCache>
            </c:strRef>
          </c:cat>
          <c:val>
            <c:numRef>
              <c:f>Healthcare!$R$18:$R$23</c:f>
              <c:numCache>
                <c:formatCode>#,##0</c:formatCode>
                <c:ptCount val="6"/>
                <c:pt idx="0">
                  <c:v>11309</c:v>
                </c:pt>
                <c:pt idx="1">
                  <c:v>8261</c:v>
                </c:pt>
                <c:pt idx="2">
                  <c:v>572</c:v>
                </c:pt>
                <c:pt idx="3">
                  <c:v>596</c:v>
                </c:pt>
                <c:pt idx="4">
                  <c:v>483</c:v>
                </c:pt>
                <c:pt idx="5">
                  <c:v>397</c:v>
                </c:pt>
              </c:numCache>
            </c:numRef>
          </c:val>
          <c:extLst>
            <c:ext xmlns:c16="http://schemas.microsoft.com/office/drawing/2014/chart" uri="{C3380CC4-5D6E-409C-BE32-E72D297353CC}">
              <c16:uniqueId val="{00000000-3439-4954-AC73-811A435E479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Child day care services</c:v>
                </c:pt>
              </c:strCache>
            </c:strRef>
          </c:cat>
          <c:val>
            <c:numRef>
              <c:f>Healthcare!$S$18:$S$23</c:f>
              <c:numCache>
                <c:formatCode>#,##0</c:formatCode>
                <c:ptCount val="6"/>
                <c:pt idx="0">
                  <c:v>12246</c:v>
                </c:pt>
                <c:pt idx="1">
                  <c:v>9077</c:v>
                </c:pt>
                <c:pt idx="2">
                  <c:v>568</c:v>
                </c:pt>
                <c:pt idx="3">
                  <c:v>555</c:v>
                </c:pt>
                <c:pt idx="4">
                  <c:v>509</c:v>
                </c:pt>
                <c:pt idx="5">
                  <c:v>403</c:v>
                </c:pt>
              </c:numCache>
            </c:numRef>
          </c:val>
          <c:extLst>
            <c:ext xmlns:c16="http://schemas.microsoft.com/office/drawing/2014/chart" uri="{C3380CC4-5D6E-409C-BE32-E72D297353CC}">
              <c16:uniqueId val="{00000001-3439-4954-AC73-811A435E479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tx>
                <c:rich>
                  <a:bodyPr/>
                  <a:lstStyle/>
                  <a:p>
                    <a:fld id="{42F9C096-3C20-40F8-99F4-C5B0E7AE1555}" type="CELLRANGE">
                      <a:rPr lang="en-US"/>
                      <a:pPr/>
                      <a:t>[CELLRANGE]</a:t>
                    </a:fld>
                    <a:r>
                      <a:rPr lang="en-US" baseline="0"/>
                      <a:t>, </a:t>
                    </a:r>
                    <a:fld id="{826FCA11-0DA6-4078-AB26-F8CB86E696C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E9B-4C76-B740-52D5E9A6B8C4}"/>
                </c:ext>
              </c:extLst>
            </c:dLbl>
            <c:dLbl>
              <c:idx val="1"/>
              <c:tx>
                <c:rich>
                  <a:bodyPr/>
                  <a:lstStyle/>
                  <a:p>
                    <a:fld id="{C403A5FC-DC84-4D3B-A86D-C1C8C42F02FF}" type="CELLRANGE">
                      <a:rPr lang="en-US"/>
                      <a:pPr/>
                      <a:t>[CELLRANGE]</a:t>
                    </a:fld>
                    <a:r>
                      <a:rPr lang="en-US" baseline="0"/>
                      <a:t>, </a:t>
                    </a:r>
                    <a:fld id="{2224FE8E-F9F7-40B4-B1EB-D6DF498F80E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8360</c:v>
                </c:pt>
                <c:pt idx="1">
                  <c:v>9945</c:v>
                </c:pt>
              </c:numCache>
            </c:numRef>
          </c:val>
          <c:extLst>
            <c:ext xmlns:c15="http://schemas.microsoft.com/office/drawing/2012/chart" uri="{02D57815-91ED-43cb-92C2-25804820EDAC}">
              <c15:datalabelsRange>
                <c15:f>Healthcare!$E$32:$F$32</c15:f>
                <c15:dlblRangeCache>
                  <c:ptCount val="2"/>
                  <c:pt idx="0">
                    <c:v>9%</c:v>
                  </c:pt>
                  <c:pt idx="1">
                    <c:v>10%</c:v>
                  </c:pt>
                </c15:dlblRangeCache>
              </c15:datalabelsRange>
            </c:ext>
            <c:ext xmlns:c16="http://schemas.microsoft.com/office/drawing/2014/chart" uri="{C3380CC4-5D6E-409C-BE32-E72D297353CC}">
              <c16:uniqueId val="{00000002-8E9B-4C76-B740-52D5E9A6B8C4}"/>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tx>
                <c:rich>
                  <a:bodyPr/>
                  <a:lstStyle/>
                  <a:p>
                    <a:fld id="{ADFE989E-2C5B-41BE-B3CA-C2AE65FBF4F0}" type="CELLRANGE">
                      <a:rPr lang="en-US"/>
                      <a:pPr/>
                      <a:t>[CELLRANGE]</a:t>
                    </a:fld>
                    <a:r>
                      <a:rPr lang="en-US" baseline="0"/>
                      <a:t>, </a:t>
                    </a:r>
                    <a:fld id="{EA8157C0-E2E6-46DB-898F-9B102008CD4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E9B-4C76-B740-52D5E9A6B8C4}"/>
                </c:ext>
              </c:extLst>
            </c:dLbl>
            <c:dLbl>
              <c:idx val="1"/>
              <c:tx>
                <c:rich>
                  <a:bodyPr/>
                  <a:lstStyle/>
                  <a:p>
                    <a:fld id="{3D440F97-34A8-4C90-85A5-E15803FA8BE5}" type="CELLRANGE">
                      <a:rPr lang="en-US"/>
                      <a:pPr/>
                      <a:t>[CELLRANGE]</a:t>
                    </a:fld>
                    <a:r>
                      <a:rPr lang="en-US" baseline="0"/>
                      <a:t>, </a:t>
                    </a:r>
                    <a:fld id="{D508B853-20FD-4FDC-BD49-7754F4857D3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20446</c:v>
                </c:pt>
                <c:pt idx="1">
                  <c:v>22160</c:v>
                </c:pt>
              </c:numCache>
            </c:numRef>
          </c:val>
          <c:extLst>
            <c:ext xmlns:c15="http://schemas.microsoft.com/office/drawing/2012/chart" uri="{02D57815-91ED-43cb-92C2-25804820EDAC}">
              <c15:datalabelsRange>
                <c15:f>Healthcare!$E$33:$F$33</c15:f>
                <c15:dlblRangeCache>
                  <c:ptCount val="2"/>
                  <c:pt idx="0">
                    <c:v>21%</c:v>
                  </c:pt>
                  <c:pt idx="1">
                    <c:v>21%</c:v>
                  </c:pt>
                </c15:dlblRangeCache>
              </c15:datalabelsRange>
            </c:ext>
            <c:ext xmlns:c16="http://schemas.microsoft.com/office/drawing/2014/chart" uri="{C3380CC4-5D6E-409C-BE32-E72D297353CC}">
              <c16:uniqueId val="{00000005-8E9B-4C76-B740-52D5E9A6B8C4}"/>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tx>
                <c:rich>
                  <a:bodyPr/>
                  <a:lstStyle/>
                  <a:p>
                    <a:fld id="{288E01B7-3172-4BA3-8900-ABD9F8A2BCB2}" type="CELLRANGE">
                      <a:rPr lang="en-US"/>
                      <a:pPr/>
                      <a:t>[CELLRANGE]</a:t>
                    </a:fld>
                    <a:r>
                      <a:rPr lang="en-US" baseline="0"/>
                      <a:t>, </a:t>
                    </a:r>
                    <a:fld id="{DB24FAFD-E5E0-4661-86DC-8DA42A0C543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E9B-4C76-B740-52D5E9A6B8C4}"/>
                </c:ext>
              </c:extLst>
            </c:dLbl>
            <c:dLbl>
              <c:idx val="1"/>
              <c:tx>
                <c:rich>
                  <a:bodyPr/>
                  <a:lstStyle/>
                  <a:p>
                    <a:fld id="{1B96780D-D89C-4E6D-A1E1-6649DE2B8905}" type="CELLRANGE">
                      <a:rPr lang="en-US"/>
                      <a:pPr/>
                      <a:t>[CELLRANGE]</a:t>
                    </a:fld>
                    <a:r>
                      <a:rPr lang="en-US" baseline="0"/>
                      <a:t>, </a:t>
                    </a:r>
                    <a:fld id="{17B7DC4D-1782-4886-8FB3-F503B30FF40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30511</c:v>
                </c:pt>
                <c:pt idx="1">
                  <c:v>31858</c:v>
                </c:pt>
              </c:numCache>
            </c:numRef>
          </c:val>
          <c:extLst>
            <c:ext xmlns:c15="http://schemas.microsoft.com/office/drawing/2012/chart" uri="{02D57815-91ED-43cb-92C2-25804820EDAC}">
              <c15:datalabelsRange>
                <c15:f>Healthcare!$E$34:$F$34</c15:f>
                <c15:dlblRangeCache>
                  <c:ptCount val="2"/>
                  <c:pt idx="0">
                    <c:v>31%</c:v>
                  </c:pt>
                  <c:pt idx="1">
                    <c:v>31%</c:v>
                  </c:pt>
                </c15:dlblRangeCache>
              </c15:datalabelsRange>
            </c:ext>
            <c:ext xmlns:c16="http://schemas.microsoft.com/office/drawing/2014/chart" uri="{C3380CC4-5D6E-409C-BE32-E72D297353CC}">
              <c16:uniqueId val="{00000008-8E9B-4C76-B740-52D5E9A6B8C4}"/>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tx>
                <c:rich>
                  <a:bodyPr/>
                  <a:lstStyle/>
                  <a:p>
                    <a:fld id="{814167E3-6514-44A8-B952-06237F6A833A}" type="CELLRANGE">
                      <a:rPr lang="en-US"/>
                      <a:pPr/>
                      <a:t>[CELLRANGE]</a:t>
                    </a:fld>
                    <a:r>
                      <a:rPr lang="en-US" baseline="0"/>
                      <a:t>, </a:t>
                    </a:r>
                    <a:fld id="{845E145E-35DE-46DA-9A91-CC3613A26E1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E9B-4C76-B740-52D5E9A6B8C4}"/>
                </c:ext>
              </c:extLst>
            </c:dLbl>
            <c:dLbl>
              <c:idx val="1"/>
              <c:tx>
                <c:rich>
                  <a:bodyPr/>
                  <a:lstStyle/>
                  <a:p>
                    <a:fld id="{4A05B232-44C1-4B53-9F22-D2E631F8D878}" type="CELLRANGE">
                      <a:rPr lang="en-US"/>
                      <a:pPr/>
                      <a:t>[CELLRANGE]</a:t>
                    </a:fld>
                    <a:r>
                      <a:rPr lang="en-US" baseline="0"/>
                      <a:t>, </a:t>
                    </a:r>
                    <a:fld id="{0B4677B1-F2A5-4D47-A522-56B8249725A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29023</c:v>
                </c:pt>
                <c:pt idx="1">
                  <c:v>29728</c:v>
                </c:pt>
              </c:numCache>
            </c:numRef>
          </c:val>
          <c:extLst>
            <c:ext xmlns:c15="http://schemas.microsoft.com/office/drawing/2012/chart" uri="{02D57815-91ED-43cb-92C2-25804820EDAC}">
              <c15:datalabelsRange>
                <c15:f>Healthcare!$E$35:$F$35</c15:f>
                <c15:dlblRangeCache>
                  <c:ptCount val="2"/>
                  <c:pt idx="0">
                    <c:v>30%</c:v>
                  </c:pt>
                  <c:pt idx="1">
                    <c:v>29%</c:v>
                  </c:pt>
                </c15:dlblRangeCache>
              </c15:datalabelsRange>
            </c:ext>
            <c:ext xmlns:c16="http://schemas.microsoft.com/office/drawing/2014/chart" uri="{C3380CC4-5D6E-409C-BE32-E72D297353CC}">
              <c16:uniqueId val="{0000000B-8E9B-4C76-B740-52D5E9A6B8C4}"/>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C0CEB543-87FD-48E2-845A-F845BE9E020C}" type="CELLRANGE">
                      <a:rPr lang="en-US"/>
                      <a:pPr/>
                      <a:t>[CELLRANGE]</a:t>
                    </a:fld>
                    <a:r>
                      <a:rPr lang="en-US" baseline="0"/>
                      <a:t>, </a:t>
                    </a:r>
                    <a:fld id="{21D7B1AA-DD0F-4535-B666-1046D3D67A2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E9B-4C76-B740-52D5E9A6B8C4}"/>
                </c:ext>
              </c:extLst>
            </c:dLbl>
            <c:dLbl>
              <c:idx val="1"/>
              <c:tx>
                <c:rich>
                  <a:bodyPr/>
                  <a:lstStyle/>
                  <a:p>
                    <a:fld id="{8AFEB6F4-A1A5-4488-A503-4CD866294DD1}" type="CELLRANGE">
                      <a:rPr lang="en-US"/>
                      <a:pPr/>
                      <a:t>[CELLRANGE]</a:t>
                    </a:fld>
                    <a:r>
                      <a:rPr lang="en-US" baseline="0"/>
                      <a:t>, </a:t>
                    </a:r>
                    <a:fld id="{B89AD83C-424D-4214-ACCC-40CBD71691A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9514</c:v>
                </c:pt>
                <c:pt idx="1">
                  <c:v>9622</c:v>
                </c:pt>
              </c:numCache>
            </c:numRef>
          </c:val>
          <c:extLst>
            <c:ext xmlns:c15="http://schemas.microsoft.com/office/drawing/2012/chart" uri="{02D57815-91ED-43cb-92C2-25804820EDAC}">
              <c15:datalabelsRange>
                <c15:f>Healthcare!$E$36:$F$36</c15:f>
                <c15:dlblRangeCache>
                  <c:ptCount val="2"/>
                  <c:pt idx="0">
                    <c:v>10%</c:v>
                  </c:pt>
                  <c:pt idx="1">
                    <c:v>9%</c:v>
                  </c:pt>
                </c15:dlblRangeCache>
              </c15:datalabelsRange>
            </c:ext>
            <c:ext xmlns:c16="http://schemas.microsoft.com/office/drawing/2014/chart" uri="{C3380CC4-5D6E-409C-BE32-E72D297353CC}">
              <c16:uniqueId val="{0000000E-8E9B-4C76-B740-52D5E9A6B8C4}"/>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tx>
                <c:rich>
                  <a:bodyPr/>
                  <a:lstStyle/>
                  <a:p>
                    <a:fld id="{5E4EFA12-1824-42A3-ACCF-01DCF8B02D5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E9B-4C76-B740-52D5E9A6B8C4}"/>
                </c:ext>
              </c:extLst>
            </c:dLbl>
            <c:dLbl>
              <c:idx val="1"/>
              <c:tx>
                <c:rich>
                  <a:bodyPr/>
                  <a:lstStyle/>
                  <a:p>
                    <a:fld id="{07793FC0-0A42-4581-8471-B79445D23CE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E9B-4C76-B740-52D5E9A6B8C4}"/>
                </c:ext>
              </c:extLst>
            </c:dLbl>
            <c:dLbl>
              <c:idx val="2"/>
              <c:tx>
                <c:rich>
                  <a:bodyPr/>
                  <a:lstStyle/>
                  <a:p>
                    <a:fld id="{375F1158-AFD1-471F-A06C-C40FD75B46E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E9B-4C76-B740-52D5E9A6B8C4}"/>
                </c:ext>
              </c:extLst>
            </c:dLbl>
            <c:dLbl>
              <c:idx val="3"/>
              <c:tx>
                <c:rich>
                  <a:bodyPr/>
                  <a:lstStyle/>
                  <a:p>
                    <a:fld id="{FCB78112-4205-4214-94D2-7ABBA120D87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E9B-4C76-B740-52D5E9A6B8C4}"/>
                </c:ext>
              </c:extLst>
            </c:dLbl>
            <c:dLbl>
              <c:idx val="4"/>
              <c:tx>
                <c:rich>
                  <a:bodyPr/>
                  <a:lstStyle/>
                  <a:p>
                    <a:fld id="{501C009A-0242-40BA-86BA-CC1E9C023E9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0.2571312419540619</c:v>
                </c:pt>
                <c:pt idx="2">
                  <c:v>0.54202762479068456</c:v>
                </c:pt>
                <c:pt idx="3">
                  <c:v>0.83492880857200935</c:v>
                </c:pt>
                <c:pt idx="4">
                  <c:v>0.99</c:v>
                </c:pt>
              </c:numCache>
            </c:numRef>
          </c:yVal>
          <c:smooth val="0"/>
          <c:extLst>
            <c:ext xmlns:c15="http://schemas.microsoft.com/office/drawing/2012/chart" uri="{02D57815-91ED-43cb-92C2-25804820EDAC}">
              <c15:datalabelsRange>
                <c15:f>Healthcare!$H$32:$H$36</c15:f>
                <c15:dlblRangeCache>
                  <c:ptCount val="5"/>
                  <c:pt idx="0">
                    <c:v>+19.0%</c:v>
                  </c:pt>
                  <c:pt idx="1">
                    <c:v>+8.4%</c:v>
                  </c:pt>
                  <c:pt idx="2">
                    <c:v>+4.4%</c:v>
                  </c:pt>
                  <c:pt idx="3">
                    <c:v>+2.4%</c:v>
                  </c:pt>
                  <c:pt idx="4">
                    <c:v>+1.1%</c:v>
                  </c:pt>
                </c15:dlblRangeCache>
              </c15:datalabelsRange>
            </c:ext>
            <c:ext xmlns:c16="http://schemas.microsoft.com/office/drawing/2014/chart" uri="{C3380CC4-5D6E-409C-BE32-E72D297353CC}">
              <c16:uniqueId val="{00000014-8E9B-4C76-B740-52D5E9A6B8C4}"/>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9B-4C76-B740-52D5E9A6B8C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9B-4C76-B740-52D5E9A6B8C4}"/>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9B-4C76-B740-52D5E9A6B8C4}"/>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9B-4C76-B740-52D5E9A6B8C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E9B-4C76-B740-52D5E9A6B8C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8E9B-4C76-B740-52D5E9A6B8C4}"/>
            </c:ext>
          </c:extLst>
        </c:ser>
        <c:ser>
          <c:idx val="7"/>
          <c:order val="7"/>
          <c:tx>
            <c:strRef>
              <c:f>Healthcare!$K$13</c:f>
              <c:strCache>
                <c:ptCount val="1"/>
                <c:pt idx="0">
                  <c:v>Share</c:v>
                </c:pt>
              </c:strCache>
            </c:strRef>
          </c:tx>
          <c:spPr>
            <a:ln w="25400" cap="rnd">
              <a:noFill/>
              <a:round/>
            </a:ln>
            <a:effectLst/>
          </c:spPr>
          <c:marker>
            <c:symbol val="none"/>
          </c:marker>
          <c:dLbls>
            <c:dLbl>
              <c:idx val="0"/>
              <c:tx>
                <c:rich>
                  <a:bodyPr/>
                  <a:lstStyle/>
                  <a:p>
                    <a:fld id="{88A38D81-806E-4EF4-8528-76D501B2CB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E9B-4C76-B740-52D5E9A6B8C4}"/>
                </c:ext>
              </c:extLst>
            </c:dLbl>
            <c:dLbl>
              <c:idx val="1"/>
              <c:tx>
                <c:rich>
                  <a:bodyPr/>
                  <a:lstStyle/>
                  <a:p>
                    <a:fld id="{83BD4C32-375A-488E-8257-E205D1AFB48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E9B-4C76-B740-52D5E9A6B8C4}"/>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97,854 </c:v>
                  </c:pt>
                  <c:pt idx="1">
                    <c:v> 103,313 </c:v>
                  </c:pt>
                </c15:dlblRangeCache>
              </c15:datalabelsRange>
            </c:ext>
            <c:ext xmlns:c16="http://schemas.microsoft.com/office/drawing/2014/chart" uri="{C3380CC4-5D6E-409C-BE32-E72D297353CC}">
              <c16:uniqueId val="{0000001D-8E9B-4C76-B740-52D5E9A6B8C4}"/>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9/30/2019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9/30/2019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28373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769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563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46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02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398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601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519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226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45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08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851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6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56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427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78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28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394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31</a:t>
            </a:fld>
            <a:endParaRPr lang="en-US"/>
          </a:p>
        </p:txBody>
      </p:sp>
    </p:spTree>
    <p:extLst>
      <p:ext uri="{BB962C8B-B14F-4D97-AF65-F5344CB8AC3E}">
        <p14:creationId xmlns:p14="http://schemas.microsoft.com/office/powerpoint/2010/main" val="414194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4103907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0818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40583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103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6460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174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591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4972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9061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319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96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817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5584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3723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901160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897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6535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866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5313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594000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778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788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673681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007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1350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027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3389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9592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0546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309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069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2163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386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28241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375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79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868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420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1694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3115257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9/30/2019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9/30/2019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chart" Target="../charts/chart50.xml"/><Relationship Id="rId4" Type="http://schemas.openxmlformats.org/officeDocument/2006/relationships/chart" Target="../charts/char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screen">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Southeast</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5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795811"/>
              </p:ext>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4142358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85983915"/>
              </p:ext>
            </p:extLst>
          </p:nvPr>
        </p:nvGraphicFramePr>
        <p:xfrm>
          <a:off x="699613" y="1853481"/>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93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is the largest industry in the Southeast. Retail Trade is the next largest industry in the region by employment, followed by Accommodation and Food Service. </a:t>
            </a:r>
          </a:p>
        </p:txBody>
      </p:sp>
      <p:sp>
        <p:nvSpPr>
          <p:cNvPr id="12" name="Rectangle 11"/>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94345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713360864"/>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paid the highest total wages in the Southeast in 2018. Construction is the next highest paying sector with about half as much paid in total wages.</a:t>
            </a:r>
          </a:p>
        </p:txBody>
      </p:sp>
      <p:sp>
        <p:nvSpPr>
          <p:cNvPr id="11" name="Rectangle 10"/>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15236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645580660"/>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2618936634"/>
              </p:ext>
            </p:extLst>
          </p:nvPr>
        </p:nvGraphicFramePr>
        <p:xfrm>
          <a:off x="7997281" y="3539890"/>
          <a:ext cx="3657600" cy="1463035"/>
        </p:xfrm>
        <a:graphic>
          <a:graphicData uri="http://schemas.openxmlformats.org/drawingml/2006/table">
            <a:tbl>
              <a:tblPr firstRow="1">
                <a:tableStyleId>{3B4B98B0-60AC-42C2-AFA5-B58CD77FA1E5}</a:tableStyleId>
              </a:tblPr>
              <a:tblGrid>
                <a:gridCol w="1986512">
                  <a:extLst>
                    <a:ext uri="{9D8B030D-6E8A-4147-A177-3AD203B41FA5}">
                      <a16:colId xmlns:a16="http://schemas.microsoft.com/office/drawing/2014/main" val="2354080455"/>
                    </a:ext>
                  </a:extLst>
                </a:gridCol>
                <a:gridCol w="1671088">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ctr"/>
                      <a:r>
                        <a:rPr lang="en-US" sz="1000" b="0" i="0" u="none" strike="noStrike">
                          <a:effectLst/>
                          <a:latin typeface="Helvetica" panose="020B0604020202020204" pitchFamily="34" charset="0"/>
                        </a:rPr>
                        <a:t>Southcoast Health System</a:t>
                      </a:r>
                    </a:p>
                  </a:txBody>
                  <a:tcPr marL="9525" marR="9525" marT="9525" marB="0" anchor="ctr"/>
                </a:tc>
                <a:tc>
                  <a:txBody>
                    <a:bodyPr/>
                    <a:lstStyle/>
                    <a:p>
                      <a:pPr algn="ctr" fontAlgn="ctr"/>
                      <a:r>
                        <a:rPr lang="en-US" sz="1000" b="0" i="0" u="none" strike="noStrike">
                          <a:effectLst/>
                          <a:latin typeface="Helvetica" panose="020B0604020202020204" pitchFamily="34" charset="0"/>
                        </a:rPr>
                        <a:t>1,348</a:t>
                      </a:r>
                    </a:p>
                  </a:txBody>
                  <a:tcPr marL="9525" marR="9525" marT="9525" marB="0" anchor="ctr"/>
                </a:tc>
                <a:extLst>
                  <a:ext uri="{0D108BD9-81ED-4DB2-BD59-A6C34878D82A}">
                    <a16:rowId xmlns:a16="http://schemas.microsoft.com/office/drawing/2014/main" val="2094299416"/>
                  </a:ext>
                </a:extLst>
              </a:tr>
              <a:tr h="209005">
                <a:tc>
                  <a:txBody>
                    <a:bodyPr/>
                    <a:lstStyle/>
                    <a:p>
                      <a:pPr algn="ctr" fontAlgn="ctr"/>
                      <a:r>
                        <a:rPr lang="en-US" sz="1000" b="0" i="0" u="none" strike="noStrike">
                          <a:effectLst/>
                          <a:latin typeface="Helvetica" panose="020B0604020202020204" pitchFamily="34" charset="0"/>
                        </a:rPr>
                        <a:t>Saint Luke's Health System</a:t>
                      </a:r>
                    </a:p>
                  </a:txBody>
                  <a:tcPr marL="9525" marR="9525" marT="9525" marB="0" anchor="ctr"/>
                </a:tc>
                <a:tc>
                  <a:txBody>
                    <a:bodyPr/>
                    <a:lstStyle/>
                    <a:p>
                      <a:pPr algn="ctr" fontAlgn="ctr"/>
                      <a:r>
                        <a:rPr lang="en-US" sz="1000" b="0" i="0" u="none" strike="noStrike">
                          <a:effectLst/>
                          <a:latin typeface="Helvetica" panose="020B0604020202020204" pitchFamily="34" charset="0"/>
                        </a:rPr>
                        <a:t>846</a:t>
                      </a:r>
                    </a:p>
                  </a:txBody>
                  <a:tcPr marL="9525" marR="9525" marT="9525" marB="0" anchor="ctr"/>
                </a:tc>
                <a:extLst>
                  <a:ext uri="{0D108BD9-81ED-4DB2-BD59-A6C34878D82A}">
                    <a16:rowId xmlns:a16="http://schemas.microsoft.com/office/drawing/2014/main" val="1311406487"/>
                  </a:ext>
                </a:extLst>
              </a:tr>
              <a:tr h="209005">
                <a:tc>
                  <a:txBody>
                    <a:bodyPr/>
                    <a:lstStyle/>
                    <a:p>
                      <a:pPr algn="ctr" fontAlgn="ctr"/>
                      <a:r>
                        <a:rPr lang="en-US" sz="1000" b="0" i="0" u="none" strike="noStrike">
                          <a:effectLst/>
                          <a:latin typeface="Helvetica" panose="020B0604020202020204" pitchFamily="34" charset="0"/>
                        </a:rPr>
                        <a:t>Signature Healthcare</a:t>
                      </a:r>
                    </a:p>
                  </a:txBody>
                  <a:tcPr marL="9525" marR="9525" marT="9525" marB="0" anchor="ctr"/>
                </a:tc>
                <a:tc>
                  <a:txBody>
                    <a:bodyPr/>
                    <a:lstStyle/>
                    <a:p>
                      <a:pPr algn="ctr" fontAlgn="ctr"/>
                      <a:r>
                        <a:rPr lang="en-US" sz="1000" b="0" i="0" u="none" strike="noStrike">
                          <a:effectLst/>
                          <a:latin typeface="Helvetica" panose="020B0604020202020204" pitchFamily="34" charset="0"/>
                        </a:rPr>
                        <a:t>379</a:t>
                      </a:r>
                    </a:p>
                  </a:txBody>
                  <a:tcPr marL="9525" marR="9525" marT="9525" marB="0" anchor="ctr"/>
                </a:tc>
                <a:extLst>
                  <a:ext uri="{0D108BD9-81ED-4DB2-BD59-A6C34878D82A}">
                    <a16:rowId xmlns:a16="http://schemas.microsoft.com/office/drawing/2014/main" val="1699668475"/>
                  </a:ext>
                </a:extLst>
              </a:tr>
              <a:tr h="209005">
                <a:tc>
                  <a:txBody>
                    <a:bodyPr/>
                    <a:lstStyle/>
                    <a:p>
                      <a:pPr algn="ctr" fontAlgn="ctr"/>
                      <a:r>
                        <a:rPr lang="en-US" sz="1000" b="0" i="0" u="none" strike="noStrike">
                          <a:effectLst/>
                          <a:latin typeface="Helvetica" panose="020B0604020202020204" pitchFamily="34" charset="0"/>
                        </a:rPr>
                        <a:t>Careone</a:t>
                      </a:r>
                    </a:p>
                  </a:txBody>
                  <a:tcPr marL="9525" marR="9525" marT="9525" marB="0" anchor="ctr"/>
                </a:tc>
                <a:tc>
                  <a:txBody>
                    <a:bodyPr/>
                    <a:lstStyle/>
                    <a:p>
                      <a:pPr algn="ctr" fontAlgn="ctr"/>
                      <a:r>
                        <a:rPr lang="en-US" sz="1000" b="0" i="0" u="none" strike="noStrike">
                          <a:effectLst/>
                          <a:latin typeface="Helvetica" panose="020B0604020202020204" pitchFamily="34" charset="0"/>
                        </a:rPr>
                        <a:t>355</a:t>
                      </a:r>
                    </a:p>
                  </a:txBody>
                  <a:tcPr marL="9525" marR="9525" marT="9525" marB="0" anchor="ctr"/>
                </a:tc>
                <a:extLst>
                  <a:ext uri="{0D108BD9-81ED-4DB2-BD59-A6C34878D82A}">
                    <a16:rowId xmlns:a16="http://schemas.microsoft.com/office/drawing/2014/main" val="4041789653"/>
                  </a:ext>
                </a:extLst>
              </a:tr>
              <a:tr h="209005">
                <a:tc>
                  <a:txBody>
                    <a:bodyPr/>
                    <a:lstStyle/>
                    <a:p>
                      <a:pPr algn="ctr" fontAlgn="ctr"/>
                      <a:r>
                        <a:rPr lang="en-US" sz="1000" b="0" i="0" u="none" strike="noStrike">
                          <a:effectLst/>
                          <a:latin typeface="Helvetica" panose="020B0604020202020204" pitchFamily="34" charset="0"/>
                        </a:rPr>
                        <a:t>South Shore Mental Health</a:t>
                      </a:r>
                    </a:p>
                  </a:txBody>
                  <a:tcPr marL="9525" marR="9525" marT="9525" marB="0" anchor="ctr"/>
                </a:tc>
                <a:tc>
                  <a:txBody>
                    <a:bodyPr/>
                    <a:lstStyle/>
                    <a:p>
                      <a:pPr algn="ctr" fontAlgn="ctr"/>
                      <a:r>
                        <a:rPr lang="en-US" sz="1000" b="0" i="0" u="none" strike="noStrike">
                          <a:effectLst/>
                          <a:latin typeface="Helvetica" panose="020B0604020202020204" pitchFamily="34" charset="0"/>
                        </a:rPr>
                        <a:t>328</a:t>
                      </a:r>
                    </a:p>
                  </a:txBody>
                  <a:tcPr marL="9525" marR="9525" marT="9525" marB="0" anchor="ctr"/>
                </a:tc>
                <a:extLst>
                  <a:ext uri="{0D108BD9-81ED-4DB2-BD59-A6C34878D82A}">
                    <a16:rowId xmlns:a16="http://schemas.microsoft.com/office/drawing/2014/main" val="3358173353"/>
                  </a:ext>
                </a:extLst>
              </a:tr>
              <a:tr h="209005">
                <a:tc>
                  <a:txBody>
                    <a:bodyPr/>
                    <a:lstStyle/>
                    <a:p>
                      <a:pPr algn="ctr" fontAlgn="ctr"/>
                      <a:r>
                        <a:rPr lang="en-US" sz="1000" b="0" i="0" u="none" strike="noStrike">
                          <a:effectLst/>
                          <a:latin typeface="Helvetica" panose="020B0604020202020204" pitchFamily="34" charset="0"/>
                        </a:rPr>
                        <a:t>Steward Health Care</a:t>
                      </a:r>
                    </a:p>
                  </a:txBody>
                  <a:tcPr marL="9525" marR="9525" marT="9525" marB="0" anchor="ctr"/>
                </a:tc>
                <a:tc>
                  <a:txBody>
                    <a:bodyPr/>
                    <a:lstStyle/>
                    <a:p>
                      <a:pPr algn="ctr" fontAlgn="ctr"/>
                      <a:r>
                        <a:rPr lang="en-US" sz="1000" b="0" i="0" u="none" strike="noStrike" dirty="0">
                          <a:effectLst/>
                          <a:latin typeface="Helvetica" panose="020B0604020202020204" pitchFamily="34" charset="0"/>
                        </a:rPr>
                        <a:t>320</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Nearly 1,000 Health Care and Social Assistance establishments were added in the Southeast between 2016 and 2018, driven primarily by the increase in Individual and Family Services establishments. Over the last 12 months, </a:t>
            </a:r>
            <a:r>
              <a:rPr lang="en-US" sz="1400" dirty="0" err="1" smtClean="0">
                <a:latin typeface="Helvetica" panose="020B0604020202020204" pitchFamily="34" charset="0"/>
                <a:cs typeface="Helvetica" panose="020B0604020202020204" pitchFamily="34" charset="0"/>
              </a:rPr>
              <a:t>Southcoast</a:t>
            </a:r>
            <a:r>
              <a:rPr lang="en-US" sz="1400" dirty="0" smtClean="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Health System </a:t>
            </a:r>
            <a:r>
              <a:rPr lang="en-US" sz="1400" dirty="0" smtClean="0">
                <a:latin typeface="Helvetica" panose="020B0604020202020204" pitchFamily="34" charset="0"/>
                <a:cs typeface="Helvetica" panose="020B0604020202020204" pitchFamily="34" charset="0"/>
              </a:rPr>
              <a:t>posted the most jobs in the Southeast with 1,348</a:t>
            </a:r>
            <a:r>
              <a:rPr lang="en-US" sz="1400"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1368764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3858262674"/>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60% of workers in Healthcare and Social Assistance have some college or higher level of education in the Southeast.</a:t>
            </a:r>
          </a:p>
        </p:txBody>
      </p:sp>
    </p:spTree>
    <p:extLst>
      <p:ext uri="{BB962C8B-B14F-4D97-AF65-F5344CB8AC3E}">
        <p14:creationId xmlns:p14="http://schemas.microsoft.com/office/powerpoint/2010/main" val="1235148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2433" y="2794428"/>
              <a:ext cx="8897302" cy="2926080"/>
              <a:chOff x="0" y="0"/>
              <a:chExt cx="8897302" cy="2926080"/>
            </a:xfrm>
          </p:grpSpPr>
          <p:graphicFrame>
            <p:nvGraphicFramePr>
              <p:cNvPr id="22" name="Chart 21"/>
              <p:cNvGraphicFramePr>
                <a:graphicFrameLocks/>
              </p:cNvGraphicFramePr>
              <p:nvPr>
                <p:extLst>
                  <p:ext uri="{D42A27DB-BD31-4B8C-83A1-F6EECF244321}">
                    <p14:modId xmlns:p14="http://schemas.microsoft.com/office/powerpoint/2010/main" val="99090597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1473731657"/>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474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860303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a:p>
        </p:txBody>
      </p:sp>
      <p:grpSp>
        <p:nvGrpSpPr>
          <p:cNvPr id="5" name="Group 4"/>
          <p:cNvGrpSpPr/>
          <p:nvPr/>
        </p:nvGrpSpPr>
        <p:grpSpPr>
          <a:xfrm>
            <a:off x="611029" y="2429032"/>
            <a:ext cx="3512582" cy="3767298"/>
            <a:chOff x="611029" y="2429032"/>
            <a:chExt cx="3512582" cy="3767298"/>
          </a:xfrm>
        </p:grpSpPr>
        <p:graphicFrame>
          <p:nvGraphicFramePr>
            <p:cNvPr id="27" name="Chart 26"/>
            <p:cNvGraphicFramePr>
              <a:graphicFrameLocks noChangeAspect="1"/>
            </p:cNvGraphicFramePr>
            <p:nvPr>
              <p:extLst>
                <p:ext uri="{D42A27DB-BD31-4B8C-83A1-F6EECF244321}">
                  <p14:modId xmlns:p14="http://schemas.microsoft.com/office/powerpoint/2010/main" val="3952341869"/>
                </p:ext>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2" name="Group 1"/>
          <p:cNvGrpSpPr/>
          <p:nvPr/>
        </p:nvGrpSpPr>
        <p:grpSpPr>
          <a:xfrm>
            <a:off x="4898801" y="2427883"/>
            <a:ext cx="6797676" cy="3768447"/>
            <a:chOff x="4898801" y="2427883"/>
            <a:chExt cx="6797676" cy="3768447"/>
          </a:xfrm>
        </p:grpSpPr>
        <p:graphicFrame>
          <p:nvGraphicFramePr>
            <p:cNvPr id="21" name="Chart 20"/>
            <p:cNvGraphicFramePr>
              <a:graphicFrameLocks noChangeAspect="1"/>
            </p:cNvGraphicFramePr>
            <p:nvPr>
              <p:extLst>
                <p:ext uri="{D42A27DB-BD31-4B8C-83A1-F6EECF244321}">
                  <p14:modId xmlns:p14="http://schemas.microsoft.com/office/powerpoint/2010/main" val="2745509809"/>
                </p:ext>
              </p:extLst>
            </p:nvPr>
          </p:nvGraphicFramePr>
          <p:xfrm>
            <a:off x="4898801"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noChangeAspect="1"/>
            </p:cNvGraphicFramePr>
            <p:nvPr>
              <p:extLst>
                <p:ext uri="{D42A27DB-BD31-4B8C-83A1-F6EECF244321}">
                  <p14:modId xmlns:p14="http://schemas.microsoft.com/office/powerpoint/2010/main" val="3972889911"/>
                </p:ext>
              </p:extLst>
            </p:nvPr>
          </p:nvGraphicFramePr>
          <p:xfrm>
            <a:off x="9232070" y="2800459"/>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nearly 80% of workers in the Healthcare and Social Assistance sector are white in the Southeast, since 2015, growth in employment has been increasing in the sector for people of color.</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90778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 </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3118667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a:p>
        </p:txBody>
      </p:sp>
      <p:graphicFrame>
        <p:nvGraphicFramePr>
          <p:cNvPr id="3" name="Table 2"/>
          <p:cNvGraphicFramePr>
            <a:graphicFrameLocks noGrp="1"/>
          </p:cNvGraphicFramePr>
          <p:nvPr>
            <p:extLst/>
          </p:nvPr>
        </p:nvGraphicFramePr>
        <p:xfrm>
          <a:off x="7997281" y="3475366"/>
          <a:ext cx="3657600" cy="1463038"/>
        </p:xfrm>
        <a:graphic>
          <a:graphicData uri="http://schemas.openxmlformats.org/drawingml/2006/table">
            <a:tbl>
              <a:tblPr firstRow="1">
                <a:tableStyleId>{0E3FDE45-AF77-4B5C-9715-49D594BDF05E}</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7523">
                <a:tc>
                  <a:txBody>
                    <a:bodyPr/>
                    <a:lstStyle/>
                    <a:p>
                      <a:pPr algn="ctr" fontAlgn="ctr"/>
                      <a:r>
                        <a:rPr lang="en-US" sz="1000" b="0" i="0" u="none" strike="noStrike">
                          <a:effectLst/>
                          <a:latin typeface="Helvetica" panose="020B0604020202020204" pitchFamily="34" charset="0"/>
                        </a:rPr>
                        <a:t>H&amp;R Block</a:t>
                      </a:r>
                    </a:p>
                  </a:txBody>
                  <a:tcPr marL="9525" marR="9525" marT="9525" marB="0" anchor="ctr"/>
                </a:tc>
                <a:tc>
                  <a:txBody>
                    <a:bodyPr/>
                    <a:lstStyle/>
                    <a:p>
                      <a:pPr algn="ctr" fontAlgn="ctr"/>
                      <a:r>
                        <a:rPr lang="en-US" sz="1000" b="0" i="0" u="none" strike="noStrike">
                          <a:effectLst/>
                          <a:latin typeface="Helvetica" panose="020B0604020202020204" pitchFamily="34" charset="0"/>
                        </a:rPr>
                        <a:t>287</a:t>
                      </a:r>
                    </a:p>
                  </a:txBody>
                  <a:tcPr marL="9525" marR="9525" marT="9525" marB="0" anchor="ctr"/>
                </a:tc>
                <a:extLst>
                  <a:ext uri="{0D108BD9-81ED-4DB2-BD59-A6C34878D82A}">
                    <a16:rowId xmlns:a16="http://schemas.microsoft.com/office/drawing/2014/main" val="2094299416"/>
                  </a:ext>
                </a:extLst>
              </a:tr>
              <a:tr h="207523">
                <a:tc>
                  <a:txBody>
                    <a:bodyPr/>
                    <a:lstStyle/>
                    <a:p>
                      <a:pPr algn="ctr" fontAlgn="ctr"/>
                      <a:r>
                        <a:rPr lang="en-US" sz="1000" b="0" i="0" u="none" strike="noStrike">
                          <a:effectLst/>
                          <a:latin typeface="Helvetica" panose="020B0604020202020204" pitchFamily="34" charset="0"/>
                        </a:rPr>
                        <a:t>Advantage Sales &amp; Marketing</a:t>
                      </a:r>
                    </a:p>
                  </a:txBody>
                  <a:tcPr marL="9525" marR="9525" marT="9525" marB="0" anchor="ctr"/>
                </a:tc>
                <a:tc>
                  <a:txBody>
                    <a:bodyPr/>
                    <a:lstStyle/>
                    <a:p>
                      <a:pPr algn="ctr" fontAlgn="ctr"/>
                      <a:r>
                        <a:rPr lang="en-US" sz="1000" b="0" i="0" u="none" strike="noStrike">
                          <a:effectLst/>
                          <a:latin typeface="Helvetica" panose="020B0604020202020204" pitchFamily="34" charset="0"/>
                        </a:rPr>
                        <a:t>214</a:t>
                      </a:r>
                    </a:p>
                  </a:txBody>
                  <a:tcPr marL="9525" marR="9525" marT="9525" marB="0" anchor="ctr"/>
                </a:tc>
                <a:extLst>
                  <a:ext uri="{0D108BD9-81ED-4DB2-BD59-A6C34878D82A}">
                    <a16:rowId xmlns:a16="http://schemas.microsoft.com/office/drawing/2014/main" val="1311406487"/>
                  </a:ext>
                </a:extLst>
              </a:tr>
              <a:tr h="207523">
                <a:tc>
                  <a:txBody>
                    <a:bodyPr/>
                    <a:lstStyle/>
                    <a:p>
                      <a:pPr algn="ctr" fontAlgn="ctr"/>
                      <a:r>
                        <a:rPr lang="en-US" sz="1000" b="0" i="0" u="none" strike="noStrike">
                          <a:effectLst/>
                          <a:latin typeface="Helvetica" panose="020B0604020202020204" pitchFamily="34" charset="0"/>
                        </a:rPr>
                        <a:t>Royal Ahold Delhaize N V</a:t>
                      </a:r>
                    </a:p>
                  </a:txBody>
                  <a:tcPr marL="9525" marR="9525" marT="9525" marB="0" anchor="ctr"/>
                </a:tc>
                <a:tc>
                  <a:txBody>
                    <a:bodyPr/>
                    <a:lstStyle/>
                    <a:p>
                      <a:pPr algn="ctr" fontAlgn="ctr"/>
                      <a:r>
                        <a:rPr lang="en-US" sz="1000" b="0" i="0" u="none" strike="noStrike">
                          <a:effectLst/>
                          <a:latin typeface="Helvetica" panose="020B0604020202020204" pitchFamily="34" charset="0"/>
                        </a:rPr>
                        <a:t>157</a:t>
                      </a:r>
                    </a:p>
                  </a:txBody>
                  <a:tcPr marL="9525" marR="9525" marT="9525" marB="0" anchor="ctr"/>
                </a:tc>
                <a:extLst>
                  <a:ext uri="{0D108BD9-81ED-4DB2-BD59-A6C34878D82A}">
                    <a16:rowId xmlns:a16="http://schemas.microsoft.com/office/drawing/2014/main" val="1699668475"/>
                  </a:ext>
                </a:extLst>
              </a:tr>
              <a:tr h="207523">
                <a:tc>
                  <a:txBody>
                    <a:bodyPr/>
                    <a:lstStyle/>
                    <a:p>
                      <a:pPr algn="ctr" fontAlgn="ctr"/>
                      <a:r>
                        <a:rPr lang="en-US" sz="1000" b="0" i="0" u="none" strike="noStrike">
                          <a:effectLst/>
                          <a:latin typeface="Helvetica" panose="020B0604020202020204" pitchFamily="34" charset="0"/>
                        </a:rPr>
                        <a:t>NTT Data</a:t>
                      </a:r>
                    </a:p>
                  </a:txBody>
                  <a:tcPr marL="9525" marR="9525" marT="9525" marB="0" anchor="ctr"/>
                </a:tc>
                <a:tc>
                  <a:txBody>
                    <a:bodyPr/>
                    <a:lstStyle/>
                    <a:p>
                      <a:pPr algn="ctr" fontAlgn="ctr"/>
                      <a:r>
                        <a:rPr lang="en-US" sz="1000" b="0" i="0" u="none" strike="noStrike">
                          <a:effectLst/>
                          <a:latin typeface="Helvetica" panose="020B0604020202020204" pitchFamily="34" charset="0"/>
                        </a:rPr>
                        <a:t>93</a:t>
                      </a:r>
                    </a:p>
                  </a:txBody>
                  <a:tcPr marL="9525" marR="9525" marT="9525" marB="0" anchor="ctr"/>
                </a:tc>
                <a:extLst>
                  <a:ext uri="{0D108BD9-81ED-4DB2-BD59-A6C34878D82A}">
                    <a16:rowId xmlns:a16="http://schemas.microsoft.com/office/drawing/2014/main" val="4041789653"/>
                  </a:ext>
                </a:extLst>
              </a:tr>
              <a:tr h="207523">
                <a:tc>
                  <a:txBody>
                    <a:bodyPr/>
                    <a:lstStyle/>
                    <a:p>
                      <a:pPr algn="ctr" fontAlgn="ctr"/>
                      <a:r>
                        <a:rPr lang="en-US" sz="1000" b="0" i="0" u="none" strike="noStrike">
                          <a:effectLst/>
                          <a:latin typeface="Helvetica" panose="020B0604020202020204" pitchFamily="34" charset="0"/>
                        </a:rPr>
                        <a:t>Wipro</a:t>
                      </a:r>
                    </a:p>
                  </a:txBody>
                  <a:tcPr marL="9525" marR="9525" marT="9525" marB="0" anchor="ctr"/>
                </a:tc>
                <a:tc>
                  <a:txBody>
                    <a:bodyPr/>
                    <a:lstStyle/>
                    <a:p>
                      <a:pPr algn="ctr" fontAlgn="ctr"/>
                      <a:r>
                        <a:rPr lang="en-US" sz="1000" b="0" i="0" u="none" strike="noStrike">
                          <a:effectLst/>
                          <a:latin typeface="Helvetica" panose="020B0604020202020204" pitchFamily="34" charset="0"/>
                        </a:rPr>
                        <a:t>43</a:t>
                      </a:r>
                    </a:p>
                  </a:txBody>
                  <a:tcPr marL="9525" marR="9525" marT="9525" marB="0" anchor="ctr"/>
                </a:tc>
                <a:extLst>
                  <a:ext uri="{0D108BD9-81ED-4DB2-BD59-A6C34878D82A}">
                    <a16:rowId xmlns:a16="http://schemas.microsoft.com/office/drawing/2014/main" val="3358173353"/>
                  </a:ext>
                </a:extLst>
              </a:tr>
              <a:tr h="207523">
                <a:tc>
                  <a:txBody>
                    <a:bodyPr/>
                    <a:lstStyle/>
                    <a:p>
                      <a:pPr algn="ctr" fontAlgn="ctr"/>
                      <a:r>
                        <a:rPr lang="en-US" sz="1000" b="0" i="0" u="none" strike="noStrike">
                          <a:effectLst/>
                          <a:latin typeface="Helvetica" panose="020B0604020202020204" pitchFamily="34" charset="0"/>
                        </a:rPr>
                        <a:t>EMD Serono</a:t>
                      </a:r>
                    </a:p>
                  </a:txBody>
                  <a:tcPr marL="9525" marR="9525" marT="9525" marB="0" anchor="ctr"/>
                </a:tc>
                <a:tc>
                  <a:txBody>
                    <a:bodyPr/>
                    <a:lstStyle/>
                    <a:p>
                      <a:pPr algn="ctr" fontAlgn="ctr"/>
                      <a:r>
                        <a:rPr lang="en-US" sz="1000" b="0" i="0" u="none" strike="noStrike" dirty="0">
                          <a:effectLst/>
                          <a:latin typeface="Helvetica" panose="020B0604020202020204" pitchFamily="34" charset="0"/>
                        </a:rPr>
                        <a:t>39</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1" name="Rectangle 20"/>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Southeast is home to almost 3,800 establishments in the Professional and Technical Services sector, which includes legal </a:t>
            </a:r>
            <a:r>
              <a:rPr lang="en-US" sz="1400" dirty="0">
                <a:latin typeface="Helvetica" panose="020B0604020202020204" pitchFamily="34" charset="0"/>
                <a:cs typeface="Helvetica" panose="020B0604020202020204" pitchFamily="34" charset="0"/>
              </a:rPr>
              <a:t>services, management </a:t>
            </a:r>
            <a:r>
              <a:rPr lang="en-US" sz="1400" dirty="0" smtClean="0">
                <a:latin typeface="Helvetica" panose="020B0604020202020204" pitchFamily="34" charset="0"/>
                <a:cs typeface="Helvetica" panose="020B0604020202020204" pitchFamily="34" charset="0"/>
              </a:rPr>
              <a:t>and technical consulting</a:t>
            </a:r>
            <a:r>
              <a:rPr lang="en-US" sz="1400" dirty="0">
                <a:latin typeface="Helvetica" panose="020B0604020202020204" pitchFamily="34" charset="0"/>
                <a:cs typeface="Helvetica" panose="020B0604020202020204" pitchFamily="34" charset="0"/>
              </a:rPr>
              <a:t>, accounting and bookkeeping, computer systems </a:t>
            </a:r>
            <a:r>
              <a:rPr lang="en-US" sz="1400" dirty="0" smtClean="0">
                <a:latin typeface="Helvetica" panose="020B0604020202020204" pitchFamily="34" charset="0"/>
                <a:cs typeface="Helvetica" panose="020B0604020202020204" pitchFamily="34" charset="0"/>
              </a:rPr>
              <a:t>design and related services. In the last year, H&amp;R </a:t>
            </a:r>
            <a:r>
              <a:rPr lang="en-US" sz="1400" dirty="0">
                <a:latin typeface="Helvetica" panose="020B0604020202020204" pitchFamily="34" charset="0"/>
                <a:cs typeface="Helvetica" panose="020B0604020202020204" pitchFamily="34" charset="0"/>
              </a:rPr>
              <a:t>Block had the most job postings </a:t>
            </a:r>
            <a:r>
              <a:rPr lang="en-US" sz="1400" dirty="0" smtClean="0">
                <a:latin typeface="Helvetica" panose="020B0604020202020204" pitchFamily="34" charset="0"/>
                <a:cs typeface="Helvetica" panose="020B0604020202020204" pitchFamily="34" charset="0"/>
              </a:rPr>
              <a:t>in </a:t>
            </a:r>
            <a:r>
              <a:rPr lang="en-US" sz="1400" dirty="0">
                <a:latin typeface="Helvetica" panose="020B0604020202020204" pitchFamily="34" charset="0"/>
                <a:cs typeface="Helvetica" panose="020B0604020202020204" pitchFamily="34" charset="0"/>
              </a:rPr>
              <a:t>the Southeast with </a:t>
            </a:r>
            <a:r>
              <a:rPr lang="en-US" sz="1400" dirty="0" smtClean="0">
                <a:latin typeface="Helvetica" panose="020B0604020202020204" pitchFamily="34" charset="0"/>
                <a:cs typeface="Helvetica" panose="020B0604020202020204" pitchFamily="34" charset="0"/>
              </a:rPr>
              <a:t>287, followed by Advantage Sales &amp; Marketing with 214.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6548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889761" y="2041379"/>
            <a:ext cx="8412480" cy="4366913"/>
            <a:chOff x="1889761" y="2041379"/>
            <a:chExt cx="8412480" cy="4366913"/>
          </a:xfrm>
        </p:grpSpPr>
        <p:graphicFrame>
          <p:nvGraphicFramePr>
            <p:cNvPr id="15" name="Chart 14"/>
            <p:cNvGraphicFramePr>
              <a:graphicFrameLocks/>
            </p:cNvGraphicFramePr>
            <p:nvPr>
              <p:extLst>
                <p:ext uri="{D42A27DB-BD31-4B8C-83A1-F6EECF244321}">
                  <p14:modId xmlns:p14="http://schemas.microsoft.com/office/powerpoint/2010/main" val="3053508447"/>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42% of workers in the Professional and Technical Services sector in the Southeast have a Bachelor’s degree or higher, while more than 25% have some college or an Associate degree. </a:t>
            </a:r>
          </a:p>
        </p:txBody>
      </p:sp>
    </p:spTree>
    <p:extLst>
      <p:ext uri="{BB962C8B-B14F-4D97-AF65-F5344CB8AC3E}">
        <p14:creationId xmlns:p14="http://schemas.microsoft.com/office/powerpoint/2010/main" val="87782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1" name="Group 20"/>
            <p:cNvGrpSpPr/>
            <p:nvPr/>
          </p:nvGrpSpPr>
          <p:grpSpPr>
            <a:xfrm>
              <a:off x="1477682" y="2794428"/>
              <a:ext cx="8916352" cy="2926080"/>
              <a:chOff x="0" y="0"/>
              <a:chExt cx="8916352" cy="2926080"/>
            </a:xfrm>
          </p:grpSpPr>
          <p:graphicFrame>
            <p:nvGraphicFramePr>
              <p:cNvPr id="23" name="Chart 22"/>
              <p:cNvGraphicFramePr/>
              <p:nvPr>
                <p:extLst>
                  <p:ext uri="{D42A27DB-BD31-4B8C-83A1-F6EECF244321}">
                    <p14:modId xmlns:p14="http://schemas.microsoft.com/office/powerpoint/2010/main" val="320820361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ext uri="{D42A27DB-BD31-4B8C-83A1-F6EECF244321}">
                    <p14:modId xmlns:p14="http://schemas.microsoft.com/office/powerpoint/2010/main" val="1727685953"/>
                  </p:ext>
                </p:extLst>
              </p:nvPr>
            </p:nvGraphicFramePr>
            <p:xfrm>
              <a:off x="471011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Workers in Professional and Technical Services in the Southeast are pretty evenly divided between males and females.</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19645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a:p>
        </p:txBody>
      </p:sp>
      <p:grpSp>
        <p:nvGrpSpPr>
          <p:cNvPr id="6" name="Group 5"/>
          <p:cNvGrpSpPr/>
          <p:nvPr/>
        </p:nvGrpSpPr>
        <p:grpSpPr>
          <a:xfrm>
            <a:off x="611029" y="2427883"/>
            <a:ext cx="3512582" cy="3768447"/>
            <a:chOff x="611029" y="2427883"/>
            <a:chExt cx="3512582" cy="3768447"/>
          </a:xfrm>
        </p:grpSpPr>
        <p:graphicFrame>
          <p:nvGraphicFramePr>
            <p:cNvPr id="17" name="Chart 16"/>
            <p:cNvGraphicFramePr>
              <a:graphicFrameLocks noChangeAspect="1"/>
            </p:cNvGraphicFramePr>
            <p:nvPr>
              <p:extLst>
                <p:ext uri="{D42A27DB-BD31-4B8C-83A1-F6EECF244321}">
                  <p14:modId xmlns:p14="http://schemas.microsoft.com/office/powerpoint/2010/main" val="3953568660"/>
                </p:ext>
              </p:extLst>
            </p:nvPr>
          </p:nvGraphicFramePr>
          <p:xfrm>
            <a:off x="629960" y="2787355"/>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2" name="Group 1"/>
          <p:cNvGrpSpPr/>
          <p:nvPr/>
        </p:nvGrpSpPr>
        <p:grpSpPr>
          <a:xfrm>
            <a:off x="4886780" y="2427883"/>
            <a:ext cx="6797676" cy="3768447"/>
            <a:chOff x="4886780" y="2427883"/>
            <a:chExt cx="6797676" cy="3768447"/>
          </a:xfrm>
        </p:grpSpPr>
        <p:graphicFrame>
          <p:nvGraphicFramePr>
            <p:cNvPr id="29" name="Chart 28"/>
            <p:cNvGraphicFramePr>
              <a:graphicFrameLocks noChangeAspect="1"/>
            </p:cNvGraphicFramePr>
            <p:nvPr>
              <p:extLst>
                <p:ext uri="{D42A27DB-BD31-4B8C-83A1-F6EECF244321}">
                  <p14:modId xmlns:p14="http://schemas.microsoft.com/office/powerpoint/2010/main" val="924569331"/>
                </p:ext>
              </p:extLst>
            </p:nvPr>
          </p:nvGraphicFramePr>
          <p:xfrm>
            <a:off x="4886780" y="2788058"/>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noChangeAspect="1"/>
            </p:cNvGraphicFramePr>
            <p:nvPr>
              <p:extLst>
                <p:ext uri="{D42A27DB-BD31-4B8C-83A1-F6EECF244321}">
                  <p14:modId xmlns:p14="http://schemas.microsoft.com/office/powerpoint/2010/main" val="1842657984"/>
                </p:ext>
              </p:extLst>
            </p:nvPr>
          </p:nvGraphicFramePr>
          <p:xfrm>
            <a:off x="9220049" y="2792940"/>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88% percent of workers in the Professional and Technical Services Sector in the Southeast are white. The numbers of Asian workers are growing, followed by much smaller numbers of Black or African American and Hispanic or Latino workers.</a:t>
            </a: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557666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Finance and Insurance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25</a:t>
            </a:fld>
            <a:endParaRPr lang="en-US" dirty="0"/>
          </a:p>
        </p:txBody>
      </p:sp>
    </p:spTree>
    <p:extLst>
      <p:ext uri="{BB962C8B-B14F-4D97-AF65-F5344CB8AC3E}">
        <p14:creationId xmlns:p14="http://schemas.microsoft.com/office/powerpoint/2010/main" val="2186608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352331311"/>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65821198"/>
              </p:ext>
            </p:extLst>
          </p:nvPr>
        </p:nvGraphicFramePr>
        <p:xfrm>
          <a:off x="7997281" y="3475366"/>
          <a:ext cx="3657600" cy="1463038"/>
        </p:xfrm>
        <a:graphic>
          <a:graphicData uri="http://schemas.openxmlformats.org/drawingml/2006/table">
            <a:tbl>
              <a:tblPr firstRow="1">
                <a:tableStyleId>{68D230F3-CF80-4859-8CE7-A43EE81993B5}</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u="none" strike="noStrike" dirty="0">
                          <a:effectLst/>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7523">
                <a:tc>
                  <a:txBody>
                    <a:bodyPr/>
                    <a:lstStyle/>
                    <a:p>
                      <a:pPr algn="ctr" fontAlgn="ctr"/>
                      <a:r>
                        <a:rPr lang="en-US" sz="1000" b="0" i="0" u="none" strike="noStrike">
                          <a:effectLst/>
                          <a:latin typeface="Helvetica" panose="020B0604020202020204" pitchFamily="34" charset="0"/>
                        </a:rPr>
                        <a:t>Anthem Blue Cross</a:t>
                      </a:r>
                    </a:p>
                  </a:txBody>
                  <a:tcPr marL="9525" marR="9525" marT="9525" marB="0" anchor="ctr"/>
                </a:tc>
                <a:tc>
                  <a:txBody>
                    <a:bodyPr/>
                    <a:lstStyle/>
                    <a:p>
                      <a:pPr algn="ctr" fontAlgn="ctr"/>
                      <a:r>
                        <a:rPr lang="en-US" sz="1000" b="0" i="0" u="none" strike="noStrike">
                          <a:effectLst/>
                          <a:latin typeface="Helvetica" panose="020B0604020202020204" pitchFamily="34" charset="0"/>
                        </a:rPr>
                        <a:t>657</a:t>
                      </a:r>
                    </a:p>
                  </a:txBody>
                  <a:tcPr marL="9525" marR="9525" marT="9525" marB="0" anchor="ctr"/>
                </a:tc>
                <a:extLst>
                  <a:ext uri="{0D108BD9-81ED-4DB2-BD59-A6C34878D82A}">
                    <a16:rowId xmlns:a16="http://schemas.microsoft.com/office/drawing/2014/main" val="2094299416"/>
                  </a:ext>
                </a:extLst>
              </a:tr>
              <a:tr h="207523">
                <a:tc>
                  <a:txBody>
                    <a:bodyPr/>
                    <a:lstStyle/>
                    <a:p>
                      <a:pPr algn="ctr" fontAlgn="ctr"/>
                      <a:r>
                        <a:rPr lang="en-US" sz="1000" b="0" i="0" u="none" strike="noStrike">
                          <a:effectLst/>
                          <a:latin typeface="Helvetica" panose="020B0604020202020204" pitchFamily="34" charset="0"/>
                        </a:rPr>
                        <a:t>Citizens Financial Group</a:t>
                      </a:r>
                    </a:p>
                  </a:txBody>
                  <a:tcPr marL="9525" marR="9525" marT="9525" marB="0" anchor="ctr"/>
                </a:tc>
                <a:tc>
                  <a:txBody>
                    <a:bodyPr/>
                    <a:lstStyle/>
                    <a:p>
                      <a:pPr algn="ctr" fontAlgn="ctr"/>
                      <a:r>
                        <a:rPr lang="en-US" sz="1000" b="0" i="0" u="none" strike="noStrike">
                          <a:effectLst/>
                          <a:latin typeface="Helvetica" panose="020B0604020202020204" pitchFamily="34" charset="0"/>
                        </a:rPr>
                        <a:t>451</a:t>
                      </a:r>
                    </a:p>
                  </a:txBody>
                  <a:tcPr marL="9525" marR="9525" marT="9525" marB="0" anchor="ctr"/>
                </a:tc>
                <a:extLst>
                  <a:ext uri="{0D108BD9-81ED-4DB2-BD59-A6C34878D82A}">
                    <a16:rowId xmlns:a16="http://schemas.microsoft.com/office/drawing/2014/main" val="1311406487"/>
                  </a:ext>
                </a:extLst>
              </a:tr>
              <a:tr h="207523">
                <a:tc>
                  <a:txBody>
                    <a:bodyPr/>
                    <a:lstStyle/>
                    <a:p>
                      <a:pPr algn="ctr" fontAlgn="ctr"/>
                      <a:r>
                        <a:rPr lang="en-US" sz="1000" b="0" i="0" u="none" strike="noStrike">
                          <a:effectLst/>
                          <a:latin typeface="Helvetica" panose="020B0604020202020204" pitchFamily="34" charset="0"/>
                        </a:rPr>
                        <a:t>Santander Bank</a:t>
                      </a:r>
                    </a:p>
                  </a:txBody>
                  <a:tcPr marL="9525" marR="9525" marT="9525" marB="0" anchor="ctr"/>
                </a:tc>
                <a:tc>
                  <a:txBody>
                    <a:bodyPr/>
                    <a:lstStyle/>
                    <a:p>
                      <a:pPr algn="ctr" fontAlgn="ctr"/>
                      <a:r>
                        <a:rPr lang="en-US" sz="1000" b="0" i="0" u="none" strike="noStrike">
                          <a:effectLst/>
                          <a:latin typeface="Helvetica" panose="020B0604020202020204" pitchFamily="34" charset="0"/>
                        </a:rPr>
                        <a:t>396</a:t>
                      </a:r>
                    </a:p>
                  </a:txBody>
                  <a:tcPr marL="9525" marR="9525" marT="9525" marB="0" anchor="ctr"/>
                </a:tc>
                <a:extLst>
                  <a:ext uri="{0D108BD9-81ED-4DB2-BD59-A6C34878D82A}">
                    <a16:rowId xmlns:a16="http://schemas.microsoft.com/office/drawing/2014/main" val="1699668475"/>
                  </a:ext>
                </a:extLst>
              </a:tr>
              <a:tr h="207523">
                <a:tc>
                  <a:txBody>
                    <a:bodyPr/>
                    <a:lstStyle/>
                    <a:p>
                      <a:pPr algn="ctr" fontAlgn="ctr"/>
                      <a:r>
                        <a:rPr lang="en-US" sz="1000" b="0" i="0" u="none" strike="noStrike">
                          <a:effectLst/>
                          <a:latin typeface="Helvetica" panose="020B0604020202020204" pitchFamily="34" charset="0"/>
                        </a:rPr>
                        <a:t>State Street Bank</a:t>
                      </a:r>
                    </a:p>
                  </a:txBody>
                  <a:tcPr marL="9525" marR="9525" marT="9525" marB="0" anchor="ctr"/>
                </a:tc>
                <a:tc>
                  <a:txBody>
                    <a:bodyPr/>
                    <a:lstStyle/>
                    <a:p>
                      <a:pPr algn="ctr" fontAlgn="ctr"/>
                      <a:r>
                        <a:rPr lang="en-US" sz="1000" b="0" i="0" u="none" strike="noStrike">
                          <a:effectLst/>
                          <a:latin typeface="Helvetica" panose="020B0604020202020204" pitchFamily="34" charset="0"/>
                        </a:rPr>
                        <a:t>373</a:t>
                      </a:r>
                    </a:p>
                  </a:txBody>
                  <a:tcPr marL="9525" marR="9525" marT="9525" marB="0" anchor="ctr"/>
                </a:tc>
                <a:extLst>
                  <a:ext uri="{0D108BD9-81ED-4DB2-BD59-A6C34878D82A}">
                    <a16:rowId xmlns:a16="http://schemas.microsoft.com/office/drawing/2014/main" val="4041789653"/>
                  </a:ext>
                </a:extLst>
              </a:tr>
              <a:tr h="207523">
                <a:tc>
                  <a:txBody>
                    <a:bodyPr/>
                    <a:lstStyle/>
                    <a:p>
                      <a:pPr algn="ctr" fontAlgn="ctr"/>
                      <a:r>
                        <a:rPr lang="en-US" sz="1000" b="0" i="0" u="none" strike="noStrike">
                          <a:effectLst/>
                          <a:latin typeface="Helvetica" panose="020B0604020202020204" pitchFamily="34" charset="0"/>
                        </a:rPr>
                        <a:t>Bank of America</a:t>
                      </a:r>
                    </a:p>
                  </a:txBody>
                  <a:tcPr marL="9525" marR="9525" marT="9525" marB="0" anchor="ctr"/>
                </a:tc>
                <a:tc>
                  <a:txBody>
                    <a:bodyPr/>
                    <a:lstStyle/>
                    <a:p>
                      <a:pPr algn="ctr" fontAlgn="ctr"/>
                      <a:r>
                        <a:rPr lang="en-US" sz="1000" b="0" i="0" u="none" strike="noStrike">
                          <a:effectLst/>
                          <a:latin typeface="Helvetica" panose="020B0604020202020204" pitchFamily="34" charset="0"/>
                        </a:rPr>
                        <a:t>158</a:t>
                      </a:r>
                    </a:p>
                  </a:txBody>
                  <a:tcPr marL="9525" marR="9525" marT="9525" marB="0" anchor="ctr"/>
                </a:tc>
                <a:extLst>
                  <a:ext uri="{0D108BD9-81ED-4DB2-BD59-A6C34878D82A}">
                    <a16:rowId xmlns:a16="http://schemas.microsoft.com/office/drawing/2014/main" val="3358173353"/>
                  </a:ext>
                </a:extLst>
              </a:tr>
              <a:tr h="207523">
                <a:tc>
                  <a:txBody>
                    <a:bodyPr/>
                    <a:lstStyle/>
                    <a:p>
                      <a:pPr algn="ctr" fontAlgn="ctr"/>
                      <a:r>
                        <a:rPr lang="en-US" sz="1000" b="0" i="0" u="none" strike="noStrike">
                          <a:effectLst/>
                          <a:latin typeface="Helvetica" panose="020B0604020202020204" pitchFamily="34" charset="0"/>
                        </a:rPr>
                        <a:t>Arbella Insurance Group</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143</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1" name="Rectangle 20"/>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Finance and Insurance establishments </a:t>
            </a:r>
            <a:r>
              <a:rPr lang="en-US" sz="1400" dirty="0" smtClean="0">
                <a:latin typeface="Helvetica" panose="020B0604020202020204" pitchFamily="34" charset="0"/>
                <a:cs typeface="Helvetica" panose="020B0604020202020204" pitchFamily="34" charset="0"/>
              </a:rPr>
              <a:t>in the Southeast has </a:t>
            </a:r>
            <a:r>
              <a:rPr lang="en-US" sz="1400" dirty="0">
                <a:latin typeface="Helvetica" panose="020B0604020202020204" pitchFamily="34" charset="0"/>
                <a:cs typeface="Helvetica" panose="020B0604020202020204" pitchFamily="34" charset="0"/>
              </a:rPr>
              <a:t>grown slightly since </a:t>
            </a:r>
            <a:r>
              <a:rPr lang="en-US" sz="1400" dirty="0" smtClean="0">
                <a:latin typeface="Helvetica" panose="020B0604020202020204" pitchFamily="34" charset="0"/>
                <a:cs typeface="Helvetica" panose="020B0604020202020204" pitchFamily="34" charset="0"/>
              </a:rPr>
              <a:t>2016. In the last year, Anthem </a:t>
            </a:r>
            <a:r>
              <a:rPr lang="en-US" sz="1400" dirty="0">
                <a:latin typeface="Helvetica" panose="020B0604020202020204" pitchFamily="34" charset="0"/>
                <a:cs typeface="Helvetica" panose="020B0604020202020204" pitchFamily="34" charset="0"/>
              </a:rPr>
              <a:t>Blue Cross had the largest number of job postings </a:t>
            </a:r>
            <a:r>
              <a:rPr lang="en-US" sz="1400" dirty="0" smtClean="0">
                <a:latin typeface="Helvetica" panose="020B0604020202020204" pitchFamily="34" charset="0"/>
                <a:cs typeface="Helvetica" panose="020B0604020202020204" pitchFamily="34" charset="0"/>
              </a:rPr>
              <a:t>in the Southeast (657), followed by Citizens Financial Group (451), Santander Bank (396) and State Street Bank (373).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3194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404895680"/>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Finance and Insurance </a:t>
            </a:r>
            <a:r>
              <a:rPr lang="en-US" sz="3200" dirty="0" smtClean="0"/>
              <a:t>by </a:t>
            </a:r>
            <a:r>
              <a:rPr lang="en-US" sz="3200" dirty="0">
                <a:latin typeface="Helvetica" panose="020B0604020202020204" pitchFamily="34" charset="0"/>
                <a:cs typeface="Helvetica" panose="020B0604020202020204" pitchFamily="34" charset="0"/>
              </a:rPr>
              <a:t>Education</a:t>
            </a:r>
          </a:p>
        </p:txBody>
      </p:sp>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50% of workers in the Finance and Insurance sector in the Southeast hold a Bachelor’s degree or higher. </a:t>
            </a:r>
          </a:p>
        </p:txBody>
      </p:sp>
      <p:sp>
        <p:nvSpPr>
          <p:cNvPr id="15" name="Rectangle 14"/>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spTree>
    <p:extLst>
      <p:ext uri="{BB962C8B-B14F-4D97-AF65-F5344CB8AC3E}">
        <p14:creationId xmlns:p14="http://schemas.microsoft.com/office/powerpoint/2010/main" val="411469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Finance and Insurance </a:t>
            </a:r>
            <a:r>
              <a:rPr lang="en-US" sz="3200" dirty="0" smtClean="0"/>
              <a:t>by Gender</a:t>
            </a:r>
            <a:endParaRPr lang="en-US" sz="3200" dirty="0">
              <a:latin typeface="Helvetica" panose="020B0604020202020204" pitchFamily="34" charset="0"/>
              <a:cs typeface="Helvetica" panose="020B0604020202020204" pitchFamily="34" charset="0"/>
            </a:endParaRPr>
          </a:p>
        </p:txBody>
      </p:sp>
      <p:grpSp>
        <p:nvGrpSpPr>
          <p:cNvPr id="2" name="Group 1"/>
          <p:cNvGrpSpPr/>
          <p:nvPr/>
        </p:nvGrpSpPr>
        <p:grpSpPr>
          <a:xfrm>
            <a:off x="1477682" y="2427883"/>
            <a:ext cx="10103291" cy="3768447"/>
            <a:chOff x="1477682" y="2427883"/>
            <a:chExt cx="10103291" cy="3768447"/>
          </a:xfrm>
        </p:grpSpPr>
        <p:grpSp>
          <p:nvGrpSpPr>
            <p:cNvPr id="20" name="Group 19"/>
            <p:cNvGrpSpPr/>
            <p:nvPr/>
          </p:nvGrpSpPr>
          <p:grpSpPr>
            <a:xfrm>
              <a:off x="1496612" y="2794428"/>
              <a:ext cx="8892126" cy="2926080"/>
              <a:chOff x="0" y="0"/>
              <a:chExt cx="8892126" cy="2926080"/>
            </a:xfrm>
          </p:grpSpPr>
          <p:graphicFrame>
            <p:nvGraphicFramePr>
              <p:cNvPr id="23" name="Chart 22"/>
              <p:cNvGraphicFramePr/>
              <p:nvPr>
                <p:extLst>
                  <p:ext uri="{D42A27DB-BD31-4B8C-83A1-F6EECF244321}">
                    <p14:modId xmlns:p14="http://schemas.microsoft.com/office/powerpoint/2010/main" val="418595066"/>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ext uri="{D42A27DB-BD31-4B8C-83A1-F6EECF244321}">
                    <p14:modId xmlns:p14="http://schemas.microsoft.com/office/powerpoint/2010/main" val="3124896573"/>
                  </p:ext>
                </p:extLst>
              </p:nvPr>
            </p:nvGraphicFramePr>
            <p:xfrm>
              <a:off x="4685886"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60% of workers in the Finance and Insurance sector in the Southeast are female.</a:t>
            </a:r>
          </a:p>
        </p:txBody>
      </p:sp>
      <p:sp>
        <p:nvSpPr>
          <p:cNvPr id="21" name="Rectangle 20"/>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616857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a:p>
        </p:txBody>
      </p:sp>
      <p:grpSp>
        <p:nvGrpSpPr>
          <p:cNvPr id="5" name="Group 4"/>
          <p:cNvGrpSpPr/>
          <p:nvPr/>
        </p:nvGrpSpPr>
        <p:grpSpPr>
          <a:xfrm>
            <a:off x="611029" y="2427883"/>
            <a:ext cx="3512582" cy="3768447"/>
            <a:chOff x="611029" y="2427883"/>
            <a:chExt cx="3512582" cy="3768447"/>
          </a:xfrm>
        </p:grpSpPr>
        <p:graphicFrame>
          <p:nvGraphicFramePr>
            <p:cNvPr id="29" name="Chart 28"/>
            <p:cNvGraphicFramePr>
              <a:graphicFrameLocks noChangeAspect="1"/>
            </p:cNvGraphicFramePr>
            <p:nvPr>
              <p:extLst>
                <p:ext uri="{D42A27DB-BD31-4B8C-83A1-F6EECF244321}">
                  <p14:modId xmlns:p14="http://schemas.microsoft.com/office/powerpoint/2010/main" val="1986031285"/>
                </p:ext>
              </p:extLst>
            </p:nvPr>
          </p:nvGraphicFramePr>
          <p:xfrm>
            <a:off x="629831" y="2787355"/>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r>
              <a:rPr lang="en-US" sz="3200" dirty="0"/>
              <a:t>Finance and Insurance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grpSp>
        <p:nvGrpSpPr>
          <p:cNvPr id="2" name="Group 1"/>
          <p:cNvGrpSpPr/>
          <p:nvPr/>
        </p:nvGrpSpPr>
        <p:grpSpPr>
          <a:xfrm>
            <a:off x="4886780" y="2427883"/>
            <a:ext cx="6797676" cy="3768447"/>
            <a:chOff x="4886780" y="2427883"/>
            <a:chExt cx="6797676" cy="3768447"/>
          </a:xfrm>
        </p:grpSpPr>
        <p:graphicFrame>
          <p:nvGraphicFramePr>
            <p:cNvPr id="27" name="Chart 26"/>
            <p:cNvGraphicFramePr>
              <a:graphicFrameLocks noChangeAspect="1"/>
            </p:cNvGraphicFramePr>
            <p:nvPr>
              <p:extLst>
                <p:ext uri="{D42A27DB-BD31-4B8C-83A1-F6EECF244321}">
                  <p14:modId xmlns:p14="http://schemas.microsoft.com/office/powerpoint/2010/main" val="432175196"/>
                </p:ext>
              </p:extLst>
            </p:nvPr>
          </p:nvGraphicFramePr>
          <p:xfrm>
            <a:off x="4886780" y="2782473"/>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3344898313"/>
                </p:ext>
              </p:extLst>
            </p:nvPr>
          </p:nvGraphicFramePr>
          <p:xfrm>
            <a:off x="9220049" y="2787355"/>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of all workers in the Finance and Insurance sector in the Southeast are white.  The number of Asian workers has grown the most since 2015, with other race/ethnic groups also showing small gains.</a:t>
            </a:r>
          </a:p>
        </p:txBody>
      </p:sp>
      <p:sp>
        <p:nvSpPr>
          <p:cNvPr id="21" name="Rectangle 20"/>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15995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pPr marL="0" lvl="0" indent="0">
              <a:lnSpc>
                <a:spcPct val="100000"/>
              </a:lnSpc>
              <a:spcBef>
                <a:spcPts val="0"/>
              </a:spcBef>
              <a:buNone/>
            </a:pPr>
            <a:r>
              <a:rPr lang="en-US" sz="1600" dirty="0">
                <a:solidFill>
                  <a:prstClr val="black"/>
                </a:solidFill>
              </a:rPr>
              <a:t>Part I: </a:t>
            </a:r>
            <a:r>
              <a:rPr lang="en-US" sz="1600" b="1" dirty="0">
                <a:solidFill>
                  <a:prstClr val="black"/>
                </a:solidFill>
              </a:rPr>
              <a:t>Regional </a:t>
            </a:r>
            <a:r>
              <a:rPr lang="en-US" sz="1600" b="1" dirty="0" smtClean="0">
                <a:solidFill>
                  <a:prstClr val="black"/>
                </a:solidFill>
              </a:rPr>
              <a:t>Context</a:t>
            </a:r>
            <a:endParaRPr lang="en-US" sz="1600" b="1" dirty="0">
              <a:solidFill>
                <a:prstClr val="black"/>
              </a:solidFill>
            </a:endParaRPr>
          </a:p>
          <a:p>
            <a:pPr marL="1257300" lvl="2" indent="-342900">
              <a:lnSpc>
                <a:spcPct val="100000"/>
              </a:lnSpc>
              <a:spcBef>
                <a:spcPts val="0"/>
              </a:spcBef>
              <a:buFont typeface="+mj-lt"/>
              <a:buAutoNum type="romanLcPeriod"/>
            </a:pPr>
            <a:r>
              <a:rPr lang="en-US" sz="1200" dirty="0">
                <a:solidFill>
                  <a:prstClr val="black"/>
                </a:solidFill>
              </a:rPr>
              <a:t>Unemployment Rate</a:t>
            </a:r>
          </a:p>
          <a:p>
            <a:pPr marL="1257300" lvl="2" indent="-342900">
              <a:lnSpc>
                <a:spcPct val="100000"/>
              </a:lnSpc>
              <a:spcBef>
                <a:spcPts val="0"/>
              </a:spcBef>
              <a:buFont typeface="+mj-lt"/>
              <a:buAutoNum type="romanLcPeriod"/>
            </a:pPr>
            <a:r>
              <a:rPr lang="en-US" sz="1200" dirty="0">
                <a:solidFill>
                  <a:prstClr val="black"/>
                </a:solidFill>
              </a:rPr>
              <a:t>Labor Force</a:t>
            </a:r>
          </a:p>
          <a:p>
            <a:pPr marL="1257300" lvl="2" indent="-342900">
              <a:lnSpc>
                <a:spcPct val="100000"/>
              </a:lnSpc>
              <a:spcBef>
                <a:spcPts val="0"/>
              </a:spcBef>
              <a:buFont typeface="+mj-lt"/>
              <a:buAutoNum type="romanLcPeriod"/>
            </a:pPr>
            <a:r>
              <a:rPr lang="en-US" sz="1200" dirty="0">
                <a:solidFill>
                  <a:prstClr val="black"/>
                </a:solidFill>
              </a:rPr>
              <a:t>Educational Requirements for Employment</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II.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Attainment, Gender, and </a:t>
            </a:r>
            <a:r>
              <a:rPr lang="en-US" sz="1100" dirty="0" smtClean="0">
                <a:solidFill>
                  <a:prstClr val="black"/>
                </a:solidFill>
              </a:rPr>
              <a:t>Race/Ethnicity</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IV: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Critical Industry Profiles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Worker Characteristics</a:t>
            </a:r>
            <a:endParaRPr lang="en-US" sz="1600" b="1" dirty="0">
              <a:solidFill>
                <a:prstClr val="black"/>
              </a:solidFill>
            </a:endParaRPr>
          </a:p>
          <a:p>
            <a:pPr marL="0" lvl="0"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254682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30</a:t>
            </a:fld>
            <a:endParaRPr lang="en-US" dirty="0"/>
          </a:p>
        </p:txBody>
      </p:sp>
    </p:spTree>
    <p:extLst>
      <p:ext uri="{BB962C8B-B14F-4D97-AF65-F5344CB8AC3E}">
        <p14:creationId xmlns:p14="http://schemas.microsoft.com/office/powerpoint/2010/main" val="40837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85443998"/>
              </p:ext>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919568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0"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3964353377"/>
              </p:ext>
            </p:extLst>
          </p:nvPr>
        </p:nvGraphicFramePr>
        <p:xfrm>
          <a:off x="655321" y="1382453"/>
          <a:ext cx="10881360" cy="854175"/>
        </p:xfrm>
        <a:graphic>
          <a:graphicData uri="http://schemas.openxmlformats.org/drawingml/2006/table">
            <a:tbl>
              <a:tblPr/>
              <a:tblGrid>
                <a:gridCol w="1371600">
                  <a:extLst>
                    <a:ext uri="{9D8B030D-6E8A-4147-A177-3AD203B41FA5}">
                      <a16:colId xmlns:a16="http://schemas.microsoft.com/office/drawing/2014/main" val="3524614467"/>
                    </a:ext>
                  </a:extLst>
                </a:gridCol>
                <a:gridCol w="1097280">
                  <a:extLst>
                    <a:ext uri="{9D8B030D-6E8A-4147-A177-3AD203B41FA5}">
                      <a16:colId xmlns:a16="http://schemas.microsoft.com/office/drawing/2014/main" val="2552404528"/>
                    </a:ext>
                  </a:extLst>
                </a:gridCol>
                <a:gridCol w="3291840">
                  <a:extLst>
                    <a:ext uri="{9D8B030D-6E8A-4147-A177-3AD203B41FA5}">
                      <a16:colId xmlns:a16="http://schemas.microsoft.com/office/drawing/2014/main" val="354013432"/>
                    </a:ext>
                  </a:extLst>
                </a:gridCol>
                <a:gridCol w="1920240">
                  <a:extLst>
                    <a:ext uri="{9D8B030D-6E8A-4147-A177-3AD203B41FA5}">
                      <a16:colId xmlns:a16="http://schemas.microsoft.com/office/drawing/2014/main" val="2029627895"/>
                    </a:ext>
                  </a:extLst>
                </a:gridCol>
                <a:gridCol w="1097280">
                  <a:extLst>
                    <a:ext uri="{9D8B030D-6E8A-4147-A177-3AD203B41FA5}">
                      <a16:colId xmlns:a16="http://schemas.microsoft.com/office/drawing/2014/main" val="192892111"/>
                    </a:ext>
                  </a:extLst>
                </a:gridCol>
                <a:gridCol w="640080">
                  <a:extLst>
                    <a:ext uri="{9D8B030D-6E8A-4147-A177-3AD203B41FA5}">
                      <a16:colId xmlns:a16="http://schemas.microsoft.com/office/drawing/2014/main" val="4280516081"/>
                    </a:ext>
                  </a:extLst>
                </a:gridCol>
                <a:gridCol w="1463040">
                  <a:extLst>
                    <a:ext uri="{9D8B030D-6E8A-4147-A177-3AD203B41FA5}">
                      <a16:colId xmlns:a16="http://schemas.microsoft.com/office/drawing/2014/main" val="79891698"/>
                    </a:ext>
                  </a:extLst>
                </a:gridCol>
              </a:tblGrid>
              <a:tr h="168143">
                <a:tc>
                  <a:txBody>
                    <a:bodyPr/>
                    <a:lstStyle/>
                    <a:p>
                      <a:pPr algn="l" fontAlgn="b"/>
                      <a:endParaRPr lang="en-US" sz="900" b="0" i="0" u="none" strike="noStrike" dirty="0">
                        <a:solidFill>
                          <a:srgbClr val="000000"/>
                        </a:solidFill>
                        <a:effectLst/>
                        <a:latin typeface="+mn-lt"/>
                      </a:endParaRPr>
                    </a:p>
                  </a:txBody>
                  <a:tcPr marL="8007" marR="8007" marT="8007"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n-lt"/>
                      </a:endParaRPr>
                    </a:p>
                  </a:txBody>
                  <a:tcPr marL="8007" marR="8007" marT="8007"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007" marR="8007" marT="8007" marB="0" anchor="b">
                    <a:lnL>
                      <a:noFill/>
                    </a:lnL>
                    <a:lnR w="1270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mn-lt"/>
                        </a:rPr>
                        <a:t>Industry-Specific, Statewide</a:t>
                      </a:r>
                    </a:p>
                  </a:txBody>
                  <a:tcPr marL="8007" marR="8007" marT="8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a:solidFill>
                            <a:srgbClr val="FA7D00"/>
                          </a:solidFill>
                          <a:effectLst/>
                          <a:latin typeface="+mn-lt"/>
                        </a:rPr>
                        <a:t>All Industries, Regional</a:t>
                      </a:r>
                    </a:p>
                  </a:txBody>
                  <a:tcPr marL="8007" marR="8007" marT="8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005334818"/>
                  </a:ext>
                </a:extLst>
              </a:tr>
              <a:tr h="365760">
                <a:tc>
                  <a:txBody>
                    <a:bodyPr/>
                    <a:lstStyle/>
                    <a:p>
                      <a:pPr algn="ctr" fontAlgn="ctr"/>
                      <a:r>
                        <a:rPr lang="en-US" sz="900" b="1" i="0" u="none" strike="noStrike" dirty="0">
                          <a:solidFill>
                            <a:srgbClr val="FFFFFF"/>
                          </a:solidFill>
                          <a:effectLst/>
                          <a:latin typeface="+mn-lt"/>
                        </a:rPr>
                        <a:t>Industry</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Educational Requirement</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2018 Industry Employment</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STAR</a:t>
                      </a:r>
                    </a:p>
                  </a:txBody>
                  <a:tcPr marL="8007" marR="8007" marT="8007" marB="0" anchor="ctr">
                    <a:lnL>
                      <a:noFill/>
                    </a:lnL>
                    <a:lnR>
                      <a:noFill/>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Median Annual Wage</a:t>
                      </a:r>
                    </a:p>
                  </a:txBody>
                  <a:tcPr marL="8007" marR="8007" marT="8007"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182008297"/>
                  </a:ext>
                </a:extLst>
              </a:tr>
              <a:tr h="160136">
                <a:tc rowSpan="2">
                  <a:txBody>
                    <a:bodyPr/>
                    <a:lstStyle/>
                    <a:p>
                      <a:pPr algn="ctr" fontAlgn="ctr"/>
                      <a:r>
                        <a:rPr lang="en-US" sz="1000" b="0" i="0" u="none" strike="noStrike" dirty="0">
                          <a:solidFill>
                            <a:srgbClr val="000000"/>
                          </a:solidFill>
                          <a:effectLst/>
                          <a:latin typeface="+mn-lt"/>
                        </a:rPr>
                        <a:t>Finance and Insurance</a:t>
                      </a:r>
                    </a:p>
                  </a:txBody>
                  <a:tcPr marL="8007" marR="8007" marT="8007"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2CC"/>
                    </a:solidFill>
                  </a:tcPr>
                </a:tc>
                <a:tc>
                  <a:txBody>
                    <a:bodyPr/>
                    <a:lstStyle/>
                    <a:p>
                      <a:pPr algn="ctr" fontAlgn="ctr"/>
                      <a:r>
                        <a:rPr lang="en-US" sz="900" b="0" i="0" u="none" strike="noStrike" dirty="0">
                          <a:solidFill>
                            <a:srgbClr val="000000"/>
                          </a:solidFill>
                          <a:effectLst/>
                          <a:latin typeface="+mn-lt"/>
                        </a:rPr>
                        <a:t>43-3031</a:t>
                      </a:r>
                    </a:p>
                  </a:txBody>
                  <a:tcPr marL="8007" marR="8007" marT="8007"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007" marR="8007" marT="800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000000"/>
                          </a:solidFill>
                          <a:effectLst/>
                          <a:latin typeface="+mn-lt"/>
                        </a:rPr>
                        <a:t>Some college, no degree</a:t>
                      </a:r>
                    </a:p>
                  </a:txBody>
                  <a:tcPr marL="8007" marR="8007" marT="800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000000"/>
                          </a:solidFill>
                          <a:effectLst/>
                          <a:latin typeface="+mn-lt"/>
                        </a:rPr>
                        <a:t>3,480</a:t>
                      </a:r>
                    </a:p>
                  </a:txBody>
                  <a:tcPr marL="8007" marR="8007" marT="800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dirty="0">
                          <a:solidFill>
                            <a:srgbClr val="000000"/>
                          </a:solidFill>
                          <a:effectLst/>
                          <a:latin typeface="+mn-lt"/>
                        </a:rPr>
                        <a:t>4</a:t>
                      </a:r>
                    </a:p>
                  </a:txBody>
                  <a:tcPr marL="8007" marR="8007" marT="8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$42,715</a:t>
                      </a:r>
                    </a:p>
                  </a:txBody>
                  <a:tcPr marL="8007" marR="8007" marT="800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8793577"/>
                  </a:ext>
                </a:extLst>
              </a:tr>
              <a:tr h="160136">
                <a:tc vMerge="1">
                  <a:txBody>
                    <a:bodyPr/>
                    <a:lstStyle/>
                    <a:p>
                      <a:pPr algn="ctr" fontAlgn="ctr"/>
                      <a:endParaRPr lang="en-US" sz="900" b="0" i="0" u="none" strike="noStrike" dirty="0">
                        <a:solidFill>
                          <a:srgbClr val="000000"/>
                        </a:solidFill>
                        <a:effectLst/>
                        <a:latin typeface="+mn-lt"/>
                      </a:endParaRPr>
                    </a:p>
                  </a:txBody>
                  <a:tcPr marL="8007" marR="8007" marT="8007"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0" i="0" u="none" strike="noStrike" dirty="0">
                          <a:solidFill>
                            <a:srgbClr val="000000"/>
                          </a:solidFill>
                          <a:effectLst/>
                          <a:latin typeface="+mn-lt"/>
                        </a:rPr>
                        <a:t>15-1151</a:t>
                      </a:r>
                    </a:p>
                  </a:txBody>
                  <a:tcPr marL="8007" marR="8007" marT="8007"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007" marR="8007" marT="8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Some college, no degree</a:t>
                      </a:r>
                    </a:p>
                  </a:txBody>
                  <a:tcPr marL="8007" marR="8007" marT="8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980</a:t>
                      </a:r>
                    </a:p>
                  </a:txBody>
                  <a:tcPr marL="8007" marR="8007" marT="8007"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mn-lt"/>
                        </a:rPr>
                        <a:t>4</a:t>
                      </a:r>
                    </a:p>
                  </a:txBody>
                  <a:tcPr marL="8007" marR="8007" marT="8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$53,219</a:t>
                      </a:r>
                    </a:p>
                  </a:txBody>
                  <a:tcPr marL="8007" marR="8007" marT="8007"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2607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0519300"/>
              </p:ext>
            </p:extLst>
          </p:nvPr>
        </p:nvGraphicFramePr>
        <p:xfrm>
          <a:off x="655321" y="2413513"/>
          <a:ext cx="10881360" cy="2764035"/>
        </p:xfrm>
        <a:graphic>
          <a:graphicData uri="http://schemas.openxmlformats.org/drawingml/2006/table">
            <a:tbl>
              <a:tblPr/>
              <a:tblGrid>
                <a:gridCol w="1371600">
                  <a:extLst>
                    <a:ext uri="{9D8B030D-6E8A-4147-A177-3AD203B41FA5}">
                      <a16:colId xmlns:a16="http://schemas.microsoft.com/office/drawing/2014/main" val="3705333478"/>
                    </a:ext>
                  </a:extLst>
                </a:gridCol>
                <a:gridCol w="1097280">
                  <a:extLst>
                    <a:ext uri="{9D8B030D-6E8A-4147-A177-3AD203B41FA5}">
                      <a16:colId xmlns:a16="http://schemas.microsoft.com/office/drawing/2014/main" val="1677735855"/>
                    </a:ext>
                  </a:extLst>
                </a:gridCol>
                <a:gridCol w="3291840">
                  <a:extLst>
                    <a:ext uri="{9D8B030D-6E8A-4147-A177-3AD203B41FA5}">
                      <a16:colId xmlns:a16="http://schemas.microsoft.com/office/drawing/2014/main" val="2948431171"/>
                    </a:ext>
                  </a:extLst>
                </a:gridCol>
                <a:gridCol w="1920240">
                  <a:extLst>
                    <a:ext uri="{9D8B030D-6E8A-4147-A177-3AD203B41FA5}">
                      <a16:colId xmlns:a16="http://schemas.microsoft.com/office/drawing/2014/main" val="1248224036"/>
                    </a:ext>
                  </a:extLst>
                </a:gridCol>
                <a:gridCol w="1097280">
                  <a:extLst>
                    <a:ext uri="{9D8B030D-6E8A-4147-A177-3AD203B41FA5}">
                      <a16:colId xmlns:a16="http://schemas.microsoft.com/office/drawing/2014/main" val="3718719569"/>
                    </a:ext>
                  </a:extLst>
                </a:gridCol>
                <a:gridCol w="640080">
                  <a:extLst>
                    <a:ext uri="{9D8B030D-6E8A-4147-A177-3AD203B41FA5}">
                      <a16:colId xmlns:a16="http://schemas.microsoft.com/office/drawing/2014/main" val="1095540879"/>
                    </a:ext>
                  </a:extLst>
                </a:gridCol>
                <a:gridCol w="1463040">
                  <a:extLst>
                    <a:ext uri="{9D8B030D-6E8A-4147-A177-3AD203B41FA5}">
                      <a16:colId xmlns:a16="http://schemas.microsoft.com/office/drawing/2014/main" val="2649763696"/>
                    </a:ext>
                  </a:extLst>
                </a:gridCol>
              </a:tblGrid>
              <a:tr h="184269">
                <a:tc rowSpan="15">
                  <a:txBody>
                    <a:bodyPr/>
                    <a:lstStyle/>
                    <a:p>
                      <a:pPr algn="ctr" fontAlgn="ctr"/>
                      <a:r>
                        <a:rPr lang="en-US" sz="1000" b="0" i="0" u="none" strike="noStrike" dirty="0" smtClean="0">
                          <a:solidFill>
                            <a:srgbClr val="000000"/>
                          </a:solidFill>
                          <a:effectLst/>
                          <a:latin typeface="+mn-lt"/>
                        </a:rPr>
                        <a:t>Health Care and Social Assistance</a:t>
                      </a:r>
                      <a:endParaRPr lang="en-US" sz="1000" b="0" i="0" u="none" strike="noStrike" dirty="0">
                        <a:solidFill>
                          <a:srgbClr val="000000"/>
                        </a:solidFill>
                        <a:effectLst/>
                        <a:latin typeface="+mn-lt"/>
                      </a:endParaRPr>
                    </a:p>
                  </a:txBody>
                  <a:tcPr marL="9213" marR="9213" marT="9213"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29-2031</a:t>
                      </a:r>
                    </a:p>
                  </a:txBody>
                  <a:tcPr marL="9213" marR="9213" marT="9213" marB="0" anchor="ctr">
                    <a:lnL w="190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Cardiovascular Technologists and Technicians</a:t>
                      </a:r>
                    </a:p>
                  </a:txBody>
                  <a:tcPr marL="9213" marR="9213" marT="92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FFFFFF"/>
                          </a:solidFill>
                          <a:effectLst/>
                          <a:latin typeface="+mn-lt"/>
                        </a:rPr>
                        <a:t>Associate's degree</a:t>
                      </a:r>
                    </a:p>
                  </a:txBody>
                  <a:tcPr marL="9213" marR="9213" marT="9213" marB="0" anchor="ctr">
                    <a:lnL>
                      <a:noFill/>
                    </a:lnL>
                    <a:lnR>
                      <a:noFill/>
                    </a:lnR>
                    <a:lnT w="635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dirty="0">
                          <a:solidFill>
                            <a:srgbClr val="000000"/>
                          </a:solidFill>
                          <a:effectLst/>
                          <a:latin typeface="+mn-lt"/>
                        </a:rPr>
                        <a:t>1,330</a:t>
                      </a:r>
                    </a:p>
                  </a:txBody>
                  <a:tcPr marL="9213" marR="9213" marT="92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dirty="0">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$74,737</a:t>
                      </a:r>
                    </a:p>
                  </a:txBody>
                  <a:tcPr marL="9213" marR="9213" marT="921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2780258"/>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29-2021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Dental Hygienists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9213" marR="9213" marT="9213"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5,360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$77,799</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8362105"/>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29-2032</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Diagnostic Medical Sonographers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9213" marR="9213" marT="9213"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2,030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$85,677</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660478"/>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31-2021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Physical Therapist Assistants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9213" marR="9213" marT="9213"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2,510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$69,105</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0573516"/>
                  </a:ext>
                </a:extLst>
              </a:tr>
              <a:tr h="184269">
                <a:tc vMerge="1">
                  <a:txBody>
                    <a:bodyPr/>
                    <a:lstStyle/>
                    <a:p>
                      <a:pPr algn="ctr" fontAlgn="ctr"/>
                      <a:endParaRPr lang="en-US" sz="900" b="0" i="0" u="none" strike="noStrike">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29-2034</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Radiologic Technologists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9213" marR="9213" marT="9213"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4,100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$73,520</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3091967"/>
                  </a:ext>
                </a:extLst>
              </a:tr>
              <a:tr h="184269">
                <a:tc vMerge="1">
                  <a:txBody>
                    <a:bodyPr/>
                    <a:lstStyle/>
                    <a:p>
                      <a:pPr algn="ctr" fontAlgn="ctr"/>
                      <a:endParaRPr lang="en-US" sz="900" b="0" i="0" u="none" strike="noStrike">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29-1126</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Respiratory Therapists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9213" marR="9213" marT="9213"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2,250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$67,196</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2624383"/>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49-3023</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Automotive Service Technicians and Mechanics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60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$39,934</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6428112"/>
                  </a:ext>
                </a:extLst>
              </a:tr>
              <a:tr h="184269">
                <a:tc vMerge="1">
                  <a:txBody>
                    <a:bodyPr/>
                    <a:lstStyle/>
                    <a:p>
                      <a:pPr algn="ctr" fontAlgn="ctr"/>
                      <a:endParaRPr lang="en-US" sz="900" b="0" i="0" u="none" strike="noStrike">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31-9091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a:solidFill>
                            <a:srgbClr val="000000"/>
                          </a:solidFill>
                          <a:effectLst/>
                          <a:latin typeface="+mn-lt"/>
                        </a:rPr>
                        <a:t>Dental Assistants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7,580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$44,599</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7381691"/>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49-9021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HVAC Mechanics and Installers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210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$58,800</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1708709"/>
                  </a:ext>
                </a:extLst>
              </a:tr>
              <a:tr h="184269">
                <a:tc vMerge="1">
                  <a:txBody>
                    <a:bodyPr/>
                    <a:lstStyle/>
                    <a:p>
                      <a:pPr algn="ctr" fontAlgn="ctr"/>
                      <a:endParaRPr lang="en-US" sz="900" b="0" i="0" u="none" strike="noStrike">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29-2061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Licensed Practical and Licensed Vocational Nurses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14,000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$56,867</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5214005"/>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31-9092</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Medical Assistants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13,300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$37,367</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0032989"/>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29-2071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a:solidFill>
                            <a:srgbClr val="000000"/>
                          </a:solidFill>
                          <a:effectLst/>
                          <a:latin typeface="+mn-lt"/>
                        </a:rPr>
                        <a:t>Medical Records and Health Information Technicians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4,220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$46,566</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4778839"/>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31-9097</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Phlebotomists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3,320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$38,880</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1866438"/>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43-3031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a:solidFill>
                            <a:srgbClr val="000000"/>
                          </a:solidFill>
                          <a:effectLst/>
                          <a:latin typeface="+mn-lt"/>
                        </a:rPr>
                        <a:t>Bookkeeping, Accounting, and Auditing Clerks</a:t>
                      </a:r>
                    </a:p>
                  </a:txBody>
                  <a:tcPr marL="9213" marR="9213" marT="9213"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9213" marR="9213" marT="9213"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4,110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$42,715</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8001104"/>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mn-lt"/>
                        </a:rPr>
                        <a:t>15-1151</a:t>
                      </a:r>
                    </a:p>
                  </a:txBody>
                  <a:tcPr marL="9213" marR="9213" marT="9213"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9213" marR="9213" marT="921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9213" marR="9213" marT="921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820</a:t>
                      </a:r>
                    </a:p>
                  </a:txBody>
                  <a:tcPr marL="9213" marR="9213" marT="9213"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$53,219</a:t>
                      </a:r>
                    </a:p>
                  </a:txBody>
                  <a:tcPr marL="9213" marR="9213" marT="9213"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07975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39266584"/>
              </p:ext>
            </p:extLst>
          </p:nvPr>
        </p:nvGraphicFramePr>
        <p:xfrm>
          <a:off x="655321" y="5354433"/>
          <a:ext cx="10881360" cy="562020"/>
        </p:xfrm>
        <a:graphic>
          <a:graphicData uri="http://schemas.openxmlformats.org/drawingml/2006/table">
            <a:tbl>
              <a:tblPr/>
              <a:tblGrid>
                <a:gridCol w="1371600">
                  <a:extLst>
                    <a:ext uri="{9D8B030D-6E8A-4147-A177-3AD203B41FA5}">
                      <a16:colId xmlns:a16="http://schemas.microsoft.com/office/drawing/2014/main" val="2220200330"/>
                    </a:ext>
                  </a:extLst>
                </a:gridCol>
                <a:gridCol w="1097280">
                  <a:extLst>
                    <a:ext uri="{9D8B030D-6E8A-4147-A177-3AD203B41FA5}">
                      <a16:colId xmlns:a16="http://schemas.microsoft.com/office/drawing/2014/main" val="3946036546"/>
                    </a:ext>
                  </a:extLst>
                </a:gridCol>
                <a:gridCol w="3291840">
                  <a:extLst>
                    <a:ext uri="{9D8B030D-6E8A-4147-A177-3AD203B41FA5}">
                      <a16:colId xmlns:a16="http://schemas.microsoft.com/office/drawing/2014/main" val="2205536954"/>
                    </a:ext>
                  </a:extLst>
                </a:gridCol>
                <a:gridCol w="1920240">
                  <a:extLst>
                    <a:ext uri="{9D8B030D-6E8A-4147-A177-3AD203B41FA5}">
                      <a16:colId xmlns:a16="http://schemas.microsoft.com/office/drawing/2014/main" val="2059330576"/>
                    </a:ext>
                  </a:extLst>
                </a:gridCol>
                <a:gridCol w="1097280">
                  <a:extLst>
                    <a:ext uri="{9D8B030D-6E8A-4147-A177-3AD203B41FA5}">
                      <a16:colId xmlns:a16="http://schemas.microsoft.com/office/drawing/2014/main" val="63499034"/>
                    </a:ext>
                  </a:extLst>
                </a:gridCol>
                <a:gridCol w="640080">
                  <a:extLst>
                    <a:ext uri="{9D8B030D-6E8A-4147-A177-3AD203B41FA5}">
                      <a16:colId xmlns:a16="http://schemas.microsoft.com/office/drawing/2014/main" val="2822653026"/>
                    </a:ext>
                  </a:extLst>
                </a:gridCol>
                <a:gridCol w="1463040">
                  <a:extLst>
                    <a:ext uri="{9D8B030D-6E8A-4147-A177-3AD203B41FA5}">
                      <a16:colId xmlns:a16="http://schemas.microsoft.com/office/drawing/2014/main" val="2299232692"/>
                    </a:ext>
                  </a:extLst>
                </a:gridCol>
              </a:tblGrid>
              <a:tr h="184269">
                <a:tc rowSpan="3">
                  <a:txBody>
                    <a:bodyPr/>
                    <a:lstStyle/>
                    <a:p>
                      <a:pPr algn="ctr" fontAlgn="ctr"/>
                      <a:r>
                        <a:rPr lang="en-US" sz="1000" b="0" i="0" u="none" strike="noStrike" dirty="0">
                          <a:solidFill>
                            <a:srgbClr val="000000"/>
                          </a:solidFill>
                          <a:effectLst/>
                          <a:latin typeface="+mn-lt"/>
                        </a:rPr>
                        <a:t>Professional and </a:t>
                      </a:r>
                      <a:r>
                        <a:rPr lang="en-US" sz="1000" b="0" i="0" u="none" strike="noStrike" dirty="0" smtClean="0">
                          <a:solidFill>
                            <a:srgbClr val="000000"/>
                          </a:solidFill>
                          <a:effectLst/>
                          <a:latin typeface="+mn-lt"/>
                        </a:rPr>
                        <a:t>Technical</a:t>
                      </a:r>
                      <a:endParaRPr lang="en-US" sz="1000" b="0" i="0" u="none" strike="noStrike" dirty="0">
                        <a:solidFill>
                          <a:srgbClr val="000000"/>
                        </a:solidFill>
                        <a:effectLst/>
                        <a:latin typeface="+mn-lt"/>
                      </a:endParaRPr>
                    </a:p>
                  </a:txBody>
                  <a:tcPr marL="9213" marR="9213" marT="9213"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latin typeface="+mn-lt"/>
                        </a:rPr>
                        <a:t>29-2071</a:t>
                      </a:r>
                    </a:p>
                  </a:txBody>
                  <a:tcPr marL="9213" marR="9213" marT="9213" marB="0" anchor="ctr">
                    <a:lnL w="190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Medical Records and Health Information Technicians</a:t>
                      </a:r>
                    </a:p>
                  </a:txBody>
                  <a:tcPr marL="9213" marR="9213" marT="92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Postsecondary non-degree award</a:t>
                      </a:r>
                    </a:p>
                  </a:txBody>
                  <a:tcPr marL="9213" marR="9213" marT="9213" marB="0" anchor="ctr">
                    <a:lnL>
                      <a:noFill/>
                    </a:lnL>
                    <a:lnR>
                      <a:noFill/>
                    </a:lnR>
                    <a:lnT w="635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ctr"/>
                      <a:r>
                        <a:rPr lang="en-US" sz="900" b="0" i="0" u="none" strike="noStrike">
                          <a:solidFill>
                            <a:srgbClr val="000000"/>
                          </a:solidFill>
                          <a:effectLst/>
                          <a:latin typeface="+mn-lt"/>
                        </a:rPr>
                        <a:t>760</a:t>
                      </a:r>
                    </a:p>
                  </a:txBody>
                  <a:tcPr marL="9213" marR="9213" marT="92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$46,566</a:t>
                      </a:r>
                    </a:p>
                  </a:txBody>
                  <a:tcPr marL="9213" marR="9213" marT="921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208477"/>
                  </a:ext>
                </a:extLst>
              </a:tr>
              <a:tr h="184269">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a:noFill/>
                    </a:lnB>
                    <a:solidFill>
                      <a:srgbClr val="FCE4D6"/>
                    </a:solidFill>
                  </a:tcPr>
                </a:tc>
                <a:tc>
                  <a:txBody>
                    <a:bodyPr/>
                    <a:lstStyle/>
                    <a:p>
                      <a:pPr algn="ctr" fontAlgn="ctr"/>
                      <a:r>
                        <a:rPr lang="en-US" sz="900" b="0" i="0" u="none" strike="noStrike" dirty="0">
                          <a:solidFill>
                            <a:srgbClr val="000000"/>
                          </a:solidFill>
                          <a:effectLst/>
                          <a:latin typeface="+mn-lt"/>
                        </a:rPr>
                        <a:t>43-3031</a:t>
                      </a:r>
                    </a:p>
                  </a:txBody>
                  <a:tcPr marL="9213" marR="9213" marT="9213"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9213" marR="9213" marT="921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Some college, no degree</a:t>
                      </a:r>
                    </a:p>
                  </a:txBody>
                  <a:tcPr marL="9213" marR="9213" marT="921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6,350</a:t>
                      </a:r>
                    </a:p>
                  </a:txBody>
                  <a:tcPr marL="9213" marR="9213" marT="921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$42,715</a:t>
                      </a:r>
                    </a:p>
                  </a:txBody>
                  <a:tcPr marL="9213" marR="9213" marT="9213"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41095"/>
                  </a:ext>
                </a:extLst>
              </a:tr>
              <a:tr h="193482">
                <a:tc vMerge="1">
                  <a:txBody>
                    <a:bodyPr/>
                    <a:lstStyle/>
                    <a:p>
                      <a:pPr algn="ctr" fontAlgn="ctr"/>
                      <a:endParaRPr lang="en-US" sz="900" b="0" i="0" u="none" strike="noStrike" dirty="0">
                        <a:solidFill>
                          <a:srgbClr val="000000"/>
                        </a:solidFill>
                        <a:effectLst/>
                        <a:latin typeface="+mn-lt"/>
                      </a:endParaRP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mn-lt"/>
                        </a:rPr>
                        <a:t>15-1151</a:t>
                      </a:r>
                    </a:p>
                  </a:txBody>
                  <a:tcPr marL="9213" marR="9213" marT="9213"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a:solidFill>
                            <a:srgbClr val="000000"/>
                          </a:solidFill>
                          <a:effectLst/>
                          <a:latin typeface="+mn-lt"/>
                        </a:rPr>
                        <a:t>Computer User Support Specialists</a:t>
                      </a:r>
                    </a:p>
                  </a:txBody>
                  <a:tcPr marL="9213" marR="9213" marT="921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Some college, no degree</a:t>
                      </a:r>
                    </a:p>
                  </a:txBody>
                  <a:tcPr marL="9213" marR="9213" marT="921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6,990</a:t>
                      </a:r>
                    </a:p>
                  </a:txBody>
                  <a:tcPr marL="9213" marR="9213" marT="9213"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mn-lt"/>
                        </a:rPr>
                        <a:t>4</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$53,219</a:t>
                      </a:r>
                    </a:p>
                  </a:txBody>
                  <a:tcPr marL="9213" marR="9213" marT="9213"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473101"/>
                  </a:ext>
                </a:extLst>
              </a:tr>
            </a:tbl>
          </a:graphicData>
        </a:graphic>
      </p:graphicFrame>
      <p:sp>
        <p:nvSpPr>
          <p:cNvPr id="19" name="Rectangle 18"/>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0211" y="5984063"/>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spTree>
    <p:extLst>
      <p:ext uri="{BB962C8B-B14F-4D97-AF65-F5344CB8AC3E}">
        <p14:creationId xmlns:p14="http://schemas.microsoft.com/office/powerpoint/2010/main" val="1439890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83356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34</a:t>
            </a:fld>
            <a:endParaRPr lang="en-US"/>
          </a:p>
        </p:txBody>
      </p:sp>
    </p:spTree>
    <p:extLst>
      <p:ext uri="{BB962C8B-B14F-4D97-AF65-F5344CB8AC3E}">
        <p14:creationId xmlns:p14="http://schemas.microsoft.com/office/powerpoint/2010/main" val="295287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35</a:t>
            </a:fld>
            <a:endParaRPr lang="en-US"/>
          </a:p>
        </p:txBody>
      </p:sp>
    </p:spTree>
    <p:extLst>
      <p:ext uri="{BB962C8B-B14F-4D97-AF65-F5344CB8AC3E}">
        <p14:creationId xmlns:p14="http://schemas.microsoft.com/office/powerpoint/2010/main" val="3766554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90720507"/>
              </p:ext>
            </p:extLst>
          </p:nvPr>
        </p:nvGraphicFramePr>
        <p:xfrm>
          <a:off x="726406"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4+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4- and 5-star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36</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6" name="Group 5"/>
          <p:cNvGrpSpPr/>
          <p:nvPr/>
        </p:nvGrpSpPr>
        <p:grpSpPr>
          <a:xfrm>
            <a:off x="726406" y="2060116"/>
            <a:ext cx="10058400" cy="3897502"/>
            <a:chOff x="493436" y="2024281"/>
            <a:chExt cx="10058400" cy="3897502"/>
          </a:xfrm>
        </p:grpSpPr>
        <p:sp>
          <p:nvSpPr>
            <p:cNvPr id="13" name="Rectangle 12"/>
            <p:cNvSpPr/>
            <p:nvPr/>
          </p:nvSpPr>
          <p:spPr>
            <a:xfrm>
              <a:off x="493436" y="5660173"/>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6722059" y="325474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5237052" y="27160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5921067" y="29960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9069859" y="434790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9721150" y="488152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aphicFrame>
        <p:nvGraphicFramePr>
          <p:cNvPr id="39" name="Table 38"/>
          <p:cNvGraphicFramePr>
            <a:graphicFrameLocks noGrp="1"/>
          </p:cNvGraphicFramePr>
          <p:nvPr>
            <p:extLst>
              <p:ext uri="{D42A27DB-BD31-4B8C-83A1-F6EECF244321}">
                <p14:modId xmlns:p14="http://schemas.microsoft.com/office/powerpoint/2010/main" val="2657178708"/>
              </p:ext>
            </p:extLst>
          </p:nvPr>
        </p:nvGraphicFramePr>
        <p:xfrm>
          <a:off x="10114214" y="2917154"/>
          <a:ext cx="1659273" cy="1327333"/>
        </p:xfrm>
        <a:graphic>
          <a:graphicData uri="http://schemas.openxmlformats.org/drawingml/2006/table">
            <a:tbl>
              <a:tblPr firstRow="1" bandRow="1">
                <a:tableStyleId>{46F890A9-2807-4EBB-B81D-B2AA78EC7F39}</a:tableStyleId>
              </a:tblPr>
              <a:tblGrid>
                <a:gridCol w="1659273">
                  <a:extLst>
                    <a:ext uri="{9D8B030D-6E8A-4147-A177-3AD203B41FA5}">
                      <a16:colId xmlns:a16="http://schemas.microsoft.com/office/drawing/2014/main" val="2147260863"/>
                    </a:ext>
                  </a:extLst>
                </a:gridCol>
              </a:tblGrid>
              <a:tr h="224026">
                <a:tc>
                  <a:txBody>
                    <a:bodyPr/>
                    <a:lstStyle/>
                    <a:p>
                      <a:pPr algn="ctr" fontAlgn="b"/>
                      <a:r>
                        <a:rPr lang="en-US" sz="800" i="1" u="none" strike="noStrike" dirty="0" smtClean="0">
                          <a:effectLst/>
                          <a:latin typeface="+mn-lt"/>
                        </a:rPr>
                        <a:t>Removed from Graph</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367769">
                <a:tc>
                  <a:txBody>
                    <a:bodyPr/>
                    <a:lstStyle/>
                    <a:p>
                      <a:pPr algn="ctr" fontAlgn="b"/>
                      <a:r>
                        <a:rPr lang="en-US" sz="800" b="0" i="0" u="none" strike="noStrike" dirty="0">
                          <a:solidFill>
                            <a:schemeClr val="bg2">
                              <a:lumMod val="25000"/>
                            </a:schemeClr>
                          </a:solidFill>
                          <a:effectLst/>
                          <a:latin typeface="+mn-lt"/>
                        </a:rPr>
                        <a:t>Dental Hygienists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0299660"/>
                  </a:ext>
                </a:extLst>
              </a:tr>
              <a:tr h="367769">
                <a:tc>
                  <a:txBody>
                    <a:bodyPr/>
                    <a:lstStyle/>
                    <a:p>
                      <a:pPr algn="ctr" fontAlgn="b"/>
                      <a:r>
                        <a:rPr lang="en-US" sz="800" b="0" i="0" u="none" strike="noStrike" dirty="0">
                          <a:solidFill>
                            <a:schemeClr val="bg2">
                              <a:lumMod val="25000"/>
                            </a:schemeClr>
                          </a:solidFill>
                          <a:effectLst/>
                          <a:latin typeface="+mn-lt"/>
                        </a:rPr>
                        <a:t>Heavy and Tractor-Trailer Truck Drivers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669424"/>
                  </a:ext>
                </a:extLst>
              </a:tr>
              <a:tr h="367769">
                <a:tc>
                  <a:txBody>
                    <a:bodyPr/>
                    <a:lstStyle/>
                    <a:p>
                      <a:pPr algn="ctr" fontAlgn="b"/>
                      <a:r>
                        <a:rPr lang="en-US" sz="800" b="0" i="0" u="none" strike="noStrike" dirty="0">
                          <a:solidFill>
                            <a:schemeClr val="bg2">
                              <a:lumMod val="25000"/>
                            </a:schemeClr>
                          </a:solidFill>
                          <a:effectLst/>
                          <a:latin typeface="+mn-lt"/>
                        </a:rPr>
                        <a:t>Computer User Support Specialists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817694"/>
                  </a:ext>
                </a:extLst>
              </a:tr>
            </a:tbl>
          </a:graphicData>
        </a:graphic>
      </p:graphicFrame>
    </p:spTree>
    <p:extLst>
      <p:ext uri="{BB962C8B-B14F-4D97-AF65-F5344CB8AC3E}">
        <p14:creationId xmlns:p14="http://schemas.microsoft.com/office/powerpoint/2010/main" val="605270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p:cNvGraphicFramePr>
          <p:nvPr>
            <p:extLst>
              <p:ext uri="{D42A27DB-BD31-4B8C-83A1-F6EECF244321}">
                <p14:modId xmlns:p14="http://schemas.microsoft.com/office/powerpoint/2010/main" val="2203378461"/>
              </p:ext>
            </p:extLst>
          </p:nvPr>
        </p:nvGraphicFramePr>
        <p:xfrm>
          <a:off x="726407"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3-star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37</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6" name="Group 5"/>
          <p:cNvGrpSpPr/>
          <p:nvPr/>
        </p:nvGrpSpPr>
        <p:grpSpPr>
          <a:xfrm>
            <a:off x="726407"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3323643" y="217561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6582815" y="416709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8782843" y="4840057"/>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cxnSp>
        <p:nvCxnSpPr>
          <p:cNvPr id="28" name="Straight Arrow Connector 27"/>
          <p:cNvCxnSpPr/>
          <p:nvPr/>
        </p:nvCxnSpPr>
        <p:spPr>
          <a:xfrm flipH="1">
            <a:off x="3972668" y="290007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3702059" y="257201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2135751038"/>
              </p:ext>
            </p:extLst>
          </p:nvPr>
        </p:nvGraphicFramePr>
        <p:xfrm>
          <a:off x="10029205" y="2775150"/>
          <a:ext cx="1733570" cy="1883894"/>
        </p:xfrm>
        <a:graphic>
          <a:graphicData uri="http://schemas.openxmlformats.org/drawingml/2006/table">
            <a:tbl>
              <a:tblPr firstRow="1" bandRow="1">
                <a:tableStyleId>{46F890A9-2807-4EBB-B81D-B2AA78EC7F39}</a:tableStyleId>
              </a:tblPr>
              <a:tblGrid>
                <a:gridCol w="1733570">
                  <a:extLst>
                    <a:ext uri="{9D8B030D-6E8A-4147-A177-3AD203B41FA5}">
                      <a16:colId xmlns:a16="http://schemas.microsoft.com/office/drawing/2014/main" val="2147260863"/>
                    </a:ext>
                  </a:extLst>
                </a:gridCol>
              </a:tblGrid>
              <a:tr h="212022">
                <a:tc>
                  <a:txBody>
                    <a:bodyPr/>
                    <a:lstStyle/>
                    <a:p>
                      <a:pPr algn="ctr" fontAlgn="b"/>
                      <a:r>
                        <a:rPr lang="en-US" sz="800" i="1" u="none" strike="noStrike" dirty="0" smtClean="0">
                          <a:effectLst/>
                          <a:latin typeface="+mn-lt"/>
                        </a:rPr>
                        <a:t>Removed from Graph</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212022">
                <a:tc>
                  <a:txBody>
                    <a:bodyPr/>
                    <a:lstStyle/>
                    <a:p>
                      <a:pPr algn="ctr" fontAlgn="b"/>
                      <a:r>
                        <a:rPr lang="en-US" sz="800" b="0" i="0" u="none" strike="noStrike" dirty="0">
                          <a:solidFill>
                            <a:schemeClr val="bg2">
                              <a:lumMod val="25000"/>
                            </a:schemeClr>
                          </a:solidFill>
                          <a:effectLst/>
                          <a:latin typeface="+mn-lt"/>
                        </a:rPr>
                        <a:t>Architectural and Civil Drafters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3287863"/>
                  </a:ext>
                </a:extLst>
              </a:tr>
              <a:tr h="212022">
                <a:tc>
                  <a:txBody>
                    <a:bodyPr/>
                    <a:lstStyle/>
                    <a:p>
                      <a:pPr algn="ctr" fontAlgn="b"/>
                      <a:r>
                        <a:rPr lang="en-US" sz="800" b="0" i="0" u="none" strike="noStrike" dirty="0">
                          <a:solidFill>
                            <a:schemeClr val="bg2">
                              <a:lumMod val="25000"/>
                            </a:schemeClr>
                          </a:solidFill>
                          <a:effectLst/>
                          <a:latin typeface="+mn-lt"/>
                        </a:rPr>
                        <a:t>Industrial Engineering Technicians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5748666"/>
                  </a:ext>
                </a:extLst>
              </a:tr>
              <a:tr h="305881">
                <a:tc>
                  <a:txBody>
                    <a:bodyPr/>
                    <a:lstStyle/>
                    <a:p>
                      <a:pPr algn="ctr" fontAlgn="b"/>
                      <a:r>
                        <a:rPr lang="en-US" sz="800" b="0" i="0" u="none" strike="noStrike" dirty="0">
                          <a:solidFill>
                            <a:schemeClr val="bg2">
                              <a:lumMod val="25000"/>
                            </a:schemeClr>
                          </a:solidFill>
                          <a:effectLst/>
                          <a:latin typeface="+mn-lt"/>
                        </a:rPr>
                        <a:t>Preschool Teachers, Except Special Education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45932222"/>
                  </a:ext>
                </a:extLst>
              </a:tr>
              <a:tr h="212022">
                <a:tc>
                  <a:txBody>
                    <a:bodyPr/>
                    <a:lstStyle/>
                    <a:p>
                      <a:pPr algn="ctr" fontAlgn="b"/>
                      <a:r>
                        <a:rPr lang="en-US" sz="800" b="0" i="0" u="none" strike="noStrike" dirty="0">
                          <a:solidFill>
                            <a:schemeClr val="bg2">
                              <a:lumMod val="25000"/>
                            </a:schemeClr>
                          </a:solidFill>
                          <a:effectLst/>
                          <a:latin typeface="+mn-lt"/>
                        </a:rPr>
                        <a:t>Nursing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1632466"/>
                  </a:ext>
                </a:extLst>
              </a:tr>
              <a:tr h="212022">
                <a:tc>
                  <a:txBody>
                    <a:bodyPr/>
                    <a:lstStyle/>
                    <a:p>
                      <a:pPr algn="ctr" fontAlgn="b"/>
                      <a:r>
                        <a:rPr lang="en-US" sz="800" b="0" i="0" u="none" strike="noStrike" dirty="0">
                          <a:solidFill>
                            <a:schemeClr val="bg2">
                              <a:lumMod val="25000"/>
                            </a:schemeClr>
                          </a:solidFill>
                          <a:effectLst/>
                          <a:latin typeface="+mn-lt"/>
                        </a:rPr>
                        <a:t>Massage Therapists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5391734"/>
                  </a:ext>
                </a:extLst>
              </a:tr>
              <a:tr h="305881">
                <a:tc>
                  <a:txBody>
                    <a:bodyPr/>
                    <a:lstStyle/>
                    <a:p>
                      <a:pPr algn="ctr" fontAlgn="b"/>
                      <a:r>
                        <a:rPr lang="en-US" sz="800" b="0" i="0" u="none" strike="noStrike" dirty="0">
                          <a:solidFill>
                            <a:schemeClr val="bg2">
                              <a:lumMod val="25000"/>
                            </a:schemeClr>
                          </a:solidFill>
                          <a:effectLst/>
                          <a:latin typeface="+mn-lt"/>
                        </a:rPr>
                        <a:t>Hairdressers, Hairstylists, and Cosmetologists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4684432"/>
                  </a:ext>
                </a:extLst>
              </a:tr>
              <a:tr h="212022">
                <a:tc>
                  <a:txBody>
                    <a:bodyPr/>
                    <a:lstStyle/>
                    <a:p>
                      <a:pPr algn="ctr" fontAlgn="b"/>
                      <a:r>
                        <a:rPr lang="en-US" sz="800" b="0" i="0" u="none" strike="noStrike" dirty="0">
                          <a:solidFill>
                            <a:schemeClr val="bg2">
                              <a:lumMod val="25000"/>
                            </a:schemeClr>
                          </a:solidFill>
                          <a:effectLst/>
                          <a:latin typeface="+mn-lt"/>
                        </a:rPr>
                        <a:t>Teacher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98427"/>
                  </a:ext>
                </a:extLst>
              </a:tr>
            </a:tbl>
          </a:graphicData>
        </a:graphic>
      </p:graphicFrame>
    </p:spTree>
    <p:extLst>
      <p:ext uri="{BB962C8B-B14F-4D97-AF65-F5344CB8AC3E}">
        <p14:creationId xmlns:p14="http://schemas.microsoft.com/office/powerpoint/2010/main" val="1925599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38</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24472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39</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52624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IV: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dirty="0"/>
          </a:p>
        </p:txBody>
      </p:sp>
    </p:spTree>
    <p:extLst>
      <p:ext uri="{BB962C8B-B14F-4D97-AF65-F5344CB8AC3E}">
        <p14:creationId xmlns:p14="http://schemas.microsoft.com/office/powerpoint/2010/main" val="1662925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dirty="0"/>
          </a:p>
        </p:txBody>
      </p:sp>
    </p:spTree>
    <p:extLst>
      <p:ext uri="{BB962C8B-B14F-4D97-AF65-F5344CB8AC3E}">
        <p14:creationId xmlns:p14="http://schemas.microsoft.com/office/powerpoint/2010/main" val="2448176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Measure,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42</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78570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58478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3103207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14621091"/>
              </p:ext>
            </p:extLst>
          </p:nvPr>
        </p:nvGraphicFramePr>
        <p:xfrm>
          <a:off x="611029" y="2193989"/>
          <a:ext cx="10969943" cy="3859968"/>
        </p:xfrm>
        <a:graphic>
          <a:graphicData uri="http://schemas.openxmlformats.org/drawingml/2006/table">
            <a:tbl>
              <a:tblPr/>
              <a:tblGrid>
                <a:gridCol w="6030403">
                  <a:extLst>
                    <a:ext uri="{9D8B030D-6E8A-4147-A177-3AD203B41FA5}">
                      <a16:colId xmlns:a16="http://schemas.microsoft.com/office/drawing/2014/main" val="2351575880"/>
                    </a:ext>
                  </a:extLst>
                </a:gridCol>
                <a:gridCol w="1540514">
                  <a:extLst>
                    <a:ext uri="{9D8B030D-6E8A-4147-A177-3AD203B41FA5}">
                      <a16:colId xmlns:a16="http://schemas.microsoft.com/office/drawing/2014/main" val="3429399720"/>
                    </a:ext>
                  </a:extLst>
                </a:gridCol>
                <a:gridCol w="1699513">
                  <a:extLst>
                    <a:ext uri="{9D8B030D-6E8A-4147-A177-3AD203B41FA5}">
                      <a16:colId xmlns:a16="http://schemas.microsoft.com/office/drawing/2014/main" val="62171753"/>
                    </a:ext>
                  </a:extLst>
                </a:gridCol>
                <a:gridCol w="1699513">
                  <a:extLst>
                    <a:ext uri="{9D8B030D-6E8A-4147-A177-3AD203B41FA5}">
                      <a16:colId xmlns:a16="http://schemas.microsoft.com/office/drawing/2014/main" val="2794156951"/>
                    </a:ext>
                  </a:extLst>
                </a:gridCol>
              </a:tblGrid>
              <a:tr h="241968">
                <a:tc>
                  <a:txBody>
                    <a:bodyPr/>
                    <a:lstStyle/>
                    <a:p>
                      <a:pPr algn="ctr" fontAlgn="ctr"/>
                      <a:r>
                        <a:rPr lang="en-US" sz="1100" b="1" i="0" u="none" strike="noStrike">
                          <a:solidFill>
                            <a:srgbClr val="FFFFFF"/>
                          </a:solidFill>
                          <a:effectLst/>
                          <a:latin typeface="+mn-lt"/>
                        </a:rPr>
                        <a:t>Occupation Title</a:t>
                      </a:r>
                    </a:p>
                  </a:txBody>
                  <a:tcPr marL="9525" marR="9525" marT="9525" marB="0" anchor="ctr">
                    <a:lnL>
                      <a:noFill/>
                    </a:lnL>
                    <a:lnR>
                      <a:noFill/>
                    </a:lnR>
                    <a:lnT w="12700" cap="flat" cmpd="sng" algn="ctr">
                      <a:solidFill>
                        <a:srgbClr val="2F75B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dirty="0">
                          <a:solidFill>
                            <a:srgbClr val="FFFFFF"/>
                          </a:solidFill>
                          <a:effectLst/>
                          <a:latin typeface="+mn-lt"/>
                        </a:rPr>
                        <a:t>STAR Ranking</a:t>
                      </a:r>
                    </a:p>
                  </a:txBody>
                  <a:tcPr marL="9525" marR="9525" marT="9525" marB="0" anchor="ctr">
                    <a:lnL>
                      <a:noFill/>
                    </a:lnL>
                    <a:lnR>
                      <a:noFill/>
                    </a:lnR>
                    <a:lnT w="12700" cap="flat" cmpd="sng" algn="ctr">
                      <a:solidFill>
                        <a:srgbClr val="2F75B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dirty="0" smtClean="0">
                          <a:solidFill>
                            <a:srgbClr val="FFFFFF"/>
                          </a:solidFill>
                          <a:effectLst/>
                          <a:latin typeface="+mn-lt"/>
                        </a:rPr>
                        <a:t>Apprentices</a:t>
                      </a:r>
                      <a:endParaRPr lang="en-US" sz="1100" b="1" i="0" u="none" strike="noStrike" dirty="0">
                        <a:solidFill>
                          <a:srgbClr val="FFFFFF"/>
                        </a:solidFill>
                        <a:effectLst/>
                        <a:latin typeface="+mn-lt"/>
                      </a:endParaRPr>
                    </a:p>
                  </a:txBody>
                  <a:tcPr marL="9525" marR="9525" marT="9525" marB="0" anchor="ctr">
                    <a:lnL>
                      <a:noFill/>
                    </a:lnL>
                    <a:lnR>
                      <a:noFill/>
                    </a:lnR>
                    <a:lnT w="12700" cap="flat" cmpd="sng" algn="ctr">
                      <a:solidFill>
                        <a:srgbClr val="2F75B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dirty="0">
                          <a:solidFill>
                            <a:srgbClr val="FFFFFF"/>
                          </a:solidFill>
                          <a:effectLst/>
                          <a:latin typeface="+mn-lt"/>
                        </a:rPr>
                        <a:t>Demand</a:t>
                      </a:r>
                    </a:p>
                  </a:txBody>
                  <a:tcPr marL="9525" marR="9525" marT="9525" marB="0" anchor="ctr">
                    <a:lnL>
                      <a:noFill/>
                    </a:lnL>
                    <a:lnR>
                      <a:noFill/>
                    </a:lnR>
                    <a:lnT w="12700" cap="flat" cmpd="sng" algn="ctr">
                      <a:solidFill>
                        <a:srgbClr val="2F75B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56228906"/>
                  </a:ext>
                </a:extLst>
              </a:tr>
              <a:tr h="241200">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mn-lt"/>
                        </a:rPr>
                        <a:t>304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499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35076785"/>
                  </a:ext>
                </a:extLst>
              </a:tr>
              <a:tr h="241200">
                <a:tc>
                  <a:txBody>
                    <a:bodyPr/>
                    <a:lstStyle/>
                    <a:p>
                      <a:pPr algn="l" fontAlgn="ctr"/>
                      <a:r>
                        <a:rPr lang="en-US" sz="1100" b="0" i="0" u="none" strike="noStrike" dirty="0">
                          <a:solidFill>
                            <a:srgbClr val="000000"/>
                          </a:solidFill>
                          <a:effectLst/>
                          <a:latin typeface="+mn-lt"/>
                        </a:rPr>
                        <a:t>Carpenters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188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663</a:t>
                      </a:r>
                    </a:p>
                  </a:txBody>
                  <a:tcPr marL="9525" marR="9525" marT="9525" marB="0" anchor="ctr">
                    <a:lnL>
                      <a:noFill/>
                    </a:lnL>
                    <a:lnR>
                      <a:noFill/>
                    </a:lnR>
                    <a:lnT>
                      <a:noFill/>
                    </a:lnT>
                    <a:lnB>
                      <a:noFill/>
                    </a:lnB>
                  </a:tcPr>
                </a:tc>
                <a:extLst>
                  <a:ext uri="{0D108BD9-81ED-4DB2-BD59-A6C34878D82A}">
                    <a16:rowId xmlns:a16="http://schemas.microsoft.com/office/drawing/2014/main" val="2963323834"/>
                  </a:ext>
                </a:extLst>
              </a:tr>
              <a:tr h="241200">
                <a:tc>
                  <a:txBody>
                    <a:bodyPr/>
                    <a:lstStyle/>
                    <a:p>
                      <a:pPr algn="l" fontAlgn="ctr"/>
                      <a:r>
                        <a:rPr lang="en-US" sz="1100" b="0" i="0" u="none" strike="noStrike" dirty="0">
                          <a:solidFill>
                            <a:srgbClr val="000000"/>
                          </a:solidFill>
                          <a:effectLst/>
                          <a:latin typeface="+mn-lt"/>
                        </a:rPr>
                        <a:t>Plumbers, Pipefitters, and Steamfitters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159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439</a:t>
                      </a:r>
                    </a:p>
                  </a:txBody>
                  <a:tcPr marL="9525" marR="9525" marT="9525" marB="0" anchor="ctr">
                    <a:lnL>
                      <a:noFill/>
                    </a:lnL>
                    <a:lnR>
                      <a:noFill/>
                    </a:lnR>
                    <a:lnT>
                      <a:noFill/>
                    </a:lnT>
                    <a:lnB>
                      <a:noFill/>
                    </a:lnB>
                  </a:tcPr>
                </a:tc>
                <a:extLst>
                  <a:ext uri="{0D108BD9-81ED-4DB2-BD59-A6C34878D82A}">
                    <a16:rowId xmlns:a16="http://schemas.microsoft.com/office/drawing/2014/main" val="1147097620"/>
                  </a:ext>
                </a:extLst>
              </a:tr>
              <a:tr h="241200">
                <a:tc>
                  <a:txBody>
                    <a:bodyPr/>
                    <a:lstStyle/>
                    <a:p>
                      <a:pPr algn="l" fontAlgn="ctr"/>
                      <a:r>
                        <a:rPr lang="en-US" sz="1100" b="0" i="0" u="none" strike="noStrike" dirty="0">
                          <a:solidFill>
                            <a:srgbClr val="000000"/>
                          </a:solidFill>
                          <a:effectLst/>
                          <a:latin typeface="+mn-lt"/>
                        </a:rPr>
                        <a:t>Heating, Air Conditioning, and Refrigeration Mechanics and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109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317</a:t>
                      </a:r>
                    </a:p>
                  </a:txBody>
                  <a:tcPr marL="9525" marR="9525" marT="9525" marB="0" anchor="ctr">
                    <a:lnL>
                      <a:noFill/>
                    </a:lnL>
                    <a:lnR>
                      <a:noFill/>
                    </a:lnR>
                    <a:lnT>
                      <a:noFill/>
                    </a:lnT>
                    <a:lnB>
                      <a:noFill/>
                    </a:lnB>
                  </a:tcPr>
                </a:tc>
                <a:extLst>
                  <a:ext uri="{0D108BD9-81ED-4DB2-BD59-A6C34878D82A}">
                    <a16:rowId xmlns:a16="http://schemas.microsoft.com/office/drawing/2014/main" val="8736437"/>
                  </a:ext>
                </a:extLst>
              </a:tr>
              <a:tr h="241200">
                <a:tc>
                  <a:txBody>
                    <a:bodyPr/>
                    <a:lstStyle/>
                    <a:p>
                      <a:pPr algn="l" fontAlgn="ctr"/>
                      <a:r>
                        <a:rPr lang="en-US" sz="1100" b="0" i="0" u="none" strike="noStrike" dirty="0">
                          <a:solidFill>
                            <a:srgbClr val="000000"/>
                          </a:solidFill>
                          <a:effectLst/>
                          <a:latin typeface="+mn-lt"/>
                        </a:rPr>
                        <a:t>Construction Laborers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73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599</a:t>
                      </a:r>
                    </a:p>
                  </a:txBody>
                  <a:tcPr marL="9525" marR="9525" marT="9525" marB="0" anchor="ctr">
                    <a:lnL>
                      <a:noFill/>
                    </a:lnL>
                    <a:lnR>
                      <a:noFill/>
                    </a:lnR>
                    <a:lnT>
                      <a:noFill/>
                    </a:lnT>
                    <a:lnB>
                      <a:noFill/>
                    </a:lnB>
                  </a:tcPr>
                </a:tc>
                <a:extLst>
                  <a:ext uri="{0D108BD9-81ED-4DB2-BD59-A6C34878D82A}">
                    <a16:rowId xmlns:a16="http://schemas.microsoft.com/office/drawing/2014/main" val="2063566546"/>
                  </a:ext>
                </a:extLst>
              </a:tr>
              <a:tr h="241200">
                <a:tc>
                  <a:txBody>
                    <a:bodyPr/>
                    <a:lstStyle/>
                    <a:p>
                      <a:pPr algn="l" fontAlgn="ctr"/>
                      <a:r>
                        <a:rPr lang="en-US" sz="1100" b="0" i="0" u="none" strike="noStrike" dirty="0">
                          <a:solidFill>
                            <a:srgbClr val="000000"/>
                          </a:solidFill>
                          <a:effectLst/>
                          <a:latin typeface="+mn-lt"/>
                        </a:rPr>
                        <a:t>Structural Iron and Steel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57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38</a:t>
                      </a:r>
                    </a:p>
                  </a:txBody>
                  <a:tcPr marL="9525" marR="9525" marT="9525" marB="0" anchor="ctr">
                    <a:lnL>
                      <a:noFill/>
                    </a:lnL>
                    <a:lnR>
                      <a:noFill/>
                    </a:lnR>
                    <a:lnT>
                      <a:noFill/>
                    </a:lnT>
                    <a:lnB>
                      <a:noFill/>
                    </a:lnB>
                  </a:tcPr>
                </a:tc>
                <a:extLst>
                  <a:ext uri="{0D108BD9-81ED-4DB2-BD59-A6C34878D82A}">
                    <a16:rowId xmlns:a16="http://schemas.microsoft.com/office/drawing/2014/main" val="947192237"/>
                  </a:ext>
                </a:extLst>
              </a:tr>
              <a:tr h="241200">
                <a:tc>
                  <a:txBody>
                    <a:bodyPr/>
                    <a:lstStyle/>
                    <a:p>
                      <a:pPr algn="l" fontAlgn="ctr"/>
                      <a:r>
                        <a:rPr lang="en-US" sz="1100" b="0" i="0" u="none" strike="noStrike">
                          <a:solidFill>
                            <a:srgbClr val="000000"/>
                          </a:solidFill>
                          <a:effectLst/>
                          <a:latin typeface="+mn-lt"/>
                        </a:rPr>
                        <a:t>Sheet Metal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53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101</a:t>
                      </a:r>
                    </a:p>
                  </a:txBody>
                  <a:tcPr marL="9525" marR="9525" marT="9525" marB="0" anchor="ctr">
                    <a:lnL>
                      <a:noFill/>
                    </a:lnL>
                    <a:lnR>
                      <a:noFill/>
                    </a:lnR>
                    <a:lnT>
                      <a:noFill/>
                    </a:lnT>
                    <a:lnB>
                      <a:noFill/>
                    </a:lnB>
                  </a:tcPr>
                </a:tc>
                <a:extLst>
                  <a:ext uri="{0D108BD9-81ED-4DB2-BD59-A6C34878D82A}">
                    <a16:rowId xmlns:a16="http://schemas.microsoft.com/office/drawing/2014/main" val="2937680946"/>
                  </a:ext>
                </a:extLst>
              </a:tr>
              <a:tr h="241200">
                <a:tc>
                  <a:txBody>
                    <a:bodyPr/>
                    <a:lstStyle/>
                    <a:p>
                      <a:pPr algn="l" fontAlgn="ctr"/>
                      <a:r>
                        <a:rPr lang="en-US" sz="1100" b="0" i="0" u="none" strike="noStrike" dirty="0">
                          <a:solidFill>
                            <a:srgbClr val="000000"/>
                          </a:solidFill>
                          <a:effectLst/>
                          <a:latin typeface="+mn-lt"/>
                        </a:rPr>
                        <a:t>Opticians, Dispensing</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41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42</a:t>
                      </a:r>
                    </a:p>
                  </a:txBody>
                  <a:tcPr marL="9525" marR="9525" marT="9525" marB="0" anchor="ctr">
                    <a:lnL>
                      <a:noFill/>
                    </a:lnL>
                    <a:lnR>
                      <a:noFill/>
                    </a:lnR>
                    <a:lnT>
                      <a:noFill/>
                    </a:lnT>
                    <a:lnB>
                      <a:noFill/>
                    </a:lnB>
                  </a:tcPr>
                </a:tc>
                <a:extLst>
                  <a:ext uri="{0D108BD9-81ED-4DB2-BD59-A6C34878D82A}">
                    <a16:rowId xmlns:a16="http://schemas.microsoft.com/office/drawing/2014/main" val="3036243670"/>
                  </a:ext>
                </a:extLst>
              </a:tr>
              <a:tr h="241200">
                <a:tc>
                  <a:txBody>
                    <a:bodyPr/>
                    <a:lstStyle/>
                    <a:p>
                      <a:pPr algn="l" fontAlgn="ctr"/>
                      <a:r>
                        <a:rPr lang="en-US" sz="1100" b="0" i="0" u="none" strike="noStrike" dirty="0">
                          <a:solidFill>
                            <a:srgbClr val="000000"/>
                          </a:solidFill>
                          <a:effectLst/>
                          <a:latin typeface="+mn-lt"/>
                        </a:rPr>
                        <a:t>Firefighters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32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128</a:t>
                      </a:r>
                    </a:p>
                  </a:txBody>
                  <a:tcPr marL="9525" marR="9525" marT="9525" marB="0" anchor="ctr">
                    <a:lnL>
                      <a:noFill/>
                    </a:lnL>
                    <a:lnR>
                      <a:noFill/>
                    </a:lnR>
                    <a:lnT>
                      <a:noFill/>
                    </a:lnT>
                    <a:lnB>
                      <a:noFill/>
                    </a:lnB>
                  </a:tcPr>
                </a:tc>
                <a:extLst>
                  <a:ext uri="{0D108BD9-81ED-4DB2-BD59-A6C34878D82A}">
                    <a16:rowId xmlns:a16="http://schemas.microsoft.com/office/drawing/2014/main" val="498682891"/>
                  </a:ext>
                </a:extLst>
              </a:tr>
              <a:tr h="241200">
                <a:tc>
                  <a:txBody>
                    <a:bodyPr/>
                    <a:lstStyle/>
                    <a:p>
                      <a:pPr algn="l" fontAlgn="ctr"/>
                      <a:r>
                        <a:rPr lang="en-US" sz="1100" b="0" i="0" u="none" strike="noStrike" dirty="0">
                          <a:solidFill>
                            <a:srgbClr val="000000"/>
                          </a:solidFill>
                          <a:effectLst/>
                          <a:latin typeface="+mn-lt"/>
                        </a:rPr>
                        <a:t>Glaziers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28</a:t>
                      </a:r>
                    </a:p>
                  </a:txBody>
                  <a:tcPr marL="9525" marR="9525" marT="9525" marB="0" anchor="ctr">
                    <a:lnL>
                      <a:noFill/>
                    </a:lnL>
                    <a:lnR>
                      <a:noFill/>
                    </a:lnR>
                    <a:lnT>
                      <a:noFill/>
                    </a:lnT>
                    <a:lnB>
                      <a:noFill/>
                    </a:lnB>
                  </a:tcPr>
                </a:tc>
                <a:extLst>
                  <a:ext uri="{0D108BD9-81ED-4DB2-BD59-A6C34878D82A}">
                    <a16:rowId xmlns:a16="http://schemas.microsoft.com/office/drawing/2014/main" val="2311813553"/>
                  </a:ext>
                </a:extLst>
              </a:tr>
              <a:tr h="241200">
                <a:tc>
                  <a:txBody>
                    <a:bodyPr/>
                    <a:lstStyle/>
                    <a:p>
                      <a:pPr algn="l" fontAlgn="ctr"/>
                      <a:r>
                        <a:rPr lang="en-US" sz="1100" b="0" i="0" u="none" strike="noStrike" dirty="0">
                          <a:solidFill>
                            <a:srgbClr val="000000"/>
                          </a:solidFill>
                          <a:effectLst/>
                          <a:latin typeface="+mn-lt"/>
                        </a:rPr>
                        <a:t>Telecommunications Equipment Installers and </a:t>
                      </a:r>
                      <a:r>
                        <a:rPr lang="en-US" sz="1100" b="0" i="0" u="none" strike="noStrike" dirty="0" smtClean="0">
                          <a:solidFill>
                            <a:srgbClr val="000000"/>
                          </a:solidFill>
                          <a:effectLst/>
                          <a:latin typeface="+mn-lt"/>
                        </a:rPr>
                        <a:t>Repairers</a:t>
                      </a:r>
                      <a:endParaRPr lang="en-US" sz="11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85</a:t>
                      </a:r>
                    </a:p>
                  </a:txBody>
                  <a:tcPr marL="9525" marR="9525" marT="9525" marB="0" anchor="ctr">
                    <a:lnL>
                      <a:noFill/>
                    </a:lnL>
                    <a:lnR>
                      <a:noFill/>
                    </a:lnR>
                    <a:lnT>
                      <a:noFill/>
                    </a:lnT>
                    <a:lnB>
                      <a:noFill/>
                    </a:lnB>
                  </a:tcPr>
                </a:tc>
                <a:extLst>
                  <a:ext uri="{0D108BD9-81ED-4DB2-BD59-A6C34878D82A}">
                    <a16:rowId xmlns:a16="http://schemas.microsoft.com/office/drawing/2014/main" val="233617319"/>
                  </a:ext>
                </a:extLst>
              </a:tr>
              <a:tr h="241200">
                <a:tc>
                  <a:txBody>
                    <a:bodyPr/>
                    <a:lstStyle/>
                    <a:p>
                      <a:pPr algn="l" fontAlgn="ctr"/>
                      <a:r>
                        <a:rPr lang="en-US" sz="1100" b="0" i="0" u="none" strike="noStrike" dirty="0">
                          <a:solidFill>
                            <a:srgbClr val="000000"/>
                          </a:solidFill>
                          <a:effectLst/>
                          <a:latin typeface="+mn-lt"/>
                        </a:rPr>
                        <a:t>First-Line Supervisors of Production and Operating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477</a:t>
                      </a:r>
                    </a:p>
                  </a:txBody>
                  <a:tcPr marL="9525" marR="9525" marT="9525" marB="0" anchor="ctr">
                    <a:lnL>
                      <a:noFill/>
                    </a:lnL>
                    <a:lnR>
                      <a:noFill/>
                    </a:lnR>
                    <a:lnT>
                      <a:noFill/>
                    </a:lnT>
                    <a:lnB>
                      <a:noFill/>
                    </a:lnB>
                  </a:tcPr>
                </a:tc>
                <a:extLst>
                  <a:ext uri="{0D108BD9-81ED-4DB2-BD59-A6C34878D82A}">
                    <a16:rowId xmlns:a16="http://schemas.microsoft.com/office/drawing/2014/main" val="3442683779"/>
                  </a:ext>
                </a:extLst>
              </a:tr>
              <a:tr h="241200">
                <a:tc>
                  <a:txBody>
                    <a:bodyPr/>
                    <a:lstStyle/>
                    <a:p>
                      <a:pPr algn="l" fontAlgn="ctr"/>
                      <a:r>
                        <a:rPr lang="en-US" sz="1100" b="0" i="0" u="none" strike="noStrike" dirty="0">
                          <a:solidFill>
                            <a:srgbClr val="000000"/>
                          </a:solidFill>
                          <a:effectLst/>
                          <a:latin typeface="+mn-lt"/>
                        </a:rPr>
                        <a:t>Police and Sheriff's Patrol Officers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266</a:t>
                      </a:r>
                    </a:p>
                  </a:txBody>
                  <a:tcPr marL="9525" marR="9525" marT="9525" marB="0" anchor="ctr">
                    <a:lnL>
                      <a:noFill/>
                    </a:lnL>
                    <a:lnR>
                      <a:noFill/>
                    </a:lnR>
                    <a:lnT>
                      <a:noFill/>
                    </a:lnT>
                    <a:lnB>
                      <a:noFill/>
                    </a:lnB>
                  </a:tcPr>
                </a:tc>
                <a:extLst>
                  <a:ext uri="{0D108BD9-81ED-4DB2-BD59-A6C34878D82A}">
                    <a16:rowId xmlns:a16="http://schemas.microsoft.com/office/drawing/2014/main" val="427809236"/>
                  </a:ext>
                </a:extLst>
              </a:tr>
              <a:tr h="241200">
                <a:tc>
                  <a:txBody>
                    <a:bodyPr/>
                    <a:lstStyle/>
                    <a:p>
                      <a:pPr algn="l" fontAlgn="ctr"/>
                      <a:r>
                        <a:rPr lang="en-US" sz="1100" b="0" i="0" u="none" strike="noStrike" dirty="0">
                          <a:solidFill>
                            <a:srgbClr val="000000"/>
                          </a:solidFill>
                          <a:effectLst/>
                          <a:latin typeface="+mn-lt"/>
                        </a:rPr>
                        <a:t>Teacher Assistants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1,430</a:t>
                      </a:r>
                    </a:p>
                  </a:txBody>
                  <a:tcPr marL="9525" marR="9525" marT="9525" marB="0" anchor="ctr">
                    <a:lnL>
                      <a:noFill/>
                    </a:lnL>
                    <a:lnR>
                      <a:noFill/>
                    </a:lnR>
                    <a:lnT>
                      <a:noFill/>
                    </a:lnT>
                    <a:lnB>
                      <a:noFill/>
                    </a:lnB>
                  </a:tcPr>
                </a:tc>
                <a:extLst>
                  <a:ext uri="{0D108BD9-81ED-4DB2-BD59-A6C34878D82A}">
                    <a16:rowId xmlns:a16="http://schemas.microsoft.com/office/drawing/2014/main" val="735297083"/>
                  </a:ext>
                </a:extLst>
              </a:tr>
              <a:tr h="241200">
                <a:tc>
                  <a:txBody>
                    <a:bodyPr/>
                    <a:lstStyle/>
                    <a:p>
                      <a:pPr algn="l" fontAlgn="ctr"/>
                      <a:r>
                        <a:rPr lang="en-US" sz="1100" b="0" i="0" u="none" strike="noStrike" dirty="0">
                          <a:solidFill>
                            <a:srgbClr val="000000"/>
                          </a:solidFill>
                          <a:effectLst/>
                          <a:latin typeface="+mn-lt"/>
                        </a:rPr>
                        <a:t>Operating Engineers and Other Construction Equipment Operators</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676334"/>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817351" y="6125518"/>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Southeast, the most popular occupations for apprentices (including Electricians, Carpenters, Plumbers, Pipefitters, and Steamfitters, and Heating, Air Conditioning, and Refrigeration Mechanics and Installers) are ranked 4+ stars, indicating high wages and strong projected employer demand.</a:t>
            </a:r>
            <a:endParaRPr lang="en-US" sz="1400" dirty="0"/>
          </a:p>
        </p:txBody>
      </p:sp>
    </p:spTree>
    <p:extLst>
      <p:ext uri="{BB962C8B-B14F-4D97-AF65-F5344CB8AC3E}">
        <p14:creationId xmlns:p14="http://schemas.microsoft.com/office/powerpoint/2010/main" val="806600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dirty="0"/>
          </a:p>
        </p:txBody>
      </p:sp>
    </p:spTree>
    <p:extLst>
      <p:ext uri="{BB962C8B-B14F-4D97-AF65-F5344CB8AC3E}">
        <p14:creationId xmlns:p14="http://schemas.microsoft.com/office/powerpoint/2010/main" val="1268501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561224601"/>
              </p:ext>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1782152746"/>
              </p:ext>
            </p:extLst>
          </p:nvPr>
        </p:nvGraphicFramePr>
        <p:xfrm>
          <a:off x="732666" y="2347882"/>
          <a:ext cx="507492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latin typeface="Helvetica" panose="020B0604020202020204" pitchFamily="34" charset="0"/>
                <a:cs typeface="Helvetica" panose="020B0604020202020204" pitchFamily="34" charset="0"/>
              </a:rPr>
              <a:t>15 </a:t>
            </a:r>
            <a:r>
              <a:rPr lang="en-US" sz="3200" dirty="0" smtClean="0">
                <a:latin typeface="Helvetica" panose="020B0604020202020204" pitchFamily="34" charset="0"/>
                <a:cs typeface="Helvetica" panose="020B0604020202020204" pitchFamily="34" charset="0"/>
              </a:rPr>
              <a:t>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Southeast, a majority of the top occupations by number of Division of Professional Licensure licenses are 4- or 5-star occupations.</a:t>
            </a:r>
            <a:endParaRPr lang="en-US" sz="1400" dirty="0"/>
          </a:p>
        </p:txBody>
      </p:sp>
      <p:sp>
        <p:nvSpPr>
          <p:cNvPr id="16" name="Rectangle 15"/>
          <p:cNvSpPr/>
          <p:nvPr/>
        </p:nvSpPr>
        <p:spPr>
          <a:xfrm>
            <a:off x="611029" y="6323468"/>
            <a:ext cx="10240134"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1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pSp>
        <p:nvGrpSpPr>
          <p:cNvPr id="26" name="Group 25"/>
          <p:cNvGrpSpPr/>
          <p:nvPr/>
        </p:nvGrpSpPr>
        <p:grpSpPr>
          <a:xfrm>
            <a:off x="2003639" y="1814322"/>
            <a:ext cx="9723964" cy="4342589"/>
            <a:chOff x="2000830" y="1678753"/>
            <a:chExt cx="9723964" cy="4342589"/>
          </a:xfrm>
        </p:grpSpPr>
        <p:grpSp>
          <p:nvGrpSpPr>
            <p:cNvPr id="8" name="Group 7"/>
            <p:cNvGrpSpPr/>
            <p:nvPr/>
          </p:nvGrpSpPr>
          <p:grpSpPr>
            <a:xfrm>
              <a:off x="2000830" y="1880319"/>
              <a:ext cx="8305125" cy="4141023"/>
              <a:chOff x="2000830" y="1880319"/>
              <a:chExt cx="8305125" cy="4141023"/>
            </a:xfrm>
          </p:grpSpPr>
          <p:grpSp>
            <p:nvGrpSpPr>
              <p:cNvPr id="7" name="Group 6"/>
              <p:cNvGrpSpPr/>
              <p:nvPr/>
            </p:nvGrpSpPr>
            <p:grpSpPr>
              <a:xfrm>
                <a:off x="2000830" y="1880319"/>
                <a:ext cx="2532975" cy="4141023"/>
                <a:chOff x="2000830" y="1880319"/>
                <a:chExt cx="2532975" cy="4141023"/>
              </a:xfrm>
            </p:grpSpPr>
            <p:sp>
              <p:nvSpPr>
                <p:cNvPr id="18" name="Rectangle 17"/>
                <p:cNvSpPr/>
                <p:nvPr/>
              </p:nvSpPr>
              <p:spPr>
                <a:xfrm>
                  <a:off x="2842361" y="1880319"/>
                  <a:ext cx="87556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Southeast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1275" y="1678753"/>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1961711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1734854"/>
              </p:ext>
            </p:extLst>
          </p:nvPr>
        </p:nvGraphicFramePr>
        <p:xfrm>
          <a:off x="576938" y="1574595"/>
          <a:ext cx="5934456" cy="4041084"/>
        </p:xfrm>
        <a:graphic>
          <a:graphicData uri="http://schemas.openxmlformats.org/drawingml/2006/table">
            <a:tbl>
              <a:tblPr/>
              <a:tblGrid>
                <a:gridCol w="2834640">
                  <a:extLst>
                    <a:ext uri="{9D8B030D-6E8A-4147-A177-3AD203B41FA5}">
                      <a16:colId xmlns:a16="http://schemas.microsoft.com/office/drawing/2014/main" val="1467322738"/>
                    </a:ext>
                  </a:extLst>
                </a:gridCol>
                <a:gridCol w="822960">
                  <a:extLst>
                    <a:ext uri="{9D8B030D-6E8A-4147-A177-3AD203B41FA5}">
                      <a16:colId xmlns:a16="http://schemas.microsoft.com/office/drawing/2014/main" val="1524436059"/>
                    </a:ext>
                  </a:extLst>
                </a:gridCol>
                <a:gridCol w="850392">
                  <a:extLst>
                    <a:ext uri="{9D8B030D-6E8A-4147-A177-3AD203B41FA5}">
                      <a16:colId xmlns:a16="http://schemas.microsoft.com/office/drawing/2014/main" val="3888954391"/>
                    </a:ext>
                  </a:extLst>
                </a:gridCol>
                <a:gridCol w="1426464">
                  <a:extLst>
                    <a:ext uri="{9D8B030D-6E8A-4147-A177-3AD203B41FA5}">
                      <a16:colId xmlns:a16="http://schemas.microsoft.com/office/drawing/2014/main" val="2503459767"/>
                    </a:ext>
                  </a:extLst>
                </a:gridCol>
              </a:tblGrid>
              <a:tr h="162884">
                <a:tc>
                  <a:txBody>
                    <a:bodyPr/>
                    <a:lstStyle/>
                    <a:p>
                      <a:pPr algn="ctr" fontAlgn="b"/>
                      <a:r>
                        <a:rPr lang="en-US" sz="1000" b="1" i="0" u="none" strike="noStrike" dirty="0" smtClean="0">
                          <a:solidFill>
                            <a:srgbClr val="FFFFFF"/>
                          </a:solidFill>
                          <a:effectLst/>
                          <a:latin typeface="+mn-lt"/>
                        </a:rPr>
                        <a:t>DPL Board / License Type</a:t>
                      </a:r>
                      <a:endParaRPr lang="en-US" sz="1000" b="1"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mn-lt"/>
                        </a:rPr>
                        <a:t>STARS</a:t>
                      </a:r>
                    </a:p>
                  </a:txBody>
                  <a:tcPr marL="7756" marR="7756" marT="7756"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00" b="1" i="0" u="none" strike="noStrike" dirty="0" smtClean="0">
                          <a:solidFill>
                            <a:srgbClr val="FFFFFF"/>
                          </a:solidFill>
                          <a:effectLst/>
                          <a:latin typeface="+mn-lt"/>
                        </a:rPr>
                        <a:t>Licenses</a:t>
                      </a:r>
                      <a:endParaRPr lang="en-US" sz="1000" b="1"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mn-lt"/>
                        </a:rPr>
                        <a:t>2018 Employment</a:t>
                      </a:r>
                    </a:p>
                  </a:txBody>
                  <a:tcPr marL="7756" marR="7756" marT="7756"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984218251"/>
                  </a:ext>
                </a:extLst>
              </a:tr>
              <a:tr h="155128">
                <a:tc>
                  <a:txBody>
                    <a:bodyPr/>
                    <a:lstStyle/>
                    <a:p>
                      <a:pPr algn="l" fontAlgn="b"/>
                      <a:r>
                        <a:rPr lang="en-US" sz="900" b="0" i="0" u="none" strike="noStrike" dirty="0" smtClean="0">
                          <a:solidFill>
                            <a:srgbClr val="000000"/>
                          </a:solidFill>
                          <a:effectLst/>
                          <a:latin typeface="+mn-lt"/>
                        </a:rPr>
                        <a:t>Allied Health</a:t>
                      </a:r>
                      <a:endParaRPr lang="en-US" sz="900" b="0" i="0" u="none" strike="noStrike" dirty="0">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065104078"/>
                  </a:ext>
                </a:extLst>
              </a:tr>
              <a:tr h="155128">
                <a:tc>
                  <a:txBody>
                    <a:bodyPr/>
                    <a:lstStyle/>
                    <a:p>
                      <a:pPr algn="l" fontAlgn="b"/>
                      <a:r>
                        <a:rPr lang="en-US" sz="900" b="0" i="0" u="none" strike="noStrike" dirty="0" smtClean="0">
                          <a:solidFill>
                            <a:srgbClr val="000000"/>
                          </a:solidFill>
                          <a:effectLst/>
                          <a:latin typeface="+mn-lt"/>
                        </a:rPr>
                        <a:t>Occupational Therapy Assistant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3</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384</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250</a:t>
                      </a:r>
                    </a:p>
                  </a:txBody>
                  <a:tcPr marL="7756" marR="7756" marT="7756" marB="0" anchor="ctr">
                    <a:lnL>
                      <a:noFill/>
                    </a:lnL>
                    <a:lnR>
                      <a:noFill/>
                    </a:lnR>
                    <a:lnT>
                      <a:noFill/>
                    </a:lnT>
                    <a:lnB>
                      <a:noFill/>
                    </a:lnB>
                  </a:tcPr>
                </a:tc>
                <a:extLst>
                  <a:ext uri="{0D108BD9-81ED-4DB2-BD59-A6C34878D82A}">
                    <a16:rowId xmlns:a16="http://schemas.microsoft.com/office/drawing/2014/main" val="3328379695"/>
                  </a:ext>
                </a:extLst>
              </a:tr>
              <a:tr h="155128">
                <a:tc>
                  <a:txBody>
                    <a:bodyPr/>
                    <a:lstStyle/>
                    <a:p>
                      <a:pPr algn="l" fontAlgn="b"/>
                      <a:r>
                        <a:rPr lang="en-US" sz="900" b="0" i="0" u="none" strike="noStrike" dirty="0" smtClean="0">
                          <a:solidFill>
                            <a:srgbClr val="000000"/>
                          </a:solidFill>
                          <a:effectLst/>
                          <a:latin typeface="+mn-lt"/>
                        </a:rPr>
                        <a:t>Mental Health Counselor</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4</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960</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1,636</a:t>
                      </a:r>
                    </a:p>
                  </a:txBody>
                  <a:tcPr marL="7756" marR="7756" marT="7756" marB="0" anchor="ctr">
                    <a:lnL>
                      <a:noFill/>
                    </a:lnL>
                    <a:lnR>
                      <a:noFill/>
                    </a:lnR>
                    <a:lnT>
                      <a:noFill/>
                    </a:lnT>
                    <a:lnB>
                      <a:noFill/>
                    </a:lnB>
                  </a:tcPr>
                </a:tc>
                <a:extLst>
                  <a:ext uri="{0D108BD9-81ED-4DB2-BD59-A6C34878D82A}">
                    <a16:rowId xmlns:a16="http://schemas.microsoft.com/office/drawing/2014/main" val="3421633101"/>
                  </a:ext>
                </a:extLst>
              </a:tr>
              <a:tr h="155128">
                <a:tc>
                  <a:txBody>
                    <a:bodyPr/>
                    <a:lstStyle/>
                    <a:p>
                      <a:pPr algn="l" fontAlgn="b"/>
                      <a:r>
                        <a:rPr lang="en-US" sz="900" b="0" i="0" u="none" strike="noStrike" dirty="0" smtClean="0">
                          <a:solidFill>
                            <a:srgbClr val="000000"/>
                          </a:solidFill>
                          <a:effectLst/>
                          <a:latin typeface="+mn-lt"/>
                        </a:rPr>
                        <a:t>Applied Behavior Analyst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3</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354</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721</a:t>
                      </a:r>
                    </a:p>
                  </a:txBody>
                  <a:tcPr marL="7756" marR="7756" marT="7756" marB="0" anchor="ctr">
                    <a:lnL>
                      <a:noFill/>
                    </a:lnL>
                    <a:lnR>
                      <a:noFill/>
                    </a:lnR>
                    <a:lnT>
                      <a:noFill/>
                    </a:lnT>
                    <a:lnB>
                      <a:noFill/>
                    </a:lnB>
                  </a:tcPr>
                </a:tc>
                <a:extLst>
                  <a:ext uri="{0D108BD9-81ED-4DB2-BD59-A6C34878D82A}">
                    <a16:rowId xmlns:a16="http://schemas.microsoft.com/office/drawing/2014/main" val="3964773916"/>
                  </a:ext>
                </a:extLst>
              </a:tr>
              <a:tr h="155128">
                <a:tc>
                  <a:txBody>
                    <a:bodyPr/>
                    <a:lstStyle/>
                    <a:p>
                      <a:pPr algn="l" fontAlgn="b"/>
                      <a:r>
                        <a:rPr lang="en-US" sz="900" b="0" i="0" u="none" strike="noStrike" dirty="0" smtClean="0">
                          <a:solidFill>
                            <a:srgbClr val="000000"/>
                          </a:solidFill>
                          <a:effectLst/>
                          <a:latin typeface="+mn-lt"/>
                        </a:rPr>
                        <a:t>Occupational Therapist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5</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570</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1,207</a:t>
                      </a:r>
                    </a:p>
                  </a:txBody>
                  <a:tcPr marL="7756" marR="7756" marT="7756" marB="0" anchor="ctr">
                    <a:lnL>
                      <a:noFill/>
                    </a:lnL>
                    <a:lnR>
                      <a:noFill/>
                    </a:lnR>
                    <a:lnT>
                      <a:noFill/>
                    </a:lnT>
                    <a:lnB>
                      <a:noFill/>
                    </a:lnB>
                  </a:tcPr>
                </a:tc>
                <a:extLst>
                  <a:ext uri="{0D108BD9-81ED-4DB2-BD59-A6C34878D82A}">
                    <a16:rowId xmlns:a16="http://schemas.microsoft.com/office/drawing/2014/main" val="1147342625"/>
                  </a:ext>
                </a:extLst>
              </a:tr>
              <a:tr h="155128">
                <a:tc>
                  <a:txBody>
                    <a:bodyPr/>
                    <a:lstStyle/>
                    <a:p>
                      <a:pPr algn="l" fontAlgn="b"/>
                      <a:r>
                        <a:rPr lang="en-US" sz="900" b="0" i="0" u="none" strike="noStrike" dirty="0" smtClean="0">
                          <a:solidFill>
                            <a:srgbClr val="000000"/>
                          </a:solidFill>
                          <a:effectLst/>
                          <a:latin typeface="+mn-lt"/>
                        </a:rPr>
                        <a:t>Physical Therapist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5</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774</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2,008</a:t>
                      </a:r>
                    </a:p>
                  </a:txBody>
                  <a:tcPr marL="7756" marR="7756" marT="7756" marB="0" anchor="ctr">
                    <a:lnL>
                      <a:noFill/>
                    </a:lnL>
                    <a:lnR>
                      <a:noFill/>
                    </a:lnR>
                    <a:lnT>
                      <a:noFill/>
                    </a:lnT>
                    <a:lnB>
                      <a:noFill/>
                    </a:lnB>
                  </a:tcPr>
                </a:tc>
                <a:extLst>
                  <a:ext uri="{0D108BD9-81ED-4DB2-BD59-A6C34878D82A}">
                    <a16:rowId xmlns:a16="http://schemas.microsoft.com/office/drawing/2014/main" val="3530797140"/>
                  </a:ext>
                </a:extLst>
              </a:tr>
              <a:tr h="155128">
                <a:tc>
                  <a:txBody>
                    <a:bodyPr/>
                    <a:lstStyle/>
                    <a:p>
                      <a:pPr algn="l" fontAlgn="b"/>
                      <a:r>
                        <a:rPr lang="en-US" sz="900" b="0" i="0" u="none" strike="noStrike" dirty="0" smtClean="0">
                          <a:solidFill>
                            <a:srgbClr val="000000"/>
                          </a:solidFill>
                          <a:effectLst/>
                          <a:latin typeface="+mn-lt"/>
                        </a:rPr>
                        <a:t>Physical Therapist Assistant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4</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291</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764</a:t>
                      </a:r>
                    </a:p>
                  </a:txBody>
                  <a:tcPr marL="7756" marR="7756" marT="7756" marB="0" anchor="ctr">
                    <a:lnL>
                      <a:noFill/>
                    </a:lnL>
                    <a:lnR>
                      <a:noFill/>
                    </a:lnR>
                    <a:lnT>
                      <a:noFill/>
                    </a:lnT>
                    <a:lnB>
                      <a:noFill/>
                    </a:lnB>
                  </a:tcPr>
                </a:tc>
                <a:extLst>
                  <a:ext uri="{0D108BD9-81ED-4DB2-BD59-A6C34878D82A}">
                    <a16:rowId xmlns:a16="http://schemas.microsoft.com/office/drawing/2014/main" val="1815086613"/>
                  </a:ext>
                </a:extLst>
              </a:tr>
              <a:tr h="155128">
                <a:tc>
                  <a:txBody>
                    <a:bodyPr/>
                    <a:lstStyle/>
                    <a:p>
                      <a:pPr algn="l" fontAlgn="b"/>
                      <a:r>
                        <a:rPr lang="en-US" sz="900" b="0" i="0" u="none" strike="noStrike" dirty="0" smtClean="0">
                          <a:solidFill>
                            <a:srgbClr val="000000"/>
                          </a:solidFill>
                          <a:effectLst/>
                          <a:latin typeface="+mn-lt"/>
                        </a:rPr>
                        <a:t>Educational Psychologist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5</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218</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934</a:t>
                      </a:r>
                    </a:p>
                  </a:txBody>
                  <a:tcPr marL="7756" marR="7756" marT="7756" marB="0" anchor="ctr">
                    <a:lnL>
                      <a:noFill/>
                    </a:lnL>
                    <a:lnR>
                      <a:noFill/>
                    </a:lnR>
                    <a:lnT>
                      <a:noFill/>
                    </a:lnT>
                    <a:lnB>
                      <a:noFill/>
                    </a:lnB>
                  </a:tcPr>
                </a:tc>
                <a:extLst>
                  <a:ext uri="{0D108BD9-81ED-4DB2-BD59-A6C34878D82A}">
                    <a16:rowId xmlns:a16="http://schemas.microsoft.com/office/drawing/2014/main" val="2428426916"/>
                  </a:ext>
                </a:extLst>
              </a:tr>
              <a:tr h="155128">
                <a:tc>
                  <a:txBody>
                    <a:bodyPr/>
                    <a:lstStyle/>
                    <a:p>
                      <a:pPr algn="l" fontAlgn="b"/>
                      <a:r>
                        <a:rPr lang="en-US" sz="900" b="0" i="0" u="none" strike="noStrike" dirty="0" smtClean="0">
                          <a:solidFill>
                            <a:srgbClr val="000000"/>
                          </a:solidFill>
                          <a:effectLst/>
                          <a:latin typeface="+mn-lt"/>
                        </a:rPr>
                        <a:t>Electricians</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220319824"/>
                  </a:ext>
                </a:extLst>
              </a:tr>
              <a:tr h="155128">
                <a:tc>
                  <a:txBody>
                    <a:bodyPr/>
                    <a:lstStyle/>
                    <a:p>
                      <a:pPr algn="l" fontAlgn="b"/>
                      <a:r>
                        <a:rPr lang="en-US" sz="900" b="0" i="0" u="none" strike="noStrike" dirty="0" smtClean="0">
                          <a:solidFill>
                            <a:srgbClr val="000000"/>
                          </a:solidFill>
                          <a:effectLst/>
                          <a:latin typeface="+mn-lt"/>
                        </a:rPr>
                        <a:t>Electrician</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4</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3,620</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3,517</a:t>
                      </a:r>
                    </a:p>
                  </a:txBody>
                  <a:tcPr marL="7756" marR="7756" marT="7756" marB="0" anchor="ctr">
                    <a:lnL>
                      <a:noFill/>
                    </a:lnL>
                    <a:lnR>
                      <a:noFill/>
                    </a:lnR>
                    <a:lnT>
                      <a:noFill/>
                    </a:lnT>
                    <a:lnB>
                      <a:noFill/>
                    </a:lnB>
                  </a:tcPr>
                </a:tc>
                <a:extLst>
                  <a:ext uri="{0D108BD9-81ED-4DB2-BD59-A6C34878D82A}">
                    <a16:rowId xmlns:a16="http://schemas.microsoft.com/office/drawing/2014/main" val="4027689354"/>
                  </a:ext>
                </a:extLst>
              </a:tr>
              <a:tr h="155128">
                <a:tc>
                  <a:txBody>
                    <a:bodyPr/>
                    <a:lstStyle/>
                    <a:p>
                      <a:pPr algn="l" fontAlgn="b"/>
                      <a:r>
                        <a:rPr lang="en-US" sz="900" b="0" i="0" u="none" strike="noStrike" dirty="0" smtClean="0">
                          <a:solidFill>
                            <a:srgbClr val="000000"/>
                          </a:solidFill>
                          <a:effectLst/>
                          <a:latin typeface="+mn-lt"/>
                        </a:rPr>
                        <a:t>Engineers And Land Surveyors</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1899516191"/>
                  </a:ext>
                </a:extLst>
              </a:tr>
              <a:tr h="155128">
                <a:tc>
                  <a:txBody>
                    <a:bodyPr/>
                    <a:lstStyle/>
                    <a:p>
                      <a:pPr algn="l" fontAlgn="b"/>
                      <a:r>
                        <a:rPr lang="en-US" sz="900" b="1" i="1" u="none" strike="noStrike" dirty="0" smtClean="0">
                          <a:solidFill>
                            <a:srgbClr val="000000"/>
                          </a:solidFill>
                          <a:effectLst/>
                          <a:latin typeface="+mn-lt"/>
                        </a:rPr>
                        <a:t>Engineer*</a:t>
                      </a:r>
                      <a:endParaRPr lang="en-US" sz="900" b="1" i="1"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3</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1,396</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3,994</a:t>
                      </a:r>
                    </a:p>
                  </a:txBody>
                  <a:tcPr marL="7756" marR="7756" marT="7756" marB="0" anchor="ctr">
                    <a:lnL>
                      <a:noFill/>
                    </a:lnL>
                    <a:lnR>
                      <a:noFill/>
                    </a:lnR>
                    <a:lnT>
                      <a:noFill/>
                    </a:lnT>
                    <a:lnB>
                      <a:noFill/>
                    </a:lnB>
                  </a:tcPr>
                </a:tc>
                <a:extLst>
                  <a:ext uri="{0D108BD9-81ED-4DB2-BD59-A6C34878D82A}">
                    <a16:rowId xmlns:a16="http://schemas.microsoft.com/office/drawing/2014/main" val="4261097332"/>
                  </a:ext>
                </a:extLst>
              </a:tr>
              <a:tr h="155128">
                <a:tc>
                  <a:txBody>
                    <a:bodyPr/>
                    <a:lstStyle/>
                    <a:p>
                      <a:pPr algn="l" fontAlgn="b"/>
                      <a:r>
                        <a:rPr lang="en-US" sz="900" b="0" i="0" u="none" strike="noStrike" dirty="0" smtClean="0">
                          <a:solidFill>
                            <a:srgbClr val="000000"/>
                          </a:solidFill>
                          <a:effectLst/>
                          <a:latin typeface="+mn-lt"/>
                        </a:rPr>
                        <a:t>Land Surveyor</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89</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194</a:t>
                      </a:r>
                    </a:p>
                  </a:txBody>
                  <a:tcPr marL="7756" marR="7756" marT="7756" marB="0" anchor="ctr">
                    <a:lnL>
                      <a:noFill/>
                    </a:lnL>
                    <a:lnR>
                      <a:noFill/>
                    </a:lnR>
                    <a:lnT>
                      <a:noFill/>
                    </a:lnT>
                    <a:lnB>
                      <a:noFill/>
                    </a:lnB>
                  </a:tcPr>
                </a:tc>
                <a:extLst>
                  <a:ext uri="{0D108BD9-81ED-4DB2-BD59-A6C34878D82A}">
                    <a16:rowId xmlns:a16="http://schemas.microsoft.com/office/drawing/2014/main" val="1609717126"/>
                  </a:ext>
                </a:extLst>
              </a:tr>
              <a:tr h="155128">
                <a:tc>
                  <a:txBody>
                    <a:bodyPr/>
                    <a:lstStyle/>
                    <a:p>
                      <a:pPr algn="l" fontAlgn="b"/>
                      <a:r>
                        <a:rPr lang="en-US" sz="900" b="0" i="0" u="none" strike="noStrike" dirty="0" smtClean="0">
                          <a:solidFill>
                            <a:srgbClr val="000000"/>
                          </a:solidFill>
                          <a:effectLst/>
                          <a:latin typeface="+mn-lt"/>
                        </a:rPr>
                        <a:t>Funeral Directors</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880453833"/>
                  </a:ext>
                </a:extLst>
              </a:tr>
              <a:tr h="155128">
                <a:tc>
                  <a:txBody>
                    <a:bodyPr/>
                    <a:lstStyle/>
                    <a:p>
                      <a:pPr algn="l" fontAlgn="b"/>
                      <a:r>
                        <a:rPr lang="en-US" sz="900" b="0" i="0" u="none" strike="noStrike" dirty="0" smtClean="0">
                          <a:solidFill>
                            <a:srgbClr val="000000"/>
                          </a:solidFill>
                          <a:effectLst/>
                          <a:latin typeface="+mn-lt"/>
                        </a:rPr>
                        <a:t>Funeral Director</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253</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142</a:t>
                      </a:r>
                    </a:p>
                  </a:txBody>
                  <a:tcPr marL="7756" marR="7756" marT="7756" marB="0" anchor="ctr">
                    <a:lnL>
                      <a:noFill/>
                    </a:lnL>
                    <a:lnR>
                      <a:noFill/>
                    </a:lnR>
                    <a:lnT>
                      <a:noFill/>
                    </a:lnT>
                    <a:lnB>
                      <a:noFill/>
                    </a:lnB>
                  </a:tcPr>
                </a:tc>
                <a:extLst>
                  <a:ext uri="{0D108BD9-81ED-4DB2-BD59-A6C34878D82A}">
                    <a16:rowId xmlns:a16="http://schemas.microsoft.com/office/drawing/2014/main" val="263367644"/>
                  </a:ext>
                </a:extLst>
              </a:tr>
              <a:tr h="155128">
                <a:tc>
                  <a:txBody>
                    <a:bodyPr/>
                    <a:lstStyle/>
                    <a:p>
                      <a:pPr algn="l" fontAlgn="b"/>
                      <a:r>
                        <a:rPr lang="en-US" sz="900" b="0" i="0" u="none" strike="noStrike" dirty="0" smtClean="0">
                          <a:solidFill>
                            <a:srgbClr val="000000"/>
                          </a:solidFill>
                          <a:effectLst/>
                          <a:latin typeface="+mn-lt"/>
                        </a:rPr>
                        <a:t>Gas Fitters</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325255422"/>
                  </a:ext>
                </a:extLst>
              </a:tr>
              <a:tr h="155128">
                <a:tc>
                  <a:txBody>
                    <a:bodyPr/>
                    <a:lstStyle/>
                    <a:p>
                      <a:pPr algn="l" fontAlgn="b"/>
                      <a:r>
                        <a:rPr lang="en-US" sz="900" b="0" i="0" u="none" strike="noStrike" dirty="0" smtClean="0">
                          <a:solidFill>
                            <a:srgbClr val="000000"/>
                          </a:solidFill>
                          <a:effectLst/>
                          <a:latin typeface="+mn-lt"/>
                        </a:rPr>
                        <a:t>Gas Fitter</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4</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3,266</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3,590</a:t>
                      </a:r>
                    </a:p>
                  </a:txBody>
                  <a:tcPr marL="7756" marR="7756" marT="7756" marB="0" anchor="ctr">
                    <a:lnL>
                      <a:noFill/>
                    </a:lnL>
                    <a:lnR>
                      <a:noFill/>
                    </a:lnR>
                    <a:lnT>
                      <a:noFill/>
                    </a:lnT>
                    <a:lnB>
                      <a:noFill/>
                    </a:lnB>
                  </a:tcPr>
                </a:tc>
                <a:extLst>
                  <a:ext uri="{0D108BD9-81ED-4DB2-BD59-A6C34878D82A}">
                    <a16:rowId xmlns:a16="http://schemas.microsoft.com/office/drawing/2014/main" val="125163723"/>
                  </a:ext>
                </a:extLst>
              </a:tr>
              <a:tr h="155128">
                <a:tc>
                  <a:txBody>
                    <a:bodyPr/>
                    <a:lstStyle/>
                    <a:p>
                      <a:pPr algn="l" fontAlgn="b"/>
                      <a:r>
                        <a:rPr lang="en-US" sz="900" b="0" i="0" u="none" strike="noStrike" dirty="0" smtClean="0">
                          <a:solidFill>
                            <a:srgbClr val="000000"/>
                          </a:solidFill>
                          <a:effectLst/>
                          <a:latin typeface="+mn-lt"/>
                        </a:rPr>
                        <a:t>Public Accountancy</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1756624036"/>
                  </a:ext>
                </a:extLst>
              </a:tr>
              <a:tr h="155128">
                <a:tc>
                  <a:txBody>
                    <a:bodyPr/>
                    <a:lstStyle/>
                    <a:p>
                      <a:pPr algn="l" fontAlgn="b"/>
                      <a:r>
                        <a:rPr lang="en-US" sz="900" b="0" i="0" u="none" strike="noStrike" dirty="0" smtClean="0">
                          <a:solidFill>
                            <a:srgbClr val="000000"/>
                          </a:solidFill>
                          <a:effectLst/>
                          <a:latin typeface="+mn-lt"/>
                        </a:rPr>
                        <a:t>Certified Public Accountant</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5</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1,536</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3,886</a:t>
                      </a:r>
                    </a:p>
                  </a:txBody>
                  <a:tcPr marL="7756" marR="7756" marT="7756" marB="0" anchor="ctr">
                    <a:lnL>
                      <a:noFill/>
                    </a:lnL>
                    <a:lnR>
                      <a:noFill/>
                    </a:lnR>
                    <a:lnT>
                      <a:noFill/>
                    </a:lnT>
                    <a:lnB>
                      <a:noFill/>
                    </a:lnB>
                  </a:tcPr>
                </a:tc>
                <a:extLst>
                  <a:ext uri="{0D108BD9-81ED-4DB2-BD59-A6C34878D82A}">
                    <a16:rowId xmlns:a16="http://schemas.microsoft.com/office/drawing/2014/main" val="2539166271"/>
                  </a:ext>
                </a:extLst>
              </a:tr>
              <a:tr h="155128">
                <a:tc>
                  <a:txBody>
                    <a:bodyPr/>
                    <a:lstStyle/>
                    <a:p>
                      <a:pPr algn="l" fontAlgn="b"/>
                      <a:r>
                        <a:rPr lang="en-US" sz="900" b="0" i="0" u="none" strike="noStrike" dirty="0" smtClean="0">
                          <a:solidFill>
                            <a:srgbClr val="000000"/>
                          </a:solidFill>
                          <a:effectLst/>
                          <a:latin typeface="+mn-lt"/>
                        </a:rPr>
                        <a:t>Real Estate</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2400954643"/>
                  </a:ext>
                </a:extLst>
              </a:tr>
              <a:tr h="155128">
                <a:tc>
                  <a:txBody>
                    <a:bodyPr/>
                    <a:lstStyle/>
                    <a:p>
                      <a:pPr algn="l" fontAlgn="b"/>
                      <a:r>
                        <a:rPr lang="en-US" sz="900" b="0" i="0" u="none" strike="noStrike" dirty="0" smtClean="0">
                          <a:solidFill>
                            <a:srgbClr val="000000"/>
                          </a:solidFill>
                          <a:effectLst/>
                          <a:latin typeface="+mn-lt"/>
                        </a:rPr>
                        <a:t>Real Estate Salesperson</a:t>
                      </a:r>
                      <a:endParaRPr lang="en-US" sz="90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dirty="0" smtClean="0">
                          <a:solidFill>
                            <a:srgbClr val="000000"/>
                          </a:solidFill>
                          <a:effectLst/>
                          <a:latin typeface="+mn-lt"/>
                        </a:rPr>
                        <a:t>-</a:t>
                      </a:r>
                      <a:endParaRPr lang="en-US" sz="900" b="1"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8,005</a:t>
                      </a:r>
                    </a:p>
                  </a:txBody>
                  <a:tcPr marL="7756" marR="7756" marT="7756" marB="0" anchor="ctr">
                    <a:lnL>
                      <a:noFill/>
                    </a:lnL>
                    <a:lnR>
                      <a:noFill/>
                    </a:lnR>
                    <a:lnT>
                      <a:noFill/>
                    </a:lnT>
                    <a:lnB>
                      <a:noFill/>
                    </a:lnB>
                  </a:tcPr>
                </a:tc>
                <a:tc>
                  <a:txBody>
                    <a:bodyPr/>
                    <a:lstStyle/>
                    <a:p>
                      <a:pPr algn="ctr" fontAlgn="b"/>
                      <a:r>
                        <a:rPr lang="en-US" sz="900" b="1" i="0" u="none" strike="noStrike" dirty="0" smtClean="0">
                          <a:solidFill>
                            <a:srgbClr val="000000"/>
                          </a:solidFill>
                          <a:effectLst/>
                          <a:latin typeface="+mn-lt"/>
                        </a:rPr>
                        <a:t>-</a:t>
                      </a:r>
                      <a:endParaRPr lang="en-US" sz="900" b="1"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2945357819"/>
                  </a:ext>
                </a:extLst>
              </a:tr>
              <a:tr h="155128">
                <a:tc>
                  <a:txBody>
                    <a:bodyPr/>
                    <a:lstStyle/>
                    <a:p>
                      <a:pPr algn="l" fontAlgn="b"/>
                      <a:r>
                        <a:rPr lang="en-US" sz="900" b="0" i="0" u="none" strike="noStrike" dirty="0" smtClean="0">
                          <a:solidFill>
                            <a:srgbClr val="000000"/>
                          </a:solidFill>
                          <a:effectLst/>
                          <a:latin typeface="+mn-lt"/>
                        </a:rPr>
                        <a:t>Social Workers</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440907007"/>
                  </a:ext>
                </a:extLst>
              </a:tr>
              <a:tr h="155128">
                <a:tc>
                  <a:txBody>
                    <a:bodyPr/>
                    <a:lstStyle/>
                    <a:p>
                      <a:pPr algn="l" fontAlgn="b"/>
                      <a:r>
                        <a:rPr lang="en-US" sz="900" b="1" i="1" u="none" strike="noStrike" dirty="0" smtClean="0">
                          <a:solidFill>
                            <a:srgbClr val="000000"/>
                          </a:solidFill>
                          <a:effectLst/>
                          <a:latin typeface="+mn-lt"/>
                        </a:rPr>
                        <a:t>Social Worker, Licensed*</a:t>
                      </a:r>
                      <a:endParaRPr lang="en-US" sz="900" b="1" i="1"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900" b="1" i="0" u="none" strike="noStrike">
                          <a:solidFill>
                            <a:srgbClr val="000000"/>
                          </a:solidFill>
                          <a:effectLst/>
                          <a:latin typeface="+mn-lt"/>
                        </a:rPr>
                        <a:t>4</a:t>
                      </a:r>
                    </a:p>
                  </a:txBody>
                  <a:tcPr marL="7756" marR="7756" marT="7756" marB="0" anchor="ctr">
                    <a:lnL>
                      <a:noFill/>
                    </a:lnL>
                    <a:lnR>
                      <a:noFill/>
                    </a:lnR>
                    <a:lnT>
                      <a:noFill/>
                    </a:lnT>
                    <a:lnB>
                      <a:noFill/>
                    </a:lnB>
                    <a:solidFill>
                      <a:srgbClr val="FFF2CC"/>
                    </a:solidFill>
                  </a:tcPr>
                </a:tc>
                <a:tc>
                  <a:txBody>
                    <a:bodyPr/>
                    <a:lstStyle/>
                    <a:p>
                      <a:pPr algn="ctr" fontAlgn="b"/>
                      <a:r>
                        <a:rPr lang="en-US" sz="900" b="1" i="0" u="none" strike="noStrike">
                          <a:solidFill>
                            <a:srgbClr val="000000"/>
                          </a:solidFill>
                          <a:effectLst/>
                          <a:latin typeface="+mn-lt"/>
                        </a:rPr>
                        <a:t>2,287</a:t>
                      </a:r>
                    </a:p>
                  </a:txBody>
                  <a:tcPr marL="7756" marR="7756" marT="7756" marB="0" anchor="ctr">
                    <a:lnL>
                      <a:noFill/>
                    </a:lnL>
                    <a:lnR>
                      <a:noFill/>
                    </a:lnR>
                    <a:lnT>
                      <a:noFill/>
                    </a:lnT>
                    <a:lnB>
                      <a:noFill/>
                    </a:lnB>
                  </a:tcPr>
                </a:tc>
                <a:tc>
                  <a:txBody>
                    <a:bodyPr/>
                    <a:lstStyle/>
                    <a:p>
                      <a:pPr algn="ctr" fontAlgn="b"/>
                      <a:r>
                        <a:rPr lang="en-US" sz="900" b="1" i="0" u="none" strike="noStrike">
                          <a:solidFill>
                            <a:srgbClr val="000000"/>
                          </a:solidFill>
                          <a:effectLst/>
                          <a:latin typeface="+mn-lt"/>
                        </a:rPr>
                        <a:t>4,296</a:t>
                      </a:r>
                    </a:p>
                  </a:txBody>
                  <a:tcPr marL="7756" marR="7756" marT="7756" marB="0" anchor="ctr">
                    <a:lnL>
                      <a:noFill/>
                    </a:lnL>
                    <a:lnR>
                      <a:noFill/>
                    </a:lnR>
                    <a:lnT>
                      <a:noFill/>
                    </a:lnT>
                    <a:lnB>
                      <a:noFill/>
                    </a:lnB>
                  </a:tcPr>
                </a:tc>
                <a:extLst>
                  <a:ext uri="{0D108BD9-81ED-4DB2-BD59-A6C34878D82A}">
                    <a16:rowId xmlns:a16="http://schemas.microsoft.com/office/drawing/2014/main" val="1631716692"/>
                  </a:ext>
                </a:extLst>
              </a:tr>
              <a:tr h="155128">
                <a:tc>
                  <a:txBody>
                    <a:bodyPr/>
                    <a:lstStyle/>
                    <a:p>
                      <a:pPr algn="l" fontAlgn="b"/>
                      <a:r>
                        <a:rPr lang="en-US" sz="900" b="0" i="0" u="none" strike="noStrike" dirty="0" smtClean="0">
                          <a:solidFill>
                            <a:srgbClr val="000000"/>
                          </a:solidFill>
                          <a:effectLst/>
                          <a:latin typeface="+mn-lt"/>
                        </a:rPr>
                        <a:t>Veterinarian</a:t>
                      </a:r>
                      <a:endParaRPr lang="en-US" sz="90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900" b="1" i="0" u="none" strike="noStrike">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002890557"/>
                  </a:ext>
                </a:extLst>
              </a:tr>
              <a:tr h="155128">
                <a:tc>
                  <a:txBody>
                    <a:bodyPr/>
                    <a:lstStyle/>
                    <a:p>
                      <a:pPr algn="l" fontAlgn="b"/>
                      <a:r>
                        <a:rPr lang="en-US" sz="900" b="0" i="0" u="none" strike="noStrike" dirty="0" smtClean="0">
                          <a:solidFill>
                            <a:srgbClr val="000000"/>
                          </a:solidFill>
                          <a:effectLst/>
                          <a:latin typeface="+mn-lt"/>
                        </a:rPr>
                        <a:t>Veterinarian</a:t>
                      </a:r>
                      <a:endParaRPr lang="en-US" sz="900" b="0" i="0" u="none" strike="noStrike" dirty="0">
                        <a:solidFill>
                          <a:srgbClr val="000000"/>
                        </a:solidFill>
                        <a:effectLst/>
                        <a:latin typeface="+mn-lt"/>
                      </a:endParaRPr>
                    </a:p>
                  </a:txBody>
                  <a:tcPr marL="69808"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3</a:t>
                      </a: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900" b="1" i="0" u="none" strike="noStrike">
                          <a:solidFill>
                            <a:srgbClr val="000000"/>
                          </a:solidFill>
                          <a:effectLst/>
                          <a:latin typeface="+mn-lt"/>
                        </a:rPr>
                        <a:t>267</a:t>
                      </a: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280</a:t>
                      </a: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650199"/>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6" name="Rectangle 15"/>
          <p:cNvSpPr/>
          <p:nvPr/>
        </p:nvSpPr>
        <p:spPr>
          <a:xfrm>
            <a:off x="611029" y="6323468"/>
            <a:ext cx="10868369"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a:t>
            </a:r>
            <a:r>
              <a:rPr lang="en-US" sz="1100" i="1" dirty="0">
                <a:latin typeface="Helvetica" panose="020B0604020202020204" pitchFamily="34" charset="0"/>
                <a:cs typeface="Helvetica" panose="020B0604020202020204" pitchFamily="34" charset="0"/>
              </a:rPr>
              <a:t>. </a:t>
            </a:r>
            <a:endParaRPr lang="en-US" sz="1100" i="1" dirty="0" smtClean="0">
              <a:latin typeface="Helvetica" panose="020B0604020202020204" pitchFamily="34" charset="0"/>
              <a:cs typeface="Helvetica" panose="020B0604020202020204" pitchFamily="34" charset="0"/>
            </a:endParaRPr>
          </a:p>
          <a:p>
            <a:r>
              <a:rPr lang="en-US" sz="1100" i="1" dirty="0" smtClean="0">
                <a:latin typeface="Helvetica" panose="020B0604020202020204" pitchFamily="34" charset="0"/>
                <a:cs typeface="Helvetica" panose="020B0604020202020204" pitchFamily="34" charset="0"/>
              </a:rPr>
              <a:t>Licenses must have been issued between 2000 and 2019, and not be expired as of 2019</a:t>
            </a:r>
            <a:r>
              <a:rPr lang="en-US" sz="1100" i="1" dirty="0" smtClean="0">
                <a:latin typeface="Helvetica" panose="020B0604020202020204" pitchFamily="34" charset="0"/>
                <a:cs typeface="Helvetica" panose="020B0604020202020204" pitchFamily="34" charset="0"/>
              </a:rPr>
              <a:t>.</a:t>
            </a:r>
            <a:endParaRPr lang="en-US" sz="1100" i="1" dirty="0" smtClean="0"/>
          </a:p>
        </p:txBody>
      </p:sp>
      <p:sp>
        <p:nvSpPr>
          <p:cNvPr id="22" name="Rectangle 21"/>
          <p:cNvSpPr/>
          <p:nvPr/>
        </p:nvSpPr>
        <p:spPr>
          <a:xfrm>
            <a:off x="265518" y="5830060"/>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28" name="Rectangle 27"/>
          <p:cNvSpPr/>
          <p:nvPr/>
        </p:nvSpPr>
        <p:spPr>
          <a:xfrm>
            <a:off x="637249" y="5615679"/>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856753" y="1736853"/>
            <a:ext cx="4675383" cy="276999"/>
          </a:xfrm>
          <a:prstGeom prst="rect">
            <a:avLst/>
          </a:prstGeom>
          <a:noFill/>
        </p:spPr>
        <p:txBody>
          <a:bodyPr wrap="non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6679755" y="5015170"/>
            <a:ext cx="502937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cxnSp>
        <p:nvCxnSpPr>
          <p:cNvPr id="32" name="Straight Arrow Connector 31"/>
          <p:cNvCxnSpPr/>
          <p:nvPr/>
        </p:nvCxnSpPr>
        <p:spPr>
          <a:xfrm flipH="1">
            <a:off x="6001497" y="2646947"/>
            <a:ext cx="678258" cy="866274"/>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6001497" y="4328933"/>
            <a:ext cx="678258" cy="866734"/>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1783897648"/>
              </p:ext>
            </p:extLst>
          </p:nvPr>
        </p:nvGraphicFramePr>
        <p:xfrm>
          <a:off x="6679755" y="2085761"/>
          <a:ext cx="5029379" cy="28575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1,396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3,994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1100" b="0" i="0" u="none" strike="noStrike">
                          <a:solidFill>
                            <a:srgbClr val="000000"/>
                          </a:solidFill>
                          <a:effectLst/>
                          <a:latin typeface="Calibri" panose="020F0502020204030204" pitchFamily="34" charset="0"/>
                        </a:rPr>
                        <a:t>Civil Engineers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panose="020F0502020204030204" pitchFamily="34" charset="0"/>
                        </a:rPr>
                        <a:t>1,140</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1100" b="0" i="0" u="none" strike="noStrike">
                          <a:solidFill>
                            <a:srgbClr val="000000"/>
                          </a:solidFill>
                          <a:effectLst/>
                          <a:latin typeface="Calibri" panose="020F0502020204030204" pitchFamily="34" charset="0"/>
                        </a:rPr>
                        <a:t>Mechanical Engineers</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858</a:t>
                      </a:r>
                    </a:p>
                  </a:txBody>
                  <a:tcPr marL="9525" marR="9525" marT="9525" marB="0" anchor="b"/>
                </a:tc>
                <a:extLst>
                  <a:ext uri="{0D108BD9-81ED-4DB2-BD59-A6C34878D82A}">
                    <a16:rowId xmlns:a16="http://schemas.microsoft.com/office/drawing/2014/main" val="3823262001"/>
                  </a:ext>
                </a:extLst>
              </a:tr>
              <a:tr h="190500">
                <a:tc>
                  <a:txBody>
                    <a:bodyPr/>
                    <a:lstStyle/>
                    <a:p>
                      <a:pPr algn="l" fontAlgn="b"/>
                      <a:r>
                        <a:rPr lang="en-US" sz="1100" b="0" i="0" u="none" strike="noStrike">
                          <a:solidFill>
                            <a:srgbClr val="000000"/>
                          </a:solidFill>
                          <a:effectLst/>
                          <a:latin typeface="Calibri" panose="020F0502020204030204" pitchFamily="34" charset="0"/>
                        </a:rPr>
                        <a:t>Industrial Engineers</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686</a:t>
                      </a:r>
                    </a:p>
                  </a:txBody>
                  <a:tcPr marL="9525" marR="9525" marT="9525" marB="0" anchor="b"/>
                </a:tc>
                <a:extLst>
                  <a:ext uri="{0D108BD9-81ED-4DB2-BD59-A6C34878D82A}">
                    <a16:rowId xmlns:a16="http://schemas.microsoft.com/office/drawing/2014/main" val="332276712"/>
                  </a:ext>
                </a:extLst>
              </a:tr>
              <a:tr h="190500">
                <a:tc>
                  <a:txBody>
                    <a:bodyPr/>
                    <a:lstStyle/>
                    <a:p>
                      <a:pPr algn="l" fontAlgn="b"/>
                      <a:r>
                        <a:rPr lang="en-US" sz="1100" b="0" i="0" u="none" strike="noStrike">
                          <a:solidFill>
                            <a:srgbClr val="000000"/>
                          </a:solidFill>
                          <a:effectLst/>
                          <a:latin typeface="Calibri" panose="020F0502020204030204" pitchFamily="34" charset="0"/>
                        </a:rPr>
                        <a:t>Electrical Engineers</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682</a:t>
                      </a:r>
                    </a:p>
                  </a:txBody>
                  <a:tcPr marL="9525" marR="9525" marT="9525" marB="0" anchor="b"/>
                </a:tc>
                <a:extLst>
                  <a:ext uri="{0D108BD9-81ED-4DB2-BD59-A6C34878D82A}">
                    <a16:rowId xmlns:a16="http://schemas.microsoft.com/office/drawing/2014/main" val="128390515"/>
                  </a:ext>
                </a:extLst>
              </a:tr>
              <a:tr h="190500">
                <a:tc>
                  <a:txBody>
                    <a:bodyPr/>
                    <a:lstStyle/>
                    <a:p>
                      <a:pPr algn="l" fontAlgn="b"/>
                      <a:r>
                        <a:rPr lang="en-US" sz="1100" b="0" i="0" u="none" strike="noStrike">
                          <a:solidFill>
                            <a:srgbClr val="000000"/>
                          </a:solidFill>
                          <a:effectLst/>
                          <a:latin typeface="Calibri" panose="020F0502020204030204" pitchFamily="34" charset="0"/>
                        </a:rPr>
                        <a:t>Environmental Engineers</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2608204739"/>
                  </a:ext>
                </a:extLst>
              </a:tr>
              <a:tr h="190500">
                <a:tc>
                  <a:txBody>
                    <a:bodyPr/>
                    <a:lstStyle/>
                    <a:p>
                      <a:pPr algn="l" fontAlgn="b"/>
                      <a:r>
                        <a:rPr lang="en-US" sz="1100" b="0" i="0" u="none" strike="noStrike">
                          <a:solidFill>
                            <a:srgbClr val="000000"/>
                          </a:solidFill>
                          <a:effectLst/>
                          <a:latin typeface="Calibri" panose="020F0502020204030204" pitchFamily="34" charset="0"/>
                        </a:rPr>
                        <a:t>Biomedical Engineers</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tc>
                <a:extLst>
                  <a:ext uri="{0D108BD9-81ED-4DB2-BD59-A6C34878D82A}">
                    <a16:rowId xmlns:a16="http://schemas.microsoft.com/office/drawing/2014/main" val="124707972"/>
                  </a:ext>
                </a:extLst>
              </a:tr>
              <a:tr h="190500">
                <a:tc>
                  <a:txBody>
                    <a:bodyPr/>
                    <a:lstStyle/>
                    <a:p>
                      <a:pPr algn="l" fontAlgn="b"/>
                      <a:r>
                        <a:rPr lang="en-US" sz="1100" b="0" i="0" u="none" strike="noStrike" dirty="0">
                          <a:solidFill>
                            <a:srgbClr val="000000"/>
                          </a:solidFill>
                          <a:effectLst/>
                          <a:latin typeface="Calibri" panose="020F0502020204030204" pitchFamily="34" charset="0"/>
                        </a:rPr>
                        <a:t>Electronics Engineers, Except Computer</a:t>
                      </a:r>
                    </a:p>
                  </a:txBody>
                  <a:tcPr marL="171450" marR="9525" marT="9525" marB="0" anchor="b"/>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128</a:t>
                      </a:r>
                    </a:p>
                  </a:txBody>
                  <a:tcPr marL="9525" marR="9525" marT="9525" marB="0" anchor="b"/>
                </a:tc>
                <a:extLst>
                  <a:ext uri="{0D108BD9-81ED-4DB2-BD59-A6C34878D82A}">
                    <a16:rowId xmlns:a16="http://schemas.microsoft.com/office/drawing/2014/main" val="2916836281"/>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2,287</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4,296</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b="0" i="0" u="none" strike="noStrike" dirty="0">
                          <a:solidFill>
                            <a:srgbClr val="000000"/>
                          </a:solidFill>
                          <a:effectLst/>
                          <a:latin typeface="+mn-lt"/>
                        </a:rPr>
                        <a:t>Healthcare Social Workers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1,981</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b="0" i="0" u="none" strike="noStrike">
                          <a:solidFill>
                            <a:srgbClr val="000000"/>
                          </a:solidFill>
                          <a:effectLst/>
                          <a:latin typeface="+mn-lt"/>
                        </a:rPr>
                        <a:t>Child, Family, and School Social Workers</a:t>
                      </a:r>
                    </a:p>
                  </a:txBody>
                  <a:tcPr marL="171450" marR="9525" marT="9525" marB="0" anchor="b"/>
                </a:tc>
                <a:tc>
                  <a:txBody>
                    <a:bodyPr/>
                    <a:lstStyle/>
                    <a:p>
                      <a:pPr algn="ctr" fontAlgn="b"/>
                      <a:r>
                        <a:rPr lang="en-US" sz="900" b="0" i="0" u="none" strike="noStrike">
                          <a:solidFill>
                            <a:srgbClr val="000000"/>
                          </a:solidFill>
                          <a:effectLst/>
                          <a:latin typeface="+mn-lt"/>
                        </a:rPr>
                        <a:t>4</a:t>
                      </a:r>
                    </a:p>
                  </a:txBody>
                  <a:tcPr marL="9525" marR="9525" marT="9525" marB="0" anchor="b"/>
                </a:tc>
                <a:tc>
                  <a:txBody>
                    <a:bodyPr/>
                    <a:lstStyle/>
                    <a:p>
                      <a:pPr algn="ctr" fontAlgn="b"/>
                      <a:endParaRPr lang="en-US" sz="900" b="0" i="0" u="none" strike="noStrike">
                        <a:solidFill>
                          <a:srgbClr val="000000"/>
                        </a:solidFill>
                        <a:effectLst/>
                        <a:latin typeface="+mn-lt"/>
                      </a:endParaRPr>
                    </a:p>
                  </a:txBody>
                  <a:tcPr marL="9525" marR="9525" marT="9525" marB="0" anchor="b"/>
                </a:tc>
                <a:tc>
                  <a:txBody>
                    <a:bodyPr/>
                    <a:lstStyle/>
                    <a:p>
                      <a:pPr algn="ctr" fontAlgn="b"/>
                      <a:r>
                        <a:rPr lang="en-US" sz="900" b="0" i="0" u="none" strike="noStrike">
                          <a:solidFill>
                            <a:srgbClr val="000000"/>
                          </a:solidFill>
                          <a:effectLst/>
                          <a:latin typeface="+mn-lt"/>
                        </a:rPr>
                        <a:t>1,295</a:t>
                      </a:r>
                    </a:p>
                  </a:txBody>
                  <a:tcPr marL="9525" marR="9525" marT="9525" marB="0" anchor="b"/>
                </a:tc>
                <a:extLst>
                  <a:ext uri="{0D108BD9-81ED-4DB2-BD59-A6C34878D82A}">
                    <a16:rowId xmlns:a16="http://schemas.microsoft.com/office/drawing/2014/main" val="2681357728"/>
                  </a:ext>
                </a:extLst>
              </a:tr>
              <a:tr h="190500">
                <a:tc>
                  <a:txBody>
                    <a:bodyPr/>
                    <a:lstStyle/>
                    <a:p>
                      <a:pPr algn="l" fontAlgn="b"/>
                      <a:r>
                        <a:rPr lang="en-US" sz="900" b="0" i="0" u="none" strike="noStrike">
                          <a:solidFill>
                            <a:srgbClr val="000000"/>
                          </a:solidFill>
                          <a:effectLst/>
                          <a:latin typeface="+mn-lt"/>
                        </a:rPr>
                        <a:t>Mental Health and Substance Abuse Social Workers</a:t>
                      </a:r>
                    </a:p>
                  </a:txBody>
                  <a:tcPr marL="171450" marR="9525" marT="9525" marB="0" anchor="b"/>
                </a:tc>
                <a:tc>
                  <a:txBody>
                    <a:bodyPr/>
                    <a:lstStyle/>
                    <a:p>
                      <a:pPr algn="ctr" fontAlgn="b"/>
                      <a:r>
                        <a:rPr lang="en-US" sz="900" b="0" i="0" u="none" strike="noStrike">
                          <a:solidFill>
                            <a:srgbClr val="000000"/>
                          </a:solidFill>
                          <a:effectLst/>
                          <a:latin typeface="+mn-lt"/>
                        </a:rPr>
                        <a:t>3</a:t>
                      </a:r>
                    </a:p>
                  </a:txBody>
                  <a:tcPr marL="9525" marR="9525" marT="9525" marB="0" anchor="b"/>
                </a:tc>
                <a:tc>
                  <a:txBody>
                    <a:bodyPr/>
                    <a:lstStyle/>
                    <a:p>
                      <a:pPr algn="ctr" fontAlgn="b"/>
                      <a:endParaRPr lang="en-US" sz="900" b="0" i="0" u="none" strike="noStrike">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1,020</a:t>
                      </a:r>
                    </a:p>
                  </a:txBody>
                  <a:tcPr marL="9525" marR="9525" marT="9525" marB="0" anchor="b"/>
                </a:tc>
                <a:extLst>
                  <a:ext uri="{0D108BD9-81ED-4DB2-BD59-A6C34878D82A}">
                    <a16:rowId xmlns:a16="http://schemas.microsoft.com/office/drawing/2014/main" val="3220233058"/>
                  </a:ext>
                </a:extLst>
              </a:tr>
            </a:tbl>
          </a:graphicData>
        </a:graphic>
      </p:graphicFrame>
    </p:spTree>
    <p:extLst>
      <p:ext uri="{BB962C8B-B14F-4D97-AF65-F5344CB8AC3E}">
        <p14:creationId xmlns:p14="http://schemas.microsoft.com/office/powerpoint/2010/main" val="4030334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dirty="0"/>
          </a:p>
        </p:txBody>
      </p:sp>
    </p:spTree>
    <p:extLst>
      <p:ext uri="{BB962C8B-B14F-4D97-AF65-F5344CB8AC3E}">
        <p14:creationId xmlns:p14="http://schemas.microsoft.com/office/powerpoint/2010/main" val="383609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870061175"/>
              </p:ext>
            </p:extLst>
          </p:nvPr>
        </p:nvGraphicFramePr>
        <p:xfrm>
          <a:off x="608173"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5</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Southeast’s unemployment rate historically tracks with the state average, though about a quarter of a percentage point higher.</a:t>
            </a:r>
          </a:p>
        </p:txBody>
      </p:sp>
    </p:spTree>
    <p:extLst>
      <p:ext uri="{BB962C8B-B14F-4D97-AF65-F5344CB8AC3E}">
        <p14:creationId xmlns:p14="http://schemas.microsoft.com/office/powerpoint/2010/main" val="3000400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50</a:t>
            </a:fld>
            <a:endParaRPr lang="en-US"/>
          </a:p>
        </p:txBody>
      </p:sp>
    </p:spTree>
    <p:extLst>
      <p:ext uri="{BB962C8B-B14F-4D97-AF65-F5344CB8AC3E}">
        <p14:creationId xmlns:p14="http://schemas.microsoft.com/office/powerpoint/2010/main" val="2189958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2840837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52</a:t>
            </a:fld>
            <a:endParaRPr lang="en-US"/>
          </a:p>
        </p:txBody>
      </p:sp>
    </p:spTree>
    <p:extLst>
      <p:ext uri="{BB962C8B-B14F-4D97-AF65-F5344CB8AC3E}">
        <p14:creationId xmlns:p14="http://schemas.microsoft.com/office/powerpoint/2010/main" val="1193090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a:p>
        </p:txBody>
      </p:sp>
    </p:spTree>
    <p:extLst>
      <p:ext uri="{BB962C8B-B14F-4D97-AF65-F5344CB8AC3E}">
        <p14:creationId xmlns:p14="http://schemas.microsoft.com/office/powerpoint/2010/main" val="1241596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443767926"/>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689738"/>
              </p:ext>
            </p:extLst>
          </p:nvPr>
        </p:nvGraphicFramePr>
        <p:xfrm>
          <a:off x="7997281" y="3446857"/>
          <a:ext cx="3657600" cy="1463042"/>
        </p:xfrm>
        <a:graphic>
          <a:graphicData uri="http://schemas.openxmlformats.org/drawingml/2006/table">
            <a:tbl>
              <a:tblPr firstRow="1">
                <a:tableStyleId>{D27102A9-8310-4765-A935-A1911B00CA55}</a:tableStyleId>
              </a:tblPr>
              <a:tblGrid>
                <a:gridCol w="1991950">
                  <a:extLst>
                    <a:ext uri="{9D8B030D-6E8A-4147-A177-3AD203B41FA5}">
                      <a16:colId xmlns:a16="http://schemas.microsoft.com/office/drawing/2014/main" val="59116263"/>
                    </a:ext>
                  </a:extLst>
                </a:gridCol>
                <a:gridCol w="166565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dirty="0">
                          <a:effectLst/>
                          <a:latin typeface="Helvetica" panose="020B0604020202020204" pitchFamily="34" charset="0"/>
                        </a:rPr>
                        <a:t>Johnson &amp; Johnson</a:t>
                      </a:r>
                    </a:p>
                  </a:txBody>
                  <a:tcPr marL="9525" marR="9525" marT="9525" marB="0" anchor="ctr"/>
                </a:tc>
                <a:tc>
                  <a:txBody>
                    <a:bodyPr/>
                    <a:lstStyle/>
                    <a:p>
                      <a:pPr algn="ctr" fontAlgn="ctr"/>
                      <a:r>
                        <a:rPr lang="en-US" sz="1000" b="0" i="0" u="none" strike="noStrike">
                          <a:effectLst/>
                          <a:latin typeface="Helvetica" panose="020B0604020202020204" pitchFamily="34" charset="0"/>
                        </a:rPr>
                        <a:t>486</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dirty="0">
                          <a:effectLst/>
                          <a:latin typeface="Helvetica" panose="020B0604020202020204" pitchFamily="34" charset="0"/>
                        </a:rPr>
                        <a:t>Cardinal Health, Inc.</a:t>
                      </a:r>
                    </a:p>
                  </a:txBody>
                  <a:tcPr marL="9525" marR="9525" marT="9525" marB="0" anchor="ctr"/>
                </a:tc>
                <a:tc>
                  <a:txBody>
                    <a:bodyPr/>
                    <a:lstStyle/>
                    <a:p>
                      <a:pPr algn="ctr" fontAlgn="ctr"/>
                      <a:r>
                        <a:rPr lang="en-US" sz="1000" b="0" i="0" u="none" strike="noStrike">
                          <a:effectLst/>
                          <a:latin typeface="Helvetica" panose="020B0604020202020204" pitchFamily="34" charset="0"/>
                        </a:rPr>
                        <a:t>167</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dirty="0">
                          <a:effectLst/>
                          <a:latin typeface="Helvetica" panose="020B0604020202020204" pitchFamily="34" charset="0"/>
                        </a:rPr>
                        <a:t>Medtronic</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109</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Oldcastle Precast Incorporated</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107</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General Dynamics</a:t>
                      </a:r>
                    </a:p>
                  </a:txBody>
                  <a:tcPr marL="9525" marR="9525" marT="9525" marB="0" anchor="ctr"/>
                </a:tc>
                <a:tc>
                  <a:txBody>
                    <a:bodyPr/>
                    <a:lstStyle/>
                    <a:p>
                      <a:pPr algn="ctr" fontAlgn="ctr"/>
                      <a:r>
                        <a:rPr lang="en-US" sz="1000" b="0" i="0" u="none" strike="noStrike" dirty="0">
                          <a:effectLst/>
                          <a:latin typeface="Helvetica" panose="020B0604020202020204" pitchFamily="34" charset="0"/>
                        </a:rPr>
                        <a:t>96</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Smith &amp; Nephew</a:t>
                      </a:r>
                    </a:p>
                  </a:txBody>
                  <a:tcPr marL="9525" marR="9525" marT="9525" marB="0" anchor="ctr"/>
                </a:tc>
                <a:tc>
                  <a:txBody>
                    <a:bodyPr/>
                    <a:lstStyle/>
                    <a:p>
                      <a:pPr algn="ctr" fontAlgn="ctr"/>
                      <a:r>
                        <a:rPr lang="en-US" sz="1000" b="0" i="0" u="none" strike="noStrike" dirty="0">
                          <a:effectLst/>
                          <a:latin typeface="Helvetica" panose="020B0604020202020204" pitchFamily="34" charset="0"/>
                        </a:rPr>
                        <a:t>95</a:t>
                      </a:r>
                    </a:p>
                  </a:txBody>
                  <a:tcPr marL="9525" marR="9525" marT="9525" marB="0" anchor="ctr"/>
                </a:tc>
                <a:extLst>
                  <a:ext uri="{0D108BD9-81ED-4DB2-BD59-A6C34878D82A}">
                    <a16:rowId xmlns:a16="http://schemas.microsoft.com/office/drawing/2014/main" val="528235191"/>
                  </a:ext>
                </a:extLst>
              </a:tr>
            </a:tbl>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fewer Manufacturing establishments in the Southeast than in 2016. </a:t>
            </a:r>
            <a:r>
              <a:rPr lang="en-US" sz="1400" dirty="0" smtClean="0">
                <a:latin typeface="Helvetica" panose="020B0604020202020204" pitchFamily="34" charset="0"/>
                <a:cs typeface="Helvetica" panose="020B0604020202020204" pitchFamily="34" charset="0"/>
              </a:rPr>
              <a:t>In the last year, Johnson &amp; Johnson </a:t>
            </a:r>
            <a:r>
              <a:rPr lang="en-US" sz="1400" dirty="0">
                <a:latin typeface="Helvetica" panose="020B0604020202020204" pitchFamily="34" charset="0"/>
                <a:cs typeface="Helvetica" panose="020B0604020202020204" pitchFamily="34" charset="0"/>
              </a:rPr>
              <a:t>was </a:t>
            </a:r>
            <a:r>
              <a:rPr lang="en-US" sz="1400" dirty="0" smtClean="0">
                <a:latin typeface="Helvetica" panose="020B0604020202020204" pitchFamily="34" charset="0"/>
                <a:cs typeface="Helvetica" panose="020B0604020202020204" pitchFamily="34" charset="0"/>
              </a:rPr>
              <a:t>responsible for the largest number of job postings in the Southeast (486), </a:t>
            </a:r>
            <a:r>
              <a:rPr lang="en-US" sz="1400" dirty="0">
                <a:latin typeface="Helvetica" panose="020B0604020202020204" pitchFamily="34" charset="0"/>
                <a:cs typeface="Helvetica" panose="020B0604020202020204" pitchFamily="34" charset="0"/>
              </a:rPr>
              <a:t>followed by Cardinal Health, Inc. (</a:t>
            </a:r>
            <a:r>
              <a:rPr lang="en-US" sz="1400" dirty="0" smtClean="0">
                <a:latin typeface="Helvetica" panose="020B0604020202020204" pitchFamily="34" charset="0"/>
                <a:cs typeface="Helvetica" panose="020B0604020202020204" pitchFamily="34" charset="0"/>
              </a:rPr>
              <a:t>167</a:t>
            </a:r>
            <a:r>
              <a:rPr lang="en-US" sz="1400"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3984439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6" name="Group 5"/>
          <p:cNvGrpSpPr/>
          <p:nvPr/>
        </p:nvGrpSpPr>
        <p:grpSpPr>
          <a:xfrm>
            <a:off x="1889761" y="2147517"/>
            <a:ext cx="8412480" cy="4391395"/>
            <a:chOff x="1889761" y="2147517"/>
            <a:chExt cx="8412480" cy="4391395"/>
          </a:xfrm>
        </p:grpSpPr>
        <p:graphicFrame>
          <p:nvGraphicFramePr>
            <p:cNvPr id="11" name="Chart 10"/>
            <p:cNvGraphicFramePr>
              <a:graphicFrameLocks/>
            </p:cNvGraphicFramePr>
            <p:nvPr>
              <p:extLst>
                <p:ext uri="{D42A27DB-BD31-4B8C-83A1-F6EECF244321}">
                  <p14:modId xmlns:p14="http://schemas.microsoft.com/office/powerpoint/2010/main" val="165858076"/>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32% of workers in Manufacturing in the Southeast have a high school diploma or less. 28% of workers in Manufacturing have some college or an Associate Degree and 25% have a Bachelor’s degree or higher. This educational attainment mix has been stable since 2015.</a:t>
            </a:r>
          </a:p>
        </p:txBody>
      </p:sp>
    </p:spTree>
    <p:extLst>
      <p:ext uri="{BB962C8B-B14F-4D97-AF65-F5344CB8AC3E}">
        <p14:creationId xmlns:p14="http://schemas.microsoft.com/office/powerpoint/2010/main" val="2517177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19" name="Group 18"/>
            <p:cNvGrpSpPr/>
            <p:nvPr/>
          </p:nvGrpSpPr>
          <p:grpSpPr>
            <a:xfrm>
              <a:off x="1491436" y="2793279"/>
              <a:ext cx="8897302" cy="2926080"/>
              <a:chOff x="0" y="0"/>
              <a:chExt cx="8897302" cy="2926080"/>
            </a:xfrm>
          </p:grpSpPr>
          <p:graphicFrame>
            <p:nvGraphicFramePr>
              <p:cNvPr id="24" name="Chart 23"/>
              <p:cNvGraphicFramePr>
                <a:graphicFrameLocks/>
              </p:cNvGraphicFramePr>
              <p:nvPr>
                <p:extLst>
                  <p:ext uri="{D42A27DB-BD31-4B8C-83A1-F6EECF244321}">
                    <p14:modId xmlns:p14="http://schemas.microsoft.com/office/powerpoint/2010/main" val="3681554301"/>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529056055"/>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the Southeast are predominantly male. Females make up just over 30% of workers in Manufacturing in the region.</a:t>
            </a:r>
          </a:p>
        </p:txBody>
      </p:sp>
      <p:sp>
        <p:nvSpPr>
          <p:cNvPr id="21" name="Rectangle 20"/>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275905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a:p>
        </p:txBody>
      </p:sp>
      <p:grpSp>
        <p:nvGrpSpPr>
          <p:cNvPr id="5" name="Group 4"/>
          <p:cNvGrpSpPr/>
          <p:nvPr/>
        </p:nvGrpSpPr>
        <p:grpSpPr>
          <a:xfrm>
            <a:off x="611029" y="2427883"/>
            <a:ext cx="11068118" cy="3768447"/>
            <a:chOff x="611029" y="2427883"/>
            <a:chExt cx="11068118" cy="3768447"/>
          </a:xfrm>
        </p:grpSpPr>
        <p:grpSp>
          <p:nvGrpSpPr>
            <p:cNvPr id="17" name="Group 16"/>
            <p:cNvGrpSpPr/>
            <p:nvPr/>
          </p:nvGrpSpPr>
          <p:grpSpPr>
            <a:xfrm>
              <a:off x="629960" y="2784530"/>
              <a:ext cx="11049187" cy="2926080"/>
              <a:chOff x="0" y="0"/>
              <a:chExt cx="11049187" cy="2926080"/>
            </a:xfrm>
          </p:grpSpPr>
          <p:graphicFrame>
            <p:nvGraphicFramePr>
              <p:cNvPr id="19" name="Chart 18"/>
              <p:cNvGraphicFramePr>
                <a:graphicFrameLocks noChangeAspect="1"/>
              </p:cNvGraphicFramePr>
              <p:nvPr>
                <p:extLst>
                  <p:ext uri="{D42A27DB-BD31-4B8C-83A1-F6EECF244321}">
                    <p14:modId xmlns:p14="http://schemas.microsoft.com/office/powerpoint/2010/main" val="2057036381"/>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1814752433"/>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ext uri="{D42A27DB-BD31-4B8C-83A1-F6EECF244321}">
                    <p14:modId xmlns:p14="http://schemas.microsoft.com/office/powerpoint/2010/main" val="3805839721"/>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a:t>
                </a:r>
                <a:r>
                  <a:rPr lang="en-US" sz="1100" dirty="0" smtClean="0">
                    <a:latin typeface="Helvetica" panose="020B0604020202020204" pitchFamily="34" charset="0"/>
                    <a:cs typeface="Helvetica" panose="020B0604020202020204" pitchFamily="34" charset="0"/>
                  </a:rPr>
                  <a:t>Change* </a:t>
                </a:r>
                <a:r>
                  <a:rPr lang="en-US" sz="1100" dirty="0">
                    <a:latin typeface="Helvetica" panose="020B0604020202020204" pitchFamily="34" charset="0"/>
                    <a:cs typeface="Helvetica" panose="020B0604020202020204" pitchFamily="34" charset="0"/>
                  </a:rPr>
                  <a:t>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Manufacturing workforce in the Southeast has seen small growth in the numbers of people of color since 2015.  More than 80% of workers are white in this sector. </a:t>
            </a:r>
          </a:p>
        </p:txBody>
      </p:sp>
      <p:sp>
        <p:nvSpPr>
          <p:cNvPr id="22" name="Rectangle 21"/>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910304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spTree>
    <p:extLst>
      <p:ext uri="{BB962C8B-B14F-4D97-AF65-F5344CB8AC3E}">
        <p14:creationId xmlns:p14="http://schemas.microsoft.com/office/powerpoint/2010/main" val="2248078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368749538"/>
              </p:ext>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fewer unemployed workers in the Southeast as of May 2019 than the prior year. The overall labor force has also increased by about 10,000, as some people who previously were no longer looking for work have returned to the labor market and are having success finding employment.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0049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885011293"/>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2814736338"/>
              </p:ext>
            </p:extLst>
          </p:nvPr>
        </p:nvGraphicFramePr>
        <p:xfrm>
          <a:off x="7998593" y="3539890"/>
          <a:ext cx="3656287" cy="1463035"/>
        </p:xfrm>
        <a:graphic>
          <a:graphicData uri="http://schemas.openxmlformats.org/drawingml/2006/table">
            <a:tbl>
              <a:tblPr firstRow="1">
                <a:tableStyleId>{3B4B98B0-60AC-42C2-AFA5-B58CD77FA1E5}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ctr"/>
                      <a:r>
                        <a:rPr lang="en-US" sz="1000" b="0" i="0" u="none" strike="noStrike">
                          <a:effectLst/>
                          <a:latin typeface="Helvetica" panose="020B0604020202020204" pitchFamily="34" charset="0"/>
                        </a:rPr>
                        <a:t>Roto Rooter</a:t>
                      </a:r>
                    </a:p>
                  </a:txBody>
                  <a:tcPr marL="9525" marR="9525" marT="9525" marB="0" anchor="ctr"/>
                </a:tc>
                <a:tc>
                  <a:txBody>
                    <a:bodyPr/>
                    <a:lstStyle/>
                    <a:p>
                      <a:pPr algn="ctr" fontAlgn="ctr"/>
                      <a:r>
                        <a:rPr lang="en-US" sz="1000" b="0" i="0" u="none" strike="noStrike">
                          <a:effectLst/>
                          <a:latin typeface="Helvetica" panose="020B0604020202020204" pitchFamily="34" charset="0"/>
                        </a:rPr>
                        <a:t>100</a:t>
                      </a:r>
                    </a:p>
                  </a:txBody>
                  <a:tcPr marL="9525" marR="9525" marT="9525" marB="0" anchor="ctr"/>
                </a:tc>
                <a:extLst>
                  <a:ext uri="{0D108BD9-81ED-4DB2-BD59-A6C34878D82A}">
                    <a16:rowId xmlns:a16="http://schemas.microsoft.com/office/drawing/2014/main" val="2094299416"/>
                  </a:ext>
                </a:extLst>
              </a:tr>
              <a:tr h="209005">
                <a:tc>
                  <a:txBody>
                    <a:bodyPr/>
                    <a:lstStyle/>
                    <a:p>
                      <a:pPr algn="ctr" fontAlgn="ctr"/>
                      <a:r>
                        <a:rPr lang="en-US" sz="1000" b="0" i="0" u="none" strike="noStrike">
                          <a:effectLst/>
                          <a:latin typeface="Helvetica" panose="020B0604020202020204" pitchFamily="34" charset="0"/>
                        </a:rPr>
                        <a:t>Toll Brothers Incorporated</a:t>
                      </a:r>
                    </a:p>
                  </a:txBody>
                  <a:tcPr marL="9525" marR="9525" marT="9525" marB="0" anchor="ctr"/>
                </a:tc>
                <a:tc>
                  <a:txBody>
                    <a:bodyPr/>
                    <a:lstStyle/>
                    <a:p>
                      <a:pPr algn="ctr" fontAlgn="ctr"/>
                      <a:r>
                        <a:rPr lang="en-US" sz="1000" b="0" i="0" u="none" strike="noStrike">
                          <a:effectLst/>
                          <a:latin typeface="Helvetica" panose="020B0604020202020204" pitchFamily="34" charset="0"/>
                        </a:rPr>
                        <a:t>36</a:t>
                      </a:r>
                    </a:p>
                  </a:txBody>
                  <a:tcPr marL="9525" marR="9525" marT="9525" marB="0" anchor="ctr"/>
                </a:tc>
                <a:extLst>
                  <a:ext uri="{0D108BD9-81ED-4DB2-BD59-A6C34878D82A}">
                    <a16:rowId xmlns:a16="http://schemas.microsoft.com/office/drawing/2014/main" val="1311406487"/>
                  </a:ext>
                </a:extLst>
              </a:tr>
              <a:tr h="209005">
                <a:tc>
                  <a:txBody>
                    <a:bodyPr/>
                    <a:lstStyle/>
                    <a:p>
                      <a:pPr algn="ctr" fontAlgn="ctr"/>
                      <a:r>
                        <a:rPr lang="en-US" sz="1000" b="0" i="0" u="none" strike="noStrike">
                          <a:effectLst/>
                          <a:latin typeface="Helvetica" panose="020B0604020202020204" pitchFamily="34" charset="0"/>
                        </a:rPr>
                        <a:t>Clough Harbour Associates</a:t>
                      </a:r>
                    </a:p>
                  </a:txBody>
                  <a:tcPr marL="9525" marR="9525" marT="9525" marB="0" anchor="ctr"/>
                </a:tc>
                <a:tc>
                  <a:txBody>
                    <a:bodyPr/>
                    <a:lstStyle/>
                    <a:p>
                      <a:pPr algn="ctr" fontAlgn="ctr"/>
                      <a:r>
                        <a:rPr lang="en-US" sz="1000" b="0" i="0" u="none" strike="noStrike">
                          <a:effectLst/>
                          <a:latin typeface="Helvetica" panose="020B0604020202020204" pitchFamily="34" charset="0"/>
                        </a:rPr>
                        <a:t>28</a:t>
                      </a:r>
                    </a:p>
                  </a:txBody>
                  <a:tcPr marL="9525" marR="9525" marT="9525" marB="0" anchor="ctr"/>
                </a:tc>
                <a:extLst>
                  <a:ext uri="{0D108BD9-81ED-4DB2-BD59-A6C34878D82A}">
                    <a16:rowId xmlns:a16="http://schemas.microsoft.com/office/drawing/2014/main" val="1699668475"/>
                  </a:ext>
                </a:extLst>
              </a:tr>
              <a:tr h="209005">
                <a:tc>
                  <a:txBody>
                    <a:bodyPr/>
                    <a:lstStyle/>
                    <a:p>
                      <a:pPr algn="ctr" fontAlgn="ctr"/>
                      <a:r>
                        <a:rPr lang="en-US" sz="1000" b="0" i="0" u="none" strike="noStrike">
                          <a:effectLst/>
                          <a:latin typeface="Helvetica" panose="020B0604020202020204" pitchFamily="34" charset="0"/>
                        </a:rPr>
                        <a:t>Trinity Solar</a:t>
                      </a:r>
                    </a:p>
                  </a:txBody>
                  <a:tcPr marL="9525" marR="9525" marT="9525" marB="0" anchor="ctr"/>
                </a:tc>
                <a:tc>
                  <a:txBody>
                    <a:bodyPr/>
                    <a:lstStyle/>
                    <a:p>
                      <a:pPr algn="ctr" fontAlgn="ctr"/>
                      <a:r>
                        <a:rPr lang="en-US" sz="1000" b="0" i="0" u="none" strike="noStrike">
                          <a:effectLst/>
                          <a:latin typeface="Helvetica" panose="020B0604020202020204" pitchFamily="34" charset="0"/>
                        </a:rPr>
                        <a:t>22</a:t>
                      </a:r>
                    </a:p>
                  </a:txBody>
                  <a:tcPr marL="9525" marR="9525" marT="9525" marB="0" anchor="ctr"/>
                </a:tc>
                <a:extLst>
                  <a:ext uri="{0D108BD9-81ED-4DB2-BD59-A6C34878D82A}">
                    <a16:rowId xmlns:a16="http://schemas.microsoft.com/office/drawing/2014/main" val="4041789653"/>
                  </a:ext>
                </a:extLst>
              </a:tr>
              <a:tr h="209005">
                <a:tc>
                  <a:txBody>
                    <a:bodyPr/>
                    <a:lstStyle/>
                    <a:p>
                      <a:pPr algn="ctr" fontAlgn="ctr"/>
                      <a:r>
                        <a:rPr lang="en-US" sz="1000" b="0" i="0" u="none" strike="noStrike">
                          <a:effectLst/>
                          <a:latin typeface="Helvetica" panose="020B0604020202020204" pitchFamily="34" charset="0"/>
                        </a:rPr>
                        <a:t>Roto Rooter Services Company</a:t>
                      </a:r>
                    </a:p>
                  </a:txBody>
                  <a:tcPr marL="9525" marR="9525" marT="9525" marB="0" anchor="ctr"/>
                </a:tc>
                <a:tc>
                  <a:txBody>
                    <a:bodyPr/>
                    <a:lstStyle/>
                    <a:p>
                      <a:pPr algn="ctr" fontAlgn="ctr"/>
                      <a:r>
                        <a:rPr lang="en-US" sz="1000" b="0" i="0" u="none" strike="noStrike">
                          <a:effectLst/>
                          <a:latin typeface="Helvetica" panose="020B0604020202020204" pitchFamily="34" charset="0"/>
                        </a:rPr>
                        <a:t>21</a:t>
                      </a:r>
                    </a:p>
                  </a:txBody>
                  <a:tcPr marL="9525" marR="9525" marT="9525" marB="0" anchor="ctr"/>
                </a:tc>
                <a:extLst>
                  <a:ext uri="{0D108BD9-81ED-4DB2-BD59-A6C34878D82A}">
                    <a16:rowId xmlns:a16="http://schemas.microsoft.com/office/drawing/2014/main" val="3358173353"/>
                  </a:ext>
                </a:extLst>
              </a:tr>
              <a:tr h="209005">
                <a:tc>
                  <a:txBody>
                    <a:bodyPr/>
                    <a:lstStyle/>
                    <a:p>
                      <a:pPr algn="ctr" fontAlgn="ctr"/>
                      <a:r>
                        <a:rPr lang="en-US" sz="1000" b="0" i="0" u="none" strike="noStrike">
                          <a:effectLst/>
                          <a:latin typeface="Helvetica" panose="020B0604020202020204" pitchFamily="34" charset="0"/>
                        </a:rPr>
                        <a:t>Boss Enterprise Inc</a:t>
                      </a:r>
                    </a:p>
                  </a:txBody>
                  <a:tcPr marL="9525" marR="9525" marT="9525" marB="0" anchor="ctr"/>
                </a:tc>
                <a:tc>
                  <a:txBody>
                    <a:bodyPr/>
                    <a:lstStyle/>
                    <a:p>
                      <a:pPr algn="ctr" fontAlgn="ctr"/>
                      <a:r>
                        <a:rPr lang="en-US" sz="1000" b="0" i="0" u="none" strike="noStrike" dirty="0">
                          <a:effectLst/>
                          <a:latin typeface="Helvetica" panose="020B0604020202020204" pitchFamily="34" charset="0"/>
                        </a:rPr>
                        <a:t>21</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Construction establishments in the </a:t>
            </a:r>
            <a:r>
              <a:rPr lang="en-US" sz="1400" dirty="0" smtClean="0">
                <a:latin typeface="Helvetica" panose="020B0604020202020204" pitchFamily="34" charset="0"/>
                <a:cs typeface="Helvetica" panose="020B0604020202020204" pitchFamily="34" charset="0"/>
              </a:rPr>
              <a:t>Southeast </a:t>
            </a:r>
            <a:r>
              <a:rPr lang="en-US" sz="1400" dirty="0">
                <a:latin typeface="Helvetica" panose="020B0604020202020204" pitchFamily="34" charset="0"/>
                <a:cs typeface="Helvetica" panose="020B0604020202020204" pitchFamily="34" charset="0"/>
              </a:rPr>
              <a:t>grew by more than </a:t>
            </a:r>
            <a:r>
              <a:rPr lang="en-US" sz="1400" dirty="0" smtClean="0">
                <a:latin typeface="Helvetica" panose="020B0604020202020204" pitchFamily="34" charset="0"/>
                <a:cs typeface="Helvetica" panose="020B0604020202020204" pitchFamily="34" charset="0"/>
              </a:rPr>
              <a:t>200 </a:t>
            </a:r>
            <a:r>
              <a:rPr lang="en-US" sz="1400" dirty="0">
                <a:latin typeface="Helvetica" panose="020B0604020202020204" pitchFamily="34" charset="0"/>
                <a:cs typeface="Helvetica" panose="020B0604020202020204" pitchFamily="34" charset="0"/>
              </a:rPr>
              <a:t>since 2016, with growth across several types of contractors. In the last year, </a:t>
            </a:r>
            <a:r>
              <a:rPr lang="en-US" sz="1400" dirty="0" err="1" smtClean="0">
                <a:latin typeface="Helvetica" panose="020B0604020202020204" pitchFamily="34" charset="0"/>
                <a:cs typeface="Helvetica" panose="020B0604020202020204" pitchFamily="34" charset="0"/>
              </a:rPr>
              <a:t>Roto</a:t>
            </a:r>
            <a:r>
              <a:rPr lang="en-US" sz="1400" dirty="0" smtClean="0">
                <a:latin typeface="Helvetica" panose="020B0604020202020204" pitchFamily="34" charset="0"/>
                <a:cs typeface="Helvetica" panose="020B0604020202020204" pitchFamily="34" charset="0"/>
              </a:rPr>
              <a:t> Rooter was </a:t>
            </a:r>
            <a:r>
              <a:rPr lang="en-US" sz="1400" dirty="0">
                <a:latin typeface="Helvetica" panose="020B0604020202020204" pitchFamily="34" charset="0"/>
                <a:cs typeface="Helvetica" panose="020B0604020202020204" pitchFamily="34" charset="0"/>
              </a:rPr>
              <a:t>responsible for the most online job postings in the </a:t>
            </a:r>
            <a:r>
              <a:rPr lang="en-US" sz="1400" dirty="0" smtClean="0">
                <a:latin typeface="Helvetica" panose="020B0604020202020204" pitchFamily="34" charset="0"/>
                <a:cs typeface="Helvetica" panose="020B0604020202020204" pitchFamily="34" charset="0"/>
              </a:rPr>
              <a:t>Southeast (100),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Toll Brothers Inc. (36)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Clough </a:t>
            </a:r>
            <a:r>
              <a:rPr lang="en-US" sz="1400" dirty="0" err="1" smtClean="0">
                <a:latin typeface="Helvetica" panose="020B0604020202020204" pitchFamily="34" charset="0"/>
                <a:cs typeface="Helvetica" panose="020B0604020202020204" pitchFamily="34" charset="0"/>
              </a:rPr>
              <a:t>Harbour</a:t>
            </a:r>
            <a:r>
              <a:rPr lang="en-US" sz="1400" dirty="0" smtClean="0">
                <a:latin typeface="Helvetica" panose="020B0604020202020204" pitchFamily="34" charset="0"/>
                <a:cs typeface="Helvetica" panose="020B0604020202020204" pitchFamily="34" charset="0"/>
              </a:rPr>
              <a:t> Associates </a:t>
            </a:r>
            <a:r>
              <a:rPr lang="en-US" sz="1400" dirty="0">
                <a:latin typeface="Helvetica" panose="020B0604020202020204" pitchFamily="34" charset="0"/>
                <a:cs typeface="Helvetica" panose="020B0604020202020204" pitchFamily="34" charset="0"/>
              </a:rPr>
              <a:t>(</a:t>
            </a:r>
            <a:r>
              <a:rPr lang="en-US" sz="1400" dirty="0" smtClean="0">
                <a:latin typeface="Helvetica" panose="020B0604020202020204" pitchFamily="34" charset="0"/>
                <a:cs typeface="Helvetica" panose="020B0604020202020204" pitchFamily="34" charset="0"/>
              </a:rPr>
              <a:t>28).</a:t>
            </a:r>
            <a:endParaRPr lang="en-US" sz="1400" dirty="0">
              <a:latin typeface="Helvetica" panose="020B0604020202020204" pitchFamily="34" charset="0"/>
              <a:cs typeface="Helvetica" panose="020B0604020202020204" pitchFamily="34" charset="0"/>
            </a:endParaRPr>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8972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2371034542"/>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Construction workers have a variety of educational attainment backgrounds with 28% of workers with a high school diploma or equivalent, 28% some college or Associate degree, and 23% Bachelor’s degree or higher. </a:t>
            </a:r>
          </a:p>
        </p:txBody>
      </p:sp>
    </p:spTree>
    <p:extLst>
      <p:ext uri="{BB962C8B-B14F-4D97-AF65-F5344CB8AC3E}">
        <p14:creationId xmlns:p14="http://schemas.microsoft.com/office/powerpoint/2010/main" val="2535958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6" name="Group 25"/>
            <p:cNvGrpSpPr/>
            <p:nvPr/>
          </p:nvGrpSpPr>
          <p:grpSpPr>
            <a:xfrm>
              <a:off x="1502058" y="2795577"/>
              <a:ext cx="8897302" cy="2926080"/>
              <a:chOff x="0" y="0"/>
              <a:chExt cx="8897302" cy="2926080"/>
            </a:xfrm>
          </p:grpSpPr>
          <p:graphicFrame>
            <p:nvGraphicFramePr>
              <p:cNvPr id="27" name="Chart 26"/>
              <p:cNvGraphicFramePr>
                <a:graphicFrameLocks/>
              </p:cNvGraphicFramePr>
              <p:nvPr>
                <p:extLst>
                  <p:ext uri="{D42A27DB-BD31-4B8C-83A1-F6EECF244321}">
                    <p14:modId xmlns:p14="http://schemas.microsoft.com/office/powerpoint/2010/main" val="3933588085"/>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2023817808"/>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of all Construction workers are male in the Southeast, though the number of females working in the sector grew by nearly 1,000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854458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2" name="Group 1"/>
          <p:cNvGrpSpPr/>
          <p:nvPr/>
        </p:nvGrpSpPr>
        <p:grpSpPr>
          <a:xfrm>
            <a:off x="611029" y="2427883"/>
            <a:ext cx="11085448" cy="3768447"/>
            <a:chOff x="611029" y="2427883"/>
            <a:chExt cx="11085448" cy="3768447"/>
          </a:xfrm>
        </p:grpSpPr>
        <p:grpSp>
          <p:nvGrpSpPr>
            <p:cNvPr id="21" name="Group 20"/>
            <p:cNvGrpSpPr/>
            <p:nvPr/>
          </p:nvGrpSpPr>
          <p:grpSpPr>
            <a:xfrm>
              <a:off x="647290" y="2806490"/>
              <a:ext cx="11049187" cy="2926080"/>
              <a:chOff x="0" y="0"/>
              <a:chExt cx="11049187" cy="2926080"/>
            </a:xfrm>
          </p:grpSpPr>
          <p:graphicFrame>
            <p:nvGraphicFramePr>
              <p:cNvPr id="26" name="Chart 25"/>
              <p:cNvGraphicFramePr>
                <a:graphicFrameLocks noChangeAspect="1"/>
              </p:cNvGraphicFramePr>
              <p:nvPr>
                <p:extLst>
                  <p:ext uri="{D42A27DB-BD31-4B8C-83A1-F6EECF244321}">
                    <p14:modId xmlns:p14="http://schemas.microsoft.com/office/powerpoint/2010/main" val="3656255045"/>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noChangeAspect="1"/>
              </p:cNvGraphicFramePr>
              <p:nvPr>
                <p:extLst>
                  <p:ext uri="{D42A27DB-BD31-4B8C-83A1-F6EECF244321}">
                    <p14:modId xmlns:p14="http://schemas.microsoft.com/office/powerpoint/2010/main" val="2579925075"/>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3058094025"/>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Group 5"/>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92% of Construction workers are white in the Southeast. There has been some small </a:t>
            </a:r>
            <a:r>
              <a:rPr lang="en-US" sz="1400" dirty="0" smtClean="0">
                <a:latin typeface="Helvetica" panose="020B0604020202020204" pitchFamily="34" charset="0"/>
                <a:cs typeface="Helvetica" panose="020B0604020202020204" pitchFamily="34" charset="0"/>
              </a:rPr>
              <a:t>growth </a:t>
            </a:r>
            <a:r>
              <a:rPr lang="en-US" sz="1400" dirty="0">
                <a:latin typeface="Helvetica" panose="020B0604020202020204" pitchFamily="34" charset="0"/>
                <a:cs typeface="Helvetica" panose="020B0604020202020204" pitchFamily="34" charset="0"/>
              </a:rPr>
              <a:t>since 2015 in the number of Hispanic or Latino, Black or African American, and Asian workers. </a:t>
            </a: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2556647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92252534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Age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18117121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4419858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397124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2270424889"/>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489747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159133264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24555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2362431745"/>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08426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Southeast’s median annual wage has increased since 2015.  The state average exceeds the Southeast by about $7K. </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2866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971935292"/>
              </p:ext>
            </p:extLst>
          </p:nvPr>
        </p:nvGraphicFramePr>
        <p:xfrm>
          <a:off x="6643927" y="2812750"/>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440543388"/>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8</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Southeast is projected to have similar shares of jobs that require BA+; 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490,923</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521,642</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325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37628</TotalTime>
  <Words>6089</Words>
  <Application>Microsoft Office PowerPoint</Application>
  <PresentationFormat>Widescreen</PresentationFormat>
  <Paragraphs>1047</Paragraphs>
  <Slides>73</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Cambria Math</vt:lpstr>
      <vt:lpstr>Helvetica</vt:lpstr>
      <vt:lpstr>Wingdings</vt:lpstr>
      <vt:lpstr>Office Theme</vt:lpstr>
      <vt:lpstr>Southeast 2019 Data Package Update</vt:lpstr>
      <vt:lpstr>Objectives</vt:lpstr>
      <vt:lpstr>Table of Contents</vt:lpstr>
      <vt:lpstr>Part I: Regional Context</vt:lpstr>
      <vt:lpstr>Unemployment Rate</vt:lpstr>
      <vt:lpstr>Unemployed v. Employed in Labor Force</vt:lpstr>
      <vt:lpstr>Median Annual Wage</vt:lpstr>
      <vt:lpstr>Educational Requirements for Employment</vt:lpstr>
      <vt:lpstr>Part II: Regional Industry Overview and Profiles</vt:lpstr>
      <vt:lpstr>Terminology</vt:lpstr>
      <vt:lpstr>II.A: Regional Industry Overview</vt:lpstr>
      <vt:lpstr>Sector Makeup by Total Employment</vt:lpstr>
      <vt:lpstr>Sector Makeup by Total Wages</vt:lpstr>
      <vt:lpstr>II.B: Priority Industry Profiles</vt:lpstr>
      <vt:lpstr>Healthcare and Social Assistance</vt:lpstr>
      <vt:lpstr>Healthcare and Social Assistance Groups and Employers</vt:lpstr>
      <vt:lpstr>Healthcare and Social Assistance by Education</vt:lpstr>
      <vt:lpstr>Healthcare and Social Assistance by Gender</vt:lpstr>
      <vt:lpstr>Healthcare and Social Assistance by Race/Ethnicity</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Finance and Insurance</vt:lpstr>
      <vt:lpstr>Finance and Insurance Groups and Employers</vt:lpstr>
      <vt:lpstr>Finance and Insurance by Education</vt:lpstr>
      <vt:lpstr>Finance and Insurance by Gender</vt:lpstr>
      <vt:lpstr>Finance and Insurance by Race/Ethnicity</vt:lpstr>
      <vt:lpstr>Occupations</vt:lpstr>
      <vt:lpstr>Terminology</vt:lpstr>
      <vt:lpstr>Sub-BA Occupations Associated with Priority Industries</vt:lpstr>
      <vt:lpstr>Part III: Supply Gap Analysis</vt:lpstr>
      <vt:lpstr>How do we calculate a supply gap ratio?</vt:lpstr>
      <vt:lpstr>How do we calculate demand and supply?</vt:lpstr>
      <vt:lpstr>More Openings than Qualified: Regional Sub-BA Occupations, 4+ Stars</vt:lpstr>
      <vt:lpstr>More Openings than Qualified: Regional Sub-BA Occupations, 3 Stars</vt:lpstr>
      <vt:lpstr>State Supply Gap Overview: BA+ Clusters</vt:lpstr>
      <vt:lpstr>More Openings than Qualified: State BA+ Occupations</vt:lpstr>
      <vt:lpstr>Part IV: Workforce Supply Analysis</vt:lpstr>
      <vt:lpstr>IV. A: Apprenticeships</vt:lpstr>
      <vt:lpstr>How do we calculate demand and supply?</vt:lpstr>
      <vt:lpstr>Top 15 State Occupations by Apprenticeships</vt:lpstr>
      <vt:lpstr>State Supply Gap Overview: Apprenticeships</vt:lpstr>
      <vt:lpstr>Regional Occupation Demand and Supply of Apprentices</vt:lpstr>
      <vt:lpstr>IV. B: Professional Licensing</vt:lpstr>
      <vt:lpstr>Top 15 Occupations by DPL Professional Licensing</vt:lpstr>
      <vt:lpstr>Regional Occupation Demand and DPL Licensing</vt:lpstr>
      <vt:lpstr>Part V: New Data Tools</vt:lpstr>
      <vt:lpstr>Dynamic Data Tools</vt:lpstr>
      <vt:lpstr>Education Program Supply</vt:lpstr>
      <vt:lpstr>Discussion Questions</vt:lpstr>
      <vt:lpstr>Appendix: Critical Industry Profiles</vt:lpstr>
      <vt:lpstr>Manufacturing</vt:lpstr>
      <vt:lpstr>Manufacturing Groups and Employers</vt:lpstr>
      <vt:lpstr>Manufacturing by Education</vt:lpstr>
      <vt:lpstr>Manufacturing by Gender</vt:lpstr>
      <vt:lpstr>Manufacturing by Race/Ethnicity</vt:lpstr>
      <vt:lpstr>Construction</vt:lpstr>
      <vt:lpstr>Construction Groups and Employers</vt:lpstr>
      <vt:lpstr>Construction by Education</vt:lpstr>
      <vt:lpstr>Construction by Gender</vt:lpstr>
      <vt:lpstr>Construction by Race/Ethnicity</vt:lpstr>
      <vt:lpstr>Appendix: Worker Characteristics</vt:lpstr>
      <vt:lpstr>PowerPoint Presentation</vt:lpstr>
      <vt:lpstr>PowerPoint Presentation</vt:lpstr>
      <vt:lpstr>PowerPoint Presentation</vt:lpstr>
      <vt:lpstr>PowerPoint Presentation</vt:lpstr>
      <vt:lpstr>PowerPoint Presentation</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694</cp:revision>
  <cp:lastPrinted>2019-06-17T20:20:47Z</cp:lastPrinted>
  <dcterms:created xsi:type="dcterms:W3CDTF">2019-05-10T18:43:22Z</dcterms:created>
  <dcterms:modified xsi:type="dcterms:W3CDTF">2019-09-30T16:07:28Z</dcterms:modified>
</cp:coreProperties>
</file>