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notesSlides/notesSlide11.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5.xml" ContentType="application/vnd.openxmlformats-officedocument.presentationml.notesSlide+xml"/>
  <Override PartName="/ppt/charts/chart11.xml" ContentType="application/vnd.openxmlformats-officedocument.drawingml.chart+xml"/>
  <Override PartName="/ppt/notesSlides/notesSlide16.xml" ContentType="application/vnd.openxmlformats-officedocument.presentationml.notesSl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7.xml" ContentType="application/vnd.openxmlformats-officedocument.presentationml.notesSlide+xml"/>
  <Override PartName="/ppt/charts/chart14.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5.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6.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7.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0.xml" ContentType="application/vnd.openxmlformats-officedocument.presentationml.notesSlide+xml"/>
  <Override PartName="/ppt/charts/chart18.xml" ContentType="application/vnd.openxmlformats-officedocument.drawingml.chart+xml"/>
  <Override PartName="/ppt/notesSlides/notesSlide21.xml" ContentType="application/vnd.openxmlformats-officedocument.presentationml.notesSlide+xml"/>
  <Override PartName="/ppt/charts/chart19.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0.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2.xml" ContentType="application/vnd.openxmlformats-officedocument.presentationml.notesSlide+xml"/>
  <Override PartName="/ppt/charts/chart21.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2.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3.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4.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5.xml" ContentType="application/vnd.openxmlformats-officedocument.presentationml.notesSlide+xml"/>
  <Override PartName="/ppt/charts/chart25.xml" ContentType="application/vnd.openxmlformats-officedocument.drawingml.chart+xml"/>
  <Override PartName="/ppt/notesSlides/notesSlide26.xml" ContentType="application/vnd.openxmlformats-officedocument.presentationml.notesSlide+xml"/>
  <Override PartName="/ppt/charts/chart26.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7.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27.xml" ContentType="application/vnd.openxmlformats-officedocument.presentationml.notesSlide+xml"/>
  <Override PartName="/ppt/charts/chart28.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9.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30.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31.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42.xml" ContentType="application/vnd.openxmlformats-officedocument.presentationml.notesSlide+xml"/>
  <Override PartName="/ppt/charts/chart32.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43.xml" ContentType="application/vnd.openxmlformats-officedocument.presentationml.notesSlide+xml"/>
  <Override PartName="/ppt/charts/chart33.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34.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35.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36.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37.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59.xml" ContentType="application/vnd.openxmlformats-officedocument.presentationml.notesSlide+xml"/>
  <Override PartName="/ppt/charts/chart38.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60.xml" ContentType="application/vnd.openxmlformats-officedocument.presentationml.notesSlide+xml"/>
  <Override PartName="/ppt/charts/chart39.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61.xml" ContentType="application/vnd.openxmlformats-officedocument.presentationml.notesSlide+xml"/>
  <Override PartName="/ppt/charts/chart40.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41.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rts/chart42.xml" ContentType="application/vnd.openxmlformats-officedocument.drawingml.chart+xml"/>
  <Override PartName="/ppt/charts/style36.xml" ContentType="application/vnd.ms-office.chartstyle+xml"/>
  <Override PartName="/ppt/charts/colors36.xml" ContentType="application/vnd.ms-office.chartcolorstyle+xml"/>
  <Override PartName="/ppt/notesSlides/notesSlide64.xml" ContentType="application/vnd.openxmlformats-officedocument.presentationml.notesSlide+xml"/>
  <Override PartName="/ppt/charts/chart43.xml" ContentType="application/vnd.openxmlformats-officedocument.drawingml.chart+xml"/>
  <Override PartName="/ppt/charts/style37.xml" ContentType="application/vnd.ms-office.chartstyle+xml"/>
  <Override PartName="/ppt/charts/colors37.xml" ContentType="application/vnd.ms-office.chartcolorstyle+xml"/>
  <Override PartName="/ppt/notesSlides/notesSlide65.xml" ContentType="application/vnd.openxmlformats-officedocument.presentationml.notesSlide+xml"/>
  <Override PartName="/ppt/charts/chart44.xml" ContentType="application/vnd.openxmlformats-officedocument.drawingml.chart+xml"/>
  <Override PartName="/ppt/charts/style38.xml" ContentType="application/vnd.ms-office.chartstyle+xml"/>
  <Override PartName="/ppt/charts/colors38.xml" ContentType="application/vnd.ms-office.chartcolorstyle+xml"/>
  <Override PartName="/ppt/notesSlides/notesSlide66.xml" ContentType="application/vnd.openxmlformats-officedocument.presentationml.notesSlide+xml"/>
  <Override PartName="/ppt/charts/chart45.xml" ContentType="application/vnd.openxmlformats-officedocument.drawingml.chart+xml"/>
  <Override PartName="/ppt/charts/style39.xml" ContentType="application/vnd.ms-office.chartstyle+xml"/>
  <Override PartName="/ppt/charts/colors39.xml" ContentType="application/vnd.ms-office.chartcolorstyle+xml"/>
  <Override PartName="/ppt/notesSlides/notesSlide67.xml" ContentType="application/vnd.openxmlformats-officedocument.presentationml.notesSlide+xml"/>
  <Override PartName="/ppt/charts/chart46.xml" ContentType="application/vnd.openxmlformats-officedocument.drawingml.chart+xml"/>
  <Override PartName="/ppt/charts/style40.xml" ContentType="application/vnd.ms-office.chartstyle+xml"/>
  <Override PartName="/ppt/charts/colors40.xml" ContentType="application/vnd.ms-office.chartcolorstyl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rts/chart47.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8.xml" ContentType="application/vnd.openxmlformats-officedocument.drawingml.chart+xml"/>
  <Override PartName="/ppt/charts/style42.xml" ContentType="application/vnd.ms-office.chartstyle+xml"/>
  <Override PartName="/ppt/charts/colors42.xml" ContentType="application/vnd.ms-office.chartcolorstyle+xml"/>
  <Override PartName="/ppt/notesSlides/notesSlide71.xml" ContentType="application/vnd.openxmlformats-officedocument.presentationml.notesSlide+xml"/>
  <Override PartName="/ppt/charts/chart49.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50.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51.xml" ContentType="application/vnd.openxmlformats-officedocument.drawingml.chart+xml"/>
  <Override PartName="/ppt/charts/style45.xml" ContentType="application/vnd.ms-office.chartstyle+xml"/>
  <Override PartName="/ppt/charts/colors45.xml" ContentType="application/vnd.ms-office.chartcolorstyl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52.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53.xml" ContentType="application/vnd.openxmlformats-officedocument.drawingml.chart+xml"/>
  <Override PartName="/ppt/charts/style47.xml" ContentType="application/vnd.ms-office.chartstyle+xml"/>
  <Override PartName="/ppt/charts/colors47.xml" ContentType="application/vnd.ms-office.chartcolorstyle+xml"/>
  <Override PartName="/ppt/notesSlides/notesSlide74.xml" ContentType="application/vnd.openxmlformats-officedocument.presentationml.notesSlide+xml"/>
  <Override PartName="/ppt/charts/chart54.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55.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6.xml" ContentType="application/vnd.openxmlformats-officedocument.drawingml.chart+xml"/>
  <Override PartName="/ppt/charts/style50.xml" ContentType="application/vnd.ms-office.chartstyle+xml"/>
  <Override PartName="/ppt/charts/colors50.xml" ContentType="application/vnd.ms-office.chartcolorstyl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charts/chart57.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8.xml" ContentType="application/vnd.openxmlformats-officedocument.drawingml.chart+xml"/>
  <Override PartName="/ppt/charts/style52.xml" ContentType="application/vnd.ms-office.chartstyle+xml"/>
  <Override PartName="/ppt/charts/colors52.xml" ContentType="application/vnd.ms-office.chartcolorstyle+xml"/>
  <Override PartName="/ppt/notesSlides/notesSlide77.xml" ContentType="application/vnd.openxmlformats-officedocument.presentationml.notesSlide+xml"/>
  <Override PartName="/ppt/charts/chart59.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60.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61.xml" ContentType="application/vnd.openxmlformats-officedocument.drawingml.chart+xml"/>
  <Override PartName="/ppt/charts/style55.xml" ContentType="application/vnd.ms-office.chartstyle+xml"/>
  <Override PartName="/ppt/charts/colors55.xml" ContentType="application/vnd.ms-office.chartcolorstyl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charts/chart62.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63.xml" ContentType="application/vnd.openxmlformats-officedocument.drawingml.chart+xml"/>
  <Override PartName="/ppt/charts/style57.xml" ContentType="application/vnd.ms-office.chartstyle+xml"/>
  <Override PartName="/ppt/charts/colors57.xml" ContentType="application/vnd.ms-office.chartcolorstyle+xml"/>
  <Override PartName="/ppt/notesSlides/notesSlide80.xml" ContentType="application/vnd.openxmlformats-officedocument.presentationml.notesSlide+xml"/>
  <Override PartName="/ppt/charts/chart64.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65.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6.xml" ContentType="application/vnd.openxmlformats-officedocument.drawingml.chart+xml"/>
  <Override PartName="/ppt/charts/style60.xml" ContentType="application/vnd.ms-office.chartstyle+xml"/>
  <Override PartName="/ppt/charts/colors60.xml" ContentType="application/vnd.ms-office.chartcolorstyl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0"/>
  </p:notesMasterIdLst>
  <p:handoutMasterIdLst>
    <p:handoutMasterId r:id="rId91"/>
  </p:handoutMasterIdLst>
  <p:sldIdLst>
    <p:sldId id="845" r:id="rId2"/>
    <p:sldId id="846" r:id="rId3"/>
    <p:sldId id="955" r:id="rId4"/>
    <p:sldId id="538" r:id="rId5"/>
    <p:sldId id="587" r:id="rId6"/>
    <p:sldId id="539" r:id="rId7"/>
    <p:sldId id="872" r:id="rId8"/>
    <p:sldId id="873" r:id="rId9"/>
    <p:sldId id="542" r:id="rId10"/>
    <p:sldId id="543" r:id="rId11"/>
    <p:sldId id="797" r:id="rId12"/>
    <p:sldId id="798" r:id="rId13"/>
    <p:sldId id="916" r:id="rId14"/>
    <p:sldId id="917" r:id="rId15"/>
    <p:sldId id="548" r:id="rId16"/>
    <p:sldId id="801" r:id="rId17"/>
    <p:sldId id="802" r:id="rId18"/>
    <p:sldId id="918" r:id="rId19"/>
    <p:sldId id="919" r:id="rId20"/>
    <p:sldId id="904" r:id="rId21"/>
    <p:sldId id="905" r:id="rId22"/>
    <p:sldId id="906" r:id="rId23"/>
    <p:sldId id="920" r:id="rId24"/>
    <p:sldId id="921" r:id="rId25"/>
    <p:sldId id="944" r:id="rId26"/>
    <p:sldId id="945" r:id="rId27"/>
    <p:sldId id="946" r:id="rId28"/>
    <p:sldId id="947" r:id="rId29"/>
    <p:sldId id="948" r:id="rId30"/>
    <p:sldId id="848" r:id="rId31"/>
    <p:sldId id="849" r:id="rId32"/>
    <p:sldId id="943" r:id="rId33"/>
    <p:sldId id="927" r:id="rId34"/>
    <p:sldId id="929" r:id="rId35"/>
    <p:sldId id="932" r:id="rId36"/>
    <p:sldId id="934" r:id="rId37"/>
    <p:sldId id="935" r:id="rId38"/>
    <p:sldId id="936" r:id="rId39"/>
    <p:sldId id="939" r:id="rId40"/>
    <p:sldId id="851" r:id="rId41"/>
    <p:sldId id="852" r:id="rId42"/>
    <p:sldId id="853" r:id="rId43"/>
    <p:sldId id="937" r:id="rId44"/>
    <p:sldId id="856" r:id="rId45"/>
    <p:sldId id="857" r:id="rId46"/>
    <p:sldId id="858" r:id="rId47"/>
    <p:sldId id="859" r:id="rId48"/>
    <p:sldId id="861" r:id="rId49"/>
    <p:sldId id="860" r:id="rId50"/>
    <p:sldId id="862" r:id="rId51"/>
    <p:sldId id="938" r:id="rId52"/>
    <p:sldId id="864" r:id="rId53"/>
    <p:sldId id="950" r:id="rId54"/>
    <p:sldId id="949" r:id="rId55"/>
    <p:sldId id="867" r:id="rId56"/>
    <p:sldId id="868" r:id="rId57"/>
    <p:sldId id="869" r:id="rId58"/>
    <p:sldId id="870" r:id="rId59"/>
    <p:sldId id="534" r:id="rId60"/>
    <p:sldId id="952" r:id="rId61"/>
    <p:sldId id="953" r:id="rId62"/>
    <p:sldId id="954" r:id="rId63"/>
    <p:sldId id="903" r:id="rId64"/>
    <p:sldId id="871" r:id="rId65"/>
    <p:sldId id="766" r:id="rId66"/>
    <p:sldId id="770" r:id="rId67"/>
    <p:sldId id="767" r:id="rId68"/>
    <p:sldId id="768" r:id="rId69"/>
    <p:sldId id="769" r:id="rId70"/>
    <p:sldId id="956" r:id="rId71"/>
    <p:sldId id="957" r:id="rId72"/>
    <p:sldId id="960" r:id="rId73"/>
    <p:sldId id="961" r:id="rId74"/>
    <p:sldId id="962" r:id="rId75"/>
    <p:sldId id="965" r:id="rId76"/>
    <p:sldId id="966" r:id="rId77"/>
    <p:sldId id="967" r:id="rId78"/>
    <p:sldId id="970" r:id="rId79"/>
    <p:sldId id="971" r:id="rId80"/>
    <p:sldId id="972" r:id="rId81"/>
    <p:sldId id="975" r:id="rId82"/>
    <p:sldId id="976" r:id="rId83"/>
    <p:sldId id="882" r:id="rId84"/>
    <p:sldId id="951" r:id="rId85"/>
    <p:sldId id="661" r:id="rId86"/>
    <p:sldId id="680" r:id="rId87"/>
    <p:sldId id="634" r:id="rId88"/>
    <p:sldId id="656" r:id="rId8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F76DC93-5DF7-4E64-A602-DF66F8D331EB}">
          <p14:sldIdLst>
            <p14:sldId id="845"/>
            <p14:sldId id="846"/>
            <p14:sldId id="955"/>
          </p14:sldIdLst>
        </p14:section>
        <p14:section name="Industry Overview" id="{8AE7E04E-28C0-4ABF-91FC-A4CA0BC70D7B}">
          <p14:sldIdLst>
            <p14:sldId id="538"/>
            <p14:sldId id="587"/>
            <p14:sldId id="539"/>
            <p14:sldId id="872"/>
            <p14:sldId id="873"/>
            <p14:sldId id="542"/>
          </p14:sldIdLst>
        </p14:section>
        <p14:section name="Healthcare and Social Assistance" id="{FEF9ED6A-86FE-4774-A3CD-91EC2EE1FB4D}">
          <p14:sldIdLst>
            <p14:sldId id="543"/>
            <p14:sldId id="797"/>
            <p14:sldId id="798"/>
            <p14:sldId id="916"/>
            <p14:sldId id="917"/>
          </p14:sldIdLst>
        </p14:section>
        <p14:section name="Manufacturing" id="{430F390C-FF9F-4485-8DA2-0A5C15599D4C}">
          <p14:sldIdLst>
            <p14:sldId id="548"/>
            <p14:sldId id="801"/>
            <p14:sldId id="802"/>
            <p14:sldId id="918"/>
            <p14:sldId id="919"/>
          </p14:sldIdLst>
        </p14:section>
        <p14:section name="Professional and Technical" id="{F02DFBCB-3E32-4792-BFB5-3CD933D54E36}">
          <p14:sldIdLst>
            <p14:sldId id="904"/>
            <p14:sldId id="905"/>
            <p14:sldId id="906"/>
            <p14:sldId id="920"/>
            <p14:sldId id="921"/>
            <p14:sldId id="944"/>
            <p14:sldId id="945"/>
            <p14:sldId id="946"/>
            <p14:sldId id="947"/>
            <p14:sldId id="948"/>
          </p14:sldIdLst>
        </p14:section>
        <p14:section name="Occupations" id="{8E55BC8F-CC2A-43F2-9C96-DFE73C969928}">
          <p14:sldIdLst>
            <p14:sldId id="848"/>
            <p14:sldId id="849"/>
            <p14:sldId id="943"/>
            <p14:sldId id="927"/>
            <p14:sldId id="929"/>
            <p14:sldId id="932"/>
            <p14:sldId id="934"/>
            <p14:sldId id="935"/>
            <p14:sldId id="936"/>
            <p14:sldId id="939"/>
          </p14:sldIdLst>
        </p14:section>
        <p14:section name="Supply Gap Analysis" id="{F9D3AB9D-A0CA-429B-BECB-04F83FF398CD}">
          <p14:sldIdLst>
            <p14:sldId id="851"/>
            <p14:sldId id="852"/>
            <p14:sldId id="853"/>
            <p14:sldId id="937"/>
            <p14:sldId id="856"/>
            <p14:sldId id="857"/>
          </p14:sldIdLst>
        </p14:section>
        <p14:section name="Workforce Supply Analysis" id="{4E301FE4-06D8-412E-9615-6024F4EA115A}">
          <p14:sldIdLst>
            <p14:sldId id="858"/>
            <p14:sldId id="859"/>
            <p14:sldId id="861"/>
            <p14:sldId id="860"/>
            <p14:sldId id="862"/>
            <p14:sldId id="938"/>
            <p14:sldId id="864"/>
            <p14:sldId id="950"/>
            <p14:sldId id="949"/>
          </p14:sldIdLst>
        </p14:section>
        <p14:section name="New Data Tools" id="{FA236253-A912-4294-B12D-7F0E9F90AC61}">
          <p14:sldIdLst>
            <p14:sldId id="867"/>
            <p14:sldId id="868"/>
            <p14:sldId id="869"/>
            <p14:sldId id="870"/>
          </p14:sldIdLst>
        </p14:section>
        <p14:section name="Appendix: Regional Context" id="{2BED768A-514B-4C17-8E02-BA7B6A1B17BF}">
          <p14:sldIdLst>
            <p14:sldId id="534"/>
            <p14:sldId id="952"/>
            <p14:sldId id="953"/>
            <p14:sldId id="954"/>
            <p14:sldId id="903"/>
          </p14:sldIdLst>
        </p14:section>
        <p14:section name="Appendix: Worker Characteristics" id="{0DDABE25-F4FE-41B9-B52F-03D64E2BF455}">
          <p14:sldIdLst>
            <p14:sldId id="871"/>
            <p14:sldId id="766"/>
            <p14:sldId id="770"/>
            <p14:sldId id="767"/>
            <p14:sldId id="768"/>
            <p14:sldId id="769"/>
          </p14:sldIdLst>
        </p14:section>
        <p14:section name="Appendix: Priority Industry Profiles" id="{7E06534D-D812-4026-830C-9359CD0C103B}">
          <p14:sldIdLst>
            <p14:sldId id="956"/>
            <p14:sldId id="957"/>
            <p14:sldId id="960"/>
            <p14:sldId id="961"/>
            <p14:sldId id="962"/>
            <p14:sldId id="965"/>
            <p14:sldId id="966"/>
            <p14:sldId id="967"/>
            <p14:sldId id="970"/>
            <p14:sldId id="971"/>
            <p14:sldId id="972"/>
            <p14:sldId id="975"/>
            <p14:sldId id="976"/>
          </p14:sldIdLst>
        </p14:section>
        <p14:section name="Appendix: Licensing Deep Dive" id="{65703BCF-0400-49A8-9126-B946883127A6}">
          <p14:sldIdLst>
            <p14:sldId id="882"/>
            <p14:sldId id="951"/>
          </p14:sldIdLst>
        </p14:section>
        <p14:section name="Glossary" id="{1E106C2D-210B-4658-88D1-04AF62905057}">
          <p14:sldIdLst>
            <p14:sldId id="661"/>
            <p14:sldId id="680"/>
            <p14:sldId id="634"/>
            <p14:sldId id="6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82" autoAdjust="0"/>
    <p:restoredTop sz="94660"/>
  </p:normalViewPr>
  <p:slideViewPr>
    <p:cSldViewPr snapToGrid="0">
      <p:cViewPr>
        <p:scale>
          <a:sx n="90" d="100"/>
          <a:sy n="90" d="100"/>
        </p:scale>
        <p:origin x="642" y="558"/>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State\2-A.%20Regional%20Industry%20Overview\State%20-%20Sector%20Makeup.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State\2-A.%20Regional%20Industry%20Overview\State%20-%20Sector%20Makeup.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Groups%20and%20Employers\State%20-%20Industry%20Groups.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All%20Regions\All%20Regions%20-%20Employment%20by%20Education%20(inc%20State).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4.xml"/><Relationship Id="rId1" Type="http://schemas.microsoft.com/office/2011/relationships/chartStyle" Target="style4.xml"/></Relationships>
</file>

<file path=ppt/charts/_rels/chart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6.xml"/><Relationship Id="rId1" Type="http://schemas.microsoft.com/office/2011/relationships/chartStyle" Target="style6.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Groups%20and%20Employers\State%20-%20Industry%20Groups.xlsx" TargetMode="External"/><Relationship Id="rId2" Type="http://schemas.microsoft.com/office/2011/relationships/chartColorStyle" Target="colors7.xml"/><Relationship Id="rId1" Type="http://schemas.microsoft.com/office/2011/relationships/chartStyle" Target="style7.xml"/></Relationships>
</file>

<file path=ppt/charts/_rels/chart11.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All%20Regions\All%20Regions%20-%20Employment%20by%20Education%20(inc%20State).xlsx" TargetMode="External"/></Relationships>
</file>

<file path=ppt/charts/_rels/chart1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8.xml"/><Relationship Id="rId1" Type="http://schemas.microsoft.com/office/2011/relationships/chartStyle" Target="style8.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9.xml"/><Relationship Id="rId1" Type="http://schemas.microsoft.com/office/2011/relationships/chartStyle" Target="style9.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10.xml"/><Relationship Id="rId1" Type="http://schemas.microsoft.com/office/2011/relationships/chartStyle" Target="style10.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11.xml"/><Relationship Id="rId1" Type="http://schemas.microsoft.com/office/2011/relationships/chartStyle" Target="style11.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12.xml"/><Relationship Id="rId1" Type="http://schemas.microsoft.com/office/2011/relationships/chartStyle" Target="style12.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Groups%20and%20Employers\State%20-%20Industry%20Groups.xlsx" TargetMode="External"/><Relationship Id="rId2" Type="http://schemas.microsoft.com/office/2011/relationships/chartColorStyle" Target="colors13.xml"/><Relationship Id="rId1" Type="http://schemas.microsoft.com/office/2011/relationships/chartStyle" Target="style13.xml"/></Relationships>
</file>

<file path=ppt/charts/_rels/chart18.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All%20Regions\All%20Regions%20-%20Employment%20by%20Education%20(inc%20State).xlsx" TargetMode="External"/></Relationships>
</file>

<file path=ppt/charts/_rels/chart1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14.xml"/><Relationship Id="rId1" Type="http://schemas.microsoft.com/office/2011/relationships/chartStyle" Target="style14.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15.xml"/><Relationship Id="rId1" Type="http://schemas.microsoft.com/office/2011/relationships/chartStyle" Target="style15.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16.xml"/><Relationship Id="rId1" Type="http://schemas.microsoft.com/office/2011/relationships/chartStyle" Target="style16.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17.xml"/><Relationship Id="rId1" Type="http://schemas.microsoft.com/office/2011/relationships/chartStyle" Target="style17.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18.xml"/><Relationship Id="rId1" Type="http://schemas.microsoft.com/office/2011/relationships/chartStyle" Target="style18.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Groups%20and%20Employers\State%20-%20Industry%20Groups.xlsx" TargetMode="External"/><Relationship Id="rId2" Type="http://schemas.microsoft.com/office/2011/relationships/chartColorStyle" Target="colors19.xml"/><Relationship Id="rId1" Type="http://schemas.microsoft.com/office/2011/relationships/chartStyle" Target="style19.xml"/></Relationships>
</file>

<file path=ppt/charts/_rels/chart25.xml.rels><?xml version="1.0" encoding="UTF-8" standalone="yes"?>
<Relationships xmlns="http://schemas.openxmlformats.org/package/2006/relationships"><Relationship Id="rId1" Type="http://schemas.openxmlformats.org/officeDocument/2006/relationships/oleObject" Target="file:///C:\Users\sriyani.diazgranados\Desktop\Regional%20Planning\2019\Data%20Package%20Update\State\2-B.%20Priority%20Industry%20Profiles\Employment\State%20-%20Employment%20by%20Education.xlsx" TargetMode="External"/></Relationships>
</file>

<file path=ppt/charts/_rels/chart2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20.xml"/><Relationship Id="rId1" Type="http://schemas.microsoft.com/office/2011/relationships/chartStyle" Target="style20.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21.xml"/><Relationship Id="rId1" Type="http://schemas.microsoft.com/office/2011/relationships/chartStyle" Target="style21.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22.xml"/><Relationship Id="rId1" Type="http://schemas.microsoft.com/office/2011/relationships/chartStyle" Target="style22.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23.xml"/><Relationship Id="rId1" Type="http://schemas.microsoft.com/office/2011/relationships/chartStyle" Target="style23.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24.xml"/><Relationship Id="rId1" Type="http://schemas.microsoft.com/office/2011/relationships/chartStyle" Target="style24.xml"/></Relationships>
</file>

<file path=ppt/charts/_rels/chart3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tatewide%20Data%20Package\All%20Regions%20-%20Supply%20and%20Demand%20Charts.xlsx" TargetMode="External"/><Relationship Id="rId2" Type="http://schemas.microsoft.com/office/2011/relationships/chartColorStyle" Target="colors25.xml"/><Relationship Id="rId1" Type="http://schemas.microsoft.com/office/2011/relationships/chartStyle" Target="style25.xml"/></Relationships>
</file>

<file path=ppt/charts/_rels/chart3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26.xml"/><Relationship Id="rId1" Type="http://schemas.microsoft.com/office/2011/relationships/chartStyle" Target="style26.xml"/></Relationships>
</file>

<file path=ppt/charts/_rels/chart3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Northeast\3.%20Workforce%20Supply%20Analysis\Northeast%20-%20Supply%20and%20Demand%20Charts.xlsx" TargetMode="External"/><Relationship Id="rId2" Type="http://schemas.microsoft.com/office/2011/relationships/chartColorStyle" Target="colors27.xml"/><Relationship Id="rId1" Type="http://schemas.microsoft.com/office/2011/relationships/chartStyle" Target="style27.xml"/></Relationships>
</file>

<file path=ppt/charts/_rels/chart3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Apprentice%20Charts.xlsx" TargetMode="External"/><Relationship Id="rId2" Type="http://schemas.microsoft.com/office/2011/relationships/chartColorStyle" Target="colors28.xml"/><Relationship Id="rId1" Type="http://schemas.microsoft.com/office/2011/relationships/chartStyle" Target="style28.xml"/></Relationships>
</file>

<file path=ppt/charts/_rels/chart3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upply%20Gap%20Analysis\2019%20Supply\Apprentices\Apprentices%20(2019)%20-%20Charta.xlsx" TargetMode="External"/><Relationship Id="rId2" Type="http://schemas.microsoft.com/office/2011/relationships/chartColorStyle" Target="colors29.xml"/><Relationship Id="rId1" Type="http://schemas.microsoft.com/office/2011/relationships/chartStyle" Target="style29.xml"/></Relationships>
</file>

<file path=ppt/charts/_rels/chart3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Statewide%20Data%20Package\All%20Regions%20-%20Licensing%20Charts%20(Unlinked).xlsx" TargetMode="External"/><Relationship Id="rId2" Type="http://schemas.microsoft.com/office/2011/relationships/chartColorStyle" Target="colors30.xml"/><Relationship Id="rId1" Type="http://schemas.microsoft.com/office/2011/relationships/chartStyle" Target="style30.xml"/></Relationships>
</file>

<file path=ppt/charts/_rels/chart3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State%20-%20Labor%20Force.xlsx" TargetMode="External"/><Relationship Id="rId2" Type="http://schemas.microsoft.com/office/2011/relationships/chartColorStyle" Target="colors31.xml"/><Relationship Id="rId1" Type="http://schemas.microsoft.com/office/2011/relationships/chartStyle" Target="style31.xml"/></Relationships>
</file>

<file path=ppt/charts/_rels/chart3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State%20-%20Labor%20Force.xlsx" TargetMode="External"/><Relationship Id="rId2" Type="http://schemas.microsoft.com/office/2011/relationships/chartColorStyle" Target="colors32.xml"/><Relationship Id="rId1" Type="http://schemas.microsoft.com/office/2011/relationships/chartStyle" Target="style32.xml"/></Relationships>
</file>

<file path=ppt/charts/_rels/chart3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Median%20Wage.xlsx" TargetMode="External"/><Relationship Id="rId2" Type="http://schemas.microsoft.com/office/2011/relationships/chartColorStyle" Target="colors33.xml"/><Relationship Id="rId1" Type="http://schemas.microsoft.com/office/2011/relationships/chartStyle" Target="style33.xml"/></Relationships>
</file>

<file path=ppt/charts/_rels/chart4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T%20Education.xlsx" TargetMode="External"/><Relationship Id="rId2" Type="http://schemas.microsoft.com/office/2011/relationships/chartColorStyle" Target="colors34.xml"/><Relationship Id="rId1" Type="http://schemas.microsoft.com/office/2011/relationships/chartStyle" Target="style34.xml"/></Relationships>
</file>

<file path=ppt/charts/_rels/chart4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All%20Regions\All%20Regions%20-%20LT%20Education.xlsx" TargetMode="External"/><Relationship Id="rId2" Type="http://schemas.microsoft.com/office/2011/relationships/chartColorStyle" Target="colors35.xml"/><Relationship Id="rId1" Type="http://schemas.microsoft.com/office/2011/relationships/chartStyle" Target="style35.xml"/></Relationships>
</file>

<file path=ppt/charts/_rels/chart4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Appendix\State%20-%20Worker%20Characteristics.xlsx" TargetMode="External"/><Relationship Id="rId2" Type="http://schemas.microsoft.com/office/2011/relationships/chartColorStyle" Target="colors36.xml"/><Relationship Id="rId1" Type="http://schemas.microsoft.com/office/2011/relationships/chartStyle" Target="style36.xml"/></Relationships>
</file>

<file path=ppt/charts/_rels/chart4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Appendix\State%20-%20Worker%20Characteristics.xlsx" TargetMode="External"/><Relationship Id="rId2" Type="http://schemas.microsoft.com/office/2011/relationships/chartColorStyle" Target="colors37.xml"/><Relationship Id="rId1" Type="http://schemas.microsoft.com/office/2011/relationships/chartStyle" Target="style37.xml"/></Relationships>
</file>

<file path=ppt/charts/_rels/chart4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Appendix\State%20-%20Worker%20Characteristics.xlsx" TargetMode="External"/><Relationship Id="rId2" Type="http://schemas.microsoft.com/office/2011/relationships/chartColorStyle" Target="colors38.xml"/><Relationship Id="rId1" Type="http://schemas.microsoft.com/office/2011/relationships/chartStyle" Target="style38.xml"/></Relationships>
</file>

<file path=ppt/charts/_rels/chart4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Appendix\State%20-%20Worker%20Characteristics.xlsx" TargetMode="External"/><Relationship Id="rId2" Type="http://schemas.microsoft.com/office/2011/relationships/chartColorStyle" Target="colors39.xml"/><Relationship Id="rId1" Type="http://schemas.microsoft.com/office/2011/relationships/chartStyle" Target="style39.xml"/></Relationships>
</file>

<file path=ppt/charts/_rels/chart4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Appendix\State%20-%20Worker%20Characteristics.xlsx" TargetMode="External"/><Relationship Id="rId2" Type="http://schemas.microsoft.com/office/2011/relationships/chartColorStyle" Target="colors40.xml"/><Relationship Id="rId1" Type="http://schemas.microsoft.com/office/2011/relationships/chartStyle" Target="style40.xml"/></Relationships>
</file>

<file path=ppt/charts/_rels/chart4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41.xml"/><Relationship Id="rId1" Type="http://schemas.microsoft.com/office/2011/relationships/chartStyle" Target="style41.xml"/></Relationships>
</file>

<file path=ppt/charts/_rels/chart4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42.xml"/><Relationship Id="rId1" Type="http://schemas.microsoft.com/office/2011/relationships/chartStyle" Target="style42.xml"/></Relationships>
</file>

<file path=ppt/charts/_rels/chart4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43.xml"/><Relationship Id="rId1" Type="http://schemas.microsoft.com/office/2011/relationships/chartStyle" Target="style43.xml"/></Relationships>
</file>

<file path=ppt/charts/_rels/chart5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44.xml"/><Relationship Id="rId1" Type="http://schemas.microsoft.com/office/2011/relationships/chartStyle" Target="style44.xml"/></Relationships>
</file>

<file path=ppt/charts/_rels/chart5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45.xml"/><Relationship Id="rId1" Type="http://schemas.microsoft.com/office/2011/relationships/chartStyle" Target="style45.xml"/></Relationships>
</file>

<file path=ppt/charts/_rels/chart5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46.xml"/><Relationship Id="rId1" Type="http://schemas.microsoft.com/office/2011/relationships/chartStyle" Target="style46.xml"/></Relationships>
</file>

<file path=ppt/charts/_rels/chart5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47.xml"/><Relationship Id="rId1" Type="http://schemas.microsoft.com/office/2011/relationships/chartStyle" Target="style47.xml"/></Relationships>
</file>

<file path=ppt/charts/_rels/chart5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48.xml"/><Relationship Id="rId1" Type="http://schemas.microsoft.com/office/2011/relationships/chartStyle" Target="style48.xml"/></Relationships>
</file>

<file path=ppt/charts/_rels/chart5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49.xml"/><Relationship Id="rId1" Type="http://schemas.microsoft.com/office/2011/relationships/chartStyle" Target="style49.xml"/></Relationships>
</file>

<file path=ppt/charts/_rels/chart5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50.xml"/><Relationship Id="rId1" Type="http://schemas.microsoft.com/office/2011/relationships/chartStyle" Target="style50.xml"/></Relationships>
</file>

<file path=ppt/charts/_rels/chart57.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51.xml"/><Relationship Id="rId1" Type="http://schemas.microsoft.com/office/2011/relationships/chartStyle" Target="style51.xml"/></Relationships>
</file>

<file path=ppt/charts/_rels/chart58.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52.xml"/><Relationship Id="rId1" Type="http://schemas.microsoft.com/office/2011/relationships/chartStyle" Target="style52.xml"/></Relationships>
</file>

<file path=ppt/charts/_rels/chart59.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53.xml"/><Relationship Id="rId1" Type="http://schemas.microsoft.com/office/2011/relationships/chartStyle" Target="style53.xml"/></Relationships>
</file>

<file path=ppt/charts/_rels/chart60.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54.xml"/><Relationship Id="rId1" Type="http://schemas.microsoft.com/office/2011/relationships/chartStyle" Target="style54.xml"/></Relationships>
</file>

<file path=ppt/charts/_rels/chart61.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55.xml"/><Relationship Id="rId1" Type="http://schemas.microsoft.com/office/2011/relationships/chartStyle" Target="style55.xml"/></Relationships>
</file>

<file path=ppt/charts/_rels/chart62.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56.xml"/><Relationship Id="rId1" Type="http://schemas.microsoft.com/office/2011/relationships/chartStyle" Target="style56.xml"/></Relationships>
</file>

<file path=ppt/charts/_rels/chart63.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Gender.xlsx" TargetMode="External"/><Relationship Id="rId2" Type="http://schemas.microsoft.com/office/2011/relationships/chartColorStyle" Target="colors57.xml"/><Relationship Id="rId1" Type="http://schemas.microsoft.com/office/2011/relationships/chartStyle" Target="style57.xml"/></Relationships>
</file>

<file path=ppt/charts/_rels/chart64.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58.xml"/><Relationship Id="rId1" Type="http://schemas.microsoft.com/office/2011/relationships/chartStyle" Target="style58.xml"/></Relationships>
</file>

<file path=ppt/charts/_rels/chart65.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59.xml"/><Relationship Id="rId1" Type="http://schemas.microsoft.com/office/2011/relationships/chartStyle" Target="style59.xml"/></Relationships>
</file>

<file path=ppt/charts/_rels/chart66.xml.rels><?xml version="1.0" encoding="UTF-8" standalone="yes"?>
<Relationships xmlns="http://schemas.openxmlformats.org/package/2006/relationships"><Relationship Id="rId3" Type="http://schemas.openxmlformats.org/officeDocument/2006/relationships/oleObject" Target="file:///C:\Users\sriyani.diazgranados\Desktop\Regional%20Planning\2019\Data%20Package%20Update\State\2-B.%20Priority%20Industry%20Profiles\Employment\State%20-%20Employment%20by%20Race%20and%20Ethnicity.xlsx" TargetMode="External"/><Relationship Id="rId2" Type="http://schemas.microsoft.com/office/2011/relationships/chartColorStyle" Target="colors60.xml"/><Relationship Id="rId1" Type="http://schemas.microsoft.com/office/2011/relationships/chartStyle" Target="style6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21FD-439C-9DF6-D174F64B1CC3}"/>
              </c:ext>
            </c:extLst>
          </c:dPt>
          <c:dPt>
            <c:idx val="1"/>
            <c:invertIfNegative val="0"/>
            <c:bubble3D val="0"/>
            <c:extLst>
              <c:ext xmlns:c16="http://schemas.microsoft.com/office/drawing/2014/chart" uri="{C3380CC4-5D6E-409C-BE32-E72D297353CC}">
                <c16:uniqueId val="{00000002-21FD-439C-9DF6-D174F64B1CC3}"/>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4-21FD-439C-9DF6-D174F64B1CC3}"/>
              </c:ext>
            </c:extLst>
          </c:dPt>
          <c:dPt>
            <c:idx val="4"/>
            <c:invertIfNegative val="0"/>
            <c:bubble3D val="0"/>
            <c:extLst>
              <c:ext xmlns:c16="http://schemas.microsoft.com/office/drawing/2014/chart" uri="{C3380CC4-5D6E-409C-BE32-E72D297353CC}">
                <c16:uniqueId val="{00000005-21FD-439C-9DF6-D174F64B1CC3}"/>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7-21FD-439C-9DF6-D174F64B1CC3}"/>
              </c:ext>
            </c:extLst>
          </c:dPt>
          <c:dPt>
            <c:idx val="7"/>
            <c:invertIfNegative val="0"/>
            <c:bubble3D val="0"/>
            <c:extLst>
              <c:ext xmlns:c16="http://schemas.microsoft.com/office/drawing/2014/chart" uri="{C3380CC4-5D6E-409C-BE32-E72D297353CC}">
                <c16:uniqueId val="{00000008-21FD-439C-9DF6-D174F64B1CC3}"/>
              </c:ext>
            </c:extLst>
          </c:dPt>
          <c:dPt>
            <c:idx val="8"/>
            <c:invertIfNegative val="0"/>
            <c:bubble3D val="0"/>
            <c:extLst>
              <c:ext xmlns:c16="http://schemas.microsoft.com/office/drawing/2014/chart" uri="{C3380CC4-5D6E-409C-BE32-E72D297353CC}">
                <c16:uniqueId val="{00000009-21FD-439C-9DF6-D174F64B1CC3}"/>
              </c:ext>
            </c:extLst>
          </c:dPt>
          <c:dPt>
            <c:idx val="11"/>
            <c:invertIfNegative val="0"/>
            <c:bubble3D val="0"/>
            <c:extLst>
              <c:ext xmlns:c16="http://schemas.microsoft.com/office/drawing/2014/chart" uri="{C3380CC4-5D6E-409C-BE32-E72D297353CC}">
                <c16:uniqueId val="{0000000A-21FD-439C-9DF6-D174F64B1CC3}"/>
              </c:ext>
            </c:extLst>
          </c:dPt>
          <c:dPt>
            <c:idx val="12"/>
            <c:invertIfNegative val="0"/>
            <c:bubble3D val="0"/>
            <c:extLst>
              <c:ext xmlns:c16="http://schemas.microsoft.com/office/drawing/2014/chart" uri="{C3380CC4-5D6E-409C-BE32-E72D297353CC}">
                <c16:uniqueId val="{0000000B-21FD-439C-9DF6-D174F64B1CC3}"/>
              </c:ext>
            </c:extLst>
          </c:dPt>
          <c:dPt>
            <c:idx val="18"/>
            <c:invertIfNegative val="0"/>
            <c:bubble3D val="0"/>
            <c:extLst>
              <c:ext xmlns:c16="http://schemas.microsoft.com/office/drawing/2014/chart" uri="{C3380CC4-5D6E-409C-BE32-E72D297353CC}">
                <c16:uniqueId val="{0000000C-21FD-439C-9DF6-D174F64B1CC3}"/>
              </c:ext>
            </c:extLst>
          </c:dPt>
          <c:dLbls>
            <c:dLbl>
              <c:idx val="0"/>
              <c:tx>
                <c:rich>
                  <a:bodyPr/>
                  <a:lstStyle/>
                  <a:p>
                    <a:fld id="{15A301E9-6676-421B-8412-659C17810D7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21FD-439C-9DF6-D174F64B1CC3}"/>
                </c:ext>
              </c:extLst>
            </c:dLbl>
            <c:dLbl>
              <c:idx val="1"/>
              <c:tx>
                <c:rich>
                  <a:bodyPr/>
                  <a:lstStyle/>
                  <a:p>
                    <a:fld id="{3D4E93B4-3E2C-4EF8-854D-F7F6004559F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21FD-439C-9DF6-D174F64B1CC3}"/>
                </c:ext>
              </c:extLst>
            </c:dLbl>
            <c:dLbl>
              <c:idx val="2"/>
              <c:tx>
                <c:rich>
                  <a:bodyPr/>
                  <a:lstStyle/>
                  <a:p>
                    <a:fld id="{31036088-D55A-4EE4-BCEC-3F04125B92C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21FD-439C-9DF6-D174F64B1CC3}"/>
                </c:ext>
              </c:extLst>
            </c:dLbl>
            <c:dLbl>
              <c:idx val="3"/>
              <c:tx>
                <c:rich>
                  <a:bodyPr/>
                  <a:lstStyle/>
                  <a:p>
                    <a:fld id="{827789B2-2A42-43D8-BD13-DBF76D1D4B6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21FD-439C-9DF6-D174F64B1CC3}"/>
                </c:ext>
              </c:extLst>
            </c:dLbl>
            <c:dLbl>
              <c:idx val="4"/>
              <c:tx>
                <c:rich>
                  <a:bodyPr/>
                  <a:lstStyle/>
                  <a:p>
                    <a:fld id="{6865CA33-F199-4FFB-8D77-3A76B69318CA}"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21FD-439C-9DF6-D174F64B1CC3}"/>
                </c:ext>
              </c:extLst>
            </c:dLbl>
            <c:dLbl>
              <c:idx val="5"/>
              <c:tx>
                <c:rich>
                  <a:bodyPr/>
                  <a:lstStyle/>
                  <a:p>
                    <a:fld id="{83F938D1-1E28-47DD-897A-35AE3F5194F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21FD-439C-9DF6-D174F64B1CC3}"/>
                </c:ext>
              </c:extLst>
            </c:dLbl>
            <c:dLbl>
              <c:idx val="6"/>
              <c:tx>
                <c:rich>
                  <a:bodyPr/>
                  <a:lstStyle/>
                  <a:p>
                    <a:fld id="{F4441946-3D55-4EB7-AB1D-97E5488E7B0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21FD-439C-9DF6-D174F64B1CC3}"/>
                </c:ext>
              </c:extLst>
            </c:dLbl>
            <c:dLbl>
              <c:idx val="7"/>
              <c:tx>
                <c:rich>
                  <a:bodyPr/>
                  <a:lstStyle/>
                  <a:p>
                    <a:fld id="{5B224EEB-59DF-49FF-9B5D-1E11532D14B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21FD-439C-9DF6-D174F64B1CC3}"/>
                </c:ext>
              </c:extLst>
            </c:dLbl>
            <c:dLbl>
              <c:idx val="8"/>
              <c:tx>
                <c:rich>
                  <a:bodyPr/>
                  <a:lstStyle/>
                  <a:p>
                    <a:fld id="{A91F9564-8C38-4EFD-9B6B-2E84CA7D62F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21FD-439C-9DF6-D174F64B1CC3}"/>
                </c:ext>
              </c:extLst>
            </c:dLbl>
            <c:dLbl>
              <c:idx val="9"/>
              <c:tx>
                <c:rich>
                  <a:bodyPr/>
                  <a:lstStyle/>
                  <a:p>
                    <a:fld id="{D2E949DA-4845-450D-A247-6B65388FDBC7}"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21FD-439C-9DF6-D174F64B1CC3}"/>
                </c:ext>
              </c:extLst>
            </c:dLbl>
            <c:dLbl>
              <c:idx val="10"/>
              <c:tx>
                <c:rich>
                  <a:bodyPr/>
                  <a:lstStyle/>
                  <a:p>
                    <a:fld id="{5A8E7CD1-203F-4D6F-88EC-C0C04FCBD1D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21FD-439C-9DF6-D174F64B1CC3}"/>
                </c:ext>
              </c:extLst>
            </c:dLbl>
            <c:dLbl>
              <c:idx val="11"/>
              <c:tx>
                <c:rich>
                  <a:bodyPr/>
                  <a:lstStyle/>
                  <a:p>
                    <a:fld id="{486DD1E7-3A57-48F2-A8C1-9D380F11E5F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21FD-439C-9DF6-D174F64B1CC3}"/>
                </c:ext>
              </c:extLst>
            </c:dLbl>
            <c:dLbl>
              <c:idx val="12"/>
              <c:tx>
                <c:rich>
                  <a:bodyPr/>
                  <a:lstStyle/>
                  <a:p>
                    <a:fld id="{2D12CD25-B423-4FDB-9006-F0B3A8733AE5}"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21FD-439C-9DF6-D174F64B1CC3}"/>
                </c:ext>
              </c:extLst>
            </c:dLbl>
            <c:dLbl>
              <c:idx val="13"/>
              <c:tx>
                <c:rich>
                  <a:bodyPr/>
                  <a:lstStyle/>
                  <a:p>
                    <a:fld id="{A680026C-323F-407C-98FF-3A2F672CB29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21FD-439C-9DF6-D174F64B1CC3}"/>
                </c:ext>
              </c:extLst>
            </c:dLbl>
            <c:dLbl>
              <c:idx val="14"/>
              <c:tx>
                <c:rich>
                  <a:bodyPr rot="0" spcFirstLastPara="1" vertOverflow="ellipsis" vert="horz" wrap="square" lIns="0" tIns="0" rIns="0" bIns="365760" anchor="b" anchorCtr="1">
                    <a:no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fld id="{F992C003-4B87-445C-91CB-798E4B2FF5E1}" type="CELLRANGE">
                      <a:rPr lang="en-US"/>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t>[CELLRANGE]</a:t>
                    </a:fld>
                    <a:endParaRPr lang="en-US"/>
                  </a:p>
                </c:rich>
              </c:tx>
              <c:numFmt formatCode="_(&quot;$&quot;* #,##0_);_(&quot;$&quot;* \(#,##0\);_(&quot;$&quot;* &quot;-&quot;??_);_(@_)" sourceLinked="0"/>
              <c:spPr>
                <a:noFill/>
                <a:ln>
                  <a:noFill/>
                </a:ln>
                <a:effectLst/>
              </c:spPr>
              <c:dLblPos val="in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2-21FD-439C-9DF6-D174F64B1CC3}"/>
                </c:ext>
              </c:extLst>
            </c:dLbl>
            <c:dLbl>
              <c:idx val="15"/>
              <c:tx>
                <c:rich>
                  <a:bodyPr rot="0" spcFirstLastPara="1" vertOverflow="ellipsis" vert="horz" wrap="square" lIns="0" tIns="0" rIns="0" bIns="365760" anchor="b" anchorCtr="1">
                    <a:no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fld id="{FF8BE559-7328-41A2-884B-128417A3E699}" type="CELLRANGE">
                      <a:rPr lang="en-US"/>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in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3-21FD-439C-9DF6-D174F64B1CC3}"/>
                </c:ext>
              </c:extLst>
            </c:dLbl>
            <c:dLbl>
              <c:idx val="16"/>
              <c:tx>
                <c:rich>
                  <a:bodyPr rot="0" spcFirstLastPara="1" vertOverflow="ellipsis" vert="horz" wrap="square" lIns="0" tIns="0" rIns="0" bIns="365760" anchor="b" anchorCtr="1">
                    <a:no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fld id="{DDFAB2D6-480A-4CC4-9B87-9CD132DC87A2}" type="CELLRANGE">
                      <a:rPr lang="en-US"/>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inEnd"/>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xForSave val="1"/>
                  <c15:showDataLabelsRange val="1"/>
                </c:ext>
                <c:ext xmlns:c16="http://schemas.microsoft.com/office/drawing/2014/chart" uri="{C3380CC4-5D6E-409C-BE32-E72D297353CC}">
                  <c16:uniqueId val="{00000014-21FD-439C-9DF6-D174F64B1CC3}"/>
                </c:ext>
              </c:extLst>
            </c:dLbl>
            <c:dLbl>
              <c:idx val="17"/>
              <c:delete val="1"/>
              <c:extLst>
                <c:ext xmlns:c15="http://schemas.microsoft.com/office/drawing/2012/chart" uri="{CE6537A1-D6FC-4f65-9D91-7224C49458BB}"/>
                <c:ext xmlns:c16="http://schemas.microsoft.com/office/drawing/2014/chart" uri="{C3380CC4-5D6E-409C-BE32-E72D297353CC}">
                  <c16:uniqueId val="{00000015-21FD-439C-9DF6-D174F64B1CC3}"/>
                </c:ext>
              </c:extLst>
            </c:dLbl>
            <c:dLbl>
              <c:idx val="18"/>
              <c:delete val="1"/>
              <c:extLst>
                <c:ext xmlns:c15="http://schemas.microsoft.com/office/drawing/2012/chart" uri="{CE6537A1-D6FC-4f65-9D91-7224C49458BB}"/>
                <c:ext xmlns:c16="http://schemas.microsoft.com/office/drawing/2014/chart" uri="{C3380CC4-5D6E-409C-BE32-E72D297353CC}">
                  <c16:uniqueId val="{0000000C-21FD-439C-9DF6-D174F64B1CC3}"/>
                </c:ext>
              </c:extLst>
            </c:dLbl>
            <c:dLbl>
              <c:idx val="19"/>
              <c:delete val="1"/>
              <c:extLst>
                <c:ext xmlns:c15="http://schemas.microsoft.com/office/drawing/2012/chart" uri="{CE6537A1-D6FC-4f65-9D91-7224C49458BB}"/>
                <c:ext xmlns:c16="http://schemas.microsoft.com/office/drawing/2014/chart" uri="{C3380CC4-5D6E-409C-BE32-E72D297353CC}">
                  <c16:uniqueId val="{00000016-21FD-439C-9DF6-D174F64B1CC3}"/>
                </c:ext>
              </c:extLst>
            </c:dLbl>
            <c:spPr>
              <a:noFill/>
              <a:ln>
                <a:noFill/>
              </a:ln>
              <a:effectLst/>
            </c:spPr>
            <c:txPr>
              <a:bodyPr rot="0" spcFirstLastPara="1" vertOverflow="ellipsis" vert="horz" wrap="square" lIns="0" tIns="0" rIns="0" bIns="36576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15:leaderLines>
                  <c:spPr>
                    <a:ln w="9525" cap="flat" cmpd="sng" algn="ctr">
                      <a:solidFill>
                        <a:schemeClr val="tx1">
                          <a:lumMod val="35000"/>
                          <a:lumOff val="65000"/>
                        </a:schemeClr>
                      </a:solidFill>
                      <a:round/>
                    </a:ln>
                    <a:effectLst/>
                  </c:spPr>
                </c15:leaderLines>
              </c:ext>
            </c:extLst>
          </c:dLbls>
          <c:cat>
            <c:strRef>
              <c:f>Employment!$E$6:$E$25</c:f>
              <c:strCache>
                <c:ptCount val="20"/>
                <c:pt idx="0">
                  <c:v>Health Care and Social Assistance</c:v>
                </c:pt>
                <c:pt idx="1">
                  <c:v>Retail Trade</c:v>
                </c:pt>
                <c:pt idx="2">
                  <c:v>Professional, Scientific, and Technical Services</c:v>
                </c:pt>
                <c:pt idx="3">
                  <c:v>Accommodation and Food Services</c:v>
                </c:pt>
                <c:pt idx="4">
                  <c:v>Educational Services</c:v>
                </c:pt>
                <c:pt idx="5">
                  <c:v>Manufacturing</c:v>
                </c:pt>
                <c:pt idx="6">
                  <c:v>Administrative and Support and Waste Management and Remediation Services</c:v>
                </c:pt>
                <c:pt idx="7">
                  <c:v>Construction</c:v>
                </c:pt>
                <c:pt idx="8">
                  <c:v>Finance and Insurance</c:v>
                </c:pt>
                <c:pt idx="9">
                  <c:v>Public Administration</c:v>
                </c:pt>
                <c:pt idx="10">
                  <c:v>Wholesale Trade</c:v>
                </c:pt>
                <c:pt idx="11">
                  <c:v>Other Services (except Public Administration)</c:v>
                </c:pt>
                <c:pt idx="12">
                  <c:v>Transportation and Warehousing</c:v>
                </c:pt>
                <c:pt idx="13">
                  <c:v>Information</c:v>
                </c:pt>
                <c:pt idx="14">
                  <c:v>Arts, Entertainment, and Recreation</c:v>
                </c:pt>
                <c:pt idx="15">
                  <c:v>Management of Companies and Enterprises</c:v>
                </c:pt>
                <c:pt idx="16">
                  <c:v>Real Estate and Rental and Leasing</c:v>
                </c:pt>
                <c:pt idx="17">
                  <c:v>Utilities</c:v>
                </c:pt>
                <c:pt idx="18">
                  <c:v>Agriculture, Forestry, Fishing and Hunting</c:v>
                </c:pt>
                <c:pt idx="19">
                  <c:v>Mining, Quarrying, and Oil and Gas Extraction</c:v>
                </c:pt>
              </c:strCache>
            </c:strRef>
          </c:cat>
          <c:val>
            <c:numRef>
              <c:f>Employment!$F$6:$F$25</c:f>
              <c:numCache>
                <c:formatCode>_(* #,##0_);_(* \(#,##0\);_(* "-"??_);_(@_)</c:formatCode>
                <c:ptCount val="20"/>
                <c:pt idx="0">
                  <c:v>648173</c:v>
                </c:pt>
                <c:pt idx="1">
                  <c:v>355525</c:v>
                </c:pt>
                <c:pt idx="2">
                  <c:v>333988</c:v>
                </c:pt>
                <c:pt idx="3">
                  <c:v>328942</c:v>
                </c:pt>
                <c:pt idx="4">
                  <c:v>320529</c:v>
                </c:pt>
                <c:pt idx="5">
                  <c:v>245824</c:v>
                </c:pt>
                <c:pt idx="6">
                  <c:v>194600</c:v>
                </c:pt>
                <c:pt idx="7">
                  <c:v>177789</c:v>
                </c:pt>
                <c:pt idx="8">
                  <c:v>171325</c:v>
                </c:pt>
                <c:pt idx="9">
                  <c:v>139568</c:v>
                </c:pt>
                <c:pt idx="10">
                  <c:v>124837</c:v>
                </c:pt>
                <c:pt idx="11">
                  <c:v>123176</c:v>
                </c:pt>
                <c:pt idx="12">
                  <c:v>109973</c:v>
                </c:pt>
                <c:pt idx="13">
                  <c:v>98393</c:v>
                </c:pt>
                <c:pt idx="14">
                  <c:v>81162</c:v>
                </c:pt>
                <c:pt idx="15">
                  <c:v>74907</c:v>
                </c:pt>
                <c:pt idx="16">
                  <c:v>49009</c:v>
                </c:pt>
                <c:pt idx="17">
                  <c:v>14312</c:v>
                </c:pt>
                <c:pt idx="18">
                  <c:v>9976</c:v>
                </c:pt>
                <c:pt idx="19">
                  <c:v>1047</c:v>
                </c:pt>
              </c:numCache>
            </c:numRef>
          </c:val>
          <c:extLst>
            <c:ext xmlns:c15="http://schemas.microsoft.com/office/drawing/2012/chart" uri="{02D57815-91ED-43cb-92C2-25804820EDAC}">
              <c15:datalabelsRange>
                <c15:f>Employment!$I$6:$I$25</c15:f>
                <c15:dlblRangeCache>
                  <c:ptCount val="20"/>
                  <c:pt idx="0">
                    <c:v>648 K</c:v>
                  </c:pt>
                  <c:pt idx="1">
                    <c:v>356 K</c:v>
                  </c:pt>
                  <c:pt idx="2">
                    <c:v>334 K</c:v>
                  </c:pt>
                  <c:pt idx="3">
                    <c:v>329 K</c:v>
                  </c:pt>
                  <c:pt idx="4">
                    <c:v>321 K</c:v>
                  </c:pt>
                  <c:pt idx="5">
                    <c:v>246 K</c:v>
                  </c:pt>
                  <c:pt idx="6">
                    <c:v>195 K</c:v>
                  </c:pt>
                  <c:pt idx="7">
                    <c:v>178 K</c:v>
                  </c:pt>
                  <c:pt idx="8">
                    <c:v>171 K</c:v>
                  </c:pt>
                  <c:pt idx="9">
                    <c:v>140 K</c:v>
                  </c:pt>
                  <c:pt idx="10">
                    <c:v>125 K</c:v>
                  </c:pt>
                  <c:pt idx="11">
                    <c:v>123 K</c:v>
                  </c:pt>
                  <c:pt idx="12">
                    <c:v>110 K</c:v>
                  </c:pt>
                  <c:pt idx="13">
                    <c:v>98 K</c:v>
                  </c:pt>
                  <c:pt idx="14">
                    <c:v>81 K</c:v>
                  </c:pt>
                  <c:pt idx="15">
                    <c:v>75 K</c:v>
                  </c:pt>
                  <c:pt idx="16">
                    <c:v>49 K</c:v>
                  </c:pt>
                  <c:pt idx="17">
                    <c:v>14 K</c:v>
                  </c:pt>
                  <c:pt idx="18">
                    <c:v>10 K</c:v>
                  </c:pt>
                  <c:pt idx="19">
                    <c:v>1 K</c:v>
                  </c:pt>
                </c15:dlblRangeCache>
              </c15:datalabelsRange>
            </c:ext>
            <c:ext xmlns:c16="http://schemas.microsoft.com/office/drawing/2014/chart" uri="{C3380CC4-5D6E-409C-BE32-E72D297353CC}">
              <c16:uniqueId val="{00000017-21FD-439C-9DF6-D174F64B1CC3}"/>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Employment!$M$5</c:f>
              <c:strCache>
                <c:ptCount val="1"/>
                <c:pt idx="0">
                  <c:v>Increase</c:v>
                </c:pt>
              </c:strCache>
            </c:strRef>
          </c:tx>
          <c:spPr>
            <a:ln w="25400" cap="rnd">
              <a:noFill/>
              <a:round/>
            </a:ln>
            <a:effectLst/>
          </c:spPr>
          <c:marker>
            <c:symbol val="none"/>
          </c:marker>
          <c:dLbls>
            <c:dLbl>
              <c:idx val="0"/>
              <c:tx>
                <c:rich>
                  <a:bodyPr/>
                  <a:lstStyle/>
                  <a:p>
                    <a:fld id="{CF44CC07-D907-4882-8082-3AB1CD15BAD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21FD-439C-9DF6-D174F64B1CC3}"/>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21FD-439C-9DF6-D174F64B1CC3}"/>
                </c:ext>
              </c:extLst>
            </c:dLbl>
            <c:dLbl>
              <c:idx val="2"/>
              <c:tx>
                <c:rich>
                  <a:bodyPr/>
                  <a:lstStyle/>
                  <a:p>
                    <a:fld id="{AE99B7ED-2003-40A5-89B3-441250AFFA4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21FD-439C-9DF6-D174F64B1CC3}"/>
                </c:ext>
              </c:extLst>
            </c:dLbl>
            <c:dLbl>
              <c:idx val="3"/>
              <c:tx>
                <c:rich>
                  <a:bodyPr/>
                  <a:lstStyle/>
                  <a:p>
                    <a:fld id="{BE339639-B591-44E6-A7DC-37FC0E208DC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21FD-439C-9DF6-D174F64B1CC3}"/>
                </c:ext>
              </c:extLst>
            </c:dLbl>
            <c:dLbl>
              <c:idx val="4"/>
              <c:tx>
                <c:rich>
                  <a:bodyPr/>
                  <a:lstStyle/>
                  <a:p>
                    <a:fld id="{772624EA-50D1-4FE2-9F9B-4D178AEC555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21FD-439C-9DF6-D174F64B1CC3}"/>
                </c:ext>
              </c:extLst>
            </c:dLbl>
            <c:dLbl>
              <c:idx val="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21FD-439C-9DF6-D174F64B1CC3}"/>
                </c:ext>
              </c:extLst>
            </c:dLbl>
            <c:dLbl>
              <c:idx val="6"/>
              <c:tx>
                <c:rich>
                  <a:bodyPr/>
                  <a:lstStyle/>
                  <a:p>
                    <a:fld id="{B4DDEE9A-CDF5-495F-8C5D-3BE02451392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21FD-439C-9DF6-D174F64B1CC3}"/>
                </c:ext>
              </c:extLst>
            </c:dLbl>
            <c:dLbl>
              <c:idx val="7"/>
              <c:tx>
                <c:rich>
                  <a:bodyPr/>
                  <a:lstStyle/>
                  <a:p>
                    <a:fld id="{F0AA71CD-9D09-4DE9-97C5-91E10EBD2EC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21FD-439C-9DF6-D174F64B1CC3}"/>
                </c:ext>
              </c:extLst>
            </c:dLbl>
            <c:dLbl>
              <c:idx val="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21FD-439C-9DF6-D174F64B1CC3}"/>
                </c:ext>
              </c:extLst>
            </c:dLbl>
            <c:dLbl>
              <c:idx val="9"/>
              <c:tx>
                <c:rich>
                  <a:bodyPr/>
                  <a:lstStyle/>
                  <a:p>
                    <a:fld id="{689D392D-5C89-48C5-82FB-BD13F149FE0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21FD-439C-9DF6-D174F64B1CC3}"/>
                </c:ext>
              </c:extLst>
            </c:dLbl>
            <c:dLbl>
              <c:idx val="10"/>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2-21FD-439C-9DF6-D174F64B1CC3}"/>
                </c:ext>
              </c:extLst>
            </c:dLbl>
            <c:dLbl>
              <c:idx val="11"/>
              <c:tx>
                <c:rich>
                  <a:bodyPr/>
                  <a:lstStyle/>
                  <a:p>
                    <a:fld id="{CCFF23BF-67D9-43A0-A989-DA5A6FE1518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21FD-439C-9DF6-D174F64B1CC3}"/>
                </c:ext>
              </c:extLst>
            </c:dLbl>
            <c:dLbl>
              <c:idx val="12"/>
              <c:tx>
                <c:rich>
                  <a:bodyPr/>
                  <a:lstStyle/>
                  <a:p>
                    <a:fld id="{4A8EF489-D23B-440B-A7CB-4A13F3A5029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21FD-439C-9DF6-D174F64B1CC3}"/>
                </c:ext>
              </c:extLst>
            </c:dLbl>
            <c:dLbl>
              <c:idx val="13"/>
              <c:tx>
                <c:rich>
                  <a:bodyPr/>
                  <a:lstStyle/>
                  <a:p>
                    <a:fld id="{F43C2625-8CDB-449C-82E3-FAF4C73755F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21FD-439C-9DF6-D174F64B1CC3}"/>
                </c:ext>
              </c:extLst>
            </c:dLbl>
            <c:dLbl>
              <c:idx val="14"/>
              <c:tx>
                <c:rich>
                  <a:bodyPr/>
                  <a:lstStyle/>
                  <a:p>
                    <a:fld id="{D5A4783E-3B47-4230-9B3C-BE96C65D022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6-21FD-439C-9DF6-D174F64B1CC3}"/>
                </c:ext>
              </c:extLst>
            </c:dLbl>
            <c:dLbl>
              <c:idx val="15"/>
              <c:tx>
                <c:rich>
                  <a:bodyPr/>
                  <a:lstStyle/>
                  <a:p>
                    <a:fld id="{68F4816D-B93B-49D5-A92B-3A85DD5CDCB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21FD-439C-9DF6-D174F64B1CC3}"/>
                </c:ext>
              </c:extLst>
            </c:dLbl>
            <c:dLbl>
              <c:idx val="16"/>
              <c:tx>
                <c:rich>
                  <a:bodyPr/>
                  <a:lstStyle/>
                  <a:p>
                    <a:fld id="{2E82A077-0DA7-4AC9-9C03-6C6E6222510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8-21FD-439C-9DF6-D174F64B1CC3}"/>
                </c:ext>
              </c:extLst>
            </c:dLbl>
            <c:dLbl>
              <c:idx val="1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21FD-439C-9DF6-D174F64B1CC3}"/>
                </c:ext>
              </c:extLst>
            </c:dLbl>
            <c:dLbl>
              <c:idx val="18"/>
              <c:tx>
                <c:rich>
                  <a:bodyPr/>
                  <a:lstStyle/>
                  <a:p>
                    <a:fld id="{2A643D61-4291-4E5A-B894-19F4960AFF59}"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A-21FD-439C-9DF6-D174F64B1CC3}"/>
                </c:ext>
              </c:extLst>
            </c:dLbl>
            <c:dLbl>
              <c:idx val="1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21FD-439C-9DF6-D174F64B1CC3}"/>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Employment!$O$6:$O$25</c:f>
                <c:numCache>
                  <c:formatCode>General</c:formatCode>
                  <c:ptCount val="20"/>
                  <c:pt idx="0">
                    <c:v>25926.92</c:v>
                  </c:pt>
                  <c:pt idx="1">
                    <c:v>25926.92</c:v>
                  </c:pt>
                  <c:pt idx="2">
                    <c:v>25926.92</c:v>
                  </c:pt>
                  <c:pt idx="3">
                    <c:v>25926.92</c:v>
                  </c:pt>
                  <c:pt idx="4">
                    <c:v>25926.92</c:v>
                  </c:pt>
                  <c:pt idx="5">
                    <c:v>25926.92</c:v>
                  </c:pt>
                  <c:pt idx="6">
                    <c:v>25926.92</c:v>
                  </c:pt>
                  <c:pt idx="7">
                    <c:v>25926.92</c:v>
                  </c:pt>
                  <c:pt idx="8">
                    <c:v>25926.92</c:v>
                  </c:pt>
                  <c:pt idx="9">
                    <c:v>25926.92</c:v>
                  </c:pt>
                  <c:pt idx="10">
                    <c:v>25926.92</c:v>
                  </c:pt>
                  <c:pt idx="11">
                    <c:v>25926.92</c:v>
                  </c:pt>
                  <c:pt idx="12">
                    <c:v>25926.92</c:v>
                  </c:pt>
                  <c:pt idx="13">
                    <c:v>25926.92</c:v>
                  </c:pt>
                  <c:pt idx="14">
                    <c:v>25926.92</c:v>
                  </c:pt>
                  <c:pt idx="15">
                    <c:v>25926.92</c:v>
                  </c:pt>
                  <c:pt idx="16">
                    <c:v>25926.92</c:v>
                  </c:pt>
                  <c:pt idx="17">
                    <c:v>25926.92</c:v>
                  </c:pt>
                  <c:pt idx="18">
                    <c:v>25926.92</c:v>
                  </c:pt>
                  <c:pt idx="19">
                    <c:v>25926.92</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Employment!$M$6:$M$25</c:f>
              <c:numCache>
                <c:formatCode>_(* #,##0_);_(* \(#,##0\);_(* "-"_);_(@_)</c:formatCode>
                <c:ptCount val="20"/>
                <c:pt idx="0">
                  <c:v>648173</c:v>
                </c:pt>
                <c:pt idx="1">
                  <c:v>#N/A</c:v>
                </c:pt>
                <c:pt idx="2">
                  <c:v>333988</c:v>
                </c:pt>
                <c:pt idx="3">
                  <c:v>328942</c:v>
                </c:pt>
                <c:pt idx="4">
                  <c:v>320529</c:v>
                </c:pt>
                <c:pt idx="5">
                  <c:v>#N/A</c:v>
                </c:pt>
                <c:pt idx="6">
                  <c:v>194600</c:v>
                </c:pt>
                <c:pt idx="7">
                  <c:v>177789</c:v>
                </c:pt>
                <c:pt idx="8">
                  <c:v>#N/A</c:v>
                </c:pt>
                <c:pt idx="9">
                  <c:v>139568</c:v>
                </c:pt>
                <c:pt idx="10">
                  <c:v>#N/A</c:v>
                </c:pt>
                <c:pt idx="11">
                  <c:v>123176</c:v>
                </c:pt>
                <c:pt idx="12">
                  <c:v>109973</c:v>
                </c:pt>
                <c:pt idx="13">
                  <c:v>98393</c:v>
                </c:pt>
                <c:pt idx="14">
                  <c:v>81162</c:v>
                </c:pt>
                <c:pt idx="15">
                  <c:v>74907</c:v>
                </c:pt>
                <c:pt idx="16">
                  <c:v>49009</c:v>
                </c:pt>
                <c:pt idx="17">
                  <c:v>#N/A</c:v>
                </c:pt>
                <c:pt idx="18">
                  <c:v>9976</c:v>
                </c:pt>
                <c:pt idx="19">
                  <c:v>#N/A</c:v>
                </c:pt>
              </c:numCache>
            </c:numRef>
          </c:yVal>
          <c:smooth val="0"/>
          <c:extLst>
            <c:ext xmlns:c15="http://schemas.microsoft.com/office/drawing/2012/chart" uri="{02D57815-91ED-43cb-92C2-25804820EDAC}">
              <c15:datalabelsRange>
                <c15:f>Employment!$H$6:$H$25</c15:f>
                <c15:dlblRangeCache>
                  <c:ptCount val="20"/>
                  <c:pt idx="0">
                    <c:v>+1%</c:v>
                  </c:pt>
                  <c:pt idx="1">
                    <c:v> -1%</c:v>
                  </c:pt>
                  <c:pt idx="2">
                    <c:v>+7%</c:v>
                  </c:pt>
                  <c:pt idx="3">
                    <c:v>+2%</c:v>
                  </c:pt>
                  <c:pt idx="4">
                    <c:v>+3%</c:v>
                  </c:pt>
                  <c:pt idx="5">
                    <c:v> -0%</c:v>
                  </c:pt>
                  <c:pt idx="6">
                    <c:v>+2%</c:v>
                  </c:pt>
                  <c:pt idx="7">
                    <c:v>+8%</c:v>
                  </c:pt>
                  <c:pt idx="8">
                    <c:v> -1%</c:v>
                  </c:pt>
                  <c:pt idx="9">
                    <c:v>+0%</c:v>
                  </c:pt>
                  <c:pt idx="10">
                    <c:v> -2%</c:v>
                  </c:pt>
                  <c:pt idx="11">
                    <c:v>+2%</c:v>
                  </c:pt>
                  <c:pt idx="12">
                    <c:v>+4%</c:v>
                  </c:pt>
                  <c:pt idx="13">
                    <c:v>+2%</c:v>
                  </c:pt>
                  <c:pt idx="14">
                    <c:v>+4%</c:v>
                  </c:pt>
                  <c:pt idx="15">
                    <c:v>+13%</c:v>
                  </c:pt>
                  <c:pt idx="16">
                    <c:v>+4%</c:v>
                  </c:pt>
                  <c:pt idx="17">
                    <c:v> -3%</c:v>
                  </c:pt>
                  <c:pt idx="18">
                    <c:v>+7%</c:v>
                  </c:pt>
                  <c:pt idx="19">
                    <c:v> -1%</c:v>
                  </c:pt>
                </c15:dlblRangeCache>
              </c15:datalabelsRange>
            </c:ext>
            <c:ext xmlns:c16="http://schemas.microsoft.com/office/drawing/2014/chart" uri="{C3380CC4-5D6E-409C-BE32-E72D297353CC}">
              <c16:uniqueId val="{0000002C-21FD-439C-9DF6-D174F64B1CC3}"/>
            </c:ext>
          </c:extLst>
        </c:ser>
        <c:ser>
          <c:idx val="2"/>
          <c:order val="2"/>
          <c:tx>
            <c:strRef>
              <c:f>Employment!$N$5</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21FD-439C-9DF6-D174F64B1CC3}"/>
                </c:ext>
              </c:extLst>
            </c:dLbl>
            <c:dLbl>
              <c:idx val="1"/>
              <c:tx>
                <c:rich>
                  <a:bodyPr/>
                  <a:lstStyle/>
                  <a:p>
                    <a:fld id="{64856216-EC98-4964-ABC0-D73337A5D6A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E-21FD-439C-9DF6-D174F64B1CC3}"/>
                </c:ext>
              </c:extLst>
            </c:dLbl>
            <c:dLbl>
              <c:idx val="2"/>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F-21FD-439C-9DF6-D174F64B1CC3}"/>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21FD-439C-9DF6-D174F64B1CC3}"/>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21FD-439C-9DF6-D174F64B1CC3}"/>
                </c:ext>
              </c:extLst>
            </c:dLbl>
            <c:dLbl>
              <c:idx val="5"/>
              <c:tx>
                <c:rich>
                  <a:bodyPr/>
                  <a:lstStyle/>
                  <a:p>
                    <a:fld id="{4308CF94-527D-4AE8-9D5B-7F08687D6BA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2-21FD-439C-9DF6-D174F64B1CC3}"/>
                </c:ext>
              </c:extLst>
            </c:dLbl>
            <c:dLbl>
              <c:idx val="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21FD-439C-9DF6-D174F64B1CC3}"/>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21FD-439C-9DF6-D174F64B1CC3}"/>
                </c:ext>
              </c:extLst>
            </c:dLbl>
            <c:dLbl>
              <c:idx val="8"/>
              <c:tx>
                <c:rich>
                  <a:bodyPr/>
                  <a:lstStyle/>
                  <a:p>
                    <a:fld id="{5D53D636-F836-4C1D-BEFA-C2E606E57D6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5-21FD-439C-9DF6-D174F64B1CC3}"/>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21FD-439C-9DF6-D174F64B1CC3}"/>
                </c:ext>
              </c:extLst>
            </c:dLbl>
            <c:dLbl>
              <c:idx val="10"/>
              <c:tx>
                <c:rich>
                  <a:bodyPr/>
                  <a:lstStyle/>
                  <a:p>
                    <a:fld id="{6FD498F0-2047-44C7-AD61-38B4F428F08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7-21FD-439C-9DF6-D174F64B1CC3}"/>
                </c:ext>
              </c:extLst>
            </c:dLbl>
            <c:dLbl>
              <c:idx val="1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21FD-439C-9DF6-D174F64B1CC3}"/>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21FD-439C-9DF6-D174F64B1CC3}"/>
                </c:ext>
              </c:extLst>
            </c:dLbl>
            <c:dLbl>
              <c:idx val="1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21FD-439C-9DF6-D174F64B1CC3}"/>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21FD-439C-9DF6-D174F64B1CC3}"/>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21FD-439C-9DF6-D174F64B1CC3}"/>
                </c:ext>
              </c:extLst>
            </c:dLbl>
            <c:dLbl>
              <c:idx val="16"/>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21FD-439C-9DF6-D174F64B1CC3}"/>
                </c:ext>
              </c:extLst>
            </c:dLbl>
            <c:dLbl>
              <c:idx val="17"/>
              <c:tx>
                <c:rich>
                  <a:bodyPr/>
                  <a:lstStyle/>
                  <a:p>
                    <a:fld id="{609CC8C0-1B7B-48EF-8BF9-6FDAA46857D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3E-21FD-439C-9DF6-D174F64B1CC3}"/>
                </c:ext>
              </c:extLst>
            </c:dLbl>
            <c:dLbl>
              <c:idx val="1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F-21FD-439C-9DF6-D174F64B1CC3}"/>
                </c:ext>
              </c:extLst>
            </c:dLbl>
            <c:dLbl>
              <c:idx val="19"/>
              <c:tx>
                <c:rich>
                  <a:bodyPr/>
                  <a:lstStyle/>
                  <a:p>
                    <a:fld id="{E17553A6-8930-47F4-9D48-7F98FDE7CAB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40-21FD-439C-9DF6-D174F64B1CC3}"/>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errBars>
            <c:errDir val="y"/>
            <c:errBarType val="plus"/>
            <c:errValType val="cust"/>
            <c:noEndCap val="1"/>
            <c:plus>
              <c:numRef>
                <c:f>Employment!$O$6:$O$25</c:f>
                <c:numCache>
                  <c:formatCode>General</c:formatCode>
                  <c:ptCount val="20"/>
                  <c:pt idx="0">
                    <c:v>25926.92</c:v>
                  </c:pt>
                  <c:pt idx="1">
                    <c:v>25926.92</c:v>
                  </c:pt>
                  <c:pt idx="2">
                    <c:v>25926.92</c:v>
                  </c:pt>
                  <c:pt idx="3">
                    <c:v>25926.92</c:v>
                  </c:pt>
                  <c:pt idx="4">
                    <c:v>25926.92</c:v>
                  </c:pt>
                  <c:pt idx="5">
                    <c:v>25926.92</c:v>
                  </c:pt>
                  <c:pt idx="6">
                    <c:v>25926.92</c:v>
                  </c:pt>
                  <c:pt idx="7">
                    <c:v>25926.92</c:v>
                  </c:pt>
                  <c:pt idx="8">
                    <c:v>25926.92</c:v>
                  </c:pt>
                  <c:pt idx="9">
                    <c:v>25926.92</c:v>
                  </c:pt>
                  <c:pt idx="10">
                    <c:v>25926.92</c:v>
                  </c:pt>
                  <c:pt idx="11">
                    <c:v>25926.92</c:v>
                  </c:pt>
                  <c:pt idx="12">
                    <c:v>25926.92</c:v>
                  </c:pt>
                  <c:pt idx="13">
                    <c:v>25926.92</c:v>
                  </c:pt>
                  <c:pt idx="14">
                    <c:v>25926.92</c:v>
                  </c:pt>
                  <c:pt idx="15">
                    <c:v>25926.92</c:v>
                  </c:pt>
                  <c:pt idx="16">
                    <c:v>25926.92</c:v>
                  </c:pt>
                  <c:pt idx="17">
                    <c:v>25926.92</c:v>
                  </c:pt>
                  <c:pt idx="18">
                    <c:v>25926.92</c:v>
                  </c:pt>
                  <c:pt idx="19">
                    <c:v>25926.92</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Employment!$L$6:$L$25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Employment!$N$6:$N$25</c:f>
              <c:numCache>
                <c:formatCode>_(* #,##0_);_(* \(#,##0\);_(* "-"_);_(@_)</c:formatCode>
                <c:ptCount val="20"/>
                <c:pt idx="0">
                  <c:v>#N/A</c:v>
                </c:pt>
                <c:pt idx="1">
                  <c:v>355525</c:v>
                </c:pt>
                <c:pt idx="2">
                  <c:v>#N/A</c:v>
                </c:pt>
                <c:pt idx="3">
                  <c:v>#N/A</c:v>
                </c:pt>
                <c:pt idx="4">
                  <c:v>#N/A</c:v>
                </c:pt>
                <c:pt idx="5">
                  <c:v>245824</c:v>
                </c:pt>
                <c:pt idx="6">
                  <c:v>#N/A</c:v>
                </c:pt>
                <c:pt idx="7">
                  <c:v>#N/A</c:v>
                </c:pt>
                <c:pt idx="8">
                  <c:v>171325</c:v>
                </c:pt>
                <c:pt idx="9">
                  <c:v>#N/A</c:v>
                </c:pt>
                <c:pt idx="10">
                  <c:v>124837</c:v>
                </c:pt>
                <c:pt idx="11">
                  <c:v>#N/A</c:v>
                </c:pt>
                <c:pt idx="12">
                  <c:v>#N/A</c:v>
                </c:pt>
                <c:pt idx="13">
                  <c:v>#N/A</c:v>
                </c:pt>
                <c:pt idx="14">
                  <c:v>#N/A</c:v>
                </c:pt>
                <c:pt idx="15">
                  <c:v>#N/A</c:v>
                </c:pt>
                <c:pt idx="16">
                  <c:v>#N/A</c:v>
                </c:pt>
                <c:pt idx="17">
                  <c:v>14312</c:v>
                </c:pt>
                <c:pt idx="18">
                  <c:v>#N/A</c:v>
                </c:pt>
                <c:pt idx="19">
                  <c:v>1047</c:v>
                </c:pt>
              </c:numCache>
            </c:numRef>
          </c:yVal>
          <c:smooth val="0"/>
          <c:extLst>
            <c:ext xmlns:c15="http://schemas.microsoft.com/office/drawing/2012/chart" uri="{02D57815-91ED-43cb-92C2-25804820EDAC}">
              <c15:datalabelsRange>
                <c15:f>Employment!$H$6:$H$25</c15:f>
                <c15:dlblRangeCache>
                  <c:ptCount val="20"/>
                  <c:pt idx="0">
                    <c:v>+1%</c:v>
                  </c:pt>
                  <c:pt idx="1">
                    <c:v> -1%</c:v>
                  </c:pt>
                  <c:pt idx="2">
                    <c:v>+7%</c:v>
                  </c:pt>
                  <c:pt idx="3">
                    <c:v>+2%</c:v>
                  </c:pt>
                  <c:pt idx="4">
                    <c:v>+3%</c:v>
                  </c:pt>
                  <c:pt idx="5">
                    <c:v> -0%</c:v>
                  </c:pt>
                  <c:pt idx="6">
                    <c:v>+2%</c:v>
                  </c:pt>
                  <c:pt idx="7">
                    <c:v>+8%</c:v>
                  </c:pt>
                  <c:pt idx="8">
                    <c:v> -1%</c:v>
                  </c:pt>
                  <c:pt idx="9">
                    <c:v>+0%</c:v>
                  </c:pt>
                  <c:pt idx="10">
                    <c:v> -2%</c:v>
                  </c:pt>
                  <c:pt idx="11">
                    <c:v>+2%</c:v>
                  </c:pt>
                  <c:pt idx="12">
                    <c:v>+4%</c:v>
                  </c:pt>
                  <c:pt idx="13">
                    <c:v>+2%</c:v>
                  </c:pt>
                  <c:pt idx="14">
                    <c:v>+4%</c:v>
                  </c:pt>
                  <c:pt idx="15">
                    <c:v>+13%</c:v>
                  </c:pt>
                  <c:pt idx="16">
                    <c:v>+4%</c:v>
                  </c:pt>
                  <c:pt idx="17">
                    <c:v> -3%</c:v>
                  </c:pt>
                  <c:pt idx="18">
                    <c:v>+7%</c:v>
                  </c:pt>
                  <c:pt idx="19">
                    <c:v> -1%</c:v>
                  </c:pt>
                </c15:dlblRangeCache>
              </c15:datalabelsRange>
            </c:ext>
            <c:ext xmlns:c16="http://schemas.microsoft.com/office/drawing/2014/chart" uri="{C3380CC4-5D6E-409C-BE32-E72D297353CC}">
              <c16:uniqueId val="{00000041-21FD-439C-9DF6-D174F64B1CC3}"/>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sz="1000" b="1">
                    <a:solidFill>
                      <a:schemeClr val="tx1"/>
                    </a:solidFill>
                    <a:latin typeface="Helvetica" panose="020B0604020202020204" pitchFamily="34" charset="0"/>
                    <a:cs typeface="Helvetica" panose="020B0604020202020204" pitchFamily="34" charset="0"/>
                  </a:rPr>
                  <a:t>Average Monthly Employment (Thousands)</a:t>
                </a:r>
              </a:p>
            </c:rich>
          </c:tx>
          <c:layout>
            <c:manualLayout>
              <c:xMode val="edge"/>
              <c:yMode val="edge"/>
              <c:x val="7.6804899387576554E-3"/>
              <c:y val="1.0101010101010102E-2"/>
            </c:manualLayout>
          </c:layout>
          <c:overlay val="0"/>
          <c:spPr>
            <a:noFill/>
            <a:ln>
              <a:noFill/>
            </a:ln>
            <a:effectLst/>
          </c:sp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thousand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035196121318171E-2"/>
          <c:y val="2.9274059492563429E-2"/>
          <c:w val="0.93896480387868186"/>
          <c:h val="0.78451115485564293"/>
        </c:manualLayout>
      </c:layout>
      <c:barChart>
        <c:barDir val="col"/>
        <c:grouping val="clustered"/>
        <c:varyColors val="0"/>
        <c:ser>
          <c:idx val="0"/>
          <c:order val="0"/>
          <c:tx>
            <c:v>Total Employment</c:v>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E758-4139-8D53-2826505E16F2}"/>
              </c:ext>
            </c:extLst>
          </c:dPt>
          <c:dPt>
            <c:idx val="1"/>
            <c:invertIfNegative val="0"/>
            <c:bubble3D val="0"/>
            <c:spPr>
              <a:solidFill>
                <a:schemeClr val="accent4"/>
              </a:solidFill>
              <a:ln>
                <a:noFill/>
              </a:ln>
              <a:effectLst/>
            </c:spPr>
            <c:extLst>
              <c:ext xmlns:c16="http://schemas.microsoft.com/office/drawing/2014/chart" uri="{C3380CC4-5D6E-409C-BE32-E72D297353CC}">
                <c16:uniqueId val="{00000003-E758-4139-8D53-2826505E16F2}"/>
              </c:ext>
            </c:extLst>
          </c:dPt>
          <c:dPt>
            <c:idx val="2"/>
            <c:invertIfNegative val="0"/>
            <c:bubble3D val="0"/>
            <c:extLst>
              <c:ext xmlns:c16="http://schemas.microsoft.com/office/drawing/2014/chart" uri="{C3380CC4-5D6E-409C-BE32-E72D297353CC}">
                <c16:uniqueId val="{00000004-E758-4139-8D53-2826505E16F2}"/>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6-E758-4139-8D53-2826505E16F2}"/>
              </c:ext>
            </c:extLst>
          </c:dPt>
          <c:dPt>
            <c:idx val="6"/>
            <c:invertIfNegative val="0"/>
            <c:bubble3D val="0"/>
            <c:extLst>
              <c:ext xmlns:c16="http://schemas.microsoft.com/office/drawing/2014/chart" uri="{C3380CC4-5D6E-409C-BE32-E72D297353CC}">
                <c16:uniqueId val="{00000007-E758-4139-8D53-2826505E16F2}"/>
              </c:ext>
            </c:extLst>
          </c:dPt>
          <c:dPt>
            <c:idx val="12"/>
            <c:invertIfNegative val="0"/>
            <c:bubble3D val="0"/>
            <c:extLst>
              <c:ext xmlns:c16="http://schemas.microsoft.com/office/drawing/2014/chart" uri="{C3380CC4-5D6E-409C-BE32-E72D297353CC}">
                <c16:uniqueId val="{00000008-E758-4139-8D53-2826505E16F2}"/>
              </c:ext>
            </c:extLst>
          </c:dPt>
          <c:dPt>
            <c:idx val="18"/>
            <c:invertIfNegative val="0"/>
            <c:bubble3D val="0"/>
            <c:extLst>
              <c:ext xmlns:c16="http://schemas.microsoft.com/office/drawing/2014/chart" uri="{C3380CC4-5D6E-409C-BE32-E72D297353CC}">
                <c16:uniqueId val="{00000009-E758-4139-8D53-2826505E16F2}"/>
              </c:ext>
            </c:extLst>
          </c:dPt>
          <c:dLbls>
            <c:dLbl>
              <c:idx val="0"/>
              <c:layout/>
              <c:tx>
                <c:rich>
                  <a:bodyPr/>
                  <a:lstStyle/>
                  <a:p>
                    <a:fld id="{EBBAC8CC-271A-419E-BB90-96442BC600C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1-E758-4139-8D53-2826505E16F2}"/>
                </c:ext>
              </c:extLst>
            </c:dLbl>
            <c:dLbl>
              <c:idx val="1"/>
              <c:layout/>
              <c:tx>
                <c:rich>
                  <a:bodyPr/>
                  <a:lstStyle/>
                  <a:p>
                    <a:fld id="{28B51C11-5CA9-4756-B276-5F44A620730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3-E758-4139-8D53-2826505E16F2}"/>
                </c:ext>
              </c:extLst>
            </c:dLbl>
            <c:dLbl>
              <c:idx val="2"/>
              <c:layout/>
              <c:tx>
                <c:rich>
                  <a:bodyPr/>
                  <a:lstStyle/>
                  <a:p>
                    <a:fld id="{AD85EC5A-6B7F-4DED-B067-E07038556CF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4-E758-4139-8D53-2826505E16F2}"/>
                </c:ext>
              </c:extLst>
            </c:dLbl>
            <c:dLbl>
              <c:idx val="3"/>
              <c:layout/>
              <c:tx>
                <c:rich>
                  <a:bodyPr/>
                  <a:lstStyle/>
                  <a:p>
                    <a:fld id="{6678EBB0-360C-4ED1-AAC5-D8203E83B9E0}"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A-E758-4139-8D53-2826505E16F2}"/>
                </c:ext>
              </c:extLst>
            </c:dLbl>
            <c:dLbl>
              <c:idx val="4"/>
              <c:layout/>
              <c:tx>
                <c:rich>
                  <a:bodyPr/>
                  <a:lstStyle/>
                  <a:p>
                    <a:fld id="{EB9F4E53-635C-42FD-BC55-19F2E1D64AE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6-E758-4139-8D53-2826505E16F2}"/>
                </c:ext>
              </c:extLst>
            </c:dLbl>
            <c:dLbl>
              <c:idx val="5"/>
              <c:layout/>
              <c:tx>
                <c:rich>
                  <a:bodyPr/>
                  <a:lstStyle/>
                  <a:p>
                    <a:fld id="{5A55AA73-E67F-4094-AD45-051DAAFB1F3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B-E758-4139-8D53-2826505E16F2}"/>
                </c:ext>
              </c:extLst>
            </c:dLbl>
            <c:dLbl>
              <c:idx val="6"/>
              <c:layout/>
              <c:tx>
                <c:rich>
                  <a:bodyPr/>
                  <a:lstStyle/>
                  <a:p>
                    <a:fld id="{46BC15A2-C187-4F67-9285-14BA4E25187C}"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7-E758-4139-8D53-2826505E16F2}"/>
                </c:ext>
              </c:extLst>
            </c:dLbl>
            <c:dLbl>
              <c:idx val="7"/>
              <c:layout/>
              <c:tx>
                <c:rich>
                  <a:bodyPr/>
                  <a:lstStyle/>
                  <a:p>
                    <a:fld id="{AE988FFB-428B-4E6D-8E94-FC685002A7B1}"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C-E758-4139-8D53-2826505E16F2}"/>
                </c:ext>
              </c:extLst>
            </c:dLbl>
            <c:dLbl>
              <c:idx val="8"/>
              <c:layout/>
              <c:tx>
                <c:rich>
                  <a:bodyPr/>
                  <a:lstStyle/>
                  <a:p>
                    <a:fld id="{A9F87F4D-583E-4A93-994E-E3988E67D114}"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D-E758-4139-8D53-2826505E16F2}"/>
                </c:ext>
              </c:extLst>
            </c:dLbl>
            <c:dLbl>
              <c:idx val="9"/>
              <c:layout/>
              <c:tx>
                <c:rich>
                  <a:bodyPr/>
                  <a:lstStyle/>
                  <a:p>
                    <a:fld id="{C7F18799-2E5C-4672-92B6-3D9E6479E95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E-E758-4139-8D53-2826505E16F2}"/>
                </c:ext>
              </c:extLst>
            </c:dLbl>
            <c:dLbl>
              <c:idx val="10"/>
              <c:layout/>
              <c:tx>
                <c:rich>
                  <a:bodyPr/>
                  <a:lstStyle/>
                  <a:p>
                    <a:fld id="{AEB46FA8-D5E1-4249-93D4-2D9C5B6DF4C6}"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F-E758-4139-8D53-2826505E16F2}"/>
                </c:ext>
              </c:extLst>
            </c:dLbl>
            <c:dLbl>
              <c:idx val="11"/>
              <c:layout/>
              <c:tx>
                <c:rich>
                  <a:bodyPr/>
                  <a:lstStyle/>
                  <a:p>
                    <a:fld id="{621EEAE4-9343-41A5-BA05-73ACBB60C9B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0-E758-4139-8D53-2826505E16F2}"/>
                </c:ext>
              </c:extLst>
            </c:dLbl>
            <c:dLbl>
              <c:idx val="12"/>
              <c:layout/>
              <c:tx>
                <c:rich>
                  <a:bodyPr/>
                  <a:lstStyle/>
                  <a:p>
                    <a:fld id="{F0519902-9183-4876-84F5-DCFEE48F8333}"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08-E758-4139-8D53-2826505E16F2}"/>
                </c:ext>
              </c:extLst>
            </c:dLbl>
            <c:dLbl>
              <c:idx val="13"/>
              <c:layout/>
              <c:tx>
                <c:rich>
                  <a:bodyPr/>
                  <a:lstStyle/>
                  <a:p>
                    <a:fld id="{5432228E-57DE-4354-9C1F-45ECAE20E4EE}"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1-E758-4139-8D53-2826505E16F2}"/>
                </c:ext>
              </c:extLst>
            </c:dLbl>
            <c:dLbl>
              <c:idx val="14"/>
              <c:layout/>
              <c:tx>
                <c:rich>
                  <a:bodyPr/>
                  <a:lstStyle/>
                  <a:p>
                    <a:fld id="{17511FC3-96A9-4A51-9473-8F909C1F604D}"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2-E758-4139-8D53-2826505E16F2}"/>
                </c:ext>
              </c:extLst>
            </c:dLbl>
            <c:dLbl>
              <c:idx val="15"/>
              <c:layout/>
              <c:tx>
                <c:rich>
                  <a:bodyPr/>
                  <a:lstStyle/>
                  <a:p>
                    <a:fld id="{E8389E0D-1BDF-4743-80E5-0B11BAC892CB}"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3-E758-4139-8D53-2826505E16F2}"/>
                </c:ext>
              </c:extLst>
            </c:dLbl>
            <c:dLbl>
              <c:idx val="16"/>
              <c:layout/>
              <c:tx>
                <c:rich>
                  <a:bodyPr/>
                  <a:lstStyle/>
                  <a:p>
                    <a:fld id="{9928D354-ADFB-42BA-92C9-E0A4FD6856B8}" type="CELLRANGE">
                      <a:rPr lang="en-US"/>
                      <a:pPr/>
                      <a:t>[CELLRANGE]</a:t>
                    </a:fld>
                    <a:endParaRPr lang="en-US"/>
                  </a:p>
                </c:rich>
              </c:tx>
              <c:dLblPos val="inEnd"/>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4-E758-4139-8D53-2826505E16F2}"/>
                </c:ext>
              </c:extLst>
            </c:dLbl>
            <c:dLbl>
              <c:idx val="17"/>
              <c:layout>
                <c:manualLayout>
                  <c:x val="-1.7147244449843795E-16"/>
                  <c:y val="3.4289430576497089E-2"/>
                </c:manualLayout>
              </c:layout>
              <c:tx>
                <c:rich>
                  <a:bodyPr/>
                  <a:lstStyle/>
                  <a:p>
                    <a:fld id="{23640E1A-3F69-4B9F-93A7-84643FC3EDC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15-E758-4139-8D53-2826505E16F2}"/>
                </c:ext>
              </c:extLst>
            </c:dLbl>
            <c:dLbl>
              <c:idx val="18"/>
              <c:delete val="1"/>
              <c:extLst>
                <c:ext xmlns:c15="http://schemas.microsoft.com/office/drawing/2012/chart" uri="{CE6537A1-D6FC-4f65-9D91-7224C49458BB}"/>
                <c:ext xmlns:c16="http://schemas.microsoft.com/office/drawing/2014/chart" uri="{C3380CC4-5D6E-409C-BE32-E72D297353CC}">
                  <c16:uniqueId val="{00000009-E758-4139-8D53-2826505E16F2}"/>
                </c:ext>
              </c:extLst>
            </c:dLbl>
            <c:dLbl>
              <c:idx val="19"/>
              <c:delete val="1"/>
              <c:extLst>
                <c:ext xmlns:c15="http://schemas.microsoft.com/office/drawing/2012/chart" uri="{CE6537A1-D6FC-4f65-9D91-7224C49458BB}"/>
                <c:ext xmlns:c16="http://schemas.microsoft.com/office/drawing/2014/chart" uri="{C3380CC4-5D6E-409C-BE32-E72D297353CC}">
                  <c16:uniqueId val="{00000016-E758-4139-8D53-2826505E16F2}"/>
                </c:ext>
              </c:extLst>
            </c:dLbl>
            <c:spPr>
              <a:noFill/>
              <a:ln>
                <a:noFill/>
              </a:ln>
              <a:effectLst/>
            </c:spPr>
            <c:txPr>
              <a:bodyPr rot="0" spcFirstLastPara="1" vertOverflow="overflow" horzOverflow="overflow" vert="horz" wrap="square" lIns="0" tIns="0" rIns="0" bIns="0" anchor="b" anchorCtr="1">
                <a:spAutoFit/>
              </a:bodyPr>
              <a:lstStyle/>
              <a:p>
                <a:pPr>
                  <a:defRPr sz="900" b="1" i="0" u="none" strike="noStrike" kern="1200" baseline="0">
                    <a:solidFill>
                      <a:schemeClr val="bg1"/>
                    </a:solidFill>
                    <a:latin typeface="Helvetica" panose="020B0604020202020204" pitchFamily="34" charset="0"/>
                    <a:ea typeface="+mn-ea"/>
                    <a:cs typeface="Helvetica" panose="020B0604020202020204" pitchFamily="34" charset="0"/>
                  </a:defRPr>
                </a:pPr>
                <a:endParaRPr lang="en-US"/>
              </a:p>
            </c:txPr>
            <c:dLblPos val="inEnd"/>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1"/>
                <c15:leaderLines>
                  <c:spPr>
                    <a:ln w="9525" cap="flat" cmpd="sng" algn="ctr">
                      <a:solidFill>
                        <a:schemeClr val="tx1">
                          <a:lumMod val="35000"/>
                          <a:lumOff val="65000"/>
                        </a:schemeClr>
                      </a:solidFill>
                      <a:round/>
                    </a:ln>
                    <a:effectLst/>
                  </c:spPr>
                </c15:leaderLines>
              </c:ext>
            </c:extLst>
          </c:dLbls>
          <c:cat>
            <c:strRef>
              <c:f>Wages!$E$6:$E$25</c:f>
              <c:strCache>
                <c:ptCount val="20"/>
                <c:pt idx="0">
                  <c:v>Professional, Scientific, and Technical Services</c:v>
                </c:pt>
                <c:pt idx="1">
                  <c:v>Health Care and Social Assistance</c:v>
                </c:pt>
                <c:pt idx="2">
                  <c:v>Finance and Insurance</c:v>
                </c:pt>
                <c:pt idx="3">
                  <c:v>Educational Services</c:v>
                </c:pt>
                <c:pt idx="4">
                  <c:v>Manufacturing</c:v>
                </c:pt>
                <c:pt idx="5">
                  <c:v>Construction</c:v>
                </c:pt>
                <c:pt idx="6">
                  <c:v>Retail Trade</c:v>
                </c:pt>
                <c:pt idx="7">
                  <c:v>Wholesale Trade</c:v>
                </c:pt>
                <c:pt idx="8">
                  <c:v>Information</c:v>
                </c:pt>
                <c:pt idx="9">
                  <c:v>Public Administration</c:v>
                </c:pt>
                <c:pt idx="10">
                  <c:v>Administrative and Support and Waste Management and Remediation Services</c:v>
                </c:pt>
                <c:pt idx="11">
                  <c:v>Management of Companies and Enterprises</c:v>
                </c:pt>
                <c:pt idx="12">
                  <c:v>Accommodation and Food Services</c:v>
                </c:pt>
                <c:pt idx="13">
                  <c:v>Transportation and Warehousing</c:v>
                </c:pt>
                <c:pt idx="14">
                  <c:v>Other Services (except Public Administration)</c:v>
                </c:pt>
                <c:pt idx="15">
                  <c:v>Real Estate and Rental and Leasing</c:v>
                </c:pt>
                <c:pt idx="16">
                  <c:v>Arts, Entertainment, and Recreation</c:v>
                </c:pt>
                <c:pt idx="17">
                  <c:v>Utilities</c:v>
                </c:pt>
                <c:pt idx="18">
                  <c:v>Agriculture, Forestry, Fishing and Hunting</c:v>
                </c:pt>
                <c:pt idx="19">
                  <c:v>Mining, Quarrying, and Oil and Gas Extraction</c:v>
                </c:pt>
              </c:strCache>
            </c:strRef>
          </c:cat>
          <c:val>
            <c:numRef>
              <c:f>Wages!$F$6:$F$25</c:f>
              <c:numCache>
                <c:formatCode>_("$"* #,##0_);_("$"* \(#,##0\);_("$"* "-"_);_(@_)</c:formatCode>
                <c:ptCount val="20"/>
                <c:pt idx="0">
                  <c:v>10419080637</c:v>
                </c:pt>
                <c:pt idx="1">
                  <c:v>8982190220</c:v>
                </c:pt>
                <c:pt idx="2">
                  <c:v>5178720702</c:v>
                </c:pt>
                <c:pt idx="3">
                  <c:v>5095440372</c:v>
                </c:pt>
                <c:pt idx="4">
                  <c:v>5056793777</c:v>
                </c:pt>
                <c:pt idx="5">
                  <c:v>3335910881</c:v>
                </c:pt>
                <c:pt idx="6">
                  <c:v>3090807399</c:v>
                </c:pt>
                <c:pt idx="7">
                  <c:v>2949581273</c:v>
                </c:pt>
                <c:pt idx="8">
                  <c:v>2712735716</c:v>
                </c:pt>
                <c:pt idx="9">
                  <c:v>2605501607</c:v>
                </c:pt>
                <c:pt idx="10">
                  <c:v>2357565953</c:v>
                </c:pt>
                <c:pt idx="11">
                  <c:v>2299275638</c:v>
                </c:pt>
                <c:pt idx="12">
                  <c:v>2097630248</c:v>
                </c:pt>
                <c:pt idx="13">
                  <c:v>1486224092</c:v>
                </c:pt>
                <c:pt idx="14">
                  <c:v>1182651934</c:v>
                </c:pt>
                <c:pt idx="15">
                  <c:v>912597565</c:v>
                </c:pt>
                <c:pt idx="16">
                  <c:v>756580843</c:v>
                </c:pt>
                <c:pt idx="17">
                  <c:v>388893759</c:v>
                </c:pt>
                <c:pt idx="18">
                  <c:v>134251570</c:v>
                </c:pt>
                <c:pt idx="19">
                  <c:v>17769489</c:v>
                </c:pt>
              </c:numCache>
            </c:numRef>
          </c:val>
          <c:extLst>
            <c:ext xmlns:c15="http://schemas.microsoft.com/office/drawing/2012/chart" uri="{02D57815-91ED-43cb-92C2-25804820EDAC}">
              <c15:datalabelsRange>
                <c15:f>Wages!$I$6:$I$25</c15:f>
                <c15:dlblRangeCache>
                  <c:ptCount val="20"/>
                  <c:pt idx="0">
                    <c:v>$10.4 B</c:v>
                  </c:pt>
                  <c:pt idx="1">
                    <c:v>$9.0 B</c:v>
                  </c:pt>
                  <c:pt idx="2">
                    <c:v>$5.2 B</c:v>
                  </c:pt>
                  <c:pt idx="3">
                    <c:v>$5.1 B</c:v>
                  </c:pt>
                  <c:pt idx="4">
                    <c:v>$5.1 B</c:v>
                  </c:pt>
                  <c:pt idx="5">
                    <c:v>$3.3 B</c:v>
                  </c:pt>
                  <c:pt idx="6">
                    <c:v>$3.1 B</c:v>
                  </c:pt>
                  <c:pt idx="7">
                    <c:v>$2.9 B</c:v>
                  </c:pt>
                  <c:pt idx="8">
                    <c:v>$2.7 B</c:v>
                  </c:pt>
                  <c:pt idx="9">
                    <c:v>$2.6 B</c:v>
                  </c:pt>
                  <c:pt idx="10">
                    <c:v>$2.4 B</c:v>
                  </c:pt>
                  <c:pt idx="11">
                    <c:v>$2.3 B</c:v>
                  </c:pt>
                  <c:pt idx="12">
                    <c:v>$2.1 B</c:v>
                  </c:pt>
                  <c:pt idx="13">
                    <c:v>$1.5 B</c:v>
                  </c:pt>
                  <c:pt idx="14">
                    <c:v>$1.2 B</c:v>
                  </c:pt>
                  <c:pt idx="15">
                    <c:v>$.9 B</c:v>
                  </c:pt>
                  <c:pt idx="16">
                    <c:v>$.8 B</c:v>
                  </c:pt>
                  <c:pt idx="17">
                    <c:v>$.4 B</c:v>
                  </c:pt>
                  <c:pt idx="18">
                    <c:v>$.1 B</c:v>
                  </c:pt>
                  <c:pt idx="19">
                    <c:v>$.0 B</c:v>
                  </c:pt>
                </c15:dlblRangeCache>
              </c15:datalabelsRange>
            </c:ext>
            <c:ext xmlns:c16="http://schemas.microsoft.com/office/drawing/2014/chart" uri="{C3380CC4-5D6E-409C-BE32-E72D297353CC}">
              <c16:uniqueId val="{00000017-E758-4139-8D53-2826505E16F2}"/>
            </c:ext>
          </c:extLst>
        </c:ser>
        <c:dLbls>
          <c:showLegendKey val="0"/>
          <c:showVal val="0"/>
          <c:showCatName val="0"/>
          <c:showSerName val="0"/>
          <c:showPercent val="0"/>
          <c:showBubbleSize val="0"/>
        </c:dLbls>
        <c:gapWidth val="15"/>
        <c:axId val="800567944"/>
        <c:axId val="800559744"/>
      </c:barChart>
      <c:scatterChart>
        <c:scatterStyle val="lineMarker"/>
        <c:varyColors val="0"/>
        <c:ser>
          <c:idx val="1"/>
          <c:order val="1"/>
          <c:tx>
            <c:strRef>
              <c:f>Wages!$L$5</c:f>
              <c:strCache>
                <c:ptCount val="1"/>
                <c:pt idx="0">
                  <c:v>Increase</c:v>
                </c:pt>
              </c:strCache>
            </c:strRef>
          </c:tx>
          <c:spPr>
            <a:ln w="25400" cap="rnd">
              <a:noFill/>
              <a:round/>
            </a:ln>
            <a:effectLst/>
          </c:spPr>
          <c:marker>
            <c:symbol val="none"/>
          </c:marker>
          <c:dLbls>
            <c:dLbl>
              <c:idx val="0"/>
              <c:layout>
                <c:manualLayout>
                  <c:x val="-2.0542249927092457E-2"/>
                  <c:y val="-4.5439413823272094E-2"/>
                </c:manualLayout>
              </c:layout>
              <c:tx>
                <c:rich>
                  <a:bodyPr/>
                  <a:lstStyle/>
                  <a:p>
                    <a:fld id="{5CC1779C-6BE8-489C-B401-3B11DFE5A78B}"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18-E758-4139-8D53-2826505E16F2}"/>
                </c:ext>
              </c:extLst>
            </c:dLbl>
            <c:dLbl>
              <c:idx val="1"/>
              <c:layout>
                <c:manualLayout>
                  <c:x val="-2.0542249927092446E-2"/>
                  <c:y val="-4.5439413823272094E-2"/>
                </c:manualLayout>
              </c:layout>
              <c:tx>
                <c:rich>
                  <a:bodyPr/>
                  <a:lstStyle/>
                  <a:p>
                    <a:fld id="{AD8BEDE1-671E-429E-8AA6-E4E334CD3F11}"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19-E758-4139-8D53-2826505E16F2}"/>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E758-4139-8D53-2826505E16F2}"/>
                </c:ext>
              </c:extLst>
            </c:dLbl>
            <c:dLbl>
              <c:idx val="3"/>
              <c:layout/>
              <c:tx>
                <c:rich>
                  <a:bodyPr/>
                  <a:lstStyle/>
                  <a:p>
                    <a:fld id="{47D43434-5FC1-441C-986E-56C93CC7D87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B-E758-4139-8D53-2826505E16F2}"/>
                </c:ext>
              </c:extLst>
            </c:dLbl>
            <c:dLbl>
              <c:idx val="4"/>
              <c:layout>
                <c:manualLayout>
                  <c:x val="-2.3466936424613633E-2"/>
                  <c:y val="-4.543941382327209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E758-4139-8D53-2826505E16F2}"/>
                </c:ext>
              </c:extLst>
            </c:dLbl>
            <c:dLbl>
              <c:idx val="5"/>
              <c:layout>
                <c:manualLayout>
                  <c:x val="-2.0542249927092446E-2"/>
                  <c:y val="-4.8217191601049869E-2"/>
                </c:manualLayout>
              </c:layout>
              <c:tx>
                <c:rich>
                  <a:bodyPr/>
                  <a:lstStyle/>
                  <a:p>
                    <a:fld id="{B4AC0EEF-A1DE-419C-A846-AE98FCBBC6BF}"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1D-E758-4139-8D53-2826505E16F2}"/>
                </c:ext>
              </c:extLst>
            </c:dLbl>
            <c:dLbl>
              <c:idx val="6"/>
              <c:layout/>
              <c:tx>
                <c:rich>
                  <a:bodyPr/>
                  <a:lstStyle/>
                  <a:p>
                    <a:fld id="{7117A704-81F2-4570-A77A-F2F90ACD497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E-E758-4139-8D53-2826505E16F2}"/>
                </c:ext>
              </c:extLst>
            </c:dLbl>
            <c:dLbl>
              <c:idx val="7"/>
              <c:layout/>
              <c:tx>
                <c:rich>
                  <a:bodyPr/>
                  <a:lstStyle/>
                  <a:p>
                    <a:fld id="{460D36C6-7C83-4B38-A04B-9C19C1C90191}"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1F-E758-4139-8D53-2826505E16F2}"/>
                </c:ext>
              </c:extLst>
            </c:dLbl>
            <c:dLbl>
              <c:idx val="8"/>
              <c:layout>
                <c:manualLayout>
                  <c:x val="-2.0542249927092446E-2"/>
                  <c:y val="-4.5439413823272094E-2"/>
                </c:manualLayout>
              </c:layout>
              <c:tx>
                <c:rich>
                  <a:bodyPr/>
                  <a:lstStyle/>
                  <a:p>
                    <a:fld id="{29102C90-996F-426D-8D54-BBCB0C33673C}"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0-E758-4139-8D53-2826505E16F2}"/>
                </c:ext>
              </c:extLst>
            </c:dLbl>
            <c:dLbl>
              <c:idx val="9"/>
              <c:layout>
                <c:manualLayout>
                  <c:x val="-2.0542249927092446E-2"/>
                  <c:y val="-4.5439413823272191E-2"/>
                </c:manualLayout>
              </c:layout>
              <c:tx>
                <c:rich>
                  <a:bodyPr/>
                  <a:lstStyle/>
                  <a:p>
                    <a:fld id="{6EFFA267-9C79-42F8-AB26-CE483D0D57D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1-E758-4139-8D53-2826505E16F2}"/>
                </c:ext>
              </c:extLst>
            </c:dLbl>
            <c:dLbl>
              <c:idx val="10"/>
              <c:layout>
                <c:manualLayout>
                  <c:x val="-2.0405092592592593E-2"/>
                  <c:y val="-4.7979221347331687E-2"/>
                </c:manualLayout>
              </c:layout>
              <c:tx>
                <c:rich>
                  <a:bodyPr rot="0" spcFirstLastPara="1" vertOverflow="ellipsis" vert="horz" wrap="square" lIns="38100" tIns="45720" rIns="38100" bIns="91440" anchor="ctr" anchorCtr="1">
                    <a:no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fld id="{05CBCDDA-2398-45D6-BF31-FE1F7958AFE4}" type="CELLRANGE">
                      <a:rPr lang="en-US"/>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15:dlblFieldTable/>
                  <c15:showDataLabelsRange val="1"/>
                </c:ext>
                <c:ext xmlns:c16="http://schemas.microsoft.com/office/drawing/2014/chart" uri="{C3380CC4-5D6E-409C-BE32-E72D297353CC}">
                  <c16:uniqueId val="{00000022-E758-4139-8D53-2826505E16F2}"/>
                </c:ext>
              </c:extLst>
            </c:dLbl>
            <c:dLbl>
              <c:idx val="11"/>
              <c:layout>
                <c:manualLayout>
                  <c:x val="-2.3466936424613675E-2"/>
                  <c:y val="-4.5439413823272094E-2"/>
                </c:manualLayout>
              </c:layout>
              <c:tx>
                <c:rich>
                  <a:bodyPr/>
                  <a:lstStyle/>
                  <a:p>
                    <a:fld id="{DDA61784-F91B-41DB-AF7F-E6613ED9D3A2}"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3-E758-4139-8D53-2826505E16F2}"/>
                </c:ext>
              </c:extLst>
            </c:dLbl>
            <c:dLbl>
              <c:idx val="12"/>
              <c:layout/>
              <c:tx>
                <c:rich>
                  <a:bodyPr/>
                  <a:lstStyle/>
                  <a:p>
                    <a:fld id="{035DB6C2-FBF1-41D1-8417-9997D5A8AE0F}"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4-E758-4139-8D53-2826505E16F2}"/>
                </c:ext>
              </c:extLst>
            </c:dLbl>
            <c:dLbl>
              <c:idx val="13"/>
              <c:layout/>
              <c:tx>
                <c:rich>
                  <a:bodyPr/>
                  <a:lstStyle/>
                  <a:p>
                    <a:fld id="{AA49F4C5-E127-4174-9BB3-A4D699FBCF1E}"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5-E758-4139-8D53-2826505E16F2}"/>
                </c:ext>
              </c:extLst>
            </c:dLbl>
            <c:dLbl>
              <c:idx val="14"/>
              <c:layout/>
              <c:tx>
                <c:rich>
                  <a:bodyPr/>
                  <a:lstStyle/>
                  <a:p>
                    <a:fld id="{C31CFC81-54F5-48DC-B56C-C2FB72FFE12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6-E758-4139-8D53-2826505E16F2}"/>
                </c:ext>
              </c:extLst>
            </c:dLbl>
            <c:dLbl>
              <c:idx val="15"/>
              <c:layout>
                <c:manualLayout>
                  <c:x val="-2.0542249927092616E-2"/>
                  <c:y val="-5.0994969378827644E-2"/>
                </c:manualLayout>
              </c:layout>
              <c:tx>
                <c:rich>
                  <a:bodyPr/>
                  <a:lstStyle/>
                  <a:p>
                    <a:fld id="{44A67A3B-F820-4CF4-9ACD-FF969FF1C7F6}"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7-E758-4139-8D53-2826505E16F2}"/>
                </c:ext>
              </c:extLst>
            </c:dLbl>
            <c:dLbl>
              <c:idx val="16"/>
              <c:layout/>
              <c:tx>
                <c:rich>
                  <a:bodyPr/>
                  <a:lstStyle/>
                  <a:p>
                    <a:fld id="{71FEBC5D-E729-479F-AF63-052C0B16CBD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8-E758-4139-8D53-2826505E16F2}"/>
                </c:ext>
              </c:extLst>
            </c:dLbl>
            <c:dLbl>
              <c:idx val="17"/>
              <c:layout/>
              <c:tx>
                <c:rich>
                  <a:bodyPr/>
                  <a:lstStyle/>
                  <a:p>
                    <a:fld id="{1B96E22E-768D-4DC6-8361-6370ECCD8C43}"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29-E758-4139-8D53-2826505E16F2}"/>
                </c:ext>
              </c:extLst>
            </c:dLbl>
            <c:dLbl>
              <c:idx val="18"/>
              <c:layout>
                <c:manualLayout>
                  <c:x val="-2.3466936424613592E-2"/>
                  <c:y val="-4.8217191601049973E-2"/>
                </c:manualLayout>
              </c:layout>
              <c:tx>
                <c:rich>
                  <a:bodyPr/>
                  <a:lstStyle/>
                  <a:p>
                    <a:fld id="{6BFC82D8-70FB-44B5-9792-F9AA7C897DC7}"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layout/>
                  <c15:dlblFieldTable/>
                  <c15:showDataLabelsRange val="1"/>
                </c:ext>
                <c:ext xmlns:c16="http://schemas.microsoft.com/office/drawing/2014/chart" uri="{C3380CC4-5D6E-409C-BE32-E72D297353CC}">
                  <c16:uniqueId val="{0000002A-E758-4139-8D53-2826505E16F2}"/>
                </c:ext>
              </c:extLst>
            </c:dLbl>
            <c:dLbl>
              <c:idx val="19"/>
              <c:layout>
                <c:manualLayout>
                  <c:x val="-6.3730314960631623E-3"/>
                  <c:y val="-4.8217191601049973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E758-4139-8D53-2826505E16F2}"/>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errBars>
            <c:errDir val="y"/>
            <c:errBarType val="plus"/>
            <c:errValType val="cust"/>
            <c:noEndCap val="1"/>
            <c:plus>
              <c:numRef>
                <c:f>Wages!$N$6:$N$25</c:f>
                <c:numCache>
                  <c:formatCode>General</c:formatCode>
                  <c:ptCount val="20"/>
                  <c:pt idx="0">
                    <c:v>416763225.48000002</c:v>
                  </c:pt>
                  <c:pt idx="1">
                    <c:v>416763225.48000002</c:v>
                  </c:pt>
                  <c:pt idx="2">
                    <c:v>416763225.48000002</c:v>
                  </c:pt>
                  <c:pt idx="3">
                    <c:v>416763225.48000002</c:v>
                  </c:pt>
                  <c:pt idx="4">
                    <c:v>416763225.48000002</c:v>
                  </c:pt>
                  <c:pt idx="5">
                    <c:v>416763225.48000002</c:v>
                  </c:pt>
                  <c:pt idx="6">
                    <c:v>416763225.48000002</c:v>
                  </c:pt>
                  <c:pt idx="7">
                    <c:v>416763225.48000002</c:v>
                  </c:pt>
                  <c:pt idx="8">
                    <c:v>416763225.48000002</c:v>
                  </c:pt>
                  <c:pt idx="9">
                    <c:v>416763225.48000002</c:v>
                  </c:pt>
                  <c:pt idx="10">
                    <c:v>416763225.48000002</c:v>
                  </c:pt>
                  <c:pt idx="11">
                    <c:v>416763225.48000002</c:v>
                  </c:pt>
                  <c:pt idx="12">
                    <c:v>416763225.48000002</c:v>
                  </c:pt>
                  <c:pt idx="13">
                    <c:v>416763225.48000002</c:v>
                  </c:pt>
                  <c:pt idx="14">
                    <c:v>416763225.48000002</c:v>
                  </c:pt>
                  <c:pt idx="15">
                    <c:v>416763225.48000002</c:v>
                  </c:pt>
                  <c:pt idx="16">
                    <c:v>416763225.48000002</c:v>
                  </c:pt>
                  <c:pt idx="17">
                    <c:v>416763225.48000002</c:v>
                  </c:pt>
                  <c:pt idx="18">
                    <c:v>416763225.48000002</c:v>
                  </c:pt>
                  <c:pt idx="19">
                    <c:v>416763225.48000002</c:v>
                  </c:pt>
                </c:numCache>
              </c:numRef>
            </c:plus>
            <c:minus>
              <c:numLit>
                <c:formatCode>General</c:formatCode>
                <c:ptCount val="1"/>
                <c:pt idx="0">
                  <c:v>0</c:v>
                </c:pt>
              </c:numLit>
            </c:minus>
            <c:spPr>
              <a:noFill/>
              <a:ln w="38100" cap="flat" cmpd="sng" algn="ctr">
                <a:solidFill>
                  <a:srgbClr val="00B050"/>
                </a:solidFill>
                <a:round/>
                <a:headEnd type="none" w="lg" len="sm"/>
                <a:tailEnd type="triangl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Wages!$L$6:$L$25</c:f>
              <c:numCache>
                <c:formatCode>_("$"* #,##0_);_("$"* \(#,##0\);_("$"* "-"_);_(@_)</c:formatCode>
                <c:ptCount val="20"/>
                <c:pt idx="0">
                  <c:v>10419080637</c:v>
                </c:pt>
                <c:pt idx="1">
                  <c:v>8982190220</c:v>
                </c:pt>
                <c:pt idx="2">
                  <c:v>#N/A</c:v>
                </c:pt>
                <c:pt idx="3">
                  <c:v>5095440372</c:v>
                </c:pt>
                <c:pt idx="4">
                  <c:v>#N/A</c:v>
                </c:pt>
                <c:pt idx="5">
                  <c:v>3335910881</c:v>
                </c:pt>
                <c:pt idx="6">
                  <c:v>3090807399</c:v>
                </c:pt>
                <c:pt idx="7">
                  <c:v>2949581273</c:v>
                </c:pt>
                <c:pt idx="8">
                  <c:v>2712735716</c:v>
                </c:pt>
                <c:pt idx="9">
                  <c:v>2605501607</c:v>
                </c:pt>
                <c:pt idx="10">
                  <c:v>2357565953</c:v>
                </c:pt>
                <c:pt idx="11">
                  <c:v>2299275638</c:v>
                </c:pt>
                <c:pt idx="12">
                  <c:v>2097630248</c:v>
                </c:pt>
                <c:pt idx="13">
                  <c:v>1486224092</c:v>
                </c:pt>
                <c:pt idx="14">
                  <c:v>1182651934</c:v>
                </c:pt>
                <c:pt idx="15">
                  <c:v>912597565</c:v>
                </c:pt>
                <c:pt idx="16">
                  <c:v>756580843</c:v>
                </c:pt>
                <c:pt idx="17">
                  <c:v>388893759</c:v>
                </c:pt>
                <c:pt idx="18">
                  <c:v>134251570</c:v>
                </c:pt>
                <c:pt idx="19">
                  <c:v>#N/A</c:v>
                </c:pt>
              </c:numCache>
            </c:numRef>
          </c:yVal>
          <c:smooth val="0"/>
          <c:extLst>
            <c:ext xmlns:c15="http://schemas.microsoft.com/office/drawing/2012/chart" uri="{02D57815-91ED-43cb-92C2-25804820EDAC}">
              <c15:datalabelsRange>
                <c15:f>Wages!$H$6:$H$25</c15:f>
                <c15:dlblRangeCache>
                  <c:ptCount val="20"/>
                  <c:pt idx="0">
                    <c:v>+15%</c:v>
                  </c:pt>
                  <c:pt idx="1">
                    <c:v>+1%</c:v>
                  </c:pt>
                  <c:pt idx="2">
                    <c:v> -3%</c:v>
                  </c:pt>
                  <c:pt idx="3">
                    <c:v>+5%</c:v>
                  </c:pt>
                  <c:pt idx="4">
                    <c:v> -9%</c:v>
                  </c:pt>
                  <c:pt idx="5">
                    <c:v>+13%</c:v>
                  </c:pt>
                  <c:pt idx="6">
                    <c:v>+5%</c:v>
                  </c:pt>
                  <c:pt idx="7">
                    <c:v>+2%</c:v>
                  </c:pt>
                  <c:pt idx="8">
                    <c:v>+8%</c:v>
                  </c:pt>
                  <c:pt idx="9">
                    <c:v>+3%</c:v>
                  </c:pt>
                  <c:pt idx="10">
                    <c:v>+8%</c:v>
                  </c:pt>
                  <c:pt idx="11">
                    <c:v>+7%</c:v>
                  </c:pt>
                  <c:pt idx="12">
                    <c:v>+7%</c:v>
                  </c:pt>
                  <c:pt idx="13">
                    <c:v>+3%</c:v>
                  </c:pt>
                  <c:pt idx="14">
                    <c:v>+5%</c:v>
                  </c:pt>
                  <c:pt idx="15">
                    <c:v>+7%</c:v>
                  </c:pt>
                  <c:pt idx="16">
                    <c:v>+8%</c:v>
                  </c:pt>
                  <c:pt idx="17">
                    <c:v>+6%</c:v>
                  </c:pt>
                  <c:pt idx="18">
                    <c:v>+12%</c:v>
                  </c:pt>
                  <c:pt idx="19">
                    <c:v> -1%</c:v>
                  </c:pt>
                </c15:dlblRangeCache>
              </c15:datalabelsRange>
            </c:ext>
            <c:ext xmlns:c16="http://schemas.microsoft.com/office/drawing/2014/chart" uri="{C3380CC4-5D6E-409C-BE32-E72D297353CC}">
              <c16:uniqueId val="{0000002C-E758-4139-8D53-2826505E16F2}"/>
            </c:ext>
          </c:extLst>
        </c:ser>
        <c:ser>
          <c:idx val="2"/>
          <c:order val="2"/>
          <c:tx>
            <c:strRef>
              <c:f>Wages!$M$5</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E758-4139-8D53-2826505E16F2}"/>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E758-4139-8D53-2826505E16F2}"/>
                </c:ext>
              </c:extLst>
            </c:dLbl>
            <c:dLbl>
              <c:idx val="2"/>
              <c:layout/>
              <c:tx>
                <c:rich>
                  <a:bodyPr rot="0" spcFirstLastPara="1" vertOverflow="ellipsis" vert="horz" wrap="square" lIns="38100" tIns="45720" rIns="38100" bIns="91440" anchor="ctr" anchorCtr="1">
                    <a:no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729E02AE-FF13-4751-81DA-839A1FAA6C06}" type="CELLRANGE">
                      <a:rPr lang="en-US"/>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t>[CELLRANGE]</a:t>
                    </a:fld>
                    <a:endParaRPr lang="en-US"/>
                  </a:p>
                </c:rich>
              </c:tx>
              <c:spPr>
                <a:noFill/>
                <a:ln>
                  <a:noFill/>
                </a:ln>
                <a:effectLst/>
              </c:spPr>
              <c:dLblPos val="t"/>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15:dlblFieldTable/>
                  <c15:xForSave val="1"/>
                  <c15:showDataLabelsRange val="1"/>
                </c:ext>
                <c:ext xmlns:c16="http://schemas.microsoft.com/office/drawing/2014/chart" uri="{C3380CC4-5D6E-409C-BE32-E72D297353CC}">
                  <c16:uniqueId val="{0000002F-E758-4139-8D53-2826505E16F2}"/>
                </c:ext>
              </c:extLst>
            </c:dLbl>
            <c:dLbl>
              <c:idx val="3"/>
              <c:layout>
                <c:manualLayout>
                  <c:x val="-2.0682505832604257E-2"/>
                  <c:y val="-4.543941382327209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E758-4139-8D53-2826505E16F2}"/>
                </c:ext>
              </c:extLst>
            </c:dLbl>
            <c:dLbl>
              <c:idx val="4"/>
              <c:layout/>
              <c:tx>
                <c:rich>
                  <a:bodyPr/>
                  <a:lstStyle/>
                  <a:p>
                    <a:fld id="{FBB0DDB4-9340-4FDB-9951-C2597300EF2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31-E758-4139-8D53-2826505E16F2}"/>
                </c:ext>
              </c:extLst>
            </c:dLbl>
            <c:dLbl>
              <c:idx val="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E758-4139-8D53-2826505E16F2}"/>
                </c:ext>
              </c:extLst>
            </c:dLbl>
            <c:dLbl>
              <c:idx val="6"/>
              <c:layout>
                <c:manualLayout>
                  <c:x val="-2.0682505832604302E-2"/>
                  <c:y val="-5.099496937882764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E758-4139-8D53-2826505E16F2}"/>
                </c:ext>
              </c:extLst>
            </c:dLbl>
            <c:dLbl>
              <c:idx val="7"/>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E758-4139-8D53-2826505E16F2}"/>
                </c:ext>
              </c:extLst>
            </c:dLbl>
            <c:dLbl>
              <c:idx val="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E758-4139-8D53-2826505E16F2}"/>
                </c:ext>
              </c:extLst>
            </c:dLbl>
            <c:dLbl>
              <c:idx val="9"/>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6-E758-4139-8D53-2826505E16F2}"/>
                </c:ext>
              </c:extLst>
            </c:dLbl>
            <c:dLbl>
              <c:idx val="1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7-E758-4139-8D53-2826505E16F2}"/>
                </c:ext>
              </c:extLst>
            </c:dLbl>
            <c:dLbl>
              <c:idx val="1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8-E758-4139-8D53-2826505E16F2}"/>
                </c:ext>
              </c:extLst>
            </c:dLbl>
            <c:dLbl>
              <c:idx val="1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E758-4139-8D53-2826505E16F2}"/>
                </c:ext>
              </c:extLst>
            </c:dLbl>
            <c:dLbl>
              <c:idx val="13"/>
              <c:layout>
                <c:manualLayout>
                  <c:x val="-2.0682505832604343E-2"/>
                  <c:y val="-5.099496937882764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A-E758-4139-8D53-2826505E16F2}"/>
                </c:ext>
              </c:extLst>
            </c:dLbl>
            <c:dLbl>
              <c:idx val="1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B-E758-4139-8D53-2826505E16F2}"/>
                </c:ext>
              </c:extLst>
            </c:dLbl>
            <c:dLbl>
              <c:idx val="15"/>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C-E758-4139-8D53-2826505E16F2}"/>
                </c:ext>
              </c:extLst>
            </c:dLbl>
            <c:dLbl>
              <c:idx val="16"/>
              <c:layout>
                <c:manualLayout>
                  <c:x val="-2.3607101195683874E-2"/>
                  <c:y val="-4.5439413823272191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D-E758-4139-8D53-2826505E16F2}"/>
                </c:ext>
              </c:extLst>
            </c:dLbl>
            <c:dLbl>
              <c:idx val="17"/>
              <c:layout>
                <c:manualLayout>
                  <c:x val="-2.3607101195684044E-2"/>
                  <c:y val="-4.5439413823272094E-2"/>
                </c:manualLayout>
              </c:layout>
              <c:tx>
                <c:rich>
                  <a:bodyPr/>
                  <a:lstStyle/>
                  <a:p>
                    <a:endParaRPr lang="en-US"/>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E-E758-4139-8D53-2826505E16F2}"/>
                </c:ext>
              </c:extLst>
            </c:dLbl>
            <c:dLbl>
              <c:idx val="18"/>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F-E758-4139-8D53-2826505E16F2}"/>
                </c:ext>
              </c:extLst>
            </c:dLbl>
            <c:dLbl>
              <c:idx val="19"/>
              <c:layout/>
              <c:tx>
                <c:rich>
                  <a:bodyPr/>
                  <a:lstStyle/>
                  <a:p>
                    <a:fld id="{E7E133CE-A478-4CB5-B01C-26020E87827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layout/>
                  <c15:dlblFieldTable/>
                  <c15:xForSave val="1"/>
                  <c15:showDataLabelsRange val="1"/>
                </c:ext>
                <c:ext xmlns:c16="http://schemas.microsoft.com/office/drawing/2014/chart" uri="{C3380CC4-5D6E-409C-BE32-E72D297353CC}">
                  <c16:uniqueId val="{00000040-E758-4139-8D53-2826505E16F2}"/>
                </c:ext>
              </c:extLst>
            </c:dLbl>
            <c:spPr>
              <a:noFill/>
              <a:ln>
                <a:noFill/>
              </a:ln>
              <a:effectLst/>
            </c:spPr>
            <c:txPr>
              <a:bodyPr rot="0" spcFirstLastPara="1" vertOverflow="ellipsis" vert="horz" wrap="square" lIns="38100" tIns="45720" rIns="38100" bIns="9144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layout/>
                <c15:showDataLabelsRange val="1"/>
                <c15:showLeaderLines val="0"/>
              </c:ext>
            </c:extLst>
          </c:dLbls>
          <c:errBars>
            <c:errDir val="y"/>
            <c:errBarType val="plus"/>
            <c:errValType val="cust"/>
            <c:noEndCap val="1"/>
            <c:plus>
              <c:numRef>
                <c:f>Wages!$N$6:$N$25</c:f>
                <c:numCache>
                  <c:formatCode>General</c:formatCode>
                  <c:ptCount val="20"/>
                  <c:pt idx="0">
                    <c:v>416763225.48000002</c:v>
                  </c:pt>
                  <c:pt idx="1">
                    <c:v>416763225.48000002</c:v>
                  </c:pt>
                  <c:pt idx="2">
                    <c:v>416763225.48000002</c:v>
                  </c:pt>
                  <c:pt idx="3">
                    <c:v>416763225.48000002</c:v>
                  </c:pt>
                  <c:pt idx="4">
                    <c:v>416763225.48000002</c:v>
                  </c:pt>
                  <c:pt idx="5">
                    <c:v>416763225.48000002</c:v>
                  </c:pt>
                  <c:pt idx="6">
                    <c:v>416763225.48000002</c:v>
                  </c:pt>
                  <c:pt idx="7">
                    <c:v>416763225.48000002</c:v>
                  </c:pt>
                  <c:pt idx="8">
                    <c:v>416763225.48000002</c:v>
                  </c:pt>
                  <c:pt idx="9">
                    <c:v>416763225.48000002</c:v>
                  </c:pt>
                  <c:pt idx="10">
                    <c:v>416763225.48000002</c:v>
                  </c:pt>
                  <c:pt idx="11">
                    <c:v>416763225.48000002</c:v>
                  </c:pt>
                  <c:pt idx="12">
                    <c:v>416763225.48000002</c:v>
                  </c:pt>
                  <c:pt idx="13">
                    <c:v>416763225.48000002</c:v>
                  </c:pt>
                  <c:pt idx="14">
                    <c:v>416763225.48000002</c:v>
                  </c:pt>
                  <c:pt idx="15">
                    <c:v>416763225.48000002</c:v>
                  </c:pt>
                  <c:pt idx="16">
                    <c:v>416763225.48000002</c:v>
                  </c:pt>
                  <c:pt idx="17">
                    <c:v>416763225.48000002</c:v>
                  </c:pt>
                  <c:pt idx="18">
                    <c:v>416763225.48000002</c:v>
                  </c:pt>
                  <c:pt idx="19">
                    <c:v>416763225.48000002</c:v>
                  </c:pt>
                </c:numCache>
              </c:numRef>
            </c:plus>
            <c:minus>
              <c:numLit>
                <c:formatCode>General</c:formatCode>
                <c:ptCount val="1"/>
                <c:pt idx="0">
                  <c:v>0</c:v>
                </c:pt>
              </c:numLit>
            </c:minus>
            <c:spPr>
              <a:noFill/>
              <a:ln w="38100" cap="flat" cmpd="sng" algn="ctr">
                <a:solidFill>
                  <a:srgbClr val="FF0000"/>
                </a:solidFill>
                <a:round/>
                <a:headEnd type="triangle" w="lg" len="sm"/>
                <a:tailEnd type="none" w="lg" len="sm"/>
              </a:ln>
              <a:effectLst/>
            </c:spPr>
          </c:errBars>
          <c:xVal>
            <c:numRef>
              <c:f>Wages!$K$6:$K$25</c:f>
              <c:numCache>
                <c:formatCode>0</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Wages!$M$6:$M$25</c:f>
              <c:numCache>
                <c:formatCode>_("$"* #,##0_);_("$"* \(#,##0\);_("$"* "-"_);_(@_)</c:formatCode>
                <c:ptCount val="20"/>
                <c:pt idx="0">
                  <c:v>#N/A</c:v>
                </c:pt>
                <c:pt idx="1">
                  <c:v>#N/A</c:v>
                </c:pt>
                <c:pt idx="2">
                  <c:v>5178720702</c:v>
                </c:pt>
                <c:pt idx="3">
                  <c:v>#N/A</c:v>
                </c:pt>
                <c:pt idx="4">
                  <c:v>5056793777</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17769489</c:v>
                </c:pt>
              </c:numCache>
            </c:numRef>
          </c:yVal>
          <c:smooth val="0"/>
          <c:extLst>
            <c:ext xmlns:c15="http://schemas.microsoft.com/office/drawing/2012/chart" uri="{02D57815-91ED-43cb-92C2-25804820EDAC}">
              <c15:datalabelsRange>
                <c15:f>Wages!$H$6:$H$25</c15:f>
                <c15:dlblRangeCache>
                  <c:ptCount val="20"/>
                  <c:pt idx="0">
                    <c:v>+15%</c:v>
                  </c:pt>
                  <c:pt idx="1">
                    <c:v>+1%</c:v>
                  </c:pt>
                  <c:pt idx="2">
                    <c:v> -3%</c:v>
                  </c:pt>
                  <c:pt idx="3">
                    <c:v>+5%</c:v>
                  </c:pt>
                  <c:pt idx="4">
                    <c:v> -9%</c:v>
                  </c:pt>
                  <c:pt idx="5">
                    <c:v>+13%</c:v>
                  </c:pt>
                  <c:pt idx="6">
                    <c:v>+5%</c:v>
                  </c:pt>
                  <c:pt idx="7">
                    <c:v>+2%</c:v>
                  </c:pt>
                  <c:pt idx="8">
                    <c:v>+8%</c:v>
                  </c:pt>
                  <c:pt idx="9">
                    <c:v>+3%</c:v>
                  </c:pt>
                  <c:pt idx="10">
                    <c:v>+8%</c:v>
                  </c:pt>
                  <c:pt idx="11">
                    <c:v>+7%</c:v>
                  </c:pt>
                  <c:pt idx="12">
                    <c:v>+7%</c:v>
                  </c:pt>
                  <c:pt idx="13">
                    <c:v>+3%</c:v>
                  </c:pt>
                  <c:pt idx="14">
                    <c:v>+5%</c:v>
                  </c:pt>
                  <c:pt idx="15">
                    <c:v>+7%</c:v>
                  </c:pt>
                  <c:pt idx="16">
                    <c:v>+8%</c:v>
                  </c:pt>
                  <c:pt idx="17">
                    <c:v>+6%</c:v>
                  </c:pt>
                  <c:pt idx="18">
                    <c:v>+12%</c:v>
                  </c:pt>
                  <c:pt idx="19">
                    <c:v> -1%</c:v>
                  </c:pt>
                </c15:dlblRangeCache>
              </c15:datalabelsRange>
            </c:ext>
            <c:ext xmlns:c16="http://schemas.microsoft.com/office/drawing/2014/chart" uri="{C3380CC4-5D6E-409C-BE32-E72D297353CC}">
              <c16:uniqueId val="{00000041-E758-4139-8D53-2826505E16F2}"/>
            </c:ext>
          </c:extLst>
        </c:ser>
        <c:dLbls>
          <c:showLegendKey val="0"/>
          <c:showVal val="0"/>
          <c:showCatName val="0"/>
          <c:showSerName val="0"/>
          <c:showPercent val="0"/>
          <c:showBubbleSize val="0"/>
        </c:dLbls>
        <c:axId val="800567944"/>
        <c:axId val="800559744"/>
      </c:scatterChart>
      <c:catAx>
        <c:axId val="800567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59744"/>
        <c:crosses val="autoZero"/>
        <c:auto val="1"/>
        <c:lblAlgn val="ctr"/>
        <c:lblOffset val="100"/>
        <c:noMultiLvlLbl val="0"/>
      </c:catAx>
      <c:valAx>
        <c:axId val="800559744"/>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sz="1000" b="1">
                    <a:solidFill>
                      <a:sysClr val="windowText" lastClr="000000"/>
                    </a:solidFill>
                    <a:latin typeface="Helvetica" panose="020B0604020202020204" pitchFamily="34" charset="0"/>
                    <a:cs typeface="Helvetica" panose="020B0604020202020204" pitchFamily="34" charset="0"/>
                  </a:rPr>
                  <a:t>Total Wages (Billions)</a:t>
                </a:r>
              </a:p>
            </c:rich>
          </c:tx>
          <c:layout>
            <c:manualLayout>
              <c:xMode val="edge"/>
              <c:yMode val="edge"/>
              <c:x val="7.6804461942257219E-3"/>
              <c:y val="1.9444444444444445E-2"/>
            </c:manualLayout>
          </c:layout>
          <c:overlay val="0"/>
          <c:spPr>
            <a:noFill/>
            <a:ln>
              <a:noFill/>
            </a:ln>
            <a:effectLst/>
          </c:spPr>
        </c:title>
        <c:numFmt formatCode="_(&quot;$&quot;* #,##0_);_(&quot;$&quot;* \(#,##0\);_(&quot;$&quot;* &quot;-&quot;_);_(@_)"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00567944"/>
        <c:crosses val="autoZero"/>
        <c:crossBetween val="between"/>
        <c:dispUnits>
          <c:builtInUnit val="billions"/>
        </c:dispUnits>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a:t>Top 5 Industry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physicians</c:v>
                </c:pt>
                <c:pt idx="3">
                  <c:v>Offices of dentists</c:v>
                </c:pt>
                <c:pt idx="4">
                  <c:v>Offices of other health practitioners</c:v>
                </c:pt>
                <c:pt idx="5">
                  <c:v>Child day care services</c:v>
                </c:pt>
              </c:strCache>
            </c:strRef>
          </c:cat>
          <c:val>
            <c:numRef>
              <c:f>Healthcare!$R$18:$R$23</c:f>
              <c:numCache>
                <c:formatCode>#,##0</c:formatCode>
                <c:ptCount val="6"/>
                <c:pt idx="0">
                  <c:v>55097</c:v>
                </c:pt>
                <c:pt idx="1">
                  <c:v>38931</c:v>
                </c:pt>
                <c:pt idx="2">
                  <c:v>3354</c:v>
                </c:pt>
                <c:pt idx="3">
                  <c:v>3108</c:v>
                </c:pt>
                <c:pt idx="4">
                  <c:v>2536</c:v>
                </c:pt>
                <c:pt idx="5">
                  <c:v>1973</c:v>
                </c:pt>
              </c:numCache>
            </c:numRef>
          </c:val>
          <c:extLst>
            <c:ext xmlns:c16="http://schemas.microsoft.com/office/drawing/2014/chart" uri="{C3380CC4-5D6E-409C-BE32-E72D297353CC}">
              <c16:uniqueId val="{00000000-EF25-4194-AA9E-7C0CCCF1CF94}"/>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Healthcare!$Q$18:$Q$23</c:f>
              <c:strCache>
                <c:ptCount val="6"/>
                <c:pt idx="0">
                  <c:v>Health Care and Social Assistance Total</c:v>
                </c:pt>
                <c:pt idx="1">
                  <c:v>Individual and family services</c:v>
                </c:pt>
                <c:pt idx="2">
                  <c:v>Offices of physicians</c:v>
                </c:pt>
                <c:pt idx="3">
                  <c:v>Offices of dentists</c:v>
                </c:pt>
                <c:pt idx="4">
                  <c:v>Offices of other health practitioners</c:v>
                </c:pt>
                <c:pt idx="5">
                  <c:v>Child day care services</c:v>
                </c:pt>
              </c:strCache>
            </c:strRef>
          </c:cat>
          <c:val>
            <c:numRef>
              <c:f>Healthcare!$S$18:$S$23</c:f>
              <c:numCache>
                <c:formatCode>#,##0</c:formatCode>
                <c:ptCount val="6"/>
                <c:pt idx="0">
                  <c:v>62921</c:v>
                </c:pt>
                <c:pt idx="1">
                  <c:v>46252</c:v>
                </c:pt>
                <c:pt idx="2">
                  <c:v>3168</c:v>
                </c:pt>
                <c:pt idx="3">
                  <c:v>3139</c:v>
                </c:pt>
                <c:pt idx="4">
                  <c:v>2661</c:v>
                </c:pt>
                <c:pt idx="5">
                  <c:v>2024</c:v>
                </c:pt>
              </c:numCache>
            </c:numRef>
          </c:val>
          <c:extLst>
            <c:ext xmlns:c16="http://schemas.microsoft.com/office/drawing/2014/chart" uri="{C3380CC4-5D6E-409C-BE32-E72D297353CC}">
              <c16:uniqueId val="{00000001-EF25-4194-AA9E-7C0CCCF1CF94}"/>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Healthcare!$B$32</c:f>
              <c:strCache>
                <c:ptCount val="1"/>
                <c:pt idx="0">
                  <c:v>Less than high school</c:v>
                </c:pt>
              </c:strCache>
            </c:strRef>
          </c:tx>
          <c:spPr>
            <a:solidFill>
              <a:schemeClr val="accent1"/>
            </a:solidFill>
            <a:ln>
              <a:noFill/>
            </a:ln>
            <a:effectLst/>
          </c:spPr>
          <c:invertIfNegative val="0"/>
          <c:dLbls>
            <c:dLbl>
              <c:idx val="0"/>
              <c:tx>
                <c:rich>
                  <a:bodyPr/>
                  <a:lstStyle/>
                  <a:p>
                    <a:fld id="{D78D2E24-8B9B-4703-9D01-1B34D5AB67C2}" type="CELLRANGE">
                      <a:rPr lang="en-US"/>
                      <a:pPr/>
                      <a:t>[CELLRANGE]</a:t>
                    </a:fld>
                    <a:r>
                      <a:rPr lang="en-US" baseline="0"/>
                      <a:t>, </a:t>
                    </a:r>
                    <a:fld id="{0FE1780A-7760-4686-B866-3F7B1D4DABF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D8D-4C47-9283-2F170FCE92BA}"/>
                </c:ext>
              </c:extLst>
            </c:dLbl>
            <c:dLbl>
              <c:idx val="1"/>
              <c:tx>
                <c:rich>
                  <a:bodyPr/>
                  <a:lstStyle/>
                  <a:p>
                    <a:fld id="{99313321-9C25-485B-8024-0AD3208A8031}" type="CELLRANGE">
                      <a:rPr lang="en-US"/>
                      <a:pPr/>
                      <a:t>[CELLRANGE]</a:t>
                    </a:fld>
                    <a:r>
                      <a:rPr lang="en-US" baseline="0"/>
                      <a:t>, </a:t>
                    </a:r>
                    <a:fld id="{6EA3B5C5-DCA2-4880-843B-90299B28ED1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D8D-4C47-9283-2F170FCE92B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Healthcare!$C$32:$D$32</c:f>
              <c:numCache>
                <c:formatCode>#,##0</c:formatCode>
                <c:ptCount val="2"/>
                <c:pt idx="0">
                  <c:v>54009</c:v>
                </c:pt>
                <c:pt idx="1">
                  <c:v>64820</c:v>
                </c:pt>
              </c:numCache>
            </c:numRef>
          </c:val>
          <c:extLst>
            <c:ext xmlns:c15="http://schemas.microsoft.com/office/drawing/2012/chart" uri="{02D57815-91ED-43cb-92C2-25804820EDAC}">
              <c15:datalabelsRange>
                <c15:f>Healthcare!$E$32:$F$32</c15:f>
                <c15:dlblRangeCache>
                  <c:ptCount val="2"/>
                  <c:pt idx="0">
                    <c:v>9%</c:v>
                  </c:pt>
                  <c:pt idx="1">
                    <c:v>10%</c:v>
                  </c:pt>
                </c15:dlblRangeCache>
              </c15:datalabelsRange>
            </c:ext>
            <c:ext xmlns:c16="http://schemas.microsoft.com/office/drawing/2014/chart" uri="{C3380CC4-5D6E-409C-BE32-E72D297353CC}">
              <c16:uniqueId val="{00000002-ED8D-4C47-9283-2F170FCE92BA}"/>
            </c:ext>
          </c:extLst>
        </c:ser>
        <c:ser>
          <c:idx val="1"/>
          <c:order val="1"/>
          <c:tx>
            <c:strRef>
              <c:f>Healthcare!$B$33</c:f>
              <c:strCache>
                <c:ptCount val="1"/>
                <c:pt idx="0">
                  <c:v>High school or equivalent, no college</c:v>
                </c:pt>
              </c:strCache>
            </c:strRef>
          </c:tx>
          <c:spPr>
            <a:solidFill>
              <a:schemeClr val="accent2"/>
            </a:solidFill>
            <a:ln>
              <a:noFill/>
            </a:ln>
            <a:effectLst/>
          </c:spPr>
          <c:invertIfNegative val="0"/>
          <c:dLbls>
            <c:dLbl>
              <c:idx val="0"/>
              <c:tx>
                <c:rich>
                  <a:bodyPr/>
                  <a:lstStyle/>
                  <a:p>
                    <a:fld id="{7579FE81-A84E-4263-BA50-0D17C4F3EBD6}" type="CELLRANGE">
                      <a:rPr lang="en-US"/>
                      <a:pPr/>
                      <a:t>[CELLRANGE]</a:t>
                    </a:fld>
                    <a:r>
                      <a:rPr lang="en-US" baseline="0"/>
                      <a:t>, </a:t>
                    </a:r>
                    <a:fld id="{2EECB489-70C7-4C15-AB01-BBAB487FFF1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D8D-4C47-9283-2F170FCE92BA}"/>
                </c:ext>
              </c:extLst>
            </c:dLbl>
            <c:dLbl>
              <c:idx val="1"/>
              <c:tx>
                <c:rich>
                  <a:bodyPr/>
                  <a:lstStyle/>
                  <a:p>
                    <a:fld id="{36023CFB-B445-4573-9798-043A46B01BA8}" type="CELLRANGE">
                      <a:rPr lang="en-US"/>
                      <a:pPr/>
                      <a:t>[CELLRANGE]</a:t>
                    </a:fld>
                    <a:r>
                      <a:rPr lang="en-US" baseline="0"/>
                      <a:t>, </a:t>
                    </a:r>
                    <a:fld id="{8CB1FC6F-9F43-4642-8668-417DD2E4E9E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ED8D-4C47-9283-2F170FCE92B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Healthcare!$C$33:$D$33</c:f>
              <c:numCache>
                <c:formatCode>#,##0</c:formatCode>
                <c:ptCount val="2"/>
                <c:pt idx="0">
                  <c:v>115388</c:v>
                </c:pt>
                <c:pt idx="1">
                  <c:v>126933</c:v>
                </c:pt>
              </c:numCache>
            </c:numRef>
          </c:val>
          <c:extLst>
            <c:ext xmlns:c15="http://schemas.microsoft.com/office/drawing/2012/chart" uri="{02D57815-91ED-43cb-92C2-25804820EDAC}">
              <c15:datalabelsRange>
                <c15:f>Healthcare!$E$33:$F$33</c15:f>
                <c15:dlblRangeCache>
                  <c:ptCount val="2"/>
                  <c:pt idx="0">
                    <c:v>19%</c:v>
                  </c:pt>
                  <c:pt idx="1">
                    <c:v>20%</c:v>
                  </c:pt>
                </c15:dlblRangeCache>
              </c15:datalabelsRange>
            </c:ext>
            <c:ext xmlns:c16="http://schemas.microsoft.com/office/drawing/2014/chart" uri="{C3380CC4-5D6E-409C-BE32-E72D297353CC}">
              <c16:uniqueId val="{00000005-ED8D-4C47-9283-2F170FCE92BA}"/>
            </c:ext>
          </c:extLst>
        </c:ser>
        <c:ser>
          <c:idx val="2"/>
          <c:order val="2"/>
          <c:tx>
            <c:strRef>
              <c:f>Healthcare!$B$34</c:f>
              <c:strCache>
                <c:ptCount val="1"/>
                <c:pt idx="0">
                  <c:v>Some college or Associate degree</c:v>
                </c:pt>
              </c:strCache>
            </c:strRef>
          </c:tx>
          <c:spPr>
            <a:solidFill>
              <a:schemeClr val="accent3"/>
            </a:solidFill>
            <a:ln>
              <a:noFill/>
            </a:ln>
            <a:effectLst/>
          </c:spPr>
          <c:invertIfNegative val="0"/>
          <c:dLbls>
            <c:dLbl>
              <c:idx val="0"/>
              <c:tx>
                <c:rich>
                  <a:bodyPr/>
                  <a:lstStyle/>
                  <a:p>
                    <a:fld id="{0059B1AE-05C9-4304-9565-A11484BD7330}" type="CELLRANGE">
                      <a:rPr lang="en-US"/>
                      <a:pPr/>
                      <a:t>[CELLRANGE]</a:t>
                    </a:fld>
                    <a:r>
                      <a:rPr lang="en-US" baseline="0"/>
                      <a:t>, </a:t>
                    </a:r>
                    <a:fld id="{BCFE4D9F-CFCB-4E1E-8BAB-C3A4B156B67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D8D-4C47-9283-2F170FCE92BA}"/>
                </c:ext>
              </c:extLst>
            </c:dLbl>
            <c:dLbl>
              <c:idx val="1"/>
              <c:tx>
                <c:rich>
                  <a:bodyPr/>
                  <a:lstStyle/>
                  <a:p>
                    <a:fld id="{F13162B0-E059-42D4-B004-0EEB6E32D37B}" type="CELLRANGE">
                      <a:rPr lang="en-US"/>
                      <a:pPr/>
                      <a:t>[CELLRANGE]</a:t>
                    </a:fld>
                    <a:r>
                      <a:rPr lang="en-US" baseline="0"/>
                      <a:t>, </a:t>
                    </a:r>
                    <a:fld id="{B190D4B1-9CA4-460F-B1E4-8B807C13A1E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ED8D-4C47-9283-2F170FCE92B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Healthcare!$C$34:$D$34</c:f>
              <c:numCache>
                <c:formatCode>#,##0</c:formatCode>
                <c:ptCount val="2"/>
                <c:pt idx="0">
                  <c:v>180108</c:v>
                </c:pt>
                <c:pt idx="1">
                  <c:v>187912</c:v>
                </c:pt>
              </c:numCache>
            </c:numRef>
          </c:val>
          <c:extLst>
            <c:ext xmlns:c15="http://schemas.microsoft.com/office/drawing/2012/chart" uri="{02D57815-91ED-43cb-92C2-25804820EDAC}">
              <c15:datalabelsRange>
                <c15:f>Healthcare!$E$34:$F$34</c15:f>
                <c15:dlblRangeCache>
                  <c:ptCount val="2"/>
                  <c:pt idx="0">
                    <c:v>30%</c:v>
                  </c:pt>
                  <c:pt idx="1">
                    <c:v>29%</c:v>
                  </c:pt>
                </c15:dlblRangeCache>
              </c15:datalabelsRange>
            </c:ext>
            <c:ext xmlns:c16="http://schemas.microsoft.com/office/drawing/2014/chart" uri="{C3380CC4-5D6E-409C-BE32-E72D297353CC}">
              <c16:uniqueId val="{00000008-ED8D-4C47-9283-2F170FCE92BA}"/>
            </c:ext>
          </c:extLst>
        </c:ser>
        <c:ser>
          <c:idx val="3"/>
          <c:order val="3"/>
          <c:tx>
            <c:strRef>
              <c:f>Healthcare!$B$35</c:f>
              <c:strCache>
                <c:ptCount val="1"/>
                <c:pt idx="0">
                  <c:v>Bachelor's degree or advanced degree</c:v>
                </c:pt>
              </c:strCache>
            </c:strRef>
          </c:tx>
          <c:spPr>
            <a:solidFill>
              <a:schemeClr val="accent4"/>
            </a:solidFill>
            <a:ln>
              <a:noFill/>
            </a:ln>
            <a:effectLst/>
          </c:spPr>
          <c:invertIfNegative val="0"/>
          <c:dLbls>
            <c:dLbl>
              <c:idx val="0"/>
              <c:tx>
                <c:rich>
                  <a:bodyPr/>
                  <a:lstStyle/>
                  <a:p>
                    <a:fld id="{3578D2D9-CB5A-4E5E-B76E-DCBD3EEF4381}" type="CELLRANGE">
                      <a:rPr lang="en-US"/>
                      <a:pPr/>
                      <a:t>[CELLRANGE]</a:t>
                    </a:fld>
                    <a:r>
                      <a:rPr lang="en-US" baseline="0"/>
                      <a:t>, </a:t>
                    </a:r>
                    <a:fld id="{EF48C4F1-3CCA-495A-A5F1-72862EC9850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ED8D-4C47-9283-2F170FCE92BA}"/>
                </c:ext>
              </c:extLst>
            </c:dLbl>
            <c:dLbl>
              <c:idx val="1"/>
              <c:tx>
                <c:rich>
                  <a:bodyPr/>
                  <a:lstStyle/>
                  <a:p>
                    <a:fld id="{A10A5F68-0945-4F28-98D2-C7A8E36C71F1}" type="CELLRANGE">
                      <a:rPr lang="en-US"/>
                      <a:pPr/>
                      <a:t>[CELLRANGE]</a:t>
                    </a:fld>
                    <a:r>
                      <a:rPr lang="en-US" baseline="0"/>
                      <a:t>, </a:t>
                    </a:r>
                    <a:fld id="{C78F152C-CDBF-428C-B329-5B514BA759FF}"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ED8D-4C47-9283-2F170FCE92B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Healthcare!$C$35:$D$35</c:f>
              <c:numCache>
                <c:formatCode>#,##0</c:formatCode>
                <c:ptCount val="2"/>
                <c:pt idx="0">
                  <c:v>203800</c:v>
                </c:pt>
                <c:pt idx="1">
                  <c:v>203738</c:v>
                </c:pt>
              </c:numCache>
            </c:numRef>
          </c:val>
          <c:extLst>
            <c:ext xmlns:c15="http://schemas.microsoft.com/office/drawing/2012/chart" uri="{02D57815-91ED-43cb-92C2-25804820EDAC}">
              <c15:datalabelsRange>
                <c15:f>Healthcare!$E$35:$F$35</c15:f>
                <c15:dlblRangeCache>
                  <c:ptCount val="2"/>
                  <c:pt idx="0">
                    <c:v>34%</c:v>
                  </c:pt>
                  <c:pt idx="1">
                    <c:v>32%</c:v>
                  </c:pt>
                </c15:dlblRangeCache>
              </c15:datalabelsRange>
            </c:ext>
            <c:ext xmlns:c16="http://schemas.microsoft.com/office/drawing/2014/chart" uri="{C3380CC4-5D6E-409C-BE32-E72D297353CC}">
              <c16:uniqueId val="{0000000B-ED8D-4C47-9283-2F170FCE92BA}"/>
            </c:ext>
          </c:extLst>
        </c:ser>
        <c:ser>
          <c:idx val="4"/>
          <c:order val="4"/>
          <c:tx>
            <c:strRef>
              <c:f>Healthcare!$B$36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11FABC1A-4D78-4E0E-AE07-81B4D1BB80FE}" type="CELLRANGE">
                      <a:rPr lang="en-US"/>
                      <a:pPr/>
                      <a:t>[CELLRANGE]</a:t>
                    </a:fld>
                    <a:r>
                      <a:rPr lang="en-US" baseline="0"/>
                      <a:t>, </a:t>
                    </a:r>
                    <a:fld id="{F3410206-E397-4E7F-A498-88427AE210C2}"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ED8D-4C47-9283-2F170FCE92BA}"/>
                </c:ext>
              </c:extLst>
            </c:dLbl>
            <c:dLbl>
              <c:idx val="1"/>
              <c:tx>
                <c:rich>
                  <a:bodyPr/>
                  <a:lstStyle/>
                  <a:p>
                    <a:fld id="{533F048C-3D44-473E-883C-C1EB19EF9988}" type="CELLRANGE">
                      <a:rPr lang="en-US"/>
                      <a:pPr/>
                      <a:t>[CELLRANGE]</a:t>
                    </a:fld>
                    <a:r>
                      <a:rPr lang="en-US" baseline="0"/>
                      <a:t>, </a:t>
                    </a:r>
                    <a:fld id="{D2DF8C39-E29B-43CD-BD65-2C32FBF8CF3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ED8D-4C47-9283-2F170FCE92B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Healthcare!$C$31:$D$31</c:f>
              <c:strCache>
                <c:ptCount val="2"/>
                <c:pt idx="0">
                  <c:v>2015</c:v>
                </c:pt>
                <c:pt idx="1">
                  <c:v>2018</c:v>
                </c:pt>
              </c:strCache>
            </c:strRef>
          </c:cat>
          <c:val>
            <c:numRef>
              <c:f>Healthcare!$C$36:$D$36</c:f>
              <c:numCache>
                <c:formatCode>#,##0</c:formatCode>
                <c:ptCount val="2"/>
                <c:pt idx="0">
                  <c:v>53440</c:v>
                </c:pt>
                <c:pt idx="1">
                  <c:v>54983</c:v>
                </c:pt>
              </c:numCache>
            </c:numRef>
          </c:val>
          <c:extLst>
            <c:ext xmlns:c15="http://schemas.microsoft.com/office/drawing/2012/chart" uri="{02D57815-91ED-43cb-92C2-25804820EDAC}">
              <c15:datalabelsRange>
                <c15:f>Healthcare!$E$36:$F$36</c15:f>
                <c15:dlblRangeCache>
                  <c:ptCount val="2"/>
                  <c:pt idx="0">
                    <c:v>9%</c:v>
                  </c:pt>
                  <c:pt idx="1">
                    <c:v>9%</c:v>
                  </c:pt>
                </c15:dlblRangeCache>
              </c15:datalabelsRange>
            </c:ext>
            <c:ext xmlns:c16="http://schemas.microsoft.com/office/drawing/2014/chart" uri="{C3380CC4-5D6E-409C-BE32-E72D297353CC}">
              <c16:uniqueId val="{0000000E-ED8D-4C47-9283-2F170FCE92BA}"/>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Healthcare!$K$17</c:f>
              <c:strCache>
                <c:ptCount val="1"/>
                <c:pt idx="0">
                  <c:v>Increase</c:v>
                </c:pt>
              </c:strCache>
            </c:strRef>
          </c:tx>
          <c:spPr>
            <a:ln w="25400" cap="rnd">
              <a:noFill/>
              <a:round/>
            </a:ln>
            <a:effectLst/>
          </c:spPr>
          <c:marker>
            <c:symbol val="none"/>
          </c:marker>
          <c:dLbls>
            <c:dLbl>
              <c:idx val="0"/>
              <c:tx>
                <c:rich>
                  <a:bodyPr/>
                  <a:lstStyle/>
                  <a:p>
                    <a:fld id="{DCB8DE55-0CCD-4B49-9449-E009DEFA9EAF}"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ED8D-4C47-9283-2F170FCE92BA}"/>
                </c:ext>
              </c:extLst>
            </c:dLbl>
            <c:dLbl>
              <c:idx val="1"/>
              <c:tx>
                <c:rich>
                  <a:bodyPr/>
                  <a:lstStyle/>
                  <a:p>
                    <a:fld id="{28619DFB-8CDD-4EFA-8398-A07299D119D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ED8D-4C47-9283-2F170FCE92BA}"/>
                </c:ext>
              </c:extLst>
            </c:dLbl>
            <c:dLbl>
              <c:idx val="2"/>
              <c:tx>
                <c:rich>
                  <a:bodyPr/>
                  <a:lstStyle/>
                  <a:p>
                    <a:fld id="{AED53B58-E795-40C9-A405-3F4763B6E1BB}"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ED8D-4C47-9283-2F170FCE92BA}"/>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ED8D-4C47-9283-2F170FCE92BA}"/>
                </c:ext>
              </c:extLst>
            </c:dLbl>
            <c:dLbl>
              <c:idx val="4"/>
              <c:tx>
                <c:rich>
                  <a:bodyPr/>
                  <a:lstStyle/>
                  <a:p>
                    <a:fld id="{680F4ABB-458F-42C8-ADF8-E8A1B5CDEA50}"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ED8D-4C47-9283-2F170FCE92B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Healthcare!$K$18:$K$22</c:f>
              <c:numCache>
                <c:formatCode>0%</c:formatCode>
                <c:ptCount val="5"/>
                <c:pt idx="0">
                  <c:v>7.0000000000000007E-2</c:v>
                </c:pt>
                <c:pt idx="1">
                  <c:v>0.25066300012844894</c:v>
                </c:pt>
                <c:pt idx="2">
                  <c:v>0.52113768159076168</c:v>
                </c:pt>
                <c:pt idx="3">
                  <c:v>#N/A</c:v>
                </c:pt>
                <c:pt idx="4">
                  <c:v>0.99</c:v>
                </c:pt>
              </c:numCache>
            </c:numRef>
          </c:yVal>
          <c:smooth val="0"/>
          <c:extLst>
            <c:ext xmlns:c15="http://schemas.microsoft.com/office/drawing/2012/chart" uri="{02D57815-91ED-43cb-92C2-25804820EDAC}">
              <c15:datalabelsRange>
                <c15:f>Healthcare!$H$32:$H$36</c15:f>
                <c15:dlblRangeCache>
                  <c:ptCount val="5"/>
                  <c:pt idx="0">
                    <c:v>+20.0%</c:v>
                  </c:pt>
                  <c:pt idx="1">
                    <c:v>+10.0%</c:v>
                  </c:pt>
                  <c:pt idx="2">
                    <c:v>+4.3%</c:v>
                  </c:pt>
                  <c:pt idx="3">
                    <c:v> -0.0%</c:v>
                  </c:pt>
                  <c:pt idx="4">
                    <c:v>+2.9%</c:v>
                  </c:pt>
                </c15:dlblRangeCache>
              </c15:datalabelsRange>
            </c:ext>
            <c:ext xmlns:c16="http://schemas.microsoft.com/office/drawing/2014/chart" uri="{C3380CC4-5D6E-409C-BE32-E72D297353CC}">
              <c16:uniqueId val="{00000014-ED8D-4C47-9283-2F170FCE92BA}"/>
            </c:ext>
          </c:extLst>
        </c:ser>
        <c:ser>
          <c:idx val="6"/>
          <c:order val="6"/>
          <c:tx>
            <c:strRef>
              <c:f>Healthcare!$L$17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ED8D-4C47-9283-2F170FCE92BA}"/>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ED8D-4C47-9283-2F170FCE92BA}"/>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ED8D-4C47-9283-2F170FCE92BA}"/>
                </c:ext>
              </c:extLst>
            </c:dLbl>
            <c:dLbl>
              <c:idx val="3"/>
              <c:tx>
                <c:rich>
                  <a:bodyPr/>
                  <a:lstStyle/>
                  <a:p>
                    <a:fld id="{3108CF93-9835-4CDF-9282-9845D929D185}"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ED8D-4C47-9283-2F170FCE92BA}"/>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ED8D-4C47-9283-2F170FCE92B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Healthcare!$J$18:$J$22</c:f>
              <c:numCache>
                <c:formatCode>General</c:formatCode>
                <c:ptCount val="5"/>
                <c:pt idx="0">
                  <c:v>1.59</c:v>
                </c:pt>
                <c:pt idx="1">
                  <c:v>1.59</c:v>
                </c:pt>
                <c:pt idx="2">
                  <c:v>1.59</c:v>
                </c:pt>
                <c:pt idx="3">
                  <c:v>1.59</c:v>
                </c:pt>
                <c:pt idx="4">
                  <c:v>1.59</c:v>
                </c:pt>
              </c:numCache>
            </c:numRef>
          </c:xVal>
          <c:yVal>
            <c:numRef>
              <c:f>Healthcare!$L$18:$L$22</c:f>
              <c:numCache>
                <c:formatCode>0%</c:formatCode>
                <c:ptCount val="5"/>
                <c:pt idx="0">
                  <c:v>#N/A</c:v>
                </c:pt>
                <c:pt idx="1">
                  <c:v>#N/A</c:v>
                </c:pt>
                <c:pt idx="2">
                  <c:v>#N/A</c:v>
                </c:pt>
                <c:pt idx="3">
                  <c:v>0.78621367009928156</c:v>
                </c:pt>
                <c:pt idx="4">
                  <c:v>#N/A</c:v>
                </c:pt>
              </c:numCache>
            </c:numRef>
          </c:yVal>
          <c:smooth val="0"/>
          <c:extLst>
            <c:ext xmlns:c15="http://schemas.microsoft.com/office/drawing/2012/chart" uri="{02D57815-91ED-43cb-92C2-25804820EDAC}">
              <c15:datalabelsRange>
                <c15:f>Healthcare!$H$32:$H$36</c15:f>
                <c15:dlblRangeCache>
                  <c:ptCount val="5"/>
                  <c:pt idx="0">
                    <c:v>+20.0%</c:v>
                  </c:pt>
                  <c:pt idx="1">
                    <c:v>+10.0%</c:v>
                  </c:pt>
                  <c:pt idx="2">
                    <c:v>+4.3%</c:v>
                  </c:pt>
                  <c:pt idx="3">
                    <c:v> -0.0%</c:v>
                  </c:pt>
                  <c:pt idx="4">
                    <c:v>+2.9%</c:v>
                  </c:pt>
                </c15:dlblRangeCache>
              </c15:datalabelsRange>
            </c:ext>
            <c:ext xmlns:c16="http://schemas.microsoft.com/office/drawing/2014/chart" uri="{C3380CC4-5D6E-409C-BE32-E72D297353CC}">
              <c16:uniqueId val="{0000001A-ED8D-4C47-9283-2F170FCE92BA}"/>
            </c:ext>
          </c:extLst>
        </c:ser>
        <c:ser>
          <c:idx val="7"/>
          <c:order val="7"/>
          <c:tx>
            <c:strRef>
              <c:f>Healthcare!$K$13</c:f>
              <c:strCache>
                <c:ptCount val="1"/>
                <c:pt idx="0">
                  <c:v>Share</c:v>
                </c:pt>
              </c:strCache>
            </c:strRef>
          </c:tx>
          <c:spPr>
            <a:ln w="25400" cap="rnd">
              <a:noFill/>
              <a:round/>
            </a:ln>
            <a:effectLst/>
          </c:spPr>
          <c:marker>
            <c:symbol val="none"/>
          </c:marker>
          <c:dLbls>
            <c:dLbl>
              <c:idx val="0"/>
              <c:tx>
                <c:rich>
                  <a:bodyPr/>
                  <a:lstStyle/>
                  <a:p>
                    <a:fld id="{1719E1F5-9803-4B49-812E-25ACB4DC27A6}"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ED8D-4C47-9283-2F170FCE92BA}"/>
                </c:ext>
              </c:extLst>
            </c:dLbl>
            <c:dLbl>
              <c:idx val="1"/>
              <c:tx>
                <c:rich>
                  <a:bodyPr/>
                  <a:lstStyle/>
                  <a:p>
                    <a:fld id="{87A488AD-62EB-4900-AA2F-DD1FC572FD90}"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ED8D-4C47-9283-2F170FCE92BA}"/>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Healthcare!$J$14:$J$15</c:f>
              <c:numCache>
                <c:formatCode>General</c:formatCode>
                <c:ptCount val="2"/>
                <c:pt idx="0">
                  <c:v>1</c:v>
                </c:pt>
                <c:pt idx="1">
                  <c:v>2</c:v>
                </c:pt>
              </c:numCache>
            </c:numRef>
          </c:xVal>
          <c:yVal>
            <c:numRef>
              <c:f>Healthcare!$K$14:$K$15</c:f>
              <c:numCache>
                <c:formatCode>0%</c:formatCode>
                <c:ptCount val="2"/>
                <c:pt idx="0">
                  <c:v>1</c:v>
                </c:pt>
                <c:pt idx="1">
                  <c:v>1</c:v>
                </c:pt>
              </c:numCache>
            </c:numRef>
          </c:yVal>
          <c:smooth val="0"/>
          <c:extLst>
            <c:ext xmlns:c15="http://schemas.microsoft.com/office/drawing/2012/chart" uri="{02D57815-91ED-43cb-92C2-25804820EDAC}">
              <c15:datalabelsRange>
                <c15:f>Healthcare!$L$14:$L$15</c15:f>
                <c15:dlblRangeCache>
                  <c:ptCount val="2"/>
                  <c:pt idx="0">
                    <c:v> 606,745 </c:v>
                  </c:pt>
                  <c:pt idx="1">
                    <c:v> 638,386 </c:v>
                  </c:pt>
                </c15:dlblRangeCache>
              </c15:datalabelsRange>
            </c:ext>
            <c:ext xmlns:c16="http://schemas.microsoft.com/office/drawing/2014/chart" uri="{C3380CC4-5D6E-409C-BE32-E72D297353CC}">
              <c16:uniqueId val="{0000001D-ED8D-4C47-9283-2F170FCE92BA}"/>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Healthcare!$J$13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Healthcare!$L$13</c:f>
              <c:numCache>
                <c:formatCode>#,##0</c:formatCode>
                <c:ptCount val="1"/>
                <c:pt idx="0">
                  <c:v>148329</c:v>
                </c:pt>
              </c:numCache>
            </c:numRef>
          </c:val>
          <c:extLst>
            <c:ext xmlns:c16="http://schemas.microsoft.com/office/drawing/2014/chart" uri="{C3380CC4-5D6E-409C-BE32-E72D297353CC}">
              <c16:uniqueId val="{00000000-D805-4EC2-BE60-DBFD4666CEB9}"/>
            </c:ext>
          </c:extLst>
        </c:ser>
        <c:ser>
          <c:idx val="1"/>
          <c:order val="1"/>
          <c:tx>
            <c:strRef>
              <c:f>Healthcare!$J$14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Healthcare!$L$14</c:f>
              <c:numCache>
                <c:formatCode>#,##0</c:formatCode>
                <c:ptCount val="1"/>
                <c:pt idx="0">
                  <c:v>490056</c:v>
                </c:pt>
              </c:numCache>
            </c:numRef>
          </c:val>
          <c:extLst>
            <c:ext xmlns:c16="http://schemas.microsoft.com/office/drawing/2014/chart" uri="{C3380CC4-5D6E-409C-BE32-E72D297353CC}">
              <c16:uniqueId val="{00000001-D805-4EC2-BE60-DBFD4666CEB9}"/>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B529-483F-B89B-1DD5008C8FD1}"/>
              </c:ext>
            </c:extLst>
          </c:dPt>
          <c:dLbls>
            <c:dLbl>
              <c:idx val="0"/>
              <c:tx>
                <c:rich>
                  <a:bodyPr/>
                  <a:lstStyle/>
                  <a:p>
                    <a:fld id="{21757A29-8A53-4DE6-8E68-630F60C3659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B529-483F-B89B-1DD5008C8FD1}"/>
                </c:ext>
              </c:extLst>
            </c:dLbl>
            <c:dLbl>
              <c:idx val="1"/>
              <c:tx>
                <c:rich>
                  <a:bodyPr/>
                  <a:lstStyle/>
                  <a:p>
                    <a:fld id="{343630A1-F264-4E34-B903-A0B10D3CA43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529-483F-B89B-1DD5008C8FD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Healthcare!$J$13:$J$14</c:f>
              <c:strCache>
                <c:ptCount val="2"/>
                <c:pt idx="0">
                  <c:v>Male</c:v>
                </c:pt>
                <c:pt idx="1">
                  <c:v>Female</c:v>
                </c:pt>
              </c:strCache>
            </c:strRef>
          </c:cat>
          <c:val>
            <c:numRef>
              <c:f>Healthcare!$M$13:$M$14</c:f>
              <c:numCache>
                <c:formatCode>\+#,##0;\-#,##0;\ #,##0</c:formatCode>
                <c:ptCount val="2"/>
                <c:pt idx="0">
                  <c:v>6101</c:v>
                </c:pt>
                <c:pt idx="1">
                  <c:v>25538</c:v>
                </c:pt>
              </c:numCache>
            </c:numRef>
          </c:val>
          <c:extLst>
            <c:ext xmlns:c15="http://schemas.microsoft.com/office/drawing/2012/chart" uri="{02D57815-91ED-43cb-92C2-25804820EDAC}">
              <c15:datalabelsRange>
                <c15:f>Healthcare!$N$13:$N$14</c15:f>
                <c15:dlblRangeCache>
                  <c:ptCount val="2"/>
                  <c:pt idx="0">
                    <c:v>+4%</c:v>
                  </c:pt>
                  <c:pt idx="1">
                    <c:v>+5%</c:v>
                  </c:pt>
                </c15:dlblRangeCache>
              </c15:datalabelsRange>
            </c:ext>
            <c:ext xmlns:c16="http://schemas.microsoft.com/office/drawing/2014/chart" uri="{C3380CC4-5D6E-409C-BE32-E72D297353CC}">
              <c16:uniqueId val="{00000003-B529-483F-B89B-1DD5008C8FD1}"/>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Healthcare!$K$4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Healthcare!$M$4</c:f>
              <c:numCache>
                <c:formatCode>_(* #,##0_);_(* \(#,##0\);_(* "-"??_);_(@_)</c:formatCode>
                <c:ptCount val="1"/>
                <c:pt idx="0">
                  <c:v>481201</c:v>
                </c:pt>
              </c:numCache>
            </c:numRef>
          </c:val>
          <c:extLst>
            <c:ext xmlns:c16="http://schemas.microsoft.com/office/drawing/2014/chart" uri="{C3380CC4-5D6E-409C-BE32-E72D297353CC}">
              <c16:uniqueId val="{00000000-C7F2-48BA-BAA4-A1EA9443D905}"/>
            </c:ext>
          </c:extLst>
        </c:ser>
        <c:ser>
          <c:idx val="1"/>
          <c:order val="1"/>
          <c:tx>
            <c:strRef>
              <c:f>Healthcare!$K$5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Healthcare!$M$5</c:f>
              <c:numCache>
                <c:formatCode>_(* #,##0_);_(* \(#,##0\);_(* "-"??_);_(@_)</c:formatCode>
                <c:ptCount val="1"/>
                <c:pt idx="0">
                  <c:v>103633</c:v>
                </c:pt>
              </c:numCache>
            </c:numRef>
          </c:val>
          <c:extLst>
            <c:ext xmlns:c16="http://schemas.microsoft.com/office/drawing/2014/chart" uri="{C3380CC4-5D6E-409C-BE32-E72D297353CC}">
              <c16:uniqueId val="{00000001-C7F2-48BA-BAA4-A1EA9443D905}"/>
            </c:ext>
          </c:extLst>
        </c:ser>
        <c:ser>
          <c:idx val="2"/>
          <c:order val="2"/>
          <c:tx>
            <c:strRef>
              <c:f>Healthcare!$K$6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Healthcare!$M$6</c:f>
              <c:numCache>
                <c:formatCode>_(* #,##0_);_(* \(#,##0\);_(* "-"??_);_(@_)</c:formatCode>
                <c:ptCount val="1"/>
                <c:pt idx="0">
                  <c:v>36318</c:v>
                </c:pt>
              </c:numCache>
            </c:numRef>
          </c:val>
          <c:extLst>
            <c:ext xmlns:c16="http://schemas.microsoft.com/office/drawing/2014/chart" uri="{C3380CC4-5D6E-409C-BE32-E72D297353CC}">
              <c16:uniqueId val="{00000002-C7F2-48BA-BAA4-A1EA9443D905}"/>
            </c:ext>
          </c:extLst>
        </c:ser>
        <c:ser>
          <c:idx val="3"/>
          <c:order val="3"/>
          <c:tx>
            <c:strRef>
              <c:f>Healthcare!$K$7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Healthcare!$M$7</c:f>
              <c:numCache>
                <c:formatCode>_(* #,##0_);_(* \(#,##0\);_(* "-"??_);_(@_)</c:formatCode>
                <c:ptCount val="1"/>
                <c:pt idx="0">
                  <c:v>17233</c:v>
                </c:pt>
              </c:numCache>
            </c:numRef>
          </c:val>
          <c:extLst>
            <c:ext xmlns:c16="http://schemas.microsoft.com/office/drawing/2014/chart" uri="{C3380CC4-5D6E-409C-BE32-E72D297353CC}">
              <c16:uniqueId val="{00000003-C7F2-48BA-BAA4-A1EA9443D905}"/>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4355-49D5-A82C-12AC57832EE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4355-49D5-A82C-12AC57832EEB}"/>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4355-49D5-A82C-12AC57832EEB}"/>
              </c:ext>
            </c:extLst>
          </c:dPt>
          <c:dLbls>
            <c:dLbl>
              <c:idx val="0"/>
              <c:tx>
                <c:rich>
                  <a:bodyPr/>
                  <a:lstStyle/>
                  <a:p>
                    <a:fld id="{9A142E29-9B61-4D1A-A650-8F2595A4D36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355-49D5-A82C-12AC57832EEB}"/>
                </c:ext>
              </c:extLst>
            </c:dLbl>
            <c:dLbl>
              <c:idx val="1"/>
              <c:tx>
                <c:rich>
                  <a:bodyPr/>
                  <a:lstStyle/>
                  <a:p>
                    <a:fld id="{B9B7AE89-058C-49A8-89CC-F16D6DCA4D3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355-49D5-A82C-12AC57832EEB}"/>
                </c:ext>
              </c:extLst>
            </c:dLbl>
            <c:dLbl>
              <c:idx val="2"/>
              <c:tx>
                <c:rich>
                  <a:bodyPr/>
                  <a:lstStyle/>
                  <a:p>
                    <a:fld id="{9859A2B9-41B0-4FA4-9458-A753278DFB4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355-49D5-A82C-12AC57832EEB}"/>
                </c:ext>
              </c:extLst>
            </c:dLbl>
            <c:dLbl>
              <c:idx val="3"/>
              <c:tx>
                <c:rich>
                  <a:bodyPr/>
                  <a:lstStyle/>
                  <a:p>
                    <a:fld id="{7F9E1BC0-A89C-4BCA-B52B-1EECE61D94C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4355-49D5-A82C-12AC57832EE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Healthcare!$K$4:$K$7</c:f>
              <c:strCache>
                <c:ptCount val="4"/>
                <c:pt idx="0">
                  <c:v>White</c:v>
                </c:pt>
                <c:pt idx="1">
                  <c:v>Black or African American</c:v>
                </c:pt>
                <c:pt idx="2">
                  <c:v>Asian</c:v>
                </c:pt>
                <c:pt idx="3">
                  <c:v>Other</c:v>
                </c:pt>
              </c:strCache>
            </c:strRef>
          </c:cat>
          <c:val>
            <c:numRef>
              <c:f>Healthcare!$N$4:$N$7</c:f>
              <c:numCache>
                <c:formatCode>\+#,##0;\-#,##0;\ #,##0</c:formatCode>
                <c:ptCount val="4"/>
                <c:pt idx="0">
                  <c:v>12538</c:v>
                </c:pt>
                <c:pt idx="1">
                  <c:v>11238</c:v>
                </c:pt>
                <c:pt idx="2">
                  <c:v>5253</c:v>
                </c:pt>
                <c:pt idx="3">
                  <c:v>2611</c:v>
                </c:pt>
              </c:numCache>
            </c:numRef>
          </c:val>
          <c:extLst>
            <c:ext xmlns:c15="http://schemas.microsoft.com/office/drawing/2012/chart" uri="{02D57815-91ED-43cb-92C2-25804820EDAC}">
              <c15:datalabelsRange>
                <c15:f>Healthcare!$O$4:$O$7</c15:f>
                <c15:dlblRangeCache>
                  <c:ptCount val="4"/>
                  <c:pt idx="0">
                    <c:v>+3%</c:v>
                  </c:pt>
                  <c:pt idx="1">
                    <c:v>+12%</c:v>
                  </c:pt>
                  <c:pt idx="2">
                    <c:v>+17%</c:v>
                  </c:pt>
                  <c:pt idx="3">
                    <c:v>+18%</c:v>
                  </c:pt>
                </c15:dlblRangeCache>
              </c15:datalabelsRange>
            </c:ext>
            <c:ext xmlns:c16="http://schemas.microsoft.com/office/drawing/2014/chart" uri="{C3380CC4-5D6E-409C-BE32-E72D297353CC}">
              <c16:uniqueId val="{00000007-4355-49D5-A82C-12AC57832EEB}"/>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Healthcare!$N$9</c:f>
              <c:strCache>
                <c:ptCount val="1"/>
                <c:pt idx="0">
                  <c:v>Change</c:v>
                </c:pt>
              </c:strCache>
            </c:strRef>
          </c:tx>
          <c:spPr>
            <a:solidFill>
              <a:schemeClr val="accent5"/>
            </a:solidFill>
            <a:ln>
              <a:noFill/>
            </a:ln>
            <a:effectLst/>
          </c:spPr>
          <c:invertIfNegative val="0"/>
          <c:dLbls>
            <c:dLbl>
              <c:idx val="0"/>
              <c:tx>
                <c:rich>
                  <a:bodyPr/>
                  <a:lstStyle/>
                  <a:p>
                    <a:fld id="{FFD0B456-C7DC-4EA6-84D9-5A3EC9EDFDD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CF83-4579-A2E7-A9DC84ECF4E3}"/>
                </c:ext>
              </c:extLst>
            </c:dLbl>
            <c:dLbl>
              <c:idx val="1"/>
              <c:tx>
                <c:rich>
                  <a:bodyPr/>
                  <a:lstStyle/>
                  <a:p>
                    <a:fld id="{ACC98340-1256-4366-81A1-2DB6B8C766A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F83-4579-A2E7-A9DC84ECF4E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Healthcare!$K$10:$K$11</c:f>
              <c:strCache>
                <c:ptCount val="2"/>
                <c:pt idx="0">
                  <c:v>Hispanic or Latino</c:v>
                </c:pt>
                <c:pt idx="1">
                  <c:v>Not Hispanic or Latino</c:v>
                </c:pt>
              </c:strCache>
            </c:strRef>
          </c:cat>
          <c:val>
            <c:numRef>
              <c:f>Healthcare!$N$10:$N$11</c:f>
              <c:numCache>
                <c:formatCode>\+#,##0;\-#,##0;\ #,##0</c:formatCode>
                <c:ptCount val="2"/>
                <c:pt idx="0">
                  <c:v>13671</c:v>
                </c:pt>
                <c:pt idx="1">
                  <c:v>17968</c:v>
                </c:pt>
              </c:numCache>
            </c:numRef>
          </c:val>
          <c:extLst>
            <c:ext xmlns:c15="http://schemas.microsoft.com/office/drawing/2012/chart" uri="{02D57815-91ED-43cb-92C2-25804820EDAC}">
              <c15:datalabelsRange>
                <c15:f>Healthcare!$O$10:$O$11</c15:f>
                <c15:dlblRangeCache>
                  <c:ptCount val="2"/>
                  <c:pt idx="0">
                    <c:v>+21%</c:v>
                  </c:pt>
                  <c:pt idx="1">
                    <c:v>+3%</c:v>
                  </c:pt>
                </c15:dlblRangeCache>
              </c15:datalabelsRange>
            </c:ext>
            <c:ext xmlns:c16="http://schemas.microsoft.com/office/drawing/2014/chart" uri="{C3380CC4-5D6E-409C-BE32-E72D297353CC}">
              <c16:uniqueId val="{00000002-CF83-4579-A2E7-A9DC84ECF4E3}"/>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Healthcare!$L$9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Healthcare!$K$10:$K$11</c15:sqref>
                        </c15:formulaRef>
                      </c:ext>
                    </c:extLst>
                    <c:strCache>
                      <c:ptCount val="2"/>
                      <c:pt idx="0">
                        <c:v>Hispanic or Latino</c:v>
                      </c:pt>
                      <c:pt idx="1">
                        <c:v>Not Hispanic or Latino</c:v>
                      </c:pt>
                    </c:strCache>
                  </c:strRef>
                </c:cat>
                <c:val>
                  <c:numRef>
                    <c:extLst>
                      <c:ext uri="{02D57815-91ED-43cb-92C2-25804820EDAC}">
                        <c15:formulaRef>
                          <c15:sqref>Healthcare!$L$10:$L$11</c15:sqref>
                        </c15:formulaRef>
                      </c:ext>
                    </c:extLst>
                    <c:numCache>
                      <c:formatCode>_(* #,##0_);_(* \(#,##0\);_(* "-"??_);_(@_)</c:formatCode>
                      <c:ptCount val="2"/>
                      <c:pt idx="0">
                        <c:v>66024</c:v>
                      </c:pt>
                      <c:pt idx="1">
                        <c:v>540723</c:v>
                      </c:pt>
                    </c:numCache>
                  </c:numRef>
                </c:val>
                <c:extLst>
                  <c:ext xmlns:c16="http://schemas.microsoft.com/office/drawing/2014/chart" uri="{C3380CC4-5D6E-409C-BE32-E72D297353CC}">
                    <c16:uniqueId val="{00000003-CF83-4579-A2E7-A9DC84ECF4E3}"/>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Healthcare!$M$9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Healthcare!$K$10:$K$11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Healthcare!$M$10:$M$11</c15:sqref>
                        </c15:formulaRef>
                      </c:ext>
                    </c:extLst>
                    <c:numCache>
                      <c:formatCode>_(* #,##0_);_(* \(#,##0\);_(* "-"??_);_(@_)</c:formatCode>
                      <c:ptCount val="2"/>
                      <c:pt idx="0">
                        <c:v>79695</c:v>
                      </c:pt>
                      <c:pt idx="1">
                        <c:v>558691</c:v>
                      </c:pt>
                    </c:numCache>
                  </c:numRef>
                </c:val>
                <c:extLst xmlns:c15="http://schemas.microsoft.com/office/drawing/2012/chart">
                  <c:ext xmlns:c16="http://schemas.microsoft.com/office/drawing/2014/chart" uri="{C3380CC4-5D6E-409C-BE32-E72D297353CC}">
                    <c16:uniqueId val="{00000004-CF83-4579-A2E7-A9DC84ECF4E3}"/>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Groups by </a:t>
            </a:r>
            <a:r>
              <a:rPr lang="en-US" sz="110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c:v>
                </c:pt>
                <c:pt idx="1">
                  <c:v>Machine shops and threaded product mfg.</c:v>
                </c:pt>
                <c:pt idx="2">
                  <c:v>Printing and related support activities</c:v>
                </c:pt>
                <c:pt idx="3">
                  <c:v>Bakeries and tortilla manufacturing</c:v>
                </c:pt>
                <c:pt idx="4">
                  <c:v>Electronic instrument manufacturing</c:v>
                </c:pt>
                <c:pt idx="5">
                  <c:v>Other miscellaneous manufacturing</c:v>
                </c:pt>
              </c:strCache>
            </c:strRef>
          </c:cat>
          <c:val>
            <c:numRef>
              <c:f>Manufacturing!$R$18:$R$23</c:f>
              <c:numCache>
                <c:formatCode>#,##0</c:formatCode>
                <c:ptCount val="6"/>
                <c:pt idx="0">
                  <c:v>6937</c:v>
                </c:pt>
                <c:pt idx="1">
                  <c:v>644</c:v>
                </c:pt>
                <c:pt idx="2">
                  <c:v>623</c:v>
                </c:pt>
                <c:pt idx="3">
                  <c:v>444</c:v>
                </c:pt>
                <c:pt idx="4">
                  <c:v>365</c:v>
                </c:pt>
                <c:pt idx="5">
                  <c:v>318</c:v>
                </c:pt>
              </c:numCache>
            </c:numRef>
          </c:val>
          <c:extLst>
            <c:ext xmlns:c16="http://schemas.microsoft.com/office/drawing/2014/chart" uri="{C3380CC4-5D6E-409C-BE32-E72D297353CC}">
              <c16:uniqueId val="{00000000-E321-4207-B3C1-27B1FC2E3830}"/>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Manufacturing!$Q$18:$Q$23</c:f>
              <c:strCache>
                <c:ptCount val="6"/>
                <c:pt idx="0">
                  <c:v>Manufacturing</c:v>
                </c:pt>
                <c:pt idx="1">
                  <c:v>Machine shops and threaded product mfg.</c:v>
                </c:pt>
                <c:pt idx="2">
                  <c:v>Printing and related support activities</c:v>
                </c:pt>
                <c:pt idx="3">
                  <c:v>Bakeries and tortilla manufacturing</c:v>
                </c:pt>
                <c:pt idx="4">
                  <c:v>Electronic instrument manufacturing</c:v>
                </c:pt>
                <c:pt idx="5">
                  <c:v>Other miscellaneous manufacturing</c:v>
                </c:pt>
              </c:strCache>
            </c:strRef>
          </c:cat>
          <c:val>
            <c:numRef>
              <c:f>Manufacturing!$S$18:$S$23</c:f>
              <c:numCache>
                <c:formatCode>#,##0</c:formatCode>
                <c:ptCount val="6"/>
                <c:pt idx="0">
                  <c:v>6685</c:v>
                </c:pt>
                <c:pt idx="1">
                  <c:v>608</c:v>
                </c:pt>
                <c:pt idx="2">
                  <c:v>598</c:v>
                </c:pt>
                <c:pt idx="3">
                  <c:v>431</c:v>
                </c:pt>
                <c:pt idx="4">
                  <c:v>348</c:v>
                </c:pt>
                <c:pt idx="5">
                  <c:v>299</c:v>
                </c:pt>
              </c:numCache>
            </c:numRef>
          </c:val>
          <c:extLst>
            <c:ext xmlns:c16="http://schemas.microsoft.com/office/drawing/2014/chart" uri="{C3380CC4-5D6E-409C-BE32-E72D297353CC}">
              <c16:uniqueId val="{00000001-E321-4207-B3C1-27B1FC2E3830}"/>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Manufacturing!$B$32</c:f>
              <c:strCache>
                <c:ptCount val="1"/>
                <c:pt idx="0">
                  <c:v>Less than high school</c:v>
                </c:pt>
              </c:strCache>
            </c:strRef>
          </c:tx>
          <c:spPr>
            <a:solidFill>
              <a:schemeClr val="accent1"/>
            </a:solidFill>
            <a:ln>
              <a:noFill/>
            </a:ln>
            <a:effectLst/>
          </c:spPr>
          <c:invertIfNegative val="0"/>
          <c:dLbls>
            <c:dLbl>
              <c:idx val="0"/>
              <c:tx>
                <c:rich>
                  <a:bodyPr/>
                  <a:lstStyle/>
                  <a:p>
                    <a:fld id="{59BCF300-17D7-466C-A607-953465371FBD}" type="CELLRANGE">
                      <a:rPr lang="en-US"/>
                      <a:pPr/>
                      <a:t>[CELLRANGE]</a:t>
                    </a:fld>
                    <a:r>
                      <a:rPr lang="en-US" baseline="0"/>
                      <a:t>, </a:t>
                    </a:r>
                    <a:fld id="{638057A5-FF01-4E39-87CF-62F8652F744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AED-4E15-AB28-827158CBCBBE}"/>
                </c:ext>
              </c:extLst>
            </c:dLbl>
            <c:dLbl>
              <c:idx val="1"/>
              <c:tx>
                <c:rich>
                  <a:bodyPr/>
                  <a:lstStyle/>
                  <a:p>
                    <a:fld id="{DDC766FF-A5FE-4EDB-A741-D0E1578351DC}" type="CELLRANGE">
                      <a:rPr lang="en-US"/>
                      <a:pPr/>
                      <a:t>[CELLRANGE]</a:t>
                    </a:fld>
                    <a:r>
                      <a:rPr lang="en-US" baseline="0"/>
                      <a:t>, </a:t>
                    </a:r>
                    <a:fld id="{C7A341E4-A8A1-4358-8EBE-F7FEA5A9EE83}"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AED-4E15-AB28-827158CBCB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Manufacturing!$C$32:$D$32</c:f>
              <c:numCache>
                <c:formatCode>#,##0</c:formatCode>
                <c:ptCount val="2"/>
                <c:pt idx="0">
                  <c:v>28232</c:v>
                </c:pt>
                <c:pt idx="1">
                  <c:v>29830</c:v>
                </c:pt>
              </c:numCache>
            </c:numRef>
          </c:val>
          <c:extLst>
            <c:ext xmlns:c15="http://schemas.microsoft.com/office/drawing/2012/chart" uri="{02D57815-91ED-43cb-92C2-25804820EDAC}">
              <c15:datalabelsRange>
                <c15:f>Manufacturing!$E$32:$F$32</c15:f>
                <c15:dlblRangeCache>
                  <c:ptCount val="2"/>
                  <c:pt idx="0">
                    <c:v>11%</c:v>
                  </c:pt>
                  <c:pt idx="1">
                    <c:v>12%</c:v>
                  </c:pt>
                </c15:dlblRangeCache>
              </c15:datalabelsRange>
            </c:ext>
            <c:ext xmlns:c16="http://schemas.microsoft.com/office/drawing/2014/chart" uri="{C3380CC4-5D6E-409C-BE32-E72D297353CC}">
              <c16:uniqueId val="{00000002-7AED-4E15-AB28-827158CBCBBE}"/>
            </c:ext>
          </c:extLst>
        </c:ser>
        <c:ser>
          <c:idx val="1"/>
          <c:order val="1"/>
          <c:tx>
            <c:strRef>
              <c:f>Manufacturing!$B$33</c:f>
              <c:strCache>
                <c:ptCount val="1"/>
                <c:pt idx="0">
                  <c:v>High school or equivalent, no college</c:v>
                </c:pt>
              </c:strCache>
            </c:strRef>
          </c:tx>
          <c:spPr>
            <a:solidFill>
              <a:schemeClr val="accent2"/>
            </a:solidFill>
            <a:ln>
              <a:noFill/>
            </a:ln>
            <a:effectLst/>
          </c:spPr>
          <c:invertIfNegative val="0"/>
          <c:dLbls>
            <c:dLbl>
              <c:idx val="0"/>
              <c:tx>
                <c:rich>
                  <a:bodyPr/>
                  <a:lstStyle/>
                  <a:p>
                    <a:fld id="{5526583B-3D44-43AC-A051-DF3BC8A9330E}" type="CELLRANGE">
                      <a:rPr lang="en-US"/>
                      <a:pPr/>
                      <a:t>[CELLRANGE]</a:t>
                    </a:fld>
                    <a:r>
                      <a:rPr lang="en-US" baseline="0"/>
                      <a:t>, </a:t>
                    </a:r>
                    <a:fld id="{1982C568-A8DD-44CA-AA48-BAA8DC09949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7AED-4E15-AB28-827158CBCBBE}"/>
                </c:ext>
              </c:extLst>
            </c:dLbl>
            <c:dLbl>
              <c:idx val="1"/>
              <c:tx>
                <c:rich>
                  <a:bodyPr/>
                  <a:lstStyle/>
                  <a:p>
                    <a:fld id="{8A466DBE-4943-49DE-8070-B9FC007EC604}" type="CELLRANGE">
                      <a:rPr lang="en-US"/>
                      <a:pPr/>
                      <a:t>[CELLRANGE]</a:t>
                    </a:fld>
                    <a:r>
                      <a:rPr lang="en-US" baseline="0"/>
                      <a:t>, </a:t>
                    </a:r>
                    <a:fld id="{781C2894-319F-423D-BEFB-80470F9E3706}"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7AED-4E15-AB28-827158CBCB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Manufacturing!$C$33:$D$33</c:f>
              <c:numCache>
                <c:formatCode>#,##0</c:formatCode>
                <c:ptCount val="2"/>
                <c:pt idx="0">
                  <c:v>61872</c:v>
                </c:pt>
                <c:pt idx="1">
                  <c:v>60431</c:v>
                </c:pt>
              </c:numCache>
            </c:numRef>
          </c:val>
          <c:extLst>
            <c:ext xmlns:c15="http://schemas.microsoft.com/office/drawing/2012/chart" uri="{02D57815-91ED-43cb-92C2-25804820EDAC}">
              <c15:datalabelsRange>
                <c15:f>Manufacturing!$E$33:$F$33</c15:f>
                <c15:dlblRangeCache>
                  <c:ptCount val="2"/>
                  <c:pt idx="0">
                    <c:v>25%</c:v>
                  </c:pt>
                  <c:pt idx="1">
                    <c:v>24%</c:v>
                  </c:pt>
                </c15:dlblRangeCache>
              </c15:datalabelsRange>
            </c:ext>
            <c:ext xmlns:c16="http://schemas.microsoft.com/office/drawing/2014/chart" uri="{C3380CC4-5D6E-409C-BE32-E72D297353CC}">
              <c16:uniqueId val="{00000005-7AED-4E15-AB28-827158CBCBBE}"/>
            </c:ext>
          </c:extLst>
        </c:ser>
        <c:ser>
          <c:idx val="2"/>
          <c:order val="2"/>
          <c:tx>
            <c:strRef>
              <c:f>Manufacturing!$B$34</c:f>
              <c:strCache>
                <c:ptCount val="1"/>
                <c:pt idx="0">
                  <c:v>Some college or Associate degree</c:v>
                </c:pt>
              </c:strCache>
            </c:strRef>
          </c:tx>
          <c:spPr>
            <a:solidFill>
              <a:schemeClr val="accent3"/>
            </a:solidFill>
            <a:ln>
              <a:noFill/>
            </a:ln>
            <a:effectLst/>
          </c:spPr>
          <c:invertIfNegative val="0"/>
          <c:dLbls>
            <c:dLbl>
              <c:idx val="0"/>
              <c:tx>
                <c:rich>
                  <a:bodyPr/>
                  <a:lstStyle/>
                  <a:p>
                    <a:fld id="{97E34B4A-80B0-41F5-8F4C-FACC151B58D0}" type="CELLRANGE">
                      <a:rPr lang="en-US"/>
                      <a:pPr/>
                      <a:t>[CELLRANGE]</a:t>
                    </a:fld>
                    <a:r>
                      <a:rPr lang="en-US" baseline="0"/>
                      <a:t>, </a:t>
                    </a:r>
                    <a:fld id="{2D143561-5FFE-4827-8ECA-C0583ECF9EF1}"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AED-4E15-AB28-827158CBCBBE}"/>
                </c:ext>
              </c:extLst>
            </c:dLbl>
            <c:dLbl>
              <c:idx val="1"/>
              <c:tx>
                <c:rich>
                  <a:bodyPr/>
                  <a:lstStyle/>
                  <a:p>
                    <a:fld id="{D2D30630-AC18-414A-86FE-D3117852A346}" type="CELLRANGE">
                      <a:rPr lang="en-US"/>
                      <a:pPr/>
                      <a:t>[CELLRANGE]</a:t>
                    </a:fld>
                    <a:r>
                      <a:rPr lang="en-US" baseline="0"/>
                      <a:t>, </a:t>
                    </a:r>
                    <a:fld id="{01B7ABD0-31E7-44BA-A5E3-35D092C85B2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7AED-4E15-AB28-827158CBCB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Manufacturing!$C$34:$D$34</c:f>
              <c:numCache>
                <c:formatCode>#,##0</c:formatCode>
                <c:ptCount val="2"/>
                <c:pt idx="0">
                  <c:v>69135</c:v>
                </c:pt>
                <c:pt idx="1">
                  <c:v>67318</c:v>
                </c:pt>
              </c:numCache>
            </c:numRef>
          </c:val>
          <c:extLst>
            <c:ext xmlns:c15="http://schemas.microsoft.com/office/drawing/2012/chart" uri="{02D57815-91ED-43cb-92C2-25804820EDAC}">
              <c15:datalabelsRange>
                <c15:f>Manufacturing!$E$34:$F$34</c15:f>
                <c15:dlblRangeCache>
                  <c:ptCount val="2"/>
                  <c:pt idx="0">
                    <c:v>27%</c:v>
                  </c:pt>
                  <c:pt idx="1">
                    <c:v>27%</c:v>
                  </c:pt>
                </c15:dlblRangeCache>
              </c15:datalabelsRange>
            </c:ext>
            <c:ext xmlns:c16="http://schemas.microsoft.com/office/drawing/2014/chart" uri="{C3380CC4-5D6E-409C-BE32-E72D297353CC}">
              <c16:uniqueId val="{00000008-7AED-4E15-AB28-827158CBCBBE}"/>
            </c:ext>
          </c:extLst>
        </c:ser>
        <c:ser>
          <c:idx val="3"/>
          <c:order val="3"/>
          <c:tx>
            <c:strRef>
              <c:f>Manufacturing!$B$35</c:f>
              <c:strCache>
                <c:ptCount val="1"/>
                <c:pt idx="0">
                  <c:v>Bachelor's degree or advanced degree</c:v>
                </c:pt>
              </c:strCache>
            </c:strRef>
          </c:tx>
          <c:spPr>
            <a:solidFill>
              <a:schemeClr val="accent4"/>
            </a:solidFill>
            <a:ln>
              <a:noFill/>
            </a:ln>
            <a:effectLst/>
          </c:spPr>
          <c:invertIfNegative val="0"/>
          <c:dLbls>
            <c:dLbl>
              <c:idx val="0"/>
              <c:tx>
                <c:rich>
                  <a:bodyPr/>
                  <a:lstStyle/>
                  <a:p>
                    <a:fld id="{0214AB2C-D707-41EC-A2A9-4B16B7FF0B5A}" type="CELLRANGE">
                      <a:rPr lang="en-US"/>
                      <a:pPr/>
                      <a:t>[CELLRANGE]</a:t>
                    </a:fld>
                    <a:r>
                      <a:rPr lang="en-US" baseline="0"/>
                      <a:t>, </a:t>
                    </a:r>
                    <a:fld id="{8425ECC8-98C1-4BB3-A69B-9E447264018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7AED-4E15-AB28-827158CBCBBE}"/>
                </c:ext>
              </c:extLst>
            </c:dLbl>
            <c:dLbl>
              <c:idx val="1"/>
              <c:tx>
                <c:rich>
                  <a:bodyPr/>
                  <a:lstStyle/>
                  <a:p>
                    <a:fld id="{BE7AA9AF-2443-44E2-8D35-18D880DB52A6}" type="CELLRANGE">
                      <a:rPr lang="en-US"/>
                      <a:pPr/>
                      <a:t>[CELLRANGE]</a:t>
                    </a:fld>
                    <a:r>
                      <a:rPr lang="en-US" baseline="0"/>
                      <a:t>, </a:t>
                    </a:r>
                    <a:fld id="{3D92D67E-9FB4-4D33-881B-7B71612F1A0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7AED-4E15-AB28-827158CBCB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Manufacturing!$C$35:$D$35</c:f>
              <c:numCache>
                <c:formatCode>#,##0</c:formatCode>
                <c:ptCount val="2"/>
                <c:pt idx="0">
                  <c:v>78569</c:v>
                </c:pt>
                <c:pt idx="1">
                  <c:v>74810</c:v>
                </c:pt>
              </c:numCache>
            </c:numRef>
          </c:val>
          <c:extLst>
            <c:ext xmlns:c15="http://schemas.microsoft.com/office/drawing/2012/chart" uri="{02D57815-91ED-43cb-92C2-25804820EDAC}">
              <c15:datalabelsRange>
                <c15:f>Manufacturing!$E$35:$F$35</c15:f>
                <c15:dlblRangeCache>
                  <c:ptCount val="2"/>
                  <c:pt idx="0">
                    <c:v>31%</c:v>
                  </c:pt>
                  <c:pt idx="1">
                    <c:v>30%</c:v>
                  </c:pt>
                </c15:dlblRangeCache>
              </c15:datalabelsRange>
            </c:ext>
            <c:ext xmlns:c16="http://schemas.microsoft.com/office/drawing/2014/chart" uri="{C3380CC4-5D6E-409C-BE32-E72D297353CC}">
              <c16:uniqueId val="{0000000B-7AED-4E15-AB28-827158CBCBBE}"/>
            </c:ext>
          </c:extLst>
        </c:ser>
        <c:ser>
          <c:idx val="4"/>
          <c:order val="4"/>
          <c:tx>
            <c:strRef>
              <c:f>Manufacturing!$B$36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49FA36F0-4E03-4B2F-9E16-A6C3D49DEE88}" type="CELLRANGE">
                      <a:rPr lang="en-US"/>
                      <a:pPr/>
                      <a:t>[CELLRANGE]</a:t>
                    </a:fld>
                    <a:r>
                      <a:rPr lang="en-US" baseline="0"/>
                      <a:t>, </a:t>
                    </a:r>
                    <a:fld id="{24CC58FA-B638-4B98-951A-4CE4383D92F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7AED-4E15-AB28-827158CBCBBE}"/>
                </c:ext>
              </c:extLst>
            </c:dLbl>
            <c:dLbl>
              <c:idx val="1"/>
              <c:tx>
                <c:rich>
                  <a:bodyPr/>
                  <a:lstStyle/>
                  <a:p>
                    <a:fld id="{A34D1795-849B-401A-8963-578112A68D41}" type="CELLRANGE">
                      <a:rPr lang="en-US"/>
                      <a:pPr/>
                      <a:t>[CELLRANGE]</a:t>
                    </a:fld>
                    <a:r>
                      <a:rPr lang="en-US" baseline="0"/>
                      <a:t>, </a:t>
                    </a:r>
                    <a:fld id="{0BA81412-4F5C-47E3-A462-4BBDC37765F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7AED-4E15-AB28-827158CBCBB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Manufacturing!$C$31:$D$31</c:f>
              <c:strCache>
                <c:ptCount val="2"/>
                <c:pt idx="0">
                  <c:v>2015</c:v>
                </c:pt>
                <c:pt idx="1">
                  <c:v>2018</c:v>
                </c:pt>
              </c:strCache>
            </c:strRef>
          </c:cat>
          <c:val>
            <c:numRef>
              <c:f>Manufacturing!$C$36:$D$36</c:f>
              <c:numCache>
                <c:formatCode>#,##0</c:formatCode>
                <c:ptCount val="2"/>
                <c:pt idx="0">
                  <c:v>14022</c:v>
                </c:pt>
                <c:pt idx="1">
                  <c:v>14467</c:v>
                </c:pt>
              </c:numCache>
            </c:numRef>
          </c:val>
          <c:extLst>
            <c:ext xmlns:c15="http://schemas.microsoft.com/office/drawing/2012/chart" uri="{02D57815-91ED-43cb-92C2-25804820EDAC}">
              <c15:datalabelsRange>
                <c15:f>Manufacturing!$E$36:$F$36</c15:f>
                <c15:dlblRangeCache>
                  <c:ptCount val="2"/>
                  <c:pt idx="0">
                    <c:v>6%</c:v>
                  </c:pt>
                  <c:pt idx="1">
                    <c:v>6%</c:v>
                  </c:pt>
                </c15:dlblRangeCache>
              </c15:datalabelsRange>
            </c:ext>
            <c:ext xmlns:c16="http://schemas.microsoft.com/office/drawing/2014/chart" uri="{C3380CC4-5D6E-409C-BE32-E72D297353CC}">
              <c16:uniqueId val="{0000000E-7AED-4E15-AB28-827158CBCBBE}"/>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Manufacturing!$K$17</c:f>
              <c:strCache>
                <c:ptCount val="1"/>
                <c:pt idx="0">
                  <c:v>Increase</c:v>
                </c:pt>
              </c:strCache>
            </c:strRef>
          </c:tx>
          <c:spPr>
            <a:ln w="25400" cap="rnd">
              <a:noFill/>
              <a:round/>
            </a:ln>
            <a:effectLst/>
          </c:spPr>
          <c:marker>
            <c:symbol val="none"/>
          </c:marker>
          <c:dLbls>
            <c:dLbl>
              <c:idx val="0"/>
              <c:tx>
                <c:rich>
                  <a:bodyPr/>
                  <a:lstStyle/>
                  <a:p>
                    <a:fld id="{235C8B25-94FD-4C82-B22D-F0618BBD055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7AED-4E15-AB28-827158CBCBBE}"/>
                </c:ext>
              </c:extLst>
            </c:dLbl>
            <c:dLbl>
              <c:idx val="1"/>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AED-4E15-AB28-827158CBCBBE}"/>
                </c:ext>
              </c:extLst>
            </c:dLbl>
            <c:dLbl>
              <c:idx val="2"/>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7AED-4E15-AB28-827158CBCBBE}"/>
                </c:ext>
              </c:extLst>
            </c:dLbl>
            <c:dLbl>
              <c:idx val="3"/>
              <c:tx>
                <c:rich>
                  <a:bodyPr/>
                  <a:lstStyle/>
                  <a:p>
                    <a:endParaRPr lang="en-US"/>
                  </a:p>
                </c:rich>
              </c:tx>
              <c:dLblPos val="b"/>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7AED-4E15-AB28-827158CBCBBE}"/>
                </c:ext>
              </c:extLst>
            </c:dLbl>
            <c:dLbl>
              <c:idx val="4"/>
              <c:tx>
                <c:rich>
                  <a:bodyPr/>
                  <a:lstStyle/>
                  <a:p>
                    <a:fld id="{7E66432C-D97C-4050-AD16-054B6C9BD4E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7AED-4E15-AB28-827158CBCBB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Manufacturing!$K$18:$K$22</c:f>
              <c:numCache>
                <c:formatCode>0%</c:formatCode>
                <c:ptCount val="5"/>
                <c:pt idx="0">
                  <c:v>7.0000000000000007E-2</c:v>
                </c:pt>
                <c:pt idx="1">
                  <c:v>#N/A</c:v>
                </c:pt>
                <c:pt idx="2">
                  <c:v>#N/A</c:v>
                </c:pt>
                <c:pt idx="3">
                  <c:v>#N/A</c:v>
                </c:pt>
                <c:pt idx="4">
                  <c:v>0.99</c:v>
                </c:pt>
              </c:numCache>
            </c:numRef>
          </c:yVal>
          <c:smooth val="0"/>
          <c:extLst>
            <c:ext xmlns:c15="http://schemas.microsoft.com/office/drawing/2012/chart" uri="{02D57815-91ED-43cb-92C2-25804820EDAC}">
              <c15:datalabelsRange>
                <c15:f>Manufacturing!$H$32:$H$36</c15:f>
                <c15:dlblRangeCache>
                  <c:ptCount val="5"/>
                  <c:pt idx="0">
                    <c:v>+5.7%</c:v>
                  </c:pt>
                  <c:pt idx="1">
                    <c:v> -2.3%</c:v>
                  </c:pt>
                  <c:pt idx="2">
                    <c:v> -2.6%</c:v>
                  </c:pt>
                  <c:pt idx="3">
                    <c:v> -4.8%</c:v>
                  </c:pt>
                  <c:pt idx="4">
                    <c:v>+3.2%</c:v>
                  </c:pt>
                </c15:dlblRangeCache>
              </c15:datalabelsRange>
            </c:ext>
            <c:ext xmlns:c16="http://schemas.microsoft.com/office/drawing/2014/chart" uri="{C3380CC4-5D6E-409C-BE32-E72D297353CC}">
              <c16:uniqueId val="{00000014-7AED-4E15-AB28-827158CBCBBE}"/>
            </c:ext>
          </c:extLst>
        </c:ser>
        <c:ser>
          <c:idx val="6"/>
          <c:order val="6"/>
          <c:tx>
            <c:strRef>
              <c:f>Manufacturing!$L$17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7AED-4E15-AB28-827158CBCBBE}"/>
                </c:ext>
              </c:extLst>
            </c:dLbl>
            <c:dLbl>
              <c:idx val="1"/>
              <c:tx>
                <c:rich>
                  <a:bodyPr/>
                  <a:lstStyle/>
                  <a:p>
                    <a:fld id="{DC3C6C8E-DF27-4415-B590-9AC5A6337E64}"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7AED-4E15-AB28-827158CBCBBE}"/>
                </c:ext>
              </c:extLst>
            </c:dLbl>
            <c:dLbl>
              <c:idx val="2"/>
              <c:tx>
                <c:rich>
                  <a:bodyPr/>
                  <a:lstStyle/>
                  <a:p>
                    <a:fld id="{D736CC4A-C767-4431-B278-E577F90FF9D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7AED-4E15-AB28-827158CBCBBE}"/>
                </c:ext>
              </c:extLst>
            </c:dLbl>
            <c:dLbl>
              <c:idx val="3"/>
              <c:tx>
                <c:rich>
                  <a:bodyPr/>
                  <a:lstStyle/>
                  <a:p>
                    <a:fld id="{86B04A3E-A77A-4E78-A3F7-FBF0454C2602}"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7AED-4E15-AB28-827158CBCBBE}"/>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7AED-4E15-AB28-827158CBCBB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Manufacturing!$J$18:$J$22</c:f>
              <c:numCache>
                <c:formatCode>General</c:formatCode>
                <c:ptCount val="5"/>
                <c:pt idx="0">
                  <c:v>1.59</c:v>
                </c:pt>
                <c:pt idx="1">
                  <c:v>1.59</c:v>
                </c:pt>
                <c:pt idx="2">
                  <c:v>1.59</c:v>
                </c:pt>
                <c:pt idx="3">
                  <c:v>1.59</c:v>
                </c:pt>
                <c:pt idx="4">
                  <c:v>1.59</c:v>
                </c:pt>
              </c:numCache>
            </c:numRef>
          </c:xVal>
          <c:yVal>
            <c:numRef>
              <c:f>Manufacturing!$L$18:$L$22</c:f>
              <c:numCache>
                <c:formatCode>0%</c:formatCode>
                <c:ptCount val="5"/>
                <c:pt idx="0">
                  <c:v>#N/A</c:v>
                </c:pt>
                <c:pt idx="1">
                  <c:v>0.26772126259843798</c:v>
                </c:pt>
                <c:pt idx="2">
                  <c:v>0.5292632141815472</c:v>
                </c:pt>
                <c:pt idx="3">
                  <c:v>0.82017451469682734</c:v>
                </c:pt>
                <c:pt idx="4">
                  <c:v>#N/A</c:v>
                </c:pt>
              </c:numCache>
            </c:numRef>
          </c:yVal>
          <c:smooth val="0"/>
          <c:extLst>
            <c:ext xmlns:c15="http://schemas.microsoft.com/office/drawing/2012/chart" uri="{02D57815-91ED-43cb-92C2-25804820EDAC}">
              <c15:datalabelsRange>
                <c15:f>Manufacturing!$H$32:$H$36</c15:f>
                <c15:dlblRangeCache>
                  <c:ptCount val="5"/>
                  <c:pt idx="0">
                    <c:v>+5.7%</c:v>
                  </c:pt>
                  <c:pt idx="1">
                    <c:v> -2.3%</c:v>
                  </c:pt>
                  <c:pt idx="2">
                    <c:v> -2.6%</c:v>
                  </c:pt>
                  <c:pt idx="3">
                    <c:v> -4.8%</c:v>
                  </c:pt>
                  <c:pt idx="4">
                    <c:v>+3.2%</c:v>
                  </c:pt>
                </c15:dlblRangeCache>
              </c15:datalabelsRange>
            </c:ext>
            <c:ext xmlns:c16="http://schemas.microsoft.com/office/drawing/2014/chart" uri="{C3380CC4-5D6E-409C-BE32-E72D297353CC}">
              <c16:uniqueId val="{0000001A-7AED-4E15-AB28-827158CBCBBE}"/>
            </c:ext>
          </c:extLst>
        </c:ser>
        <c:ser>
          <c:idx val="7"/>
          <c:order val="7"/>
          <c:tx>
            <c:strRef>
              <c:f>Manufacturing!$K$13</c:f>
              <c:strCache>
                <c:ptCount val="1"/>
                <c:pt idx="0">
                  <c:v>Share</c:v>
                </c:pt>
              </c:strCache>
            </c:strRef>
          </c:tx>
          <c:spPr>
            <a:ln w="25400" cap="rnd">
              <a:noFill/>
              <a:round/>
            </a:ln>
            <a:effectLst/>
          </c:spPr>
          <c:marker>
            <c:symbol val="none"/>
          </c:marker>
          <c:dLbls>
            <c:dLbl>
              <c:idx val="0"/>
              <c:tx>
                <c:rich>
                  <a:bodyPr/>
                  <a:lstStyle/>
                  <a:p>
                    <a:fld id="{B94B95F9-ADCB-4C63-8B75-2F829088326C}"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7AED-4E15-AB28-827158CBCBBE}"/>
                </c:ext>
              </c:extLst>
            </c:dLbl>
            <c:dLbl>
              <c:idx val="1"/>
              <c:tx>
                <c:rich>
                  <a:bodyPr/>
                  <a:lstStyle/>
                  <a:p>
                    <a:fld id="{44D1993A-0CBF-40D9-9F49-CB6F5BCE2728}"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7AED-4E15-AB28-827158CBCBBE}"/>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Manufacturing!$J$14:$J$15</c:f>
              <c:numCache>
                <c:formatCode>General</c:formatCode>
                <c:ptCount val="2"/>
                <c:pt idx="0">
                  <c:v>1</c:v>
                </c:pt>
                <c:pt idx="1">
                  <c:v>2</c:v>
                </c:pt>
              </c:numCache>
            </c:numRef>
          </c:xVal>
          <c:yVal>
            <c:numRef>
              <c:f>Manufacturing!$K$14:$K$15</c:f>
              <c:numCache>
                <c:formatCode>0%</c:formatCode>
                <c:ptCount val="2"/>
                <c:pt idx="0">
                  <c:v>1</c:v>
                </c:pt>
                <c:pt idx="1">
                  <c:v>1</c:v>
                </c:pt>
              </c:numCache>
            </c:numRef>
          </c:yVal>
          <c:smooth val="0"/>
          <c:extLst>
            <c:ext xmlns:c15="http://schemas.microsoft.com/office/drawing/2012/chart" uri="{02D57815-91ED-43cb-92C2-25804820EDAC}">
              <c15:datalabelsRange>
                <c15:f>Manufacturing!$L$14:$L$15</c15:f>
                <c15:dlblRangeCache>
                  <c:ptCount val="2"/>
                  <c:pt idx="0">
                    <c:v> 251,830 </c:v>
                  </c:pt>
                  <c:pt idx="1">
                    <c:v> 246,856 </c:v>
                  </c:pt>
                </c15:dlblRangeCache>
              </c15:datalabelsRange>
            </c:ext>
            <c:ext xmlns:c16="http://schemas.microsoft.com/office/drawing/2014/chart" uri="{C3380CC4-5D6E-409C-BE32-E72D297353CC}">
              <c16:uniqueId val="{0000001D-7AED-4E15-AB28-827158CBCBBE}"/>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C74F-470C-AAA7-702D24981F64}"/>
              </c:ext>
            </c:extLst>
          </c:dPt>
          <c:dLbls>
            <c:dLbl>
              <c:idx val="0"/>
              <c:tx>
                <c:rich>
                  <a:bodyPr/>
                  <a:lstStyle/>
                  <a:p>
                    <a:fld id="{632A13FC-8E1A-4D2C-A8B5-A437C500EBF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74F-470C-AAA7-702D24981F64}"/>
                </c:ext>
              </c:extLst>
            </c:dLbl>
            <c:dLbl>
              <c:idx val="1"/>
              <c:tx>
                <c:rich>
                  <a:bodyPr/>
                  <a:lstStyle/>
                  <a:p>
                    <a:fld id="{3D6C8A57-7D88-4E52-8683-EAA7F3844EC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74F-470C-AAA7-702D24981F6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Manufacturing!$J$13:$J$14</c:f>
              <c:strCache>
                <c:ptCount val="2"/>
                <c:pt idx="0">
                  <c:v>Male</c:v>
                </c:pt>
                <c:pt idx="1">
                  <c:v>Female</c:v>
                </c:pt>
              </c:strCache>
            </c:strRef>
          </c:cat>
          <c:val>
            <c:numRef>
              <c:f>Manufacturing!$M$13:$M$14</c:f>
              <c:numCache>
                <c:formatCode>\+#,##0;\-#,##0;\ #,##0</c:formatCode>
                <c:ptCount val="2"/>
                <c:pt idx="0">
                  <c:v>-4809</c:v>
                </c:pt>
                <c:pt idx="1">
                  <c:v>-165</c:v>
                </c:pt>
              </c:numCache>
            </c:numRef>
          </c:val>
          <c:extLst>
            <c:ext xmlns:c15="http://schemas.microsoft.com/office/drawing/2012/chart" uri="{02D57815-91ED-43cb-92C2-25804820EDAC}">
              <c15:datalabelsRange>
                <c15:f>Manufacturing!$N$13:$N$14</c15:f>
                <c15:dlblRangeCache>
                  <c:ptCount val="2"/>
                  <c:pt idx="0">
                    <c:v> -3%</c:v>
                  </c:pt>
                  <c:pt idx="1">
                    <c:v> -0%</c:v>
                  </c:pt>
                </c15:dlblRangeCache>
              </c15:datalabelsRange>
            </c:ext>
            <c:ext xmlns:c16="http://schemas.microsoft.com/office/drawing/2014/chart" uri="{C3380CC4-5D6E-409C-BE32-E72D297353CC}">
              <c16:uniqueId val="{00000003-C74F-470C-AAA7-702D24981F64}"/>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Manufacturing!$J$13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Manufacturing!$L$13</c:f>
              <c:numCache>
                <c:formatCode>#,##0</c:formatCode>
                <c:ptCount val="1"/>
                <c:pt idx="0">
                  <c:v>170270</c:v>
                </c:pt>
              </c:numCache>
            </c:numRef>
          </c:val>
          <c:extLst>
            <c:ext xmlns:c16="http://schemas.microsoft.com/office/drawing/2014/chart" uri="{C3380CC4-5D6E-409C-BE32-E72D297353CC}">
              <c16:uniqueId val="{00000000-5F57-41AF-AB30-4536D8DE700D}"/>
            </c:ext>
          </c:extLst>
        </c:ser>
        <c:ser>
          <c:idx val="1"/>
          <c:order val="1"/>
          <c:tx>
            <c:strRef>
              <c:f>Manufacturing!$J$14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Manufacturing!$L$14</c:f>
              <c:numCache>
                <c:formatCode>#,##0</c:formatCode>
                <c:ptCount val="1"/>
                <c:pt idx="0">
                  <c:v>76585</c:v>
                </c:pt>
              </c:numCache>
            </c:numRef>
          </c:val>
          <c:extLst>
            <c:ext xmlns:c16="http://schemas.microsoft.com/office/drawing/2014/chart" uri="{C3380CC4-5D6E-409C-BE32-E72D297353CC}">
              <c16:uniqueId val="{00000001-5F57-41AF-AB30-4536D8DE700D}"/>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05AC-4F47-9CF0-E69C7F4C7FB7}"/>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05AC-4F47-9CF0-E69C7F4C7FB7}"/>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05AC-4F47-9CF0-E69C7F4C7FB7}"/>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1A3FB114-59C6-48CB-80E4-6AECF666729F}"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5AC-4F47-9CF0-E69C7F4C7FB7}"/>
                </c:ext>
              </c:extLst>
            </c:dLbl>
            <c:dLbl>
              <c:idx val="1"/>
              <c:tx>
                <c:rich>
                  <a:bodyPr/>
                  <a:lstStyle/>
                  <a:p>
                    <a:fld id="{27D7BDB8-92E6-4B70-8E18-FDFC6DC70CF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5AC-4F47-9CF0-E69C7F4C7FB7}"/>
                </c:ext>
              </c:extLst>
            </c:dLbl>
            <c:dLbl>
              <c:idx val="2"/>
              <c:tx>
                <c:rich>
                  <a:bodyPr/>
                  <a:lstStyle/>
                  <a:p>
                    <a:fld id="{6A96F4EA-64B2-47B1-8E8B-41841EC7384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05AC-4F47-9CF0-E69C7F4C7FB7}"/>
                </c:ext>
              </c:extLst>
            </c:dLbl>
            <c:dLbl>
              <c:idx val="3"/>
              <c:tx>
                <c:rich>
                  <a:bodyPr/>
                  <a:lstStyle/>
                  <a:p>
                    <a:fld id="{734BC190-26C2-42CA-84D1-0EA95ECB303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05AC-4F47-9CF0-E69C7F4C7FB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Manufacturing!$K$4:$K$7</c:f>
              <c:strCache>
                <c:ptCount val="4"/>
                <c:pt idx="0">
                  <c:v>White</c:v>
                </c:pt>
                <c:pt idx="1">
                  <c:v>Black or African American</c:v>
                </c:pt>
                <c:pt idx="2">
                  <c:v>Asian</c:v>
                </c:pt>
                <c:pt idx="3">
                  <c:v>Other</c:v>
                </c:pt>
              </c:strCache>
            </c:strRef>
          </c:cat>
          <c:val>
            <c:numRef>
              <c:f>Manufacturing!$N$4:$N$7</c:f>
              <c:numCache>
                <c:formatCode>\+#,##0;\-#,##0;\ #,##0</c:formatCode>
                <c:ptCount val="4"/>
                <c:pt idx="0">
                  <c:v>-8365</c:v>
                </c:pt>
                <c:pt idx="1">
                  <c:v>1403</c:v>
                </c:pt>
                <c:pt idx="2">
                  <c:v>1499</c:v>
                </c:pt>
                <c:pt idx="3">
                  <c:v>490</c:v>
                </c:pt>
              </c:numCache>
            </c:numRef>
          </c:val>
          <c:extLst>
            <c:ext xmlns:c15="http://schemas.microsoft.com/office/drawing/2012/chart" uri="{02D57815-91ED-43cb-92C2-25804820EDAC}">
              <c15:datalabelsRange>
                <c15:f>Manufacturing!$O$4:$O$7</c15:f>
                <c15:dlblRangeCache>
                  <c:ptCount val="4"/>
                  <c:pt idx="0">
                    <c:v> -4%</c:v>
                  </c:pt>
                  <c:pt idx="1">
                    <c:v>+11%</c:v>
                  </c:pt>
                  <c:pt idx="2">
                    <c:v>+6%</c:v>
                  </c:pt>
                  <c:pt idx="3">
                    <c:v>+10%</c:v>
                  </c:pt>
                </c15:dlblRangeCache>
              </c15:datalabelsRange>
            </c:ext>
            <c:ext xmlns:c16="http://schemas.microsoft.com/office/drawing/2014/chart" uri="{C3380CC4-5D6E-409C-BE32-E72D297353CC}">
              <c16:uniqueId val="{00000007-05AC-4F47-9CF0-E69C7F4C7FB7}"/>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Manufacturing!$N$9</c:f>
              <c:strCache>
                <c:ptCount val="1"/>
                <c:pt idx="0">
                  <c:v>Change</c:v>
                </c:pt>
              </c:strCache>
            </c:strRef>
          </c:tx>
          <c:spPr>
            <a:solidFill>
              <a:schemeClr val="accent5"/>
            </a:solidFill>
            <a:ln>
              <a:noFill/>
            </a:ln>
            <a:effectLst/>
          </c:spPr>
          <c:invertIfNegative val="0"/>
          <c:dLbls>
            <c:dLbl>
              <c:idx val="0"/>
              <c:tx>
                <c:rich>
                  <a:bodyPr/>
                  <a:lstStyle/>
                  <a:p>
                    <a:fld id="{2881488E-91F9-4F1F-829D-C5F973691BD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BA7-4724-B2F9-92FC2C8012AF}"/>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44DE696A-5A9A-4663-B087-9456C3746F9E}"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BA7-4724-B2F9-92FC2C8012A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Manufacturing!$K$10:$K$11</c:f>
              <c:strCache>
                <c:ptCount val="2"/>
                <c:pt idx="0">
                  <c:v>Hispanic or Latino</c:v>
                </c:pt>
                <c:pt idx="1">
                  <c:v>Not Hispanic or Latino</c:v>
                </c:pt>
              </c:strCache>
            </c:strRef>
          </c:cat>
          <c:val>
            <c:numRef>
              <c:f>Manufacturing!$N$10:$N$11</c:f>
              <c:numCache>
                <c:formatCode>\+#,##0;\-#,##0;\ #,##0</c:formatCode>
                <c:ptCount val="2"/>
                <c:pt idx="0">
                  <c:v>3278</c:v>
                </c:pt>
                <c:pt idx="1">
                  <c:v>-8252</c:v>
                </c:pt>
              </c:numCache>
            </c:numRef>
          </c:val>
          <c:extLst>
            <c:ext xmlns:c15="http://schemas.microsoft.com/office/drawing/2012/chart" uri="{02D57815-91ED-43cb-92C2-25804820EDAC}">
              <c15:datalabelsRange>
                <c15:f>Manufacturing!$O$10:$O$11</c15:f>
                <c15:dlblRangeCache>
                  <c:ptCount val="2"/>
                  <c:pt idx="0">
                    <c:v>+12%</c:v>
                  </c:pt>
                  <c:pt idx="1">
                    <c:v> -4%</c:v>
                  </c:pt>
                </c15:dlblRangeCache>
              </c15:datalabelsRange>
            </c:ext>
            <c:ext xmlns:c16="http://schemas.microsoft.com/office/drawing/2014/chart" uri="{C3380CC4-5D6E-409C-BE32-E72D297353CC}">
              <c16:uniqueId val="{00000002-ABA7-4724-B2F9-92FC2C8012AF}"/>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Manufacturing!$L$9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Manufacturing!$K$10:$K$11</c15:sqref>
                        </c15:formulaRef>
                      </c:ext>
                    </c:extLst>
                    <c:strCache>
                      <c:ptCount val="2"/>
                      <c:pt idx="0">
                        <c:v>Hispanic or Latino</c:v>
                      </c:pt>
                      <c:pt idx="1">
                        <c:v>Not Hispanic or Latino</c:v>
                      </c:pt>
                    </c:strCache>
                  </c:strRef>
                </c:cat>
                <c:val>
                  <c:numRef>
                    <c:extLst>
                      <c:ext uri="{02D57815-91ED-43cb-92C2-25804820EDAC}">
                        <c15:formulaRef>
                          <c15:sqref>Manufacturing!$L$10:$L$11</c15:sqref>
                        </c15:formulaRef>
                      </c:ext>
                    </c:extLst>
                    <c:numCache>
                      <c:formatCode>_(* #,##0_);_(* \(#,##0\);_(* "-"??_);_(@_)</c:formatCode>
                      <c:ptCount val="2"/>
                      <c:pt idx="0">
                        <c:v>27097</c:v>
                      </c:pt>
                      <c:pt idx="1">
                        <c:v>224732</c:v>
                      </c:pt>
                    </c:numCache>
                  </c:numRef>
                </c:val>
                <c:extLst>
                  <c:ext xmlns:c16="http://schemas.microsoft.com/office/drawing/2014/chart" uri="{C3380CC4-5D6E-409C-BE32-E72D297353CC}">
                    <c16:uniqueId val="{00000003-ABA7-4724-B2F9-92FC2C8012AF}"/>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Manufacturing!$M$9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Manufacturing!$K$10:$K$11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Manufacturing!$M$10:$M$11</c15:sqref>
                        </c15:formulaRef>
                      </c:ext>
                    </c:extLst>
                    <c:numCache>
                      <c:formatCode>_(* #,##0_);_(* \(#,##0\);_(* "-"??_);_(@_)</c:formatCode>
                      <c:ptCount val="2"/>
                      <c:pt idx="0">
                        <c:v>30375</c:v>
                      </c:pt>
                      <c:pt idx="1">
                        <c:v>216480</c:v>
                      </c:pt>
                    </c:numCache>
                  </c:numRef>
                </c:val>
                <c:extLst xmlns:c15="http://schemas.microsoft.com/office/drawing/2012/chart">
                  <c:ext xmlns:c16="http://schemas.microsoft.com/office/drawing/2014/chart" uri="{C3380CC4-5D6E-409C-BE32-E72D297353CC}">
                    <c16:uniqueId val="{00000004-ABA7-4724-B2F9-92FC2C8012AF}"/>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Manufacturing!$K$4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Manufacturing!$M$4</c:f>
              <c:numCache>
                <c:formatCode>_(* #,##0_);_(* \(#,##0\);_(* "-"??_);_(@_)</c:formatCode>
                <c:ptCount val="1"/>
                <c:pt idx="0">
                  <c:v>202194</c:v>
                </c:pt>
              </c:numCache>
            </c:numRef>
          </c:val>
          <c:extLst>
            <c:ext xmlns:c16="http://schemas.microsoft.com/office/drawing/2014/chart" uri="{C3380CC4-5D6E-409C-BE32-E72D297353CC}">
              <c16:uniqueId val="{00000000-E1CF-45A5-8CDB-4E0330F1D151}"/>
            </c:ext>
          </c:extLst>
        </c:ser>
        <c:ser>
          <c:idx val="1"/>
          <c:order val="1"/>
          <c:tx>
            <c:strRef>
              <c:f>Manufacturing!$K$5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Manufacturing!$M$5</c:f>
              <c:numCache>
                <c:formatCode>_(* #,##0_);_(* \(#,##0\);_(* "-"??_);_(@_)</c:formatCode>
                <c:ptCount val="1"/>
                <c:pt idx="0">
                  <c:v>13801</c:v>
                </c:pt>
              </c:numCache>
            </c:numRef>
          </c:val>
          <c:extLst>
            <c:ext xmlns:c16="http://schemas.microsoft.com/office/drawing/2014/chart" uri="{C3380CC4-5D6E-409C-BE32-E72D297353CC}">
              <c16:uniqueId val="{00000001-E1CF-45A5-8CDB-4E0330F1D151}"/>
            </c:ext>
          </c:extLst>
        </c:ser>
        <c:ser>
          <c:idx val="2"/>
          <c:order val="2"/>
          <c:tx>
            <c:strRef>
              <c:f>Manufacturing!$K$6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Manufacturing!$M$6</c:f>
              <c:numCache>
                <c:formatCode>_(* #,##0_);_(* \(#,##0\);_(* "-"??_);_(@_)</c:formatCode>
                <c:ptCount val="1"/>
                <c:pt idx="0">
                  <c:v>25457</c:v>
                </c:pt>
              </c:numCache>
            </c:numRef>
          </c:val>
          <c:extLst>
            <c:ext xmlns:c16="http://schemas.microsoft.com/office/drawing/2014/chart" uri="{C3380CC4-5D6E-409C-BE32-E72D297353CC}">
              <c16:uniqueId val="{00000002-E1CF-45A5-8CDB-4E0330F1D151}"/>
            </c:ext>
          </c:extLst>
        </c:ser>
        <c:ser>
          <c:idx val="3"/>
          <c:order val="3"/>
          <c:tx>
            <c:strRef>
              <c:f>Manufacturing!$K$7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Manufacturing!$M$7</c:f>
              <c:numCache>
                <c:formatCode>_(* #,##0_);_(* \(#,##0\);_(* "-"??_);_(@_)</c:formatCode>
                <c:ptCount val="1"/>
                <c:pt idx="0">
                  <c:v>5403</c:v>
                </c:pt>
              </c:numCache>
            </c:numRef>
          </c:val>
          <c:extLst>
            <c:ext xmlns:c16="http://schemas.microsoft.com/office/drawing/2014/chart" uri="{C3380CC4-5D6E-409C-BE32-E72D297353CC}">
              <c16:uniqueId val="{00000003-E1CF-45A5-8CDB-4E0330F1D151}"/>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b="0" i="0" u="none" strike="noStrike" baseline="0">
                <a:effectLst/>
              </a:rPr>
              <a:t>Top 5 Industry Groups by </a:t>
            </a:r>
            <a:r>
              <a:rPr lang="en-US" sz="1100"/>
              <a:t>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Computer systems design and related services</c:v>
                </c:pt>
                <c:pt idx="2">
                  <c:v>Management and technical consulting services</c:v>
                </c:pt>
                <c:pt idx="3">
                  <c:v>Legal services</c:v>
                </c:pt>
                <c:pt idx="4">
                  <c:v>Architectural and engineering services</c:v>
                </c:pt>
                <c:pt idx="5">
                  <c:v>Accounting and bookkeeping services</c:v>
                </c:pt>
              </c:strCache>
            </c:strRef>
          </c:cat>
          <c:val>
            <c:numRef>
              <c:f>Tech!$R$18:$R$23</c:f>
              <c:numCache>
                <c:formatCode>#,##0</c:formatCode>
                <c:ptCount val="6"/>
                <c:pt idx="0">
                  <c:v>32702</c:v>
                </c:pt>
                <c:pt idx="1">
                  <c:v>8092</c:v>
                </c:pt>
                <c:pt idx="2">
                  <c:v>6304</c:v>
                </c:pt>
                <c:pt idx="3">
                  <c:v>4759</c:v>
                </c:pt>
                <c:pt idx="4">
                  <c:v>3325</c:v>
                </c:pt>
                <c:pt idx="5">
                  <c:v>2971</c:v>
                </c:pt>
              </c:numCache>
            </c:numRef>
          </c:val>
          <c:extLst>
            <c:ext xmlns:c16="http://schemas.microsoft.com/office/drawing/2014/chart" uri="{C3380CC4-5D6E-409C-BE32-E72D297353CC}">
              <c16:uniqueId val="{00000000-323F-4EA8-B79E-A7785FD4E27C}"/>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Tech!$Q$18:$Q$23</c:f>
              <c:strCache>
                <c:ptCount val="6"/>
                <c:pt idx="0">
                  <c:v>Professional and Technical Services Total</c:v>
                </c:pt>
                <c:pt idx="1">
                  <c:v>Computer systems design and related services</c:v>
                </c:pt>
                <c:pt idx="2">
                  <c:v>Management and technical consulting services</c:v>
                </c:pt>
                <c:pt idx="3">
                  <c:v>Legal services</c:v>
                </c:pt>
                <c:pt idx="4">
                  <c:v>Architectural and engineering services</c:v>
                </c:pt>
                <c:pt idx="5">
                  <c:v>Accounting and bookkeeping services</c:v>
                </c:pt>
              </c:strCache>
            </c:strRef>
          </c:cat>
          <c:val>
            <c:numRef>
              <c:f>Tech!$S$18:$S$23</c:f>
              <c:numCache>
                <c:formatCode>#,##0</c:formatCode>
                <c:ptCount val="6"/>
                <c:pt idx="0">
                  <c:v>33055</c:v>
                </c:pt>
                <c:pt idx="1">
                  <c:v>8229</c:v>
                </c:pt>
                <c:pt idx="2">
                  <c:v>6394</c:v>
                </c:pt>
                <c:pt idx="3">
                  <c:v>4613</c:v>
                </c:pt>
                <c:pt idx="4">
                  <c:v>3367</c:v>
                </c:pt>
                <c:pt idx="5">
                  <c:v>2991</c:v>
                </c:pt>
              </c:numCache>
            </c:numRef>
          </c:val>
          <c:extLst>
            <c:ext xmlns:c16="http://schemas.microsoft.com/office/drawing/2014/chart" uri="{C3380CC4-5D6E-409C-BE32-E72D297353CC}">
              <c16:uniqueId val="{00000001-323F-4EA8-B79E-A7785FD4E27C}"/>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Tech!$B$32</c:f>
              <c:strCache>
                <c:ptCount val="1"/>
                <c:pt idx="0">
                  <c:v>Less than high school</c:v>
                </c:pt>
              </c:strCache>
            </c:strRef>
          </c:tx>
          <c:spPr>
            <a:solidFill>
              <a:schemeClr val="accent1"/>
            </a:solidFill>
            <a:ln>
              <a:noFill/>
            </a:ln>
            <a:effectLst/>
          </c:spPr>
          <c:invertIfNegative val="0"/>
          <c:dLbls>
            <c:dLbl>
              <c:idx val="0"/>
              <c:tx>
                <c:rich>
                  <a:bodyPr/>
                  <a:lstStyle/>
                  <a:p>
                    <a:fld id="{1A0C0311-C3A8-40ED-8089-EFE4C41D073D}" type="CELLRANGE">
                      <a:rPr lang="en-US"/>
                      <a:pPr/>
                      <a:t>[CELLRANGE]</a:t>
                    </a:fld>
                    <a:r>
                      <a:rPr lang="en-US" baseline="0"/>
                      <a:t>, </a:t>
                    </a:r>
                    <a:fld id="{24AD105A-04D7-4D60-B471-BFE8CE931AC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3D4-4CEE-B981-3E7EA86963F5}"/>
                </c:ext>
              </c:extLst>
            </c:dLbl>
            <c:dLbl>
              <c:idx val="1"/>
              <c:tx>
                <c:rich>
                  <a:bodyPr/>
                  <a:lstStyle/>
                  <a:p>
                    <a:fld id="{4668475B-59E1-436A-AF97-15A9857E0DCA}" type="CELLRANGE">
                      <a:rPr lang="en-US"/>
                      <a:pPr/>
                      <a:t>[CELLRANGE]</a:t>
                    </a:fld>
                    <a:r>
                      <a:rPr lang="en-US" baseline="0"/>
                      <a:t>, </a:t>
                    </a:r>
                    <a:fld id="{A68C9C03-5F36-4F78-A805-5754C6E72FD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3D4-4CEE-B981-3E7EA86963F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Tech!$C$32:$D$32</c:f>
              <c:numCache>
                <c:formatCode>#,##0</c:formatCode>
                <c:ptCount val="2"/>
                <c:pt idx="0">
                  <c:v>16243</c:v>
                </c:pt>
                <c:pt idx="1">
                  <c:v>21221</c:v>
                </c:pt>
              </c:numCache>
            </c:numRef>
          </c:val>
          <c:extLst>
            <c:ext xmlns:c15="http://schemas.microsoft.com/office/drawing/2012/chart" uri="{02D57815-91ED-43cb-92C2-25804820EDAC}">
              <c15:datalabelsRange>
                <c15:f>Tech!$E$32:$F$32</c15:f>
                <c15:dlblRangeCache>
                  <c:ptCount val="2"/>
                  <c:pt idx="0">
                    <c:v>6%</c:v>
                  </c:pt>
                  <c:pt idx="1">
                    <c:v>7%</c:v>
                  </c:pt>
                </c15:dlblRangeCache>
              </c15:datalabelsRange>
            </c:ext>
            <c:ext xmlns:c16="http://schemas.microsoft.com/office/drawing/2014/chart" uri="{C3380CC4-5D6E-409C-BE32-E72D297353CC}">
              <c16:uniqueId val="{00000002-A3D4-4CEE-B981-3E7EA86963F5}"/>
            </c:ext>
          </c:extLst>
        </c:ser>
        <c:ser>
          <c:idx val="1"/>
          <c:order val="1"/>
          <c:tx>
            <c:strRef>
              <c:f>Tech!$B$33</c:f>
              <c:strCache>
                <c:ptCount val="1"/>
                <c:pt idx="0">
                  <c:v>High school or equivalent, no college</c:v>
                </c:pt>
              </c:strCache>
            </c:strRef>
          </c:tx>
          <c:spPr>
            <a:solidFill>
              <a:schemeClr val="accent2"/>
            </a:solidFill>
            <a:ln>
              <a:noFill/>
            </a:ln>
            <a:effectLst/>
          </c:spPr>
          <c:invertIfNegative val="0"/>
          <c:dLbls>
            <c:dLbl>
              <c:idx val="0"/>
              <c:tx>
                <c:rich>
                  <a:bodyPr/>
                  <a:lstStyle/>
                  <a:p>
                    <a:fld id="{10C09BA8-4FAA-4481-A158-FEAD27D8046F}" type="CELLRANGE">
                      <a:rPr lang="en-US"/>
                      <a:pPr/>
                      <a:t>[CELLRANGE]</a:t>
                    </a:fld>
                    <a:r>
                      <a:rPr lang="en-US" baseline="0"/>
                      <a:t>, </a:t>
                    </a:r>
                    <a:fld id="{E1E7351D-A5A3-4820-8FCB-23373679C2C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3D4-4CEE-B981-3E7EA86963F5}"/>
                </c:ext>
              </c:extLst>
            </c:dLbl>
            <c:dLbl>
              <c:idx val="1"/>
              <c:tx>
                <c:rich>
                  <a:bodyPr/>
                  <a:lstStyle/>
                  <a:p>
                    <a:fld id="{656E71F2-26F4-4E29-8E38-63D6473DCC36}" type="CELLRANGE">
                      <a:rPr lang="en-US"/>
                      <a:pPr/>
                      <a:t>[CELLRANGE]</a:t>
                    </a:fld>
                    <a:r>
                      <a:rPr lang="en-US" baseline="0"/>
                      <a:t>, </a:t>
                    </a:r>
                    <a:fld id="{A6DEAE7C-ABBD-44A9-8C6B-6A30CF2852D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A3D4-4CEE-B981-3E7EA86963F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Tech!$C$33:$D$33</c:f>
              <c:numCache>
                <c:formatCode>#,##0</c:formatCode>
                <c:ptCount val="2"/>
                <c:pt idx="0">
                  <c:v>41011</c:v>
                </c:pt>
                <c:pt idx="1">
                  <c:v>48725</c:v>
                </c:pt>
              </c:numCache>
            </c:numRef>
          </c:val>
          <c:extLst>
            <c:ext xmlns:c15="http://schemas.microsoft.com/office/drawing/2012/chart" uri="{02D57815-91ED-43cb-92C2-25804820EDAC}">
              <c15:datalabelsRange>
                <c15:f>Tech!$E$33:$F$33</c15:f>
                <c15:dlblRangeCache>
                  <c:ptCount val="2"/>
                  <c:pt idx="0">
                    <c:v>14%</c:v>
                  </c:pt>
                  <c:pt idx="1">
                    <c:v>15%</c:v>
                  </c:pt>
                </c15:dlblRangeCache>
              </c15:datalabelsRange>
            </c:ext>
            <c:ext xmlns:c16="http://schemas.microsoft.com/office/drawing/2014/chart" uri="{C3380CC4-5D6E-409C-BE32-E72D297353CC}">
              <c16:uniqueId val="{00000005-A3D4-4CEE-B981-3E7EA86963F5}"/>
            </c:ext>
          </c:extLst>
        </c:ser>
        <c:ser>
          <c:idx val="2"/>
          <c:order val="2"/>
          <c:tx>
            <c:strRef>
              <c:f>Tech!$B$34</c:f>
              <c:strCache>
                <c:ptCount val="1"/>
                <c:pt idx="0">
                  <c:v>Some college or Associate degree</c:v>
                </c:pt>
              </c:strCache>
            </c:strRef>
          </c:tx>
          <c:spPr>
            <a:solidFill>
              <a:schemeClr val="accent3"/>
            </a:solidFill>
            <a:ln>
              <a:noFill/>
            </a:ln>
            <a:effectLst/>
          </c:spPr>
          <c:invertIfNegative val="0"/>
          <c:dLbls>
            <c:dLbl>
              <c:idx val="0"/>
              <c:tx>
                <c:rich>
                  <a:bodyPr/>
                  <a:lstStyle/>
                  <a:p>
                    <a:fld id="{42228AB8-64F8-4699-BD89-4C6BC4CC002C}" type="CELLRANGE">
                      <a:rPr lang="en-US"/>
                      <a:pPr/>
                      <a:t>[CELLRANGE]</a:t>
                    </a:fld>
                    <a:r>
                      <a:rPr lang="en-US" baseline="0"/>
                      <a:t>, </a:t>
                    </a:r>
                    <a:fld id="{83D0AC38-BFF7-4966-AFDE-FC35F9BFCB1A}"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3D4-4CEE-B981-3E7EA86963F5}"/>
                </c:ext>
              </c:extLst>
            </c:dLbl>
            <c:dLbl>
              <c:idx val="1"/>
              <c:tx>
                <c:rich>
                  <a:bodyPr/>
                  <a:lstStyle/>
                  <a:p>
                    <a:fld id="{2F3E48DB-C034-4F03-B05C-7C7634646B26}" type="CELLRANGE">
                      <a:rPr lang="en-US"/>
                      <a:pPr/>
                      <a:t>[CELLRANGE]</a:t>
                    </a:fld>
                    <a:r>
                      <a:rPr lang="en-US" baseline="0"/>
                      <a:t>, </a:t>
                    </a:r>
                    <a:fld id="{EE40AF54-9792-4331-8910-606ABCD6DA1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A3D4-4CEE-B981-3E7EA86963F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Tech!$C$34:$D$34</c:f>
              <c:numCache>
                <c:formatCode>#,##0</c:formatCode>
                <c:ptCount val="2"/>
                <c:pt idx="0">
                  <c:v>65210</c:v>
                </c:pt>
                <c:pt idx="1">
                  <c:v>73237</c:v>
                </c:pt>
              </c:numCache>
            </c:numRef>
          </c:val>
          <c:extLst>
            <c:ext xmlns:c15="http://schemas.microsoft.com/office/drawing/2012/chart" uri="{02D57815-91ED-43cb-92C2-25804820EDAC}">
              <c15:datalabelsRange>
                <c15:f>Tech!$E$34:$F$34</c15:f>
                <c15:dlblRangeCache>
                  <c:ptCount val="2"/>
                  <c:pt idx="0">
                    <c:v>22%</c:v>
                  </c:pt>
                  <c:pt idx="1">
                    <c:v>23%</c:v>
                  </c:pt>
                </c15:dlblRangeCache>
              </c15:datalabelsRange>
            </c:ext>
            <c:ext xmlns:c16="http://schemas.microsoft.com/office/drawing/2014/chart" uri="{C3380CC4-5D6E-409C-BE32-E72D297353CC}">
              <c16:uniqueId val="{00000008-A3D4-4CEE-B981-3E7EA86963F5}"/>
            </c:ext>
          </c:extLst>
        </c:ser>
        <c:ser>
          <c:idx val="3"/>
          <c:order val="3"/>
          <c:tx>
            <c:strRef>
              <c:f>Tech!$B$35</c:f>
              <c:strCache>
                <c:ptCount val="1"/>
                <c:pt idx="0">
                  <c:v>Bachelor's degree or advanced degree</c:v>
                </c:pt>
              </c:strCache>
            </c:strRef>
          </c:tx>
          <c:spPr>
            <a:solidFill>
              <a:schemeClr val="accent4"/>
            </a:solidFill>
            <a:ln>
              <a:noFill/>
            </a:ln>
            <a:effectLst/>
          </c:spPr>
          <c:invertIfNegative val="0"/>
          <c:dLbls>
            <c:dLbl>
              <c:idx val="0"/>
              <c:tx>
                <c:rich>
                  <a:bodyPr/>
                  <a:lstStyle/>
                  <a:p>
                    <a:fld id="{F4430BE1-C2FC-4489-935E-667E330098A8}" type="CELLRANGE">
                      <a:rPr lang="en-US"/>
                      <a:pPr/>
                      <a:t>[CELLRANGE]</a:t>
                    </a:fld>
                    <a:r>
                      <a:rPr lang="en-US" baseline="0"/>
                      <a:t>, </a:t>
                    </a:r>
                    <a:fld id="{F1AA9628-B8C4-43BA-ACB3-810D82AB030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A3D4-4CEE-B981-3E7EA86963F5}"/>
                </c:ext>
              </c:extLst>
            </c:dLbl>
            <c:dLbl>
              <c:idx val="1"/>
              <c:tx>
                <c:rich>
                  <a:bodyPr/>
                  <a:lstStyle/>
                  <a:p>
                    <a:fld id="{7D27255B-AE98-4671-BA95-0D7765C47768}" type="CELLRANGE">
                      <a:rPr lang="en-US"/>
                      <a:pPr/>
                      <a:t>[CELLRANGE]</a:t>
                    </a:fld>
                    <a:r>
                      <a:rPr lang="en-US" baseline="0"/>
                      <a:t>, </a:t>
                    </a:r>
                    <a:fld id="{0F8D5839-CA09-4E21-A8FB-1903BC9A9500}"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A3D4-4CEE-B981-3E7EA86963F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Tech!$C$35:$D$35</c:f>
              <c:numCache>
                <c:formatCode>#,##0</c:formatCode>
                <c:ptCount val="2"/>
                <c:pt idx="0">
                  <c:v>149847</c:v>
                </c:pt>
                <c:pt idx="1">
                  <c:v>156955</c:v>
                </c:pt>
              </c:numCache>
            </c:numRef>
          </c:val>
          <c:extLst>
            <c:ext xmlns:c15="http://schemas.microsoft.com/office/drawing/2012/chart" uri="{02D57815-91ED-43cb-92C2-25804820EDAC}">
              <c15:datalabelsRange>
                <c15:f>Tech!$E$35:$F$35</c15:f>
                <c15:dlblRangeCache>
                  <c:ptCount val="2"/>
                  <c:pt idx="0">
                    <c:v>51%</c:v>
                  </c:pt>
                  <c:pt idx="1">
                    <c:v>49%</c:v>
                  </c:pt>
                </c15:dlblRangeCache>
              </c15:datalabelsRange>
            </c:ext>
            <c:ext xmlns:c16="http://schemas.microsoft.com/office/drawing/2014/chart" uri="{C3380CC4-5D6E-409C-BE32-E72D297353CC}">
              <c16:uniqueId val="{0000000B-A3D4-4CEE-B981-3E7EA86963F5}"/>
            </c:ext>
          </c:extLst>
        </c:ser>
        <c:ser>
          <c:idx val="4"/>
          <c:order val="4"/>
          <c:tx>
            <c:strRef>
              <c:f>Tech!$B$36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7252BFB5-9822-4C55-A80A-77C48A834DA9}" type="CELLRANGE">
                      <a:rPr lang="en-US"/>
                      <a:pPr/>
                      <a:t>[CELLRANGE]</a:t>
                    </a:fld>
                    <a:r>
                      <a:rPr lang="en-US" baseline="0"/>
                      <a:t>, </a:t>
                    </a:r>
                    <a:fld id="{1EEACAE7-5D06-4DE7-B797-83FCB88B74C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A3D4-4CEE-B981-3E7EA86963F5}"/>
                </c:ext>
              </c:extLst>
            </c:dLbl>
            <c:dLbl>
              <c:idx val="1"/>
              <c:tx>
                <c:rich>
                  <a:bodyPr/>
                  <a:lstStyle/>
                  <a:p>
                    <a:fld id="{5FBFDA30-45C9-4312-8EEB-826DC740833B}" type="CELLRANGE">
                      <a:rPr lang="en-US"/>
                      <a:pPr/>
                      <a:t>[CELLRANGE]</a:t>
                    </a:fld>
                    <a:r>
                      <a:rPr lang="en-US" baseline="0"/>
                      <a:t>, </a:t>
                    </a:r>
                    <a:fld id="{CA00F126-2BCD-4ECB-AECC-CCC596B132C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A3D4-4CEE-B981-3E7EA86963F5}"/>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Tech!$C$31:$D$31</c:f>
              <c:strCache>
                <c:ptCount val="2"/>
                <c:pt idx="0">
                  <c:v>2015</c:v>
                </c:pt>
                <c:pt idx="1">
                  <c:v>2018</c:v>
                </c:pt>
              </c:strCache>
            </c:strRef>
          </c:cat>
          <c:val>
            <c:numRef>
              <c:f>Tech!$C$36:$D$36</c:f>
              <c:numCache>
                <c:formatCode>#,##0</c:formatCode>
                <c:ptCount val="2"/>
                <c:pt idx="0">
                  <c:v>20438</c:v>
                </c:pt>
                <c:pt idx="1">
                  <c:v>23135</c:v>
                </c:pt>
              </c:numCache>
            </c:numRef>
          </c:val>
          <c:extLst>
            <c:ext xmlns:c15="http://schemas.microsoft.com/office/drawing/2012/chart" uri="{02D57815-91ED-43cb-92C2-25804820EDAC}">
              <c15:datalabelsRange>
                <c15:f>Tech!$E$36:$F$36</c15:f>
                <c15:dlblRangeCache>
                  <c:ptCount val="2"/>
                  <c:pt idx="0">
                    <c:v>7%</c:v>
                  </c:pt>
                  <c:pt idx="1">
                    <c:v>7%</c:v>
                  </c:pt>
                </c15:dlblRangeCache>
              </c15:datalabelsRange>
            </c:ext>
            <c:ext xmlns:c16="http://schemas.microsoft.com/office/drawing/2014/chart" uri="{C3380CC4-5D6E-409C-BE32-E72D297353CC}">
              <c16:uniqueId val="{0000000E-A3D4-4CEE-B981-3E7EA86963F5}"/>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Tech!$K$17</c:f>
              <c:strCache>
                <c:ptCount val="1"/>
                <c:pt idx="0">
                  <c:v>Increase</c:v>
                </c:pt>
              </c:strCache>
            </c:strRef>
          </c:tx>
          <c:spPr>
            <a:ln w="25400" cap="rnd">
              <a:noFill/>
              <a:round/>
            </a:ln>
            <a:effectLst/>
          </c:spPr>
          <c:marker>
            <c:symbol val="none"/>
          </c:marker>
          <c:dLbls>
            <c:dLbl>
              <c:idx val="0"/>
              <c:tx>
                <c:rich>
                  <a:bodyPr/>
                  <a:lstStyle/>
                  <a:p>
                    <a:fld id="{2E3749F8-31B2-48BF-9CD2-E790FEFFB9D9}"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A3D4-4CEE-B981-3E7EA86963F5}"/>
                </c:ext>
              </c:extLst>
            </c:dLbl>
            <c:dLbl>
              <c:idx val="1"/>
              <c:tx>
                <c:rich>
                  <a:bodyPr/>
                  <a:lstStyle/>
                  <a:p>
                    <a:fld id="{6A98C087-E8F8-428A-9DD2-11931753BCF4}"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A3D4-4CEE-B981-3E7EA86963F5}"/>
                </c:ext>
              </c:extLst>
            </c:dLbl>
            <c:dLbl>
              <c:idx val="2"/>
              <c:tx>
                <c:rich>
                  <a:bodyPr/>
                  <a:lstStyle/>
                  <a:p>
                    <a:fld id="{1E0C1303-515F-4078-83A5-8B1F63AD743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A3D4-4CEE-B981-3E7EA86963F5}"/>
                </c:ext>
              </c:extLst>
            </c:dLbl>
            <c:dLbl>
              <c:idx val="3"/>
              <c:tx>
                <c:rich>
                  <a:bodyPr/>
                  <a:lstStyle/>
                  <a:p>
                    <a:fld id="{44FEF72D-6D2E-42E1-A51F-7C2D84FFBC66}"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A3D4-4CEE-B981-3E7EA86963F5}"/>
                </c:ext>
              </c:extLst>
            </c:dLbl>
            <c:dLbl>
              <c:idx val="4"/>
              <c:tx>
                <c:rich>
                  <a:bodyPr/>
                  <a:lstStyle/>
                  <a:p>
                    <a:fld id="{7F753EC5-A174-4505-B9FF-181B1544E1B2}"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A3D4-4CEE-B981-3E7EA86963F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Tech!$K$18:$K$22</c:f>
              <c:numCache>
                <c:formatCode>0%</c:formatCode>
                <c:ptCount val="5"/>
                <c:pt idx="0">
                  <c:v>7.0000000000000007E-2</c:v>
                </c:pt>
                <c:pt idx="1">
                  <c:v>0.17868720864408721</c:v>
                </c:pt>
                <c:pt idx="2">
                  <c:v>0.38627955319497759</c:v>
                </c:pt>
                <c:pt idx="3">
                  <c:v>0.80705549179795399</c:v>
                </c:pt>
                <c:pt idx="4">
                  <c:v>0.99</c:v>
                </c:pt>
              </c:numCache>
            </c:numRef>
          </c:yVal>
          <c:smooth val="0"/>
          <c:extLst>
            <c:ext xmlns:c15="http://schemas.microsoft.com/office/drawing/2012/chart" uri="{02D57815-91ED-43cb-92C2-25804820EDAC}">
              <c15:datalabelsRange>
                <c15:f>Tech!$H$32:$H$36</c15:f>
                <c15:dlblRangeCache>
                  <c:ptCount val="5"/>
                  <c:pt idx="0">
                    <c:v>+30.6%</c:v>
                  </c:pt>
                  <c:pt idx="1">
                    <c:v>+18.8%</c:v>
                  </c:pt>
                  <c:pt idx="2">
                    <c:v>+12.3%</c:v>
                  </c:pt>
                  <c:pt idx="3">
                    <c:v>+4.7%</c:v>
                  </c:pt>
                  <c:pt idx="4">
                    <c:v>+13.2%</c:v>
                  </c:pt>
                </c15:dlblRangeCache>
              </c15:datalabelsRange>
            </c:ext>
            <c:ext xmlns:c16="http://schemas.microsoft.com/office/drawing/2014/chart" uri="{C3380CC4-5D6E-409C-BE32-E72D297353CC}">
              <c16:uniqueId val="{00000014-A3D4-4CEE-B981-3E7EA86963F5}"/>
            </c:ext>
          </c:extLst>
        </c:ser>
        <c:ser>
          <c:idx val="6"/>
          <c:order val="6"/>
          <c:tx>
            <c:strRef>
              <c:f>Tech!$L$17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A3D4-4CEE-B981-3E7EA86963F5}"/>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A3D4-4CEE-B981-3E7EA86963F5}"/>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A3D4-4CEE-B981-3E7EA86963F5}"/>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A3D4-4CEE-B981-3E7EA86963F5}"/>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A3D4-4CEE-B981-3E7EA86963F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Tech!$J$18:$J$22</c:f>
              <c:numCache>
                <c:formatCode>General</c:formatCode>
                <c:ptCount val="5"/>
                <c:pt idx="0">
                  <c:v>1.59</c:v>
                </c:pt>
                <c:pt idx="1">
                  <c:v>1.59</c:v>
                </c:pt>
                <c:pt idx="2">
                  <c:v>1.59</c:v>
                </c:pt>
                <c:pt idx="3">
                  <c:v>1.59</c:v>
                </c:pt>
                <c:pt idx="4">
                  <c:v>1.59</c:v>
                </c:pt>
              </c:numCache>
            </c:numRef>
          </c:xVal>
          <c:yVal>
            <c:numRef>
              <c:f>Tech!$L$18:$L$22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A3D4-4CEE-B981-3E7EA86963F5}"/>
            </c:ext>
          </c:extLst>
        </c:ser>
        <c:ser>
          <c:idx val="7"/>
          <c:order val="7"/>
          <c:tx>
            <c:strRef>
              <c:f>Tech!$K$13</c:f>
              <c:strCache>
                <c:ptCount val="1"/>
                <c:pt idx="0">
                  <c:v>Share</c:v>
                </c:pt>
              </c:strCache>
            </c:strRef>
          </c:tx>
          <c:spPr>
            <a:ln w="25400" cap="rnd">
              <a:noFill/>
              <a:round/>
            </a:ln>
            <a:effectLst/>
          </c:spPr>
          <c:marker>
            <c:symbol val="none"/>
          </c:marker>
          <c:dLbls>
            <c:dLbl>
              <c:idx val="0"/>
              <c:tx>
                <c:rich>
                  <a:bodyPr/>
                  <a:lstStyle/>
                  <a:p>
                    <a:fld id="{8004EF32-D925-4B8A-BD8E-81F48F4F297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A3D4-4CEE-B981-3E7EA86963F5}"/>
                </c:ext>
              </c:extLst>
            </c:dLbl>
            <c:dLbl>
              <c:idx val="1"/>
              <c:tx>
                <c:rich>
                  <a:bodyPr/>
                  <a:lstStyle/>
                  <a:p>
                    <a:fld id="{CD835887-4AF3-44CC-A8C8-A1A452D2F207}"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A3D4-4CEE-B981-3E7EA86963F5}"/>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Tech!$J$14:$J$15</c:f>
              <c:numCache>
                <c:formatCode>General</c:formatCode>
                <c:ptCount val="2"/>
                <c:pt idx="0">
                  <c:v>1</c:v>
                </c:pt>
                <c:pt idx="1">
                  <c:v>2</c:v>
                </c:pt>
              </c:numCache>
            </c:numRef>
          </c:xVal>
          <c:yVal>
            <c:numRef>
              <c:f>Tech!$K$14:$K$15</c:f>
              <c:numCache>
                <c:formatCode>0%</c:formatCode>
                <c:ptCount val="2"/>
                <c:pt idx="0">
                  <c:v>1</c:v>
                </c:pt>
                <c:pt idx="1">
                  <c:v>1</c:v>
                </c:pt>
              </c:numCache>
            </c:numRef>
          </c:yVal>
          <c:smooth val="0"/>
          <c:extLst>
            <c:ext xmlns:c15="http://schemas.microsoft.com/office/drawing/2012/chart" uri="{02D57815-91ED-43cb-92C2-25804820EDAC}">
              <c15:datalabelsRange>
                <c15:f>Tech!$L$14:$L$15</c15:f>
                <c15:dlblRangeCache>
                  <c:ptCount val="2"/>
                  <c:pt idx="0">
                    <c:v> 292,749 </c:v>
                  </c:pt>
                  <c:pt idx="1">
                    <c:v> 323,273 </c:v>
                  </c:pt>
                </c15:dlblRangeCache>
              </c15:datalabelsRange>
            </c:ext>
            <c:ext xmlns:c16="http://schemas.microsoft.com/office/drawing/2014/chart" uri="{C3380CC4-5D6E-409C-BE32-E72D297353CC}">
              <c16:uniqueId val="{0000001D-A3D4-4CEE-B981-3E7EA86963F5}"/>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Tech!$J$13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Tech!$L$13</c:f>
              <c:numCache>
                <c:formatCode>#,##0</c:formatCode>
                <c:ptCount val="1"/>
                <c:pt idx="0">
                  <c:v>179637</c:v>
                </c:pt>
              </c:numCache>
            </c:numRef>
          </c:val>
          <c:extLst>
            <c:ext xmlns:c16="http://schemas.microsoft.com/office/drawing/2014/chart" uri="{C3380CC4-5D6E-409C-BE32-E72D297353CC}">
              <c16:uniqueId val="{00000000-5695-4902-8977-14B6B5368E6B}"/>
            </c:ext>
          </c:extLst>
        </c:ser>
        <c:ser>
          <c:idx val="1"/>
          <c:order val="1"/>
          <c:tx>
            <c:strRef>
              <c:f>Tech!$J$14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Tech!$L$14</c:f>
              <c:numCache>
                <c:formatCode>#,##0</c:formatCode>
                <c:ptCount val="1"/>
                <c:pt idx="0">
                  <c:v>143636</c:v>
                </c:pt>
              </c:numCache>
            </c:numRef>
          </c:val>
          <c:extLst>
            <c:ext xmlns:c16="http://schemas.microsoft.com/office/drawing/2014/chart" uri="{C3380CC4-5D6E-409C-BE32-E72D297353CC}">
              <c16:uniqueId val="{00000001-5695-4902-8977-14B6B5368E6B}"/>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BA4F-44FE-81AC-60FD23575F4C}"/>
              </c:ext>
            </c:extLst>
          </c:dPt>
          <c:dLbls>
            <c:dLbl>
              <c:idx val="0"/>
              <c:tx>
                <c:rich>
                  <a:bodyPr/>
                  <a:lstStyle/>
                  <a:p>
                    <a:fld id="{6384FD1C-A6BD-4CC9-B5AB-0B6B0A8FF9D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BA4F-44FE-81AC-60FD23575F4C}"/>
                </c:ext>
              </c:extLst>
            </c:dLbl>
            <c:dLbl>
              <c:idx val="1"/>
              <c:tx>
                <c:rich>
                  <a:bodyPr/>
                  <a:lstStyle/>
                  <a:p>
                    <a:fld id="{5D7DCCEF-821F-42F0-9CAF-E761A0DD5E7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A4F-44FE-81AC-60FD23575F4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Tech!$J$13:$J$14</c:f>
              <c:strCache>
                <c:ptCount val="2"/>
                <c:pt idx="0">
                  <c:v>Male</c:v>
                </c:pt>
                <c:pt idx="1">
                  <c:v>Female</c:v>
                </c:pt>
              </c:strCache>
            </c:strRef>
          </c:cat>
          <c:val>
            <c:numRef>
              <c:f>Tech!$M$13:$M$14</c:f>
              <c:numCache>
                <c:formatCode>\+#,##0;\-#,##0;\ #,##0</c:formatCode>
                <c:ptCount val="2"/>
                <c:pt idx="0">
                  <c:v>16270</c:v>
                </c:pt>
                <c:pt idx="1">
                  <c:v>14254</c:v>
                </c:pt>
              </c:numCache>
            </c:numRef>
          </c:val>
          <c:extLst>
            <c:ext xmlns:c15="http://schemas.microsoft.com/office/drawing/2012/chart" uri="{02D57815-91ED-43cb-92C2-25804820EDAC}">
              <c15:datalabelsRange>
                <c15:f>Tech!$N$13:$N$14</c15:f>
                <c15:dlblRangeCache>
                  <c:ptCount val="2"/>
                  <c:pt idx="0">
                    <c:v>+10%</c:v>
                  </c:pt>
                  <c:pt idx="1">
                    <c:v>+11%</c:v>
                  </c:pt>
                </c15:dlblRangeCache>
              </c15:datalabelsRange>
            </c:ext>
            <c:ext xmlns:c16="http://schemas.microsoft.com/office/drawing/2014/chart" uri="{C3380CC4-5D6E-409C-BE32-E72D297353CC}">
              <c16:uniqueId val="{00000003-BA4F-44FE-81AC-60FD23575F4C}"/>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Tech!$N$9</c:f>
              <c:strCache>
                <c:ptCount val="1"/>
                <c:pt idx="0">
                  <c:v>Change</c:v>
                </c:pt>
              </c:strCache>
            </c:strRef>
          </c:tx>
          <c:spPr>
            <a:solidFill>
              <a:schemeClr val="accent5"/>
            </a:solidFill>
            <a:ln>
              <a:noFill/>
            </a:ln>
            <a:effectLst/>
          </c:spPr>
          <c:invertIfNegative val="0"/>
          <c:dLbls>
            <c:dLbl>
              <c:idx val="0"/>
              <c:tx>
                <c:rich>
                  <a:bodyPr/>
                  <a:lstStyle/>
                  <a:p>
                    <a:fld id="{61F9F4AA-346E-44FD-B066-5FB06195549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3618-4C80-B18E-FEE342E105E7}"/>
                </c:ext>
              </c:extLst>
            </c:dLbl>
            <c:dLbl>
              <c:idx val="1"/>
              <c:tx>
                <c:rich>
                  <a:bodyPr/>
                  <a:lstStyle/>
                  <a:p>
                    <a:fld id="{946E8504-16EF-4760-B333-C5A22012DC8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618-4C80-B18E-FEE342E105E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Tech!$K$10:$K$11</c:f>
              <c:strCache>
                <c:ptCount val="2"/>
                <c:pt idx="0">
                  <c:v>Hispanic or Latino</c:v>
                </c:pt>
                <c:pt idx="1">
                  <c:v>Not Hispanic or Latino</c:v>
                </c:pt>
              </c:strCache>
            </c:strRef>
          </c:cat>
          <c:val>
            <c:numRef>
              <c:f>Tech!$N$10:$N$11</c:f>
              <c:numCache>
                <c:formatCode>\+#,##0;\-#,##0;\ #,##0</c:formatCode>
                <c:ptCount val="2"/>
                <c:pt idx="0">
                  <c:v>2853</c:v>
                </c:pt>
                <c:pt idx="1">
                  <c:v>27670</c:v>
                </c:pt>
              </c:numCache>
            </c:numRef>
          </c:val>
          <c:extLst>
            <c:ext xmlns:c15="http://schemas.microsoft.com/office/drawing/2012/chart" uri="{02D57815-91ED-43cb-92C2-25804820EDAC}">
              <c15:datalabelsRange>
                <c15:f>Tech!$O$10:$O$11</c15:f>
                <c15:dlblRangeCache>
                  <c:ptCount val="2"/>
                  <c:pt idx="0">
                    <c:v>+23%</c:v>
                  </c:pt>
                  <c:pt idx="1">
                    <c:v>+10%</c:v>
                  </c:pt>
                </c15:dlblRangeCache>
              </c15:datalabelsRange>
            </c:ext>
            <c:ext xmlns:c16="http://schemas.microsoft.com/office/drawing/2014/chart" uri="{C3380CC4-5D6E-409C-BE32-E72D297353CC}">
              <c16:uniqueId val="{00000002-3618-4C80-B18E-FEE342E105E7}"/>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Tech!$L$9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Tech!$K$10:$K$11</c15:sqref>
                        </c15:formulaRef>
                      </c:ext>
                    </c:extLst>
                    <c:strCache>
                      <c:ptCount val="2"/>
                      <c:pt idx="0">
                        <c:v>Hispanic or Latino</c:v>
                      </c:pt>
                      <c:pt idx="1">
                        <c:v>Not Hispanic or Latino</c:v>
                      </c:pt>
                    </c:strCache>
                  </c:strRef>
                </c:cat>
                <c:val>
                  <c:numRef>
                    <c:extLst>
                      <c:ext uri="{02D57815-91ED-43cb-92C2-25804820EDAC}">
                        <c15:formulaRef>
                          <c15:sqref>Tech!$L$10:$L$11</c15:sqref>
                        </c15:formulaRef>
                      </c:ext>
                    </c:extLst>
                    <c:numCache>
                      <c:formatCode>_(* #,##0_);_(* \(#,##0\);_(* "-"??_);_(@_)</c:formatCode>
                      <c:ptCount val="2"/>
                      <c:pt idx="0">
                        <c:v>12390</c:v>
                      </c:pt>
                      <c:pt idx="1">
                        <c:v>280359</c:v>
                      </c:pt>
                    </c:numCache>
                  </c:numRef>
                </c:val>
                <c:extLst>
                  <c:ext xmlns:c16="http://schemas.microsoft.com/office/drawing/2014/chart" uri="{C3380CC4-5D6E-409C-BE32-E72D297353CC}">
                    <c16:uniqueId val="{00000003-3618-4C80-B18E-FEE342E105E7}"/>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Tech!$M$9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Tech!$K$10:$K$11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Tech!$M$10:$M$11</c15:sqref>
                        </c15:formulaRef>
                      </c:ext>
                    </c:extLst>
                    <c:numCache>
                      <c:formatCode>_(* #,##0_);_(* \(#,##0\);_(* "-"??_);_(@_)</c:formatCode>
                      <c:ptCount val="2"/>
                      <c:pt idx="0">
                        <c:v>15243</c:v>
                      </c:pt>
                      <c:pt idx="1">
                        <c:v>308029</c:v>
                      </c:pt>
                    </c:numCache>
                  </c:numRef>
                </c:val>
                <c:extLst xmlns:c15="http://schemas.microsoft.com/office/drawing/2012/chart">
                  <c:ext xmlns:c16="http://schemas.microsoft.com/office/drawing/2014/chart" uri="{C3380CC4-5D6E-409C-BE32-E72D297353CC}">
                    <c16:uniqueId val="{00000004-3618-4C80-B18E-FEE342E105E7}"/>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Tech!$K$4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Tech!$M$4</c:f>
              <c:numCache>
                <c:formatCode>_(* #,##0_);_(* \(#,##0\);_(* "-"??_);_(@_)</c:formatCode>
                <c:ptCount val="1"/>
                <c:pt idx="0">
                  <c:v>264539</c:v>
                </c:pt>
              </c:numCache>
            </c:numRef>
          </c:val>
          <c:extLst>
            <c:ext xmlns:c16="http://schemas.microsoft.com/office/drawing/2014/chart" uri="{C3380CC4-5D6E-409C-BE32-E72D297353CC}">
              <c16:uniqueId val="{00000000-334A-4E09-8ED9-A13FB328A314}"/>
            </c:ext>
          </c:extLst>
        </c:ser>
        <c:ser>
          <c:idx val="1"/>
          <c:order val="1"/>
          <c:tx>
            <c:strRef>
              <c:f>Tech!$K$5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Tech!$M$5</c:f>
              <c:numCache>
                <c:formatCode>_(* #,##0_);_(* \(#,##0\);_(* "-"??_);_(@_)</c:formatCode>
                <c:ptCount val="1"/>
                <c:pt idx="0">
                  <c:v>11493</c:v>
                </c:pt>
              </c:numCache>
            </c:numRef>
          </c:val>
          <c:extLst>
            <c:ext xmlns:c16="http://schemas.microsoft.com/office/drawing/2014/chart" uri="{C3380CC4-5D6E-409C-BE32-E72D297353CC}">
              <c16:uniqueId val="{00000001-334A-4E09-8ED9-A13FB328A314}"/>
            </c:ext>
          </c:extLst>
        </c:ser>
        <c:ser>
          <c:idx val="2"/>
          <c:order val="2"/>
          <c:tx>
            <c:strRef>
              <c:f>Tech!$K$6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Tech!$M$6</c:f>
              <c:numCache>
                <c:formatCode>_(* #,##0_);_(* \(#,##0\);_(* "-"??_);_(@_)</c:formatCode>
                <c:ptCount val="1"/>
                <c:pt idx="0">
                  <c:v>41227</c:v>
                </c:pt>
              </c:numCache>
            </c:numRef>
          </c:val>
          <c:extLst>
            <c:ext xmlns:c16="http://schemas.microsoft.com/office/drawing/2014/chart" uri="{C3380CC4-5D6E-409C-BE32-E72D297353CC}">
              <c16:uniqueId val="{00000002-334A-4E09-8ED9-A13FB328A314}"/>
            </c:ext>
          </c:extLst>
        </c:ser>
        <c:ser>
          <c:idx val="3"/>
          <c:order val="3"/>
          <c:tx>
            <c:strRef>
              <c:f>Tech!$K$7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Tech!$M$7</c:f>
              <c:numCache>
                <c:formatCode>_(* #,##0_);_(* \(#,##0\);_(* "-"??_);_(@_)</c:formatCode>
                <c:ptCount val="1"/>
                <c:pt idx="0">
                  <c:v>6013</c:v>
                </c:pt>
              </c:numCache>
            </c:numRef>
          </c:val>
          <c:extLst>
            <c:ext xmlns:c16="http://schemas.microsoft.com/office/drawing/2014/chart" uri="{C3380CC4-5D6E-409C-BE32-E72D297353CC}">
              <c16:uniqueId val="{00000003-334A-4E09-8ED9-A13FB328A314}"/>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7A75-49B7-B360-392644FF62E3}"/>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7A75-49B7-B360-392644FF62E3}"/>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7A75-49B7-B360-392644FF62E3}"/>
              </c:ext>
            </c:extLst>
          </c:dPt>
          <c:dLbls>
            <c:dLbl>
              <c:idx val="0"/>
              <c:tx>
                <c:rich>
                  <a:bodyPr/>
                  <a:lstStyle/>
                  <a:p>
                    <a:fld id="{69FB2ABD-9CA8-4CD4-AB23-4F6010FFB77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A75-49B7-B360-392644FF62E3}"/>
                </c:ext>
              </c:extLst>
            </c:dLbl>
            <c:dLbl>
              <c:idx val="1"/>
              <c:tx>
                <c:rich>
                  <a:bodyPr/>
                  <a:lstStyle/>
                  <a:p>
                    <a:fld id="{A282ED1F-E0C9-42B2-B192-F1A69143256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A75-49B7-B360-392644FF62E3}"/>
                </c:ext>
              </c:extLst>
            </c:dLbl>
            <c:dLbl>
              <c:idx val="2"/>
              <c:tx>
                <c:rich>
                  <a:bodyPr/>
                  <a:lstStyle/>
                  <a:p>
                    <a:fld id="{2B98FC26-EE0C-43FA-8B9B-A6868FDF5FC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7A75-49B7-B360-392644FF62E3}"/>
                </c:ext>
              </c:extLst>
            </c:dLbl>
            <c:dLbl>
              <c:idx val="3"/>
              <c:tx>
                <c:rich>
                  <a:bodyPr/>
                  <a:lstStyle/>
                  <a:p>
                    <a:fld id="{B492AB30-3546-4E80-ADA0-0A7FEB135F8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7A75-49B7-B360-392644FF62E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Tech!$K$4:$K$7</c:f>
              <c:strCache>
                <c:ptCount val="4"/>
                <c:pt idx="0">
                  <c:v>White</c:v>
                </c:pt>
                <c:pt idx="1">
                  <c:v>Black or African American</c:v>
                </c:pt>
                <c:pt idx="2">
                  <c:v>Asian</c:v>
                </c:pt>
                <c:pt idx="3">
                  <c:v>Other</c:v>
                </c:pt>
              </c:strCache>
            </c:strRef>
          </c:cat>
          <c:val>
            <c:numRef>
              <c:f>Tech!$N$4:$N$7</c:f>
              <c:numCache>
                <c:formatCode>\+#,##0;\-#,##0;\ #,##0</c:formatCode>
                <c:ptCount val="4"/>
                <c:pt idx="0">
                  <c:v>18956</c:v>
                </c:pt>
                <c:pt idx="1">
                  <c:v>1628</c:v>
                </c:pt>
                <c:pt idx="2">
                  <c:v>8760</c:v>
                </c:pt>
                <c:pt idx="3">
                  <c:v>1180</c:v>
                </c:pt>
              </c:numCache>
            </c:numRef>
          </c:val>
          <c:extLst>
            <c:ext xmlns:c15="http://schemas.microsoft.com/office/drawing/2012/chart" uri="{02D57815-91ED-43cb-92C2-25804820EDAC}">
              <c15:datalabelsRange>
                <c15:f>Tech!$O$4:$O$7</c15:f>
                <c15:dlblRangeCache>
                  <c:ptCount val="4"/>
                  <c:pt idx="0">
                    <c:v>+8%</c:v>
                  </c:pt>
                  <c:pt idx="1">
                    <c:v>+17%</c:v>
                  </c:pt>
                  <c:pt idx="2">
                    <c:v>+27%</c:v>
                  </c:pt>
                  <c:pt idx="3">
                    <c:v>+24%</c:v>
                  </c:pt>
                </c15:dlblRangeCache>
              </c15:datalabelsRange>
            </c:ext>
            <c:ext xmlns:c16="http://schemas.microsoft.com/office/drawing/2014/chart" uri="{C3380CC4-5D6E-409C-BE32-E72D297353CC}">
              <c16:uniqueId val="{00000007-7A75-49B7-B360-392644FF62E3}"/>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r>
              <a:rPr lang="en-US" sz="1100"/>
              <a:t>Top 5 Industry Groups by Number of Establishments</a:t>
            </a: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solidFill>
              <a:latin typeface="Helvetica" charset="0"/>
              <a:ea typeface="Helvetica" charset="0"/>
              <a:cs typeface="Helvetica" charset="0"/>
            </a:defRPr>
          </a:pPr>
          <a:endParaRPr lang="en-US"/>
        </a:p>
      </c:txPr>
    </c:title>
    <c:autoTitleDeleted val="0"/>
    <c:plotArea>
      <c:layout/>
      <c:barChart>
        <c:barDir val="bar"/>
        <c:grouping val="clustered"/>
        <c:varyColors val="0"/>
        <c:ser>
          <c:idx val="0"/>
          <c:order val="0"/>
          <c:tx>
            <c:v>2016</c:v>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Construction!$Q$18:$Q$23</c:f>
              <c:strCache>
                <c:ptCount val="6"/>
                <c:pt idx="0">
                  <c:v>Construction Total</c:v>
                </c:pt>
                <c:pt idx="1">
                  <c:v>Building equipment contractors</c:v>
                </c:pt>
                <c:pt idx="2">
                  <c:v>Residential building construction</c:v>
                </c:pt>
                <c:pt idx="3">
                  <c:v>Building finishing contractors</c:v>
                </c:pt>
                <c:pt idx="4">
                  <c:v>Other specialty trade contractors</c:v>
                </c:pt>
                <c:pt idx="5">
                  <c:v>Building foundation and exterior contractors</c:v>
                </c:pt>
              </c:strCache>
            </c:strRef>
          </c:cat>
          <c:val>
            <c:numRef>
              <c:f>Construction!$R$18:$R$23</c:f>
              <c:numCache>
                <c:formatCode>#,##0</c:formatCode>
                <c:ptCount val="6"/>
                <c:pt idx="0">
                  <c:v>20742</c:v>
                </c:pt>
                <c:pt idx="1">
                  <c:v>5528</c:v>
                </c:pt>
                <c:pt idx="2">
                  <c:v>4578</c:v>
                </c:pt>
                <c:pt idx="3">
                  <c:v>3761</c:v>
                </c:pt>
                <c:pt idx="4">
                  <c:v>2718</c:v>
                </c:pt>
                <c:pt idx="5">
                  <c:v>2038</c:v>
                </c:pt>
              </c:numCache>
            </c:numRef>
          </c:val>
          <c:extLst>
            <c:ext xmlns:c16="http://schemas.microsoft.com/office/drawing/2014/chart" uri="{C3380CC4-5D6E-409C-BE32-E72D297353CC}">
              <c16:uniqueId val="{00000000-5CE9-4A09-9648-7D482105DC2C}"/>
            </c:ext>
          </c:extLst>
        </c:ser>
        <c:ser>
          <c:idx val="1"/>
          <c:order val="1"/>
          <c:tx>
            <c:v>2018</c:v>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Construction!$Q$18:$Q$23</c:f>
              <c:strCache>
                <c:ptCount val="6"/>
                <c:pt idx="0">
                  <c:v>Construction Total</c:v>
                </c:pt>
                <c:pt idx="1">
                  <c:v>Building equipment contractors</c:v>
                </c:pt>
                <c:pt idx="2">
                  <c:v>Residential building construction</c:v>
                </c:pt>
                <c:pt idx="3">
                  <c:v>Building finishing contractors</c:v>
                </c:pt>
                <c:pt idx="4">
                  <c:v>Other specialty trade contractors</c:v>
                </c:pt>
                <c:pt idx="5">
                  <c:v>Building foundation and exterior contractors</c:v>
                </c:pt>
              </c:strCache>
            </c:strRef>
          </c:cat>
          <c:val>
            <c:numRef>
              <c:f>Construction!$S$18:$S$23</c:f>
              <c:numCache>
                <c:formatCode>#,##0</c:formatCode>
                <c:ptCount val="6"/>
                <c:pt idx="0">
                  <c:v>21424</c:v>
                </c:pt>
                <c:pt idx="1">
                  <c:v>5670</c:v>
                </c:pt>
                <c:pt idx="2">
                  <c:v>4756</c:v>
                </c:pt>
                <c:pt idx="3">
                  <c:v>3954</c:v>
                </c:pt>
                <c:pt idx="4">
                  <c:v>2831</c:v>
                </c:pt>
                <c:pt idx="5">
                  <c:v>2059</c:v>
                </c:pt>
              </c:numCache>
            </c:numRef>
          </c:val>
          <c:extLst>
            <c:ext xmlns:c16="http://schemas.microsoft.com/office/drawing/2014/chart" uri="{C3380CC4-5D6E-409C-BE32-E72D297353CC}">
              <c16:uniqueId val="{00000001-5CE9-4A09-9648-7D482105DC2C}"/>
            </c:ext>
          </c:extLst>
        </c:ser>
        <c:dLbls>
          <c:dLblPos val="outEnd"/>
          <c:showLegendKey val="0"/>
          <c:showVal val="1"/>
          <c:showCatName val="0"/>
          <c:showSerName val="0"/>
          <c:showPercent val="0"/>
          <c:showBubbleSize val="0"/>
        </c:dLbls>
        <c:gapWidth val="182"/>
        <c:axId val="620525712"/>
        <c:axId val="615150496"/>
      </c:barChart>
      <c:catAx>
        <c:axId val="620525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615150496"/>
        <c:crosses val="autoZero"/>
        <c:auto val="1"/>
        <c:lblAlgn val="ctr"/>
        <c:lblOffset val="100"/>
        <c:noMultiLvlLbl val="0"/>
      </c:catAx>
      <c:valAx>
        <c:axId val="615150496"/>
        <c:scaling>
          <c:orientation val="minMax"/>
        </c:scaling>
        <c:delete val="1"/>
        <c:axPos val="t"/>
        <c:numFmt formatCode="#,##0" sourceLinked="0"/>
        <c:majorTickMark val="none"/>
        <c:minorTickMark val="none"/>
        <c:tickLblPos val="nextTo"/>
        <c:crossAx val="620525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charset="0"/>
          <a:ea typeface="Helvetica" charset="0"/>
          <a:cs typeface="Helvetica" charset="0"/>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45922037523088E-2"/>
          <c:y val="6.5972222222222224E-2"/>
          <c:w val="0.64677092446777473"/>
          <c:h val="0.85770833333333341"/>
        </c:manualLayout>
      </c:layout>
      <c:barChart>
        <c:barDir val="col"/>
        <c:grouping val="percentStacked"/>
        <c:varyColors val="0"/>
        <c:ser>
          <c:idx val="0"/>
          <c:order val="0"/>
          <c:tx>
            <c:strRef>
              <c:f>Construction!$B$32</c:f>
              <c:strCache>
                <c:ptCount val="1"/>
                <c:pt idx="0">
                  <c:v>Less than high school</c:v>
                </c:pt>
              </c:strCache>
            </c:strRef>
          </c:tx>
          <c:spPr>
            <a:solidFill>
              <a:schemeClr val="accent1"/>
            </a:solidFill>
            <a:ln>
              <a:noFill/>
            </a:ln>
            <a:effectLst/>
          </c:spPr>
          <c:invertIfNegative val="0"/>
          <c:dLbls>
            <c:dLbl>
              <c:idx val="0"/>
              <c:tx>
                <c:rich>
                  <a:bodyPr/>
                  <a:lstStyle/>
                  <a:p>
                    <a:fld id="{1839CC6D-4E5C-4BE0-8330-BBE2B62C03FD}" type="CELLRANGE">
                      <a:rPr lang="en-US"/>
                      <a:pPr/>
                      <a:t>[CELLRANGE]</a:t>
                    </a:fld>
                    <a:r>
                      <a:rPr lang="en-US" baseline="0"/>
                      <a:t>, </a:t>
                    </a:r>
                    <a:fld id="{0ABD4269-0055-4B0C-AE78-BB9E3CF898E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8E6-4664-A426-FC25650A83EE}"/>
                </c:ext>
              </c:extLst>
            </c:dLbl>
            <c:dLbl>
              <c:idx val="1"/>
              <c:tx>
                <c:rich>
                  <a:bodyPr/>
                  <a:lstStyle/>
                  <a:p>
                    <a:fld id="{32F593DB-C415-415E-9E63-E47081470CC1}" type="CELLRANGE">
                      <a:rPr lang="en-US"/>
                      <a:pPr/>
                      <a:t>[CELLRANGE]</a:t>
                    </a:fld>
                    <a:r>
                      <a:rPr lang="en-US" baseline="0"/>
                      <a:t>, </a:t>
                    </a:r>
                    <a:fld id="{574AF6DC-85C8-4D73-A932-126E6967C0C5}"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8E6-4664-A426-FC25650A83E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Construction!$C$32:$D$32</c:f>
              <c:numCache>
                <c:formatCode>#,##0</c:formatCode>
                <c:ptCount val="2"/>
                <c:pt idx="0">
                  <c:v>15975</c:v>
                </c:pt>
                <c:pt idx="1">
                  <c:v>19666</c:v>
                </c:pt>
              </c:numCache>
            </c:numRef>
          </c:val>
          <c:extLst>
            <c:ext xmlns:c15="http://schemas.microsoft.com/office/drawing/2012/chart" uri="{02D57815-91ED-43cb-92C2-25804820EDAC}">
              <c15:datalabelsRange>
                <c15:f>Construction!$E$32:$F$32</c15:f>
                <c15:dlblRangeCache>
                  <c:ptCount val="2"/>
                  <c:pt idx="0">
                    <c:v>11%</c:v>
                  </c:pt>
                  <c:pt idx="1">
                    <c:v>12%</c:v>
                  </c:pt>
                </c15:dlblRangeCache>
              </c15:datalabelsRange>
            </c:ext>
            <c:ext xmlns:c16="http://schemas.microsoft.com/office/drawing/2014/chart" uri="{C3380CC4-5D6E-409C-BE32-E72D297353CC}">
              <c16:uniqueId val="{00000002-E8E6-4664-A426-FC25650A83EE}"/>
            </c:ext>
          </c:extLst>
        </c:ser>
        <c:ser>
          <c:idx val="1"/>
          <c:order val="1"/>
          <c:tx>
            <c:strRef>
              <c:f>Construction!$B$33</c:f>
              <c:strCache>
                <c:ptCount val="1"/>
                <c:pt idx="0">
                  <c:v>High school or equivalent, no college</c:v>
                </c:pt>
              </c:strCache>
            </c:strRef>
          </c:tx>
          <c:spPr>
            <a:solidFill>
              <a:schemeClr val="accent2"/>
            </a:solidFill>
            <a:ln>
              <a:noFill/>
            </a:ln>
            <a:effectLst/>
          </c:spPr>
          <c:invertIfNegative val="0"/>
          <c:dLbls>
            <c:dLbl>
              <c:idx val="0"/>
              <c:tx>
                <c:rich>
                  <a:bodyPr/>
                  <a:lstStyle/>
                  <a:p>
                    <a:fld id="{0911E5B7-27A8-4BCE-BB7A-B3FD9A497A47}" type="CELLRANGE">
                      <a:rPr lang="en-US"/>
                      <a:pPr/>
                      <a:t>[CELLRANGE]</a:t>
                    </a:fld>
                    <a:r>
                      <a:rPr lang="en-US" baseline="0"/>
                      <a:t>, </a:t>
                    </a:r>
                    <a:fld id="{83BEF3D6-894A-4AE4-8A6D-E06EEA39D2A4}"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8E6-4664-A426-FC25650A83EE}"/>
                </c:ext>
              </c:extLst>
            </c:dLbl>
            <c:dLbl>
              <c:idx val="1"/>
              <c:tx>
                <c:rich>
                  <a:bodyPr/>
                  <a:lstStyle/>
                  <a:p>
                    <a:fld id="{64140B1D-C3CA-44F2-BFC7-F8970EED6337}" type="CELLRANGE">
                      <a:rPr lang="en-US"/>
                      <a:pPr/>
                      <a:t>[CELLRANGE]</a:t>
                    </a:fld>
                    <a:r>
                      <a:rPr lang="en-US" baseline="0"/>
                      <a:t>, </a:t>
                    </a:r>
                    <a:fld id="{70201966-BDC6-442C-83A9-B0E3A151FEB8}"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E8E6-4664-A426-FC25650A83E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Construction!$C$33:$D$33</c:f>
              <c:numCache>
                <c:formatCode>#,##0</c:formatCode>
                <c:ptCount val="2"/>
                <c:pt idx="0">
                  <c:v>39934</c:v>
                </c:pt>
                <c:pt idx="1">
                  <c:v>45413</c:v>
                </c:pt>
              </c:numCache>
            </c:numRef>
          </c:val>
          <c:extLst>
            <c:ext xmlns:c15="http://schemas.microsoft.com/office/drawing/2012/chart" uri="{02D57815-91ED-43cb-92C2-25804820EDAC}">
              <c15:datalabelsRange>
                <c15:f>Construction!$E$33:$F$33</c15:f>
                <c15:dlblRangeCache>
                  <c:ptCount val="2"/>
                  <c:pt idx="0">
                    <c:v>28%</c:v>
                  </c:pt>
                  <c:pt idx="1">
                    <c:v>28%</c:v>
                  </c:pt>
                </c15:dlblRangeCache>
              </c15:datalabelsRange>
            </c:ext>
            <c:ext xmlns:c16="http://schemas.microsoft.com/office/drawing/2014/chart" uri="{C3380CC4-5D6E-409C-BE32-E72D297353CC}">
              <c16:uniqueId val="{00000005-E8E6-4664-A426-FC25650A83EE}"/>
            </c:ext>
          </c:extLst>
        </c:ser>
        <c:ser>
          <c:idx val="2"/>
          <c:order val="2"/>
          <c:tx>
            <c:strRef>
              <c:f>Construction!$B$34</c:f>
              <c:strCache>
                <c:ptCount val="1"/>
                <c:pt idx="0">
                  <c:v>Some college or Associate degree</c:v>
                </c:pt>
              </c:strCache>
            </c:strRef>
          </c:tx>
          <c:spPr>
            <a:solidFill>
              <a:schemeClr val="accent3"/>
            </a:solidFill>
            <a:ln>
              <a:noFill/>
            </a:ln>
            <a:effectLst/>
          </c:spPr>
          <c:invertIfNegative val="0"/>
          <c:dLbls>
            <c:dLbl>
              <c:idx val="0"/>
              <c:tx>
                <c:rich>
                  <a:bodyPr/>
                  <a:lstStyle/>
                  <a:p>
                    <a:fld id="{BE79DD9D-407A-433C-85D6-AFE5C49EAF4B}" type="CELLRANGE">
                      <a:rPr lang="en-US"/>
                      <a:pPr/>
                      <a:t>[CELLRANGE]</a:t>
                    </a:fld>
                    <a:r>
                      <a:rPr lang="en-US" baseline="0"/>
                      <a:t>, </a:t>
                    </a:r>
                    <a:fld id="{067F95E0-A774-4FA4-BE9D-8C38E21BE59C}"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8E6-4664-A426-FC25650A83EE}"/>
                </c:ext>
              </c:extLst>
            </c:dLbl>
            <c:dLbl>
              <c:idx val="1"/>
              <c:tx>
                <c:rich>
                  <a:bodyPr/>
                  <a:lstStyle/>
                  <a:p>
                    <a:fld id="{4E273C42-0442-4244-9CC5-2400B9C55A19}" type="CELLRANGE">
                      <a:rPr lang="en-US"/>
                      <a:pPr/>
                      <a:t>[CELLRANGE]</a:t>
                    </a:fld>
                    <a:r>
                      <a:rPr lang="en-US" baseline="0"/>
                      <a:t>, </a:t>
                    </a:r>
                    <a:fld id="{013BCBE0-6B6D-4A2E-A258-FDF5C095E9FB}"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E8E6-4664-A426-FC25650A83E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Construction!$C$34:$D$34</c:f>
              <c:numCache>
                <c:formatCode>#,##0</c:formatCode>
                <c:ptCount val="2"/>
                <c:pt idx="0">
                  <c:v>39594</c:v>
                </c:pt>
                <c:pt idx="1">
                  <c:v>45466</c:v>
                </c:pt>
              </c:numCache>
            </c:numRef>
          </c:val>
          <c:extLst>
            <c:ext xmlns:c15="http://schemas.microsoft.com/office/drawing/2012/chart" uri="{02D57815-91ED-43cb-92C2-25804820EDAC}">
              <c15:datalabelsRange>
                <c15:f>Construction!$E$34:$F$34</c15:f>
                <c15:dlblRangeCache>
                  <c:ptCount val="2"/>
                  <c:pt idx="0">
                    <c:v>28%</c:v>
                  </c:pt>
                  <c:pt idx="1">
                    <c:v>28%</c:v>
                  </c:pt>
                </c15:dlblRangeCache>
              </c15:datalabelsRange>
            </c:ext>
            <c:ext xmlns:c16="http://schemas.microsoft.com/office/drawing/2014/chart" uri="{C3380CC4-5D6E-409C-BE32-E72D297353CC}">
              <c16:uniqueId val="{00000008-E8E6-4664-A426-FC25650A83EE}"/>
            </c:ext>
          </c:extLst>
        </c:ser>
        <c:ser>
          <c:idx val="3"/>
          <c:order val="3"/>
          <c:tx>
            <c:strRef>
              <c:f>Construction!$B$35</c:f>
              <c:strCache>
                <c:ptCount val="1"/>
                <c:pt idx="0">
                  <c:v>Bachelor's degree or advanced degree</c:v>
                </c:pt>
              </c:strCache>
            </c:strRef>
          </c:tx>
          <c:spPr>
            <a:solidFill>
              <a:schemeClr val="accent4"/>
            </a:solidFill>
            <a:ln>
              <a:noFill/>
            </a:ln>
            <a:effectLst/>
          </c:spPr>
          <c:invertIfNegative val="0"/>
          <c:dLbls>
            <c:dLbl>
              <c:idx val="0"/>
              <c:tx>
                <c:rich>
                  <a:bodyPr/>
                  <a:lstStyle/>
                  <a:p>
                    <a:fld id="{0D4420E9-3E6E-43A4-8D15-7931D3A3FB90}" type="CELLRANGE">
                      <a:rPr lang="en-US"/>
                      <a:pPr/>
                      <a:t>[CELLRANGE]</a:t>
                    </a:fld>
                    <a:r>
                      <a:rPr lang="en-US" baseline="0"/>
                      <a:t>, </a:t>
                    </a:r>
                    <a:fld id="{20D20095-0A46-4332-962D-5611F171B0C9}"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E8E6-4664-A426-FC25650A83EE}"/>
                </c:ext>
              </c:extLst>
            </c:dLbl>
            <c:dLbl>
              <c:idx val="1"/>
              <c:tx>
                <c:rich>
                  <a:bodyPr/>
                  <a:lstStyle/>
                  <a:p>
                    <a:fld id="{9DBD7D4E-9372-4C00-8E44-1ED9EF104767}" type="CELLRANGE">
                      <a:rPr lang="en-US"/>
                      <a:pPr/>
                      <a:t>[CELLRANGE]</a:t>
                    </a:fld>
                    <a:r>
                      <a:rPr lang="en-US" baseline="0"/>
                      <a:t>, </a:t>
                    </a:r>
                    <a:fld id="{F604A17B-96F6-4D9A-B7FE-7DBD88CD7F67}"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E8E6-4664-A426-FC25650A83E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Construction!$C$35:$D$35</c:f>
              <c:numCache>
                <c:formatCode>#,##0</c:formatCode>
                <c:ptCount val="2"/>
                <c:pt idx="0">
                  <c:v>33684</c:v>
                </c:pt>
                <c:pt idx="1">
                  <c:v>38011</c:v>
                </c:pt>
              </c:numCache>
            </c:numRef>
          </c:val>
          <c:extLst>
            <c:ext xmlns:c15="http://schemas.microsoft.com/office/drawing/2012/chart" uri="{02D57815-91ED-43cb-92C2-25804820EDAC}">
              <c15:datalabelsRange>
                <c15:f>Construction!$E$35:$F$35</c15:f>
                <c15:dlblRangeCache>
                  <c:ptCount val="2"/>
                  <c:pt idx="0">
                    <c:v>24%</c:v>
                  </c:pt>
                  <c:pt idx="1">
                    <c:v>23%</c:v>
                  </c:pt>
                </c15:dlblRangeCache>
              </c15:datalabelsRange>
            </c:ext>
            <c:ext xmlns:c16="http://schemas.microsoft.com/office/drawing/2014/chart" uri="{C3380CC4-5D6E-409C-BE32-E72D297353CC}">
              <c16:uniqueId val="{0000000B-E8E6-4664-A426-FC25650A83EE}"/>
            </c:ext>
          </c:extLst>
        </c:ser>
        <c:ser>
          <c:idx val="4"/>
          <c:order val="4"/>
          <c:tx>
            <c:strRef>
              <c:f>Construction!$B$36</c:f>
              <c:strCache>
                <c:ptCount val="1"/>
                <c:pt idx="0">
                  <c:v>Educational attainment not available (age &lt;24)</c:v>
                </c:pt>
              </c:strCache>
            </c:strRef>
          </c:tx>
          <c:spPr>
            <a:solidFill>
              <a:schemeClr val="accent5"/>
            </a:solidFill>
            <a:ln>
              <a:noFill/>
            </a:ln>
            <a:effectLst/>
          </c:spPr>
          <c:invertIfNegative val="0"/>
          <c:dLbls>
            <c:dLbl>
              <c:idx val="0"/>
              <c:tx>
                <c:rich>
                  <a:bodyPr/>
                  <a:lstStyle/>
                  <a:p>
                    <a:fld id="{A373A75E-0309-49D5-B702-62549949B440}" type="CELLRANGE">
                      <a:rPr lang="en-US"/>
                      <a:pPr/>
                      <a:t>[CELLRANGE]</a:t>
                    </a:fld>
                    <a:r>
                      <a:rPr lang="en-US" baseline="0"/>
                      <a:t>, </a:t>
                    </a:r>
                    <a:fld id="{0CF092E1-D20A-422E-9697-FA2E19FC6A0E}"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E8E6-4664-A426-FC25650A83EE}"/>
                </c:ext>
              </c:extLst>
            </c:dLbl>
            <c:dLbl>
              <c:idx val="1"/>
              <c:tx>
                <c:rich>
                  <a:bodyPr/>
                  <a:lstStyle/>
                  <a:p>
                    <a:fld id="{51939A10-6CCC-4716-BCCE-5599F6377552}" type="CELLRANGE">
                      <a:rPr lang="en-US"/>
                      <a:pPr/>
                      <a:t>[CELLRANGE]</a:t>
                    </a:fld>
                    <a:r>
                      <a:rPr lang="en-US" baseline="0"/>
                      <a:t>, </a:t>
                    </a:r>
                    <a:fld id="{E2183A32-E198-4C81-B3EC-05A101A28D4D}" type="VALUE">
                      <a:rPr lang="en-US" baseline="0"/>
                      <a:pPr/>
                      <a:t>[VALUE]</a:t>
                    </a:fld>
                    <a:endParaRPr lang="en-US" baseline="0"/>
                  </a:p>
                </c:rich>
              </c:tx>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E8E6-4664-A426-FC25650A83E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Construction!$C$31:$D$31</c:f>
              <c:strCache>
                <c:ptCount val="2"/>
                <c:pt idx="0">
                  <c:v>2015</c:v>
                </c:pt>
                <c:pt idx="1">
                  <c:v>2018</c:v>
                </c:pt>
              </c:strCache>
            </c:strRef>
          </c:cat>
          <c:val>
            <c:numRef>
              <c:f>Construction!$C$36:$D$36</c:f>
              <c:numCache>
                <c:formatCode>#,##0</c:formatCode>
                <c:ptCount val="2"/>
                <c:pt idx="0">
                  <c:v>12227</c:v>
                </c:pt>
                <c:pt idx="1">
                  <c:v>15037</c:v>
                </c:pt>
              </c:numCache>
            </c:numRef>
          </c:val>
          <c:extLst>
            <c:ext xmlns:c15="http://schemas.microsoft.com/office/drawing/2012/chart" uri="{02D57815-91ED-43cb-92C2-25804820EDAC}">
              <c15:datalabelsRange>
                <c15:f>Construction!$E$36:$F$36</c15:f>
                <c15:dlblRangeCache>
                  <c:ptCount val="2"/>
                  <c:pt idx="0">
                    <c:v>9%</c:v>
                  </c:pt>
                  <c:pt idx="1">
                    <c:v>9%</c:v>
                  </c:pt>
                </c15:dlblRangeCache>
              </c15:datalabelsRange>
            </c:ext>
            <c:ext xmlns:c16="http://schemas.microsoft.com/office/drawing/2014/chart" uri="{C3380CC4-5D6E-409C-BE32-E72D297353CC}">
              <c16:uniqueId val="{0000000E-E8E6-4664-A426-FC25650A83EE}"/>
            </c:ext>
          </c:extLst>
        </c:ser>
        <c:dLbls>
          <c:showLegendKey val="0"/>
          <c:showVal val="0"/>
          <c:showCatName val="0"/>
          <c:showSerName val="0"/>
          <c:showPercent val="0"/>
          <c:showBubbleSize val="0"/>
        </c:dLbls>
        <c:gapWidth val="55"/>
        <c:overlap val="100"/>
        <c:axId val="649703568"/>
        <c:axId val="649704224"/>
      </c:barChart>
      <c:scatterChart>
        <c:scatterStyle val="lineMarker"/>
        <c:varyColors val="0"/>
        <c:ser>
          <c:idx val="5"/>
          <c:order val="5"/>
          <c:tx>
            <c:strRef>
              <c:f>Construction!$K$17</c:f>
              <c:strCache>
                <c:ptCount val="1"/>
                <c:pt idx="0">
                  <c:v>Increase</c:v>
                </c:pt>
              </c:strCache>
            </c:strRef>
          </c:tx>
          <c:spPr>
            <a:ln w="25400" cap="rnd">
              <a:noFill/>
              <a:round/>
            </a:ln>
            <a:effectLst/>
          </c:spPr>
          <c:marker>
            <c:symbol val="none"/>
          </c:marker>
          <c:dLbls>
            <c:dLbl>
              <c:idx val="0"/>
              <c:tx>
                <c:rich>
                  <a:bodyPr/>
                  <a:lstStyle/>
                  <a:p>
                    <a:fld id="{16472700-13BA-4699-B4FE-7EB1243EA58B}"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E8E6-4664-A426-FC25650A83EE}"/>
                </c:ext>
              </c:extLst>
            </c:dLbl>
            <c:dLbl>
              <c:idx val="1"/>
              <c:tx>
                <c:rich>
                  <a:bodyPr/>
                  <a:lstStyle/>
                  <a:p>
                    <a:fld id="{447D0079-FB5D-405C-85E4-473C88D693EE}"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E8E6-4664-A426-FC25650A83EE}"/>
                </c:ext>
              </c:extLst>
            </c:dLbl>
            <c:dLbl>
              <c:idx val="2"/>
              <c:tx>
                <c:rich>
                  <a:bodyPr/>
                  <a:lstStyle/>
                  <a:p>
                    <a:fld id="{E4E81D55-9370-4A6B-AB5C-8D238FE37A40}"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E8E6-4664-A426-FC25650A83EE}"/>
                </c:ext>
              </c:extLst>
            </c:dLbl>
            <c:dLbl>
              <c:idx val="3"/>
              <c:tx>
                <c:rich>
                  <a:bodyPr/>
                  <a:lstStyle/>
                  <a:p>
                    <a:fld id="{6D352675-AB39-424F-9740-140854759B81}"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E8E6-4664-A426-FC25650A83EE}"/>
                </c:ext>
              </c:extLst>
            </c:dLbl>
            <c:dLbl>
              <c:idx val="4"/>
              <c:tx>
                <c:rich>
                  <a:bodyPr/>
                  <a:lstStyle/>
                  <a:p>
                    <a:fld id="{3258B3BE-645F-46FE-A09C-BDD1C104CC0C}" type="CELLRANGE">
                      <a:rPr lang="en-US"/>
                      <a:pPr/>
                      <a:t>[CELLRANGE]</a:t>
                    </a:fld>
                    <a:endParaRPr lang="en-US"/>
                  </a:p>
                </c:rich>
              </c:tx>
              <c:dLblPos val="b"/>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E8E6-4664-A426-FC25650A83E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b"/>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minus"/>
            <c:errValType val="fixedVal"/>
            <c:noEndCap val="1"/>
            <c:val val="3.0000000000000006E-2"/>
            <c:spPr>
              <a:noFill/>
              <a:ln w="31750" cap="flat" cmpd="sng" algn="ctr">
                <a:solidFill>
                  <a:srgbClr val="00B05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Construction!$K$18:$K$22</c:f>
              <c:numCache>
                <c:formatCode>0%</c:formatCode>
                <c:ptCount val="5"/>
                <c:pt idx="0">
                  <c:v>7.0000000000000007E-2</c:v>
                </c:pt>
                <c:pt idx="1">
                  <c:v>0.32841105670780535</c:v>
                </c:pt>
                <c:pt idx="2">
                  <c:v>0.60625148997817746</c:v>
                </c:pt>
                <c:pt idx="3">
                  <c:v>0.84999510981521209</c:v>
                </c:pt>
                <c:pt idx="4">
                  <c:v>0.99</c:v>
                </c:pt>
              </c:numCache>
            </c:numRef>
          </c:yVal>
          <c:smooth val="0"/>
          <c:extLst>
            <c:ext xmlns:c15="http://schemas.microsoft.com/office/drawing/2012/chart" uri="{02D57815-91ED-43cb-92C2-25804820EDAC}">
              <c15:datalabelsRange>
                <c15:f>Construction!$H$32:$H$36</c15:f>
                <c15:dlblRangeCache>
                  <c:ptCount val="5"/>
                  <c:pt idx="0">
                    <c:v>+23.1%</c:v>
                  </c:pt>
                  <c:pt idx="1">
                    <c:v>+13.7%</c:v>
                  </c:pt>
                  <c:pt idx="2">
                    <c:v>+14.8%</c:v>
                  </c:pt>
                  <c:pt idx="3">
                    <c:v>+12.8%</c:v>
                  </c:pt>
                  <c:pt idx="4">
                    <c:v>+23.0%</c:v>
                  </c:pt>
                </c15:dlblRangeCache>
              </c15:datalabelsRange>
            </c:ext>
            <c:ext xmlns:c16="http://schemas.microsoft.com/office/drawing/2014/chart" uri="{C3380CC4-5D6E-409C-BE32-E72D297353CC}">
              <c16:uniqueId val="{00000014-E8E6-4664-A426-FC25650A83EE}"/>
            </c:ext>
          </c:extLst>
        </c:ser>
        <c:ser>
          <c:idx val="6"/>
          <c:order val="6"/>
          <c:tx>
            <c:strRef>
              <c:f>Construction!$L$17</c:f>
              <c:strCache>
                <c:ptCount val="1"/>
                <c:pt idx="0">
                  <c:v>Decrease</c:v>
                </c:pt>
              </c:strCache>
            </c:strRef>
          </c:tx>
          <c:spPr>
            <a:ln w="25400" cap="rnd">
              <a:noFill/>
              <a:round/>
            </a:ln>
            <a:effectLst/>
          </c:spPr>
          <c:marker>
            <c:symbol val="none"/>
          </c:marker>
          <c:dLbls>
            <c:dLbl>
              <c:idx val="0"/>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E8E6-4664-A426-FC25650A83EE}"/>
                </c:ext>
              </c:extLst>
            </c:dLbl>
            <c:dLbl>
              <c:idx val="1"/>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E8E6-4664-A426-FC25650A83EE}"/>
                </c:ext>
              </c:extLst>
            </c:dLbl>
            <c:dLbl>
              <c:idx val="2"/>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E8E6-4664-A426-FC25650A83EE}"/>
                </c:ext>
              </c:extLst>
            </c:dLbl>
            <c:dLbl>
              <c:idx val="3"/>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E8E6-4664-A426-FC25650A83EE}"/>
                </c:ext>
              </c:extLst>
            </c:dLbl>
            <c:dLbl>
              <c:idx val="4"/>
              <c:tx>
                <c:rich>
                  <a:bodyPr/>
                  <a:lstStyle/>
                  <a:p>
                    <a:endParaRPr lang="en-US"/>
                  </a:p>
                </c:rich>
              </c:tx>
              <c:dLblPos val="t"/>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E8E6-4664-A426-FC25650A83E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Dir val="y"/>
            <c:errBarType val="plus"/>
            <c:errValType val="fixedVal"/>
            <c:noEndCap val="1"/>
            <c:val val="3.0000000000000006E-2"/>
            <c:spPr>
              <a:noFill/>
              <a:ln w="31750" cap="flat" cmpd="sng" algn="ctr">
                <a:solidFill>
                  <a:srgbClr val="FF0000"/>
                </a:solidFill>
                <a:round/>
                <a:headEnd type="triangle" w="lg" len="sm"/>
              </a:ln>
              <a:effectLst/>
            </c:spPr>
          </c:errBars>
          <c:xVal>
            <c:numRef>
              <c:f>Construction!$J$18:$J$22</c:f>
              <c:numCache>
                <c:formatCode>General</c:formatCode>
                <c:ptCount val="5"/>
                <c:pt idx="0">
                  <c:v>1.59</c:v>
                </c:pt>
                <c:pt idx="1">
                  <c:v>1.59</c:v>
                </c:pt>
                <c:pt idx="2">
                  <c:v>1.59</c:v>
                </c:pt>
                <c:pt idx="3">
                  <c:v>1.59</c:v>
                </c:pt>
                <c:pt idx="4">
                  <c:v>1.59</c:v>
                </c:pt>
              </c:numCache>
            </c:numRef>
          </c:xVal>
          <c:yVal>
            <c:numRef>
              <c:f>Construction!$L$18:$L$22</c:f>
              <c:numCache>
                <c:formatCode>0%</c:formatCode>
                <c:ptCount val="5"/>
                <c:pt idx="0">
                  <c:v>#N/A</c:v>
                </c:pt>
                <c:pt idx="1">
                  <c:v>#N/A</c:v>
                </c:pt>
                <c:pt idx="2">
                  <c:v>#N/A</c:v>
                </c:pt>
                <c:pt idx="3">
                  <c:v>#N/A</c:v>
                </c:pt>
                <c:pt idx="4">
                  <c:v>#N/A</c:v>
                </c:pt>
              </c:numCache>
            </c:numRef>
          </c:yVal>
          <c:smooth val="0"/>
          <c:extLst>
            <c:ext xmlns:c16="http://schemas.microsoft.com/office/drawing/2014/chart" uri="{C3380CC4-5D6E-409C-BE32-E72D297353CC}">
              <c16:uniqueId val="{0000001A-E8E6-4664-A426-FC25650A83EE}"/>
            </c:ext>
          </c:extLst>
        </c:ser>
        <c:ser>
          <c:idx val="7"/>
          <c:order val="7"/>
          <c:tx>
            <c:strRef>
              <c:f>Construction!$K$13</c:f>
              <c:strCache>
                <c:ptCount val="1"/>
                <c:pt idx="0">
                  <c:v>Share</c:v>
                </c:pt>
              </c:strCache>
            </c:strRef>
          </c:tx>
          <c:spPr>
            <a:ln w="25400" cap="rnd">
              <a:noFill/>
              <a:round/>
            </a:ln>
            <a:effectLst/>
          </c:spPr>
          <c:marker>
            <c:symbol val="none"/>
          </c:marker>
          <c:dLbls>
            <c:dLbl>
              <c:idx val="0"/>
              <c:tx>
                <c:rich>
                  <a:bodyPr/>
                  <a:lstStyle/>
                  <a:p>
                    <a:fld id="{94079650-BEC5-4F69-89DC-5A168445CB3A}"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E8E6-4664-A426-FC25650A83EE}"/>
                </c:ext>
              </c:extLst>
            </c:dLbl>
            <c:dLbl>
              <c:idx val="1"/>
              <c:tx>
                <c:rich>
                  <a:bodyPr/>
                  <a:lstStyle/>
                  <a:p>
                    <a:fld id="{8BB5A284-20E3-4A29-9218-C412CF3AF5DB}" type="CELLRANGE">
                      <a:rPr lang="en-US"/>
                      <a:pPr/>
                      <a:t>[CELLRANGE]</a:t>
                    </a:fld>
                    <a:endParaRPr lang="en-US"/>
                  </a:p>
                </c:rich>
              </c:tx>
              <c:dLblPos val="t"/>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E8E6-4664-A426-FC25650A83EE}"/>
                </c:ext>
              </c:extLst>
            </c:dLbl>
            <c:spPr>
              <a:noFill/>
              <a:ln>
                <a:noFill/>
              </a:ln>
              <a:effectLst/>
            </c:spPr>
            <c:txPr>
              <a:bodyPr rot="0" spcFirstLastPara="1" vertOverflow="ellipsis" vert="horz" wrap="square" lIns="38100" tIns="91440" rIns="38100" bIns="91440" anchor="ctr" anchorCtr="1">
                <a:spAutoFit/>
              </a:bodyPr>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t"/>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0"/>
              </c:ext>
            </c:extLst>
          </c:dLbls>
          <c:xVal>
            <c:numRef>
              <c:f>Construction!$J$14:$J$15</c:f>
              <c:numCache>
                <c:formatCode>General</c:formatCode>
                <c:ptCount val="2"/>
                <c:pt idx="0">
                  <c:v>1</c:v>
                </c:pt>
                <c:pt idx="1">
                  <c:v>2</c:v>
                </c:pt>
              </c:numCache>
            </c:numRef>
          </c:xVal>
          <c:yVal>
            <c:numRef>
              <c:f>Construction!$K$14:$K$15</c:f>
              <c:numCache>
                <c:formatCode>0%</c:formatCode>
                <c:ptCount val="2"/>
                <c:pt idx="0">
                  <c:v>1</c:v>
                </c:pt>
                <c:pt idx="1">
                  <c:v>1</c:v>
                </c:pt>
              </c:numCache>
            </c:numRef>
          </c:yVal>
          <c:smooth val="0"/>
          <c:extLst>
            <c:ext xmlns:c15="http://schemas.microsoft.com/office/drawing/2012/chart" uri="{02D57815-91ED-43cb-92C2-25804820EDAC}">
              <c15:datalabelsRange>
                <c15:f>Construction!$L$14:$L$15</c15:f>
                <c15:dlblRangeCache>
                  <c:ptCount val="2"/>
                  <c:pt idx="0">
                    <c:v> 141,414 </c:v>
                  </c:pt>
                  <c:pt idx="1">
                    <c:v> 163,593 </c:v>
                  </c:pt>
                </c15:dlblRangeCache>
              </c15:datalabelsRange>
            </c:ext>
            <c:ext xmlns:c16="http://schemas.microsoft.com/office/drawing/2014/chart" uri="{C3380CC4-5D6E-409C-BE32-E72D297353CC}">
              <c16:uniqueId val="{0000001D-E8E6-4664-A426-FC25650A83EE}"/>
            </c:ext>
          </c:extLst>
        </c:ser>
        <c:dLbls>
          <c:showLegendKey val="0"/>
          <c:showVal val="0"/>
          <c:showCatName val="0"/>
          <c:showSerName val="0"/>
          <c:showPercent val="0"/>
          <c:showBubbleSize val="0"/>
        </c:dLbls>
        <c:axId val="649703568"/>
        <c:axId val="649704224"/>
      </c:scatterChart>
      <c:catAx>
        <c:axId val="64970356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4224"/>
        <c:crosses val="autoZero"/>
        <c:auto val="1"/>
        <c:lblAlgn val="ctr"/>
        <c:lblOffset val="100"/>
        <c:noMultiLvlLbl val="0"/>
      </c:catAx>
      <c:valAx>
        <c:axId val="649704224"/>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 of Employees</a:t>
                </a:r>
              </a:p>
            </c:rich>
          </c:tx>
          <c:overlay val="0"/>
          <c:spPr>
            <a:noFill/>
            <a:ln>
              <a:noFill/>
            </a:ln>
            <a:effectLst/>
          </c:sp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49703568"/>
        <c:crosses val="autoZero"/>
        <c:crossBetween val="between"/>
      </c:valAx>
      <c:spPr>
        <a:noFill/>
        <a:ln>
          <a:noFill/>
        </a:ln>
        <a:effectLst/>
      </c:spPr>
    </c:plotArea>
    <c:legend>
      <c:legendPos val="r"/>
      <c:legendEntry>
        <c:idx val="5"/>
        <c:delete val="1"/>
      </c:legendEntry>
      <c:legendEntry>
        <c:idx val="6"/>
        <c:delete val="1"/>
      </c:legendEntry>
      <c:legendEntry>
        <c:idx val="7"/>
        <c:delete val="1"/>
      </c:legendEntry>
      <c:layout>
        <c:manualLayout>
          <c:xMode val="edge"/>
          <c:yMode val="edge"/>
          <c:x val="0.69519000342348514"/>
          <c:y val="0.36492595437765402"/>
          <c:w val="0.30330033474076612"/>
          <c:h val="0.27014782450974117"/>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Construction!$J$13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Construction!$L$13</c:f>
              <c:numCache>
                <c:formatCode>#,##0</c:formatCode>
                <c:ptCount val="1"/>
                <c:pt idx="0">
                  <c:v>134352</c:v>
                </c:pt>
              </c:numCache>
            </c:numRef>
          </c:val>
          <c:extLst>
            <c:ext xmlns:c16="http://schemas.microsoft.com/office/drawing/2014/chart" uri="{C3380CC4-5D6E-409C-BE32-E72D297353CC}">
              <c16:uniqueId val="{00000000-2559-49CB-89CF-FAA8274A2E0E}"/>
            </c:ext>
          </c:extLst>
        </c:ser>
        <c:ser>
          <c:idx val="1"/>
          <c:order val="1"/>
          <c:tx>
            <c:strRef>
              <c:f>Construction!$J$14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Construction!$L$14</c:f>
              <c:numCache>
                <c:formatCode>#,##0</c:formatCode>
                <c:ptCount val="1"/>
                <c:pt idx="0">
                  <c:v>29242</c:v>
                </c:pt>
              </c:numCache>
            </c:numRef>
          </c:val>
          <c:extLst>
            <c:ext xmlns:c16="http://schemas.microsoft.com/office/drawing/2014/chart" uri="{C3380CC4-5D6E-409C-BE32-E72D297353CC}">
              <c16:uniqueId val="{00000001-2559-49CB-89CF-FAA8274A2E0E}"/>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7689-4625-A7C6-7EA4B3C8440B}"/>
              </c:ext>
            </c:extLst>
          </c:dPt>
          <c:dLbls>
            <c:dLbl>
              <c:idx val="0"/>
              <c:tx>
                <c:rich>
                  <a:bodyPr/>
                  <a:lstStyle/>
                  <a:p>
                    <a:fld id="{2E9292F6-D119-4E8D-885B-E3AF90A9F0B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7689-4625-A7C6-7EA4B3C8440B}"/>
                </c:ext>
              </c:extLst>
            </c:dLbl>
            <c:dLbl>
              <c:idx val="1"/>
              <c:tx>
                <c:rich>
                  <a:bodyPr/>
                  <a:lstStyle/>
                  <a:p>
                    <a:fld id="{7868E30C-ECA4-47DE-9B07-3F8D3F91FD3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689-4625-A7C6-7EA4B3C8440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Construction!$J$13:$J$14</c:f>
              <c:strCache>
                <c:ptCount val="2"/>
                <c:pt idx="0">
                  <c:v>Male</c:v>
                </c:pt>
                <c:pt idx="1">
                  <c:v>Female</c:v>
                </c:pt>
              </c:strCache>
            </c:strRef>
          </c:cat>
          <c:val>
            <c:numRef>
              <c:f>Construction!$M$13:$M$14</c:f>
              <c:numCache>
                <c:formatCode>\+#,##0;\-#,##0;\ #,##0</c:formatCode>
                <c:ptCount val="2"/>
                <c:pt idx="0">
                  <c:v>18376</c:v>
                </c:pt>
                <c:pt idx="1">
                  <c:v>3804</c:v>
                </c:pt>
              </c:numCache>
            </c:numRef>
          </c:val>
          <c:extLst>
            <c:ext xmlns:c15="http://schemas.microsoft.com/office/drawing/2012/chart" uri="{02D57815-91ED-43cb-92C2-25804820EDAC}">
              <c15:datalabelsRange>
                <c15:f>Construction!$N$13:$N$14</c15:f>
                <c15:dlblRangeCache>
                  <c:ptCount val="2"/>
                  <c:pt idx="0">
                    <c:v>+16%</c:v>
                  </c:pt>
                  <c:pt idx="1">
                    <c:v>+15%</c:v>
                  </c:pt>
                </c15:dlblRangeCache>
              </c15:datalabelsRange>
            </c:ext>
            <c:ext xmlns:c16="http://schemas.microsoft.com/office/drawing/2014/chart" uri="{C3380CC4-5D6E-409C-BE32-E72D297353CC}">
              <c16:uniqueId val="{00000003-7689-4625-A7C6-7EA4B3C8440B}"/>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5582-4B0A-8FA9-A80AA25C89E2}"/>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5582-4B0A-8FA9-A80AA25C89E2}"/>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5582-4B0A-8FA9-A80AA25C89E2}"/>
              </c:ext>
            </c:extLst>
          </c:dPt>
          <c:dLbls>
            <c:dLbl>
              <c:idx val="0"/>
              <c:tx>
                <c:rich>
                  <a:bodyPr/>
                  <a:lstStyle/>
                  <a:p>
                    <a:fld id="{75A836F7-E382-4E8B-A6DD-9B7D18ADF33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582-4B0A-8FA9-A80AA25C89E2}"/>
                </c:ext>
              </c:extLst>
            </c:dLbl>
            <c:dLbl>
              <c:idx val="1"/>
              <c:tx>
                <c:rich>
                  <a:bodyPr/>
                  <a:lstStyle/>
                  <a:p>
                    <a:fld id="{F309377D-F614-4322-9C7B-89F8A27040E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582-4B0A-8FA9-A80AA25C89E2}"/>
                </c:ext>
              </c:extLst>
            </c:dLbl>
            <c:dLbl>
              <c:idx val="2"/>
              <c:tx>
                <c:rich>
                  <a:bodyPr/>
                  <a:lstStyle/>
                  <a:p>
                    <a:fld id="{5674A3B1-882F-464F-9998-7789D0A9D9C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5582-4B0A-8FA9-A80AA25C89E2}"/>
                </c:ext>
              </c:extLst>
            </c:dLbl>
            <c:dLbl>
              <c:idx val="3"/>
              <c:tx>
                <c:rich>
                  <a:bodyPr/>
                  <a:lstStyle/>
                  <a:p>
                    <a:fld id="{8BB66719-B86E-4D20-B579-AA7780CD865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5582-4B0A-8FA9-A80AA25C89E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Construction!$K$4:$K$7</c:f>
              <c:strCache>
                <c:ptCount val="4"/>
                <c:pt idx="0">
                  <c:v>White</c:v>
                </c:pt>
                <c:pt idx="1">
                  <c:v>Black or African American</c:v>
                </c:pt>
                <c:pt idx="2">
                  <c:v>Asian</c:v>
                </c:pt>
                <c:pt idx="3">
                  <c:v>Other</c:v>
                </c:pt>
              </c:strCache>
            </c:strRef>
          </c:cat>
          <c:val>
            <c:numRef>
              <c:f>Construction!$N$4:$N$7</c:f>
              <c:numCache>
                <c:formatCode>\+#,##0;\-#,##0;\ #,##0</c:formatCode>
                <c:ptCount val="4"/>
                <c:pt idx="0">
                  <c:v>18868</c:v>
                </c:pt>
                <c:pt idx="1">
                  <c:v>1812</c:v>
                </c:pt>
                <c:pt idx="2">
                  <c:v>711</c:v>
                </c:pt>
                <c:pt idx="3">
                  <c:v>789</c:v>
                </c:pt>
              </c:numCache>
            </c:numRef>
          </c:val>
          <c:extLst>
            <c:ext xmlns:c15="http://schemas.microsoft.com/office/drawing/2012/chart" uri="{02D57815-91ED-43cb-92C2-25804820EDAC}">
              <c15:datalabelsRange>
                <c15:f>Construction!$O$4:$O$7</c15:f>
                <c15:dlblRangeCache>
                  <c:ptCount val="4"/>
                  <c:pt idx="0">
                    <c:v>+14%</c:v>
                  </c:pt>
                  <c:pt idx="1">
                    <c:v>+37%</c:v>
                  </c:pt>
                  <c:pt idx="2">
                    <c:v>+31%</c:v>
                  </c:pt>
                  <c:pt idx="3">
                    <c:v>+36%</c:v>
                  </c:pt>
                </c15:dlblRangeCache>
              </c15:datalabelsRange>
            </c:ext>
            <c:ext xmlns:c16="http://schemas.microsoft.com/office/drawing/2014/chart" uri="{C3380CC4-5D6E-409C-BE32-E72D297353CC}">
              <c16:uniqueId val="{00000007-5582-4B0A-8FA9-A80AA25C89E2}"/>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Construction!$N$9</c:f>
              <c:strCache>
                <c:ptCount val="1"/>
                <c:pt idx="0">
                  <c:v>Change</c:v>
                </c:pt>
              </c:strCache>
            </c:strRef>
          </c:tx>
          <c:spPr>
            <a:solidFill>
              <a:schemeClr val="accent5"/>
            </a:solidFill>
            <a:ln>
              <a:noFill/>
            </a:ln>
            <a:effectLst/>
          </c:spPr>
          <c:invertIfNegative val="0"/>
          <c:dLbls>
            <c:dLbl>
              <c:idx val="0"/>
              <c:tx>
                <c:rich>
                  <a:bodyPr/>
                  <a:lstStyle/>
                  <a:p>
                    <a:fld id="{DAD8255E-2CD1-40AA-A5A2-6775F611983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4AB5-414E-9168-7A9F596B5F1B}"/>
                </c:ext>
              </c:extLst>
            </c:dLbl>
            <c:dLbl>
              <c:idx val="1"/>
              <c:tx>
                <c:rich>
                  <a:bodyPr/>
                  <a:lstStyle/>
                  <a:p>
                    <a:fld id="{209CE994-FE96-4669-94BC-EAD286F3E8B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AB5-414E-9168-7A9F596B5F1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Construction!$K$10:$K$11</c:f>
              <c:strCache>
                <c:ptCount val="2"/>
                <c:pt idx="0">
                  <c:v>Hispanic or Latino</c:v>
                </c:pt>
                <c:pt idx="1">
                  <c:v>Not Hispanic or Latino</c:v>
                </c:pt>
              </c:strCache>
            </c:strRef>
          </c:cat>
          <c:val>
            <c:numRef>
              <c:f>Construction!$N$10:$N$11</c:f>
              <c:numCache>
                <c:formatCode>\+#,##0;\-#,##0;\ #,##0</c:formatCode>
                <c:ptCount val="2"/>
                <c:pt idx="0">
                  <c:v>3831</c:v>
                </c:pt>
                <c:pt idx="1">
                  <c:v>18350</c:v>
                </c:pt>
              </c:numCache>
            </c:numRef>
          </c:val>
          <c:extLst>
            <c:ext xmlns:c15="http://schemas.microsoft.com/office/drawing/2012/chart" uri="{02D57815-91ED-43cb-92C2-25804820EDAC}">
              <c15:datalabelsRange>
                <c15:f>Construction!$O$10:$O$11</c15:f>
                <c15:dlblRangeCache>
                  <c:ptCount val="2"/>
                  <c:pt idx="0">
                    <c:v>+47%</c:v>
                  </c:pt>
                  <c:pt idx="1">
                    <c:v>+14%</c:v>
                  </c:pt>
                </c15:dlblRangeCache>
              </c15:datalabelsRange>
            </c:ext>
            <c:ext xmlns:c16="http://schemas.microsoft.com/office/drawing/2014/chart" uri="{C3380CC4-5D6E-409C-BE32-E72D297353CC}">
              <c16:uniqueId val="{00000002-4AB5-414E-9168-7A9F596B5F1B}"/>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Construction!$L$9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Construction!$K$10:$K$11</c15:sqref>
                        </c15:formulaRef>
                      </c:ext>
                    </c:extLst>
                    <c:strCache>
                      <c:ptCount val="2"/>
                      <c:pt idx="0">
                        <c:v>Hispanic or Latino</c:v>
                      </c:pt>
                      <c:pt idx="1">
                        <c:v>Not Hispanic or Latino</c:v>
                      </c:pt>
                    </c:strCache>
                  </c:strRef>
                </c:cat>
                <c:val>
                  <c:numRef>
                    <c:extLst>
                      <c:ext uri="{02D57815-91ED-43cb-92C2-25804820EDAC}">
                        <c15:formulaRef>
                          <c15:sqref>Construction!$L$10:$L$11</c15:sqref>
                        </c15:formulaRef>
                      </c:ext>
                    </c:extLst>
                    <c:numCache>
                      <c:formatCode>_(* #,##0_);_(* \(#,##0\);_(* "-"??_);_(@_)</c:formatCode>
                      <c:ptCount val="2"/>
                      <c:pt idx="0">
                        <c:v>8226</c:v>
                      </c:pt>
                      <c:pt idx="1">
                        <c:v>133187</c:v>
                      </c:pt>
                    </c:numCache>
                  </c:numRef>
                </c:val>
                <c:extLst>
                  <c:ext xmlns:c16="http://schemas.microsoft.com/office/drawing/2014/chart" uri="{C3380CC4-5D6E-409C-BE32-E72D297353CC}">
                    <c16:uniqueId val="{00000003-4AB5-414E-9168-7A9F596B5F1B}"/>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Construction!$M$9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Construction!$K$10:$K$11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Construction!$M$10:$M$11</c15:sqref>
                        </c15:formulaRef>
                      </c:ext>
                    </c:extLst>
                    <c:numCache>
                      <c:formatCode>_(* #,##0_);_(* \(#,##0\);_(* "-"??_);_(@_)</c:formatCode>
                      <c:ptCount val="2"/>
                      <c:pt idx="0">
                        <c:v>12057</c:v>
                      </c:pt>
                      <c:pt idx="1">
                        <c:v>151537</c:v>
                      </c:pt>
                    </c:numCache>
                  </c:numRef>
                </c:val>
                <c:extLst xmlns:c15="http://schemas.microsoft.com/office/drawing/2012/chart">
                  <c:ext xmlns:c16="http://schemas.microsoft.com/office/drawing/2014/chart" uri="{C3380CC4-5D6E-409C-BE32-E72D297353CC}">
                    <c16:uniqueId val="{00000004-4AB5-414E-9168-7A9F596B5F1B}"/>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Construction!$K$4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Construction!$M$4</c:f>
              <c:numCache>
                <c:formatCode>_(* #,##0_);_(* \(#,##0\);_(* "-"??_);_(@_)</c:formatCode>
                <c:ptCount val="1"/>
                <c:pt idx="0">
                  <c:v>150895</c:v>
                </c:pt>
              </c:numCache>
            </c:numRef>
          </c:val>
          <c:extLst>
            <c:ext xmlns:c16="http://schemas.microsoft.com/office/drawing/2014/chart" uri="{C3380CC4-5D6E-409C-BE32-E72D297353CC}">
              <c16:uniqueId val="{00000000-4399-49E6-949B-0CE2CE5A9E85}"/>
            </c:ext>
          </c:extLst>
        </c:ser>
        <c:ser>
          <c:idx val="1"/>
          <c:order val="1"/>
          <c:tx>
            <c:strRef>
              <c:f>Construction!$K$5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Construction!$M$5</c:f>
              <c:numCache>
                <c:formatCode>_(* #,##0_);_(* \(#,##0\);_(* "-"??_);_(@_)</c:formatCode>
                <c:ptCount val="1"/>
                <c:pt idx="0">
                  <c:v>6746</c:v>
                </c:pt>
              </c:numCache>
            </c:numRef>
          </c:val>
          <c:extLst>
            <c:ext xmlns:c16="http://schemas.microsoft.com/office/drawing/2014/chart" uri="{C3380CC4-5D6E-409C-BE32-E72D297353CC}">
              <c16:uniqueId val="{00000001-4399-49E6-949B-0CE2CE5A9E85}"/>
            </c:ext>
          </c:extLst>
        </c:ser>
        <c:ser>
          <c:idx val="2"/>
          <c:order val="2"/>
          <c:tx>
            <c:strRef>
              <c:f>Construction!$K$6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Construction!$M$6</c:f>
              <c:numCache>
                <c:formatCode>_(* #,##0_);_(* \(#,##0\);_(* "-"??_);_(@_)</c:formatCode>
                <c:ptCount val="1"/>
                <c:pt idx="0">
                  <c:v>3000</c:v>
                </c:pt>
              </c:numCache>
            </c:numRef>
          </c:val>
          <c:extLst>
            <c:ext xmlns:c16="http://schemas.microsoft.com/office/drawing/2014/chart" uri="{C3380CC4-5D6E-409C-BE32-E72D297353CC}">
              <c16:uniqueId val="{00000002-4399-49E6-949B-0CE2CE5A9E85}"/>
            </c:ext>
          </c:extLst>
        </c:ser>
        <c:ser>
          <c:idx val="3"/>
          <c:order val="3"/>
          <c:tx>
            <c:strRef>
              <c:f>Construction!$K$7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Construction!$M$7</c:f>
              <c:numCache>
                <c:formatCode>_(* #,##0_);_(* \(#,##0\);_(* "-"??_);_(@_)</c:formatCode>
                <c:ptCount val="1"/>
                <c:pt idx="0">
                  <c:v>2952</c:v>
                </c:pt>
              </c:numCache>
            </c:numRef>
          </c:val>
          <c:extLst>
            <c:ext xmlns:c16="http://schemas.microsoft.com/office/drawing/2014/chart" uri="{C3380CC4-5D6E-409C-BE32-E72D297353CC}">
              <c16:uniqueId val="{00000003-4399-49E6-949B-0CE2CE5A9E85}"/>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[All Regions - Supply and Demand Charts.xlsx]State Occs, sub-BA!PivotTable6</c:name>
    <c:fmtId val="6"/>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s>
    <c:plotArea>
      <c:layout/>
      <c:barChart>
        <c:barDir val="bar"/>
        <c:grouping val="clustered"/>
        <c:varyColors val="0"/>
        <c:ser>
          <c:idx val="0"/>
          <c:order val="0"/>
          <c:tx>
            <c:strRef>
              <c:f>'State Occs, sub-BA'!$B$5</c:f>
              <c:strCache>
                <c:ptCount val="1"/>
                <c:pt idx="0">
                  <c:v>Total</c:v>
                </c:pt>
              </c:strCache>
            </c:strRef>
          </c:tx>
          <c:spPr>
            <a:solidFill>
              <a:schemeClr val="accent1"/>
            </a:solidFill>
            <a:ln>
              <a:noFill/>
            </a:ln>
            <a:effectLst/>
          </c:spPr>
          <c:invertIfNegative val="0"/>
          <c:cat>
            <c:strRef>
              <c:f>'State Occs, sub-BA'!$A$6:$A$41</c:f>
              <c:strCache>
                <c:ptCount val="35"/>
                <c:pt idx="0">
                  <c:v>Medical Assistants</c:v>
                </c:pt>
                <c:pt idx="1">
                  <c:v>First-Line Supervisors of Production and Operating Workers</c:v>
                </c:pt>
                <c:pt idx="2">
                  <c:v>Heavy and Tractor-Trailer Truck Drivers</c:v>
                </c:pt>
                <c:pt idx="3">
                  <c:v>Heating, Air Conditioning, and Refrigeration Mechanics and Installers</c:v>
                </c:pt>
                <c:pt idx="4">
                  <c:v>Surgical Technologists</c:v>
                </c:pt>
                <c:pt idx="5">
                  <c:v>Firefighters</c:v>
                </c:pt>
                <c:pt idx="6">
                  <c:v>Automotive Service Technicians and Mechanics</c:v>
                </c:pt>
                <c:pt idx="7">
                  <c:v>First-Line Supervisors of Food Preparation and Serving Workers</c:v>
                </c:pt>
                <c:pt idx="8">
                  <c:v>Maintenance and Repair Workers, General</c:v>
                </c:pt>
                <c:pt idx="9">
                  <c:v>Dental Hygienists</c:v>
                </c:pt>
                <c:pt idx="10">
                  <c:v>Property, Real Estate, and Community Association Managers</c:v>
                </c:pt>
                <c:pt idx="11">
                  <c:v>Licensed Practical and Licensed Vocational Nurses</c:v>
                </c:pt>
                <c:pt idx="12">
                  <c:v>First-Line Supervisors of Mechanics, Installers, and Repairers</c:v>
                </c:pt>
                <c:pt idx="13">
                  <c:v>Customer Service Representatives</c:v>
                </c:pt>
                <c:pt idx="14">
                  <c:v>Production, Planning, and Expediting Clerks</c:v>
                </c:pt>
                <c:pt idx="15">
                  <c:v>Medical Records and Health Information Technicians</c:v>
                </c:pt>
                <c:pt idx="16">
                  <c:v>Paralegals and Legal Assistants</c:v>
                </c:pt>
                <c:pt idx="17">
                  <c:v>Bus and Truck Mechanics and Diesel Engine Specialists</c:v>
                </c:pt>
                <c:pt idx="18">
                  <c:v>Bookkeeping, Accounting, and Auditing Clerks</c:v>
                </c:pt>
                <c:pt idx="19">
                  <c:v>Computer User Support Specialists</c:v>
                </c:pt>
                <c:pt idx="20">
                  <c:v>First-Line Supervisors of Office and Administrative Support Workers</c:v>
                </c:pt>
                <c:pt idx="21">
                  <c:v>Medical Secretaries</c:v>
                </c:pt>
                <c:pt idx="22">
                  <c:v>First-Line Supervisors of Retail Sales Workers</c:v>
                </c:pt>
                <c:pt idx="23">
                  <c:v>Insurance Sales Agents</c:v>
                </c:pt>
                <c:pt idx="24">
                  <c:v>Radiologic Technologists</c:v>
                </c:pt>
                <c:pt idx="25">
                  <c:v>Respiratory Therapists</c:v>
                </c:pt>
                <c:pt idx="26">
                  <c:v>Sales Representatives, Wholesale and Manufacturing, Except Technical and Scientific Products</c:v>
                </c:pt>
                <c:pt idx="27">
                  <c:v>Police and Sheriff's Patrol Officers</c:v>
                </c:pt>
                <c:pt idx="28">
                  <c:v>First-Line Supervisors of Non-Retail Sales Workers</c:v>
                </c:pt>
                <c:pt idx="29">
                  <c:v>Physical Therapist Assistants</c:v>
                </c:pt>
                <c:pt idx="30">
                  <c:v>First-Line Supervisors of Police and Detectives</c:v>
                </c:pt>
                <c:pt idx="31">
                  <c:v>Web Developers</c:v>
                </c:pt>
                <c:pt idx="32">
                  <c:v>Diagnostic Medical Sonographers</c:v>
                </c:pt>
                <c:pt idx="33">
                  <c:v>Fitness Trainers and Aerobics Instructors</c:v>
                </c:pt>
                <c:pt idx="34">
                  <c:v>Self-Enrichment Education Teachers</c:v>
                </c:pt>
              </c:strCache>
            </c:strRef>
          </c:cat>
          <c:val>
            <c:numRef>
              <c:f>'State Occs, sub-BA'!$B$6:$B$41</c:f>
              <c:numCache>
                <c:formatCode>#,##0.00</c:formatCode>
                <c:ptCount val="35"/>
                <c:pt idx="0">
                  <c:v>0.65333773087071256</c:v>
                </c:pt>
                <c:pt idx="1">
                  <c:v>0.64655172413793105</c:v>
                </c:pt>
                <c:pt idx="2">
                  <c:v>0.61042540443379267</c:v>
                </c:pt>
                <c:pt idx="3">
                  <c:v>0.57324861518409898</c:v>
                </c:pt>
                <c:pt idx="4">
                  <c:v>0.54807993730407523</c:v>
                </c:pt>
                <c:pt idx="5">
                  <c:v>0.4916299559471366</c:v>
                </c:pt>
                <c:pt idx="6">
                  <c:v>0.46029594050201428</c:v>
                </c:pt>
                <c:pt idx="7">
                  <c:v>0.43566060876351886</c:v>
                </c:pt>
                <c:pt idx="8">
                  <c:v>0.39932071558205856</c:v>
                </c:pt>
                <c:pt idx="9">
                  <c:v>0.39895264116575591</c:v>
                </c:pt>
                <c:pt idx="10">
                  <c:v>0.36010591350397175</c:v>
                </c:pt>
                <c:pt idx="11">
                  <c:v>0.35111082573519969</c:v>
                </c:pt>
                <c:pt idx="12">
                  <c:v>0.3483375959079284</c:v>
                </c:pt>
                <c:pt idx="13">
                  <c:v>0.34748122521306218</c:v>
                </c:pt>
                <c:pt idx="14">
                  <c:v>0.33116883116883117</c:v>
                </c:pt>
                <c:pt idx="15">
                  <c:v>0.32450847457627119</c:v>
                </c:pt>
                <c:pt idx="16">
                  <c:v>0.32052932761087266</c:v>
                </c:pt>
                <c:pt idx="17">
                  <c:v>0.27868085106382978</c:v>
                </c:pt>
                <c:pt idx="18">
                  <c:v>0.27041895524132292</c:v>
                </c:pt>
                <c:pt idx="19">
                  <c:v>0.25781657816578168</c:v>
                </c:pt>
                <c:pt idx="20">
                  <c:v>0.24873096446700507</c:v>
                </c:pt>
                <c:pt idx="21">
                  <c:v>0.24093940272542766</c:v>
                </c:pt>
                <c:pt idx="22">
                  <c:v>0.23702828964443293</c:v>
                </c:pt>
                <c:pt idx="23">
                  <c:v>0.220797323668804</c:v>
                </c:pt>
                <c:pt idx="24">
                  <c:v>0.1887841945288754</c:v>
                </c:pt>
                <c:pt idx="25">
                  <c:v>0.18815331010452963</c:v>
                </c:pt>
                <c:pt idx="26">
                  <c:v>0.17351136522102914</c:v>
                </c:pt>
                <c:pt idx="27">
                  <c:v>0.16353928811282742</c:v>
                </c:pt>
                <c:pt idx="28">
                  <c:v>0.1547085201793722</c:v>
                </c:pt>
                <c:pt idx="29">
                  <c:v>0.14054825813820673</c:v>
                </c:pt>
                <c:pt idx="30">
                  <c:v>0.12203389830508475</c:v>
                </c:pt>
                <c:pt idx="31">
                  <c:v>0.10187061125820192</c:v>
                </c:pt>
                <c:pt idx="32">
                  <c:v>8.4507042253521125E-2</c:v>
                </c:pt>
                <c:pt idx="33">
                  <c:v>3.1935176358436609E-2</c:v>
                </c:pt>
                <c:pt idx="34">
                  <c:v>2.6145251396648042E-2</c:v>
                </c:pt>
              </c:numCache>
            </c:numRef>
          </c:val>
          <c:extLst>
            <c:ext xmlns:c16="http://schemas.microsoft.com/office/drawing/2014/chart" uri="{C3380CC4-5D6E-409C-BE32-E72D297353CC}">
              <c16:uniqueId val="{00000000-623E-449B-8294-D9F66548D282}"/>
            </c:ext>
          </c:extLst>
        </c:ser>
        <c:dLbls>
          <c:showLegendKey val="0"/>
          <c:showVal val="0"/>
          <c:showCatName val="0"/>
          <c:showSerName val="0"/>
          <c:showPercent val="0"/>
          <c:showBubbleSize val="0"/>
        </c:dLbls>
        <c:gapWidth val="182"/>
        <c:axId val="606560360"/>
        <c:axId val="606564624"/>
      </c:barChart>
      <c:catAx>
        <c:axId val="606560360"/>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6564624"/>
        <c:crosses val="autoZero"/>
        <c:auto val="1"/>
        <c:lblAlgn val="ctr"/>
        <c:lblOffset val="100"/>
        <c:noMultiLvlLbl val="0"/>
      </c:catAx>
      <c:valAx>
        <c:axId val="606564624"/>
        <c:scaling>
          <c:orientation val="minMax"/>
        </c:scaling>
        <c:delete val="0"/>
        <c:axPos val="b"/>
        <c:title>
          <c:tx>
            <c:rich>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a:t>
                </a:r>
                <a:r>
                  <a:rPr lang="en-US" baseline="0"/>
                  <a:t> Gap Ratio</a:t>
                </a:r>
                <a:endParaRPr lang="en-US"/>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656036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Clusters'!$F$6</c:f>
              <c:strCache>
                <c:ptCount val="1"/>
                <c:pt idx="0">
                  <c:v>Supply Gap Ratio</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3C5-4090-B8B3-31DBEA3C90F2}"/>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73C5-4090-B8B3-31DBEA3C90F2}"/>
              </c:ext>
            </c:extLst>
          </c:dPt>
          <c:cat>
            <c:strRef>
              <c:f>'State Clusters'!$E$7:$E$17</c:f>
              <c:strCache>
                <c:ptCount val="11"/>
                <c:pt idx="0">
                  <c:v>Management Occupations</c:v>
                </c:pt>
                <c:pt idx="1">
                  <c:v>Arts, Design, Entertainment, Sports, and Media Occupations</c:v>
                </c:pt>
                <c:pt idx="2">
                  <c:v>Business and Financial Operations Occupations</c:v>
                </c:pt>
                <c:pt idx="3">
                  <c:v>Education, Training, and Library Occupations</c:v>
                </c:pt>
                <c:pt idx="4">
                  <c:v>Legal Occupations</c:v>
                </c:pt>
                <c:pt idx="5">
                  <c:v>Architecture and Engineering Occupations</c:v>
                </c:pt>
                <c:pt idx="6">
                  <c:v>Computer and Mathematical Occupations</c:v>
                </c:pt>
                <c:pt idx="7">
                  <c:v>Life, Physical, and Social Science Occupations</c:v>
                </c:pt>
                <c:pt idx="8">
                  <c:v>Community and Social Service Occupations</c:v>
                </c:pt>
                <c:pt idx="9">
                  <c:v>Healthcare Practitioners and Technical Occupations</c:v>
                </c:pt>
                <c:pt idx="10">
                  <c:v>Sales and Related Occupations</c:v>
                </c:pt>
              </c:strCache>
            </c:strRef>
          </c:cat>
          <c:val>
            <c:numRef>
              <c:f>'State Clusters'!$F$7:$F$17</c:f>
              <c:numCache>
                <c:formatCode>#,##0.00</c:formatCode>
                <c:ptCount val="11"/>
                <c:pt idx="0">
                  <c:v>1.5036892172005225</c:v>
                </c:pt>
                <c:pt idx="1">
                  <c:v>1.0562061958832447</c:v>
                </c:pt>
                <c:pt idx="2">
                  <c:v>0.91442934384111463</c:v>
                </c:pt>
                <c:pt idx="3">
                  <c:v>0.89855455497229564</c:v>
                </c:pt>
                <c:pt idx="4">
                  <c:v>0.88233624376336406</c:v>
                </c:pt>
                <c:pt idx="5">
                  <c:v>0.58885885730161247</c:v>
                </c:pt>
                <c:pt idx="6">
                  <c:v>0.50688014812912852</c:v>
                </c:pt>
                <c:pt idx="7">
                  <c:v>0.4390028564765151</c:v>
                </c:pt>
                <c:pt idx="8">
                  <c:v>0.36473357457069439</c:v>
                </c:pt>
                <c:pt idx="9">
                  <c:v>0.34814873822753478</c:v>
                </c:pt>
                <c:pt idx="10">
                  <c:v>0.3032212755990103</c:v>
                </c:pt>
              </c:numCache>
            </c:numRef>
          </c:val>
          <c:extLst>
            <c:ext xmlns:c16="http://schemas.microsoft.com/office/drawing/2014/chart" uri="{C3380CC4-5D6E-409C-BE32-E72D297353CC}">
              <c16:uniqueId val="{00000004-73C5-4090-B8B3-31DBEA3C90F2}"/>
            </c:ext>
          </c:extLst>
        </c:ser>
        <c:dLbls>
          <c:showLegendKey val="0"/>
          <c:showVal val="0"/>
          <c:showCatName val="0"/>
          <c:showSerName val="0"/>
          <c:showPercent val="0"/>
          <c:showBubbleSize val="0"/>
        </c:dLbls>
        <c:gapWidth val="182"/>
        <c:axId val="383292784"/>
        <c:axId val="383293112"/>
      </c:barChart>
      <c:catAx>
        <c:axId val="383292784"/>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3112"/>
        <c:crosses val="autoZero"/>
        <c:auto val="1"/>
        <c:lblAlgn val="ctr"/>
        <c:lblOffset val="100"/>
        <c:noMultiLvlLbl val="0"/>
      </c:catAx>
      <c:valAx>
        <c:axId val="383293112"/>
        <c:scaling>
          <c:orientation val="minMax"/>
        </c:scaling>
        <c:delete val="0"/>
        <c:axPos val="b"/>
        <c:title>
          <c:tx>
            <c:rich>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383292784"/>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 Occupations (4-5 star (2'!$F$6</c:f>
              <c:strCache>
                <c:ptCount val="1"/>
                <c:pt idx="0">
                  <c:v>Sum of Ratio</c:v>
                </c:pt>
              </c:strCache>
            </c:strRef>
          </c:tx>
          <c:spPr>
            <a:solidFill>
              <a:schemeClr val="accent1"/>
            </a:solidFill>
            <a:ln>
              <a:noFill/>
            </a:ln>
            <a:effectLst/>
          </c:spPr>
          <c:invertIfNegative val="0"/>
          <c:cat>
            <c:strRef>
              <c:f>'State Occupations (4-5 star (2'!$E$7:$E$31</c:f>
              <c:strCache>
                <c:ptCount val="25"/>
                <c:pt idx="0">
                  <c:v>Physical Therapists</c:v>
                </c:pt>
                <c:pt idx="1">
                  <c:v>Middle School Teachers, Except Special and Career/Technical Education</c:v>
                </c:pt>
                <c:pt idx="2">
                  <c:v>Human Resources Specialists</c:v>
                </c:pt>
                <c:pt idx="3">
                  <c:v>Software Developers, Applications</c:v>
                </c:pt>
                <c:pt idx="4">
                  <c:v>Registered Nurses</c:v>
                </c:pt>
                <c:pt idx="5">
                  <c:v>Educational, Guidance, School, and Vocational Counselors</c:v>
                </c:pt>
                <c:pt idx="6">
                  <c:v>Public Relations and Fundraising Managers</c:v>
                </c:pt>
                <c:pt idx="7">
                  <c:v>Elementary School Teachers, Except Special Education</c:v>
                </c:pt>
                <c:pt idx="8">
                  <c:v>Medical and Health Services Managers</c:v>
                </c:pt>
                <c:pt idx="9">
                  <c:v>Market Research Analysts and Marketing Specialists</c:v>
                </c:pt>
                <c:pt idx="10">
                  <c:v>Coaches and Scouts</c:v>
                </c:pt>
                <c:pt idx="11">
                  <c:v>Nurse Practitioners</c:v>
                </c:pt>
                <c:pt idx="12">
                  <c:v>Mental Health Counselors</c:v>
                </c:pt>
                <c:pt idx="13">
                  <c:v>Accountants and Auditors</c:v>
                </c:pt>
                <c:pt idx="14">
                  <c:v>Sales Representatives, Wholesale and Manufacturing, Technical and Scientific Products</c:v>
                </c:pt>
                <c:pt idx="15">
                  <c:v>Computer Systems Analysts</c:v>
                </c:pt>
                <c:pt idx="16">
                  <c:v>Marketing Managers</c:v>
                </c:pt>
                <c:pt idx="17">
                  <c:v>Healthcare Social Workers</c:v>
                </c:pt>
                <c:pt idx="18">
                  <c:v>Financial Analysts</c:v>
                </c:pt>
                <c:pt idx="19">
                  <c:v>Network and Computer Systems Administrators</c:v>
                </c:pt>
                <c:pt idx="20">
                  <c:v>Financial Managers</c:v>
                </c:pt>
                <c:pt idx="21">
                  <c:v>Information Security Analysts</c:v>
                </c:pt>
                <c:pt idx="22">
                  <c:v>Mechanical Engineers</c:v>
                </c:pt>
                <c:pt idx="23">
                  <c:v>Management Analysts</c:v>
                </c:pt>
                <c:pt idx="24">
                  <c:v>Lawyers</c:v>
                </c:pt>
              </c:strCache>
            </c:strRef>
          </c:cat>
          <c:val>
            <c:numRef>
              <c:f>'State Occupations (4-5 star (2'!$F$7:$F$31</c:f>
              <c:numCache>
                <c:formatCode>#,##0.00</c:formatCode>
                <c:ptCount val="25"/>
                <c:pt idx="0">
                  <c:v>0.13969710372378372</c:v>
                </c:pt>
                <c:pt idx="1">
                  <c:v>0.15093210427197939</c:v>
                </c:pt>
                <c:pt idx="2">
                  <c:v>0.18083353527194398</c:v>
                </c:pt>
                <c:pt idx="3">
                  <c:v>0.19254455549160171</c:v>
                </c:pt>
                <c:pt idx="4">
                  <c:v>0.19451593139808698</c:v>
                </c:pt>
                <c:pt idx="5">
                  <c:v>0.20836877745241583</c:v>
                </c:pt>
                <c:pt idx="6">
                  <c:v>0.21049853438556934</c:v>
                </c:pt>
                <c:pt idx="7">
                  <c:v>0.23824192880794703</c:v>
                </c:pt>
                <c:pt idx="8">
                  <c:v>0.27020114627156883</c:v>
                </c:pt>
                <c:pt idx="9">
                  <c:v>0.28248267367383806</c:v>
                </c:pt>
                <c:pt idx="10">
                  <c:v>0.29232814526588846</c:v>
                </c:pt>
                <c:pt idx="11">
                  <c:v>0.30593568840579716</c:v>
                </c:pt>
                <c:pt idx="12">
                  <c:v>0.35956619360305014</c:v>
                </c:pt>
                <c:pt idx="13">
                  <c:v>0.38973088437071218</c:v>
                </c:pt>
                <c:pt idx="14">
                  <c:v>0.4311539620367581</c:v>
                </c:pt>
                <c:pt idx="15">
                  <c:v>0.44718447694038249</c:v>
                </c:pt>
                <c:pt idx="16">
                  <c:v>0.50392657788071793</c:v>
                </c:pt>
                <c:pt idx="17">
                  <c:v>0.53564593406593408</c:v>
                </c:pt>
                <c:pt idx="18">
                  <c:v>0.55329558404558399</c:v>
                </c:pt>
                <c:pt idx="19">
                  <c:v>0.58508351126927638</c:v>
                </c:pt>
                <c:pt idx="20">
                  <c:v>0.59078705447969249</c:v>
                </c:pt>
                <c:pt idx="21">
                  <c:v>0.60443987929433618</c:v>
                </c:pt>
                <c:pt idx="22">
                  <c:v>0.80107314836046772</c:v>
                </c:pt>
                <c:pt idx="23">
                  <c:v>0.84319122302158278</c:v>
                </c:pt>
                <c:pt idx="24">
                  <c:v>0.88233624376336406</c:v>
                </c:pt>
              </c:numCache>
            </c:numRef>
          </c:val>
          <c:extLst>
            <c:ext xmlns:c16="http://schemas.microsoft.com/office/drawing/2014/chart" uri="{C3380CC4-5D6E-409C-BE32-E72D297353CC}">
              <c16:uniqueId val="{00000000-D3D8-498E-90F9-7B43F4985D52}"/>
            </c:ext>
          </c:extLst>
        </c:ser>
        <c:dLbls>
          <c:showLegendKey val="0"/>
          <c:showVal val="0"/>
          <c:showCatName val="0"/>
          <c:showSerName val="0"/>
          <c:showPercent val="0"/>
          <c:showBubbleSize val="0"/>
        </c:dLbls>
        <c:gapWidth val="182"/>
        <c:axId val="431644728"/>
        <c:axId val="431643744"/>
      </c:barChart>
      <c:catAx>
        <c:axId val="431644728"/>
        <c:scaling>
          <c:orientation val="maxMin"/>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3744"/>
        <c:crosses val="autoZero"/>
        <c:auto val="1"/>
        <c:lblAlgn val="ctr"/>
        <c:lblOffset val="100"/>
        <c:noMultiLvlLbl val="0"/>
      </c:catAx>
      <c:valAx>
        <c:axId val="431643744"/>
        <c:scaling>
          <c:orientation val="minMax"/>
        </c:scaling>
        <c:delete val="0"/>
        <c:axPos val="b"/>
        <c:title>
          <c:tx>
            <c:rich>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1644728"/>
        <c:crosses val="max"/>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[All Regions - Apprentice Charts.xlsx]MA - Occupations!PivotTable1</c:name>
    <c:fmtId val="9"/>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4"/>
          </a:solidFill>
          <a:ln>
            <a:noFill/>
          </a:ln>
          <a:effectLst/>
        </c:spPr>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4"/>
          </a:solidFill>
          <a:ln>
            <a:noFill/>
          </a:ln>
          <a:effectLst/>
        </c:spPr>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4"/>
          </a:solidFill>
          <a:ln>
            <a:noFill/>
          </a:ln>
          <a:effectLst/>
        </c:spPr>
      </c:pivotFmt>
    </c:pivotFmts>
    <c:plotArea>
      <c:layout/>
      <c:barChart>
        <c:barDir val="bar"/>
        <c:grouping val="clustered"/>
        <c:varyColors val="0"/>
        <c:ser>
          <c:idx val="0"/>
          <c:order val="0"/>
          <c:tx>
            <c:strRef>
              <c:f>'MA - Occupations'!$B$3</c:f>
              <c:strCache>
                <c:ptCount val="1"/>
                <c:pt idx="0">
                  <c:v>Total</c:v>
                </c:pt>
              </c:strCache>
            </c:strRef>
          </c:tx>
          <c:spPr>
            <a:solidFill>
              <a:schemeClr val="accent1"/>
            </a:solidFill>
            <a:ln>
              <a:noFill/>
            </a:ln>
            <a:effectLst/>
          </c:spPr>
          <c:invertIfNegative val="0"/>
          <c:dPt>
            <c:idx val="4"/>
            <c:invertIfNegative val="0"/>
            <c:bubble3D val="0"/>
            <c:spPr>
              <a:solidFill>
                <a:schemeClr val="accent4"/>
              </a:solidFill>
              <a:ln>
                <a:noFill/>
              </a:ln>
              <a:effectLst/>
            </c:spPr>
            <c:extLst>
              <c:ext xmlns:c16="http://schemas.microsoft.com/office/drawing/2014/chart" uri="{C3380CC4-5D6E-409C-BE32-E72D297353CC}">
                <c16:uniqueId val="{00000001-BDA5-4C86-8B38-13F0BF7F0B33}"/>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3-BDA5-4C86-8B38-13F0BF7F0B33}"/>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5-BDA5-4C86-8B38-13F0BF7F0B33}"/>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7-BDA5-4C86-8B38-13F0BF7F0B33}"/>
              </c:ext>
            </c:extLst>
          </c:dPt>
          <c:dPt>
            <c:idx val="12"/>
            <c:invertIfNegative val="0"/>
            <c:bubble3D val="0"/>
            <c:spPr>
              <a:solidFill>
                <a:schemeClr val="accent4"/>
              </a:solidFill>
              <a:ln>
                <a:noFill/>
              </a:ln>
              <a:effectLst/>
            </c:spPr>
            <c:extLst>
              <c:ext xmlns:c16="http://schemas.microsoft.com/office/drawing/2014/chart" uri="{C3380CC4-5D6E-409C-BE32-E72D297353CC}">
                <c16:uniqueId val="{00000009-BDA5-4C86-8B38-13F0BF7F0B33}"/>
              </c:ext>
            </c:extLst>
          </c:dPt>
          <c:dPt>
            <c:idx val="13"/>
            <c:invertIfNegative val="0"/>
            <c:bubble3D val="0"/>
            <c:spPr>
              <a:solidFill>
                <a:schemeClr val="accent4"/>
              </a:solidFill>
              <a:ln>
                <a:noFill/>
              </a:ln>
              <a:effectLst/>
            </c:spPr>
            <c:extLst>
              <c:ext xmlns:c16="http://schemas.microsoft.com/office/drawing/2014/chart" uri="{C3380CC4-5D6E-409C-BE32-E72D297353CC}">
                <c16:uniqueId val="{0000000B-BDA5-4C86-8B38-13F0BF7F0B33}"/>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0D-BDA5-4C86-8B38-13F0BF7F0B33}"/>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 - Occupations'!$A$4:$A$19</c:f>
              <c:strCache>
                <c:ptCount val="15"/>
                <c:pt idx="0">
                  <c:v>Brickmasons and Blockmasons</c:v>
                </c:pt>
                <c:pt idx="1">
                  <c:v>Painting, Coating, and Decorating Workers</c:v>
                </c:pt>
                <c:pt idx="2">
                  <c:v>Telecommunications Equipment Installers and Repairers, Except Line Installers</c:v>
                </c:pt>
                <c:pt idx="3">
                  <c:v>Floor Layers, Except Carpet, Wood, and Hard Tiles</c:v>
                </c:pt>
                <c:pt idx="4">
                  <c:v>Police and Sheriff's Patrol Officers</c:v>
                </c:pt>
                <c:pt idx="5">
                  <c:v>Roofers</c:v>
                </c:pt>
                <c:pt idx="6">
                  <c:v>Opticians, Dispensing</c:v>
                </c:pt>
                <c:pt idx="7">
                  <c:v>Elevator Installers and Repairers</c:v>
                </c:pt>
                <c:pt idx="8">
                  <c:v>Sheet Metal Workers</c:v>
                </c:pt>
                <c:pt idx="9">
                  <c:v>Structural Iron and Steel Workers</c:v>
                </c:pt>
                <c:pt idx="10">
                  <c:v>Heating, Air Conditioning, and Refrigeration Mechanics and Installers</c:v>
                </c:pt>
                <c:pt idx="11">
                  <c:v>Construction Laborers</c:v>
                </c:pt>
                <c:pt idx="12">
                  <c:v>Plumbers, Pipefitters, and Steamfitters</c:v>
                </c:pt>
                <c:pt idx="13">
                  <c:v>Carpenters</c:v>
                </c:pt>
                <c:pt idx="14">
                  <c:v>Electricians</c:v>
                </c:pt>
              </c:strCache>
            </c:strRef>
          </c:cat>
          <c:val>
            <c:numRef>
              <c:f>'MA - Occupations'!$B$4:$B$19</c:f>
              <c:numCache>
                <c:formatCode>#,##0</c:formatCode>
                <c:ptCount val="15"/>
                <c:pt idx="0">
                  <c:v>124</c:v>
                </c:pt>
                <c:pt idx="1">
                  <c:v>125</c:v>
                </c:pt>
                <c:pt idx="2">
                  <c:v>128</c:v>
                </c:pt>
                <c:pt idx="3">
                  <c:v>131</c:v>
                </c:pt>
                <c:pt idx="4">
                  <c:v>140</c:v>
                </c:pt>
                <c:pt idx="5">
                  <c:v>226</c:v>
                </c:pt>
                <c:pt idx="6">
                  <c:v>249</c:v>
                </c:pt>
                <c:pt idx="7">
                  <c:v>378</c:v>
                </c:pt>
                <c:pt idx="8">
                  <c:v>407</c:v>
                </c:pt>
                <c:pt idx="9">
                  <c:v>411</c:v>
                </c:pt>
                <c:pt idx="10">
                  <c:v>417</c:v>
                </c:pt>
                <c:pt idx="11">
                  <c:v>636</c:v>
                </c:pt>
                <c:pt idx="12">
                  <c:v>1023</c:v>
                </c:pt>
                <c:pt idx="13">
                  <c:v>1311</c:v>
                </c:pt>
                <c:pt idx="14">
                  <c:v>1951</c:v>
                </c:pt>
              </c:numCache>
            </c:numRef>
          </c:val>
          <c:extLst>
            <c:ext xmlns:c16="http://schemas.microsoft.com/office/drawing/2014/chart" uri="{C3380CC4-5D6E-409C-BE32-E72D297353CC}">
              <c16:uniqueId val="{0000000E-BDA5-4C86-8B38-13F0BF7F0B33}"/>
            </c:ext>
          </c:extLst>
        </c:ser>
        <c:dLbls>
          <c:showLegendKey val="0"/>
          <c:showVal val="1"/>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Apprentices</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[Apprentices (2019) - Charta.xlsx]Supply Gap!PivotTable1</c:name>
    <c:fmtId val="21"/>
  </c:pivotSource>
  <c:chart>
    <c:autoTitleDeleted val="1"/>
    <c:pivotFmts>
      <c:pivotFmt>
        <c:idx val="0"/>
        <c:spPr>
          <a:solidFill>
            <a:schemeClr val="accent1"/>
          </a:solidFill>
          <a:ln>
            <a:noFill/>
          </a:ln>
          <a:effectLst/>
        </c:spPr>
        <c:marker>
          <c:symbol val="none"/>
        </c:marker>
      </c:pivotFmt>
      <c:pivotFmt>
        <c:idx val="1"/>
        <c:spPr>
          <a:solidFill>
            <a:schemeClr val="accent4"/>
          </a:solidFill>
          <a:ln>
            <a:noFill/>
          </a:ln>
          <a:effectLst/>
        </c:spPr>
      </c:pivotFmt>
      <c:pivotFmt>
        <c:idx val="2"/>
        <c:spPr>
          <a:solidFill>
            <a:schemeClr val="accent4"/>
          </a:solidFill>
          <a:ln>
            <a:noFill/>
          </a:ln>
          <a:effectLst/>
        </c:spPr>
      </c:pivotFmt>
      <c:pivotFmt>
        <c:idx val="3"/>
        <c:spPr>
          <a:solidFill>
            <a:schemeClr val="accent4"/>
          </a:solidFill>
          <a:ln>
            <a:noFill/>
          </a:ln>
          <a:effectLst/>
        </c:spPr>
      </c:pivotFmt>
      <c:pivotFmt>
        <c:idx val="4"/>
        <c:spPr>
          <a:solidFill>
            <a:schemeClr val="accent4"/>
          </a:solidFill>
          <a:ln>
            <a:noFill/>
          </a:ln>
          <a:effectLst/>
        </c:spPr>
      </c:pivotFmt>
      <c:pivotFmt>
        <c:idx val="5"/>
        <c:spPr>
          <a:solidFill>
            <a:schemeClr val="accent4"/>
          </a:solidFill>
          <a:ln>
            <a:noFill/>
          </a:ln>
          <a:effectLst/>
        </c:spPr>
      </c:pivotFmt>
      <c:pivotFmt>
        <c:idx val="6"/>
        <c:spPr>
          <a:solidFill>
            <a:schemeClr val="accent4"/>
          </a:solidFill>
          <a:ln>
            <a:noFill/>
          </a:ln>
          <a:effectLst/>
        </c:spPr>
      </c:pivotFmt>
      <c:pivotFmt>
        <c:idx val="7"/>
        <c:spPr>
          <a:solidFill>
            <a:schemeClr val="accent4"/>
          </a:solidFill>
          <a:ln>
            <a:noFill/>
          </a:ln>
          <a:effectLst/>
        </c:spPr>
      </c:pivotFmt>
      <c:pivotFmt>
        <c:idx val="8"/>
        <c:spPr>
          <a:solidFill>
            <a:schemeClr val="accent4"/>
          </a:solidFill>
          <a:ln>
            <a:noFill/>
          </a:ln>
          <a:effectLst/>
        </c:spPr>
      </c:pivotFmt>
      <c:pivotFmt>
        <c:idx val="9"/>
        <c:spPr>
          <a:solidFill>
            <a:schemeClr val="accent1"/>
          </a:solidFill>
          <a:ln>
            <a:noFill/>
          </a:ln>
          <a:effectLst/>
        </c:spPr>
        <c:marker>
          <c:symbol val="none"/>
        </c:marker>
      </c:pivotFmt>
      <c:pivotFmt>
        <c:idx val="10"/>
        <c:spPr>
          <a:solidFill>
            <a:schemeClr val="accent4"/>
          </a:solidFill>
          <a:ln>
            <a:noFill/>
          </a:ln>
          <a:effectLst/>
        </c:spPr>
      </c:pivotFmt>
      <c:pivotFmt>
        <c:idx val="11"/>
        <c:spPr>
          <a:solidFill>
            <a:schemeClr val="accent4"/>
          </a:solidFill>
          <a:ln>
            <a:noFill/>
          </a:ln>
          <a:effectLst/>
        </c:spPr>
      </c:pivotFmt>
      <c:pivotFmt>
        <c:idx val="12"/>
        <c:spPr>
          <a:solidFill>
            <a:schemeClr val="accent4"/>
          </a:solidFill>
          <a:ln>
            <a:noFill/>
          </a:ln>
          <a:effectLst/>
        </c:spPr>
      </c:pivotFmt>
      <c:pivotFmt>
        <c:idx val="13"/>
        <c:spPr>
          <a:solidFill>
            <a:schemeClr val="accent4"/>
          </a:solidFill>
          <a:ln>
            <a:noFill/>
          </a:ln>
          <a:effectLst/>
        </c:spPr>
      </c:pivotFmt>
      <c:pivotFmt>
        <c:idx val="14"/>
        <c:spPr>
          <a:solidFill>
            <a:schemeClr val="accent4"/>
          </a:solidFill>
          <a:ln>
            <a:noFill/>
          </a:ln>
          <a:effectLst/>
        </c:spPr>
      </c:pivotFmt>
      <c:pivotFmt>
        <c:idx val="15"/>
        <c:spPr>
          <a:solidFill>
            <a:schemeClr val="accent4"/>
          </a:solidFill>
          <a:ln>
            <a:noFill/>
          </a:ln>
          <a:effectLst/>
        </c:spPr>
      </c:pivotFmt>
      <c:pivotFmt>
        <c:idx val="16"/>
        <c:spPr>
          <a:solidFill>
            <a:schemeClr val="accent4"/>
          </a:solidFill>
          <a:ln>
            <a:noFill/>
          </a:ln>
          <a:effectLst/>
        </c:spPr>
      </c:pivotFmt>
      <c:pivotFmt>
        <c:idx val="17"/>
        <c:spPr>
          <a:solidFill>
            <a:schemeClr val="accent1"/>
          </a:solidFill>
          <a:ln>
            <a:noFill/>
          </a:ln>
          <a:effectLst/>
        </c:spPr>
        <c:marker>
          <c:symbol val="none"/>
        </c:marker>
      </c:pivotFmt>
      <c:pivotFmt>
        <c:idx val="18"/>
        <c:spPr>
          <a:solidFill>
            <a:schemeClr val="accent4"/>
          </a:solidFill>
          <a:ln>
            <a:noFill/>
          </a:ln>
          <a:effectLst/>
        </c:spPr>
      </c:pivotFmt>
      <c:pivotFmt>
        <c:idx val="19"/>
        <c:spPr>
          <a:solidFill>
            <a:schemeClr val="accent4"/>
          </a:solidFill>
          <a:ln>
            <a:noFill/>
          </a:ln>
          <a:effectLst/>
        </c:spPr>
      </c:pivotFmt>
      <c:pivotFmt>
        <c:idx val="20"/>
        <c:spPr>
          <a:solidFill>
            <a:schemeClr val="accent4"/>
          </a:solidFill>
          <a:ln>
            <a:noFill/>
          </a:ln>
          <a:effectLst/>
        </c:spPr>
      </c:pivotFmt>
      <c:pivotFmt>
        <c:idx val="21"/>
        <c:spPr>
          <a:solidFill>
            <a:schemeClr val="accent4"/>
          </a:solidFill>
          <a:ln>
            <a:noFill/>
          </a:ln>
          <a:effectLst/>
        </c:spPr>
      </c:pivotFmt>
      <c:pivotFmt>
        <c:idx val="22"/>
        <c:spPr>
          <a:solidFill>
            <a:schemeClr val="accent4"/>
          </a:solidFill>
          <a:ln>
            <a:noFill/>
          </a:ln>
          <a:effectLst/>
        </c:spPr>
      </c:pivotFmt>
      <c:pivotFmt>
        <c:idx val="23"/>
        <c:spPr>
          <a:solidFill>
            <a:schemeClr val="accent4"/>
          </a:solidFill>
          <a:ln>
            <a:noFill/>
          </a:ln>
          <a:effectLst/>
        </c:spPr>
      </c:pivotFmt>
      <c:pivotFmt>
        <c:idx val="24"/>
        <c:spPr>
          <a:solidFill>
            <a:schemeClr val="accent4"/>
          </a:solidFill>
          <a:ln>
            <a:noFill/>
          </a:ln>
          <a:effectLst/>
        </c:spPr>
      </c:pivotFmt>
      <c:pivotFmt>
        <c:idx val="25"/>
        <c:spPr>
          <a:solidFill>
            <a:schemeClr val="accent1"/>
          </a:solidFill>
          <a:ln>
            <a:noFill/>
          </a:ln>
          <a:effectLst/>
        </c:spPr>
        <c:marker>
          <c:symbol val="none"/>
        </c:marker>
      </c:pivotFmt>
      <c:pivotFmt>
        <c:idx val="26"/>
        <c:spPr>
          <a:solidFill>
            <a:schemeClr val="accent4"/>
          </a:solidFill>
          <a:ln>
            <a:noFill/>
          </a:ln>
          <a:effectLst/>
        </c:spPr>
      </c:pivotFmt>
      <c:pivotFmt>
        <c:idx val="27"/>
        <c:spPr>
          <a:solidFill>
            <a:schemeClr val="accent4"/>
          </a:solidFill>
          <a:ln>
            <a:noFill/>
          </a:ln>
          <a:effectLst/>
        </c:spPr>
      </c:pivotFmt>
      <c:pivotFmt>
        <c:idx val="28"/>
        <c:spPr>
          <a:solidFill>
            <a:schemeClr val="accent4"/>
          </a:solidFill>
          <a:ln>
            <a:noFill/>
          </a:ln>
          <a:effectLst/>
        </c:spPr>
      </c:pivotFmt>
      <c:pivotFmt>
        <c:idx val="29"/>
        <c:spPr>
          <a:solidFill>
            <a:schemeClr val="accent4"/>
          </a:solidFill>
          <a:ln>
            <a:noFill/>
          </a:ln>
          <a:effectLst/>
        </c:spPr>
      </c:pivotFmt>
      <c:pivotFmt>
        <c:idx val="30"/>
        <c:spPr>
          <a:solidFill>
            <a:schemeClr val="accent4"/>
          </a:solidFill>
          <a:ln>
            <a:noFill/>
          </a:ln>
          <a:effectLst/>
        </c:spPr>
      </c:pivotFmt>
      <c:pivotFmt>
        <c:idx val="31"/>
        <c:spPr>
          <a:solidFill>
            <a:schemeClr val="accent4"/>
          </a:solidFill>
          <a:ln>
            <a:noFill/>
          </a:ln>
          <a:effectLst/>
        </c:spPr>
      </c:pivotFmt>
      <c:pivotFmt>
        <c:idx val="32"/>
        <c:spPr>
          <a:solidFill>
            <a:schemeClr val="accent4"/>
          </a:solidFill>
          <a:ln>
            <a:noFill/>
          </a:ln>
          <a:effectLst/>
        </c:spPr>
      </c:pivotFmt>
    </c:pivotFmts>
    <c:plotArea>
      <c:layout/>
      <c:barChart>
        <c:barDir val="bar"/>
        <c:grouping val="clustered"/>
        <c:varyColors val="0"/>
        <c:ser>
          <c:idx val="0"/>
          <c:order val="0"/>
          <c:tx>
            <c:strRef>
              <c:f>'Supply Gap'!$B$3</c:f>
              <c:strCache>
                <c:ptCount val="1"/>
                <c:pt idx="0">
                  <c:v>Total</c:v>
                </c:pt>
              </c:strCache>
            </c:strRef>
          </c:tx>
          <c:spPr>
            <a:solidFill>
              <a:schemeClr val="accent1"/>
            </a:solidFill>
            <a:ln>
              <a:noFill/>
            </a:ln>
            <a:effectLst/>
          </c:spPr>
          <c:invertIfNegative val="0"/>
          <c:dPt>
            <c:idx val="1"/>
            <c:invertIfNegative val="0"/>
            <c:bubble3D val="0"/>
            <c:extLst>
              <c:ext xmlns:c16="http://schemas.microsoft.com/office/drawing/2014/chart" uri="{C3380CC4-5D6E-409C-BE32-E72D297353CC}">
                <c16:uniqueId val="{00000000-2A73-46AE-AF1F-57EEA95A7AFC}"/>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2-2A73-46AE-AF1F-57EEA95A7AFC}"/>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4-2A73-46AE-AF1F-57EEA95A7AFC}"/>
              </c:ext>
            </c:extLst>
          </c:dPt>
          <c:dPt>
            <c:idx val="6"/>
            <c:invertIfNegative val="0"/>
            <c:bubble3D val="0"/>
            <c:spPr>
              <a:solidFill>
                <a:schemeClr val="accent4"/>
              </a:solidFill>
              <a:ln>
                <a:noFill/>
              </a:ln>
              <a:effectLst/>
            </c:spPr>
            <c:extLst>
              <c:ext xmlns:c16="http://schemas.microsoft.com/office/drawing/2014/chart" uri="{C3380CC4-5D6E-409C-BE32-E72D297353CC}">
                <c16:uniqueId val="{00000006-2A73-46AE-AF1F-57EEA95A7AFC}"/>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8-2A73-46AE-AF1F-57EEA95A7AFC}"/>
              </c:ext>
            </c:extLst>
          </c:dPt>
          <c:dPt>
            <c:idx val="8"/>
            <c:invertIfNegative val="0"/>
            <c:bubble3D val="0"/>
            <c:extLst>
              <c:ext xmlns:c16="http://schemas.microsoft.com/office/drawing/2014/chart" uri="{C3380CC4-5D6E-409C-BE32-E72D297353CC}">
                <c16:uniqueId val="{00000009-2A73-46AE-AF1F-57EEA95A7AFC}"/>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B-2A73-46AE-AF1F-57EEA95A7AFC}"/>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D-2A73-46AE-AF1F-57EEA95A7AFC}"/>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F-2A73-46AE-AF1F-57EEA95A7AFC}"/>
              </c:ext>
            </c:extLst>
          </c:dPt>
          <c:dPt>
            <c:idx val="12"/>
            <c:invertIfNegative val="0"/>
            <c:bubble3D val="0"/>
            <c:extLst>
              <c:ext xmlns:c16="http://schemas.microsoft.com/office/drawing/2014/chart" uri="{C3380CC4-5D6E-409C-BE32-E72D297353CC}">
                <c16:uniqueId val="{00000010-2A73-46AE-AF1F-57EEA95A7AFC}"/>
              </c:ext>
            </c:extLst>
          </c:dPt>
          <c:dPt>
            <c:idx val="14"/>
            <c:invertIfNegative val="0"/>
            <c:bubble3D val="0"/>
            <c:extLst>
              <c:ext xmlns:c16="http://schemas.microsoft.com/office/drawing/2014/chart" uri="{C3380CC4-5D6E-409C-BE32-E72D297353CC}">
                <c16:uniqueId val="{00000011-2A73-46AE-AF1F-57EEA95A7AFC}"/>
              </c:ext>
            </c:extLst>
          </c:dPt>
          <c:cat>
            <c:strRef>
              <c:f>'Supply Gap'!$A$4:$A$16</c:f>
              <c:strCache>
                <c:ptCount val="12"/>
                <c:pt idx="0">
                  <c:v>Glaziers</c:v>
                </c:pt>
                <c:pt idx="1">
                  <c:v>Roofers</c:v>
                </c:pt>
                <c:pt idx="2">
                  <c:v>Sheet Metal Workers</c:v>
                </c:pt>
                <c:pt idx="3">
                  <c:v>Electricians</c:v>
                </c:pt>
                <c:pt idx="4">
                  <c:v>Brickmasons and Blockmasons</c:v>
                </c:pt>
                <c:pt idx="5">
                  <c:v>Plumbers, Pipefitters, and Steamfitters</c:v>
                </c:pt>
                <c:pt idx="6">
                  <c:v>Carpenters</c:v>
                </c:pt>
                <c:pt idx="7">
                  <c:v>Heating, Air Conditioning, and Refrigeration Mechanics and Installers</c:v>
                </c:pt>
                <c:pt idx="8">
                  <c:v>Telecommunications Equipment Installers and Repairers, Except Line Installers</c:v>
                </c:pt>
                <c:pt idx="9">
                  <c:v>Construction Laborers</c:v>
                </c:pt>
                <c:pt idx="10">
                  <c:v>Firefighters</c:v>
                </c:pt>
                <c:pt idx="11">
                  <c:v>Police and Sheriff's Patrol Officers</c:v>
                </c:pt>
              </c:strCache>
            </c:strRef>
          </c:cat>
          <c:val>
            <c:numRef>
              <c:f>'Supply Gap'!$B$4:$B$16</c:f>
              <c:numCache>
                <c:formatCode>0.00</c:formatCode>
                <c:ptCount val="12"/>
                <c:pt idx="0">
                  <c:v>0.97552515770990045</c:v>
                </c:pt>
                <c:pt idx="1">
                  <c:v>0.90544871794871795</c:v>
                </c:pt>
                <c:pt idx="2">
                  <c:v>0.72843336117408419</c:v>
                </c:pt>
                <c:pt idx="3">
                  <c:v>0.69547490967025005</c:v>
                </c:pt>
                <c:pt idx="4">
                  <c:v>0.68565867468813579</c:v>
                </c:pt>
                <c:pt idx="5">
                  <c:v>0.4394536284063742</c:v>
                </c:pt>
                <c:pt idx="6">
                  <c:v>0.34854760311266392</c:v>
                </c:pt>
                <c:pt idx="7">
                  <c:v>0.28493415766083402</c:v>
                </c:pt>
                <c:pt idx="8">
                  <c:v>0.25523497569950337</c:v>
                </c:pt>
                <c:pt idx="9">
                  <c:v>0.16005400900060535</c:v>
                </c:pt>
                <c:pt idx="10">
                  <c:v>9.5934893452111064E-2</c:v>
                </c:pt>
                <c:pt idx="11">
                  <c:v>7.0495631285021218E-2</c:v>
                </c:pt>
              </c:numCache>
            </c:numRef>
          </c:val>
          <c:extLst>
            <c:ext xmlns:c16="http://schemas.microsoft.com/office/drawing/2014/chart" uri="{C3380CC4-5D6E-409C-BE32-E72D297353CC}">
              <c16:uniqueId val="{00000012-2A73-46AE-AF1F-57EEA95A7AFC}"/>
            </c:ext>
          </c:extLst>
        </c:ser>
        <c:dLbls>
          <c:showLegendKey val="0"/>
          <c:showVal val="0"/>
          <c:showCatName val="0"/>
          <c:showSerName val="0"/>
          <c:showPercent val="0"/>
          <c:showBubbleSize val="0"/>
        </c:dLbls>
        <c:gapWidth val="182"/>
        <c:axId val="465030112"/>
        <c:axId val="465030440"/>
      </c:barChart>
      <c:catAx>
        <c:axId val="46503011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440"/>
        <c:crosses val="autoZero"/>
        <c:auto val="1"/>
        <c:lblAlgn val="ctr"/>
        <c:lblOffset val="100"/>
        <c:noMultiLvlLbl val="0"/>
      </c:catAx>
      <c:valAx>
        <c:axId val="4650304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a:t>Supply Gap Ratio</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0"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65030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State!$E$3</c:f>
              <c:strCache>
                <c:ptCount val="1"/>
                <c:pt idx="0">
                  <c:v># of Licenses</c:v>
                </c:pt>
              </c:strCache>
            </c:strRef>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1-A846-428A-86B5-587269DDEF35}"/>
              </c:ext>
            </c:extLst>
          </c:dPt>
          <c:dPt>
            <c:idx val="2"/>
            <c:invertIfNegative val="0"/>
            <c:bubble3D val="0"/>
            <c:spPr>
              <a:solidFill>
                <a:schemeClr val="accent4"/>
              </a:solidFill>
              <a:ln>
                <a:noFill/>
              </a:ln>
              <a:effectLst/>
            </c:spPr>
            <c:extLst>
              <c:ext xmlns:c16="http://schemas.microsoft.com/office/drawing/2014/chart" uri="{C3380CC4-5D6E-409C-BE32-E72D297353CC}">
                <c16:uniqueId val="{00000003-A846-428A-86B5-587269DDEF35}"/>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A846-428A-86B5-587269DDEF35}"/>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7-A846-428A-86B5-587269DDEF35}"/>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9-A846-428A-86B5-587269DDEF35}"/>
              </c:ext>
            </c:extLst>
          </c:dPt>
          <c:dPt>
            <c:idx val="11"/>
            <c:invertIfNegative val="0"/>
            <c:bubble3D val="0"/>
            <c:spPr>
              <a:solidFill>
                <a:schemeClr val="accent4"/>
              </a:solidFill>
              <a:ln>
                <a:noFill/>
              </a:ln>
              <a:effectLst/>
            </c:spPr>
            <c:extLst>
              <c:ext xmlns:c16="http://schemas.microsoft.com/office/drawing/2014/chart" uri="{C3380CC4-5D6E-409C-BE32-E72D297353CC}">
                <c16:uniqueId val="{0000000B-A846-428A-86B5-587269DDEF35}"/>
              </c:ext>
            </c:extLst>
          </c:dPt>
          <c:dPt>
            <c:idx val="14"/>
            <c:invertIfNegative val="0"/>
            <c:bubble3D val="0"/>
            <c:spPr>
              <a:solidFill>
                <a:schemeClr val="accent4"/>
              </a:solidFill>
              <a:ln>
                <a:noFill/>
              </a:ln>
              <a:effectLst/>
            </c:spPr>
            <c:extLst>
              <c:ext xmlns:c16="http://schemas.microsoft.com/office/drawing/2014/chart" uri="{C3380CC4-5D6E-409C-BE32-E72D297353CC}">
                <c16:uniqueId val="{0000000D-A846-428A-86B5-587269DDEF35}"/>
              </c:ext>
            </c:extLst>
          </c:dPt>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50000"/>
                        <a:lumOff val="50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State!$D$4:$D$18</c:f>
              <c:strCache>
                <c:ptCount val="15"/>
                <c:pt idx="0">
                  <c:v>Speech-Language Pathologists</c:v>
                </c:pt>
                <c:pt idx="1">
                  <c:v>Water and Wastewater Treatment Plant and System Operators</c:v>
                </c:pt>
                <c:pt idx="2">
                  <c:v>Physical Therapists</c:v>
                </c:pt>
                <c:pt idx="3">
                  <c:v>Mental Health Counselors</c:v>
                </c:pt>
                <c:pt idx="4">
                  <c:v>Massage Therapist</c:v>
                </c:pt>
                <c:pt idx="5">
                  <c:v>Engineers</c:v>
                </c:pt>
                <c:pt idx="6">
                  <c:v>Real Estate Brokers</c:v>
                </c:pt>
                <c:pt idx="7">
                  <c:v>Skincare Specialists</c:v>
                </c:pt>
                <c:pt idx="8">
                  <c:v>Accountants</c:v>
                </c:pt>
                <c:pt idx="9">
                  <c:v>Plumbers, Pipefitters, and Steamfitters</c:v>
                </c:pt>
                <c:pt idx="10">
                  <c:v>Manicurists and Pedicurists</c:v>
                </c:pt>
                <c:pt idx="11">
                  <c:v>Electricians</c:v>
                </c:pt>
                <c:pt idx="12">
                  <c:v>Social Workers</c:v>
                </c:pt>
                <c:pt idx="13">
                  <c:v>Hairdressers, Hairstylists, and Cosmetologists</c:v>
                </c:pt>
                <c:pt idx="14">
                  <c:v>Real Estate Sales Agents</c:v>
                </c:pt>
              </c:strCache>
            </c:strRef>
          </c:cat>
          <c:val>
            <c:numRef>
              <c:f>State!$E$4:$E$18</c:f>
              <c:numCache>
                <c:formatCode>#,##0</c:formatCode>
                <c:ptCount val="15"/>
                <c:pt idx="0">
                  <c:v>4035</c:v>
                </c:pt>
                <c:pt idx="1">
                  <c:v>4384</c:v>
                </c:pt>
                <c:pt idx="2">
                  <c:v>4482</c:v>
                </c:pt>
                <c:pt idx="3">
                  <c:v>5028</c:v>
                </c:pt>
                <c:pt idx="4">
                  <c:v>7742</c:v>
                </c:pt>
                <c:pt idx="5">
                  <c:v>8300</c:v>
                </c:pt>
                <c:pt idx="6">
                  <c:v>9238</c:v>
                </c:pt>
                <c:pt idx="7">
                  <c:v>9444</c:v>
                </c:pt>
                <c:pt idx="8">
                  <c:v>9542</c:v>
                </c:pt>
                <c:pt idx="9">
                  <c:v>11348</c:v>
                </c:pt>
                <c:pt idx="10">
                  <c:v>12576</c:v>
                </c:pt>
                <c:pt idx="11">
                  <c:v>12781</c:v>
                </c:pt>
                <c:pt idx="12">
                  <c:v>16392</c:v>
                </c:pt>
                <c:pt idx="13">
                  <c:v>23352</c:v>
                </c:pt>
                <c:pt idx="14">
                  <c:v>36172</c:v>
                </c:pt>
              </c:numCache>
            </c:numRef>
          </c:val>
          <c:extLst>
            <c:ext xmlns:c16="http://schemas.microsoft.com/office/drawing/2014/chart" uri="{C3380CC4-5D6E-409C-BE32-E72D297353CC}">
              <c16:uniqueId val="{0000000E-A846-428A-86B5-587269DDEF35}"/>
            </c:ext>
          </c:extLst>
        </c:ser>
        <c:dLbls>
          <c:dLblPos val="outEnd"/>
          <c:showLegendKey val="0"/>
          <c:showVal val="1"/>
          <c:showCatName val="0"/>
          <c:showSerName val="0"/>
          <c:showPercent val="0"/>
          <c:showBubbleSize val="0"/>
        </c:dLbls>
        <c:gapWidth val="182"/>
        <c:axId val="513280008"/>
        <c:axId val="513276072"/>
      </c:barChart>
      <c:catAx>
        <c:axId val="513280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76072"/>
        <c:crosses val="autoZero"/>
        <c:auto val="1"/>
        <c:lblAlgn val="ctr"/>
        <c:lblOffset val="100"/>
        <c:noMultiLvlLbl val="0"/>
      </c:catAx>
      <c:valAx>
        <c:axId val="513276072"/>
        <c:scaling>
          <c:orientation val="minMax"/>
        </c:scaling>
        <c:delete val="0"/>
        <c:axPos val="b"/>
        <c:title>
          <c:tx>
            <c:rich>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Licenses</a:t>
                </a:r>
              </a:p>
            </c:rich>
          </c:tx>
          <c:layout>
            <c:manualLayout>
              <c:xMode val="edge"/>
              <c:yMode val="edge"/>
              <c:x val="0.62281237930844235"/>
              <c:y val="0.92419279515736208"/>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132800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8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Charts!$G$10</c:f>
              <c:strCache>
                <c:ptCount val="1"/>
                <c:pt idx="0">
                  <c:v>Massachusetts Unemployment Rate </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Charts!$C$11:$C$23</c:f>
              <c:numCache>
                <c:formatCode>[$-409]mmm\-yy;@</c:formatCode>
                <c:ptCount val="13"/>
                <c:pt idx="0">
                  <c:v>43727</c:v>
                </c:pt>
                <c:pt idx="1">
                  <c:v>43696</c:v>
                </c:pt>
                <c:pt idx="2">
                  <c:v>43665</c:v>
                </c:pt>
                <c:pt idx="3">
                  <c:v>43635</c:v>
                </c:pt>
                <c:pt idx="4">
                  <c:v>43604</c:v>
                </c:pt>
                <c:pt idx="5">
                  <c:v>43574</c:v>
                </c:pt>
                <c:pt idx="6">
                  <c:v>43543</c:v>
                </c:pt>
                <c:pt idx="7">
                  <c:v>43515</c:v>
                </c:pt>
                <c:pt idx="8">
                  <c:v>43484</c:v>
                </c:pt>
                <c:pt idx="9">
                  <c:v>43453</c:v>
                </c:pt>
                <c:pt idx="10">
                  <c:v>43423</c:v>
                </c:pt>
                <c:pt idx="11">
                  <c:v>43392</c:v>
                </c:pt>
                <c:pt idx="12">
                  <c:v>43362</c:v>
                </c:pt>
              </c:numCache>
            </c:numRef>
          </c:cat>
          <c:val>
            <c:numRef>
              <c:f>Charts!$G$11:$G$23</c:f>
              <c:numCache>
                <c:formatCode>0.0%</c:formatCode>
                <c:ptCount val="13"/>
                <c:pt idx="0">
                  <c:v>2.8953988051566921E-2</c:v>
                </c:pt>
                <c:pt idx="1">
                  <c:v>2.832591525380123E-2</c:v>
                </c:pt>
                <c:pt idx="2">
                  <c:v>2.9106404958677685E-2</c:v>
                </c:pt>
                <c:pt idx="3">
                  <c:v>3.1430486798679866E-2</c:v>
                </c:pt>
                <c:pt idx="4">
                  <c:v>3.1197873227689743E-2</c:v>
                </c:pt>
                <c:pt idx="5">
                  <c:v>2.6113631000760338E-2</c:v>
                </c:pt>
                <c:pt idx="6">
                  <c:v>3.1201899246041064E-2</c:v>
                </c:pt>
                <c:pt idx="7">
                  <c:v>3.1980383973288812E-2</c:v>
                </c:pt>
                <c:pt idx="8">
                  <c:v>3.6383078608314641E-2</c:v>
                </c:pt>
                <c:pt idx="9">
                  <c:v>2.6693185386789491E-2</c:v>
                </c:pt>
                <c:pt idx="10">
                  <c:v>2.584222640719816E-2</c:v>
                </c:pt>
                <c:pt idx="11">
                  <c:v>2.7348457065018074E-2</c:v>
                </c:pt>
                <c:pt idx="12">
                  <c:v>3.0402023288898256E-2</c:v>
                </c:pt>
              </c:numCache>
            </c:numRef>
          </c:val>
          <c:smooth val="0"/>
          <c:extLst>
            <c:ext xmlns:c16="http://schemas.microsoft.com/office/drawing/2014/chart" uri="{C3380CC4-5D6E-409C-BE32-E72D297353CC}">
              <c16:uniqueId val="{00000000-7C8A-4672-91F6-0C4139E36105}"/>
            </c:ext>
          </c:extLst>
        </c:ser>
        <c:ser>
          <c:idx val="1"/>
          <c:order val="1"/>
          <c:tx>
            <c:strRef>
              <c:f>Charts!$H$10</c:f>
              <c:strCache>
                <c:ptCount val="1"/>
                <c:pt idx="0">
                  <c:v>National Unemployment Rate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Charts!$C$11:$C$23</c:f>
              <c:numCache>
                <c:formatCode>[$-409]mmm\-yy;@</c:formatCode>
                <c:ptCount val="13"/>
                <c:pt idx="0">
                  <c:v>43727</c:v>
                </c:pt>
                <c:pt idx="1">
                  <c:v>43696</c:v>
                </c:pt>
                <c:pt idx="2">
                  <c:v>43665</c:v>
                </c:pt>
                <c:pt idx="3">
                  <c:v>43635</c:v>
                </c:pt>
                <c:pt idx="4">
                  <c:v>43604</c:v>
                </c:pt>
                <c:pt idx="5">
                  <c:v>43574</c:v>
                </c:pt>
                <c:pt idx="6">
                  <c:v>43543</c:v>
                </c:pt>
                <c:pt idx="7">
                  <c:v>43515</c:v>
                </c:pt>
                <c:pt idx="8">
                  <c:v>43484</c:v>
                </c:pt>
                <c:pt idx="9">
                  <c:v>43453</c:v>
                </c:pt>
                <c:pt idx="10">
                  <c:v>43423</c:v>
                </c:pt>
                <c:pt idx="11">
                  <c:v>43392</c:v>
                </c:pt>
                <c:pt idx="12">
                  <c:v>43362</c:v>
                </c:pt>
              </c:numCache>
            </c:numRef>
          </c:cat>
          <c:val>
            <c:numRef>
              <c:f>Charts!$H$11:$H$23</c:f>
              <c:numCache>
                <c:formatCode>0.0%</c:formatCode>
                <c:ptCount val="13"/>
                <c:pt idx="0">
                  <c:v>3.3000000000000002E-2</c:v>
                </c:pt>
                <c:pt idx="1">
                  <c:v>3.7999999999999999E-2</c:v>
                </c:pt>
                <c:pt idx="2">
                  <c:v>0.04</c:v>
                </c:pt>
                <c:pt idx="3">
                  <c:v>3.7999999999999999E-2</c:v>
                </c:pt>
                <c:pt idx="4">
                  <c:v>3.4000000000000002E-2</c:v>
                </c:pt>
                <c:pt idx="5">
                  <c:v>3.3000000000000002E-2</c:v>
                </c:pt>
                <c:pt idx="6">
                  <c:v>3.9E-2</c:v>
                </c:pt>
                <c:pt idx="7">
                  <c:v>4.1000000000000002E-2</c:v>
                </c:pt>
                <c:pt idx="8">
                  <c:v>4.3999999999999997E-2</c:v>
                </c:pt>
                <c:pt idx="9">
                  <c:v>3.6999999999999998E-2</c:v>
                </c:pt>
                <c:pt idx="10">
                  <c:v>3.5000000000000003E-2</c:v>
                </c:pt>
                <c:pt idx="11">
                  <c:v>3.5000000000000003E-2</c:v>
                </c:pt>
                <c:pt idx="12">
                  <c:v>3.5999999999999997E-2</c:v>
                </c:pt>
              </c:numCache>
            </c:numRef>
          </c:val>
          <c:smooth val="0"/>
          <c:extLst>
            <c:ext xmlns:c16="http://schemas.microsoft.com/office/drawing/2014/chart" uri="{C3380CC4-5D6E-409C-BE32-E72D297353CC}">
              <c16:uniqueId val="{00000001-7C8A-4672-91F6-0C4139E36105}"/>
            </c:ext>
          </c:extLst>
        </c:ser>
        <c:dLbls>
          <c:showLegendKey val="0"/>
          <c:showVal val="0"/>
          <c:showCatName val="0"/>
          <c:showSerName val="0"/>
          <c:showPercent val="0"/>
          <c:showBubbleSize val="0"/>
        </c:dLbls>
        <c:dropLines>
          <c:spPr>
            <a:ln w="9525" cap="flat" cmpd="sng" algn="ctr">
              <a:solidFill>
                <a:schemeClr val="tx1">
                  <a:lumMod val="35000"/>
                  <a:lumOff val="65000"/>
                </a:schemeClr>
              </a:solidFill>
              <a:round/>
            </a:ln>
            <a:effectLst/>
          </c:spPr>
        </c:dropLines>
        <c:marker val="1"/>
        <c:smooth val="0"/>
        <c:axId val="821660912"/>
        <c:axId val="897836896"/>
      </c:lineChart>
      <c:dateAx>
        <c:axId val="821660912"/>
        <c:scaling>
          <c:orientation val="minMax"/>
        </c:scaling>
        <c:delete val="0"/>
        <c:axPos val="b"/>
        <c:numFmt formatCode="[$-409]mmm\-yy;@" sourceLinked="0"/>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897836896"/>
        <c:crosses val="autoZero"/>
        <c:auto val="1"/>
        <c:lblOffset val="100"/>
        <c:baseTimeUnit val="months"/>
      </c:dateAx>
      <c:valAx>
        <c:axId val="89783689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8216609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818606007582392E-2"/>
          <c:y val="4.796121318168562E-2"/>
          <c:w val="0.92444991251093611"/>
          <c:h val="0.87063137941090696"/>
        </c:manualLayout>
      </c:layout>
      <c:barChart>
        <c:barDir val="col"/>
        <c:grouping val="stacked"/>
        <c:varyColors val="0"/>
        <c:ser>
          <c:idx val="0"/>
          <c:order val="0"/>
          <c:tx>
            <c:strRef>
              <c:f>Charts!$E$10</c:f>
              <c:strCache>
                <c:ptCount val="1"/>
                <c:pt idx="0">
                  <c:v>Employed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Charts!$C$11:$C$23</c:f>
              <c:numCache>
                <c:formatCode>[$-409]mmm\-yy;@</c:formatCode>
                <c:ptCount val="13"/>
                <c:pt idx="0">
                  <c:v>43727</c:v>
                </c:pt>
                <c:pt idx="1">
                  <c:v>43696</c:v>
                </c:pt>
                <c:pt idx="2">
                  <c:v>43665</c:v>
                </c:pt>
                <c:pt idx="3">
                  <c:v>43635</c:v>
                </c:pt>
                <c:pt idx="4">
                  <c:v>43604</c:v>
                </c:pt>
                <c:pt idx="5">
                  <c:v>43574</c:v>
                </c:pt>
                <c:pt idx="6">
                  <c:v>43543</c:v>
                </c:pt>
                <c:pt idx="7">
                  <c:v>43515</c:v>
                </c:pt>
                <c:pt idx="8">
                  <c:v>43484</c:v>
                </c:pt>
                <c:pt idx="9">
                  <c:v>43453</c:v>
                </c:pt>
                <c:pt idx="10">
                  <c:v>43423</c:v>
                </c:pt>
                <c:pt idx="11">
                  <c:v>43392</c:v>
                </c:pt>
                <c:pt idx="12">
                  <c:v>43362</c:v>
                </c:pt>
              </c:numCache>
            </c:numRef>
          </c:cat>
          <c:val>
            <c:numRef>
              <c:f>Charts!$E$11:$E$23</c:f>
              <c:numCache>
                <c:formatCode>#,##0</c:formatCode>
                <c:ptCount val="13"/>
                <c:pt idx="0">
                  <c:v>3705900</c:v>
                </c:pt>
                <c:pt idx="1">
                  <c:v>3776800</c:v>
                </c:pt>
                <c:pt idx="2">
                  <c:v>3759300</c:v>
                </c:pt>
                <c:pt idx="3">
                  <c:v>3756500</c:v>
                </c:pt>
                <c:pt idx="4">
                  <c:v>3717200</c:v>
                </c:pt>
                <c:pt idx="5">
                  <c:v>3714500</c:v>
                </c:pt>
                <c:pt idx="6">
                  <c:v>3713600</c:v>
                </c:pt>
                <c:pt idx="7">
                  <c:v>3711000</c:v>
                </c:pt>
                <c:pt idx="8">
                  <c:v>3694700</c:v>
                </c:pt>
                <c:pt idx="9">
                  <c:v>3719200</c:v>
                </c:pt>
                <c:pt idx="10">
                  <c:v>3724400</c:v>
                </c:pt>
                <c:pt idx="11">
                  <c:v>3713000</c:v>
                </c:pt>
                <c:pt idx="12">
                  <c:v>3680400</c:v>
                </c:pt>
              </c:numCache>
            </c:numRef>
          </c:val>
          <c:extLst>
            <c:ext xmlns:c16="http://schemas.microsoft.com/office/drawing/2014/chart" uri="{C3380CC4-5D6E-409C-BE32-E72D297353CC}">
              <c16:uniqueId val="{00000000-F457-4516-B1D3-B8FF82FA7E8F}"/>
            </c:ext>
          </c:extLst>
        </c:ser>
        <c:ser>
          <c:idx val="1"/>
          <c:order val="1"/>
          <c:tx>
            <c:strRef>
              <c:f>Charts!$F$10</c:f>
              <c:strCache>
                <c:ptCount val="1"/>
                <c:pt idx="0">
                  <c:v>Unemployed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Helvetica" charset="0"/>
                    <a:ea typeface="Helvetica" charset="0"/>
                    <a:cs typeface="Helvetica"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Charts!$C$11:$C$23</c:f>
              <c:numCache>
                <c:formatCode>[$-409]mmm\-yy;@</c:formatCode>
                <c:ptCount val="13"/>
                <c:pt idx="0">
                  <c:v>43727</c:v>
                </c:pt>
                <c:pt idx="1">
                  <c:v>43696</c:v>
                </c:pt>
                <c:pt idx="2">
                  <c:v>43665</c:v>
                </c:pt>
                <c:pt idx="3">
                  <c:v>43635</c:v>
                </c:pt>
                <c:pt idx="4">
                  <c:v>43604</c:v>
                </c:pt>
                <c:pt idx="5">
                  <c:v>43574</c:v>
                </c:pt>
                <c:pt idx="6">
                  <c:v>43543</c:v>
                </c:pt>
                <c:pt idx="7">
                  <c:v>43515</c:v>
                </c:pt>
                <c:pt idx="8">
                  <c:v>43484</c:v>
                </c:pt>
                <c:pt idx="9">
                  <c:v>43453</c:v>
                </c:pt>
                <c:pt idx="10">
                  <c:v>43423</c:v>
                </c:pt>
                <c:pt idx="11">
                  <c:v>43392</c:v>
                </c:pt>
                <c:pt idx="12">
                  <c:v>43362</c:v>
                </c:pt>
              </c:numCache>
            </c:numRef>
          </c:cat>
          <c:val>
            <c:numRef>
              <c:f>Charts!$F$11:$F$23</c:f>
              <c:numCache>
                <c:formatCode>#,##0</c:formatCode>
                <c:ptCount val="13"/>
                <c:pt idx="0">
                  <c:v>110500</c:v>
                </c:pt>
                <c:pt idx="1">
                  <c:v>110100</c:v>
                </c:pt>
                <c:pt idx="2">
                  <c:v>112700</c:v>
                </c:pt>
                <c:pt idx="3">
                  <c:v>121900</c:v>
                </c:pt>
                <c:pt idx="4">
                  <c:v>119700</c:v>
                </c:pt>
                <c:pt idx="5">
                  <c:v>99600</c:v>
                </c:pt>
                <c:pt idx="6">
                  <c:v>119600</c:v>
                </c:pt>
                <c:pt idx="7">
                  <c:v>122600</c:v>
                </c:pt>
                <c:pt idx="8">
                  <c:v>139500</c:v>
                </c:pt>
                <c:pt idx="9">
                  <c:v>102000</c:v>
                </c:pt>
                <c:pt idx="10">
                  <c:v>98800</c:v>
                </c:pt>
                <c:pt idx="11">
                  <c:v>104400</c:v>
                </c:pt>
                <c:pt idx="12">
                  <c:v>115400</c:v>
                </c:pt>
              </c:numCache>
            </c:numRef>
          </c:val>
          <c:extLst>
            <c:ext xmlns:c16="http://schemas.microsoft.com/office/drawing/2014/chart" uri="{C3380CC4-5D6E-409C-BE32-E72D297353CC}">
              <c16:uniqueId val="{00000001-F457-4516-B1D3-B8FF82FA7E8F}"/>
            </c:ext>
          </c:extLst>
        </c:ser>
        <c:dLbls>
          <c:dLblPos val="ctr"/>
          <c:showLegendKey val="0"/>
          <c:showVal val="1"/>
          <c:showCatName val="0"/>
          <c:showSerName val="0"/>
          <c:showPercent val="0"/>
          <c:showBubbleSize val="0"/>
        </c:dLbls>
        <c:gapWidth val="50"/>
        <c:overlap val="100"/>
        <c:axId val="898214048"/>
        <c:axId val="964807008"/>
      </c:barChart>
      <c:scatterChart>
        <c:scatterStyle val="lineMarker"/>
        <c:varyColors val="0"/>
        <c:ser>
          <c:idx val="2"/>
          <c:order val="2"/>
          <c:tx>
            <c:strRef>
              <c:f>Charts!$D$10</c:f>
              <c:strCache>
                <c:ptCount val="1"/>
                <c:pt idx="0">
                  <c:v>Labor Force</c:v>
                </c:pt>
              </c:strCache>
            </c:strRef>
          </c:tx>
          <c:spPr>
            <a:ln w="25400" cap="rnd">
              <a:noFill/>
              <a:round/>
            </a:ln>
            <a:effectLst/>
          </c:spPr>
          <c:marker>
            <c:symbol val="none"/>
          </c:marker>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Charts!$C$11:$C$23</c:f>
              <c:numCache>
                <c:formatCode>[$-409]mmm\-yy;@</c:formatCode>
                <c:ptCount val="13"/>
                <c:pt idx="0">
                  <c:v>43727</c:v>
                </c:pt>
                <c:pt idx="1">
                  <c:v>43696</c:v>
                </c:pt>
                <c:pt idx="2">
                  <c:v>43665</c:v>
                </c:pt>
                <c:pt idx="3">
                  <c:v>43635</c:v>
                </c:pt>
                <c:pt idx="4">
                  <c:v>43604</c:v>
                </c:pt>
                <c:pt idx="5">
                  <c:v>43574</c:v>
                </c:pt>
                <c:pt idx="6">
                  <c:v>43543</c:v>
                </c:pt>
                <c:pt idx="7">
                  <c:v>43515</c:v>
                </c:pt>
                <c:pt idx="8">
                  <c:v>43484</c:v>
                </c:pt>
                <c:pt idx="9">
                  <c:v>43453</c:v>
                </c:pt>
                <c:pt idx="10">
                  <c:v>43423</c:v>
                </c:pt>
                <c:pt idx="11">
                  <c:v>43392</c:v>
                </c:pt>
                <c:pt idx="12">
                  <c:v>43362</c:v>
                </c:pt>
              </c:numCache>
            </c:numRef>
          </c:xVal>
          <c:yVal>
            <c:numRef>
              <c:f>Charts!$D$11:$D$23</c:f>
              <c:numCache>
                <c:formatCode>#,##0</c:formatCode>
                <c:ptCount val="13"/>
                <c:pt idx="0">
                  <c:v>3816400</c:v>
                </c:pt>
                <c:pt idx="1">
                  <c:v>3886900</c:v>
                </c:pt>
                <c:pt idx="2">
                  <c:v>3872000</c:v>
                </c:pt>
                <c:pt idx="3">
                  <c:v>3878400</c:v>
                </c:pt>
                <c:pt idx="4">
                  <c:v>3836800</c:v>
                </c:pt>
                <c:pt idx="5">
                  <c:v>3814100</c:v>
                </c:pt>
                <c:pt idx="6">
                  <c:v>3833100</c:v>
                </c:pt>
                <c:pt idx="7">
                  <c:v>3833600</c:v>
                </c:pt>
                <c:pt idx="8">
                  <c:v>3834200</c:v>
                </c:pt>
                <c:pt idx="9">
                  <c:v>3821200</c:v>
                </c:pt>
                <c:pt idx="10">
                  <c:v>3823200</c:v>
                </c:pt>
                <c:pt idx="11">
                  <c:v>3817400</c:v>
                </c:pt>
                <c:pt idx="12">
                  <c:v>3795800</c:v>
                </c:pt>
              </c:numCache>
            </c:numRef>
          </c:yVal>
          <c:smooth val="0"/>
          <c:extLst>
            <c:ext xmlns:c16="http://schemas.microsoft.com/office/drawing/2014/chart" uri="{C3380CC4-5D6E-409C-BE32-E72D297353CC}">
              <c16:uniqueId val="{00000002-F457-4516-B1D3-B8FF82FA7E8F}"/>
            </c:ext>
          </c:extLst>
        </c:ser>
        <c:dLbls>
          <c:showLegendKey val="0"/>
          <c:showVal val="0"/>
          <c:showCatName val="0"/>
          <c:showSerName val="0"/>
          <c:showPercent val="0"/>
          <c:showBubbleSize val="0"/>
        </c:dLbls>
        <c:axId val="898214048"/>
        <c:axId val="964807008"/>
      </c:scatterChart>
      <c:dateAx>
        <c:axId val="898214048"/>
        <c:scaling>
          <c:orientation val="minMax"/>
        </c:scaling>
        <c:delete val="0"/>
        <c:axPos val="b"/>
        <c:numFmt formatCode="[$-409]mmm\-yy;@"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964807008"/>
        <c:crosses val="autoZero"/>
        <c:auto val="1"/>
        <c:lblOffset val="100"/>
        <c:baseTimeUnit val="months"/>
      </c:dateAx>
      <c:valAx>
        <c:axId val="964807008"/>
        <c:scaling>
          <c:orientation val="minMax"/>
          <c:min val="0"/>
        </c:scaling>
        <c:delete val="0"/>
        <c:axPos val="l"/>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crossAx val="898214048"/>
        <c:crosses val="autoZero"/>
        <c:crossBetween val="between"/>
      </c:valAx>
      <c:spPr>
        <a:noFill/>
        <a:ln>
          <a:noFill/>
        </a:ln>
        <a:effectLst/>
      </c:spPr>
    </c:plotArea>
    <c:legend>
      <c:legendPos val="t"/>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charset="0"/>
              <a:ea typeface="Helvetica" charset="0"/>
              <a:cs typeface="Helvetica"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charset="0"/>
          <a:ea typeface="Helvetica" charset="0"/>
          <a:cs typeface="Helvetica" charset="0"/>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'Median Wage'!$D$32</c:f>
              <c:strCache>
                <c:ptCount val="1"/>
                <c:pt idx="0">
                  <c:v>2015 Median Annual Wage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Wage'!$D$33:$D$40</c:f>
              <c:numCache>
                <c:formatCode>"$"#,##0</c:formatCode>
                <c:ptCount val="8"/>
                <c:pt idx="0">
                  <c:v>36317</c:v>
                </c:pt>
                <c:pt idx="1">
                  <c:v>38433</c:v>
                </c:pt>
                <c:pt idx="2">
                  <c:v>40646</c:v>
                </c:pt>
                <c:pt idx="3">
                  <c:v>53153</c:v>
                </c:pt>
                <c:pt idx="4">
                  <c:v>42225</c:v>
                </c:pt>
                <c:pt idx="5">
                  <c:v>38601</c:v>
                </c:pt>
                <c:pt idx="6">
                  <c:v>38797</c:v>
                </c:pt>
                <c:pt idx="7">
                  <c:v>46690</c:v>
                </c:pt>
              </c:numCache>
            </c:numRef>
          </c:val>
          <c:extLst>
            <c:ext xmlns:c16="http://schemas.microsoft.com/office/drawing/2014/chart" uri="{C3380CC4-5D6E-409C-BE32-E72D297353CC}">
              <c16:uniqueId val="{00000000-39C7-4016-B8B9-BB34A7E2CB09}"/>
            </c:ext>
          </c:extLst>
        </c:ser>
        <c:ser>
          <c:idx val="1"/>
          <c:order val="1"/>
          <c:tx>
            <c:strRef>
              <c:f>'Median Wage'!$E$32</c:f>
              <c:strCache>
                <c:ptCount val="1"/>
                <c:pt idx="0">
                  <c:v>2018 Median Annual Wage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'Median Wage'!$C$33:$C$40</c:f>
              <c:strCache>
                <c:ptCount val="8"/>
                <c:pt idx="0">
                  <c:v>Berkshire  </c:v>
                </c:pt>
                <c:pt idx="1">
                  <c:v>Cape and Islands</c:v>
                </c:pt>
                <c:pt idx="2">
                  <c:v>Central</c:v>
                </c:pt>
                <c:pt idx="3">
                  <c:v>Greater Boston</c:v>
                </c:pt>
                <c:pt idx="4">
                  <c:v>Northeast</c:v>
                </c:pt>
                <c:pt idx="5">
                  <c:v>Pioneer Valley</c:v>
                </c:pt>
                <c:pt idx="6">
                  <c:v>Southeast</c:v>
                </c:pt>
                <c:pt idx="7">
                  <c:v>Massachusetts</c:v>
                </c:pt>
              </c:strCache>
            </c:strRef>
          </c:cat>
          <c:val>
            <c:numRef>
              <c:f>'Median Wage'!$E$33:$E$40</c:f>
              <c:numCache>
                <c:formatCode>"$"#,##0</c:formatCode>
                <c:ptCount val="8"/>
                <c:pt idx="0">
                  <c:v>38179</c:v>
                </c:pt>
                <c:pt idx="1">
                  <c:v>42366</c:v>
                </c:pt>
                <c:pt idx="2">
                  <c:v>43133</c:v>
                </c:pt>
                <c:pt idx="3">
                  <c:v>56732</c:v>
                </c:pt>
                <c:pt idx="4">
                  <c:v>45698</c:v>
                </c:pt>
                <c:pt idx="5">
                  <c:v>40163</c:v>
                </c:pt>
                <c:pt idx="6">
                  <c:v>41303</c:v>
                </c:pt>
                <c:pt idx="7">
                  <c:v>48680</c:v>
                </c:pt>
              </c:numCache>
            </c:numRef>
          </c:val>
          <c:extLst>
            <c:ext xmlns:c16="http://schemas.microsoft.com/office/drawing/2014/chart" uri="{C3380CC4-5D6E-409C-BE32-E72D297353CC}">
              <c16:uniqueId val="{00000001-39C7-4016-B8B9-BB34A7E2CB09}"/>
            </c:ext>
          </c:extLst>
        </c:ser>
        <c:dLbls>
          <c:showLegendKey val="0"/>
          <c:showVal val="0"/>
          <c:showCatName val="0"/>
          <c:showSerName val="0"/>
          <c:showPercent val="0"/>
          <c:showBubbleSize val="0"/>
        </c:dLbls>
        <c:gapWidth val="100"/>
        <c:axId val="502975552"/>
        <c:axId val="502982768"/>
      </c:barChart>
      <c:catAx>
        <c:axId val="5029755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82768"/>
        <c:crosses val="autoZero"/>
        <c:auto val="1"/>
        <c:lblAlgn val="ctr"/>
        <c:lblOffset val="100"/>
        <c:noMultiLvlLbl val="0"/>
      </c:catAx>
      <c:valAx>
        <c:axId val="502982768"/>
        <c:scaling>
          <c:orientation val="minMax"/>
        </c:scaling>
        <c:delete val="0"/>
        <c:axPos val="l"/>
        <c:numFmt formatCode="&quot;$&quot;#,##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029755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Charts!$W$10</c:f>
              <c:strCache>
                <c:ptCount val="1"/>
                <c:pt idx="0">
                  <c:v>Sum of 2026 Employment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675-4536-82AE-2C359D77082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675-4536-82AE-2C359D77082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675-4536-82AE-2C359D770824}"/>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Charts!$U$11:$U$13</c:f>
              <c:strCache>
                <c:ptCount val="3"/>
                <c:pt idx="0">
                  <c:v>HS or Below</c:v>
                </c:pt>
                <c:pt idx="1">
                  <c:v>AS, Cert, Some College</c:v>
                </c:pt>
                <c:pt idx="2">
                  <c:v>BA+</c:v>
                </c:pt>
              </c:strCache>
            </c:strRef>
          </c:cat>
          <c:val>
            <c:numRef>
              <c:f>Charts!$W$11:$W$13</c:f>
              <c:numCache>
                <c:formatCode>_(* #,##0_);_(* \(#,##0\);_(* "-"??_);_(@_)</c:formatCode>
                <c:ptCount val="3"/>
                <c:pt idx="0">
                  <c:v>2174607</c:v>
                </c:pt>
                <c:pt idx="1">
                  <c:v>436887</c:v>
                </c:pt>
                <c:pt idx="2">
                  <c:v>1311098</c:v>
                </c:pt>
              </c:numCache>
            </c:numRef>
          </c:val>
          <c:extLst>
            <c:ext xmlns:c16="http://schemas.microsoft.com/office/drawing/2014/chart" uri="{C3380CC4-5D6E-409C-BE32-E72D297353CC}">
              <c16:uniqueId val="{00000006-5675-4536-82AE-2C359D770824}"/>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Charts!$V$10</c:f>
              <c:strCache>
                <c:ptCount val="1"/>
                <c:pt idx="0">
                  <c:v>Sum of 2016 Employment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37B-4CE4-82DA-2179B8290A0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37B-4CE4-82DA-2179B8290A0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37B-4CE4-82DA-2179B8290A0F}"/>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Helvetica" charset="0"/>
                    <a:ea typeface="Helvetica" charset="0"/>
                    <a:cs typeface="Helvetica" charset="0"/>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Charts!$U$11:$U$13</c:f>
              <c:strCache>
                <c:ptCount val="3"/>
                <c:pt idx="0">
                  <c:v>HS or Below</c:v>
                </c:pt>
                <c:pt idx="1">
                  <c:v>AS, Cert, Some College</c:v>
                </c:pt>
                <c:pt idx="2">
                  <c:v>BA+</c:v>
                </c:pt>
              </c:strCache>
            </c:strRef>
          </c:cat>
          <c:val>
            <c:numRef>
              <c:f>Charts!$V$11:$V$13</c:f>
              <c:numCache>
                <c:formatCode>_(* #,##0_);_(* \(#,##0\);_(* "-"??_);_(@_)</c:formatCode>
                <c:ptCount val="3"/>
                <c:pt idx="0">
                  <c:v>2055010</c:v>
                </c:pt>
                <c:pt idx="1">
                  <c:v>408002</c:v>
                </c:pt>
                <c:pt idx="2">
                  <c:v>1187890</c:v>
                </c:pt>
              </c:numCache>
            </c:numRef>
          </c:val>
          <c:extLst>
            <c:ext xmlns:c16="http://schemas.microsoft.com/office/drawing/2014/chart" uri="{C3380CC4-5D6E-409C-BE32-E72D297353CC}">
              <c16:uniqueId val="{00000006-F37B-4CE4-82DA-2179B8290A0F}"/>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1000">
          <a:solidFill>
            <a:schemeClr val="tx1"/>
          </a:solidFill>
          <a:latin typeface="Helvetica" charset="0"/>
          <a:ea typeface="Helvetica" charset="0"/>
          <a:cs typeface="Helvetica" charset="0"/>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[State - Worker Characteristics.xlsx]Age!PivotTable17</c:name>
    <c:fmtId val="20"/>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Age!$AD$5:$AD$6</c:f>
              <c:strCache>
                <c:ptCount val="1"/>
                <c:pt idx="0">
                  <c:v>14-21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Age!$AC$7:$AC$9</c:f>
              <c:strCache>
                <c:ptCount val="3"/>
                <c:pt idx="0">
                  <c:v>Health Care and Social Assistance</c:v>
                </c:pt>
                <c:pt idx="1">
                  <c:v>Manufacturing</c:v>
                </c:pt>
                <c:pt idx="2">
                  <c:v>Professional, Scientific, and Technical Services</c:v>
                </c:pt>
              </c:strCache>
            </c:strRef>
          </c:cat>
          <c:val>
            <c:numRef>
              <c:f>Age!$AD$7:$AD$9</c:f>
              <c:numCache>
                <c:formatCode>#,##0</c:formatCode>
                <c:ptCount val="3"/>
                <c:pt idx="0">
                  <c:v>21540</c:v>
                </c:pt>
                <c:pt idx="1">
                  <c:v>5790</c:v>
                </c:pt>
                <c:pt idx="2">
                  <c:v>4504</c:v>
                </c:pt>
              </c:numCache>
            </c:numRef>
          </c:val>
          <c:extLst>
            <c:ext xmlns:c16="http://schemas.microsoft.com/office/drawing/2014/chart" uri="{C3380CC4-5D6E-409C-BE32-E72D297353CC}">
              <c16:uniqueId val="{00000000-DB8A-4D74-8D99-D32BEB5D0E12}"/>
            </c:ext>
          </c:extLst>
        </c:ser>
        <c:ser>
          <c:idx val="1"/>
          <c:order val="1"/>
          <c:tx>
            <c:strRef>
              <c:f>Age!$AE$5:$AE$6</c:f>
              <c:strCache>
                <c:ptCount val="1"/>
                <c:pt idx="0">
                  <c:v>22-34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Age!$AC$7:$AC$9</c:f>
              <c:strCache>
                <c:ptCount val="3"/>
                <c:pt idx="0">
                  <c:v>Health Care and Social Assistance</c:v>
                </c:pt>
                <c:pt idx="1">
                  <c:v>Manufacturing</c:v>
                </c:pt>
                <c:pt idx="2">
                  <c:v>Professional, Scientific, and Technical Services</c:v>
                </c:pt>
              </c:strCache>
            </c:strRef>
          </c:cat>
          <c:val>
            <c:numRef>
              <c:f>Age!$AE$7:$AE$9</c:f>
              <c:numCache>
                <c:formatCode>#,##0</c:formatCode>
                <c:ptCount val="3"/>
                <c:pt idx="0">
                  <c:v>184433</c:v>
                </c:pt>
                <c:pt idx="1">
                  <c:v>52710</c:v>
                </c:pt>
                <c:pt idx="2">
                  <c:v>109754</c:v>
                </c:pt>
              </c:numCache>
            </c:numRef>
          </c:val>
          <c:extLst>
            <c:ext xmlns:c16="http://schemas.microsoft.com/office/drawing/2014/chart" uri="{C3380CC4-5D6E-409C-BE32-E72D297353CC}">
              <c16:uniqueId val="{00000001-DB8A-4D74-8D99-D32BEB5D0E12}"/>
            </c:ext>
          </c:extLst>
        </c:ser>
        <c:ser>
          <c:idx val="2"/>
          <c:order val="2"/>
          <c:tx>
            <c:strRef>
              <c:f>Age!$AF$5:$AF$6</c:f>
              <c:strCache>
                <c:ptCount val="1"/>
                <c:pt idx="0">
                  <c:v>35-44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Age!$AC$7:$AC$9</c:f>
              <c:strCache>
                <c:ptCount val="3"/>
                <c:pt idx="0">
                  <c:v>Health Care and Social Assistance</c:v>
                </c:pt>
                <c:pt idx="1">
                  <c:v>Manufacturing</c:v>
                </c:pt>
                <c:pt idx="2">
                  <c:v>Professional, Scientific, and Technical Services</c:v>
                </c:pt>
              </c:strCache>
            </c:strRef>
          </c:cat>
          <c:val>
            <c:numRef>
              <c:f>Age!$AF$7:$AF$9</c:f>
              <c:numCache>
                <c:formatCode>#,##0</c:formatCode>
                <c:ptCount val="3"/>
                <c:pt idx="0">
                  <c:v>130419</c:v>
                </c:pt>
                <c:pt idx="1">
                  <c:v>46335</c:v>
                </c:pt>
                <c:pt idx="2">
                  <c:v>73912</c:v>
                </c:pt>
              </c:numCache>
            </c:numRef>
          </c:val>
          <c:extLst>
            <c:ext xmlns:c16="http://schemas.microsoft.com/office/drawing/2014/chart" uri="{C3380CC4-5D6E-409C-BE32-E72D297353CC}">
              <c16:uniqueId val="{00000002-DB8A-4D74-8D99-D32BEB5D0E12}"/>
            </c:ext>
          </c:extLst>
        </c:ser>
        <c:ser>
          <c:idx val="3"/>
          <c:order val="3"/>
          <c:tx>
            <c:strRef>
              <c:f>Age!$AG$5:$AG$6</c:f>
              <c:strCache>
                <c:ptCount val="1"/>
                <c:pt idx="0">
                  <c:v>45-54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Age!$AC$7:$AC$9</c:f>
              <c:strCache>
                <c:ptCount val="3"/>
                <c:pt idx="0">
                  <c:v>Health Care and Social Assistance</c:v>
                </c:pt>
                <c:pt idx="1">
                  <c:v>Manufacturing</c:v>
                </c:pt>
                <c:pt idx="2">
                  <c:v>Professional, Scientific, and Technical Services</c:v>
                </c:pt>
              </c:strCache>
            </c:strRef>
          </c:cat>
          <c:val>
            <c:numRef>
              <c:f>Age!$AG$7:$AG$9</c:f>
              <c:numCache>
                <c:formatCode>#,##0</c:formatCode>
                <c:ptCount val="3"/>
                <c:pt idx="0">
                  <c:v>135349</c:v>
                </c:pt>
                <c:pt idx="1">
                  <c:v>61553</c:v>
                </c:pt>
                <c:pt idx="2">
                  <c:v>68288</c:v>
                </c:pt>
              </c:numCache>
            </c:numRef>
          </c:val>
          <c:extLst>
            <c:ext xmlns:c16="http://schemas.microsoft.com/office/drawing/2014/chart" uri="{C3380CC4-5D6E-409C-BE32-E72D297353CC}">
              <c16:uniqueId val="{00000003-DB8A-4D74-8D99-D32BEB5D0E12}"/>
            </c:ext>
          </c:extLst>
        </c:ser>
        <c:ser>
          <c:idx val="4"/>
          <c:order val="4"/>
          <c:tx>
            <c:strRef>
              <c:f>Age!$AH$5:$AH$6</c:f>
              <c:strCache>
                <c:ptCount val="1"/>
                <c:pt idx="0">
                  <c:v>55-64</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Age!$AC$7:$AC$9</c:f>
              <c:strCache>
                <c:ptCount val="3"/>
                <c:pt idx="0">
                  <c:v>Health Care and Social Assistance</c:v>
                </c:pt>
                <c:pt idx="1">
                  <c:v>Manufacturing</c:v>
                </c:pt>
                <c:pt idx="2">
                  <c:v>Professional, Scientific, and Technical Services</c:v>
                </c:pt>
              </c:strCache>
            </c:strRef>
          </c:cat>
          <c:val>
            <c:numRef>
              <c:f>Age!$AH$7:$AH$9</c:f>
              <c:numCache>
                <c:formatCode>#,##0</c:formatCode>
                <c:ptCount val="3"/>
                <c:pt idx="0">
                  <c:v>122235</c:v>
                </c:pt>
                <c:pt idx="1">
                  <c:v>64755</c:v>
                </c:pt>
                <c:pt idx="2">
                  <c:v>50918</c:v>
                </c:pt>
              </c:numCache>
            </c:numRef>
          </c:val>
          <c:extLst>
            <c:ext xmlns:c16="http://schemas.microsoft.com/office/drawing/2014/chart" uri="{C3380CC4-5D6E-409C-BE32-E72D297353CC}">
              <c16:uniqueId val="{00000004-DB8A-4D74-8D99-D32BEB5D0E12}"/>
            </c:ext>
          </c:extLst>
        </c:ser>
        <c:ser>
          <c:idx val="5"/>
          <c:order val="5"/>
          <c:tx>
            <c:strRef>
              <c:f>Age!$AI$5:$AI$6</c:f>
              <c:strCache>
                <c:ptCount val="1"/>
                <c:pt idx="0">
                  <c:v>65-99</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Age!$AC$7:$AC$9</c:f>
              <c:strCache>
                <c:ptCount val="3"/>
                <c:pt idx="0">
                  <c:v>Health Care and Social Assistance</c:v>
                </c:pt>
                <c:pt idx="1">
                  <c:v>Manufacturing</c:v>
                </c:pt>
                <c:pt idx="2">
                  <c:v>Professional, Scientific, and Technical Services</c:v>
                </c:pt>
              </c:strCache>
            </c:strRef>
          </c:cat>
          <c:val>
            <c:numRef>
              <c:f>Age!$AI$7:$AI$9</c:f>
              <c:numCache>
                <c:formatCode>#,##0</c:formatCode>
                <c:ptCount val="3"/>
                <c:pt idx="0">
                  <c:v>44410</c:v>
                </c:pt>
                <c:pt idx="1">
                  <c:v>15712</c:v>
                </c:pt>
                <c:pt idx="2">
                  <c:v>15897</c:v>
                </c:pt>
              </c:numCache>
            </c:numRef>
          </c:val>
          <c:extLst>
            <c:ext xmlns:c16="http://schemas.microsoft.com/office/drawing/2014/chart" uri="{C3380CC4-5D6E-409C-BE32-E72D297353CC}">
              <c16:uniqueId val="{00000005-DB8A-4D74-8D99-D32BEB5D0E12}"/>
            </c:ext>
          </c:extLst>
        </c:ser>
        <c:dLbls>
          <c:dLblPos val="ctr"/>
          <c:showLegendKey val="0"/>
          <c:showVal val="1"/>
          <c:showCatName val="0"/>
          <c:showSerName val="0"/>
          <c:showPercent val="0"/>
          <c:showBubbleSize val="0"/>
        </c:dLbls>
        <c:gapWidth val="50"/>
        <c:overlap val="100"/>
        <c:axId val="486004600"/>
        <c:axId val="485995416"/>
      </c:barChart>
      <c:catAx>
        <c:axId val="4860046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5995416"/>
        <c:crosses val="autoZero"/>
        <c:auto val="1"/>
        <c:lblAlgn val="ctr"/>
        <c:lblOffset val="100"/>
        <c:noMultiLvlLbl val="0"/>
      </c:catAx>
      <c:valAx>
        <c:axId val="4859954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4860046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[State - Worker Characteristics.xlsx]Sex!PivotTable2</c:name>
    <c:fmtId val="3"/>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Sex!$AD$5:$AD$6</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Sex!$AC$7:$AC$10</c:f>
              <c:strCache>
                <c:ptCount val="3"/>
                <c:pt idx="0">
                  <c:v>Health Care and Social Assistance</c:v>
                </c:pt>
                <c:pt idx="1">
                  <c:v>Manufacturing</c:v>
                </c:pt>
                <c:pt idx="2">
                  <c:v>Professional, Scientific, and Technical Services</c:v>
                </c:pt>
              </c:strCache>
            </c:strRef>
          </c:cat>
          <c:val>
            <c:numRef>
              <c:f>Sex!$AD$7:$AD$10</c:f>
              <c:numCache>
                <c:formatCode>#,##0</c:formatCode>
                <c:ptCount val="3"/>
                <c:pt idx="0">
                  <c:v>148329</c:v>
                </c:pt>
                <c:pt idx="1">
                  <c:v>170270</c:v>
                </c:pt>
                <c:pt idx="2">
                  <c:v>179637</c:v>
                </c:pt>
              </c:numCache>
            </c:numRef>
          </c:val>
          <c:extLst>
            <c:ext xmlns:c16="http://schemas.microsoft.com/office/drawing/2014/chart" uri="{C3380CC4-5D6E-409C-BE32-E72D297353CC}">
              <c16:uniqueId val="{00000000-2331-4710-B827-D0E0E306F816}"/>
            </c:ext>
          </c:extLst>
        </c:ser>
        <c:ser>
          <c:idx val="1"/>
          <c:order val="1"/>
          <c:tx>
            <c:strRef>
              <c:f>Sex!$AE$5:$AE$6</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Sex!$AC$7:$AC$10</c:f>
              <c:strCache>
                <c:ptCount val="3"/>
                <c:pt idx="0">
                  <c:v>Health Care and Social Assistance</c:v>
                </c:pt>
                <c:pt idx="1">
                  <c:v>Manufacturing</c:v>
                </c:pt>
                <c:pt idx="2">
                  <c:v>Professional, Scientific, and Technical Services</c:v>
                </c:pt>
              </c:strCache>
            </c:strRef>
          </c:cat>
          <c:val>
            <c:numRef>
              <c:f>Sex!$AE$7:$AE$10</c:f>
              <c:numCache>
                <c:formatCode>#,##0</c:formatCode>
                <c:ptCount val="3"/>
                <c:pt idx="0">
                  <c:v>490056</c:v>
                </c:pt>
                <c:pt idx="1">
                  <c:v>76585</c:v>
                </c:pt>
                <c:pt idx="2">
                  <c:v>143636</c:v>
                </c:pt>
              </c:numCache>
            </c:numRef>
          </c:val>
          <c:extLst>
            <c:ext xmlns:c16="http://schemas.microsoft.com/office/drawing/2014/chart" uri="{C3380CC4-5D6E-409C-BE32-E72D297353CC}">
              <c16:uniqueId val="{00000001-2331-4710-B827-D0E0E306F816}"/>
            </c:ext>
          </c:extLst>
        </c:ser>
        <c:dLbls>
          <c:showLegendKey val="0"/>
          <c:showVal val="1"/>
          <c:showCatName val="0"/>
          <c:showSerName val="0"/>
          <c:showPercent val="0"/>
          <c:showBubbleSize val="0"/>
        </c:dLbls>
        <c:gapWidth val="50"/>
        <c:overlap val="100"/>
        <c:axId val="437937360"/>
        <c:axId val="437937688"/>
      </c:barChart>
      <c:catAx>
        <c:axId val="43793736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688"/>
        <c:crosses val="autoZero"/>
        <c:auto val="1"/>
        <c:lblAlgn val="ctr"/>
        <c:lblOffset val="100"/>
        <c:noMultiLvlLbl val="0"/>
      </c:catAx>
      <c:valAx>
        <c:axId val="437937688"/>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9373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[State - Worker Characteristics.xlsx]Educ!PivotTable19</c:name>
    <c:fmtId val="18"/>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Educ!$AD$5:$AD$6</c:f>
              <c:strCache>
                <c:ptCount val="1"/>
                <c:pt idx="0">
                  <c:v>Less than high school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Educ!$AC$7:$AC$9</c:f>
              <c:strCache>
                <c:ptCount val="3"/>
                <c:pt idx="0">
                  <c:v>Health Care and Social Assistance</c:v>
                </c:pt>
                <c:pt idx="1">
                  <c:v>Manufacturing</c:v>
                </c:pt>
                <c:pt idx="2">
                  <c:v>Professional, Scientific, and Technical Services</c:v>
                </c:pt>
              </c:strCache>
            </c:strRef>
          </c:cat>
          <c:val>
            <c:numRef>
              <c:f>Educ!$AD$7:$AD$9</c:f>
              <c:numCache>
                <c:formatCode>#,##0</c:formatCode>
                <c:ptCount val="3"/>
                <c:pt idx="0">
                  <c:v>64820</c:v>
                </c:pt>
                <c:pt idx="1">
                  <c:v>29830</c:v>
                </c:pt>
                <c:pt idx="2">
                  <c:v>21221</c:v>
                </c:pt>
              </c:numCache>
            </c:numRef>
          </c:val>
          <c:extLst>
            <c:ext xmlns:c16="http://schemas.microsoft.com/office/drawing/2014/chart" uri="{C3380CC4-5D6E-409C-BE32-E72D297353CC}">
              <c16:uniqueId val="{00000000-462F-4D81-ADEF-AB9B997FD679}"/>
            </c:ext>
          </c:extLst>
        </c:ser>
        <c:ser>
          <c:idx val="1"/>
          <c:order val="1"/>
          <c:tx>
            <c:strRef>
              <c:f>Educ!$AE$5:$AE$6</c:f>
              <c:strCache>
                <c:ptCount val="1"/>
                <c:pt idx="0">
                  <c:v>High school or equivalent, no college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Educ!$AC$7:$AC$9</c:f>
              <c:strCache>
                <c:ptCount val="3"/>
                <c:pt idx="0">
                  <c:v>Health Care and Social Assistance</c:v>
                </c:pt>
                <c:pt idx="1">
                  <c:v>Manufacturing</c:v>
                </c:pt>
                <c:pt idx="2">
                  <c:v>Professional, Scientific, and Technical Services</c:v>
                </c:pt>
              </c:strCache>
            </c:strRef>
          </c:cat>
          <c:val>
            <c:numRef>
              <c:f>Educ!$AE$7:$AE$9</c:f>
              <c:numCache>
                <c:formatCode>#,##0</c:formatCode>
                <c:ptCount val="3"/>
                <c:pt idx="0">
                  <c:v>126933</c:v>
                </c:pt>
                <c:pt idx="1">
                  <c:v>60431</c:v>
                </c:pt>
                <c:pt idx="2">
                  <c:v>48725</c:v>
                </c:pt>
              </c:numCache>
            </c:numRef>
          </c:val>
          <c:extLst>
            <c:ext xmlns:c16="http://schemas.microsoft.com/office/drawing/2014/chart" uri="{C3380CC4-5D6E-409C-BE32-E72D297353CC}">
              <c16:uniqueId val="{00000001-462F-4D81-ADEF-AB9B997FD679}"/>
            </c:ext>
          </c:extLst>
        </c:ser>
        <c:ser>
          <c:idx val="2"/>
          <c:order val="2"/>
          <c:tx>
            <c:strRef>
              <c:f>Educ!$AF$5:$AF$6</c:f>
              <c:strCache>
                <c:ptCount val="1"/>
                <c:pt idx="0">
                  <c:v>Some college or Associate degree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Educ!$AC$7:$AC$9</c:f>
              <c:strCache>
                <c:ptCount val="3"/>
                <c:pt idx="0">
                  <c:v>Health Care and Social Assistance</c:v>
                </c:pt>
                <c:pt idx="1">
                  <c:v>Manufacturing</c:v>
                </c:pt>
                <c:pt idx="2">
                  <c:v>Professional, Scientific, and Technical Services</c:v>
                </c:pt>
              </c:strCache>
            </c:strRef>
          </c:cat>
          <c:val>
            <c:numRef>
              <c:f>Educ!$AF$7:$AF$9</c:f>
              <c:numCache>
                <c:formatCode>#,##0</c:formatCode>
                <c:ptCount val="3"/>
                <c:pt idx="0">
                  <c:v>187912</c:v>
                </c:pt>
                <c:pt idx="1">
                  <c:v>67318</c:v>
                </c:pt>
                <c:pt idx="2">
                  <c:v>73237</c:v>
                </c:pt>
              </c:numCache>
            </c:numRef>
          </c:val>
          <c:extLst>
            <c:ext xmlns:c16="http://schemas.microsoft.com/office/drawing/2014/chart" uri="{C3380CC4-5D6E-409C-BE32-E72D297353CC}">
              <c16:uniqueId val="{00000002-462F-4D81-ADEF-AB9B997FD679}"/>
            </c:ext>
          </c:extLst>
        </c:ser>
        <c:ser>
          <c:idx val="3"/>
          <c:order val="3"/>
          <c:tx>
            <c:strRef>
              <c:f>Educ!$AG$5:$AG$6</c:f>
              <c:strCache>
                <c:ptCount val="1"/>
                <c:pt idx="0">
                  <c:v>Bachelor's degree or advanced degree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Educ!$AC$7:$AC$9</c:f>
              <c:strCache>
                <c:ptCount val="3"/>
                <c:pt idx="0">
                  <c:v>Health Care and Social Assistance</c:v>
                </c:pt>
                <c:pt idx="1">
                  <c:v>Manufacturing</c:v>
                </c:pt>
                <c:pt idx="2">
                  <c:v>Professional, Scientific, and Technical Services</c:v>
                </c:pt>
              </c:strCache>
            </c:strRef>
          </c:cat>
          <c:val>
            <c:numRef>
              <c:f>Educ!$AG$7:$AG$9</c:f>
              <c:numCache>
                <c:formatCode>#,##0</c:formatCode>
                <c:ptCount val="3"/>
                <c:pt idx="0">
                  <c:v>203738</c:v>
                </c:pt>
                <c:pt idx="1">
                  <c:v>74810</c:v>
                </c:pt>
                <c:pt idx="2">
                  <c:v>156955</c:v>
                </c:pt>
              </c:numCache>
            </c:numRef>
          </c:val>
          <c:extLst>
            <c:ext xmlns:c16="http://schemas.microsoft.com/office/drawing/2014/chart" uri="{C3380CC4-5D6E-409C-BE32-E72D297353CC}">
              <c16:uniqueId val="{00000003-462F-4D81-ADEF-AB9B997FD679}"/>
            </c:ext>
          </c:extLst>
        </c:ser>
        <c:dLbls>
          <c:dLblPos val="ctr"/>
          <c:showLegendKey val="0"/>
          <c:showVal val="1"/>
          <c:showCatName val="0"/>
          <c:showSerName val="0"/>
          <c:showPercent val="0"/>
          <c:showBubbleSize val="0"/>
        </c:dLbls>
        <c:gapWidth val="50"/>
        <c:overlap val="100"/>
        <c:axId val="825191272"/>
        <c:axId val="825191600"/>
      </c:barChart>
      <c:catAx>
        <c:axId val="82519127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600"/>
        <c:crosses val="autoZero"/>
        <c:auto val="1"/>
        <c:lblAlgn val="ctr"/>
        <c:lblOffset val="100"/>
        <c:noMultiLvlLbl val="0"/>
      </c:catAx>
      <c:valAx>
        <c:axId val="825191600"/>
        <c:scaling>
          <c:orientation val="minMax"/>
        </c:scaling>
        <c:delete val="0"/>
        <c:axPos val="l"/>
        <c:majorGridlines>
          <c:spPr>
            <a:ln w="9525" cap="flat" cmpd="sng" algn="ctr">
              <a:noFill/>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8251912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[State - Worker Characteristics.xlsx]Race!PivotTable23</c:name>
    <c:fmtId val="15"/>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Race!$AD$5:$AD$6</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Race!$AC$7:$AC$9</c:f>
              <c:strCache>
                <c:ptCount val="3"/>
                <c:pt idx="0">
                  <c:v>Health Care and Social Assistance</c:v>
                </c:pt>
                <c:pt idx="1">
                  <c:v>Manufacturing</c:v>
                </c:pt>
                <c:pt idx="2">
                  <c:v>Professional, Scientific, and Technical Services</c:v>
                </c:pt>
              </c:strCache>
            </c:strRef>
          </c:cat>
          <c:val>
            <c:numRef>
              <c:f>Race!$AD$7:$AD$9</c:f>
              <c:numCache>
                <c:formatCode>#,##0</c:formatCode>
                <c:ptCount val="3"/>
                <c:pt idx="0">
                  <c:v>481201</c:v>
                </c:pt>
                <c:pt idx="1">
                  <c:v>202194</c:v>
                </c:pt>
                <c:pt idx="2">
                  <c:v>264539</c:v>
                </c:pt>
              </c:numCache>
            </c:numRef>
          </c:val>
          <c:extLst>
            <c:ext xmlns:c16="http://schemas.microsoft.com/office/drawing/2014/chart" uri="{C3380CC4-5D6E-409C-BE32-E72D297353CC}">
              <c16:uniqueId val="{00000000-3A69-4EB6-995E-F7AE0F2E175E}"/>
            </c:ext>
          </c:extLst>
        </c:ser>
        <c:ser>
          <c:idx val="1"/>
          <c:order val="1"/>
          <c:tx>
            <c:strRef>
              <c:f>Race!$AE$5:$AE$6</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Race!$AC$7:$AC$9</c:f>
              <c:strCache>
                <c:ptCount val="3"/>
                <c:pt idx="0">
                  <c:v>Health Care and Social Assistance</c:v>
                </c:pt>
                <c:pt idx="1">
                  <c:v>Manufacturing</c:v>
                </c:pt>
                <c:pt idx="2">
                  <c:v>Professional, Scientific, and Technical Services</c:v>
                </c:pt>
              </c:strCache>
            </c:strRef>
          </c:cat>
          <c:val>
            <c:numRef>
              <c:f>Race!$AE$7:$AE$9</c:f>
              <c:numCache>
                <c:formatCode>#,##0</c:formatCode>
                <c:ptCount val="3"/>
                <c:pt idx="0">
                  <c:v>103633</c:v>
                </c:pt>
                <c:pt idx="1">
                  <c:v>13801</c:v>
                </c:pt>
                <c:pt idx="2">
                  <c:v>11493</c:v>
                </c:pt>
              </c:numCache>
            </c:numRef>
          </c:val>
          <c:extLst>
            <c:ext xmlns:c16="http://schemas.microsoft.com/office/drawing/2014/chart" uri="{C3380CC4-5D6E-409C-BE32-E72D297353CC}">
              <c16:uniqueId val="{00000001-3A69-4EB6-995E-F7AE0F2E175E}"/>
            </c:ext>
          </c:extLst>
        </c:ser>
        <c:ser>
          <c:idx val="2"/>
          <c:order val="2"/>
          <c:tx>
            <c:strRef>
              <c:f>Race!$AF$5:$AF$6</c:f>
              <c:strCache>
                <c:ptCount val="1"/>
                <c:pt idx="0">
                  <c:v>Asian Alone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Race!$AC$7:$AC$9</c:f>
              <c:strCache>
                <c:ptCount val="3"/>
                <c:pt idx="0">
                  <c:v>Health Care and Social Assistance</c:v>
                </c:pt>
                <c:pt idx="1">
                  <c:v>Manufacturing</c:v>
                </c:pt>
                <c:pt idx="2">
                  <c:v>Professional, Scientific, and Technical Services</c:v>
                </c:pt>
              </c:strCache>
            </c:strRef>
          </c:cat>
          <c:val>
            <c:numRef>
              <c:f>Race!$AF$7:$AF$9</c:f>
              <c:numCache>
                <c:formatCode>#,##0</c:formatCode>
                <c:ptCount val="3"/>
                <c:pt idx="0">
                  <c:v>36318</c:v>
                </c:pt>
                <c:pt idx="1">
                  <c:v>25457</c:v>
                </c:pt>
                <c:pt idx="2">
                  <c:v>41227</c:v>
                </c:pt>
              </c:numCache>
            </c:numRef>
          </c:val>
          <c:extLst>
            <c:ext xmlns:c16="http://schemas.microsoft.com/office/drawing/2014/chart" uri="{C3380CC4-5D6E-409C-BE32-E72D297353CC}">
              <c16:uniqueId val="{00000002-3A69-4EB6-995E-F7AE0F2E175E}"/>
            </c:ext>
          </c:extLst>
        </c:ser>
        <c:ser>
          <c:idx val="3"/>
          <c:order val="3"/>
          <c:tx>
            <c:strRef>
              <c:f>Race!$AG$5:$AG$6</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Race!$AC$7:$AC$9</c:f>
              <c:strCache>
                <c:ptCount val="3"/>
                <c:pt idx="0">
                  <c:v>Health Care and Social Assistance</c:v>
                </c:pt>
                <c:pt idx="1">
                  <c:v>Manufacturing</c:v>
                </c:pt>
                <c:pt idx="2">
                  <c:v>Professional, Scientific, and Technical Services</c:v>
                </c:pt>
              </c:strCache>
            </c:strRef>
          </c:cat>
          <c:val>
            <c:numRef>
              <c:f>Race!$AG$7:$AG$9</c:f>
              <c:numCache>
                <c:formatCode>#,##0</c:formatCode>
                <c:ptCount val="3"/>
                <c:pt idx="0">
                  <c:v>17233</c:v>
                </c:pt>
                <c:pt idx="1">
                  <c:v>5403</c:v>
                </c:pt>
                <c:pt idx="2">
                  <c:v>6013</c:v>
                </c:pt>
              </c:numCache>
            </c:numRef>
          </c:val>
          <c:extLst>
            <c:ext xmlns:c16="http://schemas.microsoft.com/office/drawing/2014/chart" uri="{C3380CC4-5D6E-409C-BE32-E72D297353CC}">
              <c16:uniqueId val="{00000003-3A69-4EB6-995E-F7AE0F2E175E}"/>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[State - Worker Characteristics.xlsx]Ethnicity!PivotTable23</c:name>
    <c:fmtId val="20"/>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pivotFmt>
      <c:pivotFmt>
        <c:idx val="30"/>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pivotFmt>
      <c:pivotFmt>
        <c:idx val="3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Ethnicity!$AD$5:$AD$6</c:f>
              <c:strCache>
                <c:ptCount val="1"/>
                <c:pt idx="0">
                  <c:v>Not Hispanic or Latino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Ethnicity!$AC$7:$AC$9</c:f>
              <c:strCache>
                <c:ptCount val="3"/>
                <c:pt idx="0">
                  <c:v>Health Care and Social Assistance</c:v>
                </c:pt>
                <c:pt idx="1">
                  <c:v>Manufacturing</c:v>
                </c:pt>
                <c:pt idx="2">
                  <c:v>Professional, Scientific, and Technical Services</c:v>
                </c:pt>
              </c:strCache>
            </c:strRef>
          </c:cat>
          <c:val>
            <c:numRef>
              <c:f>Ethnicity!$AD$7:$AD$9</c:f>
              <c:numCache>
                <c:formatCode>#,##0</c:formatCode>
                <c:ptCount val="3"/>
                <c:pt idx="0">
                  <c:v>558691</c:v>
                </c:pt>
                <c:pt idx="1">
                  <c:v>216480</c:v>
                </c:pt>
                <c:pt idx="2">
                  <c:v>308029</c:v>
                </c:pt>
              </c:numCache>
            </c:numRef>
          </c:val>
          <c:extLst>
            <c:ext xmlns:c16="http://schemas.microsoft.com/office/drawing/2014/chart" uri="{C3380CC4-5D6E-409C-BE32-E72D297353CC}">
              <c16:uniqueId val="{00000000-DF3E-45B6-AC2A-A31046B108CA}"/>
            </c:ext>
          </c:extLst>
        </c:ser>
        <c:ser>
          <c:idx val="1"/>
          <c:order val="1"/>
          <c:tx>
            <c:strRef>
              <c:f>Ethnicity!$AE$5:$AE$6</c:f>
              <c:strCache>
                <c:ptCount val="1"/>
                <c:pt idx="0">
                  <c:v>Hispanic or Latino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Ethnicity!$AC$7:$AC$9</c:f>
              <c:strCache>
                <c:ptCount val="3"/>
                <c:pt idx="0">
                  <c:v>Health Care and Social Assistance</c:v>
                </c:pt>
                <c:pt idx="1">
                  <c:v>Manufacturing</c:v>
                </c:pt>
                <c:pt idx="2">
                  <c:v>Professional, Scientific, and Technical Services</c:v>
                </c:pt>
              </c:strCache>
            </c:strRef>
          </c:cat>
          <c:val>
            <c:numRef>
              <c:f>Ethnicity!$AE$7:$AE$9</c:f>
              <c:numCache>
                <c:formatCode>#,##0</c:formatCode>
                <c:ptCount val="3"/>
                <c:pt idx="0">
                  <c:v>79695</c:v>
                </c:pt>
                <c:pt idx="1">
                  <c:v>30375</c:v>
                </c:pt>
                <c:pt idx="2">
                  <c:v>15243</c:v>
                </c:pt>
              </c:numCache>
            </c:numRef>
          </c:val>
          <c:extLst>
            <c:ext xmlns:c16="http://schemas.microsoft.com/office/drawing/2014/chart" uri="{C3380CC4-5D6E-409C-BE32-E72D297353CC}">
              <c16:uniqueId val="{00000001-DF3E-45B6-AC2A-A31046B108CA}"/>
            </c:ext>
          </c:extLst>
        </c:ser>
        <c:dLbls>
          <c:dLblPos val="ctr"/>
          <c:showLegendKey val="0"/>
          <c:showVal val="1"/>
          <c:showCatName val="0"/>
          <c:showSerName val="0"/>
          <c:showPercent val="0"/>
          <c:showBubbleSize val="0"/>
        </c:dLbls>
        <c:gapWidth val="50"/>
        <c:overlap val="100"/>
        <c:axId val="599060608"/>
        <c:axId val="599056016"/>
      </c:barChart>
      <c:catAx>
        <c:axId val="59906060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56016"/>
        <c:crosses val="autoZero"/>
        <c:auto val="1"/>
        <c:lblAlgn val="ctr"/>
        <c:lblOffset val="100"/>
        <c:noMultiLvlLbl val="0"/>
      </c:catAx>
      <c:valAx>
        <c:axId val="599056016"/>
        <c:scaling>
          <c:orientation val="minMax"/>
        </c:scaling>
        <c:delete val="0"/>
        <c:axPos val="l"/>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5990606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Healthcare!$J$13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Healthcare!$L$13</c:f>
              <c:numCache>
                <c:formatCode>#,##0</c:formatCode>
                <c:ptCount val="1"/>
                <c:pt idx="0">
                  <c:v>148329</c:v>
                </c:pt>
              </c:numCache>
            </c:numRef>
          </c:val>
          <c:extLst>
            <c:ext xmlns:c16="http://schemas.microsoft.com/office/drawing/2014/chart" uri="{C3380CC4-5D6E-409C-BE32-E72D297353CC}">
              <c16:uniqueId val="{00000000-D805-4EC2-BE60-DBFD4666CEB9}"/>
            </c:ext>
          </c:extLst>
        </c:ser>
        <c:ser>
          <c:idx val="1"/>
          <c:order val="1"/>
          <c:tx>
            <c:strRef>
              <c:f>Healthcare!$J$14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Healthcare!$L$12</c:f>
              <c:strCache>
                <c:ptCount val="1"/>
                <c:pt idx="0">
                  <c:v>2018</c:v>
                </c:pt>
              </c:strCache>
            </c:strRef>
          </c:cat>
          <c:val>
            <c:numRef>
              <c:f>Healthcare!$L$14</c:f>
              <c:numCache>
                <c:formatCode>#,##0</c:formatCode>
                <c:ptCount val="1"/>
                <c:pt idx="0">
                  <c:v>490056</c:v>
                </c:pt>
              </c:numCache>
            </c:numRef>
          </c:val>
          <c:extLst>
            <c:ext xmlns:c16="http://schemas.microsoft.com/office/drawing/2014/chart" uri="{C3380CC4-5D6E-409C-BE32-E72D297353CC}">
              <c16:uniqueId val="{00000001-D805-4EC2-BE60-DBFD4666CEB9}"/>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B529-483F-B89B-1DD5008C8FD1}"/>
              </c:ext>
            </c:extLst>
          </c:dPt>
          <c:dLbls>
            <c:dLbl>
              <c:idx val="0"/>
              <c:tx>
                <c:rich>
                  <a:bodyPr/>
                  <a:lstStyle/>
                  <a:p>
                    <a:fld id="{80C526FC-EE89-4D62-9FAC-2F7C232D91B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B529-483F-B89B-1DD5008C8FD1}"/>
                </c:ext>
              </c:extLst>
            </c:dLbl>
            <c:dLbl>
              <c:idx val="1"/>
              <c:tx>
                <c:rich>
                  <a:bodyPr/>
                  <a:lstStyle/>
                  <a:p>
                    <a:fld id="{3EA3B919-64B9-4168-936A-07109A14C63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529-483F-B89B-1DD5008C8FD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Healthcare!$J$13:$J$14</c:f>
              <c:strCache>
                <c:ptCount val="2"/>
                <c:pt idx="0">
                  <c:v>Male</c:v>
                </c:pt>
                <c:pt idx="1">
                  <c:v>Female</c:v>
                </c:pt>
              </c:strCache>
            </c:strRef>
          </c:cat>
          <c:val>
            <c:numRef>
              <c:f>Healthcare!$M$13:$M$14</c:f>
              <c:numCache>
                <c:formatCode>\+#,##0;\-#,##0;\ #,##0</c:formatCode>
                <c:ptCount val="2"/>
                <c:pt idx="0">
                  <c:v>6101</c:v>
                </c:pt>
                <c:pt idx="1">
                  <c:v>25538</c:v>
                </c:pt>
              </c:numCache>
            </c:numRef>
          </c:val>
          <c:extLst>
            <c:ext xmlns:c15="http://schemas.microsoft.com/office/drawing/2012/chart" uri="{02D57815-91ED-43cb-92C2-25804820EDAC}">
              <c15:datalabelsRange>
                <c15:f>Healthcare!$N$13:$N$14</c15:f>
                <c15:dlblRangeCache>
                  <c:ptCount val="2"/>
                  <c:pt idx="0">
                    <c:v>+4%</c:v>
                  </c:pt>
                  <c:pt idx="1">
                    <c:v>+5%</c:v>
                  </c:pt>
                </c15:dlblRangeCache>
              </c15:datalabelsRange>
            </c:ext>
            <c:ext xmlns:c16="http://schemas.microsoft.com/office/drawing/2014/chart" uri="{C3380CC4-5D6E-409C-BE32-E72D297353CC}">
              <c16:uniqueId val="{00000003-B529-483F-B89B-1DD5008C8FD1}"/>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Healthcare!$K$4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Healthcare!$M$4</c:f>
              <c:numCache>
                <c:formatCode>_(* #,##0_);_(* \(#,##0\);_(* "-"??_);_(@_)</c:formatCode>
                <c:ptCount val="1"/>
                <c:pt idx="0">
                  <c:v>481201</c:v>
                </c:pt>
              </c:numCache>
            </c:numRef>
          </c:val>
          <c:extLst>
            <c:ext xmlns:c16="http://schemas.microsoft.com/office/drawing/2014/chart" uri="{C3380CC4-5D6E-409C-BE32-E72D297353CC}">
              <c16:uniqueId val="{00000000-C7F2-48BA-BAA4-A1EA9443D905}"/>
            </c:ext>
          </c:extLst>
        </c:ser>
        <c:ser>
          <c:idx val="1"/>
          <c:order val="1"/>
          <c:tx>
            <c:strRef>
              <c:f>Healthcare!$K$5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Healthcare!$M$5</c:f>
              <c:numCache>
                <c:formatCode>_(* #,##0_);_(* \(#,##0\);_(* "-"??_);_(@_)</c:formatCode>
                <c:ptCount val="1"/>
                <c:pt idx="0">
                  <c:v>103633</c:v>
                </c:pt>
              </c:numCache>
            </c:numRef>
          </c:val>
          <c:extLst>
            <c:ext xmlns:c16="http://schemas.microsoft.com/office/drawing/2014/chart" uri="{C3380CC4-5D6E-409C-BE32-E72D297353CC}">
              <c16:uniqueId val="{00000001-C7F2-48BA-BAA4-A1EA9443D905}"/>
            </c:ext>
          </c:extLst>
        </c:ser>
        <c:ser>
          <c:idx val="2"/>
          <c:order val="2"/>
          <c:tx>
            <c:strRef>
              <c:f>Healthcare!$K$6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Healthcare!$M$6</c:f>
              <c:numCache>
                <c:formatCode>_(* #,##0_);_(* \(#,##0\);_(* "-"??_);_(@_)</c:formatCode>
                <c:ptCount val="1"/>
                <c:pt idx="0">
                  <c:v>36318</c:v>
                </c:pt>
              </c:numCache>
            </c:numRef>
          </c:val>
          <c:extLst>
            <c:ext xmlns:c16="http://schemas.microsoft.com/office/drawing/2014/chart" uri="{C3380CC4-5D6E-409C-BE32-E72D297353CC}">
              <c16:uniqueId val="{00000002-C7F2-48BA-BAA4-A1EA9443D905}"/>
            </c:ext>
          </c:extLst>
        </c:ser>
        <c:ser>
          <c:idx val="3"/>
          <c:order val="3"/>
          <c:tx>
            <c:strRef>
              <c:f>Healthcare!$K$7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Healthcare!$M$3</c:f>
              <c:strCache>
                <c:ptCount val="1"/>
                <c:pt idx="0">
                  <c:v>2018</c:v>
                </c:pt>
              </c:strCache>
            </c:strRef>
          </c:cat>
          <c:val>
            <c:numRef>
              <c:f>Healthcare!$M$7</c:f>
              <c:numCache>
                <c:formatCode>_(* #,##0_);_(* \(#,##0\);_(* "-"??_);_(@_)</c:formatCode>
                <c:ptCount val="1"/>
                <c:pt idx="0">
                  <c:v>17233</c:v>
                </c:pt>
              </c:numCache>
            </c:numRef>
          </c:val>
          <c:extLst>
            <c:ext xmlns:c16="http://schemas.microsoft.com/office/drawing/2014/chart" uri="{C3380CC4-5D6E-409C-BE32-E72D297353CC}">
              <c16:uniqueId val="{00000003-C7F2-48BA-BAA4-A1EA9443D905}"/>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Healthcare!$N$3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4355-49D5-A82C-12AC57832EEB}"/>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4355-49D5-A82C-12AC57832EEB}"/>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4355-49D5-A82C-12AC57832EEB}"/>
              </c:ext>
            </c:extLst>
          </c:dPt>
          <c:dLbls>
            <c:dLbl>
              <c:idx val="0"/>
              <c:tx>
                <c:rich>
                  <a:bodyPr/>
                  <a:lstStyle/>
                  <a:p>
                    <a:fld id="{D05CDD67-39E5-489A-91B8-A877CC6781A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355-49D5-A82C-12AC57832EEB}"/>
                </c:ext>
              </c:extLst>
            </c:dLbl>
            <c:dLbl>
              <c:idx val="1"/>
              <c:tx>
                <c:rich>
                  <a:bodyPr/>
                  <a:lstStyle/>
                  <a:p>
                    <a:fld id="{7A1E8C0D-7D01-4BCE-94D8-2DA1E01CE8F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355-49D5-A82C-12AC57832EEB}"/>
                </c:ext>
              </c:extLst>
            </c:dLbl>
            <c:dLbl>
              <c:idx val="2"/>
              <c:tx>
                <c:rich>
                  <a:bodyPr/>
                  <a:lstStyle/>
                  <a:p>
                    <a:fld id="{B39718B2-D454-468C-AC80-8381F2DF3A7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355-49D5-A82C-12AC57832EEB}"/>
                </c:ext>
              </c:extLst>
            </c:dLbl>
            <c:dLbl>
              <c:idx val="3"/>
              <c:tx>
                <c:rich>
                  <a:bodyPr/>
                  <a:lstStyle/>
                  <a:p>
                    <a:fld id="{CB58CF96-ABDE-42F4-902B-5C1A64D6B6B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4355-49D5-A82C-12AC57832EE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Healthcare!$K$4:$K$7</c:f>
              <c:strCache>
                <c:ptCount val="4"/>
                <c:pt idx="0">
                  <c:v>White</c:v>
                </c:pt>
                <c:pt idx="1">
                  <c:v>Black or African American</c:v>
                </c:pt>
                <c:pt idx="2">
                  <c:v>Asian</c:v>
                </c:pt>
                <c:pt idx="3">
                  <c:v>Other</c:v>
                </c:pt>
              </c:strCache>
            </c:strRef>
          </c:cat>
          <c:val>
            <c:numRef>
              <c:f>Healthcare!$N$4:$N$7</c:f>
              <c:numCache>
                <c:formatCode>\+#,##0;\-#,##0;\ #,##0</c:formatCode>
                <c:ptCount val="4"/>
                <c:pt idx="0">
                  <c:v>12538</c:v>
                </c:pt>
                <c:pt idx="1">
                  <c:v>11238</c:v>
                </c:pt>
                <c:pt idx="2">
                  <c:v>5253</c:v>
                </c:pt>
                <c:pt idx="3">
                  <c:v>2611</c:v>
                </c:pt>
              </c:numCache>
            </c:numRef>
          </c:val>
          <c:extLst>
            <c:ext xmlns:c15="http://schemas.microsoft.com/office/drawing/2012/chart" uri="{02D57815-91ED-43cb-92C2-25804820EDAC}">
              <c15:datalabelsRange>
                <c15:f>Healthcare!$O$4:$O$7</c15:f>
                <c15:dlblRangeCache>
                  <c:ptCount val="4"/>
                  <c:pt idx="0">
                    <c:v>+3%</c:v>
                  </c:pt>
                  <c:pt idx="1">
                    <c:v>+12%</c:v>
                  </c:pt>
                  <c:pt idx="2">
                    <c:v>+17%</c:v>
                  </c:pt>
                  <c:pt idx="3">
                    <c:v>+18%</c:v>
                  </c:pt>
                </c15:dlblRangeCache>
              </c15:datalabelsRange>
            </c:ext>
            <c:ext xmlns:c16="http://schemas.microsoft.com/office/drawing/2014/chart" uri="{C3380CC4-5D6E-409C-BE32-E72D297353CC}">
              <c16:uniqueId val="{00000007-4355-49D5-A82C-12AC57832EEB}"/>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Healthcare!$N$9</c:f>
              <c:strCache>
                <c:ptCount val="1"/>
                <c:pt idx="0">
                  <c:v>Change</c:v>
                </c:pt>
              </c:strCache>
            </c:strRef>
          </c:tx>
          <c:spPr>
            <a:solidFill>
              <a:schemeClr val="accent5"/>
            </a:solidFill>
            <a:ln>
              <a:noFill/>
            </a:ln>
            <a:effectLst/>
          </c:spPr>
          <c:invertIfNegative val="0"/>
          <c:dLbls>
            <c:dLbl>
              <c:idx val="0"/>
              <c:tx>
                <c:rich>
                  <a:bodyPr/>
                  <a:lstStyle/>
                  <a:p>
                    <a:fld id="{AE519FCF-4B6C-4326-B235-5AE435D0CB3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CF83-4579-A2E7-A9DC84ECF4E3}"/>
                </c:ext>
              </c:extLst>
            </c:dLbl>
            <c:dLbl>
              <c:idx val="1"/>
              <c:tx>
                <c:rich>
                  <a:bodyPr/>
                  <a:lstStyle/>
                  <a:p>
                    <a:fld id="{AFFFA91F-479C-48AC-95CE-F20B20FA08A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F83-4579-A2E7-A9DC84ECF4E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Healthcare!$K$10:$K$11</c:f>
              <c:strCache>
                <c:ptCount val="2"/>
                <c:pt idx="0">
                  <c:v>Hispanic or Latino</c:v>
                </c:pt>
                <c:pt idx="1">
                  <c:v>Not Hispanic or Latino</c:v>
                </c:pt>
              </c:strCache>
            </c:strRef>
          </c:cat>
          <c:val>
            <c:numRef>
              <c:f>Healthcare!$N$10:$N$11</c:f>
              <c:numCache>
                <c:formatCode>\+#,##0;\-#,##0;\ #,##0</c:formatCode>
                <c:ptCount val="2"/>
                <c:pt idx="0">
                  <c:v>13671</c:v>
                </c:pt>
                <c:pt idx="1">
                  <c:v>17968</c:v>
                </c:pt>
              </c:numCache>
            </c:numRef>
          </c:val>
          <c:extLst>
            <c:ext xmlns:c15="http://schemas.microsoft.com/office/drawing/2012/chart" uri="{02D57815-91ED-43cb-92C2-25804820EDAC}">
              <c15:datalabelsRange>
                <c15:f>Healthcare!$O$10:$O$11</c15:f>
                <c15:dlblRangeCache>
                  <c:ptCount val="2"/>
                  <c:pt idx="0">
                    <c:v>+21%</c:v>
                  </c:pt>
                  <c:pt idx="1">
                    <c:v>+3%</c:v>
                  </c:pt>
                </c15:dlblRangeCache>
              </c15:datalabelsRange>
            </c:ext>
            <c:ext xmlns:c16="http://schemas.microsoft.com/office/drawing/2014/chart" uri="{C3380CC4-5D6E-409C-BE32-E72D297353CC}">
              <c16:uniqueId val="{00000002-CF83-4579-A2E7-A9DC84ECF4E3}"/>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Healthcare!$L$9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Healthcare!$K$10:$K$11</c15:sqref>
                        </c15:formulaRef>
                      </c:ext>
                    </c:extLst>
                    <c:strCache>
                      <c:ptCount val="2"/>
                      <c:pt idx="0">
                        <c:v>Hispanic or Latino</c:v>
                      </c:pt>
                      <c:pt idx="1">
                        <c:v>Not Hispanic or Latino</c:v>
                      </c:pt>
                    </c:strCache>
                  </c:strRef>
                </c:cat>
                <c:val>
                  <c:numRef>
                    <c:extLst>
                      <c:ext uri="{02D57815-91ED-43cb-92C2-25804820EDAC}">
                        <c15:formulaRef>
                          <c15:sqref>Healthcare!$L$10:$L$11</c15:sqref>
                        </c15:formulaRef>
                      </c:ext>
                    </c:extLst>
                    <c:numCache>
                      <c:formatCode>_(* #,##0_);_(* \(#,##0\);_(* "-"??_);_(@_)</c:formatCode>
                      <c:ptCount val="2"/>
                      <c:pt idx="0">
                        <c:v>66024</c:v>
                      </c:pt>
                      <c:pt idx="1">
                        <c:v>540723</c:v>
                      </c:pt>
                    </c:numCache>
                  </c:numRef>
                </c:val>
                <c:extLst>
                  <c:ext xmlns:c16="http://schemas.microsoft.com/office/drawing/2014/chart" uri="{C3380CC4-5D6E-409C-BE32-E72D297353CC}">
                    <c16:uniqueId val="{00000003-CF83-4579-A2E7-A9DC84ECF4E3}"/>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Healthcare!$M$9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Healthcare!$K$10:$K$11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Healthcare!$M$10:$M$11</c15:sqref>
                        </c15:formulaRef>
                      </c:ext>
                    </c:extLst>
                    <c:numCache>
                      <c:formatCode>_(* #,##0_);_(* \(#,##0\);_(* "-"??_);_(@_)</c:formatCode>
                      <c:ptCount val="2"/>
                      <c:pt idx="0">
                        <c:v>79695</c:v>
                      </c:pt>
                      <c:pt idx="1">
                        <c:v>558691</c:v>
                      </c:pt>
                    </c:numCache>
                  </c:numRef>
                </c:val>
                <c:extLst xmlns:c15="http://schemas.microsoft.com/office/drawing/2012/chart">
                  <c:ext xmlns:c16="http://schemas.microsoft.com/office/drawing/2014/chart" uri="{C3380CC4-5D6E-409C-BE32-E72D297353CC}">
                    <c16:uniqueId val="{00000004-CF83-4579-A2E7-A9DC84ECF4E3}"/>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C74F-470C-AAA7-702D24981F64}"/>
              </c:ext>
            </c:extLst>
          </c:dPt>
          <c:dLbls>
            <c:dLbl>
              <c:idx val="0"/>
              <c:tx>
                <c:rich>
                  <a:bodyPr/>
                  <a:lstStyle/>
                  <a:p>
                    <a:fld id="{CC04FA32-82E8-4689-BE89-C7F35FA1AB7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74F-470C-AAA7-702D24981F64}"/>
                </c:ext>
              </c:extLst>
            </c:dLbl>
            <c:dLbl>
              <c:idx val="1"/>
              <c:tx>
                <c:rich>
                  <a:bodyPr/>
                  <a:lstStyle/>
                  <a:p>
                    <a:fld id="{0AE4B6A4-D2F5-4CFC-A8C7-882F3BC68DF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C74F-470C-AAA7-702D24981F6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Manufacturing!$J$13:$J$14</c:f>
              <c:strCache>
                <c:ptCount val="2"/>
                <c:pt idx="0">
                  <c:v>Male</c:v>
                </c:pt>
                <c:pt idx="1">
                  <c:v>Female</c:v>
                </c:pt>
              </c:strCache>
            </c:strRef>
          </c:cat>
          <c:val>
            <c:numRef>
              <c:f>Manufacturing!$M$13:$M$14</c:f>
              <c:numCache>
                <c:formatCode>\+#,##0;\-#,##0;\ #,##0</c:formatCode>
                <c:ptCount val="2"/>
                <c:pt idx="0">
                  <c:v>-4809</c:v>
                </c:pt>
                <c:pt idx="1">
                  <c:v>-165</c:v>
                </c:pt>
              </c:numCache>
            </c:numRef>
          </c:val>
          <c:extLst>
            <c:ext xmlns:c15="http://schemas.microsoft.com/office/drawing/2012/chart" uri="{02D57815-91ED-43cb-92C2-25804820EDAC}">
              <c15:datalabelsRange>
                <c15:f>Manufacturing!$N$13:$N$14</c15:f>
                <c15:dlblRangeCache>
                  <c:ptCount val="2"/>
                  <c:pt idx="0">
                    <c:v> -3%</c:v>
                  </c:pt>
                  <c:pt idx="1">
                    <c:v> -0%</c:v>
                  </c:pt>
                </c15:dlblRangeCache>
              </c15:datalabelsRange>
            </c:ext>
            <c:ext xmlns:c16="http://schemas.microsoft.com/office/drawing/2014/chart" uri="{C3380CC4-5D6E-409C-BE32-E72D297353CC}">
              <c16:uniqueId val="{00000003-C74F-470C-AAA7-702D24981F64}"/>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Manufacturing!$J$13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Manufacturing!$L$13</c:f>
              <c:numCache>
                <c:formatCode>#,##0</c:formatCode>
                <c:ptCount val="1"/>
                <c:pt idx="0">
                  <c:v>170270</c:v>
                </c:pt>
              </c:numCache>
            </c:numRef>
          </c:val>
          <c:extLst>
            <c:ext xmlns:c16="http://schemas.microsoft.com/office/drawing/2014/chart" uri="{C3380CC4-5D6E-409C-BE32-E72D297353CC}">
              <c16:uniqueId val="{00000000-5F57-41AF-AB30-4536D8DE700D}"/>
            </c:ext>
          </c:extLst>
        </c:ser>
        <c:ser>
          <c:idx val="1"/>
          <c:order val="1"/>
          <c:tx>
            <c:strRef>
              <c:f>Manufacturing!$J$14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Manufacturing!$L$12</c:f>
              <c:strCache>
                <c:ptCount val="1"/>
                <c:pt idx="0">
                  <c:v>2018</c:v>
                </c:pt>
              </c:strCache>
            </c:strRef>
          </c:cat>
          <c:val>
            <c:numRef>
              <c:f>Manufacturing!$L$14</c:f>
              <c:numCache>
                <c:formatCode>#,##0</c:formatCode>
                <c:ptCount val="1"/>
                <c:pt idx="0">
                  <c:v>76585</c:v>
                </c:pt>
              </c:numCache>
            </c:numRef>
          </c:val>
          <c:extLst>
            <c:ext xmlns:c16="http://schemas.microsoft.com/office/drawing/2014/chart" uri="{C3380CC4-5D6E-409C-BE32-E72D297353CC}">
              <c16:uniqueId val="{00000001-5F57-41AF-AB30-4536D8DE700D}"/>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Manufacturing!$N$3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05AC-4F47-9CF0-E69C7F4C7FB7}"/>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05AC-4F47-9CF0-E69C7F4C7FB7}"/>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05AC-4F47-9CF0-E69C7F4C7FB7}"/>
              </c:ext>
            </c:extLst>
          </c:dPt>
          <c:dLbls>
            <c:dLbl>
              <c:idx val="0"/>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9CFA12EB-E7C3-48FC-9858-61484C669078}"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5AC-4F47-9CF0-E69C7F4C7FB7}"/>
                </c:ext>
              </c:extLst>
            </c:dLbl>
            <c:dLbl>
              <c:idx val="1"/>
              <c:tx>
                <c:rich>
                  <a:bodyPr/>
                  <a:lstStyle/>
                  <a:p>
                    <a:fld id="{E3677DFC-8AEA-415A-A2D9-24522418E81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05AC-4F47-9CF0-E69C7F4C7FB7}"/>
                </c:ext>
              </c:extLst>
            </c:dLbl>
            <c:dLbl>
              <c:idx val="2"/>
              <c:tx>
                <c:rich>
                  <a:bodyPr/>
                  <a:lstStyle/>
                  <a:p>
                    <a:fld id="{49B1E4BA-DCE7-41BC-875E-342D2297C54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05AC-4F47-9CF0-E69C7F4C7FB7}"/>
                </c:ext>
              </c:extLst>
            </c:dLbl>
            <c:dLbl>
              <c:idx val="3"/>
              <c:tx>
                <c:rich>
                  <a:bodyPr/>
                  <a:lstStyle/>
                  <a:p>
                    <a:fld id="{F2F05AC8-2B56-4621-AE3E-4A6AABB87DA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05AC-4F47-9CF0-E69C7F4C7FB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Manufacturing!$K$4:$K$7</c:f>
              <c:strCache>
                <c:ptCount val="4"/>
                <c:pt idx="0">
                  <c:v>White</c:v>
                </c:pt>
                <c:pt idx="1">
                  <c:v>Black or African American</c:v>
                </c:pt>
                <c:pt idx="2">
                  <c:v>Asian</c:v>
                </c:pt>
                <c:pt idx="3">
                  <c:v>Other</c:v>
                </c:pt>
              </c:strCache>
            </c:strRef>
          </c:cat>
          <c:val>
            <c:numRef>
              <c:f>Manufacturing!$N$4:$N$7</c:f>
              <c:numCache>
                <c:formatCode>\+#,##0;\-#,##0;\ #,##0</c:formatCode>
                <c:ptCount val="4"/>
                <c:pt idx="0">
                  <c:v>-8365</c:v>
                </c:pt>
                <c:pt idx="1">
                  <c:v>1403</c:v>
                </c:pt>
                <c:pt idx="2">
                  <c:v>1499</c:v>
                </c:pt>
                <c:pt idx="3">
                  <c:v>490</c:v>
                </c:pt>
              </c:numCache>
            </c:numRef>
          </c:val>
          <c:extLst>
            <c:ext xmlns:c15="http://schemas.microsoft.com/office/drawing/2012/chart" uri="{02D57815-91ED-43cb-92C2-25804820EDAC}">
              <c15:datalabelsRange>
                <c15:f>Manufacturing!$O$4:$O$7</c15:f>
                <c15:dlblRangeCache>
                  <c:ptCount val="4"/>
                  <c:pt idx="0">
                    <c:v> -4%</c:v>
                  </c:pt>
                  <c:pt idx="1">
                    <c:v>+11%</c:v>
                  </c:pt>
                  <c:pt idx="2">
                    <c:v>+6%</c:v>
                  </c:pt>
                  <c:pt idx="3">
                    <c:v>+10%</c:v>
                  </c:pt>
                </c15:dlblRangeCache>
              </c15:datalabelsRange>
            </c:ext>
            <c:ext xmlns:c16="http://schemas.microsoft.com/office/drawing/2014/chart" uri="{C3380CC4-5D6E-409C-BE32-E72D297353CC}">
              <c16:uniqueId val="{00000007-05AC-4F47-9CF0-E69C7F4C7FB7}"/>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Manufacturing!$N$9</c:f>
              <c:strCache>
                <c:ptCount val="1"/>
                <c:pt idx="0">
                  <c:v>Change</c:v>
                </c:pt>
              </c:strCache>
            </c:strRef>
          </c:tx>
          <c:spPr>
            <a:solidFill>
              <a:schemeClr val="accent5"/>
            </a:solidFill>
            <a:ln>
              <a:noFill/>
            </a:ln>
            <a:effectLst/>
          </c:spPr>
          <c:invertIfNegative val="0"/>
          <c:dLbls>
            <c:dLbl>
              <c:idx val="0"/>
              <c:tx>
                <c:rich>
                  <a:bodyPr/>
                  <a:lstStyle/>
                  <a:p>
                    <a:fld id="{339019ED-AEFA-4323-8F82-2F17A87D7DA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BA7-4724-B2F9-92FC2C8012AF}"/>
                </c:ext>
              </c:extLst>
            </c:dLbl>
            <c:dLbl>
              <c:idx val="1"/>
              <c:tx>
                <c:rich>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fld id="{194D4B51-4F09-46F7-A387-F98B628A6976}" type="CELLRANGE">
                      <a:rPr lang="en-US"/>
                      <a:pPr>
                        <a:defRPr b="1">
                          <a:solidFill>
                            <a:srgbClr val="FF0000"/>
                          </a:solidFill>
                        </a:defRPr>
                      </a:pPr>
                      <a:t>[CELLRANGE]</a:t>
                    </a:fld>
                    <a:endParaRPr lang="en-US"/>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FF000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BA7-4724-B2F9-92FC2C8012A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Manufacturing!$K$10:$K$11</c:f>
              <c:strCache>
                <c:ptCount val="2"/>
                <c:pt idx="0">
                  <c:v>Hispanic or Latino</c:v>
                </c:pt>
                <c:pt idx="1">
                  <c:v>Not Hispanic or Latino</c:v>
                </c:pt>
              </c:strCache>
            </c:strRef>
          </c:cat>
          <c:val>
            <c:numRef>
              <c:f>Manufacturing!$N$10:$N$11</c:f>
              <c:numCache>
                <c:formatCode>\+#,##0;\-#,##0;\ #,##0</c:formatCode>
                <c:ptCount val="2"/>
                <c:pt idx="0">
                  <c:v>3278</c:v>
                </c:pt>
                <c:pt idx="1">
                  <c:v>-8252</c:v>
                </c:pt>
              </c:numCache>
            </c:numRef>
          </c:val>
          <c:extLst>
            <c:ext xmlns:c15="http://schemas.microsoft.com/office/drawing/2012/chart" uri="{02D57815-91ED-43cb-92C2-25804820EDAC}">
              <c15:datalabelsRange>
                <c15:f>Manufacturing!$O$10:$O$11</c15:f>
                <c15:dlblRangeCache>
                  <c:ptCount val="2"/>
                  <c:pt idx="0">
                    <c:v>+12%</c:v>
                  </c:pt>
                  <c:pt idx="1">
                    <c:v> -4%</c:v>
                  </c:pt>
                </c15:dlblRangeCache>
              </c15:datalabelsRange>
            </c:ext>
            <c:ext xmlns:c16="http://schemas.microsoft.com/office/drawing/2014/chart" uri="{C3380CC4-5D6E-409C-BE32-E72D297353CC}">
              <c16:uniqueId val="{00000002-ABA7-4724-B2F9-92FC2C8012AF}"/>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Manufacturing!$L$9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Manufacturing!$K$10:$K$11</c15:sqref>
                        </c15:formulaRef>
                      </c:ext>
                    </c:extLst>
                    <c:strCache>
                      <c:ptCount val="2"/>
                      <c:pt idx="0">
                        <c:v>Hispanic or Latino</c:v>
                      </c:pt>
                      <c:pt idx="1">
                        <c:v>Not Hispanic or Latino</c:v>
                      </c:pt>
                    </c:strCache>
                  </c:strRef>
                </c:cat>
                <c:val>
                  <c:numRef>
                    <c:extLst>
                      <c:ext uri="{02D57815-91ED-43cb-92C2-25804820EDAC}">
                        <c15:formulaRef>
                          <c15:sqref>Manufacturing!$L$10:$L$11</c15:sqref>
                        </c15:formulaRef>
                      </c:ext>
                    </c:extLst>
                    <c:numCache>
                      <c:formatCode>_(* #,##0_);_(* \(#,##0\);_(* "-"??_);_(@_)</c:formatCode>
                      <c:ptCount val="2"/>
                      <c:pt idx="0">
                        <c:v>27097</c:v>
                      </c:pt>
                      <c:pt idx="1">
                        <c:v>224732</c:v>
                      </c:pt>
                    </c:numCache>
                  </c:numRef>
                </c:val>
                <c:extLst>
                  <c:ext xmlns:c16="http://schemas.microsoft.com/office/drawing/2014/chart" uri="{C3380CC4-5D6E-409C-BE32-E72D297353CC}">
                    <c16:uniqueId val="{00000003-ABA7-4724-B2F9-92FC2C8012AF}"/>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Manufacturing!$M$9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Manufacturing!$K$10:$K$11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Manufacturing!$M$10:$M$11</c15:sqref>
                        </c15:formulaRef>
                      </c:ext>
                    </c:extLst>
                    <c:numCache>
                      <c:formatCode>_(* #,##0_);_(* \(#,##0\);_(* "-"??_);_(@_)</c:formatCode>
                      <c:ptCount val="2"/>
                      <c:pt idx="0">
                        <c:v>30375</c:v>
                      </c:pt>
                      <c:pt idx="1">
                        <c:v>216480</c:v>
                      </c:pt>
                    </c:numCache>
                  </c:numRef>
                </c:val>
                <c:extLst xmlns:c15="http://schemas.microsoft.com/office/drawing/2012/chart">
                  <c:ext xmlns:c16="http://schemas.microsoft.com/office/drawing/2014/chart" uri="{C3380CC4-5D6E-409C-BE32-E72D297353CC}">
                    <c16:uniqueId val="{00000004-ABA7-4724-B2F9-92FC2C8012AF}"/>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Manufacturing!$K$4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Manufacturing!$M$4</c:f>
              <c:numCache>
                <c:formatCode>_(* #,##0_);_(* \(#,##0\);_(* "-"??_);_(@_)</c:formatCode>
                <c:ptCount val="1"/>
                <c:pt idx="0">
                  <c:v>202194</c:v>
                </c:pt>
              </c:numCache>
            </c:numRef>
          </c:val>
          <c:extLst>
            <c:ext xmlns:c16="http://schemas.microsoft.com/office/drawing/2014/chart" uri="{C3380CC4-5D6E-409C-BE32-E72D297353CC}">
              <c16:uniqueId val="{00000000-E1CF-45A5-8CDB-4E0330F1D151}"/>
            </c:ext>
          </c:extLst>
        </c:ser>
        <c:ser>
          <c:idx val="1"/>
          <c:order val="1"/>
          <c:tx>
            <c:strRef>
              <c:f>Manufacturing!$K$5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Manufacturing!$M$5</c:f>
              <c:numCache>
                <c:formatCode>_(* #,##0_);_(* \(#,##0\);_(* "-"??_);_(@_)</c:formatCode>
                <c:ptCount val="1"/>
                <c:pt idx="0">
                  <c:v>13801</c:v>
                </c:pt>
              </c:numCache>
            </c:numRef>
          </c:val>
          <c:extLst>
            <c:ext xmlns:c16="http://schemas.microsoft.com/office/drawing/2014/chart" uri="{C3380CC4-5D6E-409C-BE32-E72D297353CC}">
              <c16:uniqueId val="{00000001-E1CF-45A5-8CDB-4E0330F1D151}"/>
            </c:ext>
          </c:extLst>
        </c:ser>
        <c:ser>
          <c:idx val="2"/>
          <c:order val="2"/>
          <c:tx>
            <c:strRef>
              <c:f>Manufacturing!$K$6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Manufacturing!$M$6</c:f>
              <c:numCache>
                <c:formatCode>_(* #,##0_);_(* \(#,##0\);_(* "-"??_);_(@_)</c:formatCode>
                <c:ptCount val="1"/>
                <c:pt idx="0">
                  <c:v>25457</c:v>
                </c:pt>
              </c:numCache>
            </c:numRef>
          </c:val>
          <c:extLst>
            <c:ext xmlns:c16="http://schemas.microsoft.com/office/drawing/2014/chart" uri="{C3380CC4-5D6E-409C-BE32-E72D297353CC}">
              <c16:uniqueId val="{00000002-E1CF-45A5-8CDB-4E0330F1D151}"/>
            </c:ext>
          </c:extLst>
        </c:ser>
        <c:ser>
          <c:idx val="3"/>
          <c:order val="3"/>
          <c:tx>
            <c:strRef>
              <c:f>Manufacturing!$K$7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Manufacturing!$M$3</c:f>
              <c:strCache>
                <c:ptCount val="1"/>
                <c:pt idx="0">
                  <c:v>2018</c:v>
                </c:pt>
              </c:strCache>
            </c:strRef>
          </c:cat>
          <c:val>
            <c:numRef>
              <c:f>Manufacturing!$M$7</c:f>
              <c:numCache>
                <c:formatCode>_(* #,##0_);_(* \(#,##0\);_(* "-"??_);_(@_)</c:formatCode>
                <c:ptCount val="1"/>
                <c:pt idx="0">
                  <c:v>5403</c:v>
                </c:pt>
              </c:numCache>
            </c:numRef>
          </c:val>
          <c:extLst>
            <c:ext xmlns:c16="http://schemas.microsoft.com/office/drawing/2014/chart" uri="{C3380CC4-5D6E-409C-BE32-E72D297353CC}">
              <c16:uniqueId val="{00000003-E1CF-45A5-8CDB-4E0330F1D151}"/>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Tech!$J$13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Tech!$L$13</c:f>
              <c:numCache>
                <c:formatCode>#,##0</c:formatCode>
                <c:ptCount val="1"/>
                <c:pt idx="0">
                  <c:v>179637</c:v>
                </c:pt>
              </c:numCache>
            </c:numRef>
          </c:val>
          <c:extLst>
            <c:ext xmlns:c16="http://schemas.microsoft.com/office/drawing/2014/chart" uri="{C3380CC4-5D6E-409C-BE32-E72D297353CC}">
              <c16:uniqueId val="{00000000-5695-4902-8977-14B6B5368E6B}"/>
            </c:ext>
          </c:extLst>
        </c:ser>
        <c:ser>
          <c:idx val="1"/>
          <c:order val="1"/>
          <c:tx>
            <c:strRef>
              <c:f>Tech!$J$14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Tech!$L$12</c:f>
              <c:strCache>
                <c:ptCount val="1"/>
                <c:pt idx="0">
                  <c:v>2018</c:v>
                </c:pt>
              </c:strCache>
            </c:strRef>
          </c:cat>
          <c:val>
            <c:numRef>
              <c:f>Tech!$L$14</c:f>
              <c:numCache>
                <c:formatCode>#,##0</c:formatCode>
                <c:ptCount val="1"/>
                <c:pt idx="0">
                  <c:v>143636</c:v>
                </c:pt>
              </c:numCache>
            </c:numRef>
          </c:val>
          <c:extLst>
            <c:ext xmlns:c16="http://schemas.microsoft.com/office/drawing/2014/chart" uri="{C3380CC4-5D6E-409C-BE32-E72D297353CC}">
              <c16:uniqueId val="{00000001-5695-4902-8977-14B6B5368E6B}"/>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BA4F-44FE-81AC-60FD23575F4C}"/>
              </c:ext>
            </c:extLst>
          </c:dPt>
          <c:dLbls>
            <c:dLbl>
              <c:idx val="0"/>
              <c:tx>
                <c:rich>
                  <a:bodyPr/>
                  <a:lstStyle/>
                  <a:p>
                    <a:fld id="{09D18DC9-DED4-4210-8A8E-46E1E8A16E1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BA4F-44FE-81AC-60FD23575F4C}"/>
                </c:ext>
              </c:extLst>
            </c:dLbl>
            <c:dLbl>
              <c:idx val="1"/>
              <c:tx>
                <c:rich>
                  <a:bodyPr/>
                  <a:lstStyle/>
                  <a:p>
                    <a:fld id="{845EFC0F-E7B3-4865-A931-52E1F741488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A4F-44FE-81AC-60FD23575F4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Tech!$J$13:$J$14</c:f>
              <c:strCache>
                <c:ptCount val="2"/>
                <c:pt idx="0">
                  <c:v>Male</c:v>
                </c:pt>
                <c:pt idx="1">
                  <c:v>Female</c:v>
                </c:pt>
              </c:strCache>
            </c:strRef>
          </c:cat>
          <c:val>
            <c:numRef>
              <c:f>Tech!$M$13:$M$14</c:f>
              <c:numCache>
                <c:formatCode>\+#,##0;\-#,##0;\ #,##0</c:formatCode>
                <c:ptCount val="2"/>
                <c:pt idx="0">
                  <c:v>16270</c:v>
                </c:pt>
                <c:pt idx="1">
                  <c:v>14254</c:v>
                </c:pt>
              </c:numCache>
            </c:numRef>
          </c:val>
          <c:extLst>
            <c:ext xmlns:c15="http://schemas.microsoft.com/office/drawing/2012/chart" uri="{02D57815-91ED-43cb-92C2-25804820EDAC}">
              <c15:datalabelsRange>
                <c15:f>Tech!$N$13:$N$14</c15:f>
                <c15:dlblRangeCache>
                  <c:ptCount val="2"/>
                  <c:pt idx="0">
                    <c:v>+10%</c:v>
                  </c:pt>
                  <c:pt idx="1">
                    <c:v>+11%</c:v>
                  </c:pt>
                </c15:dlblRangeCache>
              </c15:datalabelsRange>
            </c:ext>
            <c:ext xmlns:c16="http://schemas.microsoft.com/office/drawing/2014/chart" uri="{C3380CC4-5D6E-409C-BE32-E72D297353CC}">
              <c16:uniqueId val="{00000003-BA4F-44FE-81AC-60FD23575F4C}"/>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Tech!$N$9</c:f>
              <c:strCache>
                <c:ptCount val="1"/>
                <c:pt idx="0">
                  <c:v>Change</c:v>
                </c:pt>
              </c:strCache>
            </c:strRef>
          </c:tx>
          <c:spPr>
            <a:solidFill>
              <a:schemeClr val="accent5"/>
            </a:solidFill>
            <a:ln>
              <a:noFill/>
            </a:ln>
            <a:effectLst/>
          </c:spPr>
          <c:invertIfNegative val="0"/>
          <c:dLbls>
            <c:dLbl>
              <c:idx val="0"/>
              <c:tx>
                <c:rich>
                  <a:bodyPr/>
                  <a:lstStyle/>
                  <a:p>
                    <a:fld id="{133E10F4-097F-4028-A8BF-FBC87BBD089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3618-4C80-B18E-FEE342E105E7}"/>
                </c:ext>
              </c:extLst>
            </c:dLbl>
            <c:dLbl>
              <c:idx val="1"/>
              <c:tx>
                <c:rich>
                  <a:bodyPr/>
                  <a:lstStyle/>
                  <a:p>
                    <a:fld id="{C76E0550-17A0-413B-AF5E-21E58F2F3FF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618-4C80-B18E-FEE342E105E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Tech!$K$10:$K$11</c:f>
              <c:strCache>
                <c:ptCount val="2"/>
                <c:pt idx="0">
                  <c:v>Hispanic or Latino</c:v>
                </c:pt>
                <c:pt idx="1">
                  <c:v>Not Hispanic or Latino</c:v>
                </c:pt>
              </c:strCache>
            </c:strRef>
          </c:cat>
          <c:val>
            <c:numRef>
              <c:f>Tech!$N$10:$N$11</c:f>
              <c:numCache>
                <c:formatCode>\+#,##0;\-#,##0;\ #,##0</c:formatCode>
                <c:ptCount val="2"/>
                <c:pt idx="0">
                  <c:v>2853</c:v>
                </c:pt>
                <c:pt idx="1">
                  <c:v>27670</c:v>
                </c:pt>
              </c:numCache>
            </c:numRef>
          </c:val>
          <c:extLst>
            <c:ext xmlns:c15="http://schemas.microsoft.com/office/drawing/2012/chart" uri="{02D57815-91ED-43cb-92C2-25804820EDAC}">
              <c15:datalabelsRange>
                <c15:f>Tech!$O$10:$O$11</c15:f>
                <c15:dlblRangeCache>
                  <c:ptCount val="2"/>
                  <c:pt idx="0">
                    <c:v>+23%</c:v>
                  </c:pt>
                  <c:pt idx="1">
                    <c:v>+10%</c:v>
                  </c:pt>
                </c15:dlblRangeCache>
              </c15:datalabelsRange>
            </c:ext>
            <c:ext xmlns:c16="http://schemas.microsoft.com/office/drawing/2014/chart" uri="{C3380CC4-5D6E-409C-BE32-E72D297353CC}">
              <c16:uniqueId val="{00000002-3618-4C80-B18E-FEE342E105E7}"/>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Tech!$L$9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Tech!$K$10:$K$11</c15:sqref>
                        </c15:formulaRef>
                      </c:ext>
                    </c:extLst>
                    <c:strCache>
                      <c:ptCount val="2"/>
                      <c:pt idx="0">
                        <c:v>Hispanic or Latino</c:v>
                      </c:pt>
                      <c:pt idx="1">
                        <c:v>Not Hispanic or Latino</c:v>
                      </c:pt>
                    </c:strCache>
                  </c:strRef>
                </c:cat>
                <c:val>
                  <c:numRef>
                    <c:extLst>
                      <c:ext uri="{02D57815-91ED-43cb-92C2-25804820EDAC}">
                        <c15:formulaRef>
                          <c15:sqref>Tech!$L$10:$L$11</c15:sqref>
                        </c15:formulaRef>
                      </c:ext>
                    </c:extLst>
                    <c:numCache>
                      <c:formatCode>_(* #,##0_);_(* \(#,##0\);_(* "-"??_);_(@_)</c:formatCode>
                      <c:ptCount val="2"/>
                      <c:pt idx="0">
                        <c:v>12390</c:v>
                      </c:pt>
                      <c:pt idx="1">
                        <c:v>280359</c:v>
                      </c:pt>
                    </c:numCache>
                  </c:numRef>
                </c:val>
                <c:extLst>
                  <c:ext xmlns:c16="http://schemas.microsoft.com/office/drawing/2014/chart" uri="{C3380CC4-5D6E-409C-BE32-E72D297353CC}">
                    <c16:uniqueId val="{00000003-3618-4C80-B18E-FEE342E105E7}"/>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Tech!$M$9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Tech!$K$10:$K$11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Tech!$M$10:$M$11</c15:sqref>
                        </c15:formulaRef>
                      </c:ext>
                    </c:extLst>
                    <c:numCache>
                      <c:formatCode>_(* #,##0_);_(* \(#,##0\);_(* "-"??_);_(@_)</c:formatCode>
                      <c:ptCount val="2"/>
                      <c:pt idx="0">
                        <c:v>15243</c:v>
                      </c:pt>
                      <c:pt idx="1">
                        <c:v>308029</c:v>
                      </c:pt>
                    </c:numCache>
                  </c:numRef>
                </c:val>
                <c:extLst xmlns:c15="http://schemas.microsoft.com/office/drawing/2012/chart">
                  <c:ext xmlns:c16="http://schemas.microsoft.com/office/drawing/2014/chart" uri="{C3380CC4-5D6E-409C-BE32-E72D297353CC}">
                    <c16:uniqueId val="{00000004-3618-4C80-B18E-FEE342E105E7}"/>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Tech!$K$4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Tech!$M$4</c:f>
              <c:numCache>
                <c:formatCode>_(* #,##0_);_(* \(#,##0\);_(* "-"??_);_(@_)</c:formatCode>
                <c:ptCount val="1"/>
                <c:pt idx="0">
                  <c:v>264539</c:v>
                </c:pt>
              </c:numCache>
            </c:numRef>
          </c:val>
          <c:extLst>
            <c:ext xmlns:c16="http://schemas.microsoft.com/office/drawing/2014/chart" uri="{C3380CC4-5D6E-409C-BE32-E72D297353CC}">
              <c16:uniqueId val="{00000000-334A-4E09-8ED9-A13FB328A314}"/>
            </c:ext>
          </c:extLst>
        </c:ser>
        <c:ser>
          <c:idx val="1"/>
          <c:order val="1"/>
          <c:tx>
            <c:strRef>
              <c:f>Tech!$K$5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Tech!$M$5</c:f>
              <c:numCache>
                <c:formatCode>_(* #,##0_);_(* \(#,##0\);_(* "-"??_);_(@_)</c:formatCode>
                <c:ptCount val="1"/>
                <c:pt idx="0">
                  <c:v>11493</c:v>
                </c:pt>
              </c:numCache>
            </c:numRef>
          </c:val>
          <c:extLst>
            <c:ext xmlns:c16="http://schemas.microsoft.com/office/drawing/2014/chart" uri="{C3380CC4-5D6E-409C-BE32-E72D297353CC}">
              <c16:uniqueId val="{00000001-334A-4E09-8ED9-A13FB328A314}"/>
            </c:ext>
          </c:extLst>
        </c:ser>
        <c:ser>
          <c:idx val="2"/>
          <c:order val="2"/>
          <c:tx>
            <c:strRef>
              <c:f>Tech!$K$6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Tech!$M$6</c:f>
              <c:numCache>
                <c:formatCode>_(* #,##0_);_(* \(#,##0\);_(* "-"??_);_(@_)</c:formatCode>
                <c:ptCount val="1"/>
                <c:pt idx="0">
                  <c:v>41227</c:v>
                </c:pt>
              </c:numCache>
            </c:numRef>
          </c:val>
          <c:extLst>
            <c:ext xmlns:c16="http://schemas.microsoft.com/office/drawing/2014/chart" uri="{C3380CC4-5D6E-409C-BE32-E72D297353CC}">
              <c16:uniqueId val="{00000002-334A-4E09-8ED9-A13FB328A314}"/>
            </c:ext>
          </c:extLst>
        </c:ser>
        <c:ser>
          <c:idx val="3"/>
          <c:order val="3"/>
          <c:tx>
            <c:strRef>
              <c:f>Tech!$K$7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Tech!$M$3</c:f>
              <c:strCache>
                <c:ptCount val="1"/>
                <c:pt idx="0">
                  <c:v>2018</c:v>
                </c:pt>
              </c:strCache>
            </c:strRef>
          </c:cat>
          <c:val>
            <c:numRef>
              <c:f>Tech!$M$7</c:f>
              <c:numCache>
                <c:formatCode>_(* #,##0_);_(* \(#,##0\);_(* "-"??_);_(@_)</c:formatCode>
                <c:ptCount val="1"/>
                <c:pt idx="0">
                  <c:v>6013</c:v>
                </c:pt>
              </c:numCache>
            </c:numRef>
          </c:val>
          <c:extLst>
            <c:ext xmlns:c16="http://schemas.microsoft.com/office/drawing/2014/chart" uri="{C3380CC4-5D6E-409C-BE32-E72D297353CC}">
              <c16:uniqueId val="{00000003-334A-4E09-8ED9-A13FB328A314}"/>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Tech!$N$3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7A75-49B7-B360-392644FF62E3}"/>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7A75-49B7-B360-392644FF62E3}"/>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7A75-49B7-B360-392644FF62E3}"/>
              </c:ext>
            </c:extLst>
          </c:dPt>
          <c:dLbls>
            <c:dLbl>
              <c:idx val="0"/>
              <c:tx>
                <c:rich>
                  <a:bodyPr/>
                  <a:lstStyle/>
                  <a:p>
                    <a:fld id="{2369BFAB-B834-4A4B-82C0-BF451A5A787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A75-49B7-B360-392644FF62E3}"/>
                </c:ext>
              </c:extLst>
            </c:dLbl>
            <c:dLbl>
              <c:idx val="1"/>
              <c:tx>
                <c:rich>
                  <a:bodyPr/>
                  <a:lstStyle/>
                  <a:p>
                    <a:fld id="{01BDA08D-D84A-4A8B-A6AD-03D9B0925AE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A75-49B7-B360-392644FF62E3}"/>
                </c:ext>
              </c:extLst>
            </c:dLbl>
            <c:dLbl>
              <c:idx val="2"/>
              <c:tx>
                <c:rich>
                  <a:bodyPr/>
                  <a:lstStyle/>
                  <a:p>
                    <a:fld id="{15A9D330-25D2-40FE-BD18-93A37BB3383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7A75-49B7-B360-392644FF62E3}"/>
                </c:ext>
              </c:extLst>
            </c:dLbl>
            <c:dLbl>
              <c:idx val="3"/>
              <c:tx>
                <c:rich>
                  <a:bodyPr/>
                  <a:lstStyle/>
                  <a:p>
                    <a:fld id="{41FC9DAB-DB6B-41D5-AD78-D660E3C4296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7A75-49B7-B360-392644FF62E3}"/>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Tech!$K$4:$K$7</c:f>
              <c:strCache>
                <c:ptCount val="4"/>
                <c:pt idx="0">
                  <c:v>White</c:v>
                </c:pt>
                <c:pt idx="1">
                  <c:v>Black or African American</c:v>
                </c:pt>
                <c:pt idx="2">
                  <c:v>Asian</c:v>
                </c:pt>
                <c:pt idx="3">
                  <c:v>Other</c:v>
                </c:pt>
              </c:strCache>
            </c:strRef>
          </c:cat>
          <c:val>
            <c:numRef>
              <c:f>Tech!$N$4:$N$7</c:f>
              <c:numCache>
                <c:formatCode>\+#,##0;\-#,##0;\ #,##0</c:formatCode>
                <c:ptCount val="4"/>
                <c:pt idx="0">
                  <c:v>18956</c:v>
                </c:pt>
                <c:pt idx="1">
                  <c:v>1628</c:v>
                </c:pt>
                <c:pt idx="2">
                  <c:v>8760</c:v>
                </c:pt>
                <c:pt idx="3">
                  <c:v>1180</c:v>
                </c:pt>
              </c:numCache>
            </c:numRef>
          </c:val>
          <c:extLst>
            <c:ext xmlns:c15="http://schemas.microsoft.com/office/drawing/2012/chart" uri="{02D57815-91ED-43cb-92C2-25804820EDAC}">
              <c15:datalabelsRange>
                <c15:f>Tech!$O$4:$O$7</c15:f>
                <c15:dlblRangeCache>
                  <c:ptCount val="4"/>
                  <c:pt idx="0">
                    <c:v>+8%</c:v>
                  </c:pt>
                  <c:pt idx="1">
                    <c:v>+17%</c:v>
                  </c:pt>
                  <c:pt idx="2">
                    <c:v>+27%</c:v>
                  </c:pt>
                  <c:pt idx="3">
                    <c:v>+24%</c:v>
                  </c:pt>
                </c15:dlblRangeCache>
              </c15:datalabelsRange>
            </c:ext>
            <c:ext xmlns:c16="http://schemas.microsoft.com/office/drawing/2014/chart" uri="{C3380CC4-5D6E-409C-BE32-E72D297353CC}">
              <c16:uniqueId val="{00000007-7A75-49B7-B360-392644FF62E3}"/>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149180365612192"/>
          <c:y val="4.7743055555555552E-2"/>
          <c:w val="0.52611347101349171"/>
          <c:h val="0.90451388888888884"/>
        </c:manualLayout>
      </c:layout>
      <c:barChart>
        <c:barDir val="col"/>
        <c:grouping val="percentStacked"/>
        <c:varyColors val="0"/>
        <c:ser>
          <c:idx val="0"/>
          <c:order val="0"/>
          <c:tx>
            <c:strRef>
              <c:f>Construction!$J$13</c:f>
              <c:strCache>
                <c:ptCount val="1"/>
                <c:pt idx="0">
                  <c:v>Male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Construction!$L$13</c:f>
              <c:numCache>
                <c:formatCode>#,##0</c:formatCode>
                <c:ptCount val="1"/>
                <c:pt idx="0">
                  <c:v>134352</c:v>
                </c:pt>
              </c:numCache>
            </c:numRef>
          </c:val>
          <c:extLst>
            <c:ext xmlns:c16="http://schemas.microsoft.com/office/drawing/2014/chart" uri="{C3380CC4-5D6E-409C-BE32-E72D297353CC}">
              <c16:uniqueId val="{00000000-2559-49CB-89CF-FAA8274A2E0E}"/>
            </c:ext>
          </c:extLst>
        </c:ser>
        <c:ser>
          <c:idx val="1"/>
          <c:order val="1"/>
          <c:tx>
            <c:strRef>
              <c:f>Construction!$J$14</c:f>
              <c:strCache>
                <c:ptCount val="1"/>
                <c:pt idx="0">
                  <c:v>Female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Construction!$L$12</c:f>
              <c:strCache>
                <c:ptCount val="1"/>
                <c:pt idx="0">
                  <c:v>2018</c:v>
                </c:pt>
              </c:strCache>
            </c:strRef>
          </c:cat>
          <c:val>
            <c:numRef>
              <c:f>Construction!$L$14</c:f>
              <c:numCache>
                <c:formatCode>#,##0</c:formatCode>
                <c:ptCount val="1"/>
                <c:pt idx="0">
                  <c:v>29242</c:v>
                </c:pt>
              </c:numCache>
            </c:numRef>
          </c:val>
          <c:extLst>
            <c:ext xmlns:c16="http://schemas.microsoft.com/office/drawing/2014/chart" uri="{C3380CC4-5D6E-409C-BE32-E72D297353CC}">
              <c16:uniqueId val="{00000001-2559-49CB-89CF-FAA8274A2E0E}"/>
            </c:ext>
          </c:extLst>
        </c:ser>
        <c:dLbls>
          <c:showLegendKey val="0"/>
          <c:showVal val="0"/>
          <c:showCatName val="0"/>
          <c:showSerName val="0"/>
          <c:showPercent val="0"/>
          <c:showBubbleSize val="0"/>
        </c:dLbls>
        <c:gapWidth val="70"/>
        <c:overlap val="100"/>
        <c:axId val="437555336"/>
        <c:axId val="437555992"/>
      </c:barChart>
      <c:catAx>
        <c:axId val="437555336"/>
        <c:scaling>
          <c:orientation val="minMax"/>
        </c:scaling>
        <c:delete val="0"/>
        <c:axPos val="b"/>
        <c:numFmt formatCode="General" sourceLinked="1"/>
        <c:majorTickMark val="none"/>
        <c:minorTickMark val="none"/>
        <c:tickLblPos val="none"/>
        <c:spPr>
          <a:solidFill>
            <a:schemeClr val="bg1"/>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992"/>
        <c:crosses val="autoZero"/>
        <c:auto val="1"/>
        <c:lblAlgn val="ctr"/>
        <c:lblOffset val="100"/>
        <c:noMultiLvlLbl val="0"/>
      </c:catAx>
      <c:valAx>
        <c:axId val="437555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4.0204678362573097E-2"/>
              <c:y val="0.24064653051181104"/>
            </c:manualLayout>
          </c:layout>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437555336"/>
        <c:crosses val="autoZero"/>
        <c:crossBetween val="between"/>
      </c:valAx>
      <c:spPr>
        <a:noFill/>
        <a:ln>
          <a:noFill/>
        </a:ln>
        <a:effectLst/>
      </c:spPr>
    </c:plotArea>
    <c:legend>
      <c:legendPos val="r"/>
      <c:layout>
        <c:manualLayout>
          <c:xMode val="edge"/>
          <c:yMode val="edge"/>
          <c:x val="0.78050001151171888"/>
          <c:y val="0.43077461996937877"/>
          <c:w val="0.16467542708477229"/>
          <c:h val="0.13845076006124235"/>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Construction!$M$12</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7689-4625-A7C6-7EA4B3C8440B}"/>
              </c:ext>
            </c:extLst>
          </c:dPt>
          <c:dLbls>
            <c:dLbl>
              <c:idx val="0"/>
              <c:tx>
                <c:rich>
                  <a:bodyPr/>
                  <a:lstStyle/>
                  <a:p>
                    <a:fld id="{15796E58-F6CE-4027-88DD-AC0432DB733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7689-4625-A7C6-7EA4B3C8440B}"/>
                </c:ext>
              </c:extLst>
            </c:dLbl>
            <c:dLbl>
              <c:idx val="1"/>
              <c:tx>
                <c:rich>
                  <a:bodyPr/>
                  <a:lstStyle/>
                  <a:p>
                    <a:fld id="{3C4DCAF8-EC7D-466F-9E26-B8BD7D96D90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689-4625-A7C6-7EA4B3C8440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Construction!$J$13:$J$14</c:f>
              <c:strCache>
                <c:ptCount val="2"/>
                <c:pt idx="0">
                  <c:v>Male</c:v>
                </c:pt>
                <c:pt idx="1">
                  <c:v>Female</c:v>
                </c:pt>
              </c:strCache>
            </c:strRef>
          </c:cat>
          <c:val>
            <c:numRef>
              <c:f>Construction!$M$13:$M$14</c:f>
              <c:numCache>
                <c:formatCode>\+#,##0;\-#,##0;\ #,##0</c:formatCode>
                <c:ptCount val="2"/>
                <c:pt idx="0">
                  <c:v>18376</c:v>
                </c:pt>
                <c:pt idx="1">
                  <c:v>3804</c:v>
                </c:pt>
              </c:numCache>
            </c:numRef>
          </c:val>
          <c:extLst>
            <c:ext xmlns:c15="http://schemas.microsoft.com/office/drawing/2012/chart" uri="{02D57815-91ED-43cb-92C2-25804820EDAC}">
              <c15:datalabelsRange>
                <c15:f>Construction!$N$13:$N$14</c15:f>
                <c15:dlblRangeCache>
                  <c:ptCount val="2"/>
                  <c:pt idx="0">
                    <c:v>+16%</c:v>
                  </c:pt>
                  <c:pt idx="1">
                    <c:v>+15%</c:v>
                  </c:pt>
                </c15:dlblRangeCache>
              </c15:datalabelsRange>
            </c:ext>
            <c:ext xmlns:c16="http://schemas.microsoft.com/office/drawing/2014/chart" uri="{C3380CC4-5D6E-409C-BE32-E72D297353CC}">
              <c16:uniqueId val="{00000003-7689-4625-A7C6-7EA4B3C8440B}"/>
            </c:ext>
          </c:extLst>
        </c:ser>
        <c:dLbls>
          <c:showLegendKey val="0"/>
          <c:showVal val="0"/>
          <c:showCatName val="0"/>
          <c:showSerName val="0"/>
          <c:showPercent val="0"/>
          <c:showBubbleSize val="0"/>
        </c:dLbls>
        <c:gapWidth val="95"/>
        <c:axId val="638370288"/>
        <c:axId val="638372256"/>
      </c:barChart>
      <c:catAx>
        <c:axId val="63837028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2256"/>
        <c:crosses val="autoZero"/>
        <c:auto val="1"/>
        <c:lblAlgn val="ctr"/>
        <c:lblOffset val="100"/>
        <c:noMultiLvlLbl val="0"/>
      </c:catAx>
      <c:valAx>
        <c:axId val="638372256"/>
        <c:scaling>
          <c:orientation val="minMax"/>
        </c:scaling>
        <c:delete val="0"/>
        <c:axPos val="l"/>
        <c:title>
          <c:tx>
            <c:rich>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ysClr val="windowText" lastClr="000000"/>
                    </a:solidFill>
                  </a:rPr>
                  <a:t>Change in # of Employees</a:t>
                </a:r>
              </a:p>
            </c:rich>
          </c:tx>
          <c:overlay val="0"/>
          <c:spPr>
            <a:noFill/>
            <a:ln>
              <a:noFill/>
            </a:ln>
            <a:effectLst/>
          </c:spPr>
          <c:txPr>
            <a:bodyPr rot="-54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383702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Construction!$N$3</c:f>
              <c:strCache>
                <c:ptCount val="1"/>
                <c:pt idx="0">
                  <c:v>Change</c:v>
                </c:pt>
              </c:strCache>
            </c:strRef>
          </c:tx>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5582-4B0A-8FA9-A80AA25C89E2}"/>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3-5582-4B0A-8FA9-A80AA25C89E2}"/>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5-5582-4B0A-8FA9-A80AA25C89E2}"/>
              </c:ext>
            </c:extLst>
          </c:dPt>
          <c:dLbls>
            <c:dLbl>
              <c:idx val="0"/>
              <c:tx>
                <c:rich>
                  <a:bodyPr/>
                  <a:lstStyle/>
                  <a:p>
                    <a:fld id="{EA35A620-A8CD-4A85-AFFD-A9F065B7DBD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582-4B0A-8FA9-A80AA25C89E2}"/>
                </c:ext>
              </c:extLst>
            </c:dLbl>
            <c:dLbl>
              <c:idx val="1"/>
              <c:tx>
                <c:rich>
                  <a:bodyPr/>
                  <a:lstStyle/>
                  <a:p>
                    <a:fld id="{B5616B60-A426-41AD-BA00-4698A594905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582-4B0A-8FA9-A80AA25C89E2}"/>
                </c:ext>
              </c:extLst>
            </c:dLbl>
            <c:dLbl>
              <c:idx val="2"/>
              <c:tx>
                <c:rich>
                  <a:bodyPr/>
                  <a:lstStyle/>
                  <a:p>
                    <a:fld id="{B9F530F1-07A3-4481-BE1F-225A8D347E1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5582-4B0A-8FA9-A80AA25C89E2}"/>
                </c:ext>
              </c:extLst>
            </c:dLbl>
            <c:dLbl>
              <c:idx val="3"/>
              <c:tx>
                <c:rich>
                  <a:bodyPr/>
                  <a:lstStyle/>
                  <a:p>
                    <a:fld id="{8D4BA8CC-B639-48E1-82E4-3E5BD586519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5582-4B0A-8FA9-A80AA25C89E2}"/>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Construction!$K$4:$K$7</c:f>
              <c:strCache>
                <c:ptCount val="4"/>
                <c:pt idx="0">
                  <c:v>White</c:v>
                </c:pt>
                <c:pt idx="1">
                  <c:v>Black or African American</c:v>
                </c:pt>
                <c:pt idx="2">
                  <c:v>Asian</c:v>
                </c:pt>
                <c:pt idx="3">
                  <c:v>Other</c:v>
                </c:pt>
              </c:strCache>
            </c:strRef>
          </c:cat>
          <c:val>
            <c:numRef>
              <c:f>Construction!$N$4:$N$7</c:f>
              <c:numCache>
                <c:formatCode>\+#,##0;\-#,##0;\ #,##0</c:formatCode>
                <c:ptCount val="4"/>
                <c:pt idx="0">
                  <c:v>18868</c:v>
                </c:pt>
                <c:pt idx="1">
                  <c:v>1812</c:v>
                </c:pt>
                <c:pt idx="2">
                  <c:v>711</c:v>
                </c:pt>
                <c:pt idx="3">
                  <c:v>789</c:v>
                </c:pt>
              </c:numCache>
            </c:numRef>
          </c:val>
          <c:extLst>
            <c:ext xmlns:c15="http://schemas.microsoft.com/office/drawing/2012/chart" uri="{02D57815-91ED-43cb-92C2-25804820EDAC}">
              <c15:datalabelsRange>
                <c15:f>Construction!$O$4:$O$7</c15:f>
                <c15:dlblRangeCache>
                  <c:ptCount val="4"/>
                  <c:pt idx="0">
                    <c:v>+14%</c:v>
                  </c:pt>
                  <c:pt idx="1">
                    <c:v>+37%</c:v>
                  </c:pt>
                  <c:pt idx="2">
                    <c:v>+31%</c:v>
                  </c:pt>
                  <c:pt idx="3">
                    <c:v>+36%</c:v>
                  </c:pt>
                </c15:dlblRangeCache>
              </c15:datalabelsRange>
            </c:ext>
            <c:ext xmlns:c16="http://schemas.microsoft.com/office/drawing/2014/chart" uri="{C3380CC4-5D6E-409C-BE32-E72D297353CC}">
              <c16:uniqueId val="{00000007-5582-4B0A-8FA9-A80AA25C89E2}"/>
            </c:ext>
          </c:extLst>
        </c:ser>
        <c:dLbls>
          <c:dLblPos val="outEnd"/>
          <c:showLegendKey val="0"/>
          <c:showVal val="1"/>
          <c:showCatName val="0"/>
          <c:showSerName val="0"/>
          <c:showPercent val="0"/>
          <c:showBubbleSize val="0"/>
        </c:dLbls>
        <c:gapWidth val="40"/>
        <c:axId val="626090408"/>
        <c:axId val="626091064"/>
      </c:barChart>
      <c:catAx>
        <c:axId val="6260904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1064"/>
        <c:crosses val="autoZero"/>
        <c:auto val="1"/>
        <c:lblAlgn val="ctr"/>
        <c:lblOffset val="100"/>
        <c:noMultiLvlLbl val="0"/>
      </c:catAx>
      <c:valAx>
        <c:axId val="6260910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1.5096618357487922E-2"/>
              <c:y val="0.19756910269028871"/>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2609040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2"/>
          <c:tx>
            <c:strRef>
              <c:f>Construction!$N$9</c:f>
              <c:strCache>
                <c:ptCount val="1"/>
                <c:pt idx="0">
                  <c:v>Change</c:v>
                </c:pt>
              </c:strCache>
            </c:strRef>
          </c:tx>
          <c:spPr>
            <a:solidFill>
              <a:schemeClr val="accent5"/>
            </a:solidFill>
            <a:ln>
              <a:noFill/>
            </a:ln>
            <a:effectLst/>
          </c:spPr>
          <c:invertIfNegative val="0"/>
          <c:dLbls>
            <c:dLbl>
              <c:idx val="0"/>
              <c:tx>
                <c:rich>
                  <a:bodyPr/>
                  <a:lstStyle/>
                  <a:p>
                    <a:fld id="{ECEFC40D-F7AD-40E1-AB81-FBD7D05C41F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4AB5-414E-9168-7A9F596B5F1B}"/>
                </c:ext>
              </c:extLst>
            </c:dLbl>
            <c:dLbl>
              <c:idx val="1"/>
              <c:tx>
                <c:rich>
                  <a:bodyPr/>
                  <a:lstStyle/>
                  <a:p>
                    <a:fld id="{E3A49FDF-FDE5-4EE1-9296-B98B2FDEEDC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AB5-414E-9168-7A9F596B5F1B}"/>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00B050"/>
                    </a:solidFill>
                    <a:latin typeface="Helvetica" panose="020B0604020202020204" pitchFamily="34" charset="0"/>
                    <a:ea typeface="+mn-ea"/>
                    <a:cs typeface="Helvetica"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Construction!$K$10:$K$11</c:f>
              <c:strCache>
                <c:ptCount val="2"/>
                <c:pt idx="0">
                  <c:v>Hispanic or Latino</c:v>
                </c:pt>
                <c:pt idx="1">
                  <c:v>Not Hispanic or Latino</c:v>
                </c:pt>
              </c:strCache>
            </c:strRef>
          </c:cat>
          <c:val>
            <c:numRef>
              <c:f>Construction!$N$10:$N$11</c:f>
              <c:numCache>
                <c:formatCode>\+#,##0;\-#,##0;\ #,##0</c:formatCode>
                <c:ptCount val="2"/>
                <c:pt idx="0">
                  <c:v>3831</c:v>
                </c:pt>
                <c:pt idx="1">
                  <c:v>18350</c:v>
                </c:pt>
              </c:numCache>
            </c:numRef>
          </c:val>
          <c:extLst>
            <c:ext xmlns:c15="http://schemas.microsoft.com/office/drawing/2012/chart" uri="{02D57815-91ED-43cb-92C2-25804820EDAC}">
              <c15:datalabelsRange>
                <c15:f>Construction!$O$10:$O$11</c15:f>
                <c15:dlblRangeCache>
                  <c:ptCount val="2"/>
                  <c:pt idx="0">
                    <c:v>+47%</c:v>
                  </c:pt>
                  <c:pt idx="1">
                    <c:v>+14%</c:v>
                  </c:pt>
                </c15:dlblRangeCache>
              </c15:datalabelsRange>
            </c:ext>
            <c:ext xmlns:c16="http://schemas.microsoft.com/office/drawing/2014/chart" uri="{C3380CC4-5D6E-409C-BE32-E72D297353CC}">
              <c16:uniqueId val="{00000002-4AB5-414E-9168-7A9F596B5F1B}"/>
            </c:ext>
          </c:extLst>
        </c:ser>
        <c:dLbls>
          <c:showLegendKey val="0"/>
          <c:showVal val="0"/>
          <c:showCatName val="0"/>
          <c:showSerName val="0"/>
          <c:showPercent val="0"/>
          <c:showBubbleSize val="0"/>
        </c:dLbls>
        <c:gapWidth val="40"/>
        <c:axId val="607475400"/>
        <c:axId val="607472120"/>
        <c:extLst>
          <c:ext xmlns:c15="http://schemas.microsoft.com/office/drawing/2012/chart" uri="{02D57815-91ED-43cb-92C2-25804820EDAC}">
            <c15:filteredBarSeries>
              <c15:ser>
                <c:idx val="0"/>
                <c:order val="0"/>
                <c:tx>
                  <c:strRef>
                    <c:extLst>
                      <c:ext uri="{02D57815-91ED-43cb-92C2-25804820EDAC}">
                        <c15:formulaRef>
                          <c15:sqref>Construction!$L$9</c15:sqref>
                        </c15:formulaRef>
                      </c:ext>
                    </c:extLst>
                    <c:strCache>
                      <c:ptCount val="1"/>
                      <c:pt idx="0">
                        <c:v>2015</c:v>
                      </c:pt>
                    </c:strCache>
                  </c:strRef>
                </c:tx>
                <c:spPr>
                  <a:solidFill>
                    <a:schemeClr val="accent1"/>
                  </a:solidFill>
                  <a:ln>
                    <a:noFill/>
                  </a:ln>
                  <a:effectLst/>
                </c:spPr>
                <c:invertIfNegative val="0"/>
                <c:cat>
                  <c:strRef>
                    <c:extLst>
                      <c:ext uri="{02D57815-91ED-43cb-92C2-25804820EDAC}">
                        <c15:formulaRef>
                          <c15:sqref>Construction!$K$10:$K$11</c15:sqref>
                        </c15:formulaRef>
                      </c:ext>
                    </c:extLst>
                    <c:strCache>
                      <c:ptCount val="2"/>
                      <c:pt idx="0">
                        <c:v>Hispanic or Latino</c:v>
                      </c:pt>
                      <c:pt idx="1">
                        <c:v>Not Hispanic or Latino</c:v>
                      </c:pt>
                    </c:strCache>
                  </c:strRef>
                </c:cat>
                <c:val>
                  <c:numRef>
                    <c:extLst>
                      <c:ext uri="{02D57815-91ED-43cb-92C2-25804820EDAC}">
                        <c15:formulaRef>
                          <c15:sqref>Construction!$L$10:$L$11</c15:sqref>
                        </c15:formulaRef>
                      </c:ext>
                    </c:extLst>
                    <c:numCache>
                      <c:formatCode>_(* #,##0_);_(* \(#,##0\);_(* "-"??_);_(@_)</c:formatCode>
                      <c:ptCount val="2"/>
                      <c:pt idx="0">
                        <c:v>8226</c:v>
                      </c:pt>
                      <c:pt idx="1">
                        <c:v>133187</c:v>
                      </c:pt>
                    </c:numCache>
                  </c:numRef>
                </c:val>
                <c:extLst>
                  <c:ext xmlns:c16="http://schemas.microsoft.com/office/drawing/2014/chart" uri="{C3380CC4-5D6E-409C-BE32-E72D297353CC}">
                    <c16:uniqueId val="{00000003-4AB5-414E-9168-7A9F596B5F1B}"/>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Construction!$M$9</c15:sqref>
                        </c15:formulaRef>
                      </c:ext>
                    </c:extLst>
                    <c:strCache>
                      <c:ptCount val="1"/>
                      <c:pt idx="0">
                        <c:v>2018</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Construction!$K$10:$K$11</c15:sqref>
                        </c15:formulaRef>
                      </c:ext>
                    </c:extLst>
                    <c:strCache>
                      <c:ptCount val="2"/>
                      <c:pt idx="0">
                        <c:v>Hispanic or Latino</c:v>
                      </c:pt>
                      <c:pt idx="1">
                        <c:v>Not Hispanic or Latino</c:v>
                      </c:pt>
                    </c:strCache>
                  </c:strRef>
                </c:cat>
                <c:val>
                  <c:numRef>
                    <c:extLst xmlns:c15="http://schemas.microsoft.com/office/drawing/2012/chart">
                      <c:ext xmlns:c15="http://schemas.microsoft.com/office/drawing/2012/chart" uri="{02D57815-91ED-43cb-92C2-25804820EDAC}">
                        <c15:formulaRef>
                          <c15:sqref>Construction!$M$10:$M$11</c15:sqref>
                        </c15:formulaRef>
                      </c:ext>
                    </c:extLst>
                    <c:numCache>
                      <c:formatCode>_(* #,##0_);_(* \(#,##0\);_(* "-"??_);_(@_)</c:formatCode>
                      <c:ptCount val="2"/>
                      <c:pt idx="0">
                        <c:v>12057</c:v>
                      </c:pt>
                      <c:pt idx="1">
                        <c:v>151537</c:v>
                      </c:pt>
                    </c:numCache>
                  </c:numRef>
                </c:val>
                <c:extLst xmlns:c15="http://schemas.microsoft.com/office/drawing/2012/chart">
                  <c:ext xmlns:c16="http://schemas.microsoft.com/office/drawing/2014/chart" uri="{C3380CC4-5D6E-409C-BE32-E72D297353CC}">
                    <c16:uniqueId val="{00000004-4AB5-414E-9168-7A9F596B5F1B}"/>
                  </c:ext>
                </c:extLst>
              </c15:ser>
            </c15:filteredBarSeries>
          </c:ext>
        </c:extLst>
      </c:barChart>
      <c:catAx>
        <c:axId val="607475400"/>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2120"/>
        <c:crosses val="autoZero"/>
        <c:auto val="1"/>
        <c:lblAlgn val="ctr"/>
        <c:lblOffset val="100"/>
        <c:noMultiLvlLbl val="0"/>
      </c:catAx>
      <c:valAx>
        <c:axId val="60747212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solidFill>
                      <a:schemeClr val="tx1"/>
                    </a:solidFill>
                  </a:rPr>
                  <a:t>Change in # of Employees</a:t>
                </a:r>
              </a:p>
            </c:rich>
          </c:tx>
          <c:layout>
            <c:manualLayout>
              <c:xMode val="edge"/>
              <c:yMode val="edge"/>
              <c:x val="3.6073586870999798E-2"/>
              <c:y val="0.19756882845610119"/>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0;\ #,##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Helvetica" panose="020B0604020202020204" pitchFamily="34" charset="0"/>
                <a:ea typeface="+mn-ea"/>
                <a:cs typeface="Helvetica" panose="020B0604020202020204" pitchFamily="34" charset="0"/>
              </a:defRPr>
            </a:pPr>
            <a:endParaRPr lang="en-US"/>
          </a:p>
        </c:txPr>
        <c:crossAx val="60747540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sz="900">
          <a:solidFill>
            <a:sysClr val="windowText" lastClr="000000"/>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Construction!$K$4</c:f>
              <c:strCache>
                <c:ptCount val="1"/>
                <c:pt idx="0">
                  <c:v>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Construction!$M$4</c:f>
              <c:numCache>
                <c:formatCode>_(* #,##0_);_(* \(#,##0\);_(* "-"??_);_(@_)</c:formatCode>
                <c:ptCount val="1"/>
                <c:pt idx="0">
                  <c:v>150895</c:v>
                </c:pt>
              </c:numCache>
            </c:numRef>
          </c:val>
          <c:extLst>
            <c:ext xmlns:c16="http://schemas.microsoft.com/office/drawing/2014/chart" uri="{C3380CC4-5D6E-409C-BE32-E72D297353CC}">
              <c16:uniqueId val="{00000000-4399-49E6-949B-0CE2CE5A9E85}"/>
            </c:ext>
          </c:extLst>
        </c:ser>
        <c:ser>
          <c:idx val="1"/>
          <c:order val="1"/>
          <c:tx>
            <c:strRef>
              <c:f>Construction!$K$5</c:f>
              <c:strCache>
                <c:ptCount val="1"/>
                <c:pt idx="0">
                  <c:v>Black or African American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Construction!$M$5</c:f>
              <c:numCache>
                <c:formatCode>_(* #,##0_);_(* \(#,##0\);_(* "-"??_);_(@_)</c:formatCode>
                <c:ptCount val="1"/>
                <c:pt idx="0">
                  <c:v>6746</c:v>
                </c:pt>
              </c:numCache>
            </c:numRef>
          </c:val>
          <c:extLst>
            <c:ext xmlns:c16="http://schemas.microsoft.com/office/drawing/2014/chart" uri="{C3380CC4-5D6E-409C-BE32-E72D297353CC}">
              <c16:uniqueId val="{00000001-4399-49E6-949B-0CE2CE5A9E85}"/>
            </c:ext>
          </c:extLst>
        </c:ser>
        <c:ser>
          <c:idx val="2"/>
          <c:order val="2"/>
          <c:tx>
            <c:strRef>
              <c:f>Construction!$K$6</c:f>
              <c:strCache>
                <c:ptCount val="1"/>
                <c:pt idx="0">
                  <c:v>Asian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Construction!$M$6</c:f>
              <c:numCache>
                <c:formatCode>_(* #,##0_);_(* \(#,##0\);_(* "-"??_);_(@_)</c:formatCode>
                <c:ptCount val="1"/>
                <c:pt idx="0">
                  <c:v>3000</c:v>
                </c:pt>
              </c:numCache>
            </c:numRef>
          </c:val>
          <c:extLst>
            <c:ext xmlns:c16="http://schemas.microsoft.com/office/drawing/2014/chart" uri="{C3380CC4-5D6E-409C-BE32-E72D297353CC}">
              <c16:uniqueId val="{00000002-4399-49E6-949B-0CE2CE5A9E85}"/>
            </c:ext>
          </c:extLst>
        </c:ser>
        <c:ser>
          <c:idx val="3"/>
          <c:order val="3"/>
          <c:tx>
            <c:strRef>
              <c:f>Construction!$K$7</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Construction!$M$3</c:f>
              <c:strCache>
                <c:ptCount val="1"/>
                <c:pt idx="0">
                  <c:v>2018</c:v>
                </c:pt>
              </c:strCache>
            </c:strRef>
          </c:cat>
          <c:val>
            <c:numRef>
              <c:f>Construction!$M$7</c:f>
              <c:numCache>
                <c:formatCode>_(* #,##0_);_(* \(#,##0\);_(* "-"??_);_(@_)</c:formatCode>
                <c:ptCount val="1"/>
                <c:pt idx="0">
                  <c:v>2952</c:v>
                </c:pt>
              </c:numCache>
            </c:numRef>
          </c:val>
          <c:extLst>
            <c:ext xmlns:c16="http://schemas.microsoft.com/office/drawing/2014/chart" uri="{C3380CC4-5D6E-409C-BE32-E72D297353CC}">
              <c16:uniqueId val="{00000003-4399-49E6-949B-0CE2CE5A9E85}"/>
            </c:ext>
          </c:extLst>
        </c:ser>
        <c:dLbls>
          <c:dLblPos val="ctr"/>
          <c:showLegendKey val="0"/>
          <c:showVal val="1"/>
          <c:showCatName val="0"/>
          <c:showSerName val="0"/>
          <c:showPercent val="0"/>
          <c:showBubbleSize val="0"/>
        </c:dLbls>
        <c:gapWidth val="55"/>
        <c:overlap val="100"/>
        <c:axId val="626124192"/>
        <c:axId val="626126160"/>
      </c:barChart>
      <c:catAx>
        <c:axId val="626124192"/>
        <c:scaling>
          <c:orientation val="minMax"/>
        </c:scaling>
        <c:delete val="0"/>
        <c:axPos val="b"/>
        <c:numFmt formatCode="General" sourceLinked="1"/>
        <c:majorTickMark val="none"/>
        <c:minorTickMark val="none"/>
        <c:tickLblPos val="none"/>
        <c:spPr>
          <a:solidFill>
            <a:sysClr val="window" lastClr="FFFFFF"/>
          </a:solid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6160"/>
        <c:crosses val="autoZero"/>
        <c:auto val="1"/>
        <c:lblAlgn val="ctr"/>
        <c:lblOffset val="100"/>
        <c:noMultiLvlLbl val="0"/>
      </c:catAx>
      <c:valAx>
        <c:axId val="626126160"/>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r>
                  <a:rPr lang="en-US" b="1"/>
                  <a:t>% of Industry Employment</a:t>
                </a:r>
              </a:p>
            </c:rich>
          </c:tx>
          <c:layout>
            <c:manualLayout>
              <c:xMode val="edge"/>
              <c:yMode val="edge"/>
              <c:x val="3.2959998154470795E-2"/>
              <c:y val="0.24064653051181104"/>
            </c:manualLayout>
          </c:layout>
          <c:overlay val="0"/>
          <c:spPr>
            <a:noFill/>
            <a:ln>
              <a:noFill/>
            </a:ln>
            <a:effectLst/>
          </c:spPr>
          <c:txPr>
            <a:bodyPr rot="-5400000" spcFirstLastPara="1" vertOverflow="ellipsis" vert="horz" wrap="square" anchor="ctr" anchorCtr="1"/>
            <a:lstStyle/>
            <a:p>
              <a:pPr>
                <a:defRPr sz="900" b="1"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title>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crossAx val="62612419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solidFill>
      <a:schemeClr val="bg1"/>
    </a:solidFill>
    <a:ln w="9525" cap="flat" cmpd="sng" algn="ctr">
      <a:solidFill>
        <a:schemeClr val="tx1"/>
      </a:solidFill>
      <a:round/>
    </a:ln>
    <a:effectLst/>
  </c:spPr>
  <c:txPr>
    <a:bodyPr/>
    <a:lstStyle/>
    <a:p>
      <a:pPr>
        <a:defRPr sz="900">
          <a:solidFill>
            <a:schemeClr val="tx1"/>
          </a:solidFill>
          <a:latin typeface="Helvetica" panose="020B0604020202020204" pitchFamily="34" charset="0"/>
          <a:cs typeface="Helvetica"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9331A-EF84-4639-8196-879CA3853BFB}" type="datetimeFigureOut">
              <a:rPr lang="en-US" smtClean="0"/>
              <a:t>12/6/2019</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B5E0D4A-A44F-47EC-8E84-B464D7914286}" type="slidenum">
              <a:rPr lang="en-US" smtClean="0"/>
              <a:t>‹#›</a:t>
            </a:fld>
            <a:endParaRPr lang="en-US"/>
          </a:p>
        </p:txBody>
      </p:sp>
    </p:spTree>
    <p:extLst>
      <p:ext uri="{BB962C8B-B14F-4D97-AF65-F5344CB8AC3E}">
        <p14:creationId xmlns:p14="http://schemas.microsoft.com/office/powerpoint/2010/main" val="1865828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EFB52AC-C2E9-4913-81DF-D5CFA4FC6040}" type="datetimeFigureOut">
              <a:rPr lang="en-US" smtClean="0"/>
              <a:t>12/6/2019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4D3B6EF-AB3D-480C-BDF3-8FF2B7476C84}" type="slidenum">
              <a:rPr lang="en-US" smtClean="0"/>
              <a:t>‹#›</a:t>
            </a:fld>
            <a:endParaRPr lang="en-US"/>
          </a:p>
        </p:txBody>
      </p:sp>
    </p:spTree>
    <p:extLst>
      <p:ext uri="{BB962C8B-B14F-4D97-AF65-F5344CB8AC3E}">
        <p14:creationId xmlns:p14="http://schemas.microsoft.com/office/powerpoint/2010/main" val="2369892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2836019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24463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0173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5293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84282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28677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69913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08392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63286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12365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66583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66757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23073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57804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82708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89111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11368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992597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15559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249013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517083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02975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38274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0038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288126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28102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760752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34740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Recall that the demand STAR</a:t>
            </a:r>
            <a:r>
              <a:rPr lang="en-US" baseline="0" dirty="0" smtClean="0"/>
              <a:t> ranking, introduced in the original data packages, is a way to rank occupations (as you set priorities).</a:t>
            </a:r>
            <a:endParaRPr lang="en-US" dirty="0"/>
          </a:p>
        </p:txBody>
      </p:sp>
      <p:sp>
        <p:nvSpPr>
          <p:cNvPr id="4" name="Slide Number Placeholder 3"/>
          <p:cNvSpPr>
            <a:spLocks noGrp="1"/>
          </p:cNvSpPr>
          <p:nvPr>
            <p:ph type="sldNum" sz="quarter" idx="10"/>
          </p:nvPr>
        </p:nvSpPr>
        <p:spPr/>
        <p:txBody>
          <a:bodyPr/>
          <a:lstStyle/>
          <a:p>
            <a:fld id="{F4D3B6EF-AB3D-480C-BDF3-8FF2B7476C84}" type="slidenum">
              <a:rPr lang="en-US" smtClean="0"/>
              <a:t>31</a:t>
            </a:fld>
            <a:endParaRPr lang="en-US"/>
          </a:p>
        </p:txBody>
      </p:sp>
    </p:spTree>
    <p:extLst>
      <p:ext uri="{BB962C8B-B14F-4D97-AF65-F5344CB8AC3E}">
        <p14:creationId xmlns:p14="http://schemas.microsoft.com/office/powerpoint/2010/main" val="1624139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that the (updated) Supply and Demand Data Tool will allow users to view detailed occupation data for any/all industries, with any Demand Star Ranking, etc. </a:t>
            </a:r>
            <a:endParaRPr lang="en-US" dirty="0"/>
          </a:p>
        </p:txBody>
      </p:sp>
    </p:spTree>
    <p:extLst>
      <p:ext uri="{BB962C8B-B14F-4D97-AF65-F5344CB8AC3E}">
        <p14:creationId xmlns:p14="http://schemas.microsoft.com/office/powerpoint/2010/main" val="22089677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endParaRPr lang="en-US" dirty="0" smtClean="0"/>
          </a:p>
          <a:p>
            <a:r>
              <a:rPr lang="en-US" dirty="0" smtClean="0"/>
              <a:t>The updated </a:t>
            </a:r>
            <a:r>
              <a:rPr lang="en-US" baseline="0" dirty="0" smtClean="0"/>
              <a:t>Supply and Demand Data Tool will allow users to view detailed occupation data for any or all industries, with any demand star ranking, educational requirement, etc. </a:t>
            </a:r>
            <a:endParaRPr lang="en-US" dirty="0"/>
          </a:p>
        </p:txBody>
      </p:sp>
    </p:spTree>
    <p:extLst>
      <p:ext uri="{BB962C8B-B14F-4D97-AF65-F5344CB8AC3E}">
        <p14:creationId xmlns:p14="http://schemas.microsoft.com/office/powerpoint/2010/main" val="28685526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endParaRPr lang="en-US" dirty="0" smtClean="0"/>
          </a:p>
          <a:p>
            <a:r>
              <a:rPr lang="en-US" dirty="0" smtClean="0"/>
              <a:t>The updated </a:t>
            </a:r>
            <a:r>
              <a:rPr lang="en-US" baseline="0" dirty="0" smtClean="0"/>
              <a:t>Supply and Demand Data Tool will allow users to view detailed occupation data for any or all industries, with any demand star ranking, educational requirement, etc. </a:t>
            </a:r>
            <a:endParaRPr lang="en-US" dirty="0"/>
          </a:p>
        </p:txBody>
      </p:sp>
    </p:spTree>
    <p:extLst>
      <p:ext uri="{BB962C8B-B14F-4D97-AF65-F5344CB8AC3E}">
        <p14:creationId xmlns:p14="http://schemas.microsoft.com/office/powerpoint/2010/main" val="18919392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endParaRPr lang="en-US" dirty="0" smtClean="0"/>
          </a:p>
          <a:p>
            <a:r>
              <a:rPr lang="en-US" dirty="0" smtClean="0"/>
              <a:t>The updated </a:t>
            </a:r>
            <a:r>
              <a:rPr lang="en-US" baseline="0" dirty="0" smtClean="0"/>
              <a:t>Supply and Demand Data Tool will allow users to view detailed occupation data for any or all industries, with any demand star ranking, educational requirement, etc. </a:t>
            </a:r>
            <a:endParaRPr lang="en-US" dirty="0"/>
          </a:p>
        </p:txBody>
      </p:sp>
    </p:spTree>
    <p:extLst>
      <p:ext uri="{BB962C8B-B14F-4D97-AF65-F5344CB8AC3E}">
        <p14:creationId xmlns:p14="http://schemas.microsoft.com/office/powerpoint/2010/main" val="1326286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endParaRPr lang="en-US" dirty="0" smtClean="0"/>
          </a:p>
          <a:p>
            <a:r>
              <a:rPr lang="en-US" dirty="0" smtClean="0"/>
              <a:t>The updated </a:t>
            </a:r>
            <a:r>
              <a:rPr lang="en-US" baseline="0" dirty="0" smtClean="0"/>
              <a:t>Supply and Demand Data Tool will allow users to view detailed occupation data for any or all industries, with any demand star ranking, educational requirement, etc. </a:t>
            </a:r>
            <a:endParaRPr lang="en-US" dirty="0"/>
          </a:p>
        </p:txBody>
      </p:sp>
    </p:spTree>
    <p:extLst>
      <p:ext uri="{BB962C8B-B14F-4D97-AF65-F5344CB8AC3E}">
        <p14:creationId xmlns:p14="http://schemas.microsoft.com/office/powerpoint/2010/main" val="33628801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endParaRPr lang="en-US" dirty="0" smtClean="0"/>
          </a:p>
          <a:p>
            <a:r>
              <a:rPr lang="en-US" dirty="0" smtClean="0"/>
              <a:t>The updated </a:t>
            </a:r>
            <a:r>
              <a:rPr lang="en-US" baseline="0" dirty="0" smtClean="0"/>
              <a:t>Supply and Demand Data Tool will allow users to view detailed occupation data for any or all industries, with any demand star ranking, educational requirement, etc. </a:t>
            </a:r>
            <a:endParaRPr lang="en-US" dirty="0"/>
          </a:p>
        </p:txBody>
      </p:sp>
    </p:spTree>
    <p:extLst>
      <p:ext uri="{BB962C8B-B14F-4D97-AF65-F5344CB8AC3E}">
        <p14:creationId xmlns:p14="http://schemas.microsoft.com/office/powerpoint/2010/main" val="28273282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endParaRPr lang="en-US" dirty="0" smtClean="0"/>
          </a:p>
          <a:p>
            <a:r>
              <a:rPr lang="en-US" dirty="0" smtClean="0"/>
              <a:t>The updated </a:t>
            </a:r>
            <a:r>
              <a:rPr lang="en-US" baseline="0" dirty="0" smtClean="0"/>
              <a:t>Supply and Demand Data Tool will allow users to view detailed occupation data for any or all industries, with any demand star ranking, educational requirement, etc. </a:t>
            </a:r>
            <a:endParaRPr lang="en-US" dirty="0"/>
          </a:p>
        </p:txBody>
      </p:sp>
    </p:spTree>
    <p:extLst>
      <p:ext uri="{BB962C8B-B14F-4D97-AF65-F5344CB8AC3E}">
        <p14:creationId xmlns:p14="http://schemas.microsoft.com/office/powerpoint/2010/main" val="1104580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smtClean="0"/>
              <a:t>Reminder – Link</a:t>
            </a:r>
            <a:r>
              <a:rPr lang="en-US" i="1" u="none" baseline="0" dirty="0" smtClean="0"/>
              <a:t> to Data Tool</a:t>
            </a:r>
            <a:endParaRPr lang="en-US" i="1" u="none" dirty="0" smtClean="0"/>
          </a:p>
          <a:p>
            <a:endParaRPr lang="en-US" dirty="0" smtClean="0"/>
          </a:p>
          <a:p>
            <a:r>
              <a:rPr lang="en-US" dirty="0" smtClean="0"/>
              <a:t>The updated </a:t>
            </a:r>
            <a:r>
              <a:rPr lang="en-US" baseline="0" dirty="0" smtClean="0"/>
              <a:t>Supply and Demand Data Tool will allow users to view detailed occupation data for any or all industries, with any demand star ranking, educational requirement, etc. </a:t>
            </a:r>
            <a:endParaRPr lang="en-US" dirty="0"/>
          </a:p>
        </p:txBody>
      </p:sp>
    </p:spTree>
    <p:extLst>
      <p:ext uri="{BB962C8B-B14F-4D97-AF65-F5344CB8AC3E}">
        <p14:creationId xmlns:p14="http://schemas.microsoft.com/office/powerpoint/2010/main" val="4909426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016503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Marina</a:t>
            </a:r>
            <a:endParaRPr lang="en-US" dirty="0"/>
          </a:p>
        </p:txBody>
      </p:sp>
    </p:spTree>
    <p:extLst>
      <p:ext uri="{BB962C8B-B14F-4D97-AF65-F5344CB8AC3E}">
        <p14:creationId xmlns:p14="http://schemas.microsoft.com/office/powerpoint/2010/main" val="4949325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31714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078826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975201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132002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964118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65540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046522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365261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40929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Helvetica" panose="020B0604020202020204" pitchFamily="34" charset="0"/>
                <a:cs typeface="Helvetica" panose="020B0604020202020204" pitchFamily="34" charset="0"/>
              </a:rPr>
              <a:t>This table</a:t>
            </a:r>
            <a:r>
              <a:rPr lang="en-US" sz="1200" baseline="0" dirty="0" smtClean="0">
                <a:latin typeface="Helvetica" panose="020B0604020202020204" pitchFamily="34" charset="0"/>
                <a:cs typeface="Helvetica" panose="020B0604020202020204" pitchFamily="34" charset="0"/>
              </a:rPr>
              <a:t> is a high-level depiction of the types of apprenticeships in the Northeast, and the demand for the associated trades. A new data tool focused on Apprenticeships will be made available to the regional teams to more closely examine this dataset. </a:t>
            </a:r>
            <a:endParaRPr lang="en-US" dirty="0"/>
          </a:p>
        </p:txBody>
      </p:sp>
    </p:spTree>
    <p:extLst>
      <p:ext uri="{BB962C8B-B14F-4D97-AF65-F5344CB8AC3E}">
        <p14:creationId xmlns:p14="http://schemas.microsoft.com/office/powerpoint/2010/main" val="3471241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133561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05772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895140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558422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15270347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520186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Bob</a:t>
            </a:r>
            <a:endParaRPr lang="en-US" dirty="0"/>
          </a:p>
        </p:txBody>
      </p:sp>
    </p:spTree>
    <p:extLst>
      <p:ext uri="{BB962C8B-B14F-4D97-AF65-F5344CB8AC3E}">
        <p14:creationId xmlns:p14="http://schemas.microsoft.com/office/powerpoint/2010/main" val="117142516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465919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9064926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219010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305945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majority of Central MA-based occupations across industries require a high school diploma or less. However, educational attainment alone does not imply a skill match. </a:t>
            </a:r>
          </a:p>
        </p:txBody>
      </p:sp>
    </p:spTree>
    <p:extLst>
      <p:ext uri="{BB962C8B-B14F-4D97-AF65-F5344CB8AC3E}">
        <p14:creationId xmlns:p14="http://schemas.microsoft.com/office/powerpoint/2010/main" val="40861748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601427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689989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8124997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4847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808480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5872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4169284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47295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582973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05497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0123226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807190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953400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6016736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328553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084515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821690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638671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7298681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9674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623385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232012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4172386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190492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798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487703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Helvetica" panose="020B0604020202020204" pitchFamily="34" charset="0"/>
                <a:cs typeface="Helvetica"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atin typeface="Helvetica" panose="020B0604020202020204" pitchFamily="34" charset="0"/>
                <a:cs typeface="Helvetica" panose="020B0604020202020204" pitchFamily="34" charset="0"/>
              </a:defRPr>
            </a:lvl1pPr>
          </a:lstStyle>
          <a:p>
            <a:fld id="{3657B1A4-6B0A-46C2-A704-9AFA2FD2E320}" type="datetimeFigureOut">
              <a:rPr lang="en-US" smtClean="0"/>
              <a:pPr/>
              <a:t>12/6/2019</a:t>
            </a:fld>
            <a:endParaRPr lang="en-US"/>
          </a:p>
        </p:txBody>
      </p:sp>
      <p:sp>
        <p:nvSpPr>
          <p:cNvPr id="5" name="Footer Placeholder 4"/>
          <p:cNvSpPr>
            <a:spLocks noGrp="1"/>
          </p:cNvSpPr>
          <p:nvPr>
            <p:ph type="ftr" sz="quarter" idx="11"/>
          </p:nvPr>
        </p:nvSpPr>
        <p:spPr/>
        <p:txBody>
          <a:bodyPr/>
          <a:lstStyle>
            <a:lvl1pPr>
              <a:defRPr>
                <a:latin typeface="Helvetica" panose="020B0604020202020204" pitchFamily="34" charset="0"/>
                <a:cs typeface="Helvetica" panose="020B0604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355203041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657B1A4-6B0A-46C2-A704-9AFA2FD2E320}"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849202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57B1A4-6B0A-46C2-A704-9AFA2FD2E320}"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317040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57B1A4-6B0A-46C2-A704-9AFA2FD2E320}" type="datetimeFigureOut">
              <a:rPr lang="en-US" smtClean="0"/>
              <a:t>12/6/2019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4129656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57B1A4-6B0A-46C2-A704-9AFA2FD2E320}" type="datetimeFigureOut">
              <a:rPr lang="en-US" smtClean="0"/>
              <a:t>12/6/2019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42758989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7B1A4-6B0A-46C2-A704-9AFA2FD2E320}" type="datetimeFigureOut">
              <a:rPr lang="en-US" smtClean="0"/>
              <a:t>12/6/2019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568226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3356579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657B1A4-6B0A-46C2-A704-9AFA2FD2E320}" type="datetimeFigureOut">
              <a:rPr lang="en-US" smtClean="0"/>
              <a:t>12/6/2019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1569402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599538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7B1A4-6B0A-46C2-A704-9AFA2FD2E320}" type="datetimeFigureOut">
              <a:rPr lang="en-US" smtClean="0"/>
              <a:t>12/6/2019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F1C9F-502A-4087-986A-91E30224701D}" type="slidenum">
              <a:rPr lang="en-US" smtClean="0"/>
              <a:t>‹#›</a:t>
            </a:fld>
            <a:endParaRPr lang="en-US"/>
          </a:p>
        </p:txBody>
      </p:sp>
    </p:spTree>
    <p:extLst>
      <p:ext uri="{BB962C8B-B14F-4D97-AF65-F5344CB8AC3E}">
        <p14:creationId xmlns:p14="http://schemas.microsoft.com/office/powerpoint/2010/main" val="2147714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Helvetica" panose="020B0604020202020204" pitchFamily="34" charset="0"/>
                <a:cs typeface="Helvetica" panose="020B0604020202020204" pitchFamily="34" charset="0"/>
              </a:defRPr>
            </a:lvl1pPr>
          </a:lstStyle>
          <a:p>
            <a:fld id="{3657B1A4-6B0A-46C2-A704-9AFA2FD2E320}" type="datetimeFigureOut">
              <a:rPr lang="en-US" smtClean="0"/>
              <a:pPr/>
              <a:t>12/6/2019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Helvetica" panose="020B0604020202020204" pitchFamily="34" charset="0"/>
                <a:cs typeface="Helvetica" panose="020B0604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Helvetica" panose="020B0604020202020204" pitchFamily="34" charset="0"/>
                <a:cs typeface="Helvetica" panose="020B0604020202020204" pitchFamily="34" charset="0"/>
              </a:defRPr>
            </a:lvl1pPr>
          </a:lstStyle>
          <a:p>
            <a:fld id="{86BF1C9F-502A-4087-986A-91E30224701D}" type="slidenum">
              <a:rPr lang="en-US" smtClean="0"/>
              <a:pPr/>
              <a:t>‹#›</a:t>
            </a:fld>
            <a:endParaRPr lang="en-US"/>
          </a:p>
        </p:txBody>
      </p:sp>
    </p:spTree>
    <p:extLst>
      <p:ext uri="{BB962C8B-B14F-4D97-AF65-F5344CB8AC3E}">
        <p14:creationId xmlns:p14="http://schemas.microsoft.com/office/powerpoint/2010/main" val="4187033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chart" Target="../charts/chart9.xml"/><Relationship Id="rId4" Type="http://schemas.openxmlformats.org/officeDocument/2006/relationships/chart" Target="../charts/char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chart" Target="../charts/chart16.xml"/><Relationship Id="rId4" Type="http://schemas.openxmlformats.org/officeDocument/2006/relationships/chart" Target="../charts/char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20.xml"/></Relationships>
</file>

<file path=ppt/slides/_rels/slide24.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23.xml"/><Relationship Id="rId4" Type="http://schemas.openxmlformats.org/officeDocument/2006/relationships/chart" Target="../charts/chart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27.xml"/></Relationships>
</file>

<file path=ppt/slides/_rels/slide29.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chart" Target="../charts/chart30.xml"/><Relationship Id="rId4" Type="http://schemas.openxmlformats.org/officeDocument/2006/relationships/chart" Target="../charts/chart2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hyperlink" Target="https://www.mass.gov/service-details/dynamic-labor-market-tools"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massconnecting.org/pathwaymapping/default.asp#mapping"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chart" Target="../charts/chart4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chart" Target="../charts/chart48.xml"/></Relationships>
</file>

<file path=ppt/slides/_rels/slide73.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chart" Target="../charts/chart51.xml"/><Relationship Id="rId4" Type="http://schemas.openxmlformats.org/officeDocument/2006/relationships/chart" Target="../charts/chart5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chart" Target="../charts/chart53.xml"/></Relationships>
</file>

<file path=ppt/slides/_rels/slide76.xml.rels><?xml version="1.0" encoding="UTF-8" standalone="yes"?>
<Relationships xmlns="http://schemas.openxmlformats.org/package/2006/relationships"><Relationship Id="rId3" Type="http://schemas.openxmlformats.org/officeDocument/2006/relationships/chart" Target="../charts/chart54.xml"/><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chart" Target="../charts/chart56.xml"/><Relationship Id="rId4" Type="http://schemas.openxmlformats.org/officeDocument/2006/relationships/chart" Target="../charts/chart5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chart" Target="../charts/chart58.xml"/></Relationships>
</file>

<file path=ppt/slides/_rels/slide79.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chart" Target="../charts/chart61.xml"/><Relationship Id="rId4" Type="http://schemas.openxmlformats.org/officeDocument/2006/relationships/chart" Target="../charts/chart6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chart" Target="../charts/chart63.xml"/></Relationships>
</file>

<file path=ppt/slides/_rels/slide82.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chart" Target="../charts/chart66.xml"/><Relationship Id="rId4" Type="http://schemas.openxmlformats.org/officeDocument/2006/relationships/chart" Target="../charts/chart6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www.bls.gov/soc/" TargetMode="External"/><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www.census.gov/eos/www/naics/" TargetMode="External"/><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Image result for stock photo workers"/>
          <p:cNvPicPr>
            <a:picLocks noChangeAspect="1" noChangeArrowheads="1"/>
          </p:cNvPicPr>
          <p:nvPr/>
        </p:nvPicPr>
        <p:blipFill rotWithShape="1">
          <a:blip r:embed="rId2" cstate="print">
            <a:lum bright="70000" contrast="-70000"/>
            <a:extLst>
              <a:ext uri="{BEBA8EAE-BF5A-486C-A8C5-ECC9F3942E4B}">
                <a14:imgProps xmlns:a14="http://schemas.microsoft.com/office/drawing/2010/main">
                  <a14:imgLayer r:embed="rId3">
                    <a14:imgEffect>
                      <a14:sharpenSoften amount="-50000"/>
                    </a14:imgEffect>
                    <a14:imgEffect>
                      <a14:colorTemperature colorTemp="8800"/>
                    </a14:imgEffect>
                  </a14:imgLayer>
                </a14:imgProps>
              </a:ext>
              <a:ext uri="{28A0092B-C50C-407E-A947-70E740481C1C}">
                <a14:useLocalDpi xmlns:a14="http://schemas.microsoft.com/office/drawing/2010/main" val="0"/>
              </a:ext>
            </a:extLst>
          </a:blip>
          <a:srcRect t="-184" b="-244"/>
          <a:stretch/>
        </p:blipFill>
        <p:spPr bwMode="auto">
          <a:xfrm>
            <a:off x="276225" y="303148"/>
            <a:ext cx="11720157" cy="62517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76225" y="3575714"/>
            <a:ext cx="9144000" cy="1921816"/>
          </a:xfrm>
          <a:solidFill>
            <a:schemeClr val="accent1"/>
          </a:solidFill>
          <a:ln>
            <a:noFill/>
          </a:ln>
        </p:spPr>
        <p:style>
          <a:lnRef idx="0">
            <a:scrgbClr r="0" g="0" b="0"/>
          </a:lnRef>
          <a:fillRef idx="0">
            <a:scrgbClr r="0" g="0" b="0"/>
          </a:fillRef>
          <a:effectRef idx="0">
            <a:scrgbClr r="0" g="0" b="0"/>
          </a:effectRef>
          <a:fontRef idx="minor">
            <a:schemeClr val="lt1"/>
          </a:fontRef>
        </p:style>
        <p:txBody>
          <a:bodyPr anchor="ctr">
            <a:normAutofit/>
          </a:bodyPr>
          <a:lstStyle/>
          <a:p>
            <a:pPr algn="l"/>
            <a:r>
              <a:rPr lang="en-US" dirty="0" smtClean="0">
                <a:latin typeface="Helvetica" panose="020B0604020202020204" pitchFamily="34" charset="0"/>
                <a:cs typeface="Helvetica" panose="020B0604020202020204" pitchFamily="34" charset="0"/>
              </a:rPr>
              <a:t>Massachusetts</a:t>
            </a:r>
            <a:br>
              <a:rPr lang="en-US" dirty="0" smtClean="0">
                <a:latin typeface="Helvetica" panose="020B0604020202020204" pitchFamily="34" charset="0"/>
                <a:cs typeface="Helvetica" panose="020B0604020202020204" pitchFamily="34" charset="0"/>
              </a:rPr>
            </a:br>
            <a:r>
              <a:rPr lang="en-US" b="1" dirty="0" smtClean="0">
                <a:latin typeface="Helvetica" panose="020B0604020202020204" pitchFamily="34" charset="0"/>
                <a:cs typeface="Helvetica" panose="020B0604020202020204" pitchFamily="34" charset="0"/>
              </a:rPr>
              <a:t>2019 Data Package</a:t>
            </a:r>
            <a:endParaRPr lang="en-US" b="1" dirty="0">
              <a:latin typeface="Helvetica" panose="020B0604020202020204" pitchFamily="34" charset="0"/>
              <a:cs typeface="Helvetica" panose="020B0604020202020204" pitchFamily="34" charset="0"/>
            </a:endParaRPr>
          </a:p>
        </p:txBody>
      </p:sp>
      <p:sp>
        <p:nvSpPr>
          <p:cNvPr id="3" name="Subtitle 2"/>
          <p:cNvSpPr>
            <a:spLocks noGrp="1"/>
          </p:cNvSpPr>
          <p:nvPr>
            <p:ph type="subTitle" idx="1"/>
          </p:nvPr>
        </p:nvSpPr>
        <p:spPr>
          <a:xfrm>
            <a:off x="276225" y="5500048"/>
            <a:ext cx="9144000" cy="518615"/>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chor="ctr"/>
          <a:lstStyle/>
          <a:p>
            <a:pPr algn="l"/>
            <a:r>
              <a:rPr lang="en-US" dirty="0" smtClean="0">
                <a:latin typeface="Helvetica" panose="020B0604020202020204" pitchFamily="34" charset="0"/>
                <a:cs typeface="Helvetica" panose="020B0604020202020204" pitchFamily="34" charset="0"/>
              </a:rPr>
              <a:t>Regional Workforce Skills Planning Initiative</a:t>
            </a:r>
            <a:endParaRPr lang="en-US" dirty="0">
              <a:latin typeface="Helvetica" panose="020B0604020202020204" pitchFamily="34" charset="0"/>
              <a:cs typeface="Helvetica" panose="020B0604020202020204" pitchFamily="34" charset="0"/>
            </a:endParaRPr>
          </a:p>
        </p:txBody>
      </p:sp>
      <p:sp>
        <p:nvSpPr>
          <p:cNvPr id="4" name="Subtitle 2"/>
          <p:cNvSpPr txBox="1">
            <a:spLocks/>
          </p:cNvSpPr>
          <p:nvPr/>
        </p:nvSpPr>
        <p:spPr>
          <a:xfrm>
            <a:off x="9224607" y="471596"/>
            <a:ext cx="2771775" cy="72672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b="1" dirty="0" smtClean="0">
                <a:solidFill>
                  <a:schemeClr val="bg1"/>
                </a:solidFill>
                <a:latin typeface="Helvetica" panose="020B0604020202020204" pitchFamily="34" charset="0"/>
                <a:cs typeface="Helvetica" panose="020B0604020202020204" pitchFamily="34" charset="0"/>
              </a:rPr>
              <a:t>Autumn 2019</a:t>
            </a:r>
            <a:endParaRPr lang="en-US" sz="2000" b="1" dirty="0">
              <a:solidFill>
                <a:schemeClr val="bg1"/>
              </a:solidFill>
              <a:latin typeface="Helvetica" panose="020B0604020202020204" pitchFamily="34" charset="0"/>
              <a:cs typeface="Helvetica" panose="020B0604020202020204" pitchFamily="34" charset="0"/>
            </a:endParaRPr>
          </a:p>
        </p:txBody>
      </p:sp>
      <p:pic>
        <p:nvPicPr>
          <p:cNvPr id="3074" name="Picture 2" descr="Image result for massachusetts seal vect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220" y="471596"/>
            <a:ext cx="1402822" cy="1402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2244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Objectives for Regions</a:t>
            </a:r>
            <a:endParaRPr lang="en-US" sz="3200" dirty="0"/>
          </a:p>
        </p:txBody>
      </p:sp>
      <p:sp>
        <p:nvSpPr>
          <p:cNvPr id="3" name="Content Placeholder 2"/>
          <p:cNvSpPr>
            <a:spLocks noGrp="1"/>
          </p:cNvSpPr>
          <p:nvPr>
            <p:ph idx="1"/>
          </p:nvPr>
        </p:nvSpPr>
        <p:spPr/>
        <p:txBody>
          <a:bodyPr>
            <a:normAutofit/>
          </a:bodyPr>
          <a:lstStyle/>
          <a:p>
            <a:r>
              <a:rPr lang="en-US" sz="2000" dirty="0" smtClean="0"/>
              <a:t>Update contextual regional labor market information</a:t>
            </a:r>
          </a:p>
          <a:p>
            <a:r>
              <a:rPr lang="en-US" sz="2000" b="1" dirty="0" smtClean="0"/>
              <a:t>Narrow scope of data/discussion to focus on regional priority/critical industries</a:t>
            </a:r>
          </a:p>
          <a:p>
            <a:r>
              <a:rPr lang="en-US" sz="2000" dirty="0" smtClean="0"/>
              <a:t>Confirm regional high priority industries and occupations through updated demand star rankings and skill gap analysis</a:t>
            </a:r>
          </a:p>
          <a:p>
            <a:r>
              <a:rPr lang="en-US" sz="2000" dirty="0"/>
              <a:t>Evaluate any new demographic, labor pool, and talent pipeline considerations impacting workforce skill </a:t>
            </a:r>
            <a:r>
              <a:rPr lang="en-US" sz="2000" dirty="0" smtClean="0"/>
              <a:t>gaps</a:t>
            </a:r>
          </a:p>
          <a:p>
            <a:r>
              <a:rPr lang="en-US" sz="2000" b="1" dirty="0" smtClean="0"/>
              <a:t>Introduce new dynamic data tools</a:t>
            </a:r>
          </a:p>
          <a:p>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2</a:t>
            </a:fld>
            <a:endParaRPr lang="en-US"/>
          </a:p>
        </p:txBody>
      </p:sp>
    </p:spTree>
    <p:extLst>
      <p:ext uri="{BB962C8B-B14F-4D97-AF65-F5344CB8AC3E}">
        <p14:creationId xmlns:p14="http://schemas.microsoft.com/office/powerpoint/2010/main" val="42464602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Table of Contents</a:t>
            </a:r>
            <a:endParaRPr lang="en-US" sz="3200" dirty="0">
              <a:latin typeface="Helvetica" panose="020B0604020202020204" pitchFamily="34" charset="0"/>
              <a:cs typeface="Helvetica" panose="020B0604020202020204" pitchFamily="34" charset="0"/>
            </a:endParaRPr>
          </a:p>
        </p:txBody>
      </p:sp>
      <p:sp>
        <p:nvSpPr>
          <p:cNvPr id="5" name="Content Placeholder 2"/>
          <p:cNvSpPr>
            <a:spLocks noGrp="1"/>
          </p:cNvSpPr>
          <p:nvPr>
            <p:ph idx="1"/>
          </p:nvPr>
        </p:nvSpPr>
        <p:spPr>
          <a:xfrm>
            <a:off x="838200" y="1825625"/>
            <a:ext cx="10515600" cy="4351338"/>
          </a:xfrm>
        </p:spPr>
        <p:txBody>
          <a:bodyPr>
            <a:normAutofit fontScale="92500" lnSpcReduction="20000"/>
          </a:bodyPr>
          <a:lstStyle/>
          <a:p>
            <a:pPr marL="0" lvl="0" indent="0">
              <a:lnSpc>
                <a:spcPct val="100000"/>
              </a:lnSpc>
              <a:spcBef>
                <a:spcPts val="0"/>
              </a:spcBef>
              <a:buNone/>
            </a:pPr>
            <a:r>
              <a:rPr lang="en-US" sz="1600" dirty="0" smtClean="0">
                <a:solidFill>
                  <a:prstClr val="black"/>
                </a:solidFill>
              </a:rPr>
              <a:t>Part I</a:t>
            </a:r>
            <a:r>
              <a:rPr lang="en-US" sz="1600" dirty="0">
                <a:solidFill>
                  <a:prstClr val="black"/>
                </a:solidFill>
              </a:rPr>
              <a:t>. </a:t>
            </a:r>
            <a:r>
              <a:rPr lang="en-US" sz="1600" b="1" dirty="0" smtClean="0">
                <a:solidFill>
                  <a:prstClr val="black"/>
                </a:solidFill>
              </a:rPr>
              <a:t>Industry </a:t>
            </a:r>
            <a:r>
              <a:rPr lang="en-US" sz="1600" b="1" dirty="0">
                <a:solidFill>
                  <a:prstClr val="black"/>
                </a:solidFill>
              </a:rPr>
              <a:t>Overview and </a:t>
            </a:r>
            <a:r>
              <a:rPr lang="en-US" sz="1600" b="1" dirty="0" smtClean="0">
                <a:solidFill>
                  <a:prstClr val="black"/>
                </a:solidFill>
              </a:rPr>
              <a:t>Profiles</a:t>
            </a:r>
            <a:endParaRPr lang="en-US" sz="1600" b="1" dirty="0">
              <a:solidFill>
                <a:prstClr val="black"/>
              </a:solidFill>
            </a:endParaRP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Sector Makeup </a:t>
            </a:r>
            <a:r>
              <a:rPr lang="en-US" sz="1400" dirty="0">
                <a:solidFill>
                  <a:prstClr val="black"/>
                </a:solidFill>
              </a:rPr>
              <a:t>by </a:t>
            </a:r>
            <a:r>
              <a:rPr lang="en-US" sz="1400" dirty="0" smtClean="0">
                <a:solidFill>
                  <a:prstClr val="black"/>
                </a:solidFill>
              </a:rPr>
              <a:t>Employment </a:t>
            </a:r>
            <a:r>
              <a:rPr lang="en-US" sz="1400" dirty="0">
                <a:solidFill>
                  <a:prstClr val="black"/>
                </a:solidFill>
              </a:rPr>
              <a:t>and </a:t>
            </a:r>
            <a:r>
              <a:rPr lang="en-US" sz="1400" dirty="0" smtClean="0">
                <a:solidFill>
                  <a:prstClr val="black"/>
                </a:solidFill>
              </a:rPr>
              <a:t>Wages</a:t>
            </a:r>
            <a:endParaRPr lang="en-US" sz="1400" dirty="0">
              <a:solidFill>
                <a:prstClr val="black"/>
              </a:solidFill>
            </a:endParaRPr>
          </a:p>
          <a:p>
            <a:pPr marL="457200" lvl="1" indent="0">
              <a:lnSpc>
                <a:spcPct val="100000"/>
              </a:lnSpc>
              <a:spcBef>
                <a:spcPts val="0"/>
              </a:spcBef>
              <a:buNone/>
            </a:pPr>
            <a:r>
              <a:rPr lang="en-US" sz="1400" dirty="0">
                <a:solidFill>
                  <a:prstClr val="black"/>
                </a:solidFill>
              </a:rPr>
              <a:t>B: </a:t>
            </a:r>
            <a:r>
              <a:rPr lang="en-US" sz="1400" dirty="0" smtClean="0">
                <a:solidFill>
                  <a:prstClr val="black"/>
                </a:solidFill>
              </a:rPr>
              <a:t>Priority </a:t>
            </a:r>
            <a:r>
              <a:rPr lang="en-US" sz="1400" dirty="0">
                <a:solidFill>
                  <a:prstClr val="black"/>
                </a:solidFill>
              </a:rPr>
              <a:t>Industry </a:t>
            </a:r>
            <a:r>
              <a:rPr lang="en-US" sz="1400" dirty="0" smtClean="0">
                <a:solidFill>
                  <a:prstClr val="black"/>
                </a:solidFill>
              </a:rPr>
              <a:t>Profiles</a:t>
            </a:r>
          </a:p>
          <a:p>
            <a:pPr marL="1257300" lvl="2" indent="-342900">
              <a:lnSpc>
                <a:spcPct val="100000"/>
              </a:lnSpc>
              <a:spcBef>
                <a:spcPts val="0"/>
              </a:spcBef>
              <a:buFont typeface="+mj-lt"/>
              <a:buAutoNum type="romanLcPeriod"/>
            </a:pPr>
            <a:r>
              <a:rPr lang="en-US" sz="1100" dirty="0">
                <a:solidFill>
                  <a:prstClr val="black"/>
                </a:solidFill>
              </a:rPr>
              <a:t>Groups and Employers</a:t>
            </a:r>
          </a:p>
          <a:p>
            <a:pPr marL="1257300" lvl="2" indent="-342900">
              <a:lnSpc>
                <a:spcPct val="100000"/>
              </a:lnSpc>
              <a:spcBef>
                <a:spcPts val="0"/>
              </a:spcBef>
              <a:buFont typeface="+mj-lt"/>
              <a:buAutoNum type="romanLcPeriod"/>
            </a:pPr>
            <a:r>
              <a:rPr lang="en-US" sz="1100" dirty="0">
                <a:solidFill>
                  <a:prstClr val="black"/>
                </a:solidFill>
              </a:rPr>
              <a:t>Employment by Educational </a:t>
            </a:r>
            <a:r>
              <a:rPr lang="en-US" sz="1100" dirty="0" smtClean="0">
                <a:solidFill>
                  <a:prstClr val="black"/>
                </a:solidFill>
              </a:rPr>
              <a:t>Attainment</a:t>
            </a:r>
          </a:p>
          <a:p>
            <a:pPr marL="1257300" lvl="2" indent="-342900">
              <a:lnSpc>
                <a:spcPct val="100000"/>
              </a:lnSpc>
              <a:spcBef>
                <a:spcPts val="0"/>
              </a:spcBef>
              <a:buFont typeface="+mj-lt"/>
              <a:buAutoNum type="romanLcPeriod"/>
            </a:pPr>
            <a:r>
              <a:rPr lang="en-US" sz="1100" dirty="0" smtClean="0">
                <a:solidFill>
                  <a:prstClr val="black"/>
                </a:solidFill>
              </a:rPr>
              <a:t>Occupations</a:t>
            </a:r>
          </a:p>
          <a:p>
            <a:pPr marL="914400" lvl="2" indent="0">
              <a:lnSpc>
                <a:spcPct val="100000"/>
              </a:lnSpc>
              <a:spcBef>
                <a:spcPts val="0"/>
              </a:spcBef>
              <a:buNone/>
            </a:pPr>
            <a:endParaRPr lang="en-US" sz="1700" dirty="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II: </a:t>
            </a:r>
            <a:r>
              <a:rPr lang="en-US" sz="1600" b="1" dirty="0">
                <a:solidFill>
                  <a:prstClr val="black"/>
                </a:solidFill>
              </a:rPr>
              <a:t>Supply Gap </a:t>
            </a:r>
            <a:r>
              <a:rPr lang="en-US" sz="1600" b="1" dirty="0" smtClean="0">
                <a:solidFill>
                  <a:prstClr val="black"/>
                </a:solidFill>
              </a:rPr>
              <a:t>Analysis</a:t>
            </a:r>
          </a:p>
          <a:p>
            <a:pPr marL="1257300" lvl="2" indent="-342900">
              <a:lnSpc>
                <a:spcPct val="100000"/>
              </a:lnSpc>
              <a:spcBef>
                <a:spcPts val="0"/>
              </a:spcBef>
              <a:buFont typeface="+mj-lt"/>
              <a:buAutoNum type="romanLcPeriod"/>
            </a:pPr>
            <a:r>
              <a:rPr lang="en-US" sz="1200" dirty="0" smtClean="0">
                <a:solidFill>
                  <a:prstClr val="black"/>
                </a:solidFill>
              </a:rPr>
              <a:t>Sub-BA Occupations</a:t>
            </a:r>
            <a:endParaRPr lang="en-US" sz="1200" dirty="0">
              <a:solidFill>
                <a:prstClr val="black"/>
              </a:solidFill>
            </a:endParaRPr>
          </a:p>
          <a:p>
            <a:pPr marL="1257300" lvl="2" indent="-342900">
              <a:lnSpc>
                <a:spcPct val="100000"/>
              </a:lnSpc>
              <a:spcBef>
                <a:spcPts val="0"/>
              </a:spcBef>
              <a:buFont typeface="+mj-lt"/>
              <a:buAutoNum type="romanLcPeriod"/>
            </a:pPr>
            <a:r>
              <a:rPr lang="en-US" sz="1200" dirty="0" smtClean="0">
                <a:solidFill>
                  <a:prstClr val="black"/>
                </a:solidFill>
              </a:rPr>
              <a:t>State BA+ Occupations</a:t>
            </a:r>
            <a:endParaRPr lang="en-US" sz="1600" b="1" dirty="0" smtClean="0">
              <a:solidFill>
                <a:prstClr val="black"/>
              </a:solidFill>
            </a:endParaRPr>
          </a:p>
          <a:p>
            <a:pPr marL="0" indent="0">
              <a:lnSpc>
                <a:spcPct val="100000"/>
              </a:lnSpc>
              <a:spcBef>
                <a:spcPts val="0"/>
              </a:spcBef>
              <a:buNone/>
            </a:pPr>
            <a:endParaRPr lang="en-US" sz="1700" b="1" dirty="0" smtClean="0">
              <a:solidFill>
                <a:prstClr val="black"/>
              </a:solidFill>
            </a:endParaRPr>
          </a:p>
          <a:p>
            <a:pPr marL="0" lvl="0" indent="0">
              <a:lnSpc>
                <a:spcPct val="100000"/>
              </a:lnSpc>
              <a:spcBef>
                <a:spcPts val="0"/>
              </a:spcBef>
              <a:buNone/>
            </a:pPr>
            <a:r>
              <a:rPr lang="en-US" sz="1600" dirty="0">
                <a:solidFill>
                  <a:prstClr val="black"/>
                </a:solidFill>
              </a:rPr>
              <a:t>Part </a:t>
            </a:r>
            <a:r>
              <a:rPr lang="en-US" sz="1600" dirty="0" smtClean="0">
                <a:solidFill>
                  <a:prstClr val="black"/>
                </a:solidFill>
              </a:rPr>
              <a:t>III: </a:t>
            </a:r>
            <a:r>
              <a:rPr lang="en-US" sz="1600" b="1" dirty="0">
                <a:solidFill>
                  <a:prstClr val="black"/>
                </a:solidFill>
              </a:rPr>
              <a:t>Workforce Supply </a:t>
            </a:r>
            <a:r>
              <a:rPr lang="en-US" sz="1600" b="1" dirty="0" smtClean="0">
                <a:solidFill>
                  <a:prstClr val="black"/>
                </a:solidFill>
              </a:rPr>
              <a:t>Analysis</a:t>
            </a:r>
          </a:p>
          <a:p>
            <a:pPr marL="457200" lvl="1" indent="0">
              <a:lnSpc>
                <a:spcPct val="100000"/>
              </a:lnSpc>
              <a:spcBef>
                <a:spcPts val="0"/>
              </a:spcBef>
              <a:buNone/>
            </a:pPr>
            <a:r>
              <a:rPr lang="en-US" sz="1400" dirty="0">
                <a:solidFill>
                  <a:prstClr val="black"/>
                </a:solidFill>
              </a:rPr>
              <a:t>A: </a:t>
            </a:r>
            <a:r>
              <a:rPr lang="en-US" sz="1400" dirty="0" smtClean="0">
                <a:solidFill>
                  <a:prstClr val="black"/>
                </a:solidFill>
              </a:rPr>
              <a:t>Apprenticeships</a:t>
            </a:r>
          </a:p>
          <a:p>
            <a:pPr marL="457200" lvl="1" indent="0">
              <a:lnSpc>
                <a:spcPct val="100000"/>
              </a:lnSpc>
              <a:spcBef>
                <a:spcPts val="0"/>
              </a:spcBef>
              <a:buNone/>
            </a:pPr>
            <a:r>
              <a:rPr lang="en-US" sz="1400" dirty="0" smtClean="0">
                <a:solidFill>
                  <a:prstClr val="black"/>
                </a:solidFill>
              </a:rPr>
              <a:t>B: </a:t>
            </a:r>
            <a:r>
              <a:rPr lang="en-US" sz="1400" dirty="0">
                <a:solidFill>
                  <a:prstClr val="black"/>
                </a:solidFill>
              </a:rPr>
              <a:t>Professional </a:t>
            </a:r>
            <a:r>
              <a:rPr lang="en-US" sz="1400" dirty="0" smtClean="0">
                <a:solidFill>
                  <a:prstClr val="black"/>
                </a:solidFill>
              </a:rPr>
              <a:t>Licensing</a:t>
            </a:r>
            <a:endParaRPr lang="en-US" sz="1600" b="1" dirty="0">
              <a:solidFill>
                <a:prstClr val="black"/>
              </a:solidFill>
            </a:endParaRPr>
          </a:p>
          <a:p>
            <a:pPr marL="0" lvl="0" indent="0">
              <a:lnSpc>
                <a:spcPct val="100000"/>
              </a:lnSpc>
              <a:spcBef>
                <a:spcPts val="0"/>
              </a:spcBef>
              <a:buNone/>
            </a:pPr>
            <a:endParaRPr lang="en-US" sz="1600" b="1" dirty="0">
              <a:solidFill>
                <a:prstClr val="black"/>
              </a:solidFill>
            </a:endParaRPr>
          </a:p>
          <a:p>
            <a:pPr marL="0" indent="0">
              <a:lnSpc>
                <a:spcPct val="100000"/>
              </a:lnSpc>
              <a:spcBef>
                <a:spcPts val="0"/>
              </a:spcBef>
              <a:buNone/>
            </a:pPr>
            <a:r>
              <a:rPr lang="en-US" sz="1600" dirty="0">
                <a:solidFill>
                  <a:prstClr val="black"/>
                </a:solidFill>
              </a:rPr>
              <a:t>Part </a:t>
            </a:r>
            <a:r>
              <a:rPr lang="en-US" sz="1600" dirty="0" smtClean="0">
                <a:solidFill>
                  <a:prstClr val="black"/>
                </a:solidFill>
              </a:rPr>
              <a:t>IV</a:t>
            </a:r>
            <a:r>
              <a:rPr lang="en-US" sz="1600" dirty="0">
                <a:solidFill>
                  <a:prstClr val="black"/>
                </a:solidFill>
              </a:rPr>
              <a:t>: </a:t>
            </a:r>
            <a:r>
              <a:rPr lang="en-US" sz="1600" b="1" dirty="0" smtClean="0">
                <a:solidFill>
                  <a:prstClr val="black"/>
                </a:solidFill>
              </a:rPr>
              <a:t>New Data Tools</a:t>
            </a:r>
          </a:p>
          <a:p>
            <a:pPr marL="0" lvl="0" indent="0">
              <a:lnSpc>
                <a:spcPct val="100000"/>
              </a:lnSpc>
              <a:spcBef>
                <a:spcPts val="0"/>
              </a:spcBef>
              <a:buNone/>
            </a:pPr>
            <a:endParaRPr lang="en-US" sz="1600" dirty="0">
              <a:solidFill>
                <a:prstClr val="black"/>
              </a:solidFill>
            </a:endParaRPr>
          </a:p>
          <a:p>
            <a:pPr marL="0" lvl="0" indent="0">
              <a:lnSpc>
                <a:spcPct val="100000"/>
              </a:lnSpc>
              <a:spcBef>
                <a:spcPts val="0"/>
              </a:spcBef>
              <a:buNone/>
            </a:pPr>
            <a:r>
              <a:rPr lang="en-US" sz="1400" dirty="0" smtClean="0">
                <a:solidFill>
                  <a:prstClr val="black"/>
                </a:solidFill>
              </a:rPr>
              <a:t>Appendix</a:t>
            </a:r>
          </a:p>
          <a:p>
            <a:pPr marL="457200" lvl="1" indent="0">
              <a:lnSpc>
                <a:spcPct val="100000"/>
              </a:lnSpc>
              <a:spcBef>
                <a:spcPts val="0"/>
              </a:spcBef>
              <a:buNone/>
            </a:pPr>
            <a:r>
              <a:rPr lang="en-US" sz="1300" dirty="0">
                <a:solidFill>
                  <a:prstClr val="black"/>
                </a:solidFill>
              </a:rPr>
              <a:t>A: </a:t>
            </a:r>
            <a:r>
              <a:rPr lang="en-US" sz="1300" dirty="0" smtClean="0">
                <a:solidFill>
                  <a:prstClr val="black"/>
                </a:solidFill>
              </a:rPr>
              <a:t>Regional Context</a:t>
            </a:r>
          </a:p>
          <a:p>
            <a:pPr marL="457200" lvl="1" indent="0">
              <a:lnSpc>
                <a:spcPct val="100000"/>
              </a:lnSpc>
              <a:spcBef>
                <a:spcPts val="0"/>
              </a:spcBef>
              <a:buNone/>
            </a:pPr>
            <a:r>
              <a:rPr lang="en-US" sz="1300" dirty="0" smtClean="0">
                <a:solidFill>
                  <a:prstClr val="black"/>
                </a:solidFill>
              </a:rPr>
              <a:t>B: Worker </a:t>
            </a:r>
            <a:r>
              <a:rPr lang="en-US" sz="1300" dirty="0">
                <a:solidFill>
                  <a:prstClr val="black"/>
                </a:solidFill>
              </a:rPr>
              <a:t>Characteristics</a:t>
            </a:r>
          </a:p>
          <a:p>
            <a:pPr marL="457200" lvl="1" indent="0">
              <a:lnSpc>
                <a:spcPct val="100000"/>
              </a:lnSpc>
              <a:spcBef>
                <a:spcPts val="0"/>
              </a:spcBef>
              <a:buNone/>
            </a:pPr>
            <a:r>
              <a:rPr lang="en-US" sz="1300" dirty="0" smtClean="0">
                <a:solidFill>
                  <a:prstClr val="black"/>
                </a:solidFill>
              </a:rPr>
              <a:t>C: Priority Industry Profiles</a:t>
            </a:r>
            <a:endParaRPr lang="en-US" sz="1300" dirty="0">
              <a:solidFill>
                <a:prstClr val="black"/>
              </a:solidFill>
            </a:endParaRPr>
          </a:p>
          <a:p>
            <a:pPr marL="457200" lvl="1" indent="0">
              <a:lnSpc>
                <a:spcPct val="100000"/>
              </a:lnSpc>
              <a:spcBef>
                <a:spcPts val="0"/>
              </a:spcBef>
              <a:buNone/>
            </a:pPr>
            <a:r>
              <a:rPr lang="en-US" sz="1300" dirty="0">
                <a:solidFill>
                  <a:prstClr val="black"/>
                </a:solidFill>
              </a:rPr>
              <a:t>D</a:t>
            </a:r>
            <a:r>
              <a:rPr lang="en-US" sz="1300" dirty="0" smtClean="0">
                <a:solidFill>
                  <a:prstClr val="black"/>
                </a:solidFill>
              </a:rPr>
              <a:t>: </a:t>
            </a:r>
            <a:r>
              <a:rPr lang="en-US" sz="1300" dirty="0">
                <a:solidFill>
                  <a:prstClr val="black"/>
                </a:solidFill>
              </a:rPr>
              <a:t>Professional </a:t>
            </a:r>
            <a:r>
              <a:rPr lang="en-US" sz="1300" dirty="0" smtClean="0">
                <a:solidFill>
                  <a:prstClr val="black"/>
                </a:solidFill>
              </a:rPr>
              <a:t>Licensing</a:t>
            </a:r>
          </a:p>
          <a:p>
            <a:pPr marL="457200" lvl="1" indent="0">
              <a:lnSpc>
                <a:spcPct val="100000"/>
              </a:lnSpc>
              <a:spcBef>
                <a:spcPts val="0"/>
              </a:spcBef>
              <a:buNone/>
            </a:pPr>
            <a:endParaRPr lang="en-US" sz="1200" dirty="0" smtClean="0">
              <a:solidFill>
                <a:prstClr val="black"/>
              </a:solidFill>
            </a:endParaRPr>
          </a:p>
          <a:p>
            <a:pPr marL="0" lvl="0" indent="0">
              <a:lnSpc>
                <a:spcPct val="100000"/>
              </a:lnSpc>
              <a:spcBef>
                <a:spcPts val="0"/>
              </a:spcBef>
              <a:buNone/>
            </a:pPr>
            <a:r>
              <a:rPr lang="en-US" sz="1400" dirty="0" smtClean="0">
                <a:solidFill>
                  <a:prstClr val="black"/>
                </a:solidFill>
              </a:rPr>
              <a:t>Glossary</a:t>
            </a:r>
            <a:endParaRPr lang="en-US" sz="1400" dirty="0">
              <a:solidFill>
                <a:prstClr val="black"/>
              </a:solidFill>
            </a:endParaRPr>
          </a:p>
        </p:txBody>
      </p:sp>
      <p:sp>
        <p:nvSpPr>
          <p:cNvPr id="8" name="Rectangle 7"/>
          <p:cNvSpPr/>
          <p:nvPr/>
        </p:nvSpPr>
        <p:spPr>
          <a:xfrm>
            <a:off x="611030" y="240270"/>
            <a:ext cx="304282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Introduction to the Updated Data Package</a:t>
            </a:r>
            <a:endParaRPr lang="en-US" sz="1200" dirty="0"/>
          </a:p>
        </p:txBody>
      </p:sp>
    </p:spTree>
    <p:extLst>
      <p:ext uri="{BB962C8B-B14F-4D97-AF65-F5344CB8AC3E}">
        <p14:creationId xmlns:p14="http://schemas.microsoft.com/office/powerpoint/2010/main" val="21131441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Industry Overview and Profiles</a:t>
            </a:r>
            <a:endParaRPr lang="en-US" sz="5400" dirty="0"/>
          </a:p>
        </p:txBody>
      </p:sp>
      <p:sp>
        <p:nvSpPr>
          <p:cNvPr id="3" name="Content Placeholder 2"/>
          <p:cNvSpPr>
            <a:spLocks noGrp="1"/>
          </p:cNvSpPr>
          <p:nvPr>
            <p:ph type="subTitle" idx="1"/>
          </p:nvPr>
        </p:nvSpPr>
        <p:spPr/>
        <p:txBody>
          <a:bodyPr/>
          <a:lstStyle/>
          <a:p>
            <a:r>
              <a:rPr lang="en-US" dirty="0" smtClean="0">
                <a:latin typeface="Helvetica" panose="020B0604020202020204" pitchFamily="34" charset="0"/>
                <a:cs typeface="Helvetica" panose="020B0604020202020204" pitchFamily="34" charset="0"/>
              </a:rPr>
              <a:t>Who are the employers in our region?</a:t>
            </a: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4</a:t>
            </a:fld>
            <a:endParaRPr lang="en-US"/>
          </a:p>
        </p:txBody>
      </p:sp>
    </p:spTree>
    <p:extLst>
      <p:ext uri="{BB962C8B-B14F-4D97-AF65-F5344CB8AC3E}">
        <p14:creationId xmlns:p14="http://schemas.microsoft.com/office/powerpoint/2010/main" val="38881003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514013339"/>
              </p:ext>
            </p:extLst>
          </p:nvPr>
        </p:nvGraphicFramePr>
        <p:xfrm>
          <a:off x="838200" y="1786466"/>
          <a:ext cx="10515600" cy="10363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Industry Sector</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Sectors that represent general categories of economic activities, 2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27117320"/>
                  </a:ext>
                </a:extLst>
              </a:tr>
              <a:tr h="370840">
                <a:tc>
                  <a:txBody>
                    <a:bodyPr/>
                    <a:lstStyle/>
                    <a:p>
                      <a:r>
                        <a:rPr lang="en-US" sz="1400" i="0" dirty="0" smtClean="0">
                          <a:latin typeface="Helvetica" panose="020B0604020202020204" pitchFamily="34" charset="0"/>
                          <a:cs typeface="Helvetica" panose="020B0604020202020204" pitchFamily="34" charset="0"/>
                        </a:rPr>
                        <a:t>Industry Group</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More detailed production-oriented combinations of establishments with similar customers and services, 4 digit NAICS</a:t>
                      </a:r>
                      <a:endParaRPr lang="en-US" sz="1400" dirty="0">
                        <a:latin typeface="Helvetica" panose="020B0604020202020204" pitchFamily="34" charset="0"/>
                        <a:cs typeface="Helvetica" panose="020B0604020202020204" pitchFamily="34" charset="0"/>
                      </a:endParaRPr>
                    </a:p>
                  </a:txBody>
                  <a:tcPr/>
                </a:tc>
                <a:extLst>
                  <a:ext uri="{0D108BD9-81ED-4DB2-BD59-A6C34878D82A}">
                    <a16:rowId xmlns:a16="http://schemas.microsoft.com/office/drawing/2014/main" val="1677058324"/>
                  </a:ext>
                </a:extLst>
              </a:tr>
            </a:tbl>
          </a:graphicData>
        </a:graphic>
      </p:graphicFrame>
    </p:spTree>
    <p:extLst>
      <p:ext uri="{BB962C8B-B14F-4D97-AF65-F5344CB8AC3E}">
        <p14:creationId xmlns:p14="http://schemas.microsoft.com/office/powerpoint/2010/main" val="41423583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I.A:</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Industry Overview</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a:t>
            </a:fld>
            <a:endParaRPr lang="en-US"/>
          </a:p>
        </p:txBody>
      </p:sp>
    </p:spTree>
    <p:extLst>
      <p:ext uri="{BB962C8B-B14F-4D97-AF65-F5344CB8AC3E}">
        <p14:creationId xmlns:p14="http://schemas.microsoft.com/office/powerpoint/2010/main" val="28100031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3756510433"/>
              </p:ext>
            </p:extLst>
          </p:nvPr>
        </p:nvGraphicFramePr>
        <p:xfrm>
          <a:off x="699613" y="1847623"/>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7</a:t>
            </a:fld>
            <a:endParaRPr lang="en-US"/>
          </a:p>
        </p:txBody>
      </p:sp>
      <p:sp>
        <p:nvSpPr>
          <p:cNvPr id="15" name="Rectangle 14"/>
          <p:cNvSpPr/>
          <p:nvPr/>
        </p:nvSpPr>
        <p:spPr>
          <a:xfrm>
            <a:off x="611028" y="6500496"/>
            <a:ext cx="10969946" cy="230832"/>
          </a:xfrm>
          <a:prstGeom prst="rect">
            <a:avLst/>
          </a:prstGeom>
        </p:spPr>
        <p:txBody>
          <a:bodyPr wrap="square">
            <a:spAutoFit/>
          </a:bodyPr>
          <a:lstStyle/>
          <a:p>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Employment</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13071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Statewide Industry Overview</a:t>
            </a:r>
            <a:endParaRPr lang="en-US" sz="1200" dirty="0"/>
          </a:p>
        </p:txBody>
      </p:sp>
      <p:grpSp>
        <p:nvGrpSpPr>
          <p:cNvPr id="2" name="Group 1"/>
          <p:cNvGrpSpPr/>
          <p:nvPr/>
        </p:nvGrpSpPr>
        <p:grpSpPr>
          <a:xfrm>
            <a:off x="10248071" y="4052126"/>
            <a:ext cx="1288610" cy="230832"/>
            <a:chOff x="10248071" y="4052126"/>
            <a:chExt cx="1288610" cy="230832"/>
          </a:xfrm>
        </p:grpSpPr>
        <p:sp>
          <p:nvSpPr>
            <p:cNvPr id="16" name="TextBox 15"/>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7" name="Rectangle 16"/>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4" name="Rectangle 13"/>
          <p:cNvSpPr/>
          <p:nvPr/>
        </p:nvSpPr>
        <p:spPr>
          <a:xfrm>
            <a:off x="611030" y="1284175"/>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Health Care and Social Assistance </a:t>
            </a:r>
            <a:r>
              <a:rPr lang="en-US" sz="1400" dirty="0" smtClean="0">
                <a:latin typeface="Helvetica" panose="020B0604020202020204" pitchFamily="34" charset="0"/>
                <a:cs typeface="Helvetica" panose="020B0604020202020204" pitchFamily="34" charset="0"/>
              </a:rPr>
              <a:t>is the largest industry by employment in Massachusetts, employing around 300,000 more persons than the next largest industries, Retail Trade, Professional and Technical Services, and Accommodation and Food Services. </a:t>
            </a:r>
            <a:endParaRPr lang="en-US" sz="1400" dirty="0">
              <a:latin typeface="Helvetica" panose="020B0604020202020204" pitchFamily="34" charset="0"/>
              <a:cs typeface="Helvetica" panose="020B0604020202020204" pitchFamily="34" charset="0"/>
            </a:endParaRPr>
          </a:p>
        </p:txBody>
      </p:sp>
      <p:sp>
        <p:nvSpPr>
          <p:cNvPr id="13" name="Rectangle 12"/>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employment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662602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796479771"/>
              </p:ext>
            </p:extLst>
          </p:nvPr>
        </p:nvGraphicFramePr>
        <p:xfrm>
          <a:off x="699613" y="1849329"/>
          <a:ext cx="10881360" cy="429768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8</a:t>
            </a:fld>
            <a:endParaRPr lang="en-US"/>
          </a:p>
        </p:txBody>
      </p:sp>
      <p:sp>
        <p:nvSpPr>
          <p:cNvPr id="9"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Sector Makeup by Total Wages</a:t>
            </a:r>
            <a:endParaRPr lang="en-US" sz="32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13071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Statewide Industry Overview</a:t>
            </a:r>
            <a:endParaRPr lang="en-US" sz="1200" dirty="0"/>
          </a:p>
        </p:txBody>
      </p:sp>
      <p:grpSp>
        <p:nvGrpSpPr>
          <p:cNvPr id="12" name="Group 11"/>
          <p:cNvGrpSpPr/>
          <p:nvPr/>
        </p:nvGrpSpPr>
        <p:grpSpPr>
          <a:xfrm>
            <a:off x="10248071" y="4052126"/>
            <a:ext cx="1288610" cy="230832"/>
            <a:chOff x="10248071" y="4052126"/>
            <a:chExt cx="1288610" cy="230832"/>
          </a:xfrm>
        </p:grpSpPr>
        <p:sp>
          <p:nvSpPr>
            <p:cNvPr id="13" name="TextBox 12"/>
            <p:cNvSpPr txBox="1"/>
            <p:nvPr/>
          </p:nvSpPr>
          <p:spPr>
            <a:xfrm>
              <a:off x="10248071" y="4052126"/>
              <a:ext cx="1288610" cy="230832"/>
            </a:xfrm>
            <a:prstGeom prst="rect">
              <a:avLst/>
            </a:prstGeom>
            <a:noFill/>
          </p:spPr>
          <p:txBody>
            <a:bodyPr wrap="square" rtlCol="0" anchor="ctr">
              <a:spAutoFit/>
            </a:bodyPr>
            <a:lstStyle/>
            <a:p>
              <a:r>
                <a:rPr lang="en-US" sz="900" dirty="0" smtClean="0">
                  <a:latin typeface="Helvetica" panose="020B0604020202020204" pitchFamily="34" charset="0"/>
                  <a:cs typeface="Helvetica" panose="020B0604020202020204" pitchFamily="34" charset="0"/>
                </a:rPr>
                <a:t>(     Priority Industry)</a:t>
              </a:r>
              <a:endParaRPr lang="en-US" sz="900" dirty="0">
                <a:latin typeface="Helvetica" panose="020B0604020202020204" pitchFamily="34" charset="0"/>
                <a:cs typeface="Helvetica" panose="020B0604020202020204" pitchFamily="34" charset="0"/>
              </a:endParaRPr>
            </a:p>
          </p:txBody>
        </p:sp>
        <p:sp>
          <p:nvSpPr>
            <p:cNvPr id="14" name="Rectangle 13"/>
            <p:cNvSpPr/>
            <p:nvPr/>
          </p:nvSpPr>
          <p:spPr>
            <a:xfrm flipH="1" flipV="1">
              <a:off x="10403620" y="4121822"/>
              <a:ext cx="91440"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8" name="Rectangle 17"/>
          <p:cNvSpPr/>
          <p:nvPr/>
        </p:nvSpPr>
        <p:spPr>
          <a:xfrm>
            <a:off x="611029" y="1287587"/>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Professional and Technical services paid </a:t>
            </a:r>
            <a:r>
              <a:rPr lang="en-US" sz="1400" dirty="0">
                <a:latin typeface="Helvetica" panose="020B0604020202020204" pitchFamily="34" charset="0"/>
                <a:cs typeface="Helvetica" panose="020B0604020202020204" pitchFamily="34" charset="0"/>
              </a:rPr>
              <a:t>the highest total wages in </a:t>
            </a:r>
            <a:r>
              <a:rPr lang="en-US" sz="1400" dirty="0" smtClean="0">
                <a:latin typeface="Helvetica" panose="020B0604020202020204" pitchFamily="34" charset="0"/>
                <a:cs typeface="Helvetica" panose="020B0604020202020204" pitchFamily="34" charset="0"/>
              </a:rPr>
              <a:t>Massachusetts, </a:t>
            </a:r>
            <a:r>
              <a:rPr lang="en-US" sz="1400" dirty="0">
                <a:latin typeface="Helvetica" panose="020B0604020202020204" pitchFamily="34" charset="0"/>
                <a:cs typeface="Helvetica" panose="020B0604020202020204" pitchFamily="34" charset="0"/>
              </a:rPr>
              <a:t>followed by </a:t>
            </a:r>
            <a:r>
              <a:rPr lang="en-US" sz="1400" dirty="0" smtClean="0">
                <a:latin typeface="Helvetica" panose="020B0604020202020204" pitchFamily="34" charset="0"/>
                <a:cs typeface="Helvetica" panose="020B0604020202020204" pitchFamily="34" charset="0"/>
              </a:rPr>
              <a:t>Healthcare and Social Assistance. </a:t>
            </a:r>
            <a:endParaRPr lang="en-US" sz="1400" dirty="0">
              <a:latin typeface="Helvetica" panose="020B0604020202020204" pitchFamily="34" charset="0"/>
              <a:cs typeface="Helvetica" panose="020B0604020202020204" pitchFamily="34" charset="0"/>
            </a:endParaRPr>
          </a:p>
        </p:txBody>
      </p:sp>
      <p:sp>
        <p:nvSpPr>
          <p:cNvPr id="19" name="Rectangle 18"/>
          <p:cNvSpPr/>
          <p:nvPr/>
        </p:nvSpPr>
        <p:spPr>
          <a:xfrm>
            <a:off x="611028" y="6500496"/>
            <a:ext cx="10969946" cy="230832"/>
          </a:xfrm>
          <a:prstGeom prst="rect">
            <a:avLst/>
          </a:prstGeom>
        </p:spPr>
        <p:txBody>
          <a:bodyPr wrap="square">
            <a:spAutoFit/>
          </a:bodyPr>
          <a:lstStyle/>
          <a:p>
            <a:r>
              <a:rPr lang="en-US" sz="900" dirty="0" smtClean="0">
                <a:latin typeface="Helvetica" panose="020B0604020202020204" pitchFamily="34" charset="0"/>
                <a:cs typeface="Helvetica" panose="020B0604020202020204" pitchFamily="34" charset="0"/>
              </a:rPr>
              <a:t>Source: Department of Unemployment Assistance/Bureau of Labor Statistics Quarterly Census of Employment and Wages, Q3 2016 - 2018</a:t>
            </a:r>
            <a:endParaRPr lang="en-US" sz="900" dirty="0">
              <a:latin typeface="Helvetica" panose="020B0604020202020204" pitchFamily="34" charset="0"/>
              <a:cs typeface="Helvetica" panose="020B0604020202020204" pitchFamily="34" charset="0"/>
            </a:endParaRPr>
          </a:p>
        </p:txBody>
      </p:sp>
      <p:sp>
        <p:nvSpPr>
          <p:cNvPr id="20" name="Rectangle 19"/>
          <p:cNvSpPr/>
          <p:nvPr/>
        </p:nvSpPr>
        <p:spPr>
          <a:xfrm>
            <a:off x="611027" y="6185532"/>
            <a:ext cx="10969946"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Note: The arrows above the bars indicate the percent change in total wages from 2016 to 2018.</a:t>
            </a:r>
            <a:endParaRPr lang="en-US" sz="1000" i="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525236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I.B:</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9</a:t>
            </a:fld>
            <a:endParaRPr lang="en-US"/>
          </a:p>
        </p:txBody>
      </p:sp>
    </p:spTree>
    <p:extLst>
      <p:ext uri="{BB962C8B-B14F-4D97-AF65-F5344CB8AC3E}">
        <p14:creationId xmlns:p14="http://schemas.microsoft.com/office/powerpoint/2010/main" val="1560136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10</a:t>
            </a:fld>
            <a:endParaRPr lang="en-US" dirty="0"/>
          </a:p>
        </p:txBody>
      </p:sp>
    </p:spTree>
    <p:extLst>
      <p:ext uri="{BB962C8B-B14F-4D97-AF65-F5344CB8AC3E}">
        <p14:creationId xmlns:p14="http://schemas.microsoft.com/office/powerpoint/2010/main" val="2067190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11</a:t>
            </a:fld>
            <a:endParaRPr lang="en-US"/>
          </a:p>
        </p:txBody>
      </p:sp>
      <p:grpSp>
        <p:nvGrpSpPr>
          <p:cNvPr id="3" name="Group 2"/>
          <p:cNvGrpSpPr/>
          <p:nvPr/>
        </p:nvGrpSpPr>
        <p:grpSpPr>
          <a:xfrm>
            <a:off x="631082" y="2610190"/>
            <a:ext cx="7040880" cy="3587128"/>
            <a:chOff x="631082" y="2610190"/>
            <a:chExt cx="7040880" cy="3587128"/>
          </a:xfrm>
        </p:grpSpPr>
        <p:graphicFrame>
          <p:nvGraphicFramePr>
            <p:cNvPr id="14" name="Chart 13"/>
            <p:cNvGraphicFramePr>
              <a:graphicFrameLocks/>
            </p:cNvGraphicFramePr>
            <p:nvPr>
              <p:extLst>
                <p:ext uri="{D42A27DB-BD31-4B8C-83A1-F6EECF244321}">
                  <p14:modId xmlns:p14="http://schemas.microsoft.com/office/powerpoint/2010/main" val="4243651920"/>
                </p:ext>
              </p:extLst>
            </p:nvPr>
          </p:nvGraphicFramePr>
          <p:xfrm>
            <a:off x="631082" y="2610190"/>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5" name="Rectangle 14"/>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1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a:t>
            </a:r>
            <a:r>
              <a:rPr lang="en-US" sz="3200" dirty="0" smtClean="0">
                <a:latin typeface="Helvetica" panose="020B0604020202020204" pitchFamily="34" charset="0"/>
                <a:cs typeface="Helvetica" panose="020B0604020202020204" pitchFamily="34" charset="0"/>
              </a:rPr>
              <a:t>Groups and Employers</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aphicFrame>
        <p:nvGraphicFramePr>
          <p:cNvPr id="22" name="Table 21"/>
          <p:cNvGraphicFramePr>
            <a:graphicFrameLocks noGrp="1"/>
          </p:cNvGraphicFramePr>
          <p:nvPr>
            <p:extLst>
              <p:ext uri="{D42A27DB-BD31-4B8C-83A1-F6EECF244321}">
                <p14:modId xmlns:p14="http://schemas.microsoft.com/office/powerpoint/2010/main" val="430870181"/>
              </p:ext>
            </p:extLst>
          </p:nvPr>
        </p:nvGraphicFramePr>
        <p:xfrm>
          <a:off x="7997281" y="3539890"/>
          <a:ext cx="3657600" cy="1463035"/>
        </p:xfrm>
        <a:graphic>
          <a:graphicData uri="http://schemas.openxmlformats.org/drawingml/2006/table">
            <a:tbl>
              <a:tblPr firstRow="1">
                <a:tableStyleId>{3B4B98B0-60AC-42C2-AFA5-B58CD77FA1E5}</a:tableStyleId>
              </a:tblPr>
              <a:tblGrid>
                <a:gridCol w="2330626">
                  <a:extLst>
                    <a:ext uri="{9D8B030D-6E8A-4147-A177-3AD203B41FA5}">
                      <a16:colId xmlns:a16="http://schemas.microsoft.com/office/drawing/2014/main" val="2354080455"/>
                    </a:ext>
                  </a:extLst>
                </a:gridCol>
                <a:gridCol w="1326974">
                  <a:extLst>
                    <a:ext uri="{9D8B030D-6E8A-4147-A177-3AD203B41FA5}">
                      <a16:colId xmlns:a16="http://schemas.microsoft.com/office/drawing/2014/main" val="2062974140"/>
                    </a:ext>
                  </a:extLst>
                </a:gridCol>
              </a:tblGrid>
              <a:tr h="209005">
                <a:tc>
                  <a:txBody>
                    <a:bodyPr/>
                    <a:lstStyle/>
                    <a:p>
                      <a:pPr algn="ctr" fontAlgn="b"/>
                      <a:r>
                        <a:rPr lang="en-US" sz="1000" u="none" strike="noStrike" dirty="0">
                          <a:effectLst/>
                          <a:latin typeface="+mj-lt"/>
                        </a:rPr>
                        <a:t>Employer</a:t>
                      </a:r>
                      <a:endParaRPr lang="en-US" sz="1000" b="1"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rPr>
                        <a:t>Job Postings</a:t>
                      </a:r>
                      <a:endParaRPr lang="en-US" sz="1000" b="1"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004953996"/>
                  </a:ext>
                </a:extLst>
              </a:tr>
              <a:tr h="209005">
                <a:tc>
                  <a:txBody>
                    <a:bodyPr/>
                    <a:lstStyle/>
                    <a:p>
                      <a:pPr algn="ctr" fontAlgn="b"/>
                      <a:r>
                        <a:rPr lang="en-US" sz="1000" b="0" i="0" u="none" strike="noStrike" dirty="0">
                          <a:effectLst/>
                          <a:latin typeface="Helvetica" panose="020B0604020202020204" pitchFamily="34" charset="0"/>
                        </a:rPr>
                        <a:t>Partners Healthcare</a:t>
                      </a:r>
                    </a:p>
                  </a:txBody>
                  <a:tcPr marL="9525" marR="9525" marT="9525" marB="0" anchor="ctr"/>
                </a:tc>
                <a:tc>
                  <a:txBody>
                    <a:bodyPr/>
                    <a:lstStyle/>
                    <a:p>
                      <a:pPr algn="ctr" fontAlgn="b"/>
                      <a:r>
                        <a:rPr lang="en-US" sz="1000" b="0" i="0" u="none" strike="noStrike">
                          <a:effectLst/>
                          <a:latin typeface="Helvetica" panose="020B0604020202020204" pitchFamily="34" charset="0"/>
                        </a:rPr>
                        <a:t>12,222</a:t>
                      </a:r>
                    </a:p>
                  </a:txBody>
                  <a:tcPr marL="9525" marR="9525" marT="9525" marB="0" anchor="ctr"/>
                </a:tc>
                <a:extLst>
                  <a:ext uri="{0D108BD9-81ED-4DB2-BD59-A6C34878D82A}">
                    <a16:rowId xmlns:a16="http://schemas.microsoft.com/office/drawing/2014/main" val="2094299416"/>
                  </a:ext>
                </a:extLst>
              </a:tr>
              <a:tr h="209005">
                <a:tc>
                  <a:txBody>
                    <a:bodyPr/>
                    <a:lstStyle/>
                    <a:p>
                      <a:pPr algn="ctr" fontAlgn="b"/>
                      <a:r>
                        <a:rPr lang="en-US" sz="1000" b="0" i="0" u="none" strike="noStrike" dirty="0">
                          <a:effectLst/>
                          <a:latin typeface="Helvetica" panose="020B0604020202020204" pitchFamily="34" charset="0"/>
                        </a:rPr>
                        <a:t>Massachusetts General Hospital</a:t>
                      </a:r>
                    </a:p>
                  </a:txBody>
                  <a:tcPr marL="9525" marR="9525" marT="9525" marB="0" anchor="ctr"/>
                </a:tc>
                <a:tc>
                  <a:txBody>
                    <a:bodyPr/>
                    <a:lstStyle/>
                    <a:p>
                      <a:pPr algn="ctr" fontAlgn="b"/>
                      <a:r>
                        <a:rPr lang="en-US" sz="1000" b="0" i="0" u="none" strike="noStrike" dirty="0">
                          <a:effectLst/>
                          <a:latin typeface="Helvetica" panose="020B0604020202020204" pitchFamily="34" charset="0"/>
                        </a:rPr>
                        <a:t>5,317</a:t>
                      </a:r>
                    </a:p>
                  </a:txBody>
                  <a:tcPr marL="9525" marR="9525" marT="9525" marB="0" anchor="ctr"/>
                </a:tc>
                <a:extLst>
                  <a:ext uri="{0D108BD9-81ED-4DB2-BD59-A6C34878D82A}">
                    <a16:rowId xmlns:a16="http://schemas.microsoft.com/office/drawing/2014/main" val="1311406487"/>
                  </a:ext>
                </a:extLst>
              </a:tr>
              <a:tr h="209005">
                <a:tc>
                  <a:txBody>
                    <a:bodyPr/>
                    <a:lstStyle/>
                    <a:p>
                      <a:pPr algn="ctr" fontAlgn="b"/>
                      <a:r>
                        <a:rPr lang="en-US" sz="1000" b="0" i="0" u="none" strike="noStrike">
                          <a:effectLst/>
                          <a:latin typeface="Helvetica" panose="020B0604020202020204" pitchFamily="34" charset="0"/>
                        </a:rPr>
                        <a:t>Lahey Health</a:t>
                      </a:r>
                    </a:p>
                  </a:txBody>
                  <a:tcPr marL="9525" marR="9525" marT="9525" marB="0" anchor="ctr"/>
                </a:tc>
                <a:tc>
                  <a:txBody>
                    <a:bodyPr/>
                    <a:lstStyle/>
                    <a:p>
                      <a:pPr algn="ctr" fontAlgn="b"/>
                      <a:r>
                        <a:rPr lang="en-US" sz="1000" b="0" i="0" u="none" strike="noStrike" dirty="0">
                          <a:effectLst/>
                          <a:latin typeface="Helvetica" panose="020B0604020202020204" pitchFamily="34" charset="0"/>
                        </a:rPr>
                        <a:t>3,904</a:t>
                      </a:r>
                    </a:p>
                  </a:txBody>
                  <a:tcPr marL="9525" marR="9525" marT="9525" marB="0" anchor="ctr"/>
                </a:tc>
                <a:extLst>
                  <a:ext uri="{0D108BD9-81ED-4DB2-BD59-A6C34878D82A}">
                    <a16:rowId xmlns:a16="http://schemas.microsoft.com/office/drawing/2014/main" val="1699668475"/>
                  </a:ext>
                </a:extLst>
              </a:tr>
              <a:tr h="209005">
                <a:tc>
                  <a:txBody>
                    <a:bodyPr/>
                    <a:lstStyle/>
                    <a:p>
                      <a:pPr algn="ctr" fontAlgn="b"/>
                      <a:r>
                        <a:rPr lang="en-US" sz="1000" b="0" i="0" u="none" strike="noStrike" dirty="0">
                          <a:effectLst/>
                          <a:latin typeface="Helvetica" panose="020B0604020202020204" pitchFamily="34" charset="0"/>
                        </a:rPr>
                        <a:t>Boston Medical Center</a:t>
                      </a:r>
                    </a:p>
                  </a:txBody>
                  <a:tcPr marL="9525" marR="9525" marT="9525" marB="0" anchor="ctr"/>
                </a:tc>
                <a:tc>
                  <a:txBody>
                    <a:bodyPr/>
                    <a:lstStyle/>
                    <a:p>
                      <a:pPr algn="ctr" fontAlgn="b"/>
                      <a:r>
                        <a:rPr lang="en-US" sz="1000" b="0" i="0" u="none" strike="noStrike" dirty="0">
                          <a:effectLst/>
                          <a:latin typeface="Helvetica" panose="020B0604020202020204" pitchFamily="34" charset="0"/>
                        </a:rPr>
                        <a:t>3,866</a:t>
                      </a:r>
                    </a:p>
                  </a:txBody>
                  <a:tcPr marL="9525" marR="9525" marT="9525" marB="0" anchor="ctr"/>
                </a:tc>
                <a:extLst>
                  <a:ext uri="{0D108BD9-81ED-4DB2-BD59-A6C34878D82A}">
                    <a16:rowId xmlns:a16="http://schemas.microsoft.com/office/drawing/2014/main" val="4041789653"/>
                  </a:ext>
                </a:extLst>
              </a:tr>
              <a:tr h="209005">
                <a:tc>
                  <a:txBody>
                    <a:bodyPr/>
                    <a:lstStyle/>
                    <a:p>
                      <a:pPr algn="ctr" fontAlgn="b"/>
                      <a:r>
                        <a:rPr lang="en-US" sz="1000" b="0" i="0" u="none" strike="noStrike">
                          <a:effectLst/>
                          <a:latin typeface="Helvetica" panose="020B0604020202020204" pitchFamily="34" charset="0"/>
                        </a:rPr>
                        <a:t>Boston Children's Hospital</a:t>
                      </a:r>
                    </a:p>
                  </a:txBody>
                  <a:tcPr marL="9525" marR="9525" marT="9525" marB="0" anchor="ctr"/>
                </a:tc>
                <a:tc>
                  <a:txBody>
                    <a:bodyPr/>
                    <a:lstStyle/>
                    <a:p>
                      <a:pPr algn="ctr" fontAlgn="b"/>
                      <a:r>
                        <a:rPr lang="en-US" sz="1000" b="0" i="0" u="none" strike="noStrike" dirty="0">
                          <a:effectLst/>
                          <a:latin typeface="Helvetica" panose="020B0604020202020204" pitchFamily="34" charset="0"/>
                        </a:rPr>
                        <a:t>3,741</a:t>
                      </a:r>
                    </a:p>
                  </a:txBody>
                  <a:tcPr marL="9525" marR="9525" marT="9525" marB="0" anchor="ctr"/>
                </a:tc>
                <a:extLst>
                  <a:ext uri="{0D108BD9-81ED-4DB2-BD59-A6C34878D82A}">
                    <a16:rowId xmlns:a16="http://schemas.microsoft.com/office/drawing/2014/main" val="3358173353"/>
                  </a:ext>
                </a:extLst>
              </a:tr>
              <a:tr h="209005">
                <a:tc>
                  <a:txBody>
                    <a:bodyPr/>
                    <a:lstStyle/>
                    <a:p>
                      <a:pPr algn="ctr" fontAlgn="b"/>
                      <a:r>
                        <a:rPr lang="en-US" sz="1000" b="0" i="0" u="none" strike="noStrike">
                          <a:effectLst/>
                          <a:latin typeface="Helvetica" panose="020B0604020202020204" pitchFamily="34" charset="0"/>
                        </a:rPr>
                        <a:t>Beth Israel Deaconess Medical Center</a:t>
                      </a:r>
                    </a:p>
                  </a:txBody>
                  <a:tcPr marL="9525" marR="9525" marT="9525" marB="0" anchor="ctr"/>
                </a:tc>
                <a:tc>
                  <a:txBody>
                    <a:bodyPr/>
                    <a:lstStyle/>
                    <a:p>
                      <a:pPr algn="ctr" fontAlgn="b"/>
                      <a:r>
                        <a:rPr lang="en-US" sz="1000" b="0" i="0" u="none" strike="noStrike" dirty="0">
                          <a:effectLst/>
                          <a:latin typeface="Helvetica" panose="020B0604020202020204" pitchFamily="34" charset="0"/>
                        </a:rPr>
                        <a:t>3,652</a:t>
                      </a:r>
                    </a:p>
                  </a:txBody>
                  <a:tcPr marL="9525" marR="9525" marT="9525" marB="0" anchor="ctr"/>
                </a:tc>
                <a:extLst>
                  <a:ext uri="{0D108BD9-81ED-4DB2-BD59-A6C34878D82A}">
                    <a16:rowId xmlns:a16="http://schemas.microsoft.com/office/drawing/2014/main" val="872586986"/>
                  </a:ext>
                </a:extLst>
              </a:tr>
            </a:tbl>
          </a:graphicData>
        </a:graphic>
      </p:graphicFrame>
      <p:grpSp>
        <p:nvGrpSpPr>
          <p:cNvPr id="5" name="Group 4"/>
          <p:cNvGrpSpPr/>
          <p:nvPr/>
        </p:nvGrpSpPr>
        <p:grpSpPr>
          <a:xfrm>
            <a:off x="7997281" y="3194739"/>
            <a:ext cx="3657600" cy="2122559"/>
            <a:chOff x="8015740" y="3179350"/>
            <a:chExt cx="3657600" cy="2122559"/>
          </a:xfrm>
        </p:grpSpPr>
        <p:sp>
          <p:nvSpPr>
            <p:cNvPr id="23" name="TextBox 22"/>
            <p:cNvSpPr txBox="1"/>
            <p:nvPr/>
          </p:nvSpPr>
          <p:spPr>
            <a:xfrm>
              <a:off x="8015740" y="3179350"/>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8997998" y="5071077"/>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grpSp>
      <p:sp>
        <p:nvSpPr>
          <p:cNvPr id="16" name="Rectangle 15"/>
          <p:cNvSpPr/>
          <p:nvPr/>
        </p:nvSpPr>
        <p:spPr>
          <a:xfrm>
            <a:off x="611030" y="1447800"/>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7</a:t>
            </a:r>
            <a:r>
              <a:rPr lang="en-US" sz="1400" dirty="0" smtClean="0">
                <a:latin typeface="Helvetica" panose="020B0604020202020204" pitchFamily="34" charset="0"/>
                <a:cs typeface="Helvetica" panose="020B0604020202020204" pitchFamily="34" charset="0"/>
              </a:rPr>
              <a:t>,000 </a:t>
            </a:r>
            <a:r>
              <a:rPr lang="en-US" sz="1400" dirty="0">
                <a:latin typeface="Helvetica" panose="020B0604020202020204" pitchFamily="34" charset="0"/>
                <a:cs typeface="Helvetica" panose="020B0604020202020204" pitchFamily="34" charset="0"/>
              </a:rPr>
              <a:t>Health Care and Social Assistance establishments were added in </a:t>
            </a:r>
            <a:r>
              <a:rPr lang="en-US" sz="1400" dirty="0" smtClean="0">
                <a:latin typeface="Helvetica" panose="020B0604020202020204" pitchFamily="34" charset="0"/>
                <a:cs typeface="Helvetica" panose="020B0604020202020204" pitchFamily="34" charset="0"/>
              </a:rPr>
              <a:t>Massachusetts between </a:t>
            </a:r>
            <a:r>
              <a:rPr lang="en-US" sz="1400" dirty="0">
                <a:latin typeface="Helvetica" panose="020B0604020202020204" pitchFamily="34" charset="0"/>
                <a:cs typeface="Helvetica" panose="020B0604020202020204" pitchFamily="34" charset="0"/>
              </a:rPr>
              <a:t>2016 and 2018, driven primarily by the increase in Individual and Family Services. Over the last 12 months, </a:t>
            </a:r>
            <a:r>
              <a:rPr lang="en-US" sz="1400" dirty="0" smtClean="0">
                <a:latin typeface="Helvetica" panose="020B0604020202020204" pitchFamily="34" charset="0"/>
                <a:cs typeface="Helvetica" panose="020B0604020202020204" pitchFamily="34" charset="0"/>
              </a:rPr>
              <a:t>Partners Healthcare posted </a:t>
            </a:r>
            <a:r>
              <a:rPr lang="en-US" sz="1400" dirty="0">
                <a:latin typeface="Helvetica" panose="020B0604020202020204" pitchFamily="34" charset="0"/>
                <a:cs typeface="Helvetica" panose="020B0604020202020204" pitchFamily="34" charset="0"/>
              </a:rPr>
              <a:t>the most jobs in </a:t>
            </a:r>
            <a:r>
              <a:rPr lang="en-US" sz="1400" dirty="0" smtClean="0">
                <a:latin typeface="Helvetica" panose="020B0604020202020204" pitchFamily="34" charset="0"/>
                <a:cs typeface="Helvetica" panose="020B0604020202020204" pitchFamily="34" charset="0"/>
              </a:rPr>
              <a:t>the state, </a:t>
            </a:r>
            <a:r>
              <a:rPr lang="en-US" sz="1400" dirty="0">
                <a:latin typeface="Helvetica" panose="020B0604020202020204" pitchFamily="34" charset="0"/>
                <a:cs typeface="Helvetica" panose="020B0604020202020204" pitchFamily="34" charset="0"/>
              </a:rPr>
              <a:t>with </a:t>
            </a:r>
            <a:r>
              <a:rPr lang="en-US" sz="1400" dirty="0" smtClean="0">
                <a:latin typeface="Helvetica" panose="020B0604020202020204" pitchFamily="34" charset="0"/>
                <a:cs typeface="Helvetica" panose="020B0604020202020204" pitchFamily="34" charset="0"/>
              </a:rPr>
              <a:t>12,222. </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4984339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12</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Education</a:t>
            </a:r>
          </a:p>
        </p:txBody>
      </p:sp>
      <p:sp>
        <p:nvSpPr>
          <p:cNvPr id="9" name="Rectangle 8"/>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3" name="Group 2"/>
          <p:cNvGrpSpPr/>
          <p:nvPr/>
        </p:nvGrpSpPr>
        <p:grpSpPr>
          <a:xfrm>
            <a:off x="1889761" y="2142101"/>
            <a:ext cx="8412480" cy="4396811"/>
            <a:chOff x="1889761" y="2142101"/>
            <a:chExt cx="8412480" cy="4396811"/>
          </a:xfrm>
        </p:grpSpPr>
        <p:graphicFrame>
          <p:nvGraphicFramePr>
            <p:cNvPr id="11" name="Chart 10"/>
            <p:cNvGraphicFramePr>
              <a:graphicFrameLocks/>
            </p:cNvGraphicFramePr>
            <p:nvPr>
              <p:extLst>
                <p:ext uri="{D42A27DB-BD31-4B8C-83A1-F6EECF244321}">
                  <p14:modId xmlns:p14="http://schemas.microsoft.com/office/powerpoint/2010/main" val="3649305633"/>
                </p:ext>
              </p:extLst>
            </p:nvPr>
          </p:nvGraphicFramePr>
          <p:xfrm>
            <a:off x="1889761" y="2488290"/>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2101"/>
              <a:ext cx="8229600" cy="4396811"/>
              <a:chOff x="2072641" y="1897662"/>
              <a:chExt cx="8229600" cy="3977902"/>
            </a:xfrm>
          </p:grpSpPr>
          <p:sp>
            <p:nvSpPr>
              <p:cNvPr id="13" name="Rectangle 12"/>
              <p:cNvSpPr/>
              <p:nvPr/>
            </p:nvSpPr>
            <p:spPr>
              <a:xfrm>
                <a:off x="2072641" y="563860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97662"/>
                <a:ext cx="8229600" cy="250608"/>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61% </a:t>
            </a:r>
            <a:r>
              <a:rPr lang="en-US" sz="1400" dirty="0">
                <a:latin typeface="Helvetica" panose="020B0604020202020204" pitchFamily="34" charset="0"/>
                <a:cs typeface="Helvetica" panose="020B0604020202020204" pitchFamily="34" charset="0"/>
              </a:rPr>
              <a:t>of </a:t>
            </a:r>
            <a:r>
              <a:rPr lang="en-US" sz="1400" dirty="0" smtClean="0">
                <a:latin typeface="Helvetica" panose="020B0604020202020204" pitchFamily="34" charset="0"/>
                <a:cs typeface="Helvetica" panose="020B0604020202020204" pitchFamily="34" charset="0"/>
              </a:rPr>
              <a:t>Healthcare </a:t>
            </a:r>
            <a:r>
              <a:rPr lang="en-US" sz="1400" dirty="0">
                <a:latin typeface="Helvetica" panose="020B0604020202020204" pitchFamily="34" charset="0"/>
                <a:cs typeface="Helvetica" panose="020B0604020202020204" pitchFamily="34" charset="0"/>
              </a:rPr>
              <a:t>and Social </a:t>
            </a:r>
            <a:r>
              <a:rPr lang="en-US" sz="1400" dirty="0" smtClean="0">
                <a:latin typeface="Helvetica" panose="020B0604020202020204" pitchFamily="34" charset="0"/>
                <a:cs typeface="Helvetica" panose="020B0604020202020204" pitchFamily="34" charset="0"/>
              </a:rPr>
              <a:t>Assistance workers in Massachusetts </a:t>
            </a:r>
            <a:r>
              <a:rPr lang="en-US" sz="1400" dirty="0">
                <a:latin typeface="Helvetica" panose="020B0604020202020204" pitchFamily="34" charset="0"/>
                <a:cs typeface="Helvetica" panose="020B0604020202020204" pitchFamily="34" charset="0"/>
              </a:rPr>
              <a:t>have some college or higher level </a:t>
            </a:r>
            <a:r>
              <a:rPr lang="en-US" sz="1400" dirty="0" smtClean="0">
                <a:latin typeface="Helvetica" panose="020B0604020202020204" pitchFamily="34" charset="0"/>
                <a:cs typeface="Helvetica" panose="020B0604020202020204" pitchFamily="34" charset="0"/>
              </a:rPr>
              <a:t>of education.</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940525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13</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2" name="Group 1"/>
          <p:cNvGrpSpPr/>
          <p:nvPr/>
        </p:nvGrpSpPr>
        <p:grpSpPr>
          <a:xfrm>
            <a:off x="1477682" y="2427883"/>
            <a:ext cx="10103291" cy="3768447"/>
            <a:chOff x="1477682" y="2427883"/>
            <a:chExt cx="10103291" cy="3768447"/>
          </a:xfrm>
        </p:grpSpPr>
        <p:grpSp>
          <p:nvGrpSpPr>
            <p:cNvPr id="17" name="Group 16"/>
            <p:cNvGrpSpPr/>
            <p:nvPr/>
          </p:nvGrpSpPr>
          <p:grpSpPr>
            <a:xfrm>
              <a:off x="1496613" y="2793279"/>
              <a:ext cx="8897302" cy="2926080"/>
              <a:chOff x="0" y="0"/>
              <a:chExt cx="8897302" cy="2926080"/>
            </a:xfrm>
          </p:grpSpPr>
          <p:graphicFrame>
            <p:nvGraphicFramePr>
              <p:cNvPr id="23" name="Chart 22"/>
              <p:cNvGraphicFramePr>
                <a:graphicFrameLocks/>
              </p:cNvGraphicFramePr>
              <p:nvPr>
                <p:extLst>
                  <p:ext uri="{D42A27DB-BD31-4B8C-83A1-F6EECF244321}">
                    <p14:modId xmlns:p14="http://schemas.microsoft.com/office/powerpoint/2010/main" val="2898885813"/>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ext uri="{D42A27DB-BD31-4B8C-83A1-F6EECF244321}">
                    <p14:modId xmlns:p14="http://schemas.microsoft.com/office/powerpoint/2010/main" val="3608569373"/>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5" name="Group 4"/>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far more women than men working in Healthcare and Social Assistance, overall. This reflects the mix of occupations in the sector.</a:t>
            </a:r>
          </a:p>
        </p:txBody>
      </p:sp>
    </p:spTree>
    <p:extLst>
      <p:ext uri="{BB962C8B-B14F-4D97-AF65-F5344CB8AC3E}">
        <p14:creationId xmlns:p14="http://schemas.microsoft.com/office/powerpoint/2010/main" val="40470759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14</a:t>
            </a:fld>
            <a:endParaRPr lang="en-US"/>
          </a:p>
        </p:txBody>
      </p:sp>
      <p:grpSp>
        <p:nvGrpSpPr>
          <p:cNvPr id="5" name="Group 4"/>
          <p:cNvGrpSpPr/>
          <p:nvPr/>
        </p:nvGrpSpPr>
        <p:grpSpPr>
          <a:xfrm>
            <a:off x="611029" y="2429032"/>
            <a:ext cx="3512582" cy="3767298"/>
            <a:chOff x="611029" y="2429032"/>
            <a:chExt cx="3512582" cy="3767298"/>
          </a:xfrm>
        </p:grpSpPr>
        <p:graphicFrame>
          <p:nvGraphicFramePr>
            <p:cNvPr id="23" name="Chart 22"/>
            <p:cNvGraphicFramePr>
              <a:graphicFrameLocks noChangeAspect="1"/>
            </p:cNvGraphicFramePr>
            <p:nvPr>
              <p:extLst>
                <p:ext uri="{D42A27DB-BD31-4B8C-83A1-F6EECF244321}">
                  <p14:modId xmlns:p14="http://schemas.microsoft.com/office/powerpoint/2010/main" val="1366574477"/>
                </p:ext>
              </p:extLst>
            </p:nvPr>
          </p:nvGraphicFramePr>
          <p:xfrm>
            <a:off x="648891" y="2800459"/>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9" name="Group 8"/>
          <p:cNvGrpSpPr/>
          <p:nvPr/>
        </p:nvGrpSpPr>
        <p:grpSpPr>
          <a:xfrm>
            <a:off x="4898801" y="2427883"/>
            <a:ext cx="6797676" cy="3768447"/>
            <a:chOff x="4898801" y="2427883"/>
            <a:chExt cx="6797676" cy="3768447"/>
          </a:xfrm>
        </p:grpSpPr>
        <p:graphicFrame>
          <p:nvGraphicFramePr>
            <p:cNvPr id="17" name="Chart 16"/>
            <p:cNvGraphicFramePr>
              <a:graphicFrameLocks noChangeAspect="1"/>
            </p:cNvGraphicFramePr>
            <p:nvPr>
              <p:extLst>
                <p:ext uri="{D42A27DB-BD31-4B8C-83A1-F6EECF244321}">
                  <p14:modId xmlns:p14="http://schemas.microsoft.com/office/powerpoint/2010/main" val="3817462572"/>
                </p:ext>
              </p:extLst>
            </p:nvPr>
          </p:nvGraphicFramePr>
          <p:xfrm>
            <a:off x="4898801" y="2795577"/>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p:cNvGraphicFramePr>
              <a:graphicFrameLocks noChangeAspect="1"/>
            </p:cNvGraphicFramePr>
            <p:nvPr>
              <p:extLst>
                <p:ext uri="{D42A27DB-BD31-4B8C-83A1-F6EECF244321}">
                  <p14:modId xmlns:p14="http://schemas.microsoft.com/office/powerpoint/2010/main" val="2329507646"/>
                </p:ext>
              </p:extLst>
            </p:nvPr>
          </p:nvGraphicFramePr>
          <p:xfrm>
            <a:off x="9232070" y="2800459"/>
            <a:ext cx="2464407"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While most workers in the Healthcare and Social Assistance sector are white, since 2015, growth in employment has been increasing for Black or African American, Asian, and Hispanic or Latino populations.</a:t>
            </a:r>
          </a:p>
        </p:txBody>
      </p:sp>
    </p:spTree>
    <p:extLst>
      <p:ext uri="{BB962C8B-B14F-4D97-AF65-F5344CB8AC3E}">
        <p14:creationId xmlns:p14="http://schemas.microsoft.com/office/powerpoint/2010/main" val="32742293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Manufacturing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15</a:t>
            </a:fld>
            <a:endParaRPr lang="en-US" dirty="0"/>
          </a:p>
        </p:txBody>
      </p:sp>
    </p:spTree>
    <p:extLst>
      <p:ext uri="{BB962C8B-B14F-4D97-AF65-F5344CB8AC3E}">
        <p14:creationId xmlns:p14="http://schemas.microsoft.com/office/powerpoint/2010/main" val="42375281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648605269"/>
              </p:ext>
            </p:extLst>
          </p:nvPr>
        </p:nvGraphicFramePr>
        <p:xfrm>
          <a:off x="7997281" y="3446857"/>
          <a:ext cx="3657600" cy="1463042"/>
        </p:xfrm>
        <a:graphic>
          <a:graphicData uri="http://schemas.openxmlformats.org/drawingml/2006/table">
            <a:tbl>
              <a:tblPr firstRow="1">
                <a:tableStyleId>{D27102A9-8310-4765-A935-A1911B00CA55}</a:tableStyleId>
              </a:tblPr>
              <a:tblGrid>
                <a:gridCol w="2061119">
                  <a:extLst>
                    <a:ext uri="{9D8B030D-6E8A-4147-A177-3AD203B41FA5}">
                      <a16:colId xmlns:a16="http://schemas.microsoft.com/office/drawing/2014/main" val="59116263"/>
                    </a:ext>
                  </a:extLst>
                </a:gridCol>
                <a:gridCol w="1596481">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latin typeface="+mj-lt"/>
                          <a:cs typeface="Helvetica" panose="020B0604020202020204" pitchFamily="34" charset="0"/>
                        </a:rPr>
                        <a:t>Employer</a:t>
                      </a:r>
                      <a:endParaRPr lang="en-US" sz="1000" b="0"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latin typeface="+mj-lt"/>
                          <a:cs typeface="Helvetica" panose="020B0604020202020204" pitchFamily="34" charset="0"/>
                        </a:rPr>
                        <a:t>Job Postings</a:t>
                      </a:r>
                      <a:endParaRPr lang="en-US" sz="1000" b="0"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b"/>
                      <a:r>
                        <a:rPr lang="en-US" sz="1000" b="0" i="0" u="none" strike="noStrike" dirty="0">
                          <a:effectLst/>
                          <a:latin typeface="Helvetica" panose="020B0604020202020204" pitchFamily="34" charset="0"/>
                        </a:rPr>
                        <a:t>Takeda </a:t>
                      </a:r>
                      <a:r>
                        <a:rPr lang="en-US" sz="1000" b="0" i="0" u="none" strike="noStrike" dirty="0" smtClean="0">
                          <a:effectLst/>
                          <a:latin typeface="Helvetica" panose="020B0604020202020204" pitchFamily="34" charset="0"/>
                        </a:rPr>
                        <a:t>Pharmaceuticals</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b="0" i="0" u="none" strike="noStrike">
                          <a:effectLst/>
                          <a:latin typeface="Helvetica" panose="020B0604020202020204" pitchFamily="34" charset="0"/>
                        </a:rPr>
                        <a:t>3,033</a:t>
                      </a:r>
                    </a:p>
                  </a:txBody>
                  <a:tcPr marL="9525" marR="9525" marT="9525" marB="0" anchor="ctr"/>
                </a:tc>
                <a:extLst>
                  <a:ext uri="{0D108BD9-81ED-4DB2-BD59-A6C34878D82A}">
                    <a16:rowId xmlns:a16="http://schemas.microsoft.com/office/drawing/2014/main" val="1747839680"/>
                  </a:ext>
                </a:extLst>
              </a:tr>
              <a:tr h="209006">
                <a:tc>
                  <a:txBody>
                    <a:bodyPr/>
                    <a:lstStyle/>
                    <a:p>
                      <a:pPr algn="ctr" fontAlgn="b"/>
                      <a:r>
                        <a:rPr lang="en-US" sz="1000" b="0" i="0" u="none" strike="noStrike">
                          <a:effectLst/>
                          <a:latin typeface="Helvetica" panose="020B0604020202020204" pitchFamily="34" charset="0"/>
                        </a:rPr>
                        <a:t>Raytheon</a:t>
                      </a:r>
                    </a:p>
                  </a:txBody>
                  <a:tcPr marL="9525" marR="9525" marT="9525" marB="0" anchor="ctr"/>
                </a:tc>
                <a:tc>
                  <a:txBody>
                    <a:bodyPr/>
                    <a:lstStyle/>
                    <a:p>
                      <a:pPr algn="ctr" fontAlgn="b"/>
                      <a:r>
                        <a:rPr lang="en-US" sz="1000" b="0" i="0" u="none" strike="noStrike">
                          <a:effectLst/>
                          <a:latin typeface="Helvetica" panose="020B0604020202020204" pitchFamily="34" charset="0"/>
                        </a:rPr>
                        <a:t>2,879</a:t>
                      </a:r>
                    </a:p>
                  </a:txBody>
                  <a:tcPr marL="9525" marR="9525" marT="9525" marB="0" anchor="ctr"/>
                </a:tc>
                <a:extLst>
                  <a:ext uri="{0D108BD9-81ED-4DB2-BD59-A6C34878D82A}">
                    <a16:rowId xmlns:a16="http://schemas.microsoft.com/office/drawing/2014/main" val="1882170930"/>
                  </a:ext>
                </a:extLst>
              </a:tr>
              <a:tr h="209006">
                <a:tc>
                  <a:txBody>
                    <a:bodyPr/>
                    <a:lstStyle/>
                    <a:p>
                      <a:pPr algn="ctr" fontAlgn="b"/>
                      <a:r>
                        <a:rPr lang="en-US" sz="1000" b="0" i="0" u="none" strike="noStrike">
                          <a:effectLst/>
                          <a:latin typeface="Helvetica" panose="020B0604020202020204" pitchFamily="34" charset="0"/>
                        </a:rPr>
                        <a:t>Dell</a:t>
                      </a:r>
                    </a:p>
                  </a:txBody>
                  <a:tcPr marL="9525" marR="9525" marT="9525" marB="0" anchor="ctr"/>
                </a:tc>
                <a:tc>
                  <a:txBody>
                    <a:bodyPr/>
                    <a:lstStyle/>
                    <a:p>
                      <a:pPr algn="ctr" fontAlgn="b"/>
                      <a:r>
                        <a:rPr lang="en-US" sz="1000" b="0" i="0" u="none" strike="noStrike">
                          <a:effectLst/>
                          <a:latin typeface="Helvetica" panose="020B0604020202020204" pitchFamily="34" charset="0"/>
                        </a:rPr>
                        <a:t>1,962</a:t>
                      </a:r>
                    </a:p>
                  </a:txBody>
                  <a:tcPr marL="9525" marR="9525" marT="9525" marB="0" anchor="ctr"/>
                </a:tc>
                <a:extLst>
                  <a:ext uri="{0D108BD9-81ED-4DB2-BD59-A6C34878D82A}">
                    <a16:rowId xmlns:a16="http://schemas.microsoft.com/office/drawing/2014/main" val="2679721514"/>
                  </a:ext>
                </a:extLst>
              </a:tr>
              <a:tr h="209006">
                <a:tc>
                  <a:txBody>
                    <a:bodyPr/>
                    <a:lstStyle/>
                    <a:p>
                      <a:pPr algn="ctr" fontAlgn="b"/>
                      <a:r>
                        <a:rPr lang="en-US" sz="1000" b="0" i="0" u="none" strike="noStrike">
                          <a:effectLst/>
                          <a:latin typeface="Helvetica" panose="020B0604020202020204" pitchFamily="34" charset="0"/>
                        </a:rPr>
                        <a:t>Sanofi Aventis</a:t>
                      </a:r>
                    </a:p>
                  </a:txBody>
                  <a:tcPr marL="9525" marR="9525" marT="9525" marB="0" anchor="ctr"/>
                </a:tc>
                <a:tc>
                  <a:txBody>
                    <a:bodyPr/>
                    <a:lstStyle/>
                    <a:p>
                      <a:pPr algn="ctr" fontAlgn="b"/>
                      <a:r>
                        <a:rPr lang="en-US" sz="1000" b="0" i="0" u="none" strike="noStrike">
                          <a:effectLst/>
                          <a:latin typeface="Helvetica" panose="020B0604020202020204" pitchFamily="34" charset="0"/>
                        </a:rPr>
                        <a:t>1,619</a:t>
                      </a:r>
                    </a:p>
                  </a:txBody>
                  <a:tcPr marL="9525" marR="9525" marT="9525" marB="0" anchor="ctr"/>
                </a:tc>
                <a:extLst>
                  <a:ext uri="{0D108BD9-81ED-4DB2-BD59-A6C34878D82A}">
                    <a16:rowId xmlns:a16="http://schemas.microsoft.com/office/drawing/2014/main" val="1250045122"/>
                  </a:ext>
                </a:extLst>
              </a:tr>
              <a:tr h="209006">
                <a:tc>
                  <a:txBody>
                    <a:bodyPr/>
                    <a:lstStyle/>
                    <a:p>
                      <a:pPr algn="ctr" fontAlgn="b"/>
                      <a:r>
                        <a:rPr lang="en-US" sz="1000" b="0" i="0" u="none" strike="noStrike">
                          <a:effectLst/>
                          <a:latin typeface="Helvetica" panose="020B0604020202020204" pitchFamily="34" charset="0"/>
                        </a:rPr>
                        <a:t>Biogen</a:t>
                      </a:r>
                    </a:p>
                  </a:txBody>
                  <a:tcPr marL="9525" marR="9525" marT="9525" marB="0" anchor="ctr"/>
                </a:tc>
                <a:tc>
                  <a:txBody>
                    <a:bodyPr/>
                    <a:lstStyle/>
                    <a:p>
                      <a:pPr algn="ctr" fontAlgn="b"/>
                      <a:r>
                        <a:rPr lang="en-US" sz="1000" b="0" i="0" u="none" strike="noStrike">
                          <a:effectLst/>
                          <a:latin typeface="Helvetica" panose="020B0604020202020204" pitchFamily="34" charset="0"/>
                        </a:rPr>
                        <a:t>1,563</a:t>
                      </a:r>
                    </a:p>
                  </a:txBody>
                  <a:tcPr marL="9525" marR="9525" marT="9525" marB="0" anchor="ctr"/>
                </a:tc>
                <a:extLst>
                  <a:ext uri="{0D108BD9-81ED-4DB2-BD59-A6C34878D82A}">
                    <a16:rowId xmlns:a16="http://schemas.microsoft.com/office/drawing/2014/main" val="3930176931"/>
                  </a:ext>
                </a:extLst>
              </a:tr>
              <a:tr h="209006">
                <a:tc>
                  <a:txBody>
                    <a:bodyPr/>
                    <a:lstStyle/>
                    <a:p>
                      <a:pPr algn="ctr" fontAlgn="b"/>
                      <a:r>
                        <a:rPr lang="en-US" sz="1000" b="0" i="0" u="none" strike="noStrike" dirty="0">
                          <a:effectLst/>
                          <a:latin typeface="Helvetica" panose="020B0604020202020204" pitchFamily="34" charset="0"/>
                        </a:rPr>
                        <a:t>General </a:t>
                      </a:r>
                      <a:r>
                        <a:rPr lang="en-US" sz="1000" b="0" i="0" u="none" strike="noStrike" dirty="0" smtClean="0">
                          <a:effectLst/>
                          <a:latin typeface="Helvetica" panose="020B0604020202020204" pitchFamily="34" charset="0"/>
                        </a:rPr>
                        <a:t>Electric</a:t>
                      </a:r>
                      <a:endParaRPr lang="en-US" sz="1000" b="0" i="0" u="none" strike="noStrike" dirty="0">
                        <a:effectLst/>
                        <a:latin typeface="Helvetica" panose="020B0604020202020204" pitchFamily="34" charset="0"/>
                      </a:endParaRPr>
                    </a:p>
                  </a:txBody>
                  <a:tcPr marL="9525" marR="9525" marT="9525" marB="0" anchor="ctr"/>
                </a:tc>
                <a:tc>
                  <a:txBody>
                    <a:bodyPr/>
                    <a:lstStyle/>
                    <a:p>
                      <a:pPr algn="ctr" fontAlgn="b"/>
                      <a:r>
                        <a:rPr lang="en-US" sz="1000" b="0" i="0" u="none" strike="noStrike" dirty="0">
                          <a:effectLst/>
                          <a:latin typeface="Helvetica" panose="020B0604020202020204" pitchFamily="34" charset="0"/>
                        </a:rPr>
                        <a:t>1,273</a:t>
                      </a:r>
                    </a:p>
                  </a:txBody>
                  <a:tcPr marL="9525" marR="9525" marT="9525" marB="0" anchor="ctr"/>
                </a:tc>
                <a:extLst>
                  <a:ext uri="{0D108BD9-81ED-4DB2-BD59-A6C34878D82A}">
                    <a16:rowId xmlns:a16="http://schemas.microsoft.com/office/drawing/2014/main" val="528235191"/>
                  </a:ext>
                </a:extLst>
              </a:tr>
            </a:tbl>
          </a:graphicData>
        </a:graphic>
      </p:graphicFrame>
      <p:grpSp>
        <p:nvGrpSpPr>
          <p:cNvPr id="2" name="Group 1"/>
          <p:cNvGrpSpPr/>
          <p:nvPr/>
        </p:nvGrpSpPr>
        <p:grpSpPr>
          <a:xfrm>
            <a:off x="631082" y="2606685"/>
            <a:ext cx="7040880" cy="3590633"/>
            <a:chOff x="631082" y="2606685"/>
            <a:chExt cx="7040880" cy="3590633"/>
          </a:xfrm>
        </p:grpSpPr>
        <p:graphicFrame>
          <p:nvGraphicFramePr>
            <p:cNvPr id="14" name="Chart 13"/>
            <p:cNvGraphicFramePr>
              <a:graphicFrameLocks/>
            </p:cNvGraphicFramePr>
            <p:nvPr>
              <p:extLst>
                <p:ext uri="{D42A27DB-BD31-4B8C-83A1-F6EECF244321}">
                  <p14:modId xmlns:p14="http://schemas.microsoft.com/office/powerpoint/2010/main" val="3563623163"/>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16</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Groups and Employers</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5" name="Group 4"/>
          <p:cNvGrpSpPr/>
          <p:nvPr/>
        </p:nvGrpSpPr>
        <p:grpSpPr>
          <a:xfrm>
            <a:off x="7997281" y="3100604"/>
            <a:ext cx="3657600" cy="2126162"/>
            <a:chOff x="8013818" y="3178246"/>
            <a:chExt cx="3657600" cy="2126162"/>
          </a:xfrm>
        </p:grpSpPr>
        <p:sp>
          <p:nvSpPr>
            <p:cNvPr id="10" name="Rectangle 9"/>
            <p:cNvSpPr/>
            <p:nvPr/>
          </p:nvSpPr>
          <p:spPr>
            <a:xfrm>
              <a:off x="8996076" y="5073576"/>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13818" y="317824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18" name="Rectangle 17"/>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The number of Manufacturing establishments in Massachusetts declined slightly between 2016 and 2018. In the last year, Takeda Pharmaceuticals </a:t>
            </a:r>
            <a:r>
              <a:rPr lang="en-US" sz="1400" dirty="0">
                <a:latin typeface="Helvetica" panose="020B0604020202020204" pitchFamily="34" charset="0"/>
                <a:cs typeface="Helvetica" panose="020B0604020202020204" pitchFamily="34" charset="0"/>
              </a:rPr>
              <a:t>was the employer with the highest number of job </a:t>
            </a:r>
            <a:r>
              <a:rPr lang="en-US" sz="1400" dirty="0" smtClean="0">
                <a:latin typeface="Helvetica" panose="020B0604020202020204" pitchFamily="34" charset="0"/>
                <a:cs typeface="Helvetica" panose="020B0604020202020204" pitchFamily="34" charset="0"/>
              </a:rPr>
              <a:t>postings in Massachusetts (3,033), </a:t>
            </a:r>
            <a:r>
              <a:rPr lang="en-US" sz="1400" dirty="0">
                <a:latin typeface="Helvetica" panose="020B0604020202020204" pitchFamily="34" charset="0"/>
                <a:cs typeface="Helvetica" panose="020B0604020202020204" pitchFamily="34" charset="0"/>
              </a:rPr>
              <a:t>followed by </a:t>
            </a:r>
            <a:r>
              <a:rPr lang="en-US" sz="1400" dirty="0" smtClean="0">
                <a:latin typeface="Helvetica" panose="020B0604020202020204" pitchFamily="34" charset="0"/>
                <a:cs typeface="Helvetica" panose="020B0604020202020204" pitchFamily="34" charset="0"/>
              </a:rPr>
              <a:t>Raytheon (2,879).</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1622372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17</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63245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6" name="Group 5"/>
          <p:cNvGrpSpPr/>
          <p:nvPr/>
        </p:nvGrpSpPr>
        <p:grpSpPr>
          <a:xfrm>
            <a:off x="1889761" y="2147517"/>
            <a:ext cx="8412480" cy="4391395"/>
            <a:chOff x="1889761" y="2147517"/>
            <a:chExt cx="8412480" cy="4391395"/>
          </a:xfrm>
        </p:grpSpPr>
        <p:graphicFrame>
          <p:nvGraphicFramePr>
            <p:cNvPr id="11" name="Chart 10"/>
            <p:cNvGraphicFramePr>
              <a:graphicFrameLocks/>
            </p:cNvGraphicFramePr>
            <p:nvPr>
              <p:extLst>
                <p:ext uri="{D42A27DB-BD31-4B8C-83A1-F6EECF244321}">
                  <p14:modId xmlns:p14="http://schemas.microsoft.com/office/powerpoint/2010/main" val="3500003471"/>
                </p:ext>
              </p:extLst>
            </p:nvPr>
          </p:nvGraphicFramePr>
          <p:xfrm>
            <a:off x="1889761" y="2504894"/>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7517"/>
              <a:ext cx="8229600" cy="4391395"/>
              <a:chOff x="2072641" y="1888991"/>
              <a:chExt cx="8229600" cy="3973003"/>
            </a:xfrm>
          </p:grpSpPr>
          <p:sp>
            <p:nvSpPr>
              <p:cNvPr id="13" name="Rectangle 12"/>
              <p:cNvSpPr/>
              <p:nvPr/>
            </p:nvSpPr>
            <p:spPr>
              <a:xfrm>
                <a:off x="2072641" y="562503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8899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5" name="Rectangle 14"/>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36% </a:t>
            </a:r>
            <a:r>
              <a:rPr lang="en-US" sz="1400" dirty="0">
                <a:latin typeface="Helvetica" panose="020B0604020202020204" pitchFamily="34" charset="0"/>
                <a:cs typeface="Helvetica" panose="020B0604020202020204" pitchFamily="34" charset="0"/>
              </a:rPr>
              <a:t>of </a:t>
            </a:r>
            <a:r>
              <a:rPr lang="en-US" sz="1400" dirty="0" smtClean="0">
                <a:latin typeface="Helvetica" panose="020B0604020202020204" pitchFamily="34" charset="0"/>
                <a:cs typeface="Helvetica" panose="020B0604020202020204" pitchFamily="34" charset="0"/>
              </a:rPr>
              <a:t>Manufacturing workers in Massachusetts have </a:t>
            </a:r>
            <a:r>
              <a:rPr lang="en-US" sz="1400" dirty="0">
                <a:latin typeface="Helvetica" panose="020B0604020202020204" pitchFamily="34" charset="0"/>
                <a:cs typeface="Helvetica" panose="020B0604020202020204" pitchFamily="34" charset="0"/>
              </a:rPr>
              <a:t>a high school diploma or less. </a:t>
            </a:r>
            <a:r>
              <a:rPr lang="en-US" sz="1400" dirty="0" smtClean="0">
                <a:latin typeface="Helvetica" panose="020B0604020202020204" pitchFamily="34" charset="0"/>
                <a:cs typeface="Helvetica" panose="020B0604020202020204" pitchFamily="34" charset="0"/>
              </a:rPr>
              <a:t>27% </a:t>
            </a:r>
            <a:r>
              <a:rPr lang="en-US" sz="1400" dirty="0">
                <a:latin typeface="Helvetica" panose="020B0604020202020204" pitchFamily="34" charset="0"/>
                <a:cs typeface="Helvetica" panose="020B0604020202020204" pitchFamily="34" charset="0"/>
              </a:rPr>
              <a:t>of workers in Manufacturing have some college or an Associate Degree and </a:t>
            </a:r>
            <a:r>
              <a:rPr lang="en-US" sz="1400" dirty="0" smtClean="0">
                <a:latin typeface="Helvetica" panose="020B0604020202020204" pitchFamily="34" charset="0"/>
                <a:cs typeface="Helvetica" panose="020B0604020202020204" pitchFamily="34" charset="0"/>
              </a:rPr>
              <a:t>30% </a:t>
            </a:r>
            <a:r>
              <a:rPr lang="en-US" sz="1400" dirty="0">
                <a:latin typeface="Helvetica" panose="020B0604020202020204" pitchFamily="34" charset="0"/>
                <a:cs typeface="Helvetica" panose="020B0604020202020204" pitchFamily="34" charset="0"/>
              </a:rPr>
              <a:t>have a Bachelor’s degree or higher. This educational attainment mix has been relatively stable since 2015.</a:t>
            </a:r>
          </a:p>
        </p:txBody>
      </p:sp>
    </p:spTree>
    <p:extLst>
      <p:ext uri="{BB962C8B-B14F-4D97-AF65-F5344CB8AC3E}">
        <p14:creationId xmlns:p14="http://schemas.microsoft.com/office/powerpoint/2010/main" val="42594799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18</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5" name="Group 4"/>
          <p:cNvGrpSpPr/>
          <p:nvPr/>
        </p:nvGrpSpPr>
        <p:grpSpPr>
          <a:xfrm>
            <a:off x="1477682" y="2427883"/>
            <a:ext cx="10103291" cy="3768447"/>
            <a:chOff x="1477682" y="2427883"/>
            <a:chExt cx="10103291" cy="3768447"/>
          </a:xfrm>
        </p:grpSpPr>
        <p:grpSp>
          <p:nvGrpSpPr>
            <p:cNvPr id="19" name="Group 18"/>
            <p:cNvGrpSpPr/>
            <p:nvPr/>
          </p:nvGrpSpPr>
          <p:grpSpPr>
            <a:xfrm>
              <a:off x="1496613" y="2793279"/>
              <a:ext cx="8916352" cy="2926080"/>
              <a:chOff x="0" y="0"/>
              <a:chExt cx="8916352" cy="2926080"/>
            </a:xfrm>
          </p:grpSpPr>
          <p:graphicFrame>
            <p:nvGraphicFramePr>
              <p:cNvPr id="25" name="Chart 24"/>
              <p:cNvGraphicFramePr>
                <a:graphicFrameLocks/>
              </p:cNvGraphicFramePr>
              <p:nvPr>
                <p:extLst>
                  <p:ext uri="{D42A27DB-BD31-4B8C-83A1-F6EECF244321}">
                    <p14:modId xmlns:p14="http://schemas.microsoft.com/office/powerpoint/2010/main" val="363627321"/>
                  </p:ext>
                </p:extLst>
              </p:nvPr>
            </p:nvGraphicFramePr>
            <p:xfrm>
              <a:off x="4710112"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ext uri="{D42A27DB-BD31-4B8C-83A1-F6EECF244321}">
                    <p14:modId xmlns:p14="http://schemas.microsoft.com/office/powerpoint/2010/main" val="3770047614"/>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7" name="Rectangle 16"/>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Manufacturing workers in </a:t>
            </a:r>
            <a:r>
              <a:rPr lang="en-US" sz="1400" dirty="0" smtClean="0">
                <a:latin typeface="Helvetica" panose="020B0604020202020204" pitchFamily="34" charset="0"/>
                <a:cs typeface="Helvetica" panose="020B0604020202020204" pitchFamily="34" charset="0"/>
              </a:rPr>
              <a:t>Massachusetts </a:t>
            </a:r>
            <a:r>
              <a:rPr lang="en-US" sz="1400" dirty="0">
                <a:latin typeface="Helvetica" panose="020B0604020202020204" pitchFamily="34" charset="0"/>
                <a:cs typeface="Helvetica" panose="020B0604020202020204" pitchFamily="34" charset="0"/>
              </a:rPr>
              <a:t>are </a:t>
            </a:r>
            <a:r>
              <a:rPr lang="en-US" sz="1400" dirty="0" smtClean="0">
                <a:latin typeface="Helvetica" panose="020B0604020202020204" pitchFamily="34" charset="0"/>
                <a:cs typeface="Helvetica" panose="020B0604020202020204" pitchFamily="34" charset="0"/>
              </a:rPr>
              <a:t>still predominantly male, although the share of female workers has increased since 2015.</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415484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898802" y="2427883"/>
            <a:ext cx="6797675" cy="3768447"/>
            <a:chOff x="4898802" y="2427883"/>
            <a:chExt cx="6797675" cy="3768447"/>
          </a:xfrm>
        </p:grpSpPr>
        <p:grpSp>
          <p:nvGrpSpPr>
            <p:cNvPr id="7" name="Group 6"/>
            <p:cNvGrpSpPr/>
            <p:nvPr/>
          </p:nvGrpSpPr>
          <p:grpSpPr>
            <a:xfrm>
              <a:off x="4898802" y="2800999"/>
              <a:ext cx="6797675" cy="2926080"/>
              <a:chOff x="4898802" y="2800999"/>
              <a:chExt cx="6797675" cy="2926080"/>
            </a:xfrm>
          </p:grpSpPr>
          <p:graphicFrame>
            <p:nvGraphicFramePr>
              <p:cNvPr id="19" name="Chart 18"/>
              <p:cNvGraphicFramePr>
                <a:graphicFrameLocks noChangeAspect="1"/>
              </p:cNvGraphicFramePr>
              <p:nvPr>
                <p:extLst>
                  <p:ext uri="{D42A27DB-BD31-4B8C-83A1-F6EECF244321}">
                    <p14:modId xmlns:p14="http://schemas.microsoft.com/office/powerpoint/2010/main" val="3003032434"/>
                  </p:ext>
                </p:extLst>
              </p:nvPr>
            </p:nvGraphicFramePr>
            <p:xfrm>
              <a:off x="4898802" y="2800999"/>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Chart 19"/>
              <p:cNvGraphicFramePr>
                <a:graphicFrameLocks noChangeAspect="1"/>
              </p:cNvGraphicFramePr>
              <p:nvPr>
                <p:extLst>
                  <p:ext uri="{D42A27DB-BD31-4B8C-83A1-F6EECF244321}">
                    <p14:modId xmlns:p14="http://schemas.microsoft.com/office/powerpoint/2010/main" val="1387146945"/>
                  </p:ext>
                </p:extLst>
              </p:nvPr>
            </p:nvGraphicFramePr>
            <p:xfrm>
              <a:off x="9232070" y="2800999"/>
              <a:ext cx="2464407"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76999"/>
              </a:xfrm>
              <a:prstGeom prst="rect">
                <a:avLst/>
              </a:prstGeom>
            </p:spPr>
            <p:txBody>
              <a:bodyPr wrap="square">
                <a:spAutoFit/>
              </a:bodyPr>
              <a:lstStyle/>
              <a:p>
                <a:pPr algn="ctr"/>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4" name="Slide Number Placeholder 3"/>
          <p:cNvSpPr>
            <a:spLocks noGrp="1"/>
          </p:cNvSpPr>
          <p:nvPr>
            <p:ph type="sldNum" sz="quarter" idx="12"/>
          </p:nvPr>
        </p:nvSpPr>
        <p:spPr/>
        <p:txBody>
          <a:bodyPr/>
          <a:lstStyle/>
          <a:p>
            <a:fld id="{103F95D0-111C-45BF-9CB9-32C5136DAE99}" type="slidenum">
              <a:rPr lang="en-US" smtClean="0"/>
              <a:t>19</a:t>
            </a:fld>
            <a:endParaRPr lang="en-US"/>
          </a:p>
        </p:txBody>
      </p:sp>
      <p:grpSp>
        <p:nvGrpSpPr>
          <p:cNvPr id="3" name="Group 2"/>
          <p:cNvGrpSpPr/>
          <p:nvPr/>
        </p:nvGrpSpPr>
        <p:grpSpPr>
          <a:xfrm>
            <a:off x="611029" y="2427883"/>
            <a:ext cx="3512582" cy="3768447"/>
            <a:chOff x="611029" y="2427883"/>
            <a:chExt cx="3512582" cy="3768447"/>
          </a:xfrm>
        </p:grpSpPr>
        <p:graphicFrame>
          <p:nvGraphicFramePr>
            <p:cNvPr id="21" name="Chart 20"/>
            <p:cNvGraphicFramePr>
              <a:graphicFrameLocks noChangeAspect="1"/>
            </p:cNvGraphicFramePr>
            <p:nvPr>
              <p:extLst>
                <p:ext uri="{D42A27DB-BD31-4B8C-83A1-F6EECF244321}">
                  <p14:modId xmlns:p14="http://schemas.microsoft.com/office/powerpoint/2010/main" val="3179739716"/>
                </p:ext>
              </p:extLst>
            </p:nvPr>
          </p:nvGraphicFramePr>
          <p:xfrm>
            <a:off x="629960" y="2800999"/>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76999"/>
              </a:xfrm>
              <a:prstGeom prst="rect">
                <a:avLst/>
              </a:prstGeom>
            </p:spPr>
            <p:txBody>
              <a:bodyPr wrap="square">
                <a:spAutoFit/>
              </a:bodyPr>
              <a:lstStyle/>
              <a:p>
                <a:pPr algn="ctr"/>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23" name="Rectangle 22"/>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More than 80% of Manufacturing workers in Massachusetts are white. However, the share of Manufacturing workers who identify as Black or African American, Asian, or Hispanic or Latino has increased since 2015.</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0655927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Professional and Technical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20</a:t>
            </a:fld>
            <a:endParaRPr lang="en-US" dirty="0"/>
          </a:p>
        </p:txBody>
      </p:sp>
    </p:spTree>
    <p:extLst>
      <p:ext uri="{BB962C8B-B14F-4D97-AF65-F5344CB8AC3E}">
        <p14:creationId xmlns:p14="http://schemas.microsoft.com/office/powerpoint/2010/main" val="23521626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31082" y="2606685"/>
            <a:ext cx="7041055" cy="3590633"/>
            <a:chOff x="631082" y="2606685"/>
            <a:chExt cx="7041055" cy="3590633"/>
          </a:xfrm>
        </p:grpSpPr>
        <p:graphicFrame>
          <p:nvGraphicFramePr>
            <p:cNvPr id="14" name="Chart 13"/>
            <p:cNvGraphicFramePr>
              <a:graphicFrameLocks/>
            </p:cNvGraphicFramePr>
            <p:nvPr>
              <p:extLst>
                <p:ext uri="{D42A27DB-BD31-4B8C-83A1-F6EECF244321}">
                  <p14:modId xmlns:p14="http://schemas.microsoft.com/office/powerpoint/2010/main" val="3457167924"/>
                </p:ext>
              </p:extLst>
            </p:nvPr>
          </p:nvGraphicFramePr>
          <p:xfrm>
            <a:off x="631082" y="2606685"/>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631082" y="5966486"/>
              <a:ext cx="7041055"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21</a:t>
            </a:fld>
            <a:endParaRPr lang="en-US"/>
          </a:p>
        </p:txBody>
      </p:sp>
      <p:graphicFrame>
        <p:nvGraphicFramePr>
          <p:cNvPr id="3" name="Table 2"/>
          <p:cNvGraphicFramePr>
            <a:graphicFrameLocks noGrp="1"/>
          </p:cNvGraphicFramePr>
          <p:nvPr>
            <p:extLst>
              <p:ext uri="{D42A27DB-BD31-4B8C-83A1-F6EECF244321}">
                <p14:modId xmlns:p14="http://schemas.microsoft.com/office/powerpoint/2010/main" val="779898094"/>
              </p:ext>
            </p:extLst>
          </p:nvPr>
        </p:nvGraphicFramePr>
        <p:xfrm>
          <a:off x="7997281" y="3475366"/>
          <a:ext cx="3657600" cy="1463038"/>
        </p:xfrm>
        <a:graphic>
          <a:graphicData uri="http://schemas.openxmlformats.org/drawingml/2006/table">
            <a:tbl>
              <a:tblPr firstRow="1">
                <a:tableStyleId>{0E3FDE45-AF77-4B5C-9715-49D594BDF05E}</a:tableStyleId>
              </a:tblPr>
              <a:tblGrid>
                <a:gridCol w="2295041">
                  <a:extLst>
                    <a:ext uri="{9D8B030D-6E8A-4147-A177-3AD203B41FA5}">
                      <a16:colId xmlns:a16="http://schemas.microsoft.com/office/drawing/2014/main" val="2354080455"/>
                    </a:ext>
                  </a:extLst>
                </a:gridCol>
                <a:gridCol w="1362559">
                  <a:extLst>
                    <a:ext uri="{9D8B030D-6E8A-4147-A177-3AD203B41FA5}">
                      <a16:colId xmlns:a16="http://schemas.microsoft.com/office/drawing/2014/main" val="2062974140"/>
                    </a:ext>
                  </a:extLst>
                </a:gridCol>
              </a:tblGrid>
              <a:tr h="217900">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Employer</a:t>
                      </a:r>
                    </a:p>
                  </a:txBody>
                  <a:tcPr marL="9525" marR="9525" marT="9525" marB="0" anchor="ctr"/>
                </a:tc>
                <a:tc>
                  <a:txBody>
                    <a:bodyPr/>
                    <a:lstStyle/>
                    <a:p>
                      <a:pPr algn="ctr" fontAlgn="b"/>
                      <a:r>
                        <a:rPr lang="en-US" sz="1000" b="1" i="0" u="none" strike="noStrike" dirty="0">
                          <a:effectLst/>
                          <a:latin typeface="Helvetica" panose="020B0604020202020204" pitchFamily="34" charset="0"/>
                          <a:cs typeface="Helvetica" panose="020B0604020202020204" pitchFamily="34" charset="0"/>
                        </a:rPr>
                        <a:t>Job Postings</a:t>
                      </a:r>
                    </a:p>
                  </a:txBody>
                  <a:tcPr marL="9525" marR="9525" marT="9525" marB="0" anchor="ctr"/>
                </a:tc>
                <a:extLst>
                  <a:ext uri="{0D108BD9-81ED-4DB2-BD59-A6C34878D82A}">
                    <a16:rowId xmlns:a16="http://schemas.microsoft.com/office/drawing/2014/main" val="2004953996"/>
                  </a:ext>
                </a:extLst>
              </a:tr>
              <a:tr h="207523">
                <a:tc>
                  <a:txBody>
                    <a:bodyPr/>
                    <a:lstStyle/>
                    <a:p>
                      <a:pPr algn="ctr" fontAlgn="b"/>
                      <a:r>
                        <a:rPr lang="en-US" sz="1000" b="0" i="0" u="none" strike="noStrike">
                          <a:effectLst/>
                          <a:latin typeface="Helvetica" panose="020B0604020202020204" pitchFamily="34" charset="0"/>
                        </a:rPr>
                        <a:t>IBM</a:t>
                      </a:r>
                    </a:p>
                  </a:txBody>
                  <a:tcPr marL="9525" marR="9525" marT="9525" marB="0" anchor="ctr"/>
                </a:tc>
                <a:tc>
                  <a:txBody>
                    <a:bodyPr/>
                    <a:lstStyle/>
                    <a:p>
                      <a:pPr algn="ctr" fontAlgn="b"/>
                      <a:r>
                        <a:rPr lang="en-US" sz="1000" b="0" i="0" u="none" strike="noStrike">
                          <a:effectLst/>
                          <a:latin typeface="Helvetica" panose="020B0604020202020204" pitchFamily="34" charset="0"/>
                        </a:rPr>
                        <a:t>2,700</a:t>
                      </a:r>
                    </a:p>
                  </a:txBody>
                  <a:tcPr marL="9525" marR="9525" marT="9525" marB="0" anchor="ctr"/>
                </a:tc>
                <a:extLst>
                  <a:ext uri="{0D108BD9-81ED-4DB2-BD59-A6C34878D82A}">
                    <a16:rowId xmlns:a16="http://schemas.microsoft.com/office/drawing/2014/main" val="2094299416"/>
                  </a:ext>
                </a:extLst>
              </a:tr>
              <a:tr h="207523">
                <a:tc>
                  <a:txBody>
                    <a:bodyPr/>
                    <a:lstStyle/>
                    <a:p>
                      <a:pPr algn="ctr" fontAlgn="b"/>
                      <a:r>
                        <a:rPr lang="en-US" sz="1000" b="0" i="0" u="none" strike="noStrike">
                          <a:effectLst/>
                          <a:latin typeface="Helvetica" panose="020B0604020202020204" pitchFamily="34" charset="0"/>
                        </a:rPr>
                        <a:t>Deloitte</a:t>
                      </a:r>
                    </a:p>
                  </a:txBody>
                  <a:tcPr marL="9525" marR="9525" marT="9525" marB="0" anchor="ctr"/>
                </a:tc>
                <a:tc>
                  <a:txBody>
                    <a:bodyPr/>
                    <a:lstStyle/>
                    <a:p>
                      <a:pPr algn="ctr" fontAlgn="b"/>
                      <a:r>
                        <a:rPr lang="en-US" sz="1000" b="0" i="0" u="none" strike="noStrike">
                          <a:effectLst/>
                          <a:latin typeface="Helvetica" panose="020B0604020202020204" pitchFamily="34" charset="0"/>
                        </a:rPr>
                        <a:t>2,563</a:t>
                      </a:r>
                    </a:p>
                  </a:txBody>
                  <a:tcPr marL="9525" marR="9525" marT="9525" marB="0" anchor="ctr"/>
                </a:tc>
                <a:extLst>
                  <a:ext uri="{0D108BD9-81ED-4DB2-BD59-A6C34878D82A}">
                    <a16:rowId xmlns:a16="http://schemas.microsoft.com/office/drawing/2014/main" val="1311406487"/>
                  </a:ext>
                </a:extLst>
              </a:tr>
              <a:tr h="207523">
                <a:tc>
                  <a:txBody>
                    <a:bodyPr/>
                    <a:lstStyle/>
                    <a:p>
                      <a:pPr algn="ctr" fontAlgn="b"/>
                      <a:r>
                        <a:rPr lang="en-US" sz="1000" b="0" i="0" u="none" strike="noStrike">
                          <a:effectLst/>
                          <a:latin typeface="Helvetica" panose="020B0604020202020204" pitchFamily="34" charset="0"/>
                        </a:rPr>
                        <a:t>Dana Farber Cancer Institute</a:t>
                      </a:r>
                    </a:p>
                  </a:txBody>
                  <a:tcPr marL="9525" marR="9525" marT="9525" marB="0" anchor="ctr"/>
                </a:tc>
                <a:tc>
                  <a:txBody>
                    <a:bodyPr/>
                    <a:lstStyle/>
                    <a:p>
                      <a:pPr algn="ctr" fontAlgn="b"/>
                      <a:r>
                        <a:rPr lang="en-US" sz="1000" b="0" i="0" u="none" strike="noStrike">
                          <a:effectLst/>
                          <a:latin typeface="Helvetica" panose="020B0604020202020204" pitchFamily="34" charset="0"/>
                        </a:rPr>
                        <a:t>2,084</a:t>
                      </a:r>
                    </a:p>
                  </a:txBody>
                  <a:tcPr marL="9525" marR="9525" marT="9525" marB="0" anchor="ctr"/>
                </a:tc>
                <a:extLst>
                  <a:ext uri="{0D108BD9-81ED-4DB2-BD59-A6C34878D82A}">
                    <a16:rowId xmlns:a16="http://schemas.microsoft.com/office/drawing/2014/main" val="1699668475"/>
                  </a:ext>
                </a:extLst>
              </a:tr>
              <a:tr h="207523">
                <a:tc>
                  <a:txBody>
                    <a:bodyPr/>
                    <a:lstStyle/>
                    <a:p>
                      <a:pPr algn="ctr" fontAlgn="b"/>
                      <a:r>
                        <a:rPr lang="en-US" sz="1000" b="0" i="0" u="none" strike="noStrike">
                          <a:effectLst/>
                          <a:latin typeface="Helvetica" panose="020B0604020202020204" pitchFamily="34" charset="0"/>
                        </a:rPr>
                        <a:t>H&amp;R Block</a:t>
                      </a:r>
                    </a:p>
                  </a:txBody>
                  <a:tcPr marL="9525" marR="9525" marT="9525" marB="0" anchor="ctr"/>
                </a:tc>
                <a:tc>
                  <a:txBody>
                    <a:bodyPr/>
                    <a:lstStyle/>
                    <a:p>
                      <a:pPr algn="ctr" fontAlgn="b"/>
                      <a:r>
                        <a:rPr lang="en-US" sz="1000" b="0" i="0" u="none" strike="noStrike">
                          <a:effectLst/>
                          <a:latin typeface="Helvetica" panose="020B0604020202020204" pitchFamily="34" charset="0"/>
                        </a:rPr>
                        <a:t>1,502</a:t>
                      </a:r>
                    </a:p>
                  </a:txBody>
                  <a:tcPr marL="9525" marR="9525" marT="9525" marB="0" anchor="ctr"/>
                </a:tc>
                <a:extLst>
                  <a:ext uri="{0D108BD9-81ED-4DB2-BD59-A6C34878D82A}">
                    <a16:rowId xmlns:a16="http://schemas.microsoft.com/office/drawing/2014/main" val="4041789653"/>
                  </a:ext>
                </a:extLst>
              </a:tr>
              <a:tr h="207523">
                <a:tc>
                  <a:txBody>
                    <a:bodyPr/>
                    <a:lstStyle/>
                    <a:p>
                      <a:pPr algn="ctr" fontAlgn="b"/>
                      <a:r>
                        <a:rPr lang="en-US" sz="1000" b="0" i="0" u="none" strike="noStrike">
                          <a:effectLst/>
                          <a:latin typeface="Helvetica" panose="020B0604020202020204" pitchFamily="34" charset="0"/>
                        </a:rPr>
                        <a:t>Accenture</a:t>
                      </a:r>
                    </a:p>
                  </a:txBody>
                  <a:tcPr marL="9525" marR="9525" marT="9525" marB="0" anchor="ctr"/>
                </a:tc>
                <a:tc>
                  <a:txBody>
                    <a:bodyPr/>
                    <a:lstStyle/>
                    <a:p>
                      <a:pPr algn="ctr" fontAlgn="b"/>
                      <a:r>
                        <a:rPr lang="en-US" sz="1000" b="0" i="0" u="none" strike="noStrike">
                          <a:effectLst/>
                          <a:latin typeface="Helvetica" panose="020B0604020202020204" pitchFamily="34" charset="0"/>
                        </a:rPr>
                        <a:t>1,420</a:t>
                      </a:r>
                    </a:p>
                  </a:txBody>
                  <a:tcPr marL="9525" marR="9525" marT="9525" marB="0" anchor="ctr"/>
                </a:tc>
                <a:extLst>
                  <a:ext uri="{0D108BD9-81ED-4DB2-BD59-A6C34878D82A}">
                    <a16:rowId xmlns:a16="http://schemas.microsoft.com/office/drawing/2014/main" val="3358173353"/>
                  </a:ext>
                </a:extLst>
              </a:tr>
              <a:tr h="207523">
                <a:tc>
                  <a:txBody>
                    <a:bodyPr/>
                    <a:lstStyle/>
                    <a:p>
                      <a:pPr algn="ctr" fontAlgn="b"/>
                      <a:r>
                        <a:rPr lang="en-US" sz="1000" b="0" i="0" u="none" strike="noStrike">
                          <a:effectLst/>
                          <a:latin typeface="Helvetica" panose="020B0604020202020204" pitchFamily="34" charset="0"/>
                        </a:rPr>
                        <a:t>Cambridge Health Alliance</a:t>
                      </a:r>
                    </a:p>
                  </a:txBody>
                  <a:tcPr marL="9525" marR="9525" marT="9525" marB="0" anchor="ctr"/>
                </a:tc>
                <a:tc>
                  <a:txBody>
                    <a:bodyPr/>
                    <a:lstStyle/>
                    <a:p>
                      <a:pPr algn="ctr" fontAlgn="b"/>
                      <a:r>
                        <a:rPr lang="en-US" sz="1000" b="0" i="0" u="none" strike="noStrike" dirty="0">
                          <a:effectLst/>
                          <a:latin typeface="Helvetica" panose="020B0604020202020204" pitchFamily="34" charset="0"/>
                        </a:rPr>
                        <a:t>1,069</a:t>
                      </a:r>
                    </a:p>
                  </a:txBody>
                  <a:tcPr marL="9525" marR="9525" marT="9525" marB="0" anchor="ctr"/>
                </a:tc>
                <a:extLst>
                  <a:ext uri="{0D108BD9-81ED-4DB2-BD59-A6C34878D82A}">
                    <a16:rowId xmlns:a16="http://schemas.microsoft.com/office/drawing/2014/main" val="872586986"/>
                  </a:ext>
                </a:extLst>
              </a:tr>
            </a:tbl>
          </a:graphicData>
        </a:graphic>
      </p:graphicFrame>
      <p:sp>
        <p:nvSpPr>
          <p:cNvPr id="17"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Groups and Employers</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grpSp>
        <p:nvGrpSpPr>
          <p:cNvPr id="5" name="Group 4"/>
          <p:cNvGrpSpPr/>
          <p:nvPr/>
        </p:nvGrpSpPr>
        <p:grpSpPr>
          <a:xfrm>
            <a:off x="7997281" y="3147117"/>
            <a:ext cx="3657600" cy="2119536"/>
            <a:chOff x="8026648" y="2983656"/>
            <a:chExt cx="3657600" cy="2119536"/>
          </a:xfrm>
        </p:grpSpPr>
        <p:sp>
          <p:nvSpPr>
            <p:cNvPr id="15" name="Rectangle 14"/>
            <p:cNvSpPr/>
            <p:nvPr/>
          </p:nvSpPr>
          <p:spPr>
            <a:xfrm>
              <a:off x="9008906" y="4872360"/>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26648" y="298365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19" name="Rectangle 18"/>
          <p:cNvSpPr/>
          <p:nvPr/>
        </p:nvSpPr>
        <p:spPr>
          <a:xfrm>
            <a:off x="611030" y="1447800"/>
            <a:ext cx="10868369" cy="738664"/>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Massachusetts is home to more than 33,000 establishments in the Professional </a:t>
            </a:r>
            <a:r>
              <a:rPr lang="en-US" sz="1400" dirty="0">
                <a:latin typeface="Helvetica" panose="020B0604020202020204" pitchFamily="34" charset="0"/>
                <a:cs typeface="Helvetica" panose="020B0604020202020204" pitchFamily="34" charset="0"/>
              </a:rPr>
              <a:t>and Technical Services </a:t>
            </a:r>
            <a:r>
              <a:rPr lang="en-US" sz="1400" dirty="0" smtClean="0">
                <a:latin typeface="Helvetica" panose="020B0604020202020204" pitchFamily="34" charset="0"/>
                <a:cs typeface="Helvetica" panose="020B0604020202020204" pitchFamily="34" charset="0"/>
              </a:rPr>
              <a:t>sector, which includes legal, architectural and engineering, management and technical consulting, and computer systems design and related services. Over the last 12 months, IBM posted the most jobs (2,700), followed by Deloitte (2,563) and Dana Farber Cancer Institute (2,084).</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1643870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22</a:t>
            </a:fld>
            <a:endParaRPr lang="en-US" dirty="0"/>
          </a:p>
        </p:txBody>
      </p:sp>
      <p:sp>
        <p:nvSpPr>
          <p:cNvPr id="8"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grpSp>
        <p:nvGrpSpPr>
          <p:cNvPr id="6" name="Group 5"/>
          <p:cNvGrpSpPr/>
          <p:nvPr/>
        </p:nvGrpSpPr>
        <p:grpSpPr>
          <a:xfrm>
            <a:off x="1889761" y="2041379"/>
            <a:ext cx="8412480" cy="4366913"/>
            <a:chOff x="1889761" y="2041379"/>
            <a:chExt cx="8412480" cy="4366913"/>
          </a:xfrm>
        </p:grpSpPr>
        <p:graphicFrame>
          <p:nvGraphicFramePr>
            <p:cNvPr id="11" name="Chart 10"/>
            <p:cNvGraphicFramePr>
              <a:graphicFrameLocks/>
            </p:cNvGraphicFramePr>
            <p:nvPr>
              <p:extLst>
                <p:ext uri="{D42A27DB-BD31-4B8C-83A1-F6EECF244321}">
                  <p14:modId xmlns:p14="http://schemas.microsoft.com/office/powerpoint/2010/main" val="77851337"/>
                </p:ext>
              </p:extLst>
            </p:nvPr>
          </p:nvGraphicFramePr>
          <p:xfrm>
            <a:off x="1889761" y="2364148"/>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041379"/>
              <a:ext cx="8229600" cy="4366913"/>
              <a:chOff x="2072641" y="1920301"/>
              <a:chExt cx="8229600" cy="3950853"/>
            </a:xfrm>
          </p:grpSpPr>
          <p:sp>
            <p:nvSpPr>
              <p:cNvPr id="13" name="Rectangle 12"/>
              <p:cNvSpPr/>
              <p:nvPr/>
            </p:nvSpPr>
            <p:spPr>
              <a:xfrm>
                <a:off x="2072641" y="563419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92030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4" name="Rectangle 13"/>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Nearly </a:t>
            </a:r>
            <a:r>
              <a:rPr lang="en-US" sz="1400" dirty="0" smtClean="0">
                <a:latin typeface="Helvetica" panose="020B0604020202020204" pitchFamily="34" charset="0"/>
                <a:cs typeface="Helvetica" panose="020B0604020202020204" pitchFamily="34" charset="0"/>
              </a:rPr>
              <a:t>50</a:t>
            </a:r>
            <a:r>
              <a:rPr lang="en-US" sz="1400" dirty="0">
                <a:latin typeface="Helvetica" panose="020B0604020202020204" pitchFamily="34" charset="0"/>
                <a:cs typeface="Helvetica" panose="020B0604020202020204" pitchFamily="34" charset="0"/>
              </a:rPr>
              <a:t>% of workers in the Professional and Technical Services sector </a:t>
            </a:r>
            <a:r>
              <a:rPr lang="en-US" sz="1400" dirty="0" smtClean="0">
                <a:latin typeface="Helvetica" panose="020B0604020202020204" pitchFamily="34" charset="0"/>
                <a:cs typeface="Helvetica" panose="020B0604020202020204" pitchFamily="34" charset="0"/>
              </a:rPr>
              <a:t>have </a:t>
            </a:r>
            <a:r>
              <a:rPr lang="en-US" sz="1400" dirty="0">
                <a:latin typeface="Helvetica" panose="020B0604020202020204" pitchFamily="34" charset="0"/>
                <a:cs typeface="Helvetica" panose="020B0604020202020204" pitchFamily="34" charset="0"/>
              </a:rPr>
              <a:t>a Bachelor’s degree or higher, </a:t>
            </a:r>
            <a:r>
              <a:rPr lang="en-US" sz="1400" dirty="0" smtClean="0">
                <a:latin typeface="Helvetica" panose="020B0604020202020204" pitchFamily="34" charset="0"/>
                <a:cs typeface="Helvetica" panose="020B0604020202020204" pitchFamily="34" charset="0"/>
              </a:rPr>
              <a:t>and an additional 23% </a:t>
            </a:r>
            <a:r>
              <a:rPr lang="en-US" sz="1400" dirty="0">
                <a:latin typeface="Helvetica" panose="020B0604020202020204" pitchFamily="34" charset="0"/>
                <a:cs typeface="Helvetica" panose="020B0604020202020204" pitchFamily="34" charset="0"/>
              </a:rPr>
              <a:t>have </a:t>
            </a:r>
            <a:r>
              <a:rPr lang="en-US" sz="1400" dirty="0" smtClean="0">
                <a:latin typeface="Helvetica" panose="020B0604020202020204" pitchFamily="34" charset="0"/>
                <a:cs typeface="Helvetica" panose="020B0604020202020204" pitchFamily="34" charset="0"/>
              </a:rPr>
              <a:t>some college </a:t>
            </a:r>
            <a:r>
              <a:rPr lang="en-US" sz="1400" dirty="0">
                <a:latin typeface="Helvetica" panose="020B0604020202020204" pitchFamily="34" charset="0"/>
                <a:cs typeface="Helvetica" panose="020B0604020202020204" pitchFamily="34" charset="0"/>
              </a:rPr>
              <a:t>or an Associate degree.</a:t>
            </a:r>
          </a:p>
        </p:txBody>
      </p:sp>
    </p:spTree>
    <p:extLst>
      <p:ext uri="{BB962C8B-B14F-4D97-AF65-F5344CB8AC3E}">
        <p14:creationId xmlns:p14="http://schemas.microsoft.com/office/powerpoint/2010/main" val="11673627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23</a:t>
            </a:fld>
            <a:endParaRPr lang="en-US"/>
          </a:p>
        </p:txBody>
      </p:sp>
      <p:sp>
        <p:nvSpPr>
          <p:cNvPr id="14"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smtClean="0"/>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grpSp>
        <p:nvGrpSpPr>
          <p:cNvPr id="6" name="Group 5"/>
          <p:cNvGrpSpPr/>
          <p:nvPr/>
        </p:nvGrpSpPr>
        <p:grpSpPr>
          <a:xfrm>
            <a:off x="1477682" y="2427883"/>
            <a:ext cx="10103291" cy="3768447"/>
            <a:chOff x="1477682" y="2427883"/>
            <a:chExt cx="10103291" cy="3768447"/>
          </a:xfrm>
        </p:grpSpPr>
        <p:grpSp>
          <p:nvGrpSpPr>
            <p:cNvPr id="21" name="Group 20"/>
            <p:cNvGrpSpPr/>
            <p:nvPr/>
          </p:nvGrpSpPr>
          <p:grpSpPr>
            <a:xfrm>
              <a:off x="1496612" y="2793279"/>
              <a:ext cx="8916352" cy="2926080"/>
              <a:chOff x="0" y="0"/>
              <a:chExt cx="8916352" cy="2926080"/>
            </a:xfrm>
          </p:grpSpPr>
          <p:graphicFrame>
            <p:nvGraphicFramePr>
              <p:cNvPr id="23" name="Chart 22"/>
              <p:cNvGraphicFramePr/>
              <p:nvPr>
                <p:extLst>
                  <p:ext uri="{D42A27DB-BD31-4B8C-83A1-F6EECF244321}">
                    <p14:modId xmlns:p14="http://schemas.microsoft.com/office/powerpoint/2010/main" val="758059702"/>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p:nvPr>
                <p:extLst>
                  <p:ext uri="{D42A27DB-BD31-4B8C-83A1-F6EECF244321}">
                    <p14:modId xmlns:p14="http://schemas.microsoft.com/office/powerpoint/2010/main" val="2741151482"/>
                  </p:ext>
                </p:extLst>
              </p:nvPr>
            </p:nvGraphicFramePr>
            <p:xfrm>
              <a:off x="471011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Employment in the Professional and Technical Services sector is fairly evenly split between male and female workers. </a:t>
            </a:r>
          </a:p>
        </p:txBody>
      </p:sp>
    </p:spTree>
    <p:extLst>
      <p:ext uri="{BB962C8B-B14F-4D97-AF65-F5344CB8AC3E}">
        <p14:creationId xmlns:p14="http://schemas.microsoft.com/office/powerpoint/2010/main" val="7444238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24</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grpSp>
        <p:nvGrpSpPr>
          <p:cNvPr id="2" name="Group 1"/>
          <p:cNvGrpSpPr/>
          <p:nvPr/>
        </p:nvGrpSpPr>
        <p:grpSpPr>
          <a:xfrm>
            <a:off x="611029" y="2427883"/>
            <a:ext cx="11068118" cy="3768447"/>
            <a:chOff x="611029" y="2427883"/>
            <a:chExt cx="11068118" cy="3768447"/>
          </a:xfrm>
        </p:grpSpPr>
        <p:graphicFrame>
          <p:nvGraphicFramePr>
            <p:cNvPr id="25" name="Chart 24"/>
            <p:cNvGraphicFramePr>
              <a:graphicFrameLocks noChangeAspect="1"/>
            </p:cNvGraphicFramePr>
            <p:nvPr>
              <p:extLst>
                <p:ext uri="{D42A27DB-BD31-4B8C-83A1-F6EECF244321}">
                  <p14:modId xmlns:p14="http://schemas.microsoft.com/office/powerpoint/2010/main" val="3689820227"/>
                </p:ext>
              </p:extLst>
            </p:nvPr>
          </p:nvGraphicFramePr>
          <p:xfrm>
            <a:off x="9214740" y="2781704"/>
            <a:ext cx="2464407"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p:cNvGraphicFramePr>
              <a:graphicFrameLocks noChangeAspect="1"/>
            </p:cNvGraphicFramePr>
            <p:nvPr>
              <p:extLst>
                <p:ext uri="{D42A27DB-BD31-4B8C-83A1-F6EECF244321}">
                  <p14:modId xmlns:p14="http://schemas.microsoft.com/office/powerpoint/2010/main" val="109210451"/>
                </p:ext>
              </p:extLst>
            </p:nvPr>
          </p:nvGraphicFramePr>
          <p:xfrm>
            <a:off x="629960" y="2782577"/>
            <a:ext cx="347472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Chart 20"/>
            <p:cNvGraphicFramePr>
              <a:graphicFrameLocks noChangeAspect="1"/>
            </p:cNvGraphicFramePr>
            <p:nvPr>
              <p:extLst>
                <p:ext uri="{D42A27DB-BD31-4B8C-83A1-F6EECF244321}">
                  <p14:modId xmlns:p14="http://schemas.microsoft.com/office/powerpoint/2010/main" val="933295147"/>
                </p:ext>
              </p:extLst>
            </p:nvPr>
          </p:nvGraphicFramePr>
          <p:xfrm>
            <a:off x="4881471" y="2781704"/>
            <a:ext cx="4206240"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5" name="Group 4"/>
            <p:cNvGrpSpPr/>
            <p:nvPr/>
          </p:nvGrpSpPr>
          <p:grpSpPr>
            <a:xfrm>
              <a:off x="611029" y="2427883"/>
              <a:ext cx="10969944" cy="3768447"/>
              <a:chOff x="611029" y="2427883"/>
              <a:chExt cx="10969944" cy="3768447"/>
            </a:xfrm>
          </p:grpSpPr>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26" name="Rectangle 2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a:t>
            </a:r>
            <a:r>
              <a:rPr lang="en-US" sz="1400" dirty="0" smtClean="0">
                <a:latin typeface="Helvetica" panose="020B0604020202020204" pitchFamily="34" charset="0"/>
                <a:cs typeface="Helvetica" panose="020B0604020202020204" pitchFamily="34" charset="0"/>
              </a:rPr>
              <a:t>ore </a:t>
            </a:r>
            <a:r>
              <a:rPr lang="en-US" sz="1400" dirty="0">
                <a:latin typeface="Helvetica" panose="020B0604020202020204" pitchFamily="34" charset="0"/>
                <a:cs typeface="Helvetica" panose="020B0604020202020204" pitchFamily="34" charset="0"/>
              </a:rPr>
              <a:t>than </a:t>
            </a:r>
            <a:r>
              <a:rPr lang="en-US" sz="1400" dirty="0" smtClean="0">
                <a:latin typeface="Helvetica" panose="020B0604020202020204" pitchFamily="34" charset="0"/>
                <a:cs typeface="Helvetica" panose="020B0604020202020204" pitchFamily="34" charset="0"/>
              </a:rPr>
              <a:t>80% of </a:t>
            </a:r>
            <a:r>
              <a:rPr lang="en-US" sz="1400" dirty="0">
                <a:latin typeface="Helvetica" panose="020B0604020202020204" pitchFamily="34" charset="0"/>
                <a:cs typeface="Helvetica" panose="020B0604020202020204" pitchFamily="34" charset="0"/>
              </a:rPr>
              <a:t>workers in the Professional and Technical Services </a:t>
            </a:r>
            <a:r>
              <a:rPr lang="en-US" sz="1400" dirty="0" smtClean="0">
                <a:latin typeface="Helvetica" panose="020B0604020202020204" pitchFamily="34" charset="0"/>
                <a:cs typeface="Helvetica" panose="020B0604020202020204" pitchFamily="34" charset="0"/>
              </a:rPr>
              <a:t>sector </a:t>
            </a:r>
            <a:r>
              <a:rPr lang="en-US" sz="1400" dirty="0">
                <a:latin typeface="Helvetica" panose="020B0604020202020204" pitchFamily="34" charset="0"/>
                <a:cs typeface="Helvetica" panose="020B0604020202020204" pitchFamily="34" charset="0"/>
              </a:rPr>
              <a:t>in </a:t>
            </a:r>
            <a:r>
              <a:rPr lang="en-US" sz="1400" dirty="0" smtClean="0">
                <a:latin typeface="Helvetica" panose="020B0604020202020204" pitchFamily="34" charset="0"/>
                <a:cs typeface="Helvetica" panose="020B0604020202020204" pitchFamily="34" charset="0"/>
              </a:rPr>
              <a:t>Massachusetts are white, although Asian workers make up the fastest-growing segment of the industry workforce.</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5605816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Construction</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25</a:t>
            </a:fld>
            <a:endParaRPr lang="en-US" dirty="0"/>
          </a:p>
        </p:txBody>
      </p:sp>
    </p:spTree>
    <p:extLst>
      <p:ext uri="{BB962C8B-B14F-4D97-AF65-F5344CB8AC3E}">
        <p14:creationId xmlns:p14="http://schemas.microsoft.com/office/powerpoint/2010/main" val="37164421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376024701"/>
              </p:ext>
            </p:extLst>
          </p:nvPr>
        </p:nvGraphicFramePr>
        <p:xfrm>
          <a:off x="7997281" y="3446857"/>
          <a:ext cx="3657600" cy="1463042"/>
        </p:xfrm>
        <a:graphic>
          <a:graphicData uri="http://schemas.openxmlformats.org/drawingml/2006/table">
            <a:tbl>
              <a:tblPr firstRow="1">
                <a:tableStyleId>{68D230F3-CF80-4859-8CE7-A43EE81993B5}</a:tableStyleId>
              </a:tblPr>
              <a:tblGrid>
                <a:gridCol w="2436504">
                  <a:extLst>
                    <a:ext uri="{9D8B030D-6E8A-4147-A177-3AD203B41FA5}">
                      <a16:colId xmlns:a16="http://schemas.microsoft.com/office/drawing/2014/main" val="59116263"/>
                    </a:ext>
                  </a:extLst>
                </a:gridCol>
                <a:gridCol w="1221096">
                  <a:extLst>
                    <a:ext uri="{9D8B030D-6E8A-4147-A177-3AD203B41FA5}">
                      <a16:colId xmlns:a16="http://schemas.microsoft.com/office/drawing/2014/main" val="172965270"/>
                    </a:ext>
                  </a:extLst>
                </a:gridCol>
              </a:tblGrid>
              <a:tr h="209006">
                <a:tc>
                  <a:txBody>
                    <a:bodyPr/>
                    <a:lstStyle/>
                    <a:p>
                      <a:pPr algn="ctr" fontAlgn="b"/>
                      <a:r>
                        <a:rPr lang="en-US" sz="1000" u="none" strike="noStrike" dirty="0">
                          <a:effectLst/>
                        </a:rPr>
                        <a:t>Employer</a:t>
                      </a:r>
                      <a:endParaRPr lang="en-US" sz="1000" b="0" i="0" u="none" strike="noStrike" dirty="0">
                        <a:effectLst/>
                        <a:latin typeface="+mj-lt"/>
                        <a:cs typeface="Helvetica" panose="020B0604020202020204" pitchFamily="34" charset="0"/>
                      </a:endParaRPr>
                    </a:p>
                  </a:txBody>
                  <a:tcPr marL="9525" marR="9525" marT="9525" marB="0" anchor="ctr"/>
                </a:tc>
                <a:tc>
                  <a:txBody>
                    <a:bodyPr/>
                    <a:lstStyle/>
                    <a:p>
                      <a:pPr algn="ctr" fontAlgn="b"/>
                      <a:r>
                        <a:rPr lang="en-US" sz="1000" u="none" strike="noStrike" dirty="0">
                          <a:effectLst/>
                        </a:rPr>
                        <a:t>Job Postings</a:t>
                      </a:r>
                      <a:endParaRPr lang="en-US" sz="1000" b="0" i="0" u="none" strike="noStrike" dirty="0">
                        <a:effectLst/>
                        <a:latin typeface="+mj-lt"/>
                        <a:cs typeface="Helvetica" panose="020B0604020202020204" pitchFamily="34" charset="0"/>
                      </a:endParaRPr>
                    </a:p>
                  </a:txBody>
                  <a:tcPr marL="9525" marR="9525" marT="9525" marB="0" anchor="ctr"/>
                </a:tc>
                <a:extLst>
                  <a:ext uri="{0D108BD9-81ED-4DB2-BD59-A6C34878D82A}">
                    <a16:rowId xmlns:a16="http://schemas.microsoft.com/office/drawing/2014/main" val="240785010"/>
                  </a:ext>
                </a:extLst>
              </a:tr>
              <a:tr h="209006">
                <a:tc>
                  <a:txBody>
                    <a:bodyPr/>
                    <a:lstStyle/>
                    <a:p>
                      <a:pPr algn="ctr" fontAlgn="b"/>
                      <a:r>
                        <a:rPr lang="en-US" sz="1000" b="0" i="0" u="none" strike="noStrike">
                          <a:effectLst/>
                          <a:latin typeface="Helvetica" panose="020B0604020202020204" pitchFamily="34" charset="0"/>
                        </a:rPr>
                        <a:t>Roto Rooter</a:t>
                      </a:r>
                    </a:p>
                  </a:txBody>
                  <a:tcPr marL="9525" marR="9525" marT="9525" marB="0" anchor="ctr"/>
                </a:tc>
                <a:tc>
                  <a:txBody>
                    <a:bodyPr/>
                    <a:lstStyle/>
                    <a:p>
                      <a:pPr algn="ctr" fontAlgn="b"/>
                      <a:r>
                        <a:rPr lang="en-US" sz="1000" b="0" i="0" u="none" strike="noStrike">
                          <a:effectLst/>
                          <a:latin typeface="Helvetica" panose="020B0604020202020204" pitchFamily="34" charset="0"/>
                        </a:rPr>
                        <a:t>360</a:t>
                      </a:r>
                    </a:p>
                  </a:txBody>
                  <a:tcPr marL="9525" marR="9525" marT="9525" marB="0" anchor="ctr"/>
                </a:tc>
                <a:extLst>
                  <a:ext uri="{0D108BD9-81ED-4DB2-BD59-A6C34878D82A}">
                    <a16:rowId xmlns:a16="http://schemas.microsoft.com/office/drawing/2014/main" val="1747839680"/>
                  </a:ext>
                </a:extLst>
              </a:tr>
              <a:tr h="209006">
                <a:tc>
                  <a:txBody>
                    <a:bodyPr/>
                    <a:lstStyle/>
                    <a:p>
                      <a:pPr algn="ctr" fontAlgn="b"/>
                      <a:r>
                        <a:rPr lang="en-US" sz="1000" b="0" i="0" u="none" strike="noStrike">
                          <a:effectLst/>
                          <a:latin typeface="Helvetica" panose="020B0604020202020204" pitchFamily="34" charset="0"/>
                        </a:rPr>
                        <a:t>CDM Smith</a:t>
                      </a:r>
                    </a:p>
                  </a:txBody>
                  <a:tcPr marL="9525" marR="9525" marT="9525" marB="0" anchor="ctr"/>
                </a:tc>
                <a:tc>
                  <a:txBody>
                    <a:bodyPr/>
                    <a:lstStyle/>
                    <a:p>
                      <a:pPr algn="ctr" fontAlgn="b"/>
                      <a:r>
                        <a:rPr lang="en-US" sz="1000" b="0" i="0" u="none" strike="noStrike">
                          <a:effectLst/>
                          <a:latin typeface="Helvetica" panose="020B0604020202020204" pitchFamily="34" charset="0"/>
                        </a:rPr>
                        <a:t>335</a:t>
                      </a:r>
                    </a:p>
                  </a:txBody>
                  <a:tcPr marL="9525" marR="9525" marT="9525" marB="0" anchor="ctr"/>
                </a:tc>
                <a:extLst>
                  <a:ext uri="{0D108BD9-81ED-4DB2-BD59-A6C34878D82A}">
                    <a16:rowId xmlns:a16="http://schemas.microsoft.com/office/drawing/2014/main" val="1882170930"/>
                  </a:ext>
                </a:extLst>
              </a:tr>
              <a:tr h="209006">
                <a:tc>
                  <a:txBody>
                    <a:bodyPr/>
                    <a:lstStyle/>
                    <a:p>
                      <a:pPr algn="ctr" fontAlgn="b"/>
                      <a:r>
                        <a:rPr lang="en-US" sz="1000" b="0" i="0" u="none" strike="noStrike">
                          <a:effectLst/>
                          <a:latin typeface="Helvetica" panose="020B0604020202020204" pitchFamily="34" charset="0"/>
                        </a:rPr>
                        <a:t>American Tower Corporation</a:t>
                      </a:r>
                    </a:p>
                  </a:txBody>
                  <a:tcPr marL="9525" marR="9525" marT="9525" marB="0" anchor="ctr"/>
                </a:tc>
                <a:tc>
                  <a:txBody>
                    <a:bodyPr/>
                    <a:lstStyle/>
                    <a:p>
                      <a:pPr algn="ctr" fontAlgn="b"/>
                      <a:r>
                        <a:rPr lang="en-US" sz="1000" b="0" i="0" u="none" strike="noStrike">
                          <a:effectLst/>
                          <a:latin typeface="Helvetica" panose="020B0604020202020204" pitchFamily="34" charset="0"/>
                        </a:rPr>
                        <a:t>236</a:t>
                      </a:r>
                    </a:p>
                  </a:txBody>
                  <a:tcPr marL="9525" marR="9525" marT="9525" marB="0" anchor="ctr"/>
                </a:tc>
                <a:extLst>
                  <a:ext uri="{0D108BD9-81ED-4DB2-BD59-A6C34878D82A}">
                    <a16:rowId xmlns:a16="http://schemas.microsoft.com/office/drawing/2014/main" val="2679721514"/>
                  </a:ext>
                </a:extLst>
              </a:tr>
              <a:tr h="209006">
                <a:tc>
                  <a:txBody>
                    <a:bodyPr/>
                    <a:lstStyle/>
                    <a:p>
                      <a:pPr algn="ctr" fontAlgn="b"/>
                      <a:r>
                        <a:rPr lang="en-US" sz="1000" b="0" i="0" u="none" strike="noStrike">
                          <a:effectLst/>
                          <a:latin typeface="Helvetica" panose="020B0604020202020204" pitchFamily="34" charset="0"/>
                        </a:rPr>
                        <a:t>Suffolk Construction</a:t>
                      </a:r>
                    </a:p>
                  </a:txBody>
                  <a:tcPr marL="9525" marR="9525" marT="9525" marB="0" anchor="ctr"/>
                </a:tc>
                <a:tc>
                  <a:txBody>
                    <a:bodyPr/>
                    <a:lstStyle/>
                    <a:p>
                      <a:pPr algn="ctr" fontAlgn="b"/>
                      <a:r>
                        <a:rPr lang="en-US" sz="1000" b="0" i="0" u="none" strike="noStrike">
                          <a:effectLst/>
                          <a:latin typeface="Helvetica" panose="020B0604020202020204" pitchFamily="34" charset="0"/>
                        </a:rPr>
                        <a:t>196</a:t>
                      </a:r>
                    </a:p>
                  </a:txBody>
                  <a:tcPr marL="9525" marR="9525" marT="9525" marB="0" anchor="ctr"/>
                </a:tc>
                <a:extLst>
                  <a:ext uri="{0D108BD9-81ED-4DB2-BD59-A6C34878D82A}">
                    <a16:rowId xmlns:a16="http://schemas.microsoft.com/office/drawing/2014/main" val="1250045122"/>
                  </a:ext>
                </a:extLst>
              </a:tr>
              <a:tr h="209006">
                <a:tc>
                  <a:txBody>
                    <a:bodyPr/>
                    <a:lstStyle/>
                    <a:p>
                      <a:pPr algn="ctr" fontAlgn="b"/>
                      <a:r>
                        <a:rPr lang="en-US" sz="1000" b="0" i="0" u="none" strike="noStrike">
                          <a:effectLst/>
                          <a:latin typeface="Helvetica" panose="020B0604020202020204" pitchFamily="34" charset="0"/>
                        </a:rPr>
                        <a:t>Toll Brothers Incorporated</a:t>
                      </a:r>
                    </a:p>
                  </a:txBody>
                  <a:tcPr marL="9525" marR="9525" marT="9525" marB="0" anchor="ctr"/>
                </a:tc>
                <a:tc>
                  <a:txBody>
                    <a:bodyPr/>
                    <a:lstStyle/>
                    <a:p>
                      <a:pPr algn="ctr" fontAlgn="b"/>
                      <a:r>
                        <a:rPr lang="en-US" sz="1000" b="0" i="0" u="none" strike="noStrike">
                          <a:effectLst/>
                          <a:latin typeface="Helvetica" panose="020B0604020202020204" pitchFamily="34" charset="0"/>
                        </a:rPr>
                        <a:t>156</a:t>
                      </a:r>
                    </a:p>
                  </a:txBody>
                  <a:tcPr marL="9525" marR="9525" marT="9525" marB="0" anchor="ctr"/>
                </a:tc>
                <a:extLst>
                  <a:ext uri="{0D108BD9-81ED-4DB2-BD59-A6C34878D82A}">
                    <a16:rowId xmlns:a16="http://schemas.microsoft.com/office/drawing/2014/main" val="3930176931"/>
                  </a:ext>
                </a:extLst>
              </a:tr>
              <a:tr h="209006">
                <a:tc>
                  <a:txBody>
                    <a:bodyPr/>
                    <a:lstStyle/>
                    <a:p>
                      <a:pPr algn="ctr" fontAlgn="b"/>
                      <a:r>
                        <a:rPr lang="en-US" sz="1000" b="0" i="0" u="none" strike="noStrike">
                          <a:effectLst/>
                          <a:latin typeface="Helvetica" panose="020B0604020202020204" pitchFamily="34" charset="0"/>
                        </a:rPr>
                        <a:t>The Turner Corporation</a:t>
                      </a:r>
                    </a:p>
                  </a:txBody>
                  <a:tcPr marL="9525" marR="9525" marT="9525" marB="0" anchor="ctr"/>
                </a:tc>
                <a:tc>
                  <a:txBody>
                    <a:bodyPr/>
                    <a:lstStyle/>
                    <a:p>
                      <a:pPr algn="ctr" fontAlgn="b"/>
                      <a:r>
                        <a:rPr lang="en-US" sz="1000" b="0" i="0" u="none" strike="noStrike" dirty="0">
                          <a:effectLst/>
                          <a:latin typeface="Helvetica" panose="020B0604020202020204" pitchFamily="34" charset="0"/>
                        </a:rPr>
                        <a:t>133</a:t>
                      </a:r>
                    </a:p>
                  </a:txBody>
                  <a:tcPr marL="9525" marR="9525" marT="9525" marB="0" anchor="ctr"/>
                </a:tc>
                <a:extLst>
                  <a:ext uri="{0D108BD9-81ED-4DB2-BD59-A6C34878D82A}">
                    <a16:rowId xmlns:a16="http://schemas.microsoft.com/office/drawing/2014/main" val="528235191"/>
                  </a:ext>
                </a:extLst>
              </a:tr>
            </a:tbl>
          </a:graphicData>
        </a:graphic>
      </p:graphicFrame>
      <p:grpSp>
        <p:nvGrpSpPr>
          <p:cNvPr id="6" name="Group 5"/>
          <p:cNvGrpSpPr/>
          <p:nvPr/>
        </p:nvGrpSpPr>
        <p:grpSpPr>
          <a:xfrm>
            <a:off x="631082" y="2607538"/>
            <a:ext cx="7040880" cy="3589780"/>
            <a:chOff x="631082" y="2607538"/>
            <a:chExt cx="7040880" cy="3589780"/>
          </a:xfrm>
        </p:grpSpPr>
        <p:graphicFrame>
          <p:nvGraphicFramePr>
            <p:cNvPr id="14" name="Chart 13"/>
            <p:cNvGraphicFramePr>
              <a:graphicFrameLocks/>
            </p:cNvGraphicFramePr>
            <p:nvPr>
              <p:extLst>
                <p:ext uri="{D42A27DB-BD31-4B8C-83A1-F6EECF244321}">
                  <p14:modId xmlns:p14="http://schemas.microsoft.com/office/powerpoint/2010/main" val="1769643201"/>
                </p:ext>
              </p:extLst>
            </p:nvPr>
          </p:nvGraphicFramePr>
          <p:xfrm>
            <a:off x="631082" y="2607538"/>
            <a:ext cx="704088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631082" y="5966486"/>
              <a:ext cx="7040880"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DUA/BLS Quarterly Census of Employment and Wages, Q3 2016 – 2018</a:t>
              </a:r>
              <a:endParaRPr lang="en-US" sz="900" dirty="0">
                <a:latin typeface="Helvetica" panose="020B0604020202020204" pitchFamily="34" charset="0"/>
                <a:cs typeface="Helvetica" panose="020B0604020202020204" pitchFamily="34" charset="0"/>
              </a:endParaRPr>
            </a:p>
          </p:txBody>
        </p:sp>
      </p:grpSp>
      <p:sp>
        <p:nvSpPr>
          <p:cNvPr id="4" name="Slide Number Placeholder 3"/>
          <p:cNvSpPr>
            <a:spLocks noGrp="1"/>
          </p:cNvSpPr>
          <p:nvPr>
            <p:ph type="sldNum" sz="quarter" idx="12"/>
          </p:nvPr>
        </p:nvSpPr>
        <p:spPr/>
        <p:txBody>
          <a:bodyPr/>
          <a:lstStyle/>
          <a:p>
            <a:fld id="{103F95D0-111C-45BF-9CB9-32C5136DAE99}" type="slidenum">
              <a:rPr lang="en-US" smtClean="0"/>
              <a:t>26</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Groups and Employers</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2436886"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Construction</a:t>
            </a:r>
            <a:endParaRPr lang="en-US" sz="1200" dirty="0"/>
          </a:p>
        </p:txBody>
      </p:sp>
      <p:grpSp>
        <p:nvGrpSpPr>
          <p:cNvPr id="5" name="Group 4"/>
          <p:cNvGrpSpPr/>
          <p:nvPr/>
        </p:nvGrpSpPr>
        <p:grpSpPr>
          <a:xfrm>
            <a:off x="7997281" y="3100604"/>
            <a:ext cx="3657600" cy="2126162"/>
            <a:chOff x="8013818" y="3178246"/>
            <a:chExt cx="3657600" cy="2126162"/>
          </a:xfrm>
        </p:grpSpPr>
        <p:sp>
          <p:nvSpPr>
            <p:cNvPr id="10" name="Rectangle 9"/>
            <p:cNvSpPr/>
            <p:nvPr/>
          </p:nvSpPr>
          <p:spPr>
            <a:xfrm>
              <a:off x="8996076" y="5073576"/>
              <a:ext cx="1693084"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Burning Glass, 2019</a:t>
              </a:r>
              <a:endParaRPr lang="en-US" sz="900" dirty="0">
                <a:latin typeface="Helvetica" panose="020B0604020202020204" pitchFamily="34" charset="0"/>
                <a:cs typeface="Helvetica" panose="020B0604020202020204" pitchFamily="34" charset="0"/>
              </a:endParaRPr>
            </a:p>
          </p:txBody>
        </p:sp>
        <p:sp>
          <p:nvSpPr>
            <p:cNvPr id="13" name="TextBox 12"/>
            <p:cNvSpPr txBox="1"/>
            <p:nvPr/>
          </p:nvSpPr>
          <p:spPr>
            <a:xfrm>
              <a:off x="8013818" y="3178246"/>
              <a:ext cx="3657600" cy="261610"/>
            </a:xfrm>
            <a:prstGeom prst="rect">
              <a:avLst/>
            </a:prstGeom>
            <a:noFill/>
          </p:spPr>
          <p:txBody>
            <a:bodyPr wrap="square" rtlCol="0">
              <a:spAutoFit/>
            </a:bodyPr>
            <a:lstStyle/>
            <a:p>
              <a:pPr algn="ctr"/>
              <a:r>
                <a:rPr lang="en-US" sz="1100" dirty="0" smtClean="0">
                  <a:latin typeface="Helvetica" panose="020B0604020202020204" pitchFamily="34" charset="0"/>
                  <a:cs typeface="Helvetica" panose="020B0604020202020204" pitchFamily="34" charset="0"/>
                </a:rPr>
                <a:t>Largest Employers by 12-Month Regional Job Postings</a:t>
              </a:r>
              <a:endParaRPr lang="en-US" sz="1100" dirty="0">
                <a:latin typeface="Helvetica" panose="020B0604020202020204" pitchFamily="34" charset="0"/>
                <a:cs typeface="Helvetica" panose="020B0604020202020204" pitchFamily="34" charset="0"/>
              </a:endParaRPr>
            </a:p>
          </p:txBody>
        </p:sp>
      </p:gr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 number of </a:t>
            </a:r>
            <a:r>
              <a:rPr lang="en-US" sz="1400" dirty="0" smtClean="0">
                <a:latin typeface="Helvetica" panose="020B0604020202020204" pitchFamily="34" charset="0"/>
                <a:cs typeface="Helvetica" panose="020B0604020202020204" pitchFamily="34" charset="0"/>
              </a:rPr>
              <a:t>Construction establishments </a:t>
            </a:r>
            <a:r>
              <a:rPr lang="en-US" sz="1400" dirty="0">
                <a:latin typeface="Helvetica" panose="020B0604020202020204" pitchFamily="34" charset="0"/>
                <a:cs typeface="Helvetica" panose="020B0604020202020204" pitchFamily="34" charset="0"/>
              </a:rPr>
              <a:t>in </a:t>
            </a:r>
            <a:r>
              <a:rPr lang="en-US" sz="1400" dirty="0" smtClean="0">
                <a:latin typeface="Helvetica" panose="020B0604020202020204" pitchFamily="34" charset="0"/>
                <a:cs typeface="Helvetica" panose="020B0604020202020204" pitchFamily="34" charset="0"/>
              </a:rPr>
              <a:t>Massachusetts increased </a:t>
            </a:r>
            <a:r>
              <a:rPr lang="en-US" sz="1400" dirty="0">
                <a:latin typeface="Helvetica" panose="020B0604020202020204" pitchFamily="34" charset="0"/>
                <a:cs typeface="Helvetica" panose="020B0604020202020204" pitchFamily="34" charset="0"/>
              </a:rPr>
              <a:t>slightly </a:t>
            </a:r>
            <a:r>
              <a:rPr lang="en-US" sz="1400" dirty="0" smtClean="0">
                <a:latin typeface="Helvetica" panose="020B0604020202020204" pitchFamily="34" charset="0"/>
                <a:cs typeface="Helvetica" panose="020B0604020202020204" pitchFamily="34" charset="0"/>
              </a:rPr>
              <a:t>between 2016 and 2018. Over the last year, </a:t>
            </a:r>
            <a:r>
              <a:rPr lang="en-US" sz="1400" dirty="0" err="1" smtClean="0">
                <a:latin typeface="Helvetica" panose="020B0604020202020204" pitchFamily="34" charset="0"/>
                <a:cs typeface="Helvetica" panose="020B0604020202020204" pitchFamily="34" charset="0"/>
              </a:rPr>
              <a:t>Roto</a:t>
            </a:r>
            <a:r>
              <a:rPr lang="en-US" sz="1400" dirty="0" smtClean="0">
                <a:latin typeface="Helvetica" panose="020B0604020202020204" pitchFamily="34" charset="0"/>
                <a:cs typeface="Helvetica" panose="020B0604020202020204" pitchFamily="34" charset="0"/>
              </a:rPr>
              <a:t> Rooter was responsible for the greatest number of online job postings related to Construction in Massachusetts.</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5334336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27</a:t>
            </a:fld>
            <a:endParaRPr lang="en-US" dirty="0"/>
          </a:p>
        </p:txBody>
      </p:sp>
      <p:sp>
        <p:nvSpPr>
          <p:cNvPr id="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a:t>
            </a:r>
            <a:r>
              <a:rPr lang="en-US" sz="3200" dirty="0">
                <a:latin typeface="Helvetica" panose="020B0604020202020204" pitchFamily="34" charset="0"/>
                <a:cs typeface="Helvetica" panose="020B0604020202020204" pitchFamily="34" charset="0"/>
              </a:rPr>
              <a:t>Education</a:t>
            </a:r>
          </a:p>
        </p:txBody>
      </p:sp>
      <p:sp>
        <p:nvSpPr>
          <p:cNvPr id="9" name="Rectangle 8"/>
          <p:cNvSpPr/>
          <p:nvPr/>
        </p:nvSpPr>
        <p:spPr>
          <a:xfrm>
            <a:off x="611029" y="240270"/>
            <a:ext cx="2436886" cy="276999"/>
          </a:xfrm>
          <a:prstGeom prst="rect">
            <a:avLst/>
          </a:prstGeom>
        </p:spPr>
        <p:txBody>
          <a:bodyPr wrap="none">
            <a:spAutoFit/>
          </a:bodyPr>
          <a:lstStyle/>
          <a:p>
            <a:r>
              <a:rPr lang="en-US" sz="1200">
                <a:latin typeface="Helvetica" panose="020B0604020202020204" pitchFamily="34" charset="0"/>
                <a:cs typeface="Helvetica" panose="020B0604020202020204" pitchFamily="34" charset="0"/>
              </a:rPr>
              <a:t>Industry Deep Dive: Construction</a:t>
            </a:r>
            <a:endParaRPr lang="en-US" sz="1200" dirty="0"/>
          </a:p>
        </p:txBody>
      </p:sp>
      <p:grpSp>
        <p:nvGrpSpPr>
          <p:cNvPr id="3" name="Group 2"/>
          <p:cNvGrpSpPr/>
          <p:nvPr/>
        </p:nvGrpSpPr>
        <p:grpSpPr>
          <a:xfrm>
            <a:off x="1889761" y="2147517"/>
            <a:ext cx="8412480" cy="4391395"/>
            <a:chOff x="1889761" y="2147517"/>
            <a:chExt cx="8412480" cy="4391395"/>
          </a:xfrm>
        </p:grpSpPr>
        <p:graphicFrame>
          <p:nvGraphicFramePr>
            <p:cNvPr id="10" name="Chart 9"/>
            <p:cNvGraphicFramePr>
              <a:graphicFrameLocks/>
            </p:cNvGraphicFramePr>
            <p:nvPr>
              <p:extLst>
                <p:ext uri="{D42A27DB-BD31-4B8C-83A1-F6EECF244321}">
                  <p14:modId xmlns:p14="http://schemas.microsoft.com/office/powerpoint/2010/main" val="428585976"/>
                </p:ext>
              </p:extLst>
            </p:nvPr>
          </p:nvGraphicFramePr>
          <p:xfrm>
            <a:off x="1889761" y="2504894"/>
            <a:ext cx="8412480" cy="3749040"/>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4"/>
            <p:cNvGrpSpPr/>
            <p:nvPr/>
          </p:nvGrpSpPr>
          <p:grpSpPr>
            <a:xfrm>
              <a:off x="1981201" y="2147517"/>
              <a:ext cx="8229600" cy="4391395"/>
              <a:chOff x="2072641" y="1888991"/>
              <a:chExt cx="8229600" cy="3973003"/>
            </a:xfrm>
          </p:grpSpPr>
          <p:sp>
            <p:nvSpPr>
              <p:cNvPr id="13" name="Rectangle 12"/>
              <p:cNvSpPr/>
              <p:nvPr/>
            </p:nvSpPr>
            <p:spPr>
              <a:xfrm>
                <a:off x="2072641" y="5625039"/>
                <a:ext cx="8229600" cy="236955"/>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2015 – 2018</a:t>
                </a:r>
                <a:endParaRPr lang="en-US" sz="900" dirty="0">
                  <a:latin typeface="Helvetica" panose="020B0604020202020204" pitchFamily="34" charset="0"/>
                  <a:cs typeface="Helvetica" panose="020B0604020202020204" pitchFamily="34" charset="0"/>
                </a:endParaRPr>
              </a:p>
            </p:txBody>
          </p:sp>
          <p:sp>
            <p:nvSpPr>
              <p:cNvPr id="2" name="TextBox 1"/>
              <p:cNvSpPr txBox="1"/>
              <p:nvPr/>
            </p:nvSpPr>
            <p:spPr>
              <a:xfrm>
                <a:off x="2072641" y="1888991"/>
                <a:ext cx="8229600" cy="276999"/>
              </a:xfrm>
              <a:prstGeom prst="rect">
                <a:avLst/>
              </a:prstGeom>
              <a:noFill/>
            </p:spPr>
            <p:txBody>
              <a:bodyPr wrap="square" rtlCol="0">
                <a:spAutoFit/>
              </a:bodyPr>
              <a:lstStyle/>
              <a:p>
                <a:pPr algn="ctr"/>
                <a:r>
                  <a:rPr lang="en-US" sz="1200" dirty="0" smtClean="0">
                    <a:latin typeface="Helvetica" panose="020B0604020202020204" pitchFamily="34" charset="0"/>
                    <a:cs typeface="Helvetica" panose="020B0604020202020204" pitchFamily="34" charset="0"/>
                  </a:rPr>
                  <a:t>Industry Employment by Educational Attainment, Q2 2015 – Q2 2018</a:t>
                </a:r>
              </a:p>
            </p:txBody>
          </p:sp>
        </p:grpSp>
      </p:grpSp>
      <p:sp>
        <p:nvSpPr>
          <p:cNvPr id="15" name="Rectangle 14"/>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Construction workers in Massachusetts come from </a:t>
            </a:r>
            <a:r>
              <a:rPr lang="en-US" sz="1400" dirty="0">
                <a:latin typeface="Helvetica" panose="020B0604020202020204" pitchFamily="34" charset="0"/>
                <a:cs typeface="Helvetica" panose="020B0604020202020204" pitchFamily="34" charset="0"/>
              </a:rPr>
              <a:t>a variety of educational backgrounds, with about </a:t>
            </a:r>
            <a:r>
              <a:rPr lang="en-US" sz="1400" dirty="0" smtClean="0">
                <a:latin typeface="Helvetica" panose="020B0604020202020204" pitchFamily="34" charset="0"/>
                <a:cs typeface="Helvetica" panose="020B0604020202020204" pitchFamily="34" charset="0"/>
              </a:rPr>
              <a:t>28% </a:t>
            </a:r>
            <a:r>
              <a:rPr lang="en-US" sz="1400" dirty="0">
                <a:latin typeface="Helvetica" panose="020B0604020202020204" pitchFamily="34" charset="0"/>
                <a:cs typeface="Helvetica" panose="020B0604020202020204" pitchFamily="34" charset="0"/>
              </a:rPr>
              <a:t>having a high school diploma or equivalent, </a:t>
            </a:r>
            <a:r>
              <a:rPr lang="en-US" sz="1400" dirty="0" smtClean="0">
                <a:latin typeface="Helvetica" panose="020B0604020202020204" pitchFamily="34" charset="0"/>
                <a:cs typeface="Helvetica" panose="020B0604020202020204" pitchFamily="34" charset="0"/>
              </a:rPr>
              <a:t>28% </a:t>
            </a:r>
            <a:r>
              <a:rPr lang="en-US" sz="1400" dirty="0">
                <a:latin typeface="Helvetica" panose="020B0604020202020204" pitchFamily="34" charset="0"/>
                <a:cs typeface="Helvetica" panose="020B0604020202020204" pitchFamily="34" charset="0"/>
              </a:rPr>
              <a:t>having some college or an Associate degree and </a:t>
            </a:r>
            <a:r>
              <a:rPr lang="en-US" sz="1400" dirty="0" smtClean="0">
                <a:latin typeface="Helvetica" panose="020B0604020202020204" pitchFamily="34" charset="0"/>
                <a:cs typeface="Helvetica" panose="020B0604020202020204" pitchFamily="34" charset="0"/>
              </a:rPr>
              <a:t>23% </a:t>
            </a:r>
            <a:r>
              <a:rPr lang="en-US" sz="1400" dirty="0">
                <a:latin typeface="Helvetica" panose="020B0604020202020204" pitchFamily="34" charset="0"/>
                <a:cs typeface="Helvetica" panose="020B0604020202020204" pitchFamily="34" charset="0"/>
              </a:rPr>
              <a:t>having a Bachelor’s degree or higher. </a:t>
            </a:r>
          </a:p>
        </p:txBody>
      </p:sp>
    </p:spTree>
    <p:extLst>
      <p:ext uri="{BB962C8B-B14F-4D97-AF65-F5344CB8AC3E}">
        <p14:creationId xmlns:p14="http://schemas.microsoft.com/office/powerpoint/2010/main" val="15346528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28</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36886" cy="276999"/>
          </a:xfrm>
          <a:prstGeom prst="rect">
            <a:avLst/>
          </a:prstGeom>
        </p:spPr>
        <p:txBody>
          <a:bodyPr wrap="none">
            <a:spAutoFit/>
          </a:bodyPr>
          <a:lstStyle/>
          <a:p>
            <a:r>
              <a:rPr lang="en-US" sz="1200">
                <a:latin typeface="Helvetica" panose="020B0604020202020204" pitchFamily="34" charset="0"/>
                <a:cs typeface="Helvetica" panose="020B0604020202020204" pitchFamily="34" charset="0"/>
              </a:rPr>
              <a:t>Industry Deep Dive: Construction</a:t>
            </a:r>
            <a:endParaRPr lang="en-US" sz="1200" dirty="0"/>
          </a:p>
        </p:txBody>
      </p:sp>
      <p:grpSp>
        <p:nvGrpSpPr>
          <p:cNvPr id="6" name="Group 5"/>
          <p:cNvGrpSpPr/>
          <p:nvPr/>
        </p:nvGrpSpPr>
        <p:grpSpPr>
          <a:xfrm>
            <a:off x="1477682" y="2427883"/>
            <a:ext cx="10103291" cy="3768447"/>
            <a:chOff x="1477682" y="2427883"/>
            <a:chExt cx="10103291" cy="3768447"/>
          </a:xfrm>
        </p:grpSpPr>
        <p:grpSp>
          <p:nvGrpSpPr>
            <p:cNvPr id="19" name="Group 18"/>
            <p:cNvGrpSpPr/>
            <p:nvPr/>
          </p:nvGrpSpPr>
          <p:grpSpPr>
            <a:xfrm>
              <a:off x="1496613" y="2792130"/>
              <a:ext cx="8897302" cy="2926080"/>
              <a:chOff x="0" y="0"/>
              <a:chExt cx="8897302" cy="2926080"/>
            </a:xfrm>
          </p:grpSpPr>
          <p:graphicFrame>
            <p:nvGraphicFramePr>
              <p:cNvPr id="21" name="Chart 20"/>
              <p:cNvGraphicFramePr/>
              <p:nvPr>
                <p:extLst>
                  <p:ext uri="{D42A27DB-BD31-4B8C-83A1-F6EECF244321}">
                    <p14:modId xmlns:p14="http://schemas.microsoft.com/office/powerpoint/2010/main" val="3211327579"/>
                  </p:ext>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Chart 21"/>
              <p:cNvGraphicFramePr/>
              <p:nvPr>
                <p:extLst>
                  <p:ext uri="{D42A27DB-BD31-4B8C-83A1-F6EECF244321}">
                    <p14:modId xmlns:p14="http://schemas.microsoft.com/office/powerpoint/2010/main" val="1139883877"/>
                  </p:ext>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7" name="Rectangle 16"/>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a:t>
            </a:r>
            <a:r>
              <a:rPr lang="en-US" sz="1400" dirty="0" smtClean="0">
                <a:latin typeface="Helvetica" panose="020B0604020202020204" pitchFamily="34" charset="0"/>
                <a:cs typeface="Helvetica" panose="020B0604020202020204" pitchFamily="34" charset="0"/>
              </a:rPr>
              <a:t>80</a:t>
            </a:r>
            <a:r>
              <a:rPr lang="en-US" sz="1400" dirty="0">
                <a:latin typeface="Helvetica" panose="020B0604020202020204" pitchFamily="34" charset="0"/>
                <a:cs typeface="Helvetica" panose="020B0604020202020204" pitchFamily="34" charset="0"/>
              </a:rPr>
              <a:t>% of </a:t>
            </a:r>
            <a:r>
              <a:rPr lang="en-US" sz="1400" dirty="0" smtClean="0">
                <a:latin typeface="Helvetica" panose="020B0604020202020204" pitchFamily="34" charset="0"/>
                <a:cs typeface="Helvetica" panose="020B0604020202020204" pitchFamily="34" charset="0"/>
              </a:rPr>
              <a:t>Construction workers in Massachusetts are male.</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7404034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29</a:t>
            </a:fld>
            <a:endParaRPr lang="en-US"/>
          </a:p>
        </p:txBody>
      </p:sp>
      <p:grpSp>
        <p:nvGrpSpPr>
          <p:cNvPr id="7" name="Group 6"/>
          <p:cNvGrpSpPr/>
          <p:nvPr/>
        </p:nvGrpSpPr>
        <p:grpSpPr>
          <a:xfrm>
            <a:off x="611029" y="2427883"/>
            <a:ext cx="11085448" cy="3768447"/>
            <a:chOff x="611029" y="2427883"/>
            <a:chExt cx="11085448" cy="3768447"/>
          </a:xfrm>
        </p:grpSpPr>
        <p:graphicFrame>
          <p:nvGraphicFramePr>
            <p:cNvPr id="17" name="Chart 16"/>
            <p:cNvGraphicFramePr>
              <a:graphicFrameLocks noChangeAspect="1"/>
            </p:cNvGraphicFramePr>
            <p:nvPr>
              <p:extLst>
                <p:ext uri="{D42A27DB-BD31-4B8C-83A1-F6EECF244321}">
                  <p14:modId xmlns:p14="http://schemas.microsoft.com/office/powerpoint/2010/main" val="1163498232"/>
                </p:ext>
              </p:extLst>
            </p:nvPr>
          </p:nvGraphicFramePr>
          <p:xfrm>
            <a:off x="4898801" y="278453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p:cNvGraphicFramePr>
              <a:graphicFrameLocks noChangeAspect="1"/>
            </p:cNvGraphicFramePr>
            <p:nvPr>
              <p:extLst>
                <p:ext uri="{D42A27DB-BD31-4B8C-83A1-F6EECF244321}">
                  <p14:modId xmlns:p14="http://schemas.microsoft.com/office/powerpoint/2010/main" val="3416782486"/>
                </p:ext>
              </p:extLst>
            </p:nvPr>
          </p:nvGraphicFramePr>
          <p:xfrm>
            <a:off x="9232070" y="2789412"/>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a:graphicFrameLocks noChangeAspect="1"/>
            </p:cNvGraphicFramePr>
            <p:nvPr>
              <p:extLst>
                <p:ext uri="{D42A27DB-BD31-4B8C-83A1-F6EECF244321}">
                  <p14:modId xmlns:p14="http://schemas.microsoft.com/office/powerpoint/2010/main" val="1132608898"/>
                </p:ext>
              </p:extLst>
            </p:nvPr>
          </p:nvGraphicFramePr>
          <p:xfrm>
            <a:off x="647290" y="2789412"/>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3" name="Group 2"/>
            <p:cNvGrpSpPr/>
            <p:nvPr/>
          </p:nvGrpSpPr>
          <p:grpSpPr>
            <a:xfrm>
              <a:off x="611029" y="2427883"/>
              <a:ext cx="10981965" cy="3768447"/>
              <a:chOff x="611029" y="2427883"/>
              <a:chExt cx="10981965" cy="3768447"/>
            </a:xfrm>
          </p:grpSpPr>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76999"/>
                </a:xfrm>
                <a:prstGeom prst="rect">
                  <a:avLst/>
                </a:prstGeom>
              </p:spPr>
              <p:txBody>
                <a:bodyPr wrap="square">
                  <a:spAutoFit/>
                </a:bodyPr>
                <a:lstStyle/>
                <a:p>
                  <a:pPr algn="ctr"/>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76999"/>
                </a:xfrm>
                <a:prstGeom prst="rect">
                  <a:avLst/>
                </a:prstGeom>
              </p:spPr>
              <p:txBody>
                <a:bodyPr wrap="square">
                  <a:spAutoFit/>
                </a:bodyPr>
                <a:lstStyle/>
                <a:p>
                  <a:pPr algn="ctr"/>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gr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436886" cy="276999"/>
          </a:xfrm>
          <a:prstGeom prst="rect">
            <a:avLst/>
          </a:prstGeom>
        </p:spPr>
        <p:txBody>
          <a:bodyPr wrap="none">
            <a:spAutoFit/>
          </a:bodyPr>
          <a:lstStyle/>
          <a:p>
            <a:r>
              <a:rPr lang="en-US" sz="1200">
                <a:latin typeface="Helvetica" panose="020B0604020202020204" pitchFamily="34" charset="0"/>
                <a:cs typeface="Helvetica" panose="020B0604020202020204" pitchFamily="34" charset="0"/>
              </a:rPr>
              <a:t>Industry Deep Dive: Construction</a:t>
            </a:r>
            <a:endParaRPr lang="en-US" sz="1200" dirty="0"/>
          </a:p>
        </p:txBody>
      </p:sp>
      <p:sp>
        <p:nvSpPr>
          <p:cNvPr id="23" name="Rectangle 22"/>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a:t>
            </a:r>
            <a:r>
              <a:rPr lang="en-US" sz="1400" dirty="0" smtClean="0">
                <a:latin typeface="Helvetica" panose="020B0604020202020204" pitchFamily="34" charset="0"/>
                <a:cs typeface="Helvetica" panose="020B0604020202020204" pitchFamily="34" charset="0"/>
              </a:rPr>
              <a:t>90% </a:t>
            </a:r>
            <a:r>
              <a:rPr lang="en-US" sz="1400" dirty="0">
                <a:latin typeface="Helvetica" panose="020B0604020202020204" pitchFamily="34" charset="0"/>
                <a:cs typeface="Helvetica" panose="020B0604020202020204" pitchFamily="34" charset="0"/>
              </a:rPr>
              <a:t>of </a:t>
            </a:r>
            <a:r>
              <a:rPr lang="en-US" sz="1400" dirty="0" smtClean="0">
                <a:latin typeface="Helvetica" panose="020B0604020202020204" pitchFamily="34" charset="0"/>
                <a:cs typeface="Helvetica" panose="020B0604020202020204" pitchFamily="34" charset="0"/>
              </a:rPr>
              <a:t>Construction workers </a:t>
            </a:r>
            <a:r>
              <a:rPr lang="en-US" sz="1400" dirty="0">
                <a:latin typeface="Helvetica" panose="020B0604020202020204" pitchFamily="34" charset="0"/>
                <a:cs typeface="Helvetica" panose="020B0604020202020204" pitchFamily="34" charset="0"/>
              </a:rPr>
              <a:t>in </a:t>
            </a:r>
            <a:r>
              <a:rPr lang="en-US" sz="1400" dirty="0" smtClean="0">
                <a:latin typeface="Helvetica" panose="020B0604020202020204" pitchFamily="34" charset="0"/>
                <a:cs typeface="Helvetica" panose="020B0604020202020204" pitchFamily="34" charset="0"/>
              </a:rPr>
              <a:t>Massachusetts are </a:t>
            </a:r>
            <a:r>
              <a:rPr lang="en-US" sz="1400" dirty="0">
                <a:latin typeface="Helvetica" panose="020B0604020202020204" pitchFamily="34" charset="0"/>
                <a:cs typeface="Helvetica" panose="020B0604020202020204" pitchFamily="34" charset="0"/>
              </a:rPr>
              <a:t>white. </a:t>
            </a:r>
          </a:p>
        </p:txBody>
      </p:sp>
    </p:spTree>
    <p:extLst>
      <p:ext uri="{BB962C8B-B14F-4D97-AF65-F5344CB8AC3E}">
        <p14:creationId xmlns:p14="http://schemas.microsoft.com/office/powerpoint/2010/main" val="38694814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Occupations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30</a:t>
            </a:fld>
            <a:endParaRPr lang="en-US" dirty="0"/>
          </a:p>
        </p:txBody>
      </p:sp>
    </p:spTree>
    <p:extLst>
      <p:ext uri="{BB962C8B-B14F-4D97-AF65-F5344CB8AC3E}">
        <p14:creationId xmlns:p14="http://schemas.microsoft.com/office/powerpoint/2010/main" val="37151823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Helvetica" panose="020B0604020202020204" pitchFamily="34" charset="0"/>
                <a:cs typeface="Helvetica" panose="020B0604020202020204" pitchFamily="34" charset="0"/>
              </a:rPr>
              <a:t>Terminology</a:t>
            </a:r>
            <a:endParaRPr lang="en-US" dirty="0">
              <a:latin typeface="Helvetica" panose="020B0604020202020204" pitchFamily="34" charset="0"/>
              <a:cs typeface="Helvetica" panose="020B0604020202020204" pitchFamily="34" charset="0"/>
            </a:endParaRPr>
          </a:p>
        </p:txBody>
      </p:sp>
      <p:graphicFrame>
        <p:nvGraphicFramePr>
          <p:cNvPr id="4" name="Table 3"/>
          <p:cNvGraphicFramePr>
            <a:graphicFrameLocks noGrp="1"/>
          </p:cNvGraphicFramePr>
          <p:nvPr>
            <p:extLst/>
          </p:nvPr>
        </p:nvGraphicFramePr>
        <p:xfrm>
          <a:off x="838200" y="1786466"/>
          <a:ext cx="10515600" cy="2103120"/>
        </p:xfrm>
        <a:graphic>
          <a:graphicData uri="http://schemas.openxmlformats.org/drawingml/2006/table">
            <a:tbl>
              <a:tblPr bandRow="1">
                <a:tableStyleId>{C083E6E3-FA7D-4D7B-A595-EF9225AFEA82}</a:tableStyleId>
              </a:tblPr>
              <a:tblGrid>
                <a:gridCol w="4200525">
                  <a:extLst>
                    <a:ext uri="{9D8B030D-6E8A-4147-A177-3AD203B41FA5}">
                      <a16:colId xmlns:a16="http://schemas.microsoft.com/office/drawing/2014/main" val="2337087966"/>
                    </a:ext>
                  </a:extLst>
                </a:gridCol>
                <a:gridCol w="6315075">
                  <a:extLst>
                    <a:ext uri="{9D8B030D-6E8A-4147-A177-3AD203B41FA5}">
                      <a16:colId xmlns:a16="http://schemas.microsoft.com/office/drawing/2014/main" val="1368449239"/>
                    </a:ext>
                  </a:extLst>
                </a:gridCol>
              </a:tblGrid>
              <a:tr h="370840">
                <a:tc>
                  <a:txBody>
                    <a:bodyPr/>
                    <a:lstStyle/>
                    <a:p>
                      <a:r>
                        <a:rPr lang="en-US" sz="1400" i="0" dirty="0" smtClean="0">
                          <a:latin typeface="Helvetica" panose="020B0604020202020204" pitchFamily="34" charset="0"/>
                          <a:cs typeface="Helvetica" panose="020B0604020202020204" pitchFamily="34" charset="0"/>
                        </a:rPr>
                        <a:t>Occupation</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i="0" dirty="0" smtClean="0">
                          <a:latin typeface="Helvetica" panose="020B0604020202020204" pitchFamily="34" charset="0"/>
                          <a:cs typeface="Helvetica" panose="020B0604020202020204" pitchFamily="34" charset="0"/>
                        </a:rPr>
                        <a:t>A job or profession, not specific to an industry, defined by</a:t>
                      </a:r>
                    </a:p>
                    <a:p>
                      <a:r>
                        <a:rPr lang="en-US" sz="1400" i="0" dirty="0" smtClean="0">
                          <a:latin typeface="Helvetica" panose="020B0604020202020204" pitchFamily="34" charset="0"/>
                          <a:cs typeface="Helvetica" panose="020B0604020202020204" pitchFamily="34" charset="0"/>
                        </a:rPr>
                        <a:t>Standard Occupational Classification (SOC) code</a:t>
                      </a:r>
                    </a:p>
                  </a:txBody>
                  <a:tcPr/>
                </a:tc>
                <a:extLst>
                  <a:ext uri="{0D108BD9-81ED-4DB2-BD59-A6C34878D82A}">
                    <a16:rowId xmlns:a16="http://schemas.microsoft.com/office/drawing/2014/main" val="3746841496"/>
                  </a:ext>
                </a:extLst>
              </a:tr>
              <a:tr h="370840">
                <a:tc>
                  <a:txBody>
                    <a:bodyPr/>
                    <a:lstStyle/>
                    <a:p>
                      <a:r>
                        <a:rPr lang="en-US" sz="1400" i="0" dirty="0" smtClean="0">
                          <a:latin typeface="Helvetica" panose="020B0604020202020204" pitchFamily="34" charset="0"/>
                          <a:cs typeface="Helvetica" panose="020B0604020202020204" pitchFamily="34" charset="0"/>
                        </a:rPr>
                        <a:t>Demand Star Ranking</a:t>
                      </a:r>
                      <a:endParaRPr lang="en-US" sz="1400" i="0" dirty="0">
                        <a:latin typeface="Helvetica" panose="020B0604020202020204" pitchFamily="34" charset="0"/>
                        <a:cs typeface="Helvetica" panose="020B0604020202020204" pitchFamily="34" charset="0"/>
                      </a:endParaRPr>
                    </a:p>
                  </a:txBody>
                  <a:tcPr/>
                </a:tc>
                <a:tc>
                  <a:txBody>
                    <a:bodyPr/>
                    <a:lstStyle/>
                    <a:p>
                      <a:r>
                        <a:rPr lang="en-US" sz="1400" dirty="0" smtClean="0">
                          <a:latin typeface="Helvetica" panose="020B0604020202020204" pitchFamily="34" charset="0"/>
                          <a:cs typeface="Helvetica" panose="020B0604020202020204" pitchFamily="34" charset="0"/>
                        </a:rPr>
                        <a:t>Ranking of highest-demand, highest-wage jobs in Massachusetts, based on short-term employment projections (2020), long-term employment projections (2026), 12-month job postings from Burning</a:t>
                      </a:r>
                      <a:r>
                        <a:rPr lang="en-US" sz="1400" baseline="0" dirty="0" smtClean="0">
                          <a:latin typeface="Helvetica" panose="020B0604020202020204" pitchFamily="34" charset="0"/>
                          <a:cs typeface="Helvetica" panose="020B0604020202020204" pitchFamily="34" charset="0"/>
                        </a:rPr>
                        <a:t> Glass</a:t>
                      </a:r>
                      <a:r>
                        <a:rPr lang="en-US" sz="1400" dirty="0" smtClean="0">
                          <a:latin typeface="Helvetica" panose="020B0604020202020204" pitchFamily="34" charset="0"/>
                          <a:cs typeface="Helvetica" panose="020B0604020202020204" pitchFamily="34" charset="0"/>
                        </a:rPr>
                        <a:t>, and median regional occupation</a:t>
                      </a:r>
                      <a:r>
                        <a:rPr lang="en-US" sz="1400" baseline="0" dirty="0" smtClean="0">
                          <a:latin typeface="Helvetica" panose="020B0604020202020204" pitchFamily="34" charset="0"/>
                          <a:cs typeface="Helvetica" panose="020B0604020202020204" pitchFamily="34" charset="0"/>
                        </a:rPr>
                        <a:t> </a:t>
                      </a:r>
                      <a:r>
                        <a:rPr lang="en-US" sz="1400" dirty="0" smtClean="0">
                          <a:latin typeface="Helvetica" panose="020B0604020202020204" pitchFamily="34" charset="0"/>
                          <a:cs typeface="Helvetica" panose="020B0604020202020204" pitchFamily="34" charset="0"/>
                        </a:rPr>
                        <a:t>wages.</a:t>
                      </a:r>
                    </a:p>
                    <a:p>
                      <a:endParaRPr lang="en-US" sz="1400" dirty="0" smtClean="0">
                        <a:latin typeface="Helvetica" panose="020B0604020202020204" pitchFamily="34" charset="0"/>
                        <a:cs typeface="Helvetica" panose="020B0604020202020204" pitchFamily="34" charset="0"/>
                      </a:endParaRPr>
                    </a:p>
                    <a:p>
                      <a:r>
                        <a:rPr lang="en-US" sz="1400" i="1" dirty="0" smtClean="0">
                          <a:latin typeface="Helvetica" panose="020B0604020202020204" pitchFamily="34" charset="0"/>
                          <a:cs typeface="Helvetica" panose="020B0604020202020204" pitchFamily="34" charset="0"/>
                        </a:rPr>
                        <a:t>Ranking developed by State of Louisiana’s workforce system and implemented with support of Boston Federal Reserve.</a:t>
                      </a:r>
                    </a:p>
                  </a:txBody>
                  <a:tcPr/>
                </a:tc>
                <a:extLst>
                  <a:ext uri="{0D108BD9-81ED-4DB2-BD59-A6C34878D82A}">
                    <a16:rowId xmlns:a16="http://schemas.microsoft.com/office/drawing/2014/main" val="27117320"/>
                  </a:ext>
                </a:extLst>
              </a:tr>
            </a:tbl>
          </a:graphicData>
        </a:graphic>
      </p:graphicFrame>
    </p:spTree>
    <p:extLst>
      <p:ext uri="{BB962C8B-B14F-4D97-AF65-F5344CB8AC3E}">
        <p14:creationId xmlns:p14="http://schemas.microsoft.com/office/powerpoint/2010/main" val="9836620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085609028"/>
              </p:ext>
            </p:extLst>
          </p:nvPr>
        </p:nvGraphicFramePr>
        <p:xfrm>
          <a:off x="655525" y="1307325"/>
          <a:ext cx="10881360" cy="2775384"/>
        </p:xfrm>
        <a:graphic>
          <a:graphicData uri="http://schemas.openxmlformats.org/drawingml/2006/table">
            <a:tbl>
              <a:tblPr/>
              <a:tblGrid>
                <a:gridCol w="1371600">
                  <a:extLst>
                    <a:ext uri="{9D8B030D-6E8A-4147-A177-3AD203B41FA5}">
                      <a16:colId xmlns:a16="http://schemas.microsoft.com/office/drawing/2014/main" val="1451705440"/>
                    </a:ext>
                  </a:extLst>
                </a:gridCol>
                <a:gridCol w="1097280">
                  <a:extLst>
                    <a:ext uri="{9D8B030D-6E8A-4147-A177-3AD203B41FA5}">
                      <a16:colId xmlns:a16="http://schemas.microsoft.com/office/drawing/2014/main" val="1932857363"/>
                    </a:ext>
                  </a:extLst>
                </a:gridCol>
                <a:gridCol w="3291840">
                  <a:extLst>
                    <a:ext uri="{9D8B030D-6E8A-4147-A177-3AD203B41FA5}">
                      <a16:colId xmlns:a16="http://schemas.microsoft.com/office/drawing/2014/main" val="650362434"/>
                    </a:ext>
                  </a:extLst>
                </a:gridCol>
                <a:gridCol w="1920240">
                  <a:extLst>
                    <a:ext uri="{9D8B030D-6E8A-4147-A177-3AD203B41FA5}">
                      <a16:colId xmlns:a16="http://schemas.microsoft.com/office/drawing/2014/main" val="2216170635"/>
                    </a:ext>
                  </a:extLst>
                </a:gridCol>
                <a:gridCol w="1097280">
                  <a:extLst>
                    <a:ext uri="{9D8B030D-6E8A-4147-A177-3AD203B41FA5}">
                      <a16:colId xmlns:a16="http://schemas.microsoft.com/office/drawing/2014/main" val="2307456940"/>
                    </a:ext>
                  </a:extLst>
                </a:gridCol>
                <a:gridCol w="640080">
                  <a:extLst>
                    <a:ext uri="{9D8B030D-6E8A-4147-A177-3AD203B41FA5}">
                      <a16:colId xmlns:a16="http://schemas.microsoft.com/office/drawing/2014/main" val="31017347"/>
                    </a:ext>
                  </a:extLst>
                </a:gridCol>
                <a:gridCol w="1463040">
                  <a:extLst>
                    <a:ext uri="{9D8B030D-6E8A-4147-A177-3AD203B41FA5}">
                      <a16:colId xmlns:a16="http://schemas.microsoft.com/office/drawing/2014/main" val="4177282188"/>
                    </a:ext>
                  </a:extLst>
                </a:gridCol>
              </a:tblGrid>
              <a:tr h="182880">
                <a:tc>
                  <a:txBody>
                    <a:bodyPr/>
                    <a:lstStyle/>
                    <a:p>
                      <a:pPr algn="l" fontAlgn="ctr"/>
                      <a:endParaRPr lang="en-US" sz="900" b="0" i="0" u="none" strike="noStrike">
                        <a:solidFill>
                          <a:srgbClr val="000000"/>
                        </a:solidFill>
                        <a:effectLst/>
                        <a:latin typeface="+mn-lt"/>
                      </a:endParaRPr>
                    </a:p>
                  </a:txBody>
                  <a:tcPr marL="7272" marR="7272" marT="727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a:solidFill>
                          <a:srgbClr val="000000"/>
                        </a:solidFill>
                        <a:effectLst/>
                        <a:latin typeface="+mn-lt"/>
                      </a:endParaRPr>
                    </a:p>
                  </a:txBody>
                  <a:tcPr marL="7272" marR="7272" marT="727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mn-lt"/>
                      </a:endParaRPr>
                    </a:p>
                  </a:txBody>
                  <a:tcPr marL="7272" marR="7272" marT="7272"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dirty="0">
                          <a:solidFill>
                            <a:srgbClr val="FA7D00"/>
                          </a:solidFill>
                          <a:effectLst/>
                          <a:latin typeface="+mn-lt"/>
                        </a:rPr>
                        <a:t>Industry-Specific</a:t>
                      </a:r>
                    </a:p>
                  </a:txBody>
                  <a:tcPr marL="7272" marR="7272" marT="72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900" b="1" i="0" u="none" strike="noStrike">
                          <a:solidFill>
                            <a:srgbClr val="FA7D00"/>
                          </a:solidFill>
                          <a:effectLst/>
                          <a:latin typeface="+mn-lt"/>
                        </a:rPr>
                        <a:t>All Industries</a:t>
                      </a:r>
                    </a:p>
                  </a:txBody>
                  <a:tcPr marL="7272" marR="7272" marT="727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3006206781"/>
                  </a:ext>
                </a:extLst>
              </a:tr>
              <a:tr h="182880">
                <a:tc>
                  <a:txBody>
                    <a:bodyPr/>
                    <a:lstStyle/>
                    <a:p>
                      <a:pPr algn="ctr" fontAlgn="ctr"/>
                      <a:r>
                        <a:rPr lang="en-US" sz="900" b="1" i="0" u="none" strike="noStrike" dirty="0">
                          <a:solidFill>
                            <a:srgbClr val="FFFFFF"/>
                          </a:solidFill>
                          <a:effectLst/>
                          <a:latin typeface="+mn-lt"/>
                        </a:rPr>
                        <a:t>Industry</a:t>
                      </a:r>
                    </a:p>
                  </a:txBody>
                  <a:tcPr marL="7272" marR="7272" marT="727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7272" marR="7272" marT="727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7272" marR="7272" marT="727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Educational Requirement</a:t>
                      </a:r>
                    </a:p>
                  </a:txBody>
                  <a:tcPr marL="7272" marR="7272" marT="727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2018 Industry Employment</a:t>
                      </a:r>
                    </a:p>
                  </a:txBody>
                  <a:tcPr marL="7272" marR="7272" marT="727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STAR</a:t>
                      </a:r>
                    </a:p>
                  </a:txBody>
                  <a:tcPr marL="7272" marR="7272" marT="727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Median Annual Wage</a:t>
                      </a:r>
                    </a:p>
                  </a:txBody>
                  <a:tcPr marL="7272" marR="7272" marT="727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617062814"/>
                  </a:ext>
                </a:extLst>
              </a:tr>
              <a:tr h="144432">
                <a:tc rowSpan="16">
                  <a:txBody>
                    <a:bodyPr/>
                    <a:lstStyle/>
                    <a:p>
                      <a:pPr algn="ctr" fontAlgn="ctr"/>
                      <a:r>
                        <a:rPr lang="en-US" sz="900" b="0" i="0" u="none" strike="noStrike" dirty="0">
                          <a:solidFill>
                            <a:srgbClr val="000000"/>
                          </a:solidFill>
                          <a:effectLst/>
                          <a:latin typeface="+mn-lt"/>
                        </a:rPr>
                        <a:t>Health Care and Social Assistance</a:t>
                      </a:r>
                    </a:p>
                  </a:txBody>
                  <a:tcPr marL="7272" marR="7272" marT="727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900" b="0" i="0" u="none" strike="noStrike">
                          <a:solidFill>
                            <a:srgbClr val="000000"/>
                          </a:solidFill>
                          <a:effectLst/>
                          <a:latin typeface="+mn-lt"/>
                        </a:rPr>
                        <a:t>29-2021</a:t>
                      </a:r>
                    </a:p>
                  </a:txBody>
                  <a:tcPr marL="7272" marR="7272" marT="727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Dental Hygienists</a:t>
                      </a:r>
                    </a:p>
                  </a:txBody>
                  <a:tcPr marL="7272" marR="7272" marT="727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FFFFFF"/>
                          </a:solidFill>
                          <a:effectLst/>
                          <a:latin typeface="+mn-lt"/>
                        </a:rPr>
                        <a:t>Associate's degree</a:t>
                      </a:r>
                    </a:p>
                  </a:txBody>
                  <a:tcPr marL="7272" marR="7272" marT="7272" marB="0" anchor="ctr">
                    <a:lnL>
                      <a:noFill/>
                    </a:lnL>
                    <a:lnR>
                      <a:noFill/>
                    </a:lnR>
                    <a:lnT w="12700" cap="flat" cmpd="sng" algn="ctr">
                      <a:solidFill>
                        <a:srgbClr val="000000"/>
                      </a:solidFill>
                      <a:prstDash val="solid"/>
                      <a:round/>
                      <a:headEnd type="none" w="med" len="med"/>
                      <a:tailEnd type="none" w="med" len="med"/>
                    </a:lnT>
                    <a:lnB>
                      <a:noFill/>
                    </a:lnB>
                    <a:solidFill>
                      <a:srgbClr val="FFC000"/>
                    </a:solidFill>
                  </a:tcPr>
                </a:tc>
                <a:tc>
                  <a:txBody>
                    <a:bodyPr/>
                    <a:lstStyle/>
                    <a:p>
                      <a:pPr algn="ctr" fontAlgn="ctr"/>
                      <a:r>
                        <a:rPr lang="en-US" sz="900" b="0" i="0" u="none" strike="noStrike">
                          <a:solidFill>
                            <a:srgbClr val="000000"/>
                          </a:solidFill>
                          <a:effectLst/>
                          <a:latin typeface="+mn-lt"/>
                        </a:rPr>
                        <a:t>5,360</a:t>
                      </a:r>
                    </a:p>
                  </a:txBody>
                  <a:tcPr marL="7272" marR="7272" marT="727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4</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mn-lt"/>
                        </a:rPr>
                        <a:t>$83,880</a:t>
                      </a:r>
                    </a:p>
                  </a:txBody>
                  <a:tcPr marL="7272" marR="7272" marT="727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48335389"/>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29-2034</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Radiologic Technologists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7272" marR="7272" marT="7272" marB="0" anchor="ctr">
                    <a:lnL>
                      <a:noFill/>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mn-lt"/>
                        </a:rPr>
                        <a:t>4,100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$73,520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88986172"/>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31-2021</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Physical Therapist Assistants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7272" marR="7272" marT="7272" marB="0" anchor="ctr">
                    <a:lnL>
                      <a:noFill/>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mn-lt"/>
                        </a:rPr>
                        <a:t>2,510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$65,450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08967973"/>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29-1126</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Respiratory Therapists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7272" marR="7272" marT="7272" marB="0" anchor="ctr">
                    <a:lnL>
                      <a:noFill/>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mn-lt"/>
                        </a:rPr>
                        <a:t>2,250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$72,740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05270689"/>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29-2032</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Diagnostic Medical Sonographers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7272" marR="7272" marT="7272" marB="0" anchor="ctr">
                    <a:lnL>
                      <a:noFill/>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mn-lt"/>
                        </a:rPr>
                        <a:t>2,030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$84,630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00088624"/>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29-2031</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Cardiovascular Technologists and Technicians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7272" marR="7272" marT="7272" marB="0" anchor="ctr">
                    <a:lnL>
                      <a:noFill/>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mn-lt"/>
                        </a:rPr>
                        <a:t>1,330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$76,870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71497663"/>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29-2035</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Magnetic Resonance Imaging Technologists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7272" marR="7272" marT="7272" marB="0" anchor="ctr">
                    <a:lnL>
                      <a:noFill/>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mn-lt"/>
                        </a:rPr>
                        <a:t>1,120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$85,860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25308051"/>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15-1152</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Computer Network Support Specialists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7272" marR="7272" marT="7272" marB="0" anchor="ctr">
                    <a:lnL>
                      <a:noFill/>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mn-lt"/>
                        </a:rPr>
                        <a:t>160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$78,090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62931297"/>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15-1134</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a:solidFill>
                            <a:srgbClr val="000000"/>
                          </a:solidFill>
                          <a:effectLst/>
                          <a:latin typeface="+mn-lt"/>
                        </a:rPr>
                        <a:t>Web Developers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7272" marR="7272" marT="7272" marB="0" anchor="ctr">
                    <a:lnL>
                      <a:noFill/>
                    </a:lnL>
                    <a:lnR>
                      <a:noFill/>
                    </a:lnR>
                    <a:lnT>
                      <a:noFill/>
                    </a:lnT>
                    <a:lnB>
                      <a:noFill/>
                    </a:lnB>
                    <a:solidFill>
                      <a:srgbClr val="FFC000"/>
                    </a:solidFill>
                  </a:tcPr>
                </a:tc>
                <a:tc>
                  <a:txBody>
                    <a:bodyPr/>
                    <a:lstStyle/>
                    <a:p>
                      <a:pPr algn="ctr" fontAlgn="ctr"/>
                      <a:r>
                        <a:rPr lang="en-US" sz="900" b="0" i="0" u="none" strike="noStrike" dirty="0">
                          <a:solidFill>
                            <a:srgbClr val="000000"/>
                          </a:solidFill>
                          <a:effectLst/>
                          <a:latin typeface="+mn-lt"/>
                        </a:rPr>
                        <a:t>90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$81,200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4045079"/>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29-2061</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Licensed Practical and Licensed Vocational Nurses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7272" marR="7272" marT="727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14,000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$57,450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30824619"/>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31-9092</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Medical Assistants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7272" marR="7272" marT="727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13,300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$39,240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75708845"/>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31-9091</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Dental Assistants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7272" marR="7272" marT="727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7,580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$45,760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03786937"/>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29-2071</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Medical Records and Health Information Technicians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7272" marR="7272" marT="727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4,220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$47,430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8497210"/>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29-2055</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Surgical Technologists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7272" marR="7272" marT="727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2,870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$54,440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9227137"/>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43-3031</a:t>
                      </a:r>
                    </a:p>
                  </a:txBody>
                  <a:tcPr marL="7272" marR="7272" marT="727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Bookkeeping, Accounting, and Auditing Clerks</a:t>
                      </a: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Some college, no degree</a:t>
                      </a: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4,110</a:t>
                      </a:r>
                    </a:p>
                  </a:txBody>
                  <a:tcPr marL="7272" marR="7272" marT="727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$46,180</a:t>
                      </a:r>
                    </a:p>
                  </a:txBody>
                  <a:tcPr marL="7272" marR="7272" marT="727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56707574"/>
                  </a:ext>
                </a:extLst>
              </a:tr>
              <a:tr h="144432">
                <a:tc vMerge="1">
                  <a:txBody>
                    <a:bodyPr/>
                    <a:lstStyle/>
                    <a:p>
                      <a:pPr algn="ctr" fontAlgn="ctr"/>
                      <a:endParaRPr lang="en-US" sz="900" b="0" i="0" u="none" strike="noStrike" dirty="0">
                        <a:solidFill>
                          <a:srgbClr val="000000"/>
                        </a:solidFill>
                        <a:effectLst/>
                        <a:latin typeface="+mn-lt"/>
                      </a:endParaRPr>
                    </a:p>
                  </a:txBody>
                  <a:tcPr marL="7272" marR="7272" marT="727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15-1151</a:t>
                      </a:r>
                    </a:p>
                  </a:txBody>
                  <a:tcPr marL="7272" marR="7272" marT="727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7272" marR="7272" marT="727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Some college, no degree</a:t>
                      </a:r>
                    </a:p>
                  </a:txBody>
                  <a:tcPr marL="7272" marR="7272" marT="727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820</a:t>
                      </a:r>
                    </a:p>
                  </a:txBody>
                  <a:tcPr marL="7272" marR="7272" marT="727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5</a:t>
                      </a:r>
                    </a:p>
                  </a:txBody>
                  <a:tcPr marL="7272" marR="7272" marT="727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$60,240</a:t>
                      </a:r>
                    </a:p>
                  </a:txBody>
                  <a:tcPr marL="7272" marR="7272" marT="727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6302385"/>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32</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Selected Sub-BA Occupations Associated with </a:t>
            </a:r>
            <a:r>
              <a:rPr lang="en-US" sz="3200" dirty="0" smtClean="0"/>
              <a:t>Priority Industries</a:t>
            </a:r>
            <a:endParaRPr lang="en-US" sz="3200" dirty="0"/>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254515"/>
            <a:ext cx="10926061" cy="253916"/>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4- and 5-star occupations </a:t>
            </a:r>
            <a:r>
              <a:rPr lang="en-US" sz="1050" i="1" dirty="0">
                <a:latin typeface="Helvetica" panose="020B0604020202020204" pitchFamily="34" charset="0"/>
                <a:cs typeface="Helvetica" panose="020B0604020202020204" pitchFamily="34" charset="0"/>
              </a:rPr>
              <a:t>requiring a postsecondary non-degree award, some college, or an Associate’s d</a:t>
            </a:r>
            <a:r>
              <a:rPr lang="en-US" sz="1050" i="1" dirty="0" smtClean="0">
                <a:latin typeface="Helvetica" panose="020B0604020202020204" pitchFamily="34" charset="0"/>
                <a:cs typeface="Helvetica" panose="020B0604020202020204" pitchFamily="34" charset="0"/>
              </a:rPr>
              <a:t>egree</a:t>
            </a:r>
            <a:r>
              <a:rPr lang="en-US" sz="1050" i="1" dirty="0">
                <a:latin typeface="Helvetica" panose="020B0604020202020204" pitchFamily="34" charset="0"/>
                <a:cs typeface="Helvetica" panose="020B0604020202020204" pitchFamily="34" charset="0"/>
              </a:rPr>
              <a:t>. </a:t>
            </a:r>
            <a:r>
              <a:rPr lang="en-US" sz="1050" i="1" dirty="0" smtClean="0">
                <a:latin typeface="Helvetica" panose="020B0604020202020204" pitchFamily="34" charset="0"/>
                <a:cs typeface="Helvetica" panose="020B0604020202020204" pitchFamily="34" charset="0"/>
              </a:rPr>
              <a:t>Bolded </a:t>
            </a:r>
            <a:r>
              <a:rPr lang="en-US" sz="1050" i="1" dirty="0">
                <a:latin typeface="Helvetica" panose="020B0604020202020204" pitchFamily="34" charset="0"/>
                <a:cs typeface="Helvetica" panose="020B0604020202020204" pitchFamily="34" charset="0"/>
              </a:rPr>
              <a:t>occupations </a:t>
            </a:r>
            <a:r>
              <a:rPr lang="en-US" sz="1050" i="1" dirty="0" smtClean="0">
                <a:latin typeface="Helvetica" panose="020B0604020202020204" pitchFamily="34" charset="0"/>
                <a:cs typeface="Helvetica" panose="020B0604020202020204" pitchFamily="34" charset="0"/>
              </a:rPr>
              <a:t>appear </a:t>
            </a:r>
            <a:r>
              <a:rPr lang="en-US" sz="1050" i="1" dirty="0">
                <a:latin typeface="Helvetica" panose="020B0604020202020204" pitchFamily="34" charset="0"/>
                <a:cs typeface="Helvetica" panose="020B0604020202020204" pitchFamily="34" charset="0"/>
              </a:rPr>
              <a:t>across multiple </a:t>
            </a:r>
            <a:r>
              <a:rPr lang="en-US" sz="1050" i="1" dirty="0" smtClean="0">
                <a:latin typeface="Helvetica" panose="020B0604020202020204" pitchFamily="34" charset="0"/>
                <a:cs typeface="Helvetica" panose="020B0604020202020204" pitchFamily="34" charset="0"/>
              </a:rPr>
              <a:t>priority industries</a:t>
            </a:r>
            <a:r>
              <a:rPr lang="en-US" sz="1050" i="1" dirty="0">
                <a:latin typeface="Helvetica" panose="020B0604020202020204" pitchFamily="34" charset="0"/>
                <a:cs typeface="Helvetica" panose="020B0604020202020204" pitchFamily="34" charset="0"/>
              </a:rPr>
              <a:t>. </a:t>
            </a:r>
          </a:p>
        </p:txBody>
      </p:sp>
      <p:graphicFrame>
        <p:nvGraphicFramePr>
          <p:cNvPr id="6" name="Table 5"/>
          <p:cNvGraphicFramePr>
            <a:graphicFrameLocks noGrp="1"/>
          </p:cNvGraphicFramePr>
          <p:nvPr>
            <p:extLst>
              <p:ext uri="{D42A27DB-BD31-4B8C-83A1-F6EECF244321}">
                <p14:modId xmlns:p14="http://schemas.microsoft.com/office/powerpoint/2010/main" val="2357249538"/>
              </p:ext>
            </p:extLst>
          </p:nvPr>
        </p:nvGraphicFramePr>
        <p:xfrm>
          <a:off x="654503" y="4122340"/>
          <a:ext cx="10881360" cy="729910"/>
        </p:xfrm>
        <a:graphic>
          <a:graphicData uri="http://schemas.openxmlformats.org/drawingml/2006/table">
            <a:tbl>
              <a:tblPr/>
              <a:tblGrid>
                <a:gridCol w="1371600">
                  <a:extLst>
                    <a:ext uri="{9D8B030D-6E8A-4147-A177-3AD203B41FA5}">
                      <a16:colId xmlns:a16="http://schemas.microsoft.com/office/drawing/2014/main" val="2147161828"/>
                    </a:ext>
                  </a:extLst>
                </a:gridCol>
                <a:gridCol w="1097280">
                  <a:extLst>
                    <a:ext uri="{9D8B030D-6E8A-4147-A177-3AD203B41FA5}">
                      <a16:colId xmlns:a16="http://schemas.microsoft.com/office/drawing/2014/main" val="2136465340"/>
                    </a:ext>
                  </a:extLst>
                </a:gridCol>
                <a:gridCol w="3291840">
                  <a:extLst>
                    <a:ext uri="{9D8B030D-6E8A-4147-A177-3AD203B41FA5}">
                      <a16:colId xmlns:a16="http://schemas.microsoft.com/office/drawing/2014/main" val="1709532698"/>
                    </a:ext>
                  </a:extLst>
                </a:gridCol>
                <a:gridCol w="1920240">
                  <a:extLst>
                    <a:ext uri="{9D8B030D-6E8A-4147-A177-3AD203B41FA5}">
                      <a16:colId xmlns:a16="http://schemas.microsoft.com/office/drawing/2014/main" val="1057809106"/>
                    </a:ext>
                  </a:extLst>
                </a:gridCol>
                <a:gridCol w="1097280">
                  <a:extLst>
                    <a:ext uri="{9D8B030D-6E8A-4147-A177-3AD203B41FA5}">
                      <a16:colId xmlns:a16="http://schemas.microsoft.com/office/drawing/2014/main" val="1200225042"/>
                    </a:ext>
                  </a:extLst>
                </a:gridCol>
                <a:gridCol w="640080">
                  <a:extLst>
                    <a:ext uri="{9D8B030D-6E8A-4147-A177-3AD203B41FA5}">
                      <a16:colId xmlns:a16="http://schemas.microsoft.com/office/drawing/2014/main" val="3336968225"/>
                    </a:ext>
                  </a:extLst>
                </a:gridCol>
                <a:gridCol w="1463040">
                  <a:extLst>
                    <a:ext uri="{9D8B030D-6E8A-4147-A177-3AD203B41FA5}">
                      <a16:colId xmlns:a16="http://schemas.microsoft.com/office/drawing/2014/main" val="3481760230"/>
                    </a:ext>
                  </a:extLst>
                </a:gridCol>
              </a:tblGrid>
              <a:tr h="145982">
                <a:tc rowSpan="5">
                  <a:txBody>
                    <a:bodyPr/>
                    <a:lstStyle/>
                    <a:p>
                      <a:pPr algn="ctr" fontAlgn="ctr"/>
                      <a:r>
                        <a:rPr lang="en-US" sz="900" b="0" i="0" u="none" strike="noStrike" dirty="0">
                          <a:solidFill>
                            <a:srgbClr val="000000"/>
                          </a:solidFill>
                          <a:effectLst/>
                          <a:latin typeface="+mn-lt"/>
                        </a:rPr>
                        <a:t>Manufacturing</a:t>
                      </a: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900" b="0" i="0" u="none" strike="noStrike">
                          <a:solidFill>
                            <a:srgbClr val="000000"/>
                          </a:solidFill>
                          <a:effectLst/>
                          <a:latin typeface="+mn-lt"/>
                        </a:rPr>
                        <a:t>17-3023</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1" i="1" u="none" strike="noStrike" dirty="0">
                          <a:solidFill>
                            <a:srgbClr val="000000"/>
                          </a:solidFill>
                          <a:effectLst/>
                          <a:latin typeface="+mn-lt"/>
                        </a:rPr>
                        <a:t>Electrical and Electronics Engineering Technicians</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solidFill>
                      <a:srgbClr val="FFC000"/>
                    </a:solidFill>
                  </a:tcPr>
                </a:tc>
                <a:tc>
                  <a:txBody>
                    <a:bodyPr/>
                    <a:lstStyle/>
                    <a:p>
                      <a:pPr algn="ctr" fontAlgn="ctr"/>
                      <a:r>
                        <a:rPr lang="en-US" sz="900" b="0" i="0" u="none" strike="noStrike">
                          <a:solidFill>
                            <a:srgbClr val="000000"/>
                          </a:solidFill>
                          <a:effectLst/>
                          <a:latin typeface="+mn-lt"/>
                        </a:rPr>
                        <a:t>2,310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mn-lt"/>
                        </a:rPr>
                        <a:t>$66,380</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13146409"/>
                  </a:ext>
                </a:extLst>
              </a:tr>
              <a:tr h="145982">
                <a:tc vMerge="1">
                  <a:txBody>
                    <a:bodyPr/>
                    <a:lstStyle/>
                    <a:p>
                      <a:pPr algn="ctr" fontAlgn="ctr"/>
                      <a:endParaRPr lang="en-US" sz="900" b="0" i="0" u="none" strike="noStrike">
                        <a:solidFill>
                          <a:srgbClr val="000000"/>
                        </a:solidFill>
                        <a:effectLst/>
                        <a:latin typeface="+mn-lt"/>
                      </a:endParaRP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15-1134</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Web Developers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mn-lt"/>
                        </a:rPr>
                        <a:t>150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$81,200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6426598"/>
                  </a:ext>
                </a:extLst>
              </a:tr>
              <a:tr h="145982">
                <a:tc vMerge="1">
                  <a:txBody>
                    <a:bodyPr/>
                    <a:lstStyle/>
                    <a:p>
                      <a:pPr algn="ctr" fontAlgn="ctr"/>
                      <a:endParaRPr lang="en-US" sz="900" b="0" i="0" u="none" strike="noStrike">
                        <a:solidFill>
                          <a:srgbClr val="000000"/>
                        </a:solidFill>
                        <a:effectLst/>
                        <a:latin typeface="+mn-lt"/>
                      </a:endParaRP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15-1152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Computer Network Support Specialists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mn-lt"/>
                        </a:rPr>
                        <a:t>70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$78,090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53392449"/>
                  </a:ext>
                </a:extLst>
              </a:tr>
              <a:tr h="145982">
                <a:tc vMerge="1">
                  <a:txBody>
                    <a:bodyPr/>
                    <a:lstStyle/>
                    <a:p>
                      <a:pPr algn="ctr" fontAlgn="ctr"/>
                      <a:endParaRPr lang="en-US" sz="900" b="0" i="0" u="none" strike="noStrike" dirty="0">
                        <a:solidFill>
                          <a:srgbClr val="000000"/>
                        </a:solidFill>
                        <a:effectLst/>
                        <a:latin typeface="+mn-lt"/>
                      </a:endParaRP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Bookkeeping, Accounting, and Auditing Clerks</a:t>
                      </a:r>
                    </a:p>
                  </a:txBody>
                  <a:tcPr marL="8822" marR="8822" marT="8822"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2,870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$46,180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74707065"/>
                  </a:ext>
                </a:extLst>
              </a:tr>
              <a:tr h="145982">
                <a:tc vMerge="1">
                  <a:txBody>
                    <a:bodyPr/>
                    <a:lstStyle/>
                    <a:p>
                      <a:pPr algn="ctr" fontAlgn="ctr"/>
                      <a:endParaRPr lang="en-US" sz="900" b="0" i="0" u="none" strike="noStrike" dirty="0">
                        <a:solidFill>
                          <a:srgbClr val="000000"/>
                        </a:solidFill>
                        <a:effectLst/>
                        <a:latin typeface="+mn-lt"/>
                      </a:endParaRP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1,220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5</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$60,240</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9447979"/>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1260275277"/>
              </p:ext>
            </p:extLst>
          </p:nvPr>
        </p:nvGraphicFramePr>
        <p:xfrm>
          <a:off x="654503" y="4891881"/>
          <a:ext cx="10881360" cy="1021874"/>
        </p:xfrm>
        <a:graphic>
          <a:graphicData uri="http://schemas.openxmlformats.org/drawingml/2006/table">
            <a:tbl>
              <a:tblPr/>
              <a:tblGrid>
                <a:gridCol w="1371600">
                  <a:extLst>
                    <a:ext uri="{9D8B030D-6E8A-4147-A177-3AD203B41FA5}">
                      <a16:colId xmlns:a16="http://schemas.microsoft.com/office/drawing/2014/main" val="3579593077"/>
                    </a:ext>
                  </a:extLst>
                </a:gridCol>
                <a:gridCol w="1097280">
                  <a:extLst>
                    <a:ext uri="{9D8B030D-6E8A-4147-A177-3AD203B41FA5}">
                      <a16:colId xmlns:a16="http://schemas.microsoft.com/office/drawing/2014/main" val="967347788"/>
                    </a:ext>
                  </a:extLst>
                </a:gridCol>
                <a:gridCol w="3291840">
                  <a:extLst>
                    <a:ext uri="{9D8B030D-6E8A-4147-A177-3AD203B41FA5}">
                      <a16:colId xmlns:a16="http://schemas.microsoft.com/office/drawing/2014/main" val="480389601"/>
                    </a:ext>
                  </a:extLst>
                </a:gridCol>
                <a:gridCol w="1920240">
                  <a:extLst>
                    <a:ext uri="{9D8B030D-6E8A-4147-A177-3AD203B41FA5}">
                      <a16:colId xmlns:a16="http://schemas.microsoft.com/office/drawing/2014/main" val="1416100079"/>
                    </a:ext>
                  </a:extLst>
                </a:gridCol>
                <a:gridCol w="1097280">
                  <a:extLst>
                    <a:ext uri="{9D8B030D-6E8A-4147-A177-3AD203B41FA5}">
                      <a16:colId xmlns:a16="http://schemas.microsoft.com/office/drawing/2014/main" val="4071833388"/>
                    </a:ext>
                  </a:extLst>
                </a:gridCol>
                <a:gridCol w="640080">
                  <a:extLst>
                    <a:ext uri="{9D8B030D-6E8A-4147-A177-3AD203B41FA5}">
                      <a16:colId xmlns:a16="http://schemas.microsoft.com/office/drawing/2014/main" val="3667764419"/>
                    </a:ext>
                  </a:extLst>
                </a:gridCol>
                <a:gridCol w="1463040">
                  <a:extLst>
                    <a:ext uri="{9D8B030D-6E8A-4147-A177-3AD203B41FA5}">
                      <a16:colId xmlns:a16="http://schemas.microsoft.com/office/drawing/2014/main" val="1609453065"/>
                    </a:ext>
                  </a:extLst>
                </a:gridCol>
              </a:tblGrid>
              <a:tr h="145982">
                <a:tc rowSpan="7">
                  <a:txBody>
                    <a:bodyPr/>
                    <a:lstStyle/>
                    <a:p>
                      <a:pPr algn="ctr" fontAlgn="ctr"/>
                      <a:r>
                        <a:rPr lang="en-US" sz="900" b="0" i="0" u="none" strike="noStrike" dirty="0">
                          <a:solidFill>
                            <a:srgbClr val="000000"/>
                          </a:solidFill>
                          <a:effectLst/>
                          <a:latin typeface="+mn-lt"/>
                        </a:rPr>
                        <a:t>Professional and Technical Services</a:t>
                      </a: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US" sz="900" b="0" i="0" u="none" strike="noStrike">
                          <a:solidFill>
                            <a:srgbClr val="000000"/>
                          </a:solidFill>
                          <a:effectLst/>
                          <a:latin typeface="+mn-lt"/>
                        </a:rPr>
                        <a:t>23-2011</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Paralegals and Legal Assistants</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solidFill>
                      <a:srgbClr val="FFC000"/>
                    </a:solidFill>
                  </a:tcPr>
                </a:tc>
                <a:tc>
                  <a:txBody>
                    <a:bodyPr/>
                    <a:lstStyle/>
                    <a:p>
                      <a:pPr algn="ctr" fontAlgn="ctr"/>
                      <a:r>
                        <a:rPr lang="en-US" sz="900" b="0" i="0" u="none" strike="noStrike">
                          <a:solidFill>
                            <a:srgbClr val="000000"/>
                          </a:solidFill>
                          <a:effectLst/>
                          <a:latin typeface="+mn-lt"/>
                        </a:rPr>
                        <a:t>5,490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mn-lt"/>
                        </a:rPr>
                        <a:t>$56,660</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9051266"/>
                  </a:ext>
                </a:extLst>
              </a:tr>
              <a:tr h="145982">
                <a:tc vMerge="1">
                  <a:txBody>
                    <a:bodyPr/>
                    <a:lstStyle/>
                    <a:p>
                      <a:pPr algn="ctr" fontAlgn="ctr"/>
                      <a:endParaRPr lang="en-US" sz="900" b="0" i="0" u="none" strike="noStrike" dirty="0">
                        <a:solidFill>
                          <a:srgbClr val="000000"/>
                        </a:solidFill>
                        <a:effectLst/>
                        <a:latin typeface="+mn-lt"/>
                      </a:endParaRP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15-1134</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Web Developers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mn-lt"/>
                        </a:rPr>
                        <a:t>1,550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$81,200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846409679"/>
                  </a:ext>
                </a:extLst>
              </a:tr>
              <a:tr h="145982">
                <a:tc vMerge="1">
                  <a:txBody>
                    <a:bodyPr/>
                    <a:lstStyle/>
                    <a:p>
                      <a:pPr algn="ctr" fontAlgn="ctr"/>
                      <a:endParaRPr lang="en-US" sz="900" b="0" i="0" u="none" strike="noStrike" dirty="0">
                        <a:solidFill>
                          <a:srgbClr val="000000"/>
                        </a:solidFill>
                        <a:effectLst/>
                        <a:latin typeface="+mn-lt"/>
                      </a:endParaRP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17-3023</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Electrical and Electronics Engineering Technicians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mn-lt"/>
                        </a:rPr>
                        <a:t>870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$66,380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46171378"/>
                  </a:ext>
                </a:extLst>
              </a:tr>
              <a:tr h="145982">
                <a:tc vMerge="1">
                  <a:txBody>
                    <a:bodyPr/>
                    <a:lstStyle/>
                    <a:p>
                      <a:pPr algn="ctr" fontAlgn="ctr"/>
                      <a:endParaRPr lang="en-US" sz="900" b="0" i="0" u="none" strike="noStrike" dirty="0">
                        <a:solidFill>
                          <a:srgbClr val="000000"/>
                        </a:solidFill>
                        <a:effectLst/>
                        <a:latin typeface="+mn-lt"/>
                      </a:endParaRP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15-1152</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Computer Network Support Specialists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Associate's degree</a:t>
                      </a:r>
                    </a:p>
                  </a:txBody>
                  <a:tcPr marL="8822" marR="8822" marT="8822" marB="0" anchor="ctr">
                    <a:lnL>
                      <a:noFill/>
                    </a:lnL>
                    <a:lnR>
                      <a:noFill/>
                    </a:lnR>
                    <a:lnT>
                      <a:noFill/>
                    </a:lnT>
                    <a:lnB>
                      <a:noFill/>
                    </a:lnB>
                    <a:solidFill>
                      <a:srgbClr val="FFC000"/>
                    </a:solidFill>
                  </a:tcPr>
                </a:tc>
                <a:tc>
                  <a:txBody>
                    <a:bodyPr/>
                    <a:lstStyle/>
                    <a:p>
                      <a:pPr algn="ctr" fontAlgn="ctr"/>
                      <a:r>
                        <a:rPr lang="en-US" sz="900" b="0" i="0" u="none" strike="noStrike">
                          <a:solidFill>
                            <a:srgbClr val="000000"/>
                          </a:solidFill>
                          <a:effectLst/>
                          <a:latin typeface="+mn-lt"/>
                        </a:rPr>
                        <a:t>610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$78,090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51180498"/>
                  </a:ext>
                </a:extLst>
              </a:tr>
              <a:tr h="145982">
                <a:tc vMerge="1">
                  <a:txBody>
                    <a:bodyPr/>
                    <a:lstStyle/>
                    <a:p>
                      <a:pPr algn="ctr" fontAlgn="ctr"/>
                      <a:endParaRPr lang="en-US" sz="900" b="0" i="0" u="none" strike="noStrike" dirty="0">
                        <a:solidFill>
                          <a:srgbClr val="000000"/>
                        </a:solidFill>
                        <a:effectLst/>
                        <a:latin typeface="+mn-lt"/>
                      </a:endParaRPr>
                    </a:p>
                  </a:txBody>
                  <a:tcPr marL="8822" marR="8822" marT="8822"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29-2071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Medical Records and Health Information Technicians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Postsecondary non-degree award</a:t>
                      </a:r>
                    </a:p>
                  </a:txBody>
                  <a:tcPr marL="8822" marR="8822" marT="8822" marB="0" anchor="ctr">
                    <a:lnL>
                      <a:noFill/>
                    </a:lnL>
                    <a:lnR>
                      <a:noFill/>
                    </a:lnR>
                    <a:lnT>
                      <a:noFill/>
                    </a:lnT>
                    <a:lnB>
                      <a:noFill/>
                    </a:lnB>
                    <a:solidFill>
                      <a:srgbClr val="70AD47"/>
                    </a:solidFill>
                  </a:tcPr>
                </a:tc>
                <a:tc>
                  <a:txBody>
                    <a:bodyPr/>
                    <a:lstStyle/>
                    <a:p>
                      <a:pPr algn="ctr" fontAlgn="ctr"/>
                      <a:r>
                        <a:rPr lang="en-US" sz="900" b="0" i="0" u="none" strike="noStrike">
                          <a:solidFill>
                            <a:srgbClr val="000000"/>
                          </a:solidFill>
                          <a:effectLst/>
                          <a:latin typeface="+mn-lt"/>
                        </a:rPr>
                        <a:t>760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$47,430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85990855"/>
                  </a:ext>
                </a:extLst>
              </a:tr>
              <a:tr h="145982">
                <a:tc vMerge="1">
                  <a:txBody>
                    <a:bodyPr/>
                    <a:lstStyle/>
                    <a:p>
                      <a:pPr algn="ctr" fontAlgn="ctr"/>
                      <a:endParaRPr lang="en-US" sz="900" b="0" i="0" u="none" strike="noStrike" dirty="0">
                        <a:solidFill>
                          <a:srgbClr val="000000"/>
                        </a:solidFill>
                        <a:effectLst/>
                        <a:latin typeface="+mn-lt"/>
                      </a:endParaRP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1" i="1" u="none" strike="noStrike" dirty="0">
                          <a:solidFill>
                            <a:srgbClr val="000000"/>
                          </a:solidFill>
                          <a:effectLst/>
                          <a:latin typeface="+mn-lt"/>
                        </a:rPr>
                        <a:t>Computer User Support Specialists</a:t>
                      </a: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Some college, no degree</a:t>
                      </a: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6,990</a:t>
                      </a:r>
                    </a:p>
                  </a:txBody>
                  <a:tcPr marL="8822" marR="8822" marT="882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$60,240</a:t>
                      </a:r>
                    </a:p>
                  </a:txBody>
                  <a:tcPr marL="8822" marR="8822" marT="882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45967551"/>
                  </a:ext>
                </a:extLst>
              </a:tr>
              <a:tr h="145982">
                <a:tc vMerge="1">
                  <a:txBody>
                    <a:bodyPr/>
                    <a:lstStyle/>
                    <a:p>
                      <a:pPr algn="ctr" fontAlgn="ctr"/>
                      <a:endParaRPr lang="en-US" sz="900" b="0" i="0" u="none" strike="noStrike" dirty="0">
                        <a:solidFill>
                          <a:srgbClr val="000000"/>
                        </a:solidFill>
                        <a:effectLst/>
                        <a:latin typeface="+mn-lt"/>
                      </a:endParaRPr>
                    </a:p>
                  </a:txBody>
                  <a:tcPr marL="8822" marR="8822" marT="882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Bookkeeping, Accounting, and Auditing Clerks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6,350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$46,180</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4620546"/>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875100775"/>
              </p:ext>
            </p:extLst>
          </p:nvPr>
        </p:nvGraphicFramePr>
        <p:xfrm>
          <a:off x="654503" y="5953386"/>
          <a:ext cx="10881360" cy="291964"/>
        </p:xfrm>
        <a:graphic>
          <a:graphicData uri="http://schemas.openxmlformats.org/drawingml/2006/table">
            <a:tbl>
              <a:tblPr/>
              <a:tblGrid>
                <a:gridCol w="1371600">
                  <a:extLst>
                    <a:ext uri="{9D8B030D-6E8A-4147-A177-3AD203B41FA5}">
                      <a16:colId xmlns:a16="http://schemas.microsoft.com/office/drawing/2014/main" val="142435166"/>
                    </a:ext>
                  </a:extLst>
                </a:gridCol>
                <a:gridCol w="1097280">
                  <a:extLst>
                    <a:ext uri="{9D8B030D-6E8A-4147-A177-3AD203B41FA5}">
                      <a16:colId xmlns:a16="http://schemas.microsoft.com/office/drawing/2014/main" val="27560662"/>
                    </a:ext>
                  </a:extLst>
                </a:gridCol>
                <a:gridCol w="3291840">
                  <a:extLst>
                    <a:ext uri="{9D8B030D-6E8A-4147-A177-3AD203B41FA5}">
                      <a16:colId xmlns:a16="http://schemas.microsoft.com/office/drawing/2014/main" val="840577474"/>
                    </a:ext>
                  </a:extLst>
                </a:gridCol>
                <a:gridCol w="1920240">
                  <a:extLst>
                    <a:ext uri="{9D8B030D-6E8A-4147-A177-3AD203B41FA5}">
                      <a16:colId xmlns:a16="http://schemas.microsoft.com/office/drawing/2014/main" val="548130425"/>
                    </a:ext>
                  </a:extLst>
                </a:gridCol>
                <a:gridCol w="1097280">
                  <a:extLst>
                    <a:ext uri="{9D8B030D-6E8A-4147-A177-3AD203B41FA5}">
                      <a16:colId xmlns:a16="http://schemas.microsoft.com/office/drawing/2014/main" val="2211017057"/>
                    </a:ext>
                  </a:extLst>
                </a:gridCol>
                <a:gridCol w="640080">
                  <a:extLst>
                    <a:ext uri="{9D8B030D-6E8A-4147-A177-3AD203B41FA5}">
                      <a16:colId xmlns:a16="http://schemas.microsoft.com/office/drawing/2014/main" val="1883291646"/>
                    </a:ext>
                  </a:extLst>
                </a:gridCol>
                <a:gridCol w="1463040">
                  <a:extLst>
                    <a:ext uri="{9D8B030D-6E8A-4147-A177-3AD203B41FA5}">
                      <a16:colId xmlns:a16="http://schemas.microsoft.com/office/drawing/2014/main" val="1325901152"/>
                    </a:ext>
                  </a:extLst>
                </a:gridCol>
              </a:tblGrid>
              <a:tr h="145982">
                <a:tc rowSpan="2">
                  <a:txBody>
                    <a:bodyPr/>
                    <a:lstStyle/>
                    <a:p>
                      <a:pPr algn="ctr" fontAlgn="ctr"/>
                      <a:r>
                        <a:rPr lang="en-US" sz="900" b="0" i="0" u="none" strike="noStrike" dirty="0" smtClean="0">
                          <a:solidFill>
                            <a:srgbClr val="000000"/>
                          </a:solidFill>
                          <a:effectLst/>
                          <a:latin typeface="+mn-lt"/>
                        </a:rPr>
                        <a:t>Construction</a:t>
                      </a:r>
                      <a:endParaRPr lang="en-US" sz="900" b="0" i="0" u="none" strike="noStrike" dirty="0">
                        <a:solidFill>
                          <a:srgbClr val="000000"/>
                        </a:solidFill>
                        <a:effectLst/>
                        <a:latin typeface="+mn-lt"/>
                      </a:endParaRPr>
                    </a:p>
                  </a:txBody>
                  <a:tcPr marL="8822" marR="8822" marT="882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a:solidFill>
                            <a:srgbClr val="000000"/>
                          </a:solidFill>
                          <a:effectLst/>
                          <a:latin typeface="+mn-lt"/>
                        </a:rPr>
                        <a:t>43-3031</a:t>
                      </a:r>
                    </a:p>
                  </a:txBody>
                  <a:tcPr marL="8822" marR="8822" marT="882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1" i="1" u="none" strike="noStrike" dirty="0">
                          <a:solidFill>
                            <a:srgbClr val="000000"/>
                          </a:solidFill>
                          <a:effectLst/>
                          <a:latin typeface="+mn-lt"/>
                        </a:rPr>
                        <a:t>Bookkeeping, Accounting, and Auditing Clerks</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mn-lt"/>
                        </a:rPr>
                        <a:t>Some college, no degree</a:t>
                      </a:r>
                    </a:p>
                  </a:txBody>
                  <a:tcPr marL="8822" marR="8822" marT="882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mn-lt"/>
                        </a:rPr>
                        <a:t>3,910</a:t>
                      </a:r>
                    </a:p>
                  </a:txBody>
                  <a:tcPr marL="8822" marR="8822" marT="882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4</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dirty="0">
                          <a:solidFill>
                            <a:srgbClr val="000000"/>
                          </a:solidFill>
                          <a:effectLst/>
                          <a:latin typeface="+mn-lt"/>
                        </a:rPr>
                        <a:t>$46,180</a:t>
                      </a:r>
                    </a:p>
                  </a:txBody>
                  <a:tcPr marL="8822" marR="8822" marT="882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15228878"/>
                  </a:ext>
                </a:extLst>
              </a:tr>
              <a:tr h="145982">
                <a:tc vMerge="1">
                  <a:txBody>
                    <a:bodyPr/>
                    <a:lstStyle/>
                    <a:p>
                      <a:pPr algn="ctr" fontAlgn="ctr"/>
                      <a:endParaRPr lang="en-US" sz="900" b="0" i="0" u="none" strike="noStrike" dirty="0">
                        <a:solidFill>
                          <a:srgbClr val="000000"/>
                        </a:solidFill>
                        <a:effectLst/>
                        <a:latin typeface="+mn-lt"/>
                      </a:endParaRPr>
                    </a:p>
                  </a:txBody>
                  <a:tcPr marL="8822" marR="8822" marT="882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15-1151</a:t>
                      </a:r>
                    </a:p>
                  </a:txBody>
                  <a:tcPr marL="8822" marR="8822" marT="882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1" i="1" u="none" strike="noStrike" dirty="0">
                          <a:solidFill>
                            <a:srgbClr val="000000"/>
                          </a:solidFill>
                          <a:effectLst/>
                          <a:latin typeface="+mn-lt"/>
                        </a:rPr>
                        <a:t>Computer User Support Specialists</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Some college, no degree</a:t>
                      </a:r>
                    </a:p>
                  </a:txBody>
                  <a:tcPr marL="8822" marR="8822" marT="882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130</a:t>
                      </a:r>
                    </a:p>
                  </a:txBody>
                  <a:tcPr marL="8822" marR="8822" marT="882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5</a:t>
                      </a:r>
                    </a:p>
                  </a:txBody>
                  <a:tcPr marL="8822" marR="8822" marT="882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$60,240</a:t>
                      </a:r>
                    </a:p>
                  </a:txBody>
                  <a:tcPr marL="8822" marR="8822" marT="882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8627322"/>
                  </a:ext>
                </a:extLst>
              </a:tr>
            </a:tbl>
          </a:graphicData>
        </a:graphic>
      </p:graphicFrame>
    </p:spTree>
    <p:extLst>
      <p:ext uri="{BB962C8B-B14F-4D97-AF65-F5344CB8AC3E}">
        <p14:creationId xmlns:p14="http://schemas.microsoft.com/office/powerpoint/2010/main" val="39691582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906141746"/>
              </p:ext>
            </p:extLst>
          </p:nvPr>
        </p:nvGraphicFramePr>
        <p:xfrm>
          <a:off x="654503" y="1407878"/>
          <a:ext cx="10881360" cy="4713112"/>
        </p:xfrm>
        <a:graphic>
          <a:graphicData uri="http://schemas.openxmlformats.org/drawingml/2006/table">
            <a:tbl>
              <a:tblPr/>
              <a:tblGrid>
                <a:gridCol w="1371600">
                  <a:extLst>
                    <a:ext uri="{9D8B030D-6E8A-4147-A177-3AD203B41FA5}">
                      <a16:colId xmlns:a16="http://schemas.microsoft.com/office/drawing/2014/main" val="4293387518"/>
                    </a:ext>
                  </a:extLst>
                </a:gridCol>
                <a:gridCol w="1097280">
                  <a:extLst>
                    <a:ext uri="{9D8B030D-6E8A-4147-A177-3AD203B41FA5}">
                      <a16:colId xmlns:a16="http://schemas.microsoft.com/office/drawing/2014/main" val="3990215607"/>
                    </a:ext>
                  </a:extLst>
                </a:gridCol>
                <a:gridCol w="3291840">
                  <a:extLst>
                    <a:ext uri="{9D8B030D-6E8A-4147-A177-3AD203B41FA5}">
                      <a16:colId xmlns:a16="http://schemas.microsoft.com/office/drawing/2014/main" val="1423925865"/>
                    </a:ext>
                  </a:extLst>
                </a:gridCol>
                <a:gridCol w="1920240">
                  <a:extLst>
                    <a:ext uri="{9D8B030D-6E8A-4147-A177-3AD203B41FA5}">
                      <a16:colId xmlns:a16="http://schemas.microsoft.com/office/drawing/2014/main" val="3366643301"/>
                    </a:ext>
                  </a:extLst>
                </a:gridCol>
                <a:gridCol w="1097280">
                  <a:extLst>
                    <a:ext uri="{9D8B030D-6E8A-4147-A177-3AD203B41FA5}">
                      <a16:colId xmlns:a16="http://schemas.microsoft.com/office/drawing/2014/main" val="3089435311"/>
                    </a:ext>
                  </a:extLst>
                </a:gridCol>
                <a:gridCol w="640080">
                  <a:extLst>
                    <a:ext uri="{9D8B030D-6E8A-4147-A177-3AD203B41FA5}">
                      <a16:colId xmlns:a16="http://schemas.microsoft.com/office/drawing/2014/main" val="489864240"/>
                    </a:ext>
                  </a:extLst>
                </a:gridCol>
                <a:gridCol w="1463040">
                  <a:extLst>
                    <a:ext uri="{9D8B030D-6E8A-4147-A177-3AD203B41FA5}">
                      <a16:colId xmlns:a16="http://schemas.microsoft.com/office/drawing/2014/main" val="1020226802"/>
                    </a:ext>
                  </a:extLst>
                </a:gridCol>
              </a:tblGrid>
              <a:tr h="182880">
                <a:tc>
                  <a:txBody>
                    <a:bodyPr/>
                    <a:lstStyle/>
                    <a:p>
                      <a:pPr algn="l" fontAlgn="ctr"/>
                      <a:endParaRPr lang="en-US" sz="900" b="0" i="0" u="none" strike="noStrike" dirty="0">
                        <a:solidFill>
                          <a:srgbClr val="000000"/>
                        </a:solidFill>
                        <a:effectLst/>
                        <a:latin typeface="+mn-lt"/>
                      </a:endParaRPr>
                    </a:p>
                  </a:txBody>
                  <a:tcPr marL="4552" marR="4552" marT="45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900" b="0" i="0" u="none" strike="noStrike" dirty="0">
                        <a:solidFill>
                          <a:srgbClr val="000000"/>
                        </a:solidFill>
                        <a:effectLst/>
                        <a:latin typeface="+mn-lt"/>
                      </a:endParaRPr>
                    </a:p>
                  </a:txBody>
                  <a:tcPr marL="4552" marR="4552" marT="4552"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dirty="0">
                          <a:solidFill>
                            <a:srgbClr val="FA7D00"/>
                          </a:solidFill>
                          <a:effectLst/>
                          <a:latin typeface="+mn-lt"/>
                        </a:rPr>
                        <a:t>Industry-Specific</a:t>
                      </a:r>
                    </a:p>
                  </a:txBody>
                  <a:tcPr marL="4552" marR="4552" marT="45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900" b="1" i="0" u="none" strike="noStrike" dirty="0">
                          <a:solidFill>
                            <a:srgbClr val="FA7D00"/>
                          </a:solidFill>
                          <a:effectLst/>
                          <a:latin typeface="+mn-lt"/>
                        </a:rPr>
                        <a:t>All Industries</a:t>
                      </a:r>
                    </a:p>
                  </a:txBody>
                  <a:tcPr marL="4552" marR="4552" marT="45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559119188"/>
                  </a:ext>
                </a:extLst>
              </a:tr>
              <a:tr h="182064">
                <a:tc>
                  <a:txBody>
                    <a:bodyPr/>
                    <a:lstStyle/>
                    <a:p>
                      <a:pPr algn="ctr" fontAlgn="ctr"/>
                      <a:r>
                        <a:rPr lang="en-US" sz="900" b="1" i="0" u="none" strike="noStrike" dirty="0">
                          <a:solidFill>
                            <a:srgbClr val="FFFFFF"/>
                          </a:solidFill>
                          <a:effectLst/>
                          <a:latin typeface="+mn-lt"/>
                        </a:rPr>
                        <a:t>Industry</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Educational Requirement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2018 Industry Employment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STAR</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Median Annual Wage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411641755"/>
                  </a:ext>
                </a:extLst>
              </a:tr>
              <a:tr h="91440">
                <a:tc rowSpan="30">
                  <a:txBody>
                    <a:bodyPr/>
                    <a:lstStyle/>
                    <a:p>
                      <a:pPr algn="ctr" fontAlgn="ctr"/>
                      <a:r>
                        <a:rPr lang="en-US" sz="900" b="0" i="0" u="none" strike="noStrike" dirty="0">
                          <a:solidFill>
                            <a:srgbClr val="000000"/>
                          </a:solidFill>
                          <a:effectLst/>
                          <a:latin typeface="+mn-lt"/>
                        </a:rPr>
                        <a:t>Health Care and Social Assistance</a:t>
                      </a:r>
                    </a:p>
                  </a:txBody>
                  <a:tcPr marL="4552" marR="4552" marT="455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900" b="0" i="0" u="none" strike="noStrike">
                          <a:solidFill>
                            <a:srgbClr val="000000"/>
                          </a:solidFill>
                          <a:effectLst/>
                          <a:latin typeface="+mn-lt"/>
                        </a:rPr>
                        <a:t>29-1021</a:t>
                      </a:r>
                    </a:p>
                  </a:txBody>
                  <a:tcPr marL="4552" marR="4552" marT="455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Dentists, General</a:t>
                      </a:r>
                    </a:p>
                  </a:txBody>
                  <a:tcPr marL="4552" marR="4552" marT="455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rgbClr val="FFFFFF"/>
                          </a:solidFill>
                          <a:effectLst/>
                          <a:latin typeface="+mn-lt"/>
                        </a:rPr>
                        <a:t>Doctoral or professional degree</a:t>
                      </a:r>
                    </a:p>
                  </a:txBody>
                  <a:tcPr marL="4552" marR="4552" marT="4552" marB="0" anchor="ctr">
                    <a:lnL>
                      <a:noFill/>
                    </a:lnL>
                    <a:lnR>
                      <a:noFill/>
                    </a:lnR>
                    <a:lnT w="12700" cap="flat" cmpd="sng" algn="ctr">
                      <a:solidFill>
                        <a:srgbClr val="000000"/>
                      </a:solidFill>
                      <a:prstDash val="solid"/>
                      <a:round/>
                      <a:headEnd type="none" w="med" len="med"/>
                      <a:tailEnd type="none" w="med" len="med"/>
                    </a:lnT>
                    <a:lnB>
                      <a:noFill/>
                    </a:lnB>
                    <a:solidFill>
                      <a:srgbClr val="A5A5A5"/>
                    </a:solidFill>
                  </a:tcPr>
                </a:tc>
                <a:tc>
                  <a:txBody>
                    <a:bodyPr/>
                    <a:lstStyle/>
                    <a:p>
                      <a:pPr algn="ctr" fontAlgn="ctr"/>
                      <a:r>
                        <a:rPr lang="en-US" sz="900" b="0" i="0" u="none" strike="noStrike">
                          <a:solidFill>
                            <a:srgbClr val="000000"/>
                          </a:solidFill>
                          <a:effectLst/>
                          <a:latin typeface="+mn-lt"/>
                        </a:rPr>
                        <a:t>3,140</a:t>
                      </a:r>
                    </a:p>
                  </a:txBody>
                  <a:tcPr marL="4552" marR="4552" marT="455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dirty="0">
                          <a:solidFill>
                            <a:srgbClr val="000000"/>
                          </a:solidFill>
                          <a:effectLst/>
                          <a:latin typeface="+mn-lt"/>
                        </a:rPr>
                        <a:t>$148,520</a:t>
                      </a:r>
                    </a:p>
                  </a:txBody>
                  <a:tcPr marL="4552" marR="4552" marT="455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14174399"/>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29-1062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Family and General Practitioners</a:t>
                      </a:r>
                    </a:p>
                  </a:txBody>
                  <a:tcPr marL="4552" marR="4552" marT="4552"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ctr"/>
                      <a:r>
                        <a:rPr lang="en-US" sz="900" b="0" i="0" u="none" strike="noStrike">
                          <a:solidFill>
                            <a:srgbClr val="000000"/>
                          </a:solidFill>
                          <a:effectLst/>
                          <a:latin typeface="+mn-lt"/>
                        </a:rPr>
                        <a:t>2,470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$200,740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12096622"/>
                  </a:ext>
                </a:extLst>
              </a:tr>
              <a:tr h="91440">
                <a:tc vMerge="1">
                  <a:txBody>
                    <a:bodyPr/>
                    <a:lstStyle/>
                    <a:p>
                      <a:pPr algn="ctr" fontAlgn="ctr"/>
                      <a:endParaRPr lang="en-US" sz="900" b="0" i="0" u="none" strike="noStrike">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19-3031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Clinical, Counseling, and School Psychologists</a:t>
                      </a:r>
                    </a:p>
                  </a:txBody>
                  <a:tcPr marL="4552" marR="4552" marT="455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ctr"/>
                      <a:r>
                        <a:rPr lang="en-US" sz="900" b="0" i="0" u="none" strike="noStrike">
                          <a:solidFill>
                            <a:srgbClr val="000000"/>
                          </a:solidFill>
                          <a:effectLst/>
                          <a:latin typeface="+mn-lt"/>
                        </a:rPr>
                        <a:t>1,930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$79,810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84025036"/>
                  </a:ext>
                </a:extLst>
              </a:tr>
              <a:tr h="91440">
                <a:tc vMerge="1">
                  <a:txBody>
                    <a:bodyPr/>
                    <a:lstStyle/>
                    <a:p>
                      <a:pPr algn="ctr" fontAlgn="ctr"/>
                      <a:endParaRPr lang="en-US" sz="900" b="0" i="0" u="none" strike="noStrike">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29-1065</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Pediatricians, General</a:t>
                      </a:r>
                    </a:p>
                  </a:txBody>
                  <a:tcPr marL="4552" marR="4552" marT="455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ctr"/>
                      <a:r>
                        <a:rPr lang="en-US" sz="900" b="0" i="0" u="none" strike="noStrike">
                          <a:solidFill>
                            <a:srgbClr val="000000"/>
                          </a:solidFill>
                          <a:effectLst/>
                          <a:latin typeface="+mn-lt"/>
                        </a:rPr>
                        <a:t>1,550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$180,300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75531944"/>
                  </a:ext>
                </a:extLst>
              </a:tr>
              <a:tr h="91440">
                <a:tc vMerge="1">
                  <a:txBody>
                    <a:bodyPr/>
                    <a:lstStyle/>
                    <a:p>
                      <a:pPr algn="ctr" fontAlgn="ctr"/>
                      <a:endParaRPr lang="en-US" sz="900" b="0" i="0" u="none" strike="noStrike">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29-1041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Optometrists</a:t>
                      </a:r>
                    </a:p>
                  </a:txBody>
                  <a:tcPr marL="4552" marR="4552" marT="4552"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ctr"/>
                      <a:r>
                        <a:rPr lang="en-US" sz="900" b="0" i="0" u="none" strike="noStrike">
                          <a:solidFill>
                            <a:srgbClr val="000000"/>
                          </a:solidFill>
                          <a:effectLst/>
                          <a:latin typeface="+mn-lt"/>
                        </a:rPr>
                        <a:t>1,060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$124,890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01420473"/>
                  </a:ext>
                </a:extLst>
              </a:tr>
              <a:tr h="91440">
                <a:tc vMerge="1">
                  <a:txBody>
                    <a:bodyPr/>
                    <a:lstStyle/>
                    <a:p>
                      <a:pPr algn="ctr" fontAlgn="ctr"/>
                      <a:endParaRPr lang="en-US" sz="900" b="0" i="0" u="none" strike="noStrike">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29-1066</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Psychiatrists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ctr"/>
                      <a:r>
                        <a:rPr lang="en-US" sz="900" b="0" i="0" u="none" strike="noStrike">
                          <a:solidFill>
                            <a:srgbClr val="000000"/>
                          </a:solidFill>
                          <a:effectLst/>
                          <a:latin typeface="+mn-lt"/>
                        </a:rPr>
                        <a:t>830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$184,610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2549979"/>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21-1022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Healthcare Social Workers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Master's degree</a:t>
                      </a:r>
                    </a:p>
                  </a:txBody>
                  <a:tcPr marL="4552" marR="4552" marT="4552"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5,340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$61,460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90614515"/>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29-1151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Nurse Anesthetists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Master's degree</a:t>
                      </a:r>
                    </a:p>
                  </a:txBody>
                  <a:tcPr marL="4552" marR="4552" marT="4552"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810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$182,550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1352534"/>
                  </a:ext>
                </a:extLst>
              </a:tr>
              <a:tr h="91440">
                <a:tc vMerge="1">
                  <a:txBody>
                    <a:bodyPr/>
                    <a:lstStyle/>
                    <a:p>
                      <a:pPr algn="ctr" fontAlgn="ctr"/>
                      <a:endParaRPr lang="en-US" sz="900" b="0" i="0" u="none" strike="noStrike">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25-9031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Instructional Coordinators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Master's degree</a:t>
                      </a:r>
                    </a:p>
                  </a:txBody>
                  <a:tcPr marL="4552" marR="4552" marT="4552"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430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$74,100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23026403"/>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25-1072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Nursing Instructors and Teachers, Postsecondary</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Master's degree</a:t>
                      </a:r>
                    </a:p>
                  </a:txBody>
                  <a:tcPr marL="4552" marR="4552" marT="4552"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120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$79,710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64721201"/>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25-4021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Librarians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Master's degree</a:t>
                      </a:r>
                    </a:p>
                  </a:txBody>
                  <a:tcPr marL="4552" marR="4552" marT="4552"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50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$68,310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47911657"/>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21-1021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Child, Family, and School Social Workers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4,860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$43,980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79509852"/>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11-9151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Social and Community Service Managers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4,810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$65,590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82988843"/>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13-1151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Training and Development Specialists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1,680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$68,470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86654598"/>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19-4021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Biological Technicians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1,630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$51,290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7133016"/>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29-1031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Dietitians and Nutritionists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1,620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$64,160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4003586"/>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Fundraisers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790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$59,950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5049030"/>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27-3031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Public Relations Specialists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$62,290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45267125"/>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13-1041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Compliance Officers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570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$77,990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73824614"/>
                  </a:ext>
                </a:extLst>
              </a:tr>
              <a:tr h="91440">
                <a:tc vMerge="1">
                  <a:txBody>
                    <a:bodyPr/>
                    <a:lstStyle/>
                    <a:p>
                      <a:pPr algn="ctr" fontAlgn="ctr"/>
                      <a:endParaRPr lang="en-US" sz="900" b="0" i="0" u="none" strike="noStrike">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13-1141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Compensation, Benefits, and Job Analysis Specialists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$70,940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03976613"/>
                  </a:ext>
                </a:extLst>
              </a:tr>
              <a:tr h="91440">
                <a:tc vMerge="1">
                  <a:txBody>
                    <a:bodyPr/>
                    <a:lstStyle/>
                    <a:p>
                      <a:pPr algn="ctr" fontAlgn="ctr"/>
                      <a:endParaRPr lang="en-US" sz="900" b="0" i="0" u="none" strike="noStrike">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13-2031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Budget Analysts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$83,240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21130454"/>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11-3131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Training and Development Managers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160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$117,330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72937604"/>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Computer Programmers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150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$92,200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57630583"/>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Meeting, Convention, and Event Planners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$52,480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42889894"/>
                  </a:ext>
                </a:extLst>
              </a:tr>
              <a:tr h="91440">
                <a:tc vMerge="1">
                  <a:txBody>
                    <a:bodyPr/>
                    <a:lstStyle/>
                    <a:p>
                      <a:pPr algn="ctr" fontAlgn="ctr"/>
                      <a:endParaRPr lang="en-US" sz="900" b="0" i="0" u="none" strike="noStrike">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29-9011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Occupational Health and Safety Specialists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100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$82,440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0980877"/>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25-2054</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Special Education Teachers, Secondary School</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90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$74,110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08449186"/>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25-2052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Special Education Teachers, Kindergarten and </a:t>
                      </a:r>
                      <a:r>
                        <a:rPr lang="en-US" sz="900" b="0" i="0" u="none" strike="noStrike" dirty="0" smtClean="0">
                          <a:solidFill>
                            <a:srgbClr val="000000"/>
                          </a:solidFill>
                          <a:effectLst/>
                          <a:latin typeface="+mn-lt"/>
                        </a:rPr>
                        <a:t>Elementary</a:t>
                      </a: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$72,260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85599939"/>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11-3111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Compensation and Benefits Managers</a:t>
                      </a:r>
                    </a:p>
                  </a:txBody>
                  <a:tcPr marL="4552" marR="4552" marT="4552"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$117,930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2435812"/>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11-3061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Purchasing Managers</a:t>
                      </a:r>
                    </a:p>
                  </a:txBody>
                  <a:tcPr marL="4552" marR="4552" marT="4552"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$121,980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48011213"/>
                  </a:ext>
                </a:extLst>
              </a:tr>
              <a:tr h="91440">
                <a:tc vMerge="1">
                  <a:txBody>
                    <a:bodyPr/>
                    <a:lstStyle/>
                    <a:p>
                      <a:pPr algn="ctr" fontAlgn="ct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27-1024</a:t>
                      </a:r>
                    </a:p>
                  </a:txBody>
                  <a:tcPr marL="4552" marR="4552" marT="455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mn-lt"/>
                        </a:rPr>
                        <a:t>Graphic Designers</a:t>
                      </a:r>
                    </a:p>
                  </a:txBody>
                  <a:tcPr marL="4552" marR="4552" marT="455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FFFFFF"/>
                          </a:solidFill>
                          <a:effectLst/>
                          <a:latin typeface="+mn-lt"/>
                        </a:rPr>
                        <a:t>Bachelor's degree</a:t>
                      </a:r>
                    </a:p>
                  </a:txBody>
                  <a:tcPr marL="4552" marR="4552" marT="4552" marB="0" anchor="ctr">
                    <a:lnL>
                      <a:noFill/>
                    </a:lnL>
                    <a:lnR>
                      <a:noFill/>
                    </a:lnR>
                    <a:lnT>
                      <a:noFill/>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0" i="0" u="none" strike="noStrike">
                          <a:solidFill>
                            <a:srgbClr val="000000"/>
                          </a:solidFill>
                          <a:effectLst/>
                          <a:latin typeface="+mn-lt"/>
                        </a:rPr>
                        <a:t>50</a:t>
                      </a:r>
                    </a:p>
                  </a:txBody>
                  <a:tcPr marL="4552" marR="4552" marT="455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4</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$60,530</a:t>
                      </a:r>
                    </a:p>
                  </a:txBody>
                  <a:tcPr marL="4552" marR="4552" marT="455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4962819"/>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33</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t>BA+ </a:t>
            </a:r>
            <a:r>
              <a:rPr lang="en-US" sz="3200" dirty="0" smtClean="0">
                <a:latin typeface="Helvetica" panose="020B0604020202020204" pitchFamily="34" charset="0"/>
                <a:cs typeface="Helvetica" panose="020B0604020202020204" pitchFamily="34" charset="0"/>
              </a:rPr>
              <a:t>Occupations Associated with </a:t>
            </a:r>
            <a:r>
              <a:rPr lang="en-US" sz="3200" dirty="0" smtClean="0"/>
              <a:t>Priority Industries, 4-Stars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202650"/>
            <a:ext cx="10926061" cy="253916"/>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4-star occupations </a:t>
            </a:r>
            <a:r>
              <a:rPr lang="en-US" sz="1050" i="1" dirty="0">
                <a:latin typeface="Helvetica" panose="020B0604020202020204" pitchFamily="34" charset="0"/>
                <a:cs typeface="Helvetica" panose="020B0604020202020204" pitchFamily="34" charset="0"/>
              </a:rPr>
              <a:t>requiring a </a:t>
            </a:r>
            <a:r>
              <a:rPr lang="en-US" sz="1050" i="1" dirty="0" smtClean="0">
                <a:latin typeface="Helvetica" panose="020B0604020202020204" pitchFamily="34" charset="0"/>
                <a:cs typeface="Helvetica" panose="020B0604020202020204" pitchFamily="34" charset="0"/>
              </a:rPr>
              <a:t>Bachelor’s degree or higher. </a:t>
            </a:r>
            <a:r>
              <a:rPr lang="en-US" sz="1050" i="1" dirty="0">
                <a:latin typeface="Helvetica" panose="020B0604020202020204" pitchFamily="34" charset="0"/>
                <a:cs typeface="Helvetica" panose="020B0604020202020204" pitchFamily="34" charset="0"/>
              </a:rPr>
              <a:t>Top occupations determined by statewide industry employment. </a:t>
            </a:r>
          </a:p>
        </p:txBody>
      </p:sp>
    </p:spTree>
    <p:extLst>
      <p:ext uri="{BB962C8B-B14F-4D97-AF65-F5344CB8AC3E}">
        <p14:creationId xmlns:p14="http://schemas.microsoft.com/office/powerpoint/2010/main" val="36750726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059196124"/>
              </p:ext>
            </p:extLst>
          </p:nvPr>
        </p:nvGraphicFramePr>
        <p:xfrm>
          <a:off x="654912" y="1417638"/>
          <a:ext cx="10881360" cy="4083477"/>
        </p:xfrm>
        <a:graphic>
          <a:graphicData uri="http://schemas.openxmlformats.org/drawingml/2006/table">
            <a:tbl>
              <a:tblPr/>
              <a:tblGrid>
                <a:gridCol w="1371600">
                  <a:extLst>
                    <a:ext uri="{9D8B030D-6E8A-4147-A177-3AD203B41FA5}">
                      <a16:colId xmlns:a16="http://schemas.microsoft.com/office/drawing/2014/main" val="1223879570"/>
                    </a:ext>
                  </a:extLst>
                </a:gridCol>
                <a:gridCol w="1097280">
                  <a:extLst>
                    <a:ext uri="{9D8B030D-6E8A-4147-A177-3AD203B41FA5}">
                      <a16:colId xmlns:a16="http://schemas.microsoft.com/office/drawing/2014/main" val="1861123628"/>
                    </a:ext>
                  </a:extLst>
                </a:gridCol>
                <a:gridCol w="3291840">
                  <a:extLst>
                    <a:ext uri="{9D8B030D-6E8A-4147-A177-3AD203B41FA5}">
                      <a16:colId xmlns:a16="http://schemas.microsoft.com/office/drawing/2014/main" val="3293236527"/>
                    </a:ext>
                  </a:extLst>
                </a:gridCol>
                <a:gridCol w="1920240">
                  <a:extLst>
                    <a:ext uri="{9D8B030D-6E8A-4147-A177-3AD203B41FA5}">
                      <a16:colId xmlns:a16="http://schemas.microsoft.com/office/drawing/2014/main" val="2488314124"/>
                    </a:ext>
                  </a:extLst>
                </a:gridCol>
                <a:gridCol w="1097280">
                  <a:extLst>
                    <a:ext uri="{9D8B030D-6E8A-4147-A177-3AD203B41FA5}">
                      <a16:colId xmlns:a16="http://schemas.microsoft.com/office/drawing/2014/main" val="1250911102"/>
                    </a:ext>
                  </a:extLst>
                </a:gridCol>
                <a:gridCol w="640080">
                  <a:extLst>
                    <a:ext uri="{9D8B030D-6E8A-4147-A177-3AD203B41FA5}">
                      <a16:colId xmlns:a16="http://schemas.microsoft.com/office/drawing/2014/main" val="2034731649"/>
                    </a:ext>
                  </a:extLst>
                </a:gridCol>
                <a:gridCol w="1463040">
                  <a:extLst>
                    <a:ext uri="{9D8B030D-6E8A-4147-A177-3AD203B41FA5}">
                      <a16:colId xmlns:a16="http://schemas.microsoft.com/office/drawing/2014/main" val="3442446950"/>
                    </a:ext>
                  </a:extLst>
                </a:gridCol>
              </a:tblGrid>
              <a:tr h="182880">
                <a:tc>
                  <a:txBody>
                    <a:bodyPr/>
                    <a:lstStyle/>
                    <a:p>
                      <a:pPr algn="l" fontAlgn="ctr"/>
                      <a:endParaRPr lang="en-US" sz="900" b="0" i="0" u="none" strike="noStrike">
                        <a:solidFill>
                          <a:srgbClr val="000000"/>
                        </a:solidFill>
                        <a:effectLst/>
                        <a:latin typeface="+mn-lt"/>
                      </a:endParaRPr>
                    </a:p>
                  </a:txBody>
                  <a:tcPr marL="7709" marR="7709" marT="770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a:solidFill>
                          <a:srgbClr val="000000"/>
                        </a:solidFill>
                        <a:effectLst/>
                        <a:latin typeface="+mn-lt"/>
                      </a:endParaRPr>
                    </a:p>
                  </a:txBody>
                  <a:tcPr marL="7709" marR="7709" marT="770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900" b="0" i="0" u="none" strike="noStrike" dirty="0">
                        <a:solidFill>
                          <a:srgbClr val="000000"/>
                        </a:solidFill>
                        <a:effectLst/>
                        <a:latin typeface="+mn-lt"/>
                      </a:endParaRPr>
                    </a:p>
                  </a:txBody>
                  <a:tcPr marL="7709" marR="7709" marT="7709"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dirty="0">
                          <a:solidFill>
                            <a:srgbClr val="FA7D00"/>
                          </a:solidFill>
                          <a:effectLst/>
                          <a:latin typeface="+mn-lt"/>
                        </a:rPr>
                        <a:t>Industry-Specific</a:t>
                      </a:r>
                    </a:p>
                  </a:txBody>
                  <a:tcPr marL="4552" marR="4552" marT="45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900" b="1" i="0" u="none" strike="noStrike" dirty="0">
                          <a:solidFill>
                            <a:srgbClr val="FA7D00"/>
                          </a:solidFill>
                          <a:effectLst/>
                          <a:latin typeface="+mn-lt"/>
                        </a:rPr>
                        <a:t>All Industries</a:t>
                      </a:r>
                    </a:p>
                  </a:txBody>
                  <a:tcPr marL="4552" marR="4552" marT="45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2747125446"/>
                  </a:ext>
                </a:extLst>
              </a:tr>
              <a:tr h="274320">
                <a:tc>
                  <a:txBody>
                    <a:bodyPr/>
                    <a:lstStyle/>
                    <a:p>
                      <a:pPr algn="ctr" fontAlgn="ctr"/>
                      <a:r>
                        <a:rPr lang="en-US" sz="900" b="1" i="0" u="none" strike="noStrike" dirty="0">
                          <a:solidFill>
                            <a:srgbClr val="FFFFFF"/>
                          </a:solidFill>
                          <a:effectLst/>
                          <a:latin typeface="+mn-lt"/>
                        </a:rPr>
                        <a:t>Industry</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Educational Requirement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2018 Industry Employment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STAR</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Median Annual Wage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986866032"/>
                  </a:ext>
                </a:extLst>
              </a:tr>
              <a:tr h="91440">
                <a:tc rowSpan="25">
                  <a:txBody>
                    <a:bodyPr/>
                    <a:lstStyle/>
                    <a:p>
                      <a:pPr algn="ctr" fontAlgn="ctr"/>
                      <a:r>
                        <a:rPr lang="en-US" sz="900" b="0" i="0" u="none" strike="noStrike" dirty="0">
                          <a:solidFill>
                            <a:srgbClr val="000000"/>
                          </a:solidFill>
                          <a:effectLst/>
                          <a:latin typeface="+mn-lt"/>
                        </a:rPr>
                        <a:t>Manufacturing</a:t>
                      </a:r>
                    </a:p>
                  </a:txBody>
                  <a:tcPr marL="7709" marR="7709" marT="7709"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900" b="0" i="0" u="none" strike="noStrike" dirty="0">
                          <a:solidFill>
                            <a:srgbClr val="000000"/>
                          </a:solidFill>
                          <a:effectLst/>
                          <a:latin typeface="+mn-lt"/>
                        </a:rPr>
                        <a:t>19-1021</a:t>
                      </a:r>
                    </a:p>
                  </a:txBody>
                  <a:tcPr marL="7709" marR="7709" marT="7709"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Biochemists and Biophysicists</a:t>
                      </a:r>
                    </a:p>
                  </a:txBody>
                  <a:tcPr marL="7709" marR="7709" marT="770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rgbClr val="FFFFFF"/>
                          </a:solidFill>
                          <a:effectLst/>
                          <a:latin typeface="+mn-lt"/>
                        </a:rPr>
                        <a:t>Doctoral or professional degree</a:t>
                      </a:r>
                    </a:p>
                  </a:txBody>
                  <a:tcPr marL="7709" marR="7709" marT="7709" marB="0" anchor="ctr">
                    <a:lnL>
                      <a:noFill/>
                    </a:lnL>
                    <a:lnR>
                      <a:noFill/>
                    </a:lnR>
                    <a:lnT w="12700" cap="flat" cmpd="sng" algn="ctr">
                      <a:solidFill>
                        <a:srgbClr val="000000"/>
                      </a:solidFill>
                      <a:prstDash val="solid"/>
                      <a:round/>
                      <a:headEnd type="none" w="med" len="med"/>
                      <a:tailEnd type="none" w="med" len="med"/>
                    </a:lnT>
                    <a:lnB>
                      <a:noFill/>
                    </a:lnB>
                    <a:solidFill>
                      <a:srgbClr val="A5A5A5"/>
                    </a:solidFill>
                  </a:tcPr>
                </a:tc>
                <a:tc>
                  <a:txBody>
                    <a:bodyPr/>
                    <a:lstStyle/>
                    <a:p>
                      <a:pPr algn="ctr" fontAlgn="ctr"/>
                      <a:r>
                        <a:rPr lang="en-US" sz="900" b="0" i="0" u="none" strike="noStrike" dirty="0">
                          <a:solidFill>
                            <a:srgbClr val="000000"/>
                          </a:solidFill>
                          <a:effectLst/>
                          <a:latin typeface="+mn-lt"/>
                        </a:rPr>
                        <a:t>490</a:t>
                      </a:r>
                    </a:p>
                  </a:txBody>
                  <a:tcPr marL="7709" marR="7709" marT="7709"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dirty="0">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dirty="0">
                          <a:solidFill>
                            <a:srgbClr val="000000"/>
                          </a:solidFill>
                          <a:effectLst/>
                          <a:latin typeface="+mn-lt"/>
                        </a:rPr>
                        <a:t>$101,550</a:t>
                      </a:r>
                    </a:p>
                  </a:txBody>
                  <a:tcPr marL="7709" marR="7709" marT="7709"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69180819"/>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17-2072</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Electronics Engineers, Except Computer</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1,330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$116,580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85024141"/>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19-2031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Chemists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1,140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$87,240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60182295"/>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11-3061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Purchasing Managers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920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$121,980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49251185"/>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27-1024</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Graphic Designers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850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$60,530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43163198"/>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41-9031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Sales Engineers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660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$96,260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45279634"/>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13-1051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Cost Estimators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620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$72,520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541413014"/>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13-1041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Compliance Officers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550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$77,990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45961088"/>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13-1081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Logisticians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530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$75,220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47870632"/>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19-4021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Biological Technicians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420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$51,290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42402842"/>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17-2031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Biomedical Engineers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420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$94,640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09998648"/>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17-2061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Computer Hardware Engineers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370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$120,860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13864184"/>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17-2041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Chemical Engineers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360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$95,690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84080143"/>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15-1131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Computer Programmers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340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$92,200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62275265"/>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13-1151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Training and Development Specialists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330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$68,470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55279085"/>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27-3042</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Technical Writers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300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$84,340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02246445"/>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27-3031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Public Relations Specialists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230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$62,290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44300391"/>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13-2031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Budget Analysts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230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$83,240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37385713"/>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29-9011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Occupational Health and Safety Specialists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140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$82,440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32515724"/>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27-1011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Art Directors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120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$90,910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11767401"/>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13-1141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Compensation, Benefits, and Job Analysis Specialists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110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$70,940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80722117"/>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13-1121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Meeting, Convention, and Event Planners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90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$52,480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55174463"/>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11-3131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Training and Development Managers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70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$117,330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841786275"/>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13-2041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Credit Analysts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$76,220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48766343"/>
                  </a:ext>
                </a:extLst>
              </a:tr>
              <a:tr h="91440">
                <a:tc vMerge="1">
                  <a:txBody>
                    <a:bodyPr/>
                    <a:lstStyle/>
                    <a:p>
                      <a:pPr algn="ctr" fontAlgn="ctr"/>
                      <a:endParaRPr lang="en-US" sz="700" b="0" i="0" u="none" strike="noStrike" dirty="0">
                        <a:solidFill>
                          <a:srgbClr val="000000"/>
                        </a:solidFill>
                        <a:effectLst/>
                        <a:latin typeface="Helvetica" panose="020B0604020202020204" pitchFamily="34" charset="0"/>
                      </a:endParaRPr>
                    </a:p>
                  </a:txBody>
                  <a:tcPr marL="7709" marR="7709" marT="7709"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11-3111</a:t>
                      </a:r>
                    </a:p>
                  </a:txBody>
                  <a:tcPr marL="7709" marR="7709" marT="7709"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mn-lt"/>
                        </a:rPr>
                        <a:t>Compensation and Benefits Managers</a:t>
                      </a:r>
                    </a:p>
                  </a:txBody>
                  <a:tcPr marL="7709" marR="7709" marT="7709"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0" i="0" u="none" strike="noStrike">
                          <a:solidFill>
                            <a:srgbClr val="000000"/>
                          </a:solidFill>
                          <a:effectLst/>
                          <a:latin typeface="+mn-lt"/>
                        </a:rPr>
                        <a:t>50</a:t>
                      </a:r>
                    </a:p>
                  </a:txBody>
                  <a:tcPr marL="7709" marR="7709" marT="7709"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$117,930</a:t>
                      </a:r>
                    </a:p>
                  </a:txBody>
                  <a:tcPr marL="7709" marR="7709" marT="7709"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8954289"/>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34</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BA+ Occupations Associated with </a:t>
            </a:r>
            <a:r>
              <a:rPr lang="en-US" sz="3200" dirty="0" smtClean="0"/>
              <a:t>Priority Industries, 4-Stars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202650"/>
            <a:ext cx="10926061" cy="253916"/>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4-star occupations </a:t>
            </a:r>
            <a:r>
              <a:rPr lang="en-US" sz="1050" i="1" dirty="0">
                <a:latin typeface="Helvetica" panose="020B0604020202020204" pitchFamily="34" charset="0"/>
                <a:cs typeface="Helvetica" panose="020B0604020202020204" pitchFamily="34" charset="0"/>
              </a:rPr>
              <a:t>requiring a </a:t>
            </a:r>
            <a:r>
              <a:rPr lang="en-US" sz="1050" i="1" dirty="0" smtClean="0">
                <a:latin typeface="Helvetica" panose="020B0604020202020204" pitchFamily="34" charset="0"/>
                <a:cs typeface="Helvetica" panose="020B0604020202020204" pitchFamily="34" charset="0"/>
              </a:rPr>
              <a:t>Bachelor’s degree or higher</a:t>
            </a:r>
            <a:r>
              <a:rPr lang="en-US" sz="1050" i="1" dirty="0">
                <a:latin typeface="Helvetica" panose="020B0604020202020204" pitchFamily="34" charset="0"/>
                <a:cs typeface="Helvetica" panose="020B0604020202020204" pitchFamily="34" charset="0"/>
              </a:rPr>
              <a:t>. Top </a:t>
            </a:r>
            <a:r>
              <a:rPr lang="en-US" sz="1050" i="1" dirty="0" smtClean="0">
                <a:latin typeface="Helvetica" panose="020B0604020202020204" pitchFamily="34" charset="0"/>
                <a:cs typeface="Helvetica" panose="020B0604020202020204" pitchFamily="34" charset="0"/>
              </a:rPr>
              <a:t>occupations determined by </a:t>
            </a:r>
            <a:r>
              <a:rPr lang="en-US" sz="1050" i="1" dirty="0">
                <a:latin typeface="Helvetica" panose="020B0604020202020204" pitchFamily="34" charset="0"/>
                <a:cs typeface="Helvetica" panose="020B0604020202020204" pitchFamily="34" charset="0"/>
              </a:rPr>
              <a:t>statewide industry employment. </a:t>
            </a:r>
            <a:endParaRPr lang="en-US" sz="1050" i="1" dirty="0" smtClean="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8416387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3084433129"/>
              </p:ext>
            </p:extLst>
          </p:nvPr>
        </p:nvGraphicFramePr>
        <p:xfrm>
          <a:off x="654912" y="1414723"/>
          <a:ext cx="10881360" cy="4703062"/>
        </p:xfrm>
        <a:graphic>
          <a:graphicData uri="http://schemas.openxmlformats.org/drawingml/2006/table">
            <a:tbl>
              <a:tblPr/>
              <a:tblGrid>
                <a:gridCol w="1371600">
                  <a:extLst>
                    <a:ext uri="{9D8B030D-6E8A-4147-A177-3AD203B41FA5}">
                      <a16:colId xmlns:a16="http://schemas.microsoft.com/office/drawing/2014/main" val="3558666716"/>
                    </a:ext>
                  </a:extLst>
                </a:gridCol>
                <a:gridCol w="1097280">
                  <a:extLst>
                    <a:ext uri="{9D8B030D-6E8A-4147-A177-3AD203B41FA5}">
                      <a16:colId xmlns:a16="http://schemas.microsoft.com/office/drawing/2014/main" val="2236369928"/>
                    </a:ext>
                  </a:extLst>
                </a:gridCol>
                <a:gridCol w="3291840">
                  <a:extLst>
                    <a:ext uri="{9D8B030D-6E8A-4147-A177-3AD203B41FA5}">
                      <a16:colId xmlns:a16="http://schemas.microsoft.com/office/drawing/2014/main" val="640969122"/>
                    </a:ext>
                  </a:extLst>
                </a:gridCol>
                <a:gridCol w="1920240">
                  <a:extLst>
                    <a:ext uri="{9D8B030D-6E8A-4147-A177-3AD203B41FA5}">
                      <a16:colId xmlns:a16="http://schemas.microsoft.com/office/drawing/2014/main" val="1188495133"/>
                    </a:ext>
                  </a:extLst>
                </a:gridCol>
                <a:gridCol w="1097280">
                  <a:extLst>
                    <a:ext uri="{9D8B030D-6E8A-4147-A177-3AD203B41FA5}">
                      <a16:colId xmlns:a16="http://schemas.microsoft.com/office/drawing/2014/main" val="2430295030"/>
                    </a:ext>
                  </a:extLst>
                </a:gridCol>
                <a:gridCol w="640080">
                  <a:extLst>
                    <a:ext uri="{9D8B030D-6E8A-4147-A177-3AD203B41FA5}">
                      <a16:colId xmlns:a16="http://schemas.microsoft.com/office/drawing/2014/main" val="1581484018"/>
                    </a:ext>
                  </a:extLst>
                </a:gridCol>
                <a:gridCol w="1463040">
                  <a:extLst>
                    <a:ext uri="{9D8B030D-6E8A-4147-A177-3AD203B41FA5}">
                      <a16:colId xmlns:a16="http://schemas.microsoft.com/office/drawing/2014/main" val="2008821289"/>
                    </a:ext>
                  </a:extLst>
                </a:gridCol>
              </a:tblGrid>
              <a:tr h="182880">
                <a:tc>
                  <a:txBody>
                    <a:bodyPr/>
                    <a:lstStyle/>
                    <a:p>
                      <a:pPr algn="l" fontAlgn="ctr"/>
                      <a:endParaRPr lang="en-US" sz="900" b="0" i="0" u="none" strike="noStrike">
                        <a:solidFill>
                          <a:srgbClr val="000000"/>
                        </a:solidFill>
                        <a:effectLst/>
                        <a:latin typeface="+mn-lt"/>
                      </a:endParaRPr>
                    </a:p>
                  </a:txBody>
                  <a:tcPr marL="4047" marR="4047" marT="404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a:solidFill>
                          <a:srgbClr val="000000"/>
                        </a:solidFill>
                        <a:effectLst/>
                        <a:latin typeface="+mn-lt"/>
                      </a:endParaRPr>
                    </a:p>
                  </a:txBody>
                  <a:tcPr marL="4047" marR="4047" marT="404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mn-lt"/>
                      </a:endParaRPr>
                    </a:p>
                  </a:txBody>
                  <a:tcPr marL="4047" marR="4047" marT="4047"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dirty="0">
                          <a:solidFill>
                            <a:srgbClr val="FA7D00"/>
                          </a:solidFill>
                          <a:effectLst/>
                          <a:latin typeface="+mn-lt"/>
                        </a:rPr>
                        <a:t>Industry-Specific</a:t>
                      </a:r>
                    </a:p>
                  </a:txBody>
                  <a:tcPr marL="4552" marR="4552" marT="45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900" b="1" i="0" u="none" strike="noStrike" dirty="0">
                          <a:solidFill>
                            <a:srgbClr val="FA7D00"/>
                          </a:solidFill>
                          <a:effectLst/>
                          <a:latin typeface="+mn-lt"/>
                        </a:rPr>
                        <a:t>All Industries</a:t>
                      </a:r>
                    </a:p>
                  </a:txBody>
                  <a:tcPr marL="4552" marR="4552" marT="45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3497716584"/>
                  </a:ext>
                </a:extLst>
              </a:tr>
              <a:tr h="274320">
                <a:tc>
                  <a:txBody>
                    <a:bodyPr/>
                    <a:lstStyle/>
                    <a:p>
                      <a:pPr algn="ctr" fontAlgn="ctr"/>
                      <a:r>
                        <a:rPr lang="en-US" sz="900" b="1" i="0" u="none" strike="noStrike" dirty="0">
                          <a:solidFill>
                            <a:srgbClr val="FFFFFF"/>
                          </a:solidFill>
                          <a:effectLst/>
                          <a:latin typeface="+mn-lt"/>
                        </a:rPr>
                        <a:t>Industry</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Educational Requirement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2018 Industry Employment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STAR</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Median Annual Wage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210528350"/>
                  </a:ext>
                </a:extLst>
              </a:tr>
              <a:tr h="141377">
                <a:tc rowSpan="30">
                  <a:txBody>
                    <a:bodyPr/>
                    <a:lstStyle/>
                    <a:p>
                      <a:pPr algn="ctr" fontAlgn="ctr"/>
                      <a:r>
                        <a:rPr lang="en-US" sz="900" b="0" i="0" u="none" strike="noStrike" dirty="0">
                          <a:solidFill>
                            <a:srgbClr val="000000"/>
                          </a:solidFill>
                          <a:effectLst/>
                          <a:latin typeface="+mn-lt"/>
                        </a:rPr>
                        <a:t>Professional and Technical Services</a:t>
                      </a:r>
                    </a:p>
                  </a:txBody>
                  <a:tcPr marL="4047" marR="4047" marT="4047"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US" sz="900" b="0" i="0" u="none" strike="noStrike" dirty="0">
                          <a:solidFill>
                            <a:srgbClr val="000000"/>
                          </a:solidFill>
                          <a:effectLst/>
                          <a:latin typeface="+mn-lt"/>
                        </a:rPr>
                        <a:t>19-1021</a:t>
                      </a:r>
                    </a:p>
                  </a:txBody>
                  <a:tcPr marL="4047" marR="4047" marT="4047"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Biochemists and Biophysicists</a:t>
                      </a:r>
                    </a:p>
                  </a:txBody>
                  <a:tcPr marL="4047" marR="4047" marT="404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chemeClr val="bg1"/>
                          </a:solidFill>
                          <a:effectLst/>
                          <a:latin typeface="+mn-lt"/>
                        </a:rPr>
                        <a:t>Doctoral or professional degree</a:t>
                      </a:r>
                    </a:p>
                  </a:txBody>
                  <a:tcPr marL="4047" marR="4047" marT="4047" marB="0" anchor="ctr">
                    <a:lnL>
                      <a:noFill/>
                    </a:lnL>
                    <a:lnR>
                      <a:noFill/>
                    </a:lnR>
                    <a:lnT w="12700" cap="flat" cmpd="sng" algn="ctr">
                      <a:solidFill>
                        <a:srgbClr val="000000"/>
                      </a:solidFill>
                      <a:prstDash val="solid"/>
                      <a:round/>
                      <a:headEnd type="none" w="med" len="med"/>
                      <a:tailEnd type="none" w="med" len="med"/>
                    </a:lnT>
                    <a:lnB>
                      <a:noFill/>
                    </a:lnB>
                    <a:solidFill>
                      <a:srgbClr val="A5A5A5"/>
                    </a:solidFill>
                  </a:tcPr>
                </a:tc>
                <a:tc>
                  <a:txBody>
                    <a:bodyPr/>
                    <a:lstStyle/>
                    <a:p>
                      <a:pPr algn="ctr" fontAlgn="ctr"/>
                      <a:r>
                        <a:rPr lang="en-US" sz="900" b="0" i="0" u="none" strike="noStrike">
                          <a:solidFill>
                            <a:srgbClr val="000000"/>
                          </a:solidFill>
                          <a:effectLst/>
                          <a:latin typeface="+mn-lt"/>
                        </a:rPr>
                        <a:t>3,890</a:t>
                      </a:r>
                    </a:p>
                  </a:txBody>
                  <a:tcPr marL="4047" marR="4047" marT="4047"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mn-lt"/>
                        </a:rPr>
                        <a:t>$101,550</a:t>
                      </a:r>
                    </a:p>
                  </a:txBody>
                  <a:tcPr marL="4047" marR="4047" marT="4047"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36310816"/>
                  </a:ext>
                </a:extLst>
              </a:tr>
              <a:tr h="141377">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29-1131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Veterinarians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Doctoral or professional degree</a:t>
                      </a:r>
                    </a:p>
                  </a:txBody>
                  <a:tcPr marL="4047" marR="4047" marT="4047" marB="0" anchor="ctr">
                    <a:lnL>
                      <a:noFill/>
                    </a:lnL>
                    <a:lnR>
                      <a:noFill/>
                    </a:lnR>
                    <a:lnT>
                      <a:noFill/>
                    </a:lnT>
                    <a:lnB>
                      <a:noFill/>
                    </a:lnB>
                    <a:solidFill>
                      <a:srgbClr val="A5A5A5"/>
                    </a:solidFill>
                  </a:tcPr>
                </a:tc>
                <a:tc>
                  <a:txBody>
                    <a:bodyPr/>
                    <a:lstStyle/>
                    <a:p>
                      <a:pPr algn="ctr" fontAlgn="ctr"/>
                      <a:r>
                        <a:rPr lang="en-US" sz="900" b="0" i="0" u="none" strike="noStrike">
                          <a:solidFill>
                            <a:srgbClr val="000000"/>
                          </a:solidFill>
                          <a:effectLst/>
                          <a:latin typeface="+mn-lt"/>
                        </a:rPr>
                        <a:t>1,320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$101,910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00622681"/>
                  </a:ext>
                </a:extLst>
              </a:tr>
              <a:tr h="141377">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21-1022</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Healthcare Social Workers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Master's degree</a:t>
                      </a:r>
                    </a:p>
                  </a:txBody>
                  <a:tcPr marL="4047" marR="4047" marT="4047"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340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$61,460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40623019"/>
                  </a:ext>
                </a:extLst>
              </a:tr>
              <a:tr h="141377">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17-1011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Architects, Except Landscape and Naval</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3,040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$93,920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67705242"/>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19-4021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Biological Technicians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2,340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$51,290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93680707"/>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27-1024</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Graphic Designers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mn-lt"/>
                        </a:rPr>
                        <a:t>2,130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$60,530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84737588"/>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27-3031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Public Relations Specialists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mn-lt"/>
                        </a:rPr>
                        <a:t>2,090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$62,290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47150261"/>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15-1131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Computer Programmers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1,810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$92,200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87575597"/>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41-9031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Sales Engineers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1,630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$96,260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44071927"/>
                  </a:ext>
                </a:extLst>
              </a:tr>
              <a:tr h="141377">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17-2081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Environmental Engineers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1,450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$84,920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43638069"/>
                  </a:ext>
                </a:extLst>
              </a:tr>
              <a:tr h="141377">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19-2031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Chemists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1,400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$87,240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42717720"/>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17-2072</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Electronics Engineers, Except Computer</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1,320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$116,580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74011752"/>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19-2041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Environmental Scientists and </a:t>
                      </a:r>
                      <a:r>
                        <a:rPr lang="en-US" sz="900" b="0" i="0" u="none" strike="noStrike" dirty="0" smtClean="0">
                          <a:solidFill>
                            <a:srgbClr val="000000"/>
                          </a:solidFill>
                          <a:effectLst/>
                          <a:latin typeface="+mn-lt"/>
                        </a:rPr>
                        <a:t>Specialists</a:t>
                      </a:r>
                      <a:endParaRPr lang="en-US" sz="900" b="0" i="0" u="none" strike="noStrike" dirty="0">
                        <a:solidFill>
                          <a:srgbClr val="000000"/>
                        </a:solidFill>
                        <a:effectLst/>
                        <a:latin typeface="+mn-lt"/>
                      </a:endParaRP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1,270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$77,280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17203276"/>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13-1151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Training and Development Specialists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1,150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$68,470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51601440"/>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13-1041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Compliance Officers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1,080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$77,990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57411963"/>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17-2031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Biomedical Engineers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1,020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$94,640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97296237"/>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27-3042</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Technical Writers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980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$84,340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59562021"/>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17-2061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Computer Hardware Engineers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740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$120,860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07475194"/>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27-3043</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Writers and Authors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630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$64,380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55069544"/>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27-1011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Art Directors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630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$90,910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62034059"/>
                  </a:ext>
                </a:extLst>
              </a:tr>
              <a:tr h="141377">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27-2012</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Producers and Directors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560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$61,810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96350250"/>
                  </a:ext>
                </a:extLst>
              </a:tr>
              <a:tr h="141377">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11-3061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Purchasing Managers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440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$121,980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16332069"/>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11-2011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Advertising and Promotions Managers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420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$121,770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42781181"/>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13-1121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Meeting, Convention, and Event Planners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410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$52,480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95629985"/>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11-3131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Training and Development Managers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380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$117,330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63447469"/>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13-1081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Logisticians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380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$75,220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85560844"/>
                  </a:ext>
                </a:extLst>
              </a:tr>
              <a:tr h="141377">
                <a:tc vMerge="1">
                  <a:txBody>
                    <a:bodyPr/>
                    <a:lstStyle/>
                    <a:p>
                      <a:pPr algn="ctr" fontAlgn="ctr"/>
                      <a:endParaRPr lang="en-US" sz="800" b="0" i="0" u="none" strike="noStrike">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13-2031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Budget Analysts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310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$83,240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04890861"/>
                  </a:ext>
                </a:extLst>
              </a:tr>
              <a:tr h="141377">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13-1141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Compensation, Benefits, and Job Analysis Specialists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290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$70,940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08813227"/>
                  </a:ext>
                </a:extLst>
              </a:tr>
              <a:tr h="141377">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17-2041</a:t>
                      </a:r>
                    </a:p>
                  </a:txBody>
                  <a:tcPr marL="4047" marR="4047" marT="404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Chemical Engineers</a:t>
                      </a:r>
                    </a:p>
                  </a:txBody>
                  <a:tcPr marL="4047" marR="4047" marT="404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mn-lt"/>
                        </a:rPr>
                        <a:t>280</a:t>
                      </a:r>
                    </a:p>
                  </a:txBody>
                  <a:tcPr marL="4047" marR="4047" marT="404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$95,690</a:t>
                      </a:r>
                    </a:p>
                  </a:txBody>
                  <a:tcPr marL="4047" marR="4047" marT="404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598109573"/>
                  </a:ext>
                </a:extLst>
              </a:tr>
              <a:tr h="141377">
                <a:tc vMerge="1">
                  <a:txBody>
                    <a:bodyPr/>
                    <a:lstStyle/>
                    <a:p>
                      <a:pPr algn="ctr" fontAlgn="ctr"/>
                      <a:endParaRPr lang="en-US" sz="800" b="0" i="0" u="none" strike="noStrike" dirty="0">
                        <a:solidFill>
                          <a:srgbClr val="000000"/>
                        </a:solidFill>
                        <a:effectLst/>
                        <a:latin typeface="Helvetica" panose="020B0604020202020204" pitchFamily="34" charset="0"/>
                      </a:endParaRPr>
                    </a:p>
                  </a:txBody>
                  <a:tcPr marL="4047" marR="4047" marT="4047"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13-1131</a:t>
                      </a:r>
                    </a:p>
                  </a:txBody>
                  <a:tcPr marL="4047" marR="4047" marT="4047"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mn-lt"/>
                        </a:rPr>
                        <a:t>Fundraisers</a:t>
                      </a:r>
                    </a:p>
                  </a:txBody>
                  <a:tcPr marL="4047" marR="4047" marT="4047"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chemeClr val="bg1"/>
                          </a:solidFill>
                          <a:effectLst/>
                          <a:latin typeface="+mn-lt"/>
                        </a:rPr>
                        <a:t>Bachelor's degree</a:t>
                      </a:r>
                    </a:p>
                  </a:txBody>
                  <a:tcPr marL="4047" marR="4047" marT="4047" marB="0" anchor="ctr">
                    <a:lnL>
                      <a:noFill/>
                    </a:lnL>
                    <a:lnR>
                      <a:noFill/>
                    </a:lnR>
                    <a:lnT>
                      <a:noFill/>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0" i="0" u="none" strike="noStrike">
                          <a:solidFill>
                            <a:srgbClr val="000000"/>
                          </a:solidFill>
                          <a:effectLst/>
                          <a:latin typeface="+mn-lt"/>
                        </a:rPr>
                        <a:t>260</a:t>
                      </a:r>
                    </a:p>
                  </a:txBody>
                  <a:tcPr marL="4047" marR="4047" marT="4047"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4</a:t>
                      </a:r>
                    </a:p>
                  </a:txBody>
                  <a:tcPr marL="4047" marR="4047" marT="404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$59,950</a:t>
                      </a:r>
                    </a:p>
                  </a:txBody>
                  <a:tcPr marL="4047" marR="4047" marT="4047"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7404297"/>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35</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BA+ Occupations Associated with </a:t>
            </a:r>
            <a:r>
              <a:rPr lang="en-US" sz="3200" dirty="0" smtClean="0"/>
              <a:t>Priority Industries, 4-Stars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202650"/>
            <a:ext cx="10926061" cy="253916"/>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4-star occupations </a:t>
            </a:r>
            <a:r>
              <a:rPr lang="en-US" sz="1050" i="1" dirty="0">
                <a:latin typeface="Helvetica" panose="020B0604020202020204" pitchFamily="34" charset="0"/>
                <a:cs typeface="Helvetica" panose="020B0604020202020204" pitchFamily="34" charset="0"/>
              </a:rPr>
              <a:t>requiring a </a:t>
            </a:r>
            <a:r>
              <a:rPr lang="en-US" sz="1050" i="1" dirty="0" smtClean="0">
                <a:latin typeface="Helvetica" panose="020B0604020202020204" pitchFamily="34" charset="0"/>
                <a:cs typeface="Helvetica" panose="020B0604020202020204" pitchFamily="34" charset="0"/>
              </a:rPr>
              <a:t>Bachelor’s degree or higher</a:t>
            </a:r>
            <a:r>
              <a:rPr lang="en-US" sz="1050" i="1" dirty="0">
                <a:latin typeface="Helvetica" panose="020B0604020202020204" pitchFamily="34" charset="0"/>
                <a:cs typeface="Helvetica" panose="020B0604020202020204" pitchFamily="34" charset="0"/>
              </a:rPr>
              <a:t>. Top occupations determined by statewide industry employment. </a:t>
            </a:r>
          </a:p>
        </p:txBody>
      </p:sp>
    </p:spTree>
    <p:extLst>
      <p:ext uri="{BB962C8B-B14F-4D97-AF65-F5344CB8AC3E}">
        <p14:creationId xmlns:p14="http://schemas.microsoft.com/office/powerpoint/2010/main" val="25161085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121004602"/>
              </p:ext>
            </p:extLst>
          </p:nvPr>
        </p:nvGraphicFramePr>
        <p:xfrm>
          <a:off x="654912" y="1416828"/>
          <a:ext cx="10881360" cy="4708972"/>
        </p:xfrm>
        <a:graphic>
          <a:graphicData uri="http://schemas.openxmlformats.org/drawingml/2006/table">
            <a:tbl>
              <a:tblPr/>
              <a:tblGrid>
                <a:gridCol w="1371600">
                  <a:extLst>
                    <a:ext uri="{9D8B030D-6E8A-4147-A177-3AD203B41FA5}">
                      <a16:colId xmlns:a16="http://schemas.microsoft.com/office/drawing/2014/main" val="1412731682"/>
                    </a:ext>
                  </a:extLst>
                </a:gridCol>
                <a:gridCol w="1097280">
                  <a:extLst>
                    <a:ext uri="{9D8B030D-6E8A-4147-A177-3AD203B41FA5}">
                      <a16:colId xmlns:a16="http://schemas.microsoft.com/office/drawing/2014/main" val="3338379230"/>
                    </a:ext>
                  </a:extLst>
                </a:gridCol>
                <a:gridCol w="3291840">
                  <a:extLst>
                    <a:ext uri="{9D8B030D-6E8A-4147-A177-3AD203B41FA5}">
                      <a16:colId xmlns:a16="http://schemas.microsoft.com/office/drawing/2014/main" val="2932520533"/>
                    </a:ext>
                  </a:extLst>
                </a:gridCol>
                <a:gridCol w="1920240">
                  <a:extLst>
                    <a:ext uri="{9D8B030D-6E8A-4147-A177-3AD203B41FA5}">
                      <a16:colId xmlns:a16="http://schemas.microsoft.com/office/drawing/2014/main" val="2933427300"/>
                    </a:ext>
                  </a:extLst>
                </a:gridCol>
                <a:gridCol w="1097280">
                  <a:extLst>
                    <a:ext uri="{9D8B030D-6E8A-4147-A177-3AD203B41FA5}">
                      <a16:colId xmlns:a16="http://schemas.microsoft.com/office/drawing/2014/main" val="1042893915"/>
                    </a:ext>
                  </a:extLst>
                </a:gridCol>
                <a:gridCol w="640080">
                  <a:extLst>
                    <a:ext uri="{9D8B030D-6E8A-4147-A177-3AD203B41FA5}">
                      <a16:colId xmlns:a16="http://schemas.microsoft.com/office/drawing/2014/main" val="2171402054"/>
                    </a:ext>
                  </a:extLst>
                </a:gridCol>
                <a:gridCol w="1463040">
                  <a:extLst>
                    <a:ext uri="{9D8B030D-6E8A-4147-A177-3AD203B41FA5}">
                      <a16:colId xmlns:a16="http://schemas.microsoft.com/office/drawing/2014/main" val="4165494298"/>
                    </a:ext>
                  </a:extLst>
                </a:gridCol>
              </a:tblGrid>
              <a:tr h="182880">
                <a:tc>
                  <a:txBody>
                    <a:bodyPr/>
                    <a:lstStyle/>
                    <a:p>
                      <a:pPr algn="l" fontAlgn="ctr"/>
                      <a:endParaRPr lang="en-US" sz="900" b="0" i="0" u="none" strike="noStrike">
                        <a:solidFill>
                          <a:srgbClr val="000000"/>
                        </a:solidFill>
                        <a:effectLst/>
                        <a:latin typeface="+mn-lt"/>
                      </a:endParaRPr>
                    </a:p>
                  </a:txBody>
                  <a:tcPr marL="4414" marR="4414" marT="441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a:solidFill>
                          <a:srgbClr val="000000"/>
                        </a:solidFill>
                        <a:effectLst/>
                        <a:latin typeface="+mn-lt"/>
                      </a:endParaRPr>
                    </a:p>
                  </a:txBody>
                  <a:tcPr marL="4414" marR="4414" marT="441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900" b="0" i="0" u="none" strike="noStrike" dirty="0">
                        <a:solidFill>
                          <a:srgbClr val="000000"/>
                        </a:solidFill>
                        <a:effectLst/>
                        <a:latin typeface="+mn-lt"/>
                      </a:endParaRPr>
                    </a:p>
                  </a:txBody>
                  <a:tcPr marL="4414" marR="4414" marT="4414"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dirty="0">
                          <a:solidFill>
                            <a:srgbClr val="FA7D00"/>
                          </a:solidFill>
                          <a:effectLst/>
                          <a:latin typeface="+mn-lt"/>
                        </a:rPr>
                        <a:t>Industry-Specific</a:t>
                      </a:r>
                    </a:p>
                  </a:txBody>
                  <a:tcPr marL="4552" marR="4552" marT="45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900" b="1" i="0" u="none" strike="noStrike" dirty="0">
                          <a:solidFill>
                            <a:srgbClr val="FA7D00"/>
                          </a:solidFill>
                          <a:effectLst/>
                          <a:latin typeface="+mn-lt"/>
                        </a:rPr>
                        <a:t>All Industries</a:t>
                      </a:r>
                    </a:p>
                  </a:txBody>
                  <a:tcPr marL="4552" marR="4552" marT="45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1505617955"/>
                  </a:ext>
                </a:extLst>
              </a:tr>
              <a:tr h="176561">
                <a:tc>
                  <a:txBody>
                    <a:bodyPr/>
                    <a:lstStyle/>
                    <a:p>
                      <a:pPr algn="ctr" fontAlgn="ctr"/>
                      <a:r>
                        <a:rPr lang="en-US" sz="900" b="1" i="0" u="none" strike="noStrike" dirty="0">
                          <a:solidFill>
                            <a:srgbClr val="FFFFFF"/>
                          </a:solidFill>
                          <a:effectLst/>
                          <a:latin typeface="+mn-lt"/>
                        </a:rPr>
                        <a:t>Industry</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Educational Requirement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2018 Industry Employment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STAR</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Median Annual Wage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3611248188"/>
                  </a:ext>
                </a:extLst>
              </a:tr>
              <a:tr h="141574">
                <a:tc rowSpan="30">
                  <a:txBody>
                    <a:bodyPr/>
                    <a:lstStyle/>
                    <a:p>
                      <a:pPr algn="ctr" fontAlgn="ctr"/>
                      <a:r>
                        <a:rPr lang="en-US" sz="900" b="0" i="0" u="none" strike="noStrike" dirty="0">
                          <a:solidFill>
                            <a:srgbClr val="000000"/>
                          </a:solidFill>
                          <a:effectLst/>
                          <a:latin typeface="+mn-lt"/>
                        </a:rPr>
                        <a:t>Health Care and Social Assistance</a:t>
                      </a:r>
                    </a:p>
                  </a:txBody>
                  <a:tcPr marL="4414" marR="4414" marT="4414"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en-US" sz="900" b="0" i="0" u="none" strike="noStrike">
                          <a:solidFill>
                            <a:srgbClr val="000000"/>
                          </a:solidFill>
                          <a:effectLst/>
                          <a:latin typeface="+mn-lt"/>
                        </a:rPr>
                        <a:t>29-1123</a:t>
                      </a:r>
                    </a:p>
                  </a:txBody>
                  <a:tcPr marL="4414" marR="4414" marT="4414"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Physical Therapists</a:t>
                      </a:r>
                    </a:p>
                  </a:txBody>
                  <a:tcPr marL="4414" marR="4414" marT="441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FFFFFF"/>
                          </a:solidFill>
                          <a:effectLst/>
                          <a:latin typeface="+mn-lt"/>
                        </a:rPr>
                        <a:t>Doctoral or professional degree</a:t>
                      </a:r>
                    </a:p>
                  </a:txBody>
                  <a:tcPr marL="4414" marR="4414" marT="4414" marB="0" anchor="ctr">
                    <a:lnL>
                      <a:noFill/>
                    </a:lnL>
                    <a:lnR>
                      <a:noFill/>
                    </a:lnR>
                    <a:lnT w="12700" cap="flat" cmpd="sng" algn="ctr">
                      <a:solidFill>
                        <a:srgbClr val="000000"/>
                      </a:solidFill>
                      <a:prstDash val="solid"/>
                      <a:round/>
                      <a:headEnd type="none" w="med" len="med"/>
                      <a:tailEnd type="none" w="med" len="med"/>
                    </a:lnT>
                    <a:lnB>
                      <a:noFill/>
                    </a:lnB>
                    <a:solidFill>
                      <a:srgbClr val="A5A5A5"/>
                    </a:solidFill>
                  </a:tcPr>
                </a:tc>
                <a:tc>
                  <a:txBody>
                    <a:bodyPr/>
                    <a:lstStyle/>
                    <a:p>
                      <a:pPr algn="ctr" fontAlgn="ctr"/>
                      <a:r>
                        <a:rPr lang="en-US" sz="900" b="0" i="0" u="none" strike="noStrike">
                          <a:solidFill>
                            <a:srgbClr val="000000"/>
                          </a:solidFill>
                          <a:effectLst/>
                          <a:latin typeface="+mn-lt"/>
                        </a:rPr>
                        <a:t>7,390</a:t>
                      </a:r>
                    </a:p>
                  </a:txBody>
                  <a:tcPr marL="4414" marR="4414" marT="4414"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dirty="0">
                          <a:solidFill>
                            <a:srgbClr val="000000"/>
                          </a:solidFill>
                          <a:effectLst/>
                          <a:latin typeface="+mn-lt"/>
                        </a:rPr>
                        <a:t>$92,060</a:t>
                      </a:r>
                    </a:p>
                  </a:txBody>
                  <a:tcPr marL="4414" marR="4414" marT="4414"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00361348"/>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19-1042</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Medical Scientists, Except Epidemiologists</a:t>
                      </a:r>
                    </a:p>
                  </a:txBody>
                  <a:tcPr marL="4414" marR="4414" marT="4414"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Doctoral or professional degree</a:t>
                      </a:r>
                    </a:p>
                  </a:txBody>
                  <a:tcPr marL="4414" marR="4414" marT="4414" marB="0" anchor="ctr">
                    <a:lnL>
                      <a:noFill/>
                    </a:lnL>
                    <a:lnR>
                      <a:noFill/>
                    </a:lnR>
                    <a:lnT>
                      <a:noFill/>
                    </a:lnT>
                    <a:lnB>
                      <a:noFill/>
                    </a:lnB>
                    <a:solidFill>
                      <a:srgbClr val="A5A5A5"/>
                    </a:solidFill>
                  </a:tcPr>
                </a:tc>
                <a:tc>
                  <a:txBody>
                    <a:bodyPr/>
                    <a:lstStyle/>
                    <a:p>
                      <a:pPr algn="ctr" fontAlgn="ctr"/>
                      <a:r>
                        <a:rPr lang="en-US" sz="900" b="0" i="0" u="none" strike="noStrike">
                          <a:solidFill>
                            <a:srgbClr val="000000"/>
                          </a:solidFill>
                          <a:effectLst/>
                          <a:latin typeface="+mn-lt"/>
                        </a:rPr>
                        <a:t>5,220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$84,070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00978565"/>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29-1051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Pharmacists</a:t>
                      </a:r>
                    </a:p>
                  </a:txBody>
                  <a:tcPr marL="4414" marR="4414" marT="4414"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Doctoral or professional degree</a:t>
                      </a:r>
                    </a:p>
                  </a:txBody>
                  <a:tcPr marL="4414" marR="4414" marT="4414" marB="0" anchor="ctr">
                    <a:lnL>
                      <a:noFill/>
                    </a:lnL>
                    <a:lnR>
                      <a:noFill/>
                    </a:lnR>
                    <a:lnT>
                      <a:noFill/>
                    </a:lnT>
                    <a:lnB>
                      <a:noFill/>
                    </a:lnB>
                    <a:solidFill>
                      <a:srgbClr val="A5A5A5"/>
                    </a:solidFill>
                  </a:tcPr>
                </a:tc>
                <a:tc>
                  <a:txBody>
                    <a:bodyPr/>
                    <a:lstStyle/>
                    <a:p>
                      <a:pPr algn="ctr" fontAlgn="ctr"/>
                      <a:r>
                        <a:rPr lang="en-US" sz="900" b="0" i="0" u="none" strike="noStrike" dirty="0">
                          <a:solidFill>
                            <a:srgbClr val="000000"/>
                          </a:solidFill>
                          <a:effectLst/>
                          <a:latin typeface="+mn-lt"/>
                        </a:rPr>
                        <a:t>2,410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$120,250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28673664"/>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23-1011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Lawyers</a:t>
                      </a:r>
                    </a:p>
                  </a:txBody>
                  <a:tcPr marL="4414" marR="4414" marT="4414"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Doctoral or professional degree</a:t>
                      </a:r>
                    </a:p>
                  </a:txBody>
                  <a:tcPr marL="4414" marR="4414" marT="4414" marB="0" anchor="ctr">
                    <a:lnL>
                      <a:noFill/>
                    </a:lnL>
                    <a:lnR>
                      <a:noFill/>
                    </a:lnR>
                    <a:lnT>
                      <a:noFill/>
                    </a:lnT>
                    <a:lnB>
                      <a:noFill/>
                    </a:lnB>
                    <a:solidFill>
                      <a:srgbClr val="A5A5A5"/>
                    </a:solidFill>
                  </a:tcPr>
                </a:tc>
                <a:tc>
                  <a:txBody>
                    <a:bodyPr/>
                    <a:lstStyle/>
                    <a:p>
                      <a:pPr algn="ctr" fontAlgn="ctr"/>
                      <a:r>
                        <a:rPr lang="en-US" sz="900" b="0" i="0" u="none" strike="noStrike">
                          <a:solidFill>
                            <a:srgbClr val="000000"/>
                          </a:solidFill>
                          <a:effectLst/>
                          <a:latin typeface="+mn-lt"/>
                        </a:rPr>
                        <a:t>140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$142,100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58997437"/>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29-1171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Nurse Practitioners</a:t>
                      </a:r>
                    </a:p>
                  </a:txBody>
                  <a:tcPr marL="4414" marR="4414" marT="4414"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Master's degree</a:t>
                      </a:r>
                    </a:p>
                  </a:txBody>
                  <a:tcPr marL="4414" marR="4414" marT="4414"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5,830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$119,420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80705203"/>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29-1071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Physician Assistants</a:t>
                      </a:r>
                    </a:p>
                  </a:txBody>
                  <a:tcPr marL="4414" marR="4414" marT="4414"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Master's degree</a:t>
                      </a:r>
                    </a:p>
                  </a:txBody>
                  <a:tcPr marL="4414" marR="4414" marT="4414"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3,620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$110,110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17951554"/>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29-1122</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Occupational Therapists</a:t>
                      </a:r>
                    </a:p>
                  </a:txBody>
                  <a:tcPr marL="4414" marR="4414" marT="4414"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Master's degree</a:t>
                      </a:r>
                    </a:p>
                  </a:txBody>
                  <a:tcPr marL="4414" marR="4414" marT="4414"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3,530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$87,940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4680101"/>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29-1127</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Speech-Language Pathologists</a:t>
                      </a:r>
                    </a:p>
                  </a:txBody>
                  <a:tcPr marL="4414" marR="4414" marT="4414"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Master's degree</a:t>
                      </a:r>
                    </a:p>
                  </a:txBody>
                  <a:tcPr marL="4414" marR="4414" marT="4414"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2,120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$85,870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874702546"/>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21-1012</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Educational, Guidance, School, and Vocational Counselors</a:t>
                      </a:r>
                    </a:p>
                  </a:txBody>
                  <a:tcPr marL="4414" marR="4414" marT="4414"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Master's degree</a:t>
                      </a:r>
                    </a:p>
                  </a:txBody>
                  <a:tcPr marL="4414" marR="4414" marT="4414"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940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$67,110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27870117"/>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15-2041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Statisticians</a:t>
                      </a:r>
                    </a:p>
                  </a:txBody>
                  <a:tcPr marL="4414" marR="4414" marT="4414"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Master's degree</a:t>
                      </a:r>
                    </a:p>
                  </a:txBody>
                  <a:tcPr marL="4414" marR="4414" marT="4414"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320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$101,020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9759779"/>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29-1141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Registered Nurses</a:t>
                      </a:r>
                    </a:p>
                  </a:txBody>
                  <a:tcPr marL="4414" marR="4414" marT="4414"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70,340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$86,860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17177722"/>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11-9111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Medical and Health Services Managers</a:t>
                      </a:r>
                    </a:p>
                  </a:txBody>
                  <a:tcPr marL="4414" marR="4414" marT="4414"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11,020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$113,690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02629108"/>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11-1021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General and Operations Managers</a:t>
                      </a:r>
                    </a:p>
                  </a:txBody>
                  <a:tcPr marL="4414" marR="4414" marT="4414"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3,470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$110,760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49574497"/>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13-1071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Human Resources Specialists</a:t>
                      </a:r>
                    </a:p>
                  </a:txBody>
                  <a:tcPr marL="4414" marR="4414" marT="4414"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1,710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$68,110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97801731"/>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11-3011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Administrative Services Managers</a:t>
                      </a:r>
                    </a:p>
                  </a:txBody>
                  <a:tcPr marL="4414" marR="4414" marT="4414"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1,610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$101,250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800641"/>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13-2011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Accountants and Auditors</a:t>
                      </a:r>
                    </a:p>
                  </a:txBody>
                  <a:tcPr marL="4414" marR="4414" marT="4414"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1,540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$74,890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50994774"/>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11-3031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Financial Managers</a:t>
                      </a:r>
                    </a:p>
                  </a:txBody>
                  <a:tcPr marL="4414" marR="4414" marT="4414"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1,360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$130,180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03828588"/>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15-1121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Computer Systems Analysts</a:t>
                      </a:r>
                    </a:p>
                  </a:txBody>
                  <a:tcPr marL="4414" marR="4414" marT="4414"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860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$91,510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86643828"/>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15-1132</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Software Developers, Applications</a:t>
                      </a:r>
                    </a:p>
                  </a:txBody>
                  <a:tcPr marL="4414" marR="4414" marT="4414"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750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$105,620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82432124"/>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13-1161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Market Research Analysts and Marketing Specialists</a:t>
                      </a:r>
                    </a:p>
                  </a:txBody>
                  <a:tcPr marL="4414" marR="4414" marT="4414"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710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$67,920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04883820"/>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15-1142</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Network and Computer Systems Administrators</a:t>
                      </a:r>
                    </a:p>
                  </a:txBody>
                  <a:tcPr marL="4414" marR="4414" marT="4414"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620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$86,770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73259074"/>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11-3021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Computer and Information Systems Managers</a:t>
                      </a:r>
                    </a:p>
                  </a:txBody>
                  <a:tcPr marL="4414" marR="4414" marT="4414"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590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$147,030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56713261"/>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11-2031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Public Relations and Fundraising Managers</a:t>
                      </a:r>
                    </a:p>
                  </a:txBody>
                  <a:tcPr marL="4414" marR="4414" marT="4414"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520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$114,310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4453564"/>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11-3121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Human Resources Managers</a:t>
                      </a:r>
                    </a:p>
                  </a:txBody>
                  <a:tcPr marL="4414" marR="4414" marT="4414"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490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$123,750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99030574"/>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13-1111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Management Analysts</a:t>
                      </a:r>
                    </a:p>
                  </a:txBody>
                  <a:tcPr marL="4414" marR="4414" marT="4414"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430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$95,080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541142346"/>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11-2021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Marketing Managers</a:t>
                      </a:r>
                    </a:p>
                  </a:txBody>
                  <a:tcPr marL="4414" marR="4414" marT="4414"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430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$132,210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15523855"/>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13-2051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Financial Analysts</a:t>
                      </a:r>
                    </a:p>
                  </a:txBody>
                  <a:tcPr marL="4414" marR="4414" marT="4414"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410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$87,060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56080878"/>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15-1141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Database Administrators</a:t>
                      </a:r>
                    </a:p>
                  </a:txBody>
                  <a:tcPr marL="4414" marR="4414" marT="4414"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220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$97,880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56203139"/>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11-9121</a:t>
                      </a:r>
                    </a:p>
                  </a:txBody>
                  <a:tcPr marL="4414" marR="4414" marT="4414"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Natural Sciences Managers</a:t>
                      </a:r>
                    </a:p>
                  </a:txBody>
                  <a:tcPr marL="4414" marR="4414" marT="4414"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4414" marR="4414" marT="4414"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160</a:t>
                      </a:r>
                    </a:p>
                  </a:txBody>
                  <a:tcPr marL="4414" marR="4414" marT="4414"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$164,590</a:t>
                      </a:r>
                    </a:p>
                  </a:txBody>
                  <a:tcPr marL="4414" marR="4414" marT="4414"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24832261"/>
                  </a:ext>
                </a:extLst>
              </a:tr>
              <a:tr h="141574">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414" marR="4414" marT="4414"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15-1122</a:t>
                      </a:r>
                    </a:p>
                  </a:txBody>
                  <a:tcPr marL="4414" marR="4414" marT="4414"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mn-lt"/>
                        </a:rPr>
                        <a:t>Information Security Analysts</a:t>
                      </a:r>
                    </a:p>
                  </a:txBody>
                  <a:tcPr marL="4414" marR="4414" marT="4414"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FFFFFF"/>
                          </a:solidFill>
                          <a:effectLst/>
                          <a:latin typeface="+mn-lt"/>
                        </a:rPr>
                        <a:t>Bachelor's degree</a:t>
                      </a:r>
                    </a:p>
                  </a:txBody>
                  <a:tcPr marL="4414" marR="4414" marT="4414" marB="0" anchor="ctr">
                    <a:lnL>
                      <a:noFill/>
                    </a:lnL>
                    <a:lnR>
                      <a:noFill/>
                    </a:lnR>
                    <a:lnT>
                      <a:noFill/>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0" i="0" u="none" strike="noStrike">
                          <a:solidFill>
                            <a:srgbClr val="000000"/>
                          </a:solidFill>
                          <a:effectLst/>
                          <a:latin typeface="+mn-lt"/>
                        </a:rPr>
                        <a:t>140</a:t>
                      </a:r>
                    </a:p>
                  </a:txBody>
                  <a:tcPr marL="4414" marR="4414" marT="4414"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5</a:t>
                      </a:r>
                    </a:p>
                  </a:txBody>
                  <a:tcPr marL="4414" marR="4414" marT="4414"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$103,740</a:t>
                      </a:r>
                    </a:p>
                  </a:txBody>
                  <a:tcPr marL="4414" marR="4414" marT="4414"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898186"/>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36</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BA+ Occupations Associated with </a:t>
            </a:r>
            <a:r>
              <a:rPr lang="en-US" sz="3200" dirty="0" smtClean="0"/>
              <a:t>Priority Industries, 5-Stars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202650"/>
            <a:ext cx="10926061" cy="253916"/>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5-star occupations </a:t>
            </a:r>
            <a:r>
              <a:rPr lang="en-US" sz="1050" i="1" dirty="0">
                <a:latin typeface="Helvetica" panose="020B0604020202020204" pitchFamily="34" charset="0"/>
                <a:cs typeface="Helvetica" panose="020B0604020202020204" pitchFamily="34" charset="0"/>
              </a:rPr>
              <a:t>requiring a </a:t>
            </a:r>
            <a:r>
              <a:rPr lang="en-US" sz="1050" i="1" dirty="0" smtClean="0">
                <a:latin typeface="Helvetica" panose="020B0604020202020204" pitchFamily="34" charset="0"/>
                <a:cs typeface="Helvetica" panose="020B0604020202020204" pitchFamily="34" charset="0"/>
              </a:rPr>
              <a:t>Bachelor’s degree or higher</a:t>
            </a:r>
            <a:r>
              <a:rPr lang="en-US" sz="1050" i="1" dirty="0">
                <a:latin typeface="Helvetica" panose="020B0604020202020204" pitchFamily="34" charset="0"/>
                <a:cs typeface="Helvetica" panose="020B0604020202020204" pitchFamily="34" charset="0"/>
              </a:rPr>
              <a:t>. Top occupations determined by statewide industry employment. </a:t>
            </a:r>
          </a:p>
        </p:txBody>
      </p:sp>
    </p:spTree>
    <p:extLst>
      <p:ext uri="{BB962C8B-B14F-4D97-AF65-F5344CB8AC3E}">
        <p14:creationId xmlns:p14="http://schemas.microsoft.com/office/powerpoint/2010/main" val="1623928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0"/>
          <p:cNvGraphicFramePr>
            <a:graphicFrameLocks noGrp="1"/>
          </p:cNvGraphicFramePr>
          <p:nvPr>
            <p:extLst>
              <p:ext uri="{D42A27DB-BD31-4B8C-83A1-F6EECF244321}">
                <p14:modId xmlns:p14="http://schemas.microsoft.com/office/powerpoint/2010/main" val="2018917359"/>
              </p:ext>
            </p:extLst>
          </p:nvPr>
        </p:nvGraphicFramePr>
        <p:xfrm>
          <a:off x="654912" y="1428033"/>
          <a:ext cx="10881360" cy="4770862"/>
        </p:xfrm>
        <a:graphic>
          <a:graphicData uri="http://schemas.openxmlformats.org/drawingml/2006/table">
            <a:tbl>
              <a:tblPr/>
              <a:tblGrid>
                <a:gridCol w="1371600">
                  <a:extLst>
                    <a:ext uri="{9D8B030D-6E8A-4147-A177-3AD203B41FA5}">
                      <a16:colId xmlns:a16="http://schemas.microsoft.com/office/drawing/2014/main" val="969037731"/>
                    </a:ext>
                  </a:extLst>
                </a:gridCol>
                <a:gridCol w="1097280">
                  <a:extLst>
                    <a:ext uri="{9D8B030D-6E8A-4147-A177-3AD203B41FA5}">
                      <a16:colId xmlns:a16="http://schemas.microsoft.com/office/drawing/2014/main" val="1967196426"/>
                    </a:ext>
                  </a:extLst>
                </a:gridCol>
                <a:gridCol w="3291840">
                  <a:extLst>
                    <a:ext uri="{9D8B030D-6E8A-4147-A177-3AD203B41FA5}">
                      <a16:colId xmlns:a16="http://schemas.microsoft.com/office/drawing/2014/main" val="1832011477"/>
                    </a:ext>
                  </a:extLst>
                </a:gridCol>
                <a:gridCol w="1920240">
                  <a:extLst>
                    <a:ext uri="{9D8B030D-6E8A-4147-A177-3AD203B41FA5}">
                      <a16:colId xmlns:a16="http://schemas.microsoft.com/office/drawing/2014/main" val="167609391"/>
                    </a:ext>
                  </a:extLst>
                </a:gridCol>
                <a:gridCol w="1097280">
                  <a:extLst>
                    <a:ext uri="{9D8B030D-6E8A-4147-A177-3AD203B41FA5}">
                      <a16:colId xmlns:a16="http://schemas.microsoft.com/office/drawing/2014/main" val="1641185793"/>
                    </a:ext>
                  </a:extLst>
                </a:gridCol>
                <a:gridCol w="640080">
                  <a:extLst>
                    <a:ext uri="{9D8B030D-6E8A-4147-A177-3AD203B41FA5}">
                      <a16:colId xmlns:a16="http://schemas.microsoft.com/office/drawing/2014/main" val="1401162741"/>
                    </a:ext>
                  </a:extLst>
                </a:gridCol>
                <a:gridCol w="1463040">
                  <a:extLst>
                    <a:ext uri="{9D8B030D-6E8A-4147-A177-3AD203B41FA5}">
                      <a16:colId xmlns:a16="http://schemas.microsoft.com/office/drawing/2014/main" val="214789560"/>
                    </a:ext>
                  </a:extLst>
                </a:gridCol>
              </a:tblGrid>
              <a:tr h="182880">
                <a:tc>
                  <a:txBody>
                    <a:bodyPr/>
                    <a:lstStyle/>
                    <a:p>
                      <a:pPr algn="l" fontAlgn="ctr"/>
                      <a:endParaRPr lang="en-US" sz="900" b="0" i="0" u="none" strike="noStrike">
                        <a:solidFill>
                          <a:srgbClr val="000000"/>
                        </a:solidFill>
                        <a:effectLst/>
                        <a:latin typeface="+mn-lt"/>
                      </a:endParaRPr>
                    </a:p>
                  </a:txBody>
                  <a:tcPr marL="6477" marR="6477" marT="647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a:solidFill>
                          <a:srgbClr val="000000"/>
                        </a:solidFill>
                        <a:effectLst/>
                        <a:latin typeface="+mn-lt"/>
                      </a:endParaRPr>
                    </a:p>
                  </a:txBody>
                  <a:tcPr marL="6477" marR="6477" marT="647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900" b="0" i="0" u="none" strike="noStrike" dirty="0">
                        <a:solidFill>
                          <a:srgbClr val="000000"/>
                        </a:solidFill>
                        <a:effectLst/>
                        <a:latin typeface="+mn-lt"/>
                      </a:endParaRPr>
                    </a:p>
                  </a:txBody>
                  <a:tcPr marL="6477" marR="6477" marT="6477" marB="0" anchor="ctr">
                    <a:lnL>
                      <a:noFill/>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dirty="0">
                          <a:solidFill>
                            <a:srgbClr val="FA7D00"/>
                          </a:solidFill>
                          <a:effectLst/>
                          <a:latin typeface="+mn-lt"/>
                        </a:rPr>
                        <a:t>Industry-Specific</a:t>
                      </a:r>
                    </a:p>
                  </a:txBody>
                  <a:tcPr marL="4552" marR="4552" marT="4552"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900" b="1" i="0" u="none" strike="noStrike" dirty="0">
                          <a:solidFill>
                            <a:srgbClr val="FA7D00"/>
                          </a:solidFill>
                          <a:effectLst/>
                          <a:latin typeface="+mn-lt"/>
                        </a:rPr>
                        <a:t>All Industries</a:t>
                      </a:r>
                    </a:p>
                  </a:txBody>
                  <a:tcPr marL="4552" marR="4552" marT="4552"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2665021807"/>
                  </a:ext>
                </a:extLst>
              </a:tr>
              <a:tr h="259085">
                <a:tc>
                  <a:txBody>
                    <a:bodyPr/>
                    <a:lstStyle/>
                    <a:p>
                      <a:pPr algn="ctr" fontAlgn="ctr"/>
                      <a:r>
                        <a:rPr lang="en-US" sz="900" b="1" i="0" u="none" strike="noStrike" dirty="0">
                          <a:solidFill>
                            <a:srgbClr val="FFFFFF"/>
                          </a:solidFill>
                          <a:effectLst/>
                          <a:latin typeface="+mn-lt"/>
                        </a:rPr>
                        <a:t>Industry</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Educational Requirement</a:t>
                      </a:r>
                    </a:p>
                  </a:txBody>
                  <a:tcPr marL="4552" marR="4552" marT="4552"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2018 Industry Employment</a:t>
                      </a:r>
                    </a:p>
                  </a:txBody>
                  <a:tcPr marL="4552" marR="4552" marT="4552"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STAR</a:t>
                      </a:r>
                    </a:p>
                  </a:txBody>
                  <a:tcPr marL="4552" marR="4552" marT="4552"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Median Annual Wage</a:t>
                      </a:r>
                    </a:p>
                  </a:txBody>
                  <a:tcPr marL="4552" marR="4552" marT="4552"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572436296"/>
                  </a:ext>
                </a:extLst>
              </a:tr>
              <a:tr h="91440">
                <a:tc rowSpan="30">
                  <a:txBody>
                    <a:bodyPr/>
                    <a:lstStyle/>
                    <a:p>
                      <a:pPr algn="ctr" fontAlgn="ctr"/>
                      <a:r>
                        <a:rPr lang="en-US" sz="900" b="0" i="0" u="none" strike="noStrike" dirty="0">
                          <a:solidFill>
                            <a:srgbClr val="000000"/>
                          </a:solidFill>
                          <a:effectLst/>
                          <a:latin typeface="+mn-lt"/>
                        </a:rPr>
                        <a:t>Manufacturing</a:t>
                      </a:r>
                    </a:p>
                  </a:txBody>
                  <a:tcPr marL="6477" marR="6477" marT="6477"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ctr"/>
                      <a:r>
                        <a:rPr lang="en-US" sz="900" b="0" i="0" u="none" strike="noStrike" dirty="0">
                          <a:solidFill>
                            <a:srgbClr val="000000"/>
                          </a:solidFill>
                          <a:effectLst/>
                          <a:latin typeface="+mn-lt"/>
                        </a:rPr>
                        <a:t>19-1042</a:t>
                      </a:r>
                    </a:p>
                  </a:txBody>
                  <a:tcPr marL="6477" marR="6477" marT="6477"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Medical Scientists, Except Epidemiologists</a:t>
                      </a:r>
                    </a:p>
                  </a:txBody>
                  <a:tcPr marL="6477" marR="6477" marT="647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FFFFFF"/>
                          </a:solidFill>
                          <a:effectLst/>
                          <a:latin typeface="+mn-lt"/>
                        </a:rPr>
                        <a:t>Doctoral or professional degree</a:t>
                      </a:r>
                    </a:p>
                  </a:txBody>
                  <a:tcPr marL="6477" marR="6477" marT="6477" marB="0" anchor="ctr">
                    <a:lnL>
                      <a:noFill/>
                    </a:lnL>
                    <a:lnR>
                      <a:noFill/>
                    </a:lnR>
                    <a:lnT w="12700" cap="flat" cmpd="sng" algn="ctr">
                      <a:solidFill>
                        <a:srgbClr val="000000"/>
                      </a:solidFill>
                      <a:prstDash val="solid"/>
                      <a:round/>
                      <a:headEnd type="none" w="med" len="med"/>
                      <a:tailEnd type="none" w="med" len="med"/>
                    </a:lnT>
                    <a:lnB>
                      <a:noFill/>
                    </a:lnB>
                    <a:solidFill>
                      <a:srgbClr val="A5A5A5"/>
                    </a:solidFill>
                  </a:tcPr>
                </a:tc>
                <a:tc>
                  <a:txBody>
                    <a:bodyPr/>
                    <a:lstStyle/>
                    <a:p>
                      <a:pPr algn="ctr" fontAlgn="ctr"/>
                      <a:r>
                        <a:rPr lang="en-US" sz="900" b="0" i="0" u="none" strike="noStrike">
                          <a:solidFill>
                            <a:srgbClr val="000000"/>
                          </a:solidFill>
                          <a:effectLst/>
                          <a:latin typeface="+mn-lt"/>
                        </a:rPr>
                        <a:t>410</a:t>
                      </a:r>
                    </a:p>
                  </a:txBody>
                  <a:tcPr marL="6477" marR="6477" marT="6477"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mn-lt"/>
                        </a:rPr>
                        <a:t>$84,070</a:t>
                      </a:r>
                    </a:p>
                  </a:txBody>
                  <a:tcPr marL="6477" marR="6477" marT="6477"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71914148"/>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23-1011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Lawyers</a:t>
                      </a:r>
                    </a:p>
                  </a:txBody>
                  <a:tcPr marL="6477" marR="6477" marT="647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Doctoral or professional degree</a:t>
                      </a:r>
                    </a:p>
                  </a:txBody>
                  <a:tcPr marL="6477" marR="6477" marT="6477" marB="0" anchor="ctr">
                    <a:lnL>
                      <a:noFill/>
                    </a:lnL>
                    <a:lnR>
                      <a:noFill/>
                    </a:lnR>
                    <a:lnT>
                      <a:noFill/>
                    </a:lnT>
                    <a:lnB>
                      <a:noFill/>
                    </a:lnB>
                    <a:solidFill>
                      <a:srgbClr val="A5A5A5"/>
                    </a:solidFill>
                  </a:tcPr>
                </a:tc>
                <a:tc>
                  <a:txBody>
                    <a:bodyPr/>
                    <a:lstStyle/>
                    <a:p>
                      <a:pPr algn="ctr" fontAlgn="ctr"/>
                      <a:r>
                        <a:rPr lang="en-US" sz="900" b="0" i="0" u="none" strike="noStrike">
                          <a:solidFill>
                            <a:srgbClr val="000000"/>
                          </a:solidFill>
                          <a:effectLst/>
                          <a:latin typeface="+mn-lt"/>
                        </a:rPr>
                        <a:t>330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$142,100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23046133"/>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15-2041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Statisticians</a:t>
                      </a:r>
                    </a:p>
                  </a:txBody>
                  <a:tcPr marL="6477" marR="6477" marT="6477"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Master's degree</a:t>
                      </a:r>
                    </a:p>
                  </a:txBody>
                  <a:tcPr marL="6477" marR="6477" marT="6477"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120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$101,020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9618029"/>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17-2112</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Industrial Engineers</a:t>
                      </a:r>
                    </a:p>
                  </a:txBody>
                  <a:tcPr marL="6477" marR="6477" marT="647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6,440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$98,280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69849251"/>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11-1021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General and Operations Managers</a:t>
                      </a:r>
                    </a:p>
                  </a:txBody>
                  <a:tcPr marL="6477" marR="6477" marT="6477"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6,380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$110,760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33444881"/>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17-2141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Mechanical Engineers</a:t>
                      </a:r>
                    </a:p>
                  </a:txBody>
                  <a:tcPr marL="6477" marR="6477" marT="647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4,470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$93,630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68640684"/>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15-1133</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Software Developers, Systems Software</a:t>
                      </a:r>
                    </a:p>
                  </a:txBody>
                  <a:tcPr marL="6477" marR="6477" marT="647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3,860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$115,580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65060763"/>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11-3051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Industrial Production Managers</a:t>
                      </a:r>
                    </a:p>
                  </a:txBody>
                  <a:tcPr marL="6477" marR="6477" marT="647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3,360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$118,020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79326028"/>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17-2071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Electrical Engineers</a:t>
                      </a:r>
                    </a:p>
                  </a:txBody>
                  <a:tcPr marL="6477" marR="6477" marT="647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3,070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$113,270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59017609"/>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11-9041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Architectural and Engineering Managers</a:t>
                      </a:r>
                    </a:p>
                  </a:txBody>
                  <a:tcPr marL="6477" marR="6477" marT="6477"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2,840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$149,740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68163423"/>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41-4011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Sales Representatives, Wholesale and </a:t>
                      </a:r>
                      <a:r>
                        <a:rPr lang="en-US" sz="900" b="0" i="0" u="none" strike="noStrike" dirty="0" smtClean="0">
                          <a:solidFill>
                            <a:srgbClr val="000000"/>
                          </a:solidFill>
                          <a:effectLst/>
                          <a:latin typeface="+mn-lt"/>
                        </a:rPr>
                        <a:t>Manufacturing</a:t>
                      </a:r>
                      <a:endParaRPr lang="en-US" sz="900" b="0" i="0" u="none" strike="noStrike" dirty="0">
                        <a:solidFill>
                          <a:srgbClr val="000000"/>
                        </a:solidFill>
                        <a:effectLst/>
                        <a:latin typeface="+mn-lt"/>
                      </a:endParaRP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2,720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$83,590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78008542"/>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13-2011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Accountants and Auditors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2,090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$74,890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99151768"/>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11-3031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Financial Managers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2,020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$130,180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74331516"/>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11-2022</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Sales Managers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1,990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$130,900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07471531"/>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11-2021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Marketing Managers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1,670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$132,210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66040873"/>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13-1161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Market Research Analysts and Marketing Specialists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mn-lt"/>
                        </a:rPr>
                        <a:t>1,310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$67,920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88965448"/>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15-1132</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Software Developers, Applications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1,300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$105,620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21662575"/>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11-3021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Computer and Information Systems Managers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mn-lt"/>
                        </a:rPr>
                        <a:t>1,240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$147,030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30409589"/>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15-1121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Computer Systems Analysts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mn-lt"/>
                        </a:rPr>
                        <a:t>1,080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$91,510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66462037"/>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11-3011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Administrative Services Managers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850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$101,250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68119601"/>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13-1071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Human Resources Specialists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840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$68,110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73479796"/>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15-1142</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Network and Computer Systems Administrators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720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$86,770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87275568"/>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11-3121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Human Resources Managers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690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$123,750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28136092"/>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13-2051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Financial Analysts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640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$87,060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94325236"/>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13-1111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Management Analysts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400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$95,080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9654163"/>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11-9121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Natural Sciences Managers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390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$164,590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129266536"/>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15-1143</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Computer Network Architects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190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$121,050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57055547"/>
                  </a:ext>
                </a:extLst>
              </a:tr>
              <a:tr h="91440">
                <a:tc vMerge="1">
                  <a:txBody>
                    <a:bodyPr/>
                    <a:lstStyle/>
                    <a:p>
                      <a:endParaRPr lang="en-US"/>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15-1122</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Information Security Analysts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190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$103,740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55080537"/>
                  </a:ext>
                </a:extLst>
              </a:tr>
              <a:tr h="91440">
                <a:tc vMerge="1">
                  <a:txBody>
                    <a:bodyPr/>
                    <a:lstStyle/>
                    <a:p>
                      <a:endParaRPr lang="en-US" dirty="0"/>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15-1141</a:t>
                      </a:r>
                    </a:p>
                  </a:txBody>
                  <a:tcPr marL="6477" marR="6477" marT="6477"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Database Administrators</a:t>
                      </a:r>
                    </a:p>
                  </a:txBody>
                  <a:tcPr marL="6477" marR="6477" marT="6477" marB="0" anchor="ctr">
                    <a:lnL>
                      <a:noFill/>
                    </a:lnL>
                    <a:lnR>
                      <a:noFill/>
                    </a:lnR>
                    <a:lnT>
                      <a:noFill/>
                    </a:lnT>
                    <a:lnB>
                      <a:noFill/>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170</a:t>
                      </a:r>
                    </a:p>
                  </a:txBody>
                  <a:tcPr marL="6477" marR="6477" marT="6477"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$97,880</a:t>
                      </a:r>
                    </a:p>
                  </a:txBody>
                  <a:tcPr marL="6477" marR="6477" marT="6477"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75787607"/>
                  </a:ext>
                </a:extLst>
              </a:tr>
              <a:tr h="91440">
                <a:tc vMerge="1">
                  <a:txBody>
                    <a:bodyPr/>
                    <a:lstStyle/>
                    <a:p>
                      <a:pPr algn="ctr" fontAlgn="ctr"/>
                      <a:endParaRPr lang="en-US" sz="600" b="0" i="0" u="none" strike="noStrike" dirty="0">
                        <a:solidFill>
                          <a:srgbClr val="000000"/>
                        </a:solidFill>
                        <a:effectLst/>
                        <a:latin typeface="Helvetica" panose="020B0604020202020204" pitchFamily="34" charset="0"/>
                      </a:endParaRPr>
                    </a:p>
                  </a:txBody>
                  <a:tcPr marL="6477" marR="6477" marT="6477"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11-2031</a:t>
                      </a:r>
                    </a:p>
                  </a:txBody>
                  <a:tcPr marL="6477" marR="6477" marT="6477"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mn-lt"/>
                        </a:rPr>
                        <a:t>Public </a:t>
                      </a:r>
                      <a:r>
                        <a:rPr lang="en-US" sz="900" b="0" i="0" u="none" strike="noStrike" dirty="0" smtClean="0">
                          <a:solidFill>
                            <a:srgbClr val="000000"/>
                          </a:solidFill>
                          <a:effectLst/>
                          <a:latin typeface="+mn-lt"/>
                        </a:rPr>
                        <a:t>Relations </a:t>
                      </a:r>
                      <a:r>
                        <a:rPr lang="en-US" sz="900" b="0" i="0" u="none" strike="noStrike" dirty="0">
                          <a:solidFill>
                            <a:srgbClr val="000000"/>
                          </a:solidFill>
                          <a:effectLst/>
                          <a:latin typeface="+mn-lt"/>
                        </a:rPr>
                        <a:t>and Fundraising Managers</a:t>
                      </a:r>
                    </a:p>
                  </a:txBody>
                  <a:tcPr marL="6477" marR="6477" marT="6477"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FFFFFF"/>
                          </a:solidFill>
                          <a:effectLst/>
                          <a:latin typeface="+mn-lt"/>
                        </a:rPr>
                        <a:t>Bachelor's degree</a:t>
                      </a:r>
                    </a:p>
                  </a:txBody>
                  <a:tcPr marL="6477" marR="6477" marT="6477" marB="0" anchor="ctr">
                    <a:lnL>
                      <a:noFill/>
                    </a:lnL>
                    <a:lnR>
                      <a:noFill/>
                    </a:lnR>
                    <a:lnT>
                      <a:noFill/>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0" i="0" u="none" strike="noStrike" dirty="0">
                          <a:solidFill>
                            <a:srgbClr val="000000"/>
                          </a:solidFill>
                          <a:effectLst/>
                          <a:latin typeface="+mn-lt"/>
                        </a:rPr>
                        <a:t>150</a:t>
                      </a:r>
                    </a:p>
                  </a:txBody>
                  <a:tcPr marL="6477" marR="6477" marT="6477"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5</a:t>
                      </a:r>
                    </a:p>
                  </a:txBody>
                  <a:tcPr marL="6477" marR="6477" marT="64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$114,310</a:t>
                      </a:r>
                    </a:p>
                  </a:txBody>
                  <a:tcPr marL="6477" marR="6477" marT="6477"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6911756"/>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37</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BA+ Occupations Associated with </a:t>
            </a:r>
            <a:r>
              <a:rPr lang="en-US" sz="3200" dirty="0" smtClean="0"/>
              <a:t>Priority Industries, 5-Stars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202650"/>
            <a:ext cx="10926061" cy="253916"/>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5-star occupations </a:t>
            </a:r>
            <a:r>
              <a:rPr lang="en-US" sz="1050" i="1" dirty="0">
                <a:latin typeface="Helvetica" panose="020B0604020202020204" pitchFamily="34" charset="0"/>
                <a:cs typeface="Helvetica" panose="020B0604020202020204" pitchFamily="34" charset="0"/>
              </a:rPr>
              <a:t>requiring a </a:t>
            </a:r>
            <a:r>
              <a:rPr lang="en-US" sz="1050" i="1" dirty="0" smtClean="0">
                <a:latin typeface="Helvetica" panose="020B0604020202020204" pitchFamily="34" charset="0"/>
                <a:cs typeface="Helvetica" panose="020B0604020202020204" pitchFamily="34" charset="0"/>
              </a:rPr>
              <a:t>Bachelor’s degree or higher</a:t>
            </a:r>
            <a:r>
              <a:rPr lang="en-US" sz="1050" i="1" dirty="0">
                <a:latin typeface="Helvetica" panose="020B0604020202020204" pitchFamily="34" charset="0"/>
                <a:cs typeface="Helvetica" panose="020B0604020202020204" pitchFamily="34" charset="0"/>
              </a:rPr>
              <a:t>. Top occupations determined by statewide industry employment. </a:t>
            </a:r>
          </a:p>
        </p:txBody>
      </p:sp>
    </p:spTree>
    <p:extLst>
      <p:ext uri="{BB962C8B-B14F-4D97-AF65-F5344CB8AC3E}">
        <p14:creationId xmlns:p14="http://schemas.microsoft.com/office/powerpoint/2010/main" val="4474551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1132225639"/>
              </p:ext>
            </p:extLst>
          </p:nvPr>
        </p:nvGraphicFramePr>
        <p:xfrm>
          <a:off x="654912" y="1426203"/>
          <a:ext cx="10881360" cy="4713112"/>
        </p:xfrm>
        <a:graphic>
          <a:graphicData uri="http://schemas.openxmlformats.org/drawingml/2006/table">
            <a:tbl>
              <a:tblPr/>
              <a:tblGrid>
                <a:gridCol w="1371600">
                  <a:extLst>
                    <a:ext uri="{9D8B030D-6E8A-4147-A177-3AD203B41FA5}">
                      <a16:colId xmlns:a16="http://schemas.microsoft.com/office/drawing/2014/main" val="903836733"/>
                    </a:ext>
                  </a:extLst>
                </a:gridCol>
                <a:gridCol w="1097280">
                  <a:extLst>
                    <a:ext uri="{9D8B030D-6E8A-4147-A177-3AD203B41FA5}">
                      <a16:colId xmlns:a16="http://schemas.microsoft.com/office/drawing/2014/main" val="1707098072"/>
                    </a:ext>
                  </a:extLst>
                </a:gridCol>
                <a:gridCol w="3291840">
                  <a:extLst>
                    <a:ext uri="{9D8B030D-6E8A-4147-A177-3AD203B41FA5}">
                      <a16:colId xmlns:a16="http://schemas.microsoft.com/office/drawing/2014/main" val="3508221338"/>
                    </a:ext>
                  </a:extLst>
                </a:gridCol>
                <a:gridCol w="1920240">
                  <a:extLst>
                    <a:ext uri="{9D8B030D-6E8A-4147-A177-3AD203B41FA5}">
                      <a16:colId xmlns:a16="http://schemas.microsoft.com/office/drawing/2014/main" val="2548138040"/>
                    </a:ext>
                  </a:extLst>
                </a:gridCol>
                <a:gridCol w="1097280">
                  <a:extLst>
                    <a:ext uri="{9D8B030D-6E8A-4147-A177-3AD203B41FA5}">
                      <a16:colId xmlns:a16="http://schemas.microsoft.com/office/drawing/2014/main" val="135841035"/>
                    </a:ext>
                  </a:extLst>
                </a:gridCol>
                <a:gridCol w="640080">
                  <a:extLst>
                    <a:ext uri="{9D8B030D-6E8A-4147-A177-3AD203B41FA5}">
                      <a16:colId xmlns:a16="http://schemas.microsoft.com/office/drawing/2014/main" val="65231537"/>
                    </a:ext>
                  </a:extLst>
                </a:gridCol>
                <a:gridCol w="1463040">
                  <a:extLst>
                    <a:ext uri="{9D8B030D-6E8A-4147-A177-3AD203B41FA5}">
                      <a16:colId xmlns:a16="http://schemas.microsoft.com/office/drawing/2014/main" val="513573184"/>
                    </a:ext>
                  </a:extLst>
                </a:gridCol>
              </a:tblGrid>
              <a:tr h="182880">
                <a:tc>
                  <a:txBody>
                    <a:bodyPr/>
                    <a:lstStyle/>
                    <a:p>
                      <a:pPr algn="l" fontAlgn="ctr"/>
                      <a:endParaRPr lang="en-US" sz="900" b="0" i="0" u="none" strike="noStrike">
                        <a:solidFill>
                          <a:srgbClr val="000000"/>
                        </a:solidFill>
                        <a:effectLst/>
                        <a:latin typeface="+mn-lt"/>
                      </a:endParaRPr>
                    </a:p>
                  </a:txBody>
                  <a:tcPr marL="4552" marR="4552" marT="45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a:solidFill>
                          <a:srgbClr val="000000"/>
                        </a:solidFill>
                        <a:effectLst/>
                        <a:latin typeface="+mn-lt"/>
                      </a:endParaRPr>
                    </a:p>
                  </a:txBody>
                  <a:tcPr marL="4552" marR="4552" marT="455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900" b="0" i="0" u="none" strike="noStrike" dirty="0">
                        <a:solidFill>
                          <a:srgbClr val="000000"/>
                        </a:solidFill>
                        <a:effectLst/>
                        <a:latin typeface="+mn-lt"/>
                      </a:endParaRPr>
                    </a:p>
                  </a:txBody>
                  <a:tcPr marL="4552" marR="4552" marT="4552"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dirty="0">
                          <a:solidFill>
                            <a:srgbClr val="FA7D00"/>
                          </a:solidFill>
                          <a:effectLst/>
                          <a:latin typeface="+mn-lt"/>
                        </a:rPr>
                        <a:t>Industry-Specific</a:t>
                      </a:r>
                    </a:p>
                  </a:txBody>
                  <a:tcPr marL="4552" marR="4552" marT="45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900" b="1" i="0" u="none" strike="noStrike" dirty="0">
                          <a:solidFill>
                            <a:srgbClr val="FA7D00"/>
                          </a:solidFill>
                          <a:effectLst/>
                          <a:latin typeface="+mn-lt"/>
                        </a:rPr>
                        <a:t>All Industries</a:t>
                      </a:r>
                    </a:p>
                  </a:txBody>
                  <a:tcPr marL="4552" marR="4552" marT="45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3321538559"/>
                  </a:ext>
                </a:extLst>
              </a:tr>
              <a:tr h="182064">
                <a:tc>
                  <a:txBody>
                    <a:bodyPr/>
                    <a:lstStyle/>
                    <a:p>
                      <a:pPr algn="ctr" fontAlgn="ctr"/>
                      <a:r>
                        <a:rPr lang="en-US" sz="900" b="1" i="0" u="none" strike="noStrike" dirty="0">
                          <a:solidFill>
                            <a:srgbClr val="FFFFFF"/>
                          </a:solidFill>
                          <a:effectLst/>
                          <a:latin typeface="+mn-lt"/>
                        </a:rPr>
                        <a:t>Industry</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Educational Requirement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2018 Industry Employment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STAR</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Median Annual Wage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52432662"/>
                  </a:ext>
                </a:extLst>
              </a:tr>
              <a:tr h="91440">
                <a:tc rowSpan="30">
                  <a:txBody>
                    <a:bodyPr/>
                    <a:lstStyle/>
                    <a:p>
                      <a:pPr algn="ctr" fontAlgn="ctr"/>
                      <a:r>
                        <a:rPr lang="en-US" sz="900" b="0" i="0" u="none" strike="noStrike" dirty="0">
                          <a:solidFill>
                            <a:srgbClr val="000000"/>
                          </a:solidFill>
                          <a:effectLst/>
                          <a:latin typeface="+mn-lt"/>
                        </a:rPr>
                        <a:t>Professional and Technical Services</a:t>
                      </a:r>
                    </a:p>
                  </a:txBody>
                  <a:tcPr marL="4552" marR="4552" marT="4552"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US" sz="900" b="0" i="0" u="none" strike="noStrike" dirty="0">
                          <a:solidFill>
                            <a:srgbClr val="000000"/>
                          </a:solidFill>
                          <a:effectLst/>
                          <a:latin typeface="+mn-lt"/>
                        </a:rPr>
                        <a:t>23-1011</a:t>
                      </a:r>
                    </a:p>
                  </a:txBody>
                  <a:tcPr marL="4552" marR="4552" marT="4552"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Lawyers</a:t>
                      </a:r>
                    </a:p>
                  </a:txBody>
                  <a:tcPr marL="4552" marR="4552" marT="455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chemeClr val="bg1"/>
                          </a:solidFill>
                          <a:effectLst/>
                          <a:latin typeface="+mn-lt"/>
                        </a:rPr>
                        <a:t>Doctoral or professional degree</a:t>
                      </a:r>
                    </a:p>
                  </a:txBody>
                  <a:tcPr marL="4552" marR="4552" marT="4552" marB="0" anchor="ctr">
                    <a:lnL>
                      <a:noFill/>
                    </a:lnL>
                    <a:lnR>
                      <a:noFill/>
                    </a:lnR>
                    <a:lnT w="12700" cap="flat" cmpd="sng" algn="ctr">
                      <a:solidFill>
                        <a:srgbClr val="000000"/>
                      </a:solidFill>
                      <a:prstDash val="solid"/>
                      <a:round/>
                      <a:headEnd type="none" w="med" len="med"/>
                      <a:tailEnd type="none" w="med" len="med"/>
                    </a:lnT>
                    <a:lnB>
                      <a:noFill/>
                    </a:lnB>
                    <a:solidFill>
                      <a:srgbClr val="A5A5A5"/>
                    </a:solidFill>
                  </a:tcPr>
                </a:tc>
                <a:tc>
                  <a:txBody>
                    <a:bodyPr/>
                    <a:lstStyle/>
                    <a:p>
                      <a:pPr algn="ctr" fontAlgn="ctr"/>
                      <a:r>
                        <a:rPr lang="en-US" sz="900" b="0" i="0" u="none" strike="noStrike">
                          <a:solidFill>
                            <a:srgbClr val="000000"/>
                          </a:solidFill>
                          <a:effectLst/>
                          <a:latin typeface="+mn-lt"/>
                        </a:rPr>
                        <a:t>12,980</a:t>
                      </a:r>
                    </a:p>
                  </a:txBody>
                  <a:tcPr marL="4552" marR="4552" marT="4552"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a:solidFill>
                            <a:srgbClr val="000000"/>
                          </a:solidFill>
                          <a:effectLst/>
                          <a:latin typeface="+mn-lt"/>
                        </a:rPr>
                        <a:t>$142,100</a:t>
                      </a:r>
                    </a:p>
                  </a:txBody>
                  <a:tcPr marL="4552" marR="4552" marT="4552"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32488922"/>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mn-lt"/>
                        </a:rPr>
                        <a:t>19-1042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Medical Scientists, Except Epidemiologists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Doctoral or professional degree</a:t>
                      </a:r>
                    </a:p>
                  </a:txBody>
                  <a:tcPr marL="4552" marR="4552" marT="4552" marB="0" anchor="ctr">
                    <a:lnL>
                      <a:noFill/>
                    </a:lnL>
                    <a:lnR>
                      <a:noFill/>
                    </a:lnR>
                    <a:lnT>
                      <a:noFill/>
                    </a:lnT>
                    <a:lnB>
                      <a:noFill/>
                    </a:lnB>
                    <a:solidFill>
                      <a:srgbClr val="A5A5A5"/>
                    </a:solidFill>
                  </a:tcPr>
                </a:tc>
                <a:tc>
                  <a:txBody>
                    <a:bodyPr/>
                    <a:lstStyle/>
                    <a:p>
                      <a:pPr algn="ctr" fontAlgn="ctr"/>
                      <a:r>
                        <a:rPr lang="en-US" sz="900" b="0" i="0" u="none" strike="noStrike">
                          <a:solidFill>
                            <a:srgbClr val="000000"/>
                          </a:solidFill>
                          <a:effectLst/>
                          <a:latin typeface="+mn-lt"/>
                        </a:rPr>
                        <a:t>6,900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$84,070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77460082"/>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15-2041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Statisticians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Master's degree</a:t>
                      </a:r>
                    </a:p>
                  </a:txBody>
                  <a:tcPr marL="4552" marR="4552" marT="4552" marB="0" anchor="ctr">
                    <a:lnL>
                      <a:noFill/>
                    </a:lnL>
                    <a:lnR>
                      <a:noFill/>
                    </a:lnR>
                    <a:lnT>
                      <a:noFill/>
                    </a:lnT>
                    <a:lnB>
                      <a:noFill/>
                    </a:lnB>
                    <a:solidFill>
                      <a:srgbClr val="4472C4"/>
                    </a:solidFill>
                  </a:tcPr>
                </a:tc>
                <a:tc>
                  <a:txBody>
                    <a:bodyPr/>
                    <a:lstStyle/>
                    <a:p>
                      <a:pPr algn="ctr" fontAlgn="ctr"/>
                      <a:r>
                        <a:rPr lang="en-US" sz="900" b="0" i="0" u="none" strike="noStrike">
                          <a:solidFill>
                            <a:srgbClr val="000000"/>
                          </a:solidFill>
                          <a:effectLst/>
                          <a:latin typeface="+mn-lt"/>
                        </a:rPr>
                        <a:t>1,910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$101,020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73883423"/>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15-1132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Software Developers, Applications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12,890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$105,620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30889022"/>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11-1021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General and Operations Managers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12,540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$110,760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22524965"/>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13-2011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Accountants and Auditors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12,100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$74,890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21876835"/>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Management Analysts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11,670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$95,080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22589235"/>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15-1133</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Software Developers, Systems Software</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11,460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$115,580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152538858"/>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Computer and Information Systems Managers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6,480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$147,030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38348623"/>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11-3031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Financial Managers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6,130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$130,180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11250549"/>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13-1161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Market Research Analysts and Marketing Specialists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5,940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$67,920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66546980"/>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41-4011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Sales Representatives, Wholesale and </a:t>
                      </a:r>
                      <a:r>
                        <a:rPr lang="en-US" sz="900" b="0" i="0" u="none" strike="noStrike" dirty="0" smtClean="0">
                          <a:solidFill>
                            <a:srgbClr val="000000"/>
                          </a:solidFill>
                          <a:effectLst/>
                          <a:latin typeface="+mn-lt"/>
                        </a:rPr>
                        <a:t>Manufacturing</a:t>
                      </a:r>
                      <a:endParaRPr lang="en-US" sz="900" b="0" i="0" u="none" strike="noStrike" dirty="0">
                        <a:solidFill>
                          <a:srgbClr val="000000"/>
                        </a:solidFill>
                        <a:effectLst/>
                        <a:latin typeface="+mn-lt"/>
                      </a:endParaRP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5,080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$83,590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7904800"/>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Computer Systems Analysts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4,880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$91,510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44611423"/>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17-2051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Civil Engineers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4,500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$88,780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16406386"/>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11-2021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Marketing Managers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4,100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$132,210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88850744"/>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17-2141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Mechanical Engineers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3,660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$93,630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67213093"/>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11-2022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Sales Managers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3,590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$130,900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41355421"/>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13-1071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Human Resources Specialists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3,550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$68,110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24205094"/>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11-9041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Architectural and Engineering Managers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3,310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$149,740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37566773"/>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15-1143</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Computer Network Architects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3,210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$121,050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2250532"/>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11-9121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Natural Sciences Managers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2,960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$164,590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32747947"/>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17-2071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Electrical Engineers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2,810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$113,270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90590637"/>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13-2051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Financial Analysts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dirty="0">
                          <a:solidFill>
                            <a:srgbClr val="000000"/>
                          </a:solidFill>
                          <a:effectLst/>
                          <a:latin typeface="+mn-lt"/>
                        </a:rPr>
                        <a:t>2,800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$87,060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7670291"/>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11-9111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Medical and Health Services Managers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2,250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$113,690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4209924"/>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11-3011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Administrative Services Managers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2,130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$101,250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59274678"/>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15-1142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Network and Computer Systems Administrators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2,090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$86,770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08986244"/>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17-2112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Industrial Engineers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1,680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dirty="0">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$98,280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65345810"/>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11-3121</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Human Resources Managers</a:t>
                      </a:r>
                    </a:p>
                  </a:txBody>
                  <a:tcPr marL="4552" marR="4552" marT="4552" marB="0" anchor="ctr">
                    <a:lnL>
                      <a:noFill/>
                    </a:lnL>
                    <a:lnR>
                      <a:noFill/>
                    </a:lnR>
                    <a:lnT>
                      <a:noFill/>
                    </a:lnT>
                    <a:lnB>
                      <a:noFill/>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1,360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$123,750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8390087"/>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15-1122</a:t>
                      </a:r>
                    </a:p>
                  </a:txBody>
                  <a:tcPr marL="4552" marR="4552" marT="4552"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Information Security Analysts</a:t>
                      </a:r>
                    </a:p>
                  </a:txBody>
                  <a:tcPr marL="4552" marR="4552" marT="4552" marB="0" anchor="ctr">
                    <a:lnL>
                      <a:noFill/>
                    </a:lnL>
                    <a:lnR>
                      <a:noFill/>
                    </a:lnR>
                    <a:lnT>
                      <a:noFill/>
                    </a:lnT>
                    <a:lnB>
                      <a:noFill/>
                    </a:lnB>
                  </a:tcPr>
                </a:tc>
                <a:tc>
                  <a:txBody>
                    <a:bodyPr/>
                    <a:lstStyle/>
                    <a:p>
                      <a:pPr algn="ctr" fontAlgn="ctr"/>
                      <a:r>
                        <a:rPr lang="en-US" sz="900" b="0" i="0" u="none" strike="noStrike">
                          <a:solidFill>
                            <a:schemeClr val="bg1"/>
                          </a:solidFill>
                          <a:effectLst/>
                          <a:latin typeface="+mn-lt"/>
                        </a:rPr>
                        <a:t>Bachelor's degree</a:t>
                      </a:r>
                    </a:p>
                  </a:txBody>
                  <a:tcPr marL="4552" marR="4552" marT="4552"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1,300</a:t>
                      </a:r>
                    </a:p>
                  </a:txBody>
                  <a:tcPr marL="4552" marR="4552" marT="4552"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dirty="0">
                          <a:solidFill>
                            <a:srgbClr val="000000"/>
                          </a:solidFill>
                          <a:effectLst/>
                          <a:latin typeface="+mn-lt"/>
                        </a:rPr>
                        <a:t>$103,740</a:t>
                      </a:r>
                    </a:p>
                  </a:txBody>
                  <a:tcPr marL="4552" marR="4552" marT="4552"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10057027"/>
                  </a:ext>
                </a:extLst>
              </a:tr>
              <a:tr h="91440">
                <a:tc vMerge="1">
                  <a:txBody>
                    <a:bodyPr/>
                    <a:lstStyle/>
                    <a:p>
                      <a:pPr algn="ctr" fontAlgn="ctr"/>
                      <a:endParaRPr lang="en-US" sz="400" b="0" i="0" u="none" strike="noStrike" dirty="0">
                        <a:solidFill>
                          <a:srgbClr val="000000"/>
                        </a:solidFill>
                        <a:effectLst/>
                        <a:latin typeface="Helvetica" panose="020B0604020202020204" pitchFamily="34" charset="0"/>
                      </a:endParaRPr>
                    </a:p>
                  </a:txBody>
                  <a:tcPr marL="4552" marR="4552" marT="4552"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11-2031</a:t>
                      </a:r>
                    </a:p>
                  </a:txBody>
                  <a:tcPr marL="4552" marR="4552" marT="4552"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mn-lt"/>
                        </a:rPr>
                        <a:t>Public Relations and Fundraising Managers</a:t>
                      </a:r>
                    </a:p>
                  </a:txBody>
                  <a:tcPr marL="4552" marR="4552" marT="4552"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chemeClr val="bg1"/>
                          </a:solidFill>
                          <a:effectLst/>
                          <a:latin typeface="+mn-lt"/>
                        </a:rPr>
                        <a:t>Bachelor's degree</a:t>
                      </a:r>
                    </a:p>
                  </a:txBody>
                  <a:tcPr marL="4552" marR="4552" marT="4552" marB="0" anchor="ctr">
                    <a:lnL>
                      <a:noFill/>
                    </a:lnL>
                    <a:lnR>
                      <a:noFill/>
                    </a:lnR>
                    <a:lnT>
                      <a:noFill/>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0" i="0" u="none" strike="noStrike">
                          <a:solidFill>
                            <a:srgbClr val="000000"/>
                          </a:solidFill>
                          <a:effectLst/>
                          <a:latin typeface="+mn-lt"/>
                        </a:rPr>
                        <a:t>1,030</a:t>
                      </a:r>
                    </a:p>
                  </a:txBody>
                  <a:tcPr marL="4552" marR="4552" marT="4552"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5</a:t>
                      </a:r>
                    </a:p>
                  </a:txBody>
                  <a:tcPr marL="4552" marR="4552" marT="455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$114,310</a:t>
                      </a:r>
                    </a:p>
                  </a:txBody>
                  <a:tcPr marL="4552" marR="4552" marT="4552"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3865553"/>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38</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BA+ Occupations Associated with </a:t>
            </a:r>
            <a:r>
              <a:rPr lang="en-US" sz="3200" dirty="0" smtClean="0"/>
              <a:t>Priority Industries, 5-Stars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610211" y="649247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1" y="6202650"/>
            <a:ext cx="10926061" cy="253916"/>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5-star occupations </a:t>
            </a:r>
            <a:r>
              <a:rPr lang="en-US" sz="1050" i="1" dirty="0">
                <a:latin typeface="Helvetica" panose="020B0604020202020204" pitchFamily="34" charset="0"/>
                <a:cs typeface="Helvetica" panose="020B0604020202020204" pitchFamily="34" charset="0"/>
              </a:rPr>
              <a:t>requiring a </a:t>
            </a:r>
            <a:r>
              <a:rPr lang="en-US" sz="1050" i="1" dirty="0" smtClean="0">
                <a:latin typeface="Helvetica" panose="020B0604020202020204" pitchFamily="34" charset="0"/>
                <a:cs typeface="Helvetica" panose="020B0604020202020204" pitchFamily="34" charset="0"/>
              </a:rPr>
              <a:t>Bachelor’s degree or higher</a:t>
            </a:r>
            <a:r>
              <a:rPr lang="en-US" sz="1050" i="1" dirty="0">
                <a:latin typeface="Helvetica" panose="020B0604020202020204" pitchFamily="34" charset="0"/>
                <a:cs typeface="Helvetica" panose="020B0604020202020204" pitchFamily="34" charset="0"/>
              </a:rPr>
              <a:t>. Top occupations determined by statewide industry employment. </a:t>
            </a:r>
          </a:p>
        </p:txBody>
      </p:sp>
    </p:spTree>
    <p:extLst>
      <p:ext uri="{BB962C8B-B14F-4D97-AF65-F5344CB8AC3E}">
        <p14:creationId xmlns:p14="http://schemas.microsoft.com/office/powerpoint/2010/main" val="16592050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181945115"/>
              </p:ext>
            </p:extLst>
          </p:nvPr>
        </p:nvGraphicFramePr>
        <p:xfrm>
          <a:off x="654912" y="1985900"/>
          <a:ext cx="10881360" cy="3214263"/>
        </p:xfrm>
        <a:graphic>
          <a:graphicData uri="http://schemas.openxmlformats.org/drawingml/2006/table">
            <a:tbl>
              <a:tblPr/>
              <a:tblGrid>
                <a:gridCol w="1371600">
                  <a:extLst>
                    <a:ext uri="{9D8B030D-6E8A-4147-A177-3AD203B41FA5}">
                      <a16:colId xmlns:a16="http://schemas.microsoft.com/office/drawing/2014/main" val="1838194510"/>
                    </a:ext>
                  </a:extLst>
                </a:gridCol>
                <a:gridCol w="1097280">
                  <a:extLst>
                    <a:ext uri="{9D8B030D-6E8A-4147-A177-3AD203B41FA5}">
                      <a16:colId xmlns:a16="http://schemas.microsoft.com/office/drawing/2014/main" val="2942468890"/>
                    </a:ext>
                  </a:extLst>
                </a:gridCol>
                <a:gridCol w="3291840">
                  <a:extLst>
                    <a:ext uri="{9D8B030D-6E8A-4147-A177-3AD203B41FA5}">
                      <a16:colId xmlns:a16="http://schemas.microsoft.com/office/drawing/2014/main" val="1735332831"/>
                    </a:ext>
                  </a:extLst>
                </a:gridCol>
                <a:gridCol w="1920240">
                  <a:extLst>
                    <a:ext uri="{9D8B030D-6E8A-4147-A177-3AD203B41FA5}">
                      <a16:colId xmlns:a16="http://schemas.microsoft.com/office/drawing/2014/main" val="2736448221"/>
                    </a:ext>
                  </a:extLst>
                </a:gridCol>
                <a:gridCol w="1097280">
                  <a:extLst>
                    <a:ext uri="{9D8B030D-6E8A-4147-A177-3AD203B41FA5}">
                      <a16:colId xmlns:a16="http://schemas.microsoft.com/office/drawing/2014/main" val="3355298570"/>
                    </a:ext>
                  </a:extLst>
                </a:gridCol>
                <a:gridCol w="640080">
                  <a:extLst>
                    <a:ext uri="{9D8B030D-6E8A-4147-A177-3AD203B41FA5}">
                      <a16:colId xmlns:a16="http://schemas.microsoft.com/office/drawing/2014/main" val="1083070133"/>
                    </a:ext>
                  </a:extLst>
                </a:gridCol>
                <a:gridCol w="1463040">
                  <a:extLst>
                    <a:ext uri="{9D8B030D-6E8A-4147-A177-3AD203B41FA5}">
                      <a16:colId xmlns:a16="http://schemas.microsoft.com/office/drawing/2014/main" val="2133335412"/>
                    </a:ext>
                  </a:extLst>
                </a:gridCol>
              </a:tblGrid>
              <a:tr h="182880">
                <a:tc>
                  <a:txBody>
                    <a:bodyPr/>
                    <a:lstStyle/>
                    <a:p>
                      <a:pPr algn="l" fontAlgn="ctr"/>
                      <a:endParaRPr lang="en-US" sz="900" b="0" i="0" u="none" strike="noStrike">
                        <a:solidFill>
                          <a:srgbClr val="000000"/>
                        </a:solidFill>
                        <a:effectLst/>
                        <a:latin typeface="+mn-lt"/>
                      </a:endParaRPr>
                    </a:p>
                  </a:txBody>
                  <a:tcPr marL="7709" marR="7709" marT="770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a:solidFill>
                          <a:srgbClr val="000000"/>
                        </a:solidFill>
                        <a:effectLst/>
                        <a:latin typeface="+mn-lt"/>
                      </a:endParaRPr>
                    </a:p>
                  </a:txBody>
                  <a:tcPr marL="7709" marR="7709" marT="770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900" b="0" i="0" u="none" strike="noStrike">
                        <a:solidFill>
                          <a:srgbClr val="000000"/>
                        </a:solidFill>
                        <a:effectLst/>
                        <a:latin typeface="+mn-lt"/>
                      </a:endParaRPr>
                    </a:p>
                  </a:txBody>
                  <a:tcPr marL="7709" marR="7709" marT="7709"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fontAlgn="ctr"/>
                      <a:r>
                        <a:rPr lang="en-US" sz="900" b="1" i="0" u="none" strike="noStrike" dirty="0">
                          <a:solidFill>
                            <a:srgbClr val="FA7D00"/>
                          </a:solidFill>
                          <a:effectLst/>
                          <a:latin typeface="+mn-lt"/>
                        </a:rPr>
                        <a:t>Industry-Specific</a:t>
                      </a:r>
                    </a:p>
                  </a:txBody>
                  <a:tcPr marL="4552" marR="4552" marT="45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900" b="1" i="0" u="none" strike="noStrike" dirty="0">
                          <a:solidFill>
                            <a:srgbClr val="FA7D00"/>
                          </a:solidFill>
                          <a:effectLst/>
                          <a:latin typeface="+mn-lt"/>
                        </a:rPr>
                        <a:t>All Industries</a:t>
                      </a:r>
                    </a:p>
                  </a:txBody>
                  <a:tcPr marL="4552" marR="4552" marT="45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913099925"/>
                  </a:ext>
                </a:extLst>
              </a:tr>
              <a:tr h="182880">
                <a:tc>
                  <a:txBody>
                    <a:bodyPr/>
                    <a:lstStyle/>
                    <a:p>
                      <a:pPr algn="ctr" fontAlgn="ctr"/>
                      <a:r>
                        <a:rPr lang="en-US" sz="900" b="1" i="0" u="none" strike="noStrike" dirty="0">
                          <a:solidFill>
                            <a:srgbClr val="FFFFFF"/>
                          </a:solidFill>
                          <a:effectLst/>
                          <a:latin typeface="+mn-lt"/>
                        </a:rPr>
                        <a:t>Industry</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SOC Code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Occupation Title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Educational Requirement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2018 Industry Employment</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STAR</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ctr"/>
                      <a:r>
                        <a:rPr lang="en-US" sz="900" b="1" i="0" u="none" strike="noStrike" dirty="0">
                          <a:solidFill>
                            <a:srgbClr val="FFFFFF"/>
                          </a:solidFill>
                          <a:effectLst/>
                          <a:latin typeface="+mn-lt"/>
                        </a:rPr>
                        <a:t>Median Annual Wage</a:t>
                      </a:r>
                    </a:p>
                  </a:txBody>
                  <a:tcPr marL="4552" marR="4552" marT="455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259040769"/>
                  </a:ext>
                </a:extLst>
              </a:tr>
              <a:tr h="91440">
                <a:tc rowSpan="19">
                  <a:txBody>
                    <a:bodyPr/>
                    <a:lstStyle/>
                    <a:p>
                      <a:pPr algn="ctr" fontAlgn="ctr"/>
                      <a:r>
                        <a:rPr lang="en-US" sz="900" b="0" i="0" u="none" strike="noStrike" dirty="0">
                          <a:solidFill>
                            <a:srgbClr val="000000"/>
                          </a:solidFill>
                          <a:effectLst/>
                          <a:latin typeface="+mn-lt"/>
                        </a:rPr>
                        <a:t>Construction</a:t>
                      </a:r>
                    </a:p>
                  </a:txBody>
                  <a:tcPr marL="7709" marR="7709" marT="7709" marB="0" anchor="ctr">
                    <a:lnL>
                      <a:noFill/>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a:solidFill>
                            <a:srgbClr val="000000"/>
                          </a:solidFill>
                          <a:effectLst/>
                          <a:latin typeface="+mn-lt"/>
                        </a:rPr>
                        <a:t>11-9021</a:t>
                      </a:r>
                    </a:p>
                  </a:txBody>
                  <a:tcPr marL="7709" marR="7709" marT="7709" marB="0" anchor="ctr">
                    <a:lnL w="1905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900" b="0" i="0" u="none" strike="noStrike" dirty="0">
                          <a:solidFill>
                            <a:srgbClr val="000000"/>
                          </a:solidFill>
                          <a:effectLst/>
                          <a:latin typeface="+mn-lt"/>
                        </a:rPr>
                        <a:t>Construction Managers</a:t>
                      </a:r>
                    </a:p>
                  </a:txBody>
                  <a:tcPr marL="7709" marR="7709" marT="770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rgbClr val="FFFFFF"/>
                          </a:solidFill>
                          <a:effectLst/>
                          <a:latin typeface="+mn-lt"/>
                        </a:rPr>
                        <a:t>Bachelor's degree</a:t>
                      </a:r>
                    </a:p>
                  </a:txBody>
                  <a:tcPr marL="7709" marR="7709" marT="7709" marB="0" anchor="ctr">
                    <a:lnL>
                      <a:noFill/>
                    </a:lnL>
                    <a:lnR>
                      <a:noFill/>
                    </a:lnR>
                    <a:lnT w="12700" cap="flat" cmpd="sng" algn="ctr">
                      <a:solidFill>
                        <a:srgbClr val="000000"/>
                      </a:solidFill>
                      <a:prstDash val="solid"/>
                      <a:round/>
                      <a:headEnd type="none" w="med" len="med"/>
                      <a:tailEnd type="none" w="med" len="med"/>
                    </a:lnT>
                    <a:lnB>
                      <a:noFill/>
                    </a:lnB>
                    <a:solidFill>
                      <a:srgbClr val="5B9BD5"/>
                    </a:solidFill>
                  </a:tcPr>
                </a:tc>
                <a:tc>
                  <a:txBody>
                    <a:bodyPr/>
                    <a:lstStyle/>
                    <a:p>
                      <a:pPr algn="ctr" fontAlgn="ctr"/>
                      <a:r>
                        <a:rPr lang="en-US" sz="900" b="0" i="0" u="none" strike="noStrike">
                          <a:solidFill>
                            <a:srgbClr val="000000"/>
                          </a:solidFill>
                          <a:effectLst/>
                          <a:latin typeface="+mn-lt"/>
                        </a:rPr>
                        <a:t>5,380</a:t>
                      </a:r>
                    </a:p>
                  </a:txBody>
                  <a:tcPr marL="7709" marR="7709" marT="7709"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ctr"/>
                      <a:r>
                        <a:rPr lang="en-US" sz="900" b="0" i="0" u="none" strike="noStrike" dirty="0">
                          <a:solidFill>
                            <a:srgbClr val="000000"/>
                          </a:solidFill>
                          <a:effectLst/>
                          <a:latin typeface="+mn-lt"/>
                        </a:rPr>
                        <a:t>$102,410</a:t>
                      </a:r>
                    </a:p>
                  </a:txBody>
                  <a:tcPr marL="7709" marR="7709" marT="7709"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15083048"/>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11-1021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General and Operations Managers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5,340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$110,760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18898475"/>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13-1051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Cost Estimators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3,720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$72,520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95050986"/>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13-2011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Accountants and Auditors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890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$74,890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11020726"/>
                  </a:ext>
                </a:extLst>
              </a:tr>
              <a:tr h="91440">
                <a:tc vMerge="1">
                  <a:txBody>
                    <a:bodyPr/>
                    <a:lstStyle/>
                    <a:p>
                      <a:pPr algn="ctr" fontAlgn="ctr"/>
                      <a:endParaRPr lang="en-US" sz="900" b="0" i="0" u="none" strike="noStrike">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17-2051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Civil Engineers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850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$88,780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57708642"/>
                  </a:ext>
                </a:extLst>
              </a:tr>
              <a:tr h="91440">
                <a:tc vMerge="1">
                  <a:txBody>
                    <a:bodyPr/>
                    <a:lstStyle/>
                    <a:p>
                      <a:pPr algn="ctr" fontAlgn="ctr"/>
                      <a:endParaRPr lang="en-US" sz="900" b="0" i="0" u="none" strike="noStrike">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11-3031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Financial Managers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600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$130,180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06540339"/>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41-4011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Sales Representatives, Wholesale and </a:t>
                      </a:r>
                      <a:r>
                        <a:rPr lang="en-US" sz="900" b="0" i="0" u="none" strike="noStrike" dirty="0" smtClean="0">
                          <a:solidFill>
                            <a:srgbClr val="000000"/>
                          </a:solidFill>
                          <a:effectLst/>
                          <a:latin typeface="+mn-lt"/>
                        </a:rPr>
                        <a:t>Manufacturing</a:t>
                      </a: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370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$83,590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09884146"/>
                  </a:ext>
                </a:extLst>
              </a:tr>
              <a:tr h="91440">
                <a:tc vMerge="1">
                  <a:txBody>
                    <a:bodyPr/>
                    <a:lstStyle/>
                    <a:p>
                      <a:pPr algn="ctr" fontAlgn="ctr"/>
                      <a:endParaRPr lang="en-US" sz="900" b="0" i="0" u="none" strike="noStrike">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11-2022</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Sales Managers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250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$130,900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16106046"/>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11-3011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Administrative Services Managers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200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$101,250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99251313"/>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13-1071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Human Resources Specialists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190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$68,110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34543283"/>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13-1161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Market Research Analysts and Marketing Specialists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140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$67,920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34777493"/>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17-2112</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Industrial Engineers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140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$98,280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332918451"/>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17-2141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Mechanical Engineers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130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$93,630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86710681"/>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29-9011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a:solidFill>
                            <a:srgbClr val="000000"/>
                          </a:solidFill>
                          <a:effectLst/>
                          <a:latin typeface="+mn-lt"/>
                        </a:rPr>
                        <a:t>Occupational Health and Safety Specialists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130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$82,440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92787583"/>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11-2021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Marketing Managers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110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$132,210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76622092"/>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11-3021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Computer and Information Systems Managers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110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$147,030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31151656"/>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11-3121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Human Resources Managers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90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5</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$123,750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16841625"/>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a:noFill/>
                    </a:lnB>
                  </a:tcPr>
                </a:tc>
                <a:tc>
                  <a:txBody>
                    <a:bodyPr/>
                    <a:lstStyle/>
                    <a:p>
                      <a:pPr algn="ctr" fontAlgn="ctr"/>
                      <a:r>
                        <a:rPr lang="en-US" sz="900" b="0" i="0" u="none" strike="noStrike">
                          <a:solidFill>
                            <a:srgbClr val="000000"/>
                          </a:solidFill>
                          <a:effectLst/>
                          <a:latin typeface="+mn-lt"/>
                        </a:rPr>
                        <a:t>13-1041</a:t>
                      </a:r>
                    </a:p>
                  </a:txBody>
                  <a:tcPr marL="7709" marR="7709" marT="7709" marB="0" anchor="ctr">
                    <a:lnL w="19050" cap="flat" cmpd="sng" algn="ctr">
                      <a:solidFill>
                        <a:schemeClr val="tx1"/>
                      </a:solidFill>
                      <a:prstDash val="solid"/>
                      <a:round/>
                      <a:headEnd type="none" w="med" len="med"/>
                      <a:tailEnd type="none" w="med" len="med"/>
                    </a:lnL>
                    <a:lnR>
                      <a:noFill/>
                    </a:lnR>
                    <a:lnT>
                      <a:noFill/>
                    </a:lnT>
                    <a:lnB>
                      <a:noFill/>
                    </a:lnB>
                  </a:tcPr>
                </a:tc>
                <a:tc>
                  <a:txBody>
                    <a:bodyPr/>
                    <a:lstStyle/>
                    <a:p>
                      <a:pPr algn="l" fontAlgn="ctr"/>
                      <a:r>
                        <a:rPr lang="en-US" sz="900" b="0" i="0" u="none" strike="noStrike" dirty="0">
                          <a:solidFill>
                            <a:srgbClr val="000000"/>
                          </a:solidFill>
                          <a:effectLst/>
                          <a:latin typeface="+mn-lt"/>
                        </a:rPr>
                        <a:t>Compliance Officers</a:t>
                      </a:r>
                    </a:p>
                  </a:txBody>
                  <a:tcPr marL="7709" marR="7709" marT="7709" marB="0" anchor="ctr">
                    <a:lnL>
                      <a:noFill/>
                    </a:lnL>
                    <a:lnR>
                      <a:noFill/>
                    </a:lnR>
                    <a:lnT>
                      <a:noFill/>
                    </a:lnT>
                    <a:lnB>
                      <a:noFill/>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a:noFill/>
                    </a:lnB>
                    <a:solidFill>
                      <a:srgbClr val="5B9BD5"/>
                    </a:solidFill>
                  </a:tcPr>
                </a:tc>
                <a:tc>
                  <a:txBody>
                    <a:bodyPr/>
                    <a:lstStyle/>
                    <a:p>
                      <a:pPr algn="ctr" fontAlgn="ctr"/>
                      <a:r>
                        <a:rPr lang="en-US" sz="900" b="0" i="0" u="none" strike="noStrike">
                          <a:solidFill>
                            <a:srgbClr val="000000"/>
                          </a:solidFill>
                          <a:effectLst/>
                          <a:latin typeface="+mn-lt"/>
                        </a:rPr>
                        <a:t>60</a:t>
                      </a:r>
                    </a:p>
                  </a:txBody>
                  <a:tcPr marL="7709" marR="7709" marT="7709"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DEBF7"/>
                    </a:solidFill>
                  </a:tcPr>
                </a:tc>
                <a:tc>
                  <a:txBody>
                    <a:bodyPr/>
                    <a:lstStyle/>
                    <a:p>
                      <a:pPr algn="ctr" fontAlgn="ctr"/>
                      <a:r>
                        <a:rPr lang="en-US" sz="900" b="0" i="0" u="none" strike="noStrike">
                          <a:solidFill>
                            <a:srgbClr val="000000"/>
                          </a:solidFill>
                          <a:effectLst/>
                          <a:latin typeface="+mn-lt"/>
                        </a:rPr>
                        <a:t>$77,990</a:t>
                      </a:r>
                    </a:p>
                  </a:txBody>
                  <a:tcPr marL="7709" marR="7709" marT="7709" marB="0" anchor="ctr">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88932236"/>
                  </a:ext>
                </a:extLst>
              </a:tr>
              <a:tr h="91440">
                <a:tc vMerge="1">
                  <a:txBody>
                    <a:bodyPr/>
                    <a:lstStyle/>
                    <a:p>
                      <a:pPr algn="ctr" fontAlgn="ctr"/>
                      <a:endParaRPr lang="en-US" sz="900" b="0" i="0" u="none" strike="noStrike" dirty="0">
                        <a:solidFill>
                          <a:srgbClr val="000000"/>
                        </a:solidFill>
                        <a:effectLst/>
                        <a:latin typeface="+mn-lt"/>
                      </a:endParaRPr>
                    </a:p>
                  </a:txBody>
                  <a:tcPr marL="7709" marR="7709" marT="770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mn-lt"/>
                        </a:rPr>
                        <a:t>17-1011</a:t>
                      </a:r>
                    </a:p>
                  </a:txBody>
                  <a:tcPr marL="7709" marR="7709" marT="7709" marB="0" anchor="ctr">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tc>
                  <a:txBody>
                    <a:bodyPr/>
                    <a:lstStyle/>
                    <a:p>
                      <a:pPr algn="l" fontAlgn="ctr"/>
                      <a:r>
                        <a:rPr lang="en-US" sz="900" b="0" i="0" u="none" strike="noStrike" dirty="0">
                          <a:solidFill>
                            <a:srgbClr val="000000"/>
                          </a:solidFill>
                          <a:effectLst/>
                          <a:latin typeface="+mn-lt"/>
                        </a:rPr>
                        <a:t>Architects, Except Landscape and Naval</a:t>
                      </a:r>
                    </a:p>
                  </a:txBody>
                  <a:tcPr marL="7709" marR="7709" marT="7709"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0" i="0" u="none" strike="noStrike">
                          <a:solidFill>
                            <a:srgbClr val="FFFFFF"/>
                          </a:solidFill>
                          <a:effectLst/>
                          <a:latin typeface="+mn-lt"/>
                        </a:rPr>
                        <a:t>Bachelor's degree</a:t>
                      </a:r>
                    </a:p>
                  </a:txBody>
                  <a:tcPr marL="7709" marR="7709" marT="7709" marB="0" anchor="ctr">
                    <a:lnL>
                      <a:noFill/>
                    </a:lnL>
                    <a:lnR>
                      <a:noFill/>
                    </a:lnR>
                    <a:lnT>
                      <a:noFill/>
                    </a:lnT>
                    <a:lnB w="19050" cap="flat" cmpd="sng" algn="ctr">
                      <a:solidFill>
                        <a:schemeClr val="tx1"/>
                      </a:solidFill>
                      <a:prstDash val="solid"/>
                      <a:round/>
                      <a:headEnd type="none" w="med" len="med"/>
                      <a:tailEnd type="none" w="med" len="med"/>
                    </a:lnB>
                    <a:solidFill>
                      <a:srgbClr val="5B9BD5"/>
                    </a:solidFill>
                  </a:tcPr>
                </a:tc>
                <a:tc>
                  <a:txBody>
                    <a:bodyPr/>
                    <a:lstStyle/>
                    <a:p>
                      <a:pPr algn="ctr" fontAlgn="ctr"/>
                      <a:r>
                        <a:rPr lang="en-US" sz="900" b="0" i="0" u="none" strike="noStrike">
                          <a:solidFill>
                            <a:srgbClr val="000000"/>
                          </a:solidFill>
                          <a:effectLst/>
                          <a:latin typeface="+mn-lt"/>
                        </a:rPr>
                        <a:t>60</a:t>
                      </a:r>
                    </a:p>
                  </a:txBody>
                  <a:tcPr marL="7709" marR="7709" marT="7709" marB="0" anchor="ctr">
                    <a:lnL>
                      <a:noFill/>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tcPr>
                </a:tc>
                <a:tc>
                  <a:txBody>
                    <a:bodyPr/>
                    <a:lstStyle/>
                    <a:p>
                      <a:pPr algn="ctr" fontAlgn="ctr"/>
                      <a:r>
                        <a:rPr lang="en-US" sz="900" b="1" i="0" u="none" strike="noStrike">
                          <a:solidFill>
                            <a:srgbClr val="000000"/>
                          </a:solidFill>
                          <a:effectLst/>
                          <a:latin typeface="+mn-lt"/>
                        </a:rPr>
                        <a:t>4</a:t>
                      </a:r>
                    </a:p>
                  </a:txBody>
                  <a:tcPr marL="7709" marR="7709" marT="770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900" b="0" i="0" u="none" strike="noStrike" dirty="0">
                          <a:solidFill>
                            <a:srgbClr val="000000"/>
                          </a:solidFill>
                          <a:effectLst/>
                          <a:latin typeface="+mn-lt"/>
                        </a:rPr>
                        <a:t>$93,920</a:t>
                      </a:r>
                    </a:p>
                  </a:txBody>
                  <a:tcPr marL="7709" marR="7709" marT="7709" marB="0" anchor="ctr">
                    <a:lnL w="6350" cap="flat" cmpd="sng" algn="ctr">
                      <a:solidFill>
                        <a:srgbClr val="000000"/>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9628669"/>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39</a:t>
            </a:fld>
            <a:endParaRPr lang="en-US" dirty="0"/>
          </a:p>
        </p:txBody>
      </p:sp>
      <p:sp>
        <p:nvSpPr>
          <p:cNvPr id="10" name="Title 1"/>
          <p:cNvSpPr>
            <a:spLocks noGrp="1"/>
          </p:cNvSpPr>
          <p:nvPr>
            <p:ph type="title"/>
          </p:nvPr>
        </p:nvSpPr>
        <p:spPr>
          <a:xfrm>
            <a:off x="611030" y="609600"/>
            <a:ext cx="10969943" cy="808038"/>
          </a:xfrm>
        </p:spPr>
        <p:txBody>
          <a:bodyPr>
            <a:normAutofit fontScale="90000"/>
          </a:bodyPr>
          <a:lstStyle/>
          <a:p>
            <a:r>
              <a:rPr lang="en-US" sz="3200" dirty="0" smtClean="0">
                <a:latin typeface="Helvetica" panose="020B0604020202020204" pitchFamily="34" charset="0"/>
                <a:cs typeface="Helvetica" panose="020B0604020202020204" pitchFamily="34" charset="0"/>
              </a:rPr>
              <a:t>BA+ Occupations Associated with </a:t>
            </a:r>
            <a:r>
              <a:rPr lang="en-US" sz="3200" dirty="0" smtClean="0"/>
              <a:t>Priority Industries, 4+ Stars</a:t>
            </a:r>
            <a:endParaRPr lang="en-US" sz="3200" dirty="0">
              <a:latin typeface="Helvetica" panose="020B0604020202020204" pitchFamily="34" charset="0"/>
              <a:cs typeface="Helvetica" panose="020B0604020202020204" pitchFamily="34" charset="0"/>
            </a:endParaRPr>
          </a:p>
        </p:txBody>
      </p:sp>
      <p:sp>
        <p:nvSpPr>
          <p:cNvPr id="12" name="Rectangle 11"/>
          <p:cNvSpPr/>
          <p:nvPr/>
        </p:nvSpPr>
        <p:spPr>
          <a:xfrm>
            <a:off x="611029" y="240270"/>
            <a:ext cx="2746265"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Priority Industry Profiles: Occupations</a:t>
            </a:r>
            <a:endParaRPr lang="en-US" sz="1200" dirty="0"/>
          </a:p>
        </p:txBody>
      </p:sp>
      <p:sp>
        <p:nvSpPr>
          <p:cNvPr id="14" name="Rectangle 13"/>
          <p:cNvSpPr/>
          <p:nvPr/>
        </p:nvSpPr>
        <p:spPr>
          <a:xfrm>
            <a:off x="588269" y="6490643"/>
            <a:ext cx="10969944"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 Source: </a:t>
            </a:r>
            <a:r>
              <a:rPr lang="en-US" sz="900" dirty="0" smtClean="0">
                <a:latin typeface="Helvetica" panose="020B0604020202020204" pitchFamily="34" charset="0"/>
                <a:cs typeface="Helvetica" panose="020B0604020202020204" pitchFamily="34" charset="0"/>
              </a:rPr>
              <a:t>BLS, </a:t>
            </a:r>
            <a:r>
              <a:rPr lang="en-US" sz="900" dirty="0">
                <a:latin typeface="Helvetica" panose="020B0604020202020204" pitchFamily="34" charset="0"/>
                <a:cs typeface="Helvetica" panose="020B0604020202020204" pitchFamily="34" charset="0"/>
              </a:rPr>
              <a:t>Occupational Employment Statistics, 2020 Projections and 2026 Projections; Burning Glass, 2019; </a:t>
            </a:r>
            <a:r>
              <a:rPr lang="en-US" sz="900" dirty="0" smtClean="0">
                <a:latin typeface="Helvetica" panose="020B0604020202020204" pitchFamily="34" charset="0"/>
                <a:cs typeface="Helvetica" panose="020B0604020202020204" pitchFamily="34" charset="0"/>
              </a:rPr>
              <a:t>DUA/BLS </a:t>
            </a:r>
            <a:r>
              <a:rPr lang="en-US" sz="900" dirty="0">
                <a:latin typeface="Helvetica" panose="020B0604020202020204" pitchFamily="34" charset="0"/>
                <a:cs typeface="Helvetica" panose="020B0604020202020204" pitchFamily="34" charset="0"/>
              </a:rPr>
              <a:t>Occupational Employment and </a:t>
            </a:r>
            <a:r>
              <a:rPr lang="en-US" sz="900" dirty="0" smtClean="0">
                <a:latin typeface="Helvetica" panose="020B0604020202020204" pitchFamily="34" charset="0"/>
                <a:cs typeface="Helvetica" panose="020B0604020202020204" pitchFamily="34" charset="0"/>
              </a:rPr>
              <a:t>Wages Staffing </a:t>
            </a:r>
            <a:r>
              <a:rPr lang="en-US" sz="900" dirty="0">
                <a:latin typeface="Helvetica" panose="020B0604020202020204" pitchFamily="34" charset="0"/>
                <a:cs typeface="Helvetica" panose="020B0604020202020204" pitchFamily="34" charset="0"/>
              </a:rPr>
              <a:t>Pattern </a:t>
            </a:r>
            <a:r>
              <a:rPr lang="en-US" sz="900" dirty="0" smtClean="0">
                <a:latin typeface="Helvetica" panose="020B0604020202020204" pitchFamily="34" charset="0"/>
                <a:cs typeface="Helvetica" panose="020B0604020202020204" pitchFamily="34" charset="0"/>
              </a:rPr>
              <a:t>Data, 2019</a:t>
            </a:r>
            <a:endParaRPr lang="en-US" sz="900" dirty="0">
              <a:latin typeface="Helvetica" panose="020B0604020202020204" pitchFamily="34" charset="0"/>
              <a:cs typeface="Helvetica" panose="020B0604020202020204" pitchFamily="34" charset="0"/>
            </a:endParaRPr>
          </a:p>
        </p:txBody>
      </p:sp>
      <p:sp>
        <p:nvSpPr>
          <p:cNvPr id="16" name="Rectangle 15"/>
          <p:cNvSpPr/>
          <p:nvPr/>
        </p:nvSpPr>
        <p:spPr>
          <a:xfrm>
            <a:off x="610210" y="5207498"/>
            <a:ext cx="10926061" cy="253916"/>
          </a:xfrm>
          <a:prstGeom prst="rect">
            <a:avLst/>
          </a:prstGeom>
        </p:spPr>
        <p:txBody>
          <a:bodyPr wrap="square">
            <a:spAutoFit/>
          </a:bodyPr>
          <a:lstStyle/>
          <a:p>
            <a:r>
              <a:rPr lang="en-US" sz="1050" i="1" dirty="0" smtClean="0">
                <a:latin typeface="Helvetica" panose="020B0604020202020204" pitchFamily="34" charset="0"/>
                <a:cs typeface="Helvetica" panose="020B0604020202020204" pitchFamily="34" charset="0"/>
              </a:rPr>
              <a:t>All occupations listed are 4- or 5-star occupations </a:t>
            </a:r>
            <a:r>
              <a:rPr lang="en-US" sz="1050" i="1" dirty="0">
                <a:latin typeface="Helvetica" panose="020B0604020202020204" pitchFamily="34" charset="0"/>
                <a:cs typeface="Helvetica" panose="020B0604020202020204" pitchFamily="34" charset="0"/>
              </a:rPr>
              <a:t>requiring a </a:t>
            </a:r>
            <a:r>
              <a:rPr lang="en-US" sz="1050" i="1" dirty="0" smtClean="0">
                <a:latin typeface="Helvetica" panose="020B0604020202020204" pitchFamily="34" charset="0"/>
                <a:cs typeface="Helvetica" panose="020B0604020202020204" pitchFamily="34" charset="0"/>
              </a:rPr>
              <a:t>Bachelor’s degree or higher</a:t>
            </a:r>
            <a:r>
              <a:rPr lang="en-US" sz="1050" i="1" dirty="0">
                <a:latin typeface="Helvetica" panose="020B0604020202020204" pitchFamily="34" charset="0"/>
                <a:cs typeface="Helvetica" panose="020B0604020202020204" pitchFamily="34" charset="0"/>
              </a:rPr>
              <a:t>. Top occupations determined by statewide industry employment. </a:t>
            </a:r>
          </a:p>
        </p:txBody>
      </p:sp>
    </p:spTree>
    <p:extLst>
      <p:ext uri="{BB962C8B-B14F-4D97-AF65-F5344CB8AC3E}">
        <p14:creationId xmlns:p14="http://schemas.microsoft.com/office/powerpoint/2010/main" val="134203643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 Supply Gap Analysis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40</a:t>
            </a:fld>
            <a:endParaRPr lang="en-US" dirty="0"/>
          </a:p>
        </p:txBody>
      </p:sp>
      <p:sp>
        <p:nvSpPr>
          <p:cNvPr id="2" name="Subtitle 1"/>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Which </a:t>
            </a:r>
            <a:r>
              <a:rPr lang="en-US" dirty="0" smtClean="0">
                <a:latin typeface="Helvetica" panose="020B0604020202020204" pitchFamily="34" charset="0"/>
                <a:cs typeface="Helvetica" panose="020B0604020202020204" pitchFamily="34" charset="0"/>
              </a:rPr>
              <a:t>occupations are </a:t>
            </a:r>
            <a:r>
              <a:rPr lang="en-US" dirty="0">
                <a:latin typeface="Helvetica" panose="020B0604020202020204" pitchFamily="34" charset="0"/>
                <a:cs typeface="Helvetica" panose="020B0604020202020204" pitchFamily="34" charset="0"/>
              </a:rPr>
              <a:t>likely to not have enough talent to meet employer </a:t>
            </a:r>
            <a:r>
              <a:rPr lang="en-US" dirty="0" smtClean="0">
                <a:latin typeface="Helvetica" panose="020B0604020202020204" pitchFamily="34" charset="0"/>
                <a:cs typeface="Helvetica" panose="020B0604020202020204" pitchFamily="34" charset="0"/>
              </a:rPr>
              <a:t>demand?</a:t>
            </a:r>
            <a:endParaRPr lang="en-U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6054366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a supply gap ratio?</a:t>
            </a:r>
          </a:p>
        </p:txBody>
      </p:sp>
      <p:sp>
        <p:nvSpPr>
          <p:cNvPr id="3" name="Content Placeholder 2"/>
          <p:cNvSpPr>
            <a:spLocks noGrp="1"/>
          </p:cNvSpPr>
          <p:nvPr>
            <p:ph idx="1"/>
          </p:nvPr>
        </p:nvSpPr>
        <p:spPr/>
        <p:txBody>
          <a:bodyPr>
            <a:normAutofit/>
          </a:bodyPr>
          <a:lstStyle/>
          <a:p>
            <a:r>
              <a:rPr lang="en-US" dirty="0" smtClean="0">
                <a:latin typeface="Helvetica" panose="020B0604020202020204" pitchFamily="34" charset="0"/>
                <a:cs typeface="Helvetica" panose="020B0604020202020204" pitchFamily="34" charset="0"/>
              </a:rPr>
              <a:t>Supply Gap Ratio is a </a:t>
            </a:r>
            <a:r>
              <a:rPr lang="en-US" b="1" i="1" dirty="0" smtClean="0">
                <a:latin typeface="Helvetica" panose="020B0604020202020204" pitchFamily="34" charset="0"/>
                <a:cs typeface="Helvetica" panose="020B0604020202020204" pitchFamily="34" charset="0"/>
              </a:rPr>
              <a:t>proxy</a:t>
            </a:r>
            <a:r>
              <a:rPr lang="en-US" i="1" dirty="0" smtClean="0">
                <a:latin typeface="Helvetica" panose="020B0604020202020204" pitchFamily="34" charset="0"/>
                <a:cs typeface="Helvetica" panose="020B0604020202020204" pitchFamily="34" charset="0"/>
              </a:rPr>
              <a:t> </a:t>
            </a:r>
            <a:r>
              <a:rPr lang="en-US" b="1" i="1" dirty="0" smtClean="0">
                <a:latin typeface="Helvetica" panose="020B0604020202020204" pitchFamily="34" charset="0"/>
                <a:cs typeface="Helvetica" panose="020B0604020202020204" pitchFamily="34" charset="0"/>
              </a:rPr>
              <a:t>measure</a:t>
            </a:r>
            <a:r>
              <a:rPr lang="en-US" dirty="0" smtClean="0">
                <a:latin typeface="Helvetica" panose="020B0604020202020204" pitchFamily="34" charset="0"/>
                <a:cs typeface="Helvetica" panose="020B0604020202020204" pitchFamily="34" charset="0"/>
              </a:rPr>
              <a:t> for understanding what occupations are likely to not have enough talent to meet employer demand.</a:t>
            </a:r>
          </a:p>
          <a:p>
            <a:r>
              <a:rPr lang="en-US" dirty="0" smtClean="0">
                <a:latin typeface="Helvetica" panose="020B0604020202020204" pitchFamily="34" charset="0"/>
                <a:cs typeface="Helvetica" panose="020B0604020202020204" pitchFamily="34" charset="0"/>
              </a:rPr>
              <a:t>Supply / Demand = Supply Gap Ratio</a:t>
            </a:r>
          </a:p>
          <a:p>
            <a:pPr lvl="1"/>
            <a:r>
              <a:rPr lang="en-US" dirty="0" smtClean="0">
                <a:latin typeface="Helvetica" panose="020B0604020202020204" pitchFamily="34" charset="0"/>
                <a:cs typeface="Helvetica" panose="020B0604020202020204" pitchFamily="34" charset="0"/>
              </a:rPr>
              <a:t>100 qualified individuals / 50 potential openings = supply gap ratio of 2 </a:t>
            </a:r>
          </a:p>
          <a:p>
            <a:pPr lvl="2"/>
            <a:r>
              <a:rPr lang="en-US" dirty="0" smtClean="0">
                <a:latin typeface="Helvetica" panose="020B0604020202020204" pitchFamily="34" charset="0"/>
                <a:cs typeface="Helvetica" panose="020B0604020202020204" pitchFamily="34" charset="0"/>
              </a:rPr>
              <a:t>2 qualified individuals per opening (More supply than demand)</a:t>
            </a:r>
          </a:p>
          <a:p>
            <a:pPr lvl="1"/>
            <a:r>
              <a:rPr lang="en-US" dirty="0">
                <a:latin typeface="Helvetica" panose="020B0604020202020204" pitchFamily="34" charset="0"/>
                <a:cs typeface="Helvetica" panose="020B0604020202020204" pitchFamily="34" charset="0"/>
              </a:rPr>
              <a:t>6</a:t>
            </a:r>
            <a:r>
              <a:rPr lang="en-US" dirty="0" smtClean="0">
                <a:latin typeface="Helvetica" panose="020B0604020202020204" pitchFamily="34" charset="0"/>
                <a:cs typeface="Helvetica" panose="020B0604020202020204" pitchFamily="34" charset="0"/>
              </a:rPr>
              <a:t> qualified </a:t>
            </a:r>
            <a:r>
              <a:rPr lang="en-US" dirty="0">
                <a:latin typeface="Helvetica" panose="020B0604020202020204" pitchFamily="34" charset="0"/>
                <a:cs typeface="Helvetica" panose="020B0604020202020204" pitchFamily="34" charset="0"/>
              </a:rPr>
              <a:t>individuals / </a:t>
            </a:r>
            <a:r>
              <a:rPr lang="en-US" dirty="0" smtClean="0">
                <a:latin typeface="Helvetica" panose="020B0604020202020204" pitchFamily="34" charset="0"/>
                <a:cs typeface="Helvetica" panose="020B0604020202020204" pitchFamily="34" charset="0"/>
              </a:rPr>
              <a:t>12 </a:t>
            </a:r>
            <a:r>
              <a:rPr lang="en-US" dirty="0">
                <a:latin typeface="Helvetica" panose="020B0604020202020204" pitchFamily="34" charset="0"/>
                <a:cs typeface="Helvetica" panose="020B0604020202020204" pitchFamily="34" charset="0"/>
              </a:rPr>
              <a:t>potential openings = supply gap ratio of </a:t>
            </a:r>
            <a:r>
              <a:rPr lang="en-US" dirty="0" smtClean="0">
                <a:latin typeface="Helvetica" panose="020B0604020202020204" pitchFamily="34" charset="0"/>
                <a:cs typeface="Helvetica" panose="020B0604020202020204" pitchFamily="34" charset="0"/>
              </a:rPr>
              <a:t>0.5</a:t>
            </a:r>
          </a:p>
          <a:p>
            <a:pPr marL="1200150" lvl="3" indent="-342900"/>
            <a:r>
              <a:rPr lang="en-US" sz="2400" dirty="0">
                <a:latin typeface="Helvetica" panose="020B0604020202020204" pitchFamily="34" charset="0"/>
                <a:cs typeface="Helvetica" panose="020B0604020202020204" pitchFamily="34" charset="0"/>
              </a:rPr>
              <a:t>0.5 qualified individuals per opening (Less supply than demand)</a:t>
            </a:r>
          </a:p>
          <a:p>
            <a:pPr marL="400050" lvl="2" indent="0">
              <a:buNone/>
            </a:pPr>
            <a:endParaRPr lang="en-US" dirty="0">
              <a:solidFill>
                <a:srgbClr val="FF0000"/>
              </a:solidFill>
              <a:latin typeface="Helvetica" panose="020B0604020202020204" pitchFamily="34" charset="0"/>
              <a:cs typeface="Helvetica" panose="020B0604020202020204" pitchFamily="34" charset="0"/>
            </a:endParaRPr>
          </a:p>
        </p:txBody>
      </p:sp>
      <p:sp>
        <p:nvSpPr>
          <p:cNvPr id="7" name="Rectangle 6"/>
          <p:cNvSpPr/>
          <p:nvPr/>
        </p:nvSpPr>
        <p:spPr>
          <a:xfrm>
            <a:off x="629767" y="1212503"/>
            <a:ext cx="10868369" cy="292388"/>
          </a:xfrm>
          <a:prstGeom prst="rect">
            <a:avLst/>
          </a:prstGeom>
        </p:spPr>
        <p:txBody>
          <a:bodyPr wrap="square">
            <a:spAutoFit/>
          </a:bodyPr>
          <a:lstStyle/>
          <a:p>
            <a:r>
              <a:rPr lang="en-US" sz="1300" i="1" dirty="0">
                <a:latin typeface="Helvetica" panose="020B0604020202020204" pitchFamily="34" charset="0"/>
                <a:cs typeface="Helvetica" panose="020B0604020202020204" pitchFamily="34" charset="0"/>
              </a:rPr>
              <a:t>Supply Gap Ratio = Projected Qualified Individuals Per Opening</a:t>
            </a:r>
          </a:p>
        </p:txBody>
      </p:sp>
      <p:sp>
        <p:nvSpPr>
          <p:cNvPr id="6" name="Slide Number Placeholder 5"/>
          <p:cNvSpPr>
            <a:spLocks noGrp="1"/>
          </p:cNvSpPr>
          <p:nvPr>
            <p:ph type="sldNum" sz="quarter" idx="12"/>
          </p:nvPr>
        </p:nvSpPr>
        <p:spPr/>
        <p:txBody>
          <a:bodyPr/>
          <a:lstStyle/>
          <a:p>
            <a:fld id="{103F95D0-111C-45BF-9CB9-32C5136DAE99}" type="slidenum">
              <a:rPr lang="en-US" smtClean="0"/>
              <a:t>41</a:t>
            </a:fld>
            <a:endParaRPr lang="en-US"/>
          </a:p>
        </p:txBody>
      </p:sp>
    </p:spTree>
    <p:extLst>
      <p:ext uri="{BB962C8B-B14F-4D97-AF65-F5344CB8AC3E}">
        <p14:creationId xmlns:p14="http://schemas.microsoft.com/office/powerpoint/2010/main" val="35494705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71601"/>
            <a:ext cx="5408772"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Demand</a:t>
            </a:r>
          </a:p>
          <a:p>
            <a:pPr marL="0" indent="0">
              <a:buNone/>
            </a:pPr>
            <a:r>
              <a:rPr lang="en-US" dirty="0" smtClean="0">
                <a:latin typeface="Helvetica" panose="020B0604020202020204" pitchFamily="34" charset="0"/>
                <a:cs typeface="Helvetica" panose="020B0604020202020204" pitchFamily="34" charset="0"/>
              </a:rPr>
              <a:t>How many potential job openings do we expect for a given occupation?</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t>New Demand Measure, or the a</a:t>
            </a:r>
            <a:r>
              <a:rPr lang="en-US" i="1" dirty="0" smtClean="0">
                <a:latin typeface="Helvetica" panose="020B0604020202020204" pitchFamily="34" charset="0"/>
                <a:cs typeface="Helvetica" panose="020B0604020202020204" pitchFamily="34" charset="0"/>
              </a:rPr>
              <a:t>verage 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2020 projections from openings and replacement (OES)</a:t>
            </a:r>
          </a:p>
          <a:p>
            <a:r>
              <a:rPr lang="en-US" dirty="0" smtClean="0">
                <a:latin typeface="Helvetica" panose="020B0604020202020204" pitchFamily="34" charset="0"/>
                <a:cs typeface="Helvetica" panose="020B0604020202020204" pitchFamily="34" charset="0"/>
              </a:rPr>
              <a:t>2026 projections from openings and replacement (OES)</a:t>
            </a:r>
          </a:p>
          <a:p>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endParaRPr lang="en-US" dirty="0">
              <a:latin typeface="Helvetica" panose="020B0604020202020204" pitchFamily="34" charset="0"/>
              <a:cs typeface="Helvetica" panose="020B0604020202020204" pitchFamily="34" charset="0"/>
            </a:endParaRP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dirty="0"/>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172200" y="1371601"/>
            <a:ext cx="5613426" cy="4952999"/>
          </a:xfrm>
          <a:ln>
            <a:solidFill>
              <a:schemeClr val="tx1"/>
            </a:solidFill>
          </a:ln>
        </p:spPr>
        <p:txBody>
          <a:bodyPr>
            <a:normAutofit fontScale="47500" lnSpcReduction="20000"/>
          </a:bodyPr>
          <a:lstStyle/>
          <a:p>
            <a:pPr marL="0" indent="0" algn="ctr">
              <a:buNone/>
            </a:pPr>
            <a:r>
              <a:rPr lang="en-US" b="1" dirty="0" smtClean="0">
                <a:latin typeface="Helvetica" panose="020B0604020202020204" pitchFamily="34" charset="0"/>
                <a:cs typeface="Helvetica" panose="020B0604020202020204" pitchFamily="34" charset="0"/>
              </a:rPr>
              <a:t>Supply</a:t>
            </a:r>
          </a:p>
          <a:p>
            <a:pPr marL="0" indent="0">
              <a:buNone/>
            </a:pPr>
            <a:r>
              <a:rPr lang="en-US" dirty="0" smtClean="0">
                <a:latin typeface="Helvetica" panose="020B0604020202020204" pitchFamily="34" charset="0"/>
                <a:cs typeface="Helvetica" panose="020B0604020202020204" pitchFamily="34" charset="0"/>
              </a:rPr>
              <a:t>How many qualified individuals do we potentially have available to fill a relevant job opening?</a:t>
            </a:r>
          </a:p>
          <a:p>
            <a:pPr marL="0" indent="0">
              <a:buNone/>
            </a:pPr>
            <a:endParaRPr lang="en-US" b="1" dirty="0" smtClean="0">
              <a:latin typeface="Helvetica" panose="020B0604020202020204" pitchFamily="34" charset="0"/>
              <a:cs typeface="Helvetica" panose="020B0604020202020204" pitchFamily="34" charset="0"/>
            </a:endParaRPr>
          </a:p>
          <a:p>
            <a:pPr marL="0" indent="0">
              <a:buNone/>
            </a:pPr>
            <a:r>
              <a:rPr lang="en-US" i="1" dirty="0" smtClean="0">
                <a:latin typeface="Helvetica" panose="020B0604020202020204" pitchFamily="34" charset="0"/>
                <a:cs typeface="Helvetica" panose="020B0604020202020204" pitchFamily="34" charset="0"/>
              </a:rPr>
              <a:t>Sum of available workers or graduates related to an occupation from multiple data sets…</a:t>
            </a:r>
          </a:p>
          <a:p>
            <a:pPr marL="0" indent="0">
              <a:buNone/>
            </a:pPr>
            <a:endParaRPr lang="en-US" dirty="0" smtClean="0">
              <a:latin typeface="Helvetica" panose="020B0604020202020204" pitchFamily="34" charset="0"/>
              <a:cs typeface="Helvetica" panose="020B0604020202020204" pitchFamily="34" charset="0"/>
            </a:endParaRPr>
          </a:p>
          <a:p>
            <a:r>
              <a:rPr lang="en-US" dirty="0" smtClean="0">
                <a:latin typeface="Helvetica" panose="020B0604020202020204" pitchFamily="34" charset="0"/>
                <a:cs typeface="Helvetica" panose="020B0604020202020204" pitchFamily="34" charset="0"/>
              </a:rPr>
              <a:t>Unique UI claims, 2018 (DUA)</a:t>
            </a:r>
          </a:p>
          <a:p>
            <a:r>
              <a:rPr lang="en-US" dirty="0" smtClean="0">
                <a:latin typeface="Helvetica" panose="020B0604020202020204" pitchFamily="34" charset="0"/>
                <a:cs typeface="Helvetica" panose="020B0604020202020204" pitchFamily="34" charset="0"/>
              </a:rPr>
              <a:t>Relevant completer data</a:t>
            </a:r>
          </a:p>
          <a:p>
            <a:pPr lvl="1"/>
            <a:r>
              <a:rPr lang="en-US" dirty="0" err="1" smtClean="0">
                <a:latin typeface="Helvetica" panose="020B0604020202020204" pitchFamily="34" charset="0"/>
                <a:cs typeface="Helvetica" panose="020B0604020202020204" pitchFamily="34" charset="0"/>
              </a:rPr>
              <a:t>Voc</a:t>
            </a:r>
            <a:r>
              <a:rPr lang="en-US" dirty="0" smtClean="0">
                <a:latin typeface="Helvetica" panose="020B0604020202020204" pitchFamily="34" charset="0"/>
                <a:cs typeface="Helvetica" panose="020B0604020202020204" pitchFamily="34" charset="0"/>
              </a:rPr>
              <a:t>-Tech completers, 2015-2017 average (DESE), 50% available*</a:t>
            </a:r>
          </a:p>
          <a:p>
            <a:pPr lvl="1"/>
            <a:r>
              <a:rPr lang="en-US" dirty="0" smtClean="0">
                <a:latin typeface="Helvetica" panose="020B0604020202020204" pitchFamily="34" charset="0"/>
                <a:cs typeface="Helvetica" panose="020B0604020202020204" pitchFamily="34" charset="0"/>
              </a:rPr>
              <a:t>Community College completers, </a:t>
            </a:r>
            <a:r>
              <a:rPr lang="en-US" dirty="0"/>
              <a:t>2015-2017 </a:t>
            </a:r>
            <a:r>
              <a:rPr lang="en-US" dirty="0" smtClean="0">
                <a:latin typeface="Helvetica" panose="020B0604020202020204" pitchFamily="34" charset="0"/>
                <a:cs typeface="Helvetica" panose="020B0604020202020204" pitchFamily="34" charset="0"/>
              </a:rPr>
              <a:t>average (DHE), 90% available</a:t>
            </a:r>
          </a:p>
          <a:p>
            <a:pPr lvl="1"/>
            <a:r>
              <a:rPr lang="en-US" dirty="0" smtClean="0">
                <a:latin typeface="Helvetica" panose="020B0604020202020204" pitchFamily="34" charset="0"/>
                <a:cs typeface="Helvetica" panose="020B0604020202020204" pitchFamily="34" charset="0"/>
              </a:rPr>
              <a:t>State University completers, </a:t>
            </a:r>
            <a:r>
              <a:rPr lang="en-US" dirty="0"/>
              <a:t>2015-2017 average </a:t>
            </a:r>
            <a:r>
              <a:rPr lang="en-US" dirty="0" smtClean="0">
                <a:latin typeface="Helvetica" panose="020B0604020202020204" pitchFamily="34" charset="0"/>
                <a:cs typeface="Helvetica" panose="020B0604020202020204" pitchFamily="34" charset="0"/>
              </a:rPr>
              <a:t>(DHE), 71% available</a:t>
            </a:r>
          </a:p>
          <a:p>
            <a:pPr lvl="1"/>
            <a:r>
              <a:rPr lang="en-US" dirty="0" smtClean="0">
                <a:latin typeface="Helvetica" panose="020B0604020202020204" pitchFamily="34" charset="0"/>
                <a:cs typeface="Helvetica" panose="020B0604020202020204" pitchFamily="34" charset="0"/>
              </a:rPr>
              <a:t>Private University completers, </a:t>
            </a:r>
            <a:r>
              <a:rPr lang="en-US" dirty="0"/>
              <a:t>2015-2017 </a:t>
            </a:r>
            <a:r>
              <a:rPr lang="en-US" dirty="0" smtClean="0">
                <a:latin typeface="Helvetica" panose="020B0604020202020204" pitchFamily="34" charset="0"/>
                <a:cs typeface="Helvetica" panose="020B0604020202020204" pitchFamily="34" charset="0"/>
              </a:rPr>
              <a:t>average (iPEDS), 55% available</a:t>
            </a: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endParaRPr lang="en-US" dirty="0" smtClean="0">
              <a:latin typeface="Helvetica" panose="020B0604020202020204" pitchFamily="34" charset="0"/>
              <a:cs typeface="Helvetica" panose="020B0604020202020204" pitchFamily="34" charset="0"/>
            </a:endParaRPr>
          </a:p>
          <a:p>
            <a:pPr marL="400050" lvl="1" indent="0">
              <a:buNone/>
            </a:pPr>
            <a:r>
              <a:rPr lang="en-US" dirty="0">
                <a:latin typeface="Helvetica" panose="020B0604020202020204" pitchFamily="34" charset="0"/>
                <a:cs typeface="Helvetica" panose="020B0604020202020204" pitchFamily="34" charset="0"/>
              </a:rPr>
              <a:t>*</a:t>
            </a:r>
            <a:r>
              <a:rPr lang="en-US" dirty="0" smtClean="0">
                <a:latin typeface="Helvetica" panose="020B0604020202020204" pitchFamily="34" charset="0"/>
                <a:cs typeface="Helvetica" panose="020B0604020202020204" pitchFamily="34" charset="0"/>
              </a:rPr>
              <a:t>All retention figures are statewide, studies cited in Data Tool</a:t>
            </a:r>
          </a:p>
          <a:p>
            <a:pPr marL="400050" lvl="1" indent="0">
              <a:buNone/>
            </a:pPr>
            <a:r>
              <a:rPr lang="en-US" dirty="0" smtClean="0">
                <a:latin typeface="Helvetica" panose="020B0604020202020204" pitchFamily="34" charset="0"/>
                <a:cs typeface="Helvetica" panose="020B0604020202020204" pitchFamily="34" charset="0"/>
              </a:rPr>
              <a:t>**</a:t>
            </a:r>
            <a:r>
              <a:rPr lang="en-US" dirty="0">
                <a:latin typeface="Helvetica" panose="020B0604020202020204" pitchFamily="34" charset="0"/>
                <a:cs typeface="Helvetica" panose="020B0604020202020204" pitchFamily="34" charset="0"/>
              </a:rPr>
              <a:t>Occupations requiring post-secondary education only</a:t>
            </a:r>
          </a:p>
          <a:p>
            <a:pPr marL="400050" lvl="1" indent="0">
              <a:buNone/>
            </a:pPr>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8" name="Slide Number Placeholder 7"/>
          <p:cNvSpPr>
            <a:spLocks noGrp="1"/>
          </p:cNvSpPr>
          <p:nvPr>
            <p:ph type="sldNum" sz="quarter" idx="12"/>
          </p:nvPr>
        </p:nvSpPr>
        <p:spPr/>
        <p:txBody>
          <a:bodyPr/>
          <a:lstStyle/>
          <a:p>
            <a:fld id="{103F95D0-111C-45BF-9CB9-32C5136DAE99}" type="slidenum">
              <a:rPr lang="en-US" smtClean="0"/>
              <a:t>42</a:t>
            </a:fld>
            <a:endParaRPr lang="en-US"/>
          </a:p>
        </p:txBody>
      </p:sp>
    </p:spTree>
    <p:extLst>
      <p:ext uri="{BB962C8B-B14F-4D97-AF65-F5344CB8AC3E}">
        <p14:creationId xmlns:p14="http://schemas.microsoft.com/office/powerpoint/2010/main" val="6154601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Chart 24"/>
          <p:cNvGraphicFramePr>
            <a:graphicFrameLocks/>
          </p:cNvGraphicFramePr>
          <p:nvPr>
            <p:extLst>
              <p:ext uri="{D42A27DB-BD31-4B8C-83A1-F6EECF244321}">
                <p14:modId xmlns:p14="http://schemas.microsoft.com/office/powerpoint/2010/main" val="439579090"/>
              </p:ext>
            </p:extLst>
          </p:nvPr>
        </p:nvGraphicFramePr>
        <p:xfrm>
          <a:off x="1034751" y="1580747"/>
          <a:ext cx="1005840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r>
              <a:rPr lang="en-US" sz="2800" dirty="0"/>
              <a:t>More Openings than Qualified: </a:t>
            </a:r>
            <a:r>
              <a:rPr lang="en-US" sz="2800" dirty="0">
                <a:solidFill>
                  <a:schemeClr val="accent1"/>
                </a:solidFill>
              </a:rPr>
              <a:t>State </a:t>
            </a:r>
            <a:r>
              <a:rPr lang="en-US" sz="2800" dirty="0" smtClean="0"/>
              <a:t>Sub-BA </a:t>
            </a:r>
            <a:r>
              <a:rPr lang="en-US" sz="2800" dirty="0"/>
              <a:t>Occupations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sub-BA level, there are a number of 4- and 5-star occupations for which demand exceeds the supply of qualified individuals statewide. </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43</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13" name="Rectangle 12"/>
          <p:cNvSpPr/>
          <p:nvPr/>
        </p:nvSpPr>
        <p:spPr>
          <a:xfrm>
            <a:off x="1034751" y="5983841"/>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requiring a postsecondary non-degree award, some college, or an Associate’s degree. Demand </a:t>
            </a:r>
            <a:r>
              <a:rPr lang="en-US" sz="1100" i="1" dirty="0" smtClean="0">
                <a:latin typeface="Helvetica" panose="020B0604020202020204" pitchFamily="34" charset="0"/>
                <a:cs typeface="Helvetica" panose="020B0604020202020204" pitchFamily="34" charset="0"/>
              </a:rPr>
              <a:t>Index 100+ only. </a:t>
            </a:r>
          </a:p>
        </p:txBody>
      </p:sp>
      <p:sp>
        <p:nvSpPr>
          <p:cNvPr id="27" name="TextBox 26"/>
          <p:cNvSpPr txBox="1"/>
          <p:nvPr/>
        </p:nvSpPr>
        <p:spPr>
          <a:xfrm>
            <a:off x="9660151" y="1697647"/>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28" name="Rectangle 27"/>
          <p:cNvSpPr/>
          <p:nvPr/>
        </p:nvSpPr>
        <p:spPr>
          <a:xfrm>
            <a:off x="9603339" y="1759649"/>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57477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a:graphicFrameLocks/>
          </p:cNvGraphicFramePr>
          <p:nvPr>
            <p:extLst/>
          </p:nvPr>
        </p:nvGraphicFramePr>
        <p:xfrm>
          <a:off x="1034751" y="1967845"/>
          <a:ext cx="100584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611029" y="274638"/>
            <a:ext cx="11579384" cy="1143000"/>
          </a:xfrm>
        </p:spPr>
        <p:txBody>
          <a:bodyPr>
            <a:normAutofit/>
          </a:bodyPr>
          <a:lstStyle/>
          <a:p>
            <a:r>
              <a:rPr lang="en-US" sz="2800" dirty="0">
                <a:solidFill>
                  <a:schemeClr val="accent1"/>
                </a:solidFill>
              </a:rPr>
              <a:t>State</a:t>
            </a:r>
            <a:r>
              <a:rPr lang="en-US" sz="2800" dirty="0"/>
              <a:t> Supply Gap Overview: </a:t>
            </a:r>
            <a:r>
              <a:rPr lang="en-US" sz="2800" dirty="0" smtClean="0"/>
              <a:t>BA+ </a:t>
            </a:r>
            <a:r>
              <a:rPr lang="en-US" sz="2800" dirty="0"/>
              <a:t>Clusters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492443"/>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The Computer and Mathematical, Architecture and Engineering, and Legal occupation clusters average </a:t>
            </a:r>
            <a:r>
              <a:rPr lang="en-US" sz="1300" dirty="0">
                <a:latin typeface="Helvetica" panose="020B0604020202020204" pitchFamily="34" charset="0"/>
                <a:cs typeface="Helvetica" panose="020B0604020202020204" pitchFamily="34" charset="0"/>
              </a:rPr>
              <a:t>the lowest ratios of qualified individuals per opening at the </a:t>
            </a:r>
            <a:r>
              <a:rPr lang="en-US" sz="1300" dirty="0" smtClean="0">
                <a:latin typeface="Helvetica" panose="020B0604020202020204" pitchFamily="34" charset="0"/>
                <a:cs typeface="Helvetica" panose="020B0604020202020204" pitchFamily="34" charset="0"/>
              </a:rPr>
              <a:t>BA+ </a:t>
            </a:r>
            <a:r>
              <a:rPr lang="en-US" sz="1300" dirty="0">
                <a:latin typeface="Helvetica" panose="020B0604020202020204" pitchFamily="34" charset="0"/>
                <a:cs typeface="Helvetica" panose="020B0604020202020204" pitchFamily="34" charset="0"/>
              </a:rPr>
              <a:t>level.</a:t>
            </a:r>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9" name="Rectangle 8"/>
          <p:cNvSpPr/>
          <p:nvPr/>
        </p:nvSpPr>
        <p:spPr>
          <a:xfrm>
            <a:off x="1034751" y="5759706"/>
            <a:ext cx="10058400"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requiring a </a:t>
            </a:r>
            <a:r>
              <a:rPr lang="en-US" sz="1100" i="1" dirty="0" smtClean="0">
                <a:latin typeface="Helvetica" panose="020B0604020202020204" pitchFamily="34" charset="0"/>
                <a:cs typeface="Helvetica" panose="020B0604020202020204" pitchFamily="34" charset="0"/>
              </a:rPr>
              <a:t>Bachelor’s degree or higher, </a:t>
            </a:r>
            <a:r>
              <a:rPr lang="en-US" sz="1100" i="1" dirty="0">
                <a:latin typeface="Helvetica" panose="020B0604020202020204" pitchFamily="34" charset="0"/>
                <a:cs typeface="Helvetica" panose="020B0604020202020204" pitchFamily="34" charset="0"/>
              </a:rPr>
              <a:t>grouped by 2-digit SOC </a:t>
            </a:r>
            <a:r>
              <a:rPr lang="en-US" sz="1100" i="1" dirty="0" smtClean="0">
                <a:latin typeface="Helvetica" panose="020B0604020202020204" pitchFamily="34" charset="0"/>
                <a:cs typeface="Helvetica" panose="020B0604020202020204" pitchFamily="34" charset="0"/>
              </a:rPr>
              <a:t>code. Occupation demand Index 100+. </a:t>
            </a:r>
          </a:p>
          <a:p>
            <a:r>
              <a:rPr lang="en-US" sz="1100" i="1" dirty="0" smtClean="0">
                <a:latin typeface="Helvetica" panose="020B0604020202020204" pitchFamily="34" charset="0"/>
                <a:cs typeface="Helvetica" panose="020B0604020202020204" pitchFamily="34" charset="0"/>
              </a:rPr>
              <a:t>(Star rankings not available at the 2-digit SOC level.)</a:t>
            </a:r>
            <a:endParaRPr lang="en-US" sz="1100" i="1" dirty="0">
              <a:latin typeface="Helvetica" panose="020B0604020202020204" pitchFamily="34" charset="0"/>
              <a:cs typeface="Helvetica" panose="020B0604020202020204" pitchFamily="34" charset="0"/>
            </a:endParaRPr>
          </a:p>
        </p:txBody>
      </p:sp>
      <p:sp>
        <p:nvSpPr>
          <p:cNvPr id="5" name="Slide Number Placeholder 4"/>
          <p:cNvSpPr>
            <a:spLocks noGrp="1"/>
          </p:cNvSpPr>
          <p:nvPr>
            <p:ph type="sldNum" sz="quarter" idx="12"/>
          </p:nvPr>
        </p:nvSpPr>
        <p:spPr/>
        <p:txBody>
          <a:bodyPr/>
          <a:lstStyle/>
          <a:p>
            <a:fld id="{103F95D0-111C-45BF-9CB9-32C5136DAE99}" type="slidenum">
              <a:rPr lang="en-US" smtClean="0"/>
              <a:t>44</a:t>
            </a:fld>
            <a:endParaRPr lang="en-US"/>
          </a:p>
        </p:txBody>
      </p:sp>
      <p:grpSp>
        <p:nvGrpSpPr>
          <p:cNvPr id="17" name="Group 16"/>
          <p:cNvGrpSpPr/>
          <p:nvPr/>
        </p:nvGrpSpPr>
        <p:grpSpPr>
          <a:xfrm>
            <a:off x="9654515" y="2608939"/>
            <a:ext cx="1253793" cy="215444"/>
            <a:chOff x="9654515" y="2608939"/>
            <a:chExt cx="1253793" cy="215444"/>
          </a:xfrm>
        </p:grpSpPr>
        <p:sp>
          <p:nvSpPr>
            <p:cNvPr id="10" name="TextBox 9"/>
            <p:cNvSpPr txBox="1"/>
            <p:nvPr/>
          </p:nvSpPr>
          <p:spPr>
            <a:xfrm>
              <a:off x="9712147" y="2608939"/>
              <a:ext cx="1196161"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Over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&gt;1</a:t>
              </a:r>
              <a:endParaRPr lang="en-US" sz="800" dirty="0">
                <a:latin typeface="Helvetica" panose="020B0604020202020204" pitchFamily="34" charset="0"/>
                <a:cs typeface="Helvetica" panose="020B0604020202020204" pitchFamily="34" charset="0"/>
              </a:endParaRPr>
            </a:p>
          </p:txBody>
        </p:sp>
        <p:sp>
          <p:nvSpPr>
            <p:cNvPr id="6" name="Rectangle 5"/>
            <p:cNvSpPr/>
            <p:nvPr/>
          </p:nvSpPr>
          <p:spPr>
            <a:xfrm>
              <a:off x="9654515" y="2670941"/>
              <a:ext cx="91440" cy="9144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grpSp>
      <p:grpSp>
        <p:nvGrpSpPr>
          <p:cNvPr id="19" name="Group 18"/>
          <p:cNvGrpSpPr/>
          <p:nvPr/>
        </p:nvGrpSpPr>
        <p:grpSpPr>
          <a:xfrm>
            <a:off x="9655335" y="2474678"/>
            <a:ext cx="1310681" cy="215444"/>
            <a:chOff x="9655335" y="2474678"/>
            <a:chExt cx="1310681" cy="215444"/>
          </a:xfrm>
        </p:grpSpPr>
        <p:sp>
          <p:nvSpPr>
            <p:cNvPr id="14" name="TextBox 13"/>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8" name="Rectangle 17"/>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9251049" y="2924586"/>
            <a:ext cx="1894098" cy="377649"/>
            <a:chOff x="9251049" y="2924586"/>
            <a:chExt cx="1894098" cy="377649"/>
          </a:xfrm>
        </p:grpSpPr>
        <p:grpSp>
          <p:nvGrpSpPr>
            <p:cNvPr id="23" name="Group 22"/>
            <p:cNvGrpSpPr/>
            <p:nvPr/>
          </p:nvGrpSpPr>
          <p:grpSpPr>
            <a:xfrm>
              <a:off x="9251049" y="2924586"/>
              <a:ext cx="1836390" cy="215444"/>
              <a:chOff x="9251049" y="2924586"/>
              <a:chExt cx="1836390" cy="215444"/>
            </a:xfrm>
          </p:grpSpPr>
          <p:cxnSp>
            <p:nvCxnSpPr>
              <p:cNvPr id="8" name="Straight Arrow Connector 7"/>
              <p:cNvCxnSpPr/>
              <p:nvPr/>
            </p:nvCxnSpPr>
            <p:spPr>
              <a:xfrm flipH="1">
                <a:off x="9251049" y="303027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
            <p:nvSpPr>
              <p:cNvPr id="22" name="TextBox 21"/>
              <p:cNvSpPr txBox="1"/>
              <p:nvPr/>
            </p:nvSpPr>
            <p:spPr>
              <a:xfrm>
                <a:off x="9416789" y="2924586"/>
                <a:ext cx="1670650" cy="215444"/>
              </a:xfrm>
              <a:prstGeom prst="rect">
                <a:avLst/>
              </a:prstGeom>
              <a:noFill/>
            </p:spPr>
            <p:txBody>
              <a:bodyPr wrap="none" rtlCol="0">
                <a:spAutoFit/>
              </a:bodyPr>
              <a:lstStyle/>
              <a:p>
                <a:r>
                  <a:rPr lang="en-US" sz="800" dirty="0" smtClean="0"/>
                  <a:t>Previously Over Supply, Ratio&gt;1</a:t>
                </a:r>
                <a:endParaRPr lang="en-US" sz="800" dirty="0"/>
              </a:p>
            </p:txBody>
          </p:sp>
        </p:grpSp>
        <p:grpSp>
          <p:nvGrpSpPr>
            <p:cNvPr id="25" name="Group 24"/>
            <p:cNvGrpSpPr/>
            <p:nvPr/>
          </p:nvGrpSpPr>
          <p:grpSpPr>
            <a:xfrm>
              <a:off x="9251049" y="3086791"/>
              <a:ext cx="1894098" cy="215444"/>
              <a:chOff x="9251049" y="3086791"/>
              <a:chExt cx="1894098" cy="215444"/>
            </a:xfrm>
          </p:grpSpPr>
          <p:cxnSp>
            <p:nvCxnSpPr>
              <p:cNvPr id="15" name="Straight Arrow Connector 14"/>
              <p:cNvCxnSpPr/>
              <p:nvPr/>
            </p:nvCxnSpPr>
            <p:spPr>
              <a:xfrm>
                <a:off x="9251049" y="3193730"/>
                <a:ext cx="182880" cy="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416789" y="3086791"/>
                <a:ext cx="1728358" cy="215444"/>
              </a:xfrm>
              <a:prstGeom prst="rect">
                <a:avLst/>
              </a:prstGeom>
              <a:noFill/>
            </p:spPr>
            <p:txBody>
              <a:bodyPr wrap="none" rtlCol="0">
                <a:spAutoFit/>
              </a:bodyPr>
              <a:lstStyle/>
              <a:p>
                <a:r>
                  <a:rPr lang="en-US" sz="800" dirty="0" smtClean="0"/>
                  <a:t>Previously Under Supply, Ratio&lt;1</a:t>
                </a:r>
                <a:endParaRPr lang="en-US" sz="800" dirty="0"/>
              </a:p>
            </p:txBody>
          </p:sp>
        </p:grpSp>
      </p:grpSp>
      <p:cxnSp>
        <p:nvCxnSpPr>
          <p:cNvPr id="30" name="Straight Arrow Connector 29"/>
          <p:cNvCxnSpPr/>
          <p:nvPr/>
        </p:nvCxnSpPr>
        <p:spPr>
          <a:xfrm flipH="1">
            <a:off x="6686628" y="359831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637265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29" y="274638"/>
            <a:ext cx="11579384" cy="1143000"/>
          </a:xfrm>
        </p:spPr>
        <p:txBody>
          <a:bodyPr>
            <a:normAutofit/>
          </a:bodyPr>
          <a:lstStyle/>
          <a:p>
            <a:r>
              <a:rPr lang="en-US" sz="2800" dirty="0"/>
              <a:t>More Openings than Qualified: </a:t>
            </a:r>
            <a:r>
              <a:rPr lang="en-US" sz="2800" dirty="0">
                <a:solidFill>
                  <a:schemeClr val="accent1"/>
                </a:solidFill>
              </a:rPr>
              <a:t>State </a:t>
            </a:r>
            <a:r>
              <a:rPr lang="en-US" sz="2800" dirty="0" smtClean="0"/>
              <a:t>BA+ </a:t>
            </a:r>
            <a:r>
              <a:rPr lang="en-US" sz="2800" dirty="0"/>
              <a:t>Occupations</a:t>
            </a:r>
          </a:p>
        </p:txBody>
      </p:sp>
      <p:sp>
        <p:nvSpPr>
          <p:cNvPr id="4" name="Rectangle 3"/>
          <p:cNvSpPr/>
          <p:nvPr/>
        </p:nvSpPr>
        <p:spPr>
          <a:xfrm>
            <a:off x="611029" y="240270"/>
            <a:ext cx="1591654"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Supply Gap Analysis</a:t>
            </a:r>
          </a:p>
        </p:txBody>
      </p:sp>
      <p:sp>
        <p:nvSpPr>
          <p:cNvPr id="7" name="Rectangle 6"/>
          <p:cNvSpPr/>
          <p:nvPr/>
        </p:nvSpPr>
        <p:spPr>
          <a:xfrm>
            <a:off x="629767" y="1212505"/>
            <a:ext cx="10868369" cy="292388"/>
          </a:xfrm>
          <a:prstGeom prst="rect">
            <a:avLst/>
          </a:prstGeom>
        </p:spPr>
        <p:txBody>
          <a:bodyPr wrap="square">
            <a:spAutoFit/>
          </a:bodyPr>
          <a:lstStyle/>
          <a:p>
            <a:r>
              <a:rPr lang="en-US" sz="1300" dirty="0" smtClean="0">
                <a:latin typeface="Helvetica" panose="020B0604020202020204" pitchFamily="34" charset="0"/>
                <a:cs typeface="Helvetica" panose="020B0604020202020204" pitchFamily="34" charset="0"/>
              </a:rPr>
              <a:t>At the BA+ level, there are a number of 4- and 5-star occupations for which demand exceeds the supply of qualified individuals statewide. </a:t>
            </a:r>
            <a:endParaRPr lang="en-US" sz="13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45</a:t>
            </a:fld>
            <a:endParaRPr lang="en-US"/>
          </a:p>
        </p:txBody>
      </p:sp>
      <p:sp>
        <p:nvSpPr>
          <p:cNvPr id="12" name="Rectangle 11"/>
          <p:cNvSpPr/>
          <p:nvPr/>
        </p:nvSpPr>
        <p:spPr>
          <a:xfrm>
            <a:off x="611030" y="6473106"/>
            <a:ext cx="10462075" cy="230832"/>
          </a:xfrm>
          <a:prstGeom prst="rect">
            <a:avLst/>
          </a:prstGeom>
        </p:spPr>
        <p:txBody>
          <a:bodyPr wrap="square">
            <a:spAutoFit/>
          </a:bodyPr>
          <a:lstStyle/>
          <a:p>
            <a:r>
              <a:rPr lang="en-US" sz="900" dirty="0">
                <a:latin typeface="Helvetica" panose="020B0604020202020204" pitchFamily="34" charset="0"/>
                <a:cs typeface="Helvetica" panose="020B0604020202020204" pitchFamily="34" charset="0"/>
              </a:rPr>
              <a:t>Source: OES Projections </a:t>
            </a:r>
            <a:r>
              <a:rPr lang="en-US" sz="900" dirty="0" smtClean="0">
                <a:latin typeface="Helvetica" panose="020B0604020202020204" pitchFamily="34" charset="0"/>
                <a:cs typeface="Helvetica" panose="020B0604020202020204" pitchFamily="34" charset="0"/>
              </a:rPr>
              <a:t>2016-2026, </a:t>
            </a:r>
            <a:r>
              <a:rPr lang="en-US" sz="900" dirty="0">
                <a:latin typeface="Helvetica" panose="020B0604020202020204" pitchFamily="34" charset="0"/>
                <a:cs typeface="Helvetica" panose="020B0604020202020204" pitchFamily="34" charset="0"/>
              </a:rPr>
              <a:t>OES Projections </a:t>
            </a:r>
            <a:r>
              <a:rPr lang="en-US" sz="900" dirty="0" smtClean="0">
                <a:latin typeface="Helvetica" panose="020B0604020202020204" pitchFamily="34" charset="0"/>
                <a:cs typeface="Helvetica" panose="020B0604020202020204" pitchFamily="34" charset="0"/>
              </a:rPr>
              <a:t>2018-2020, Burning Glass 2019, </a:t>
            </a:r>
            <a:r>
              <a:rPr lang="en-US" sz="900" dirty="0">
                <a:latin typeface="Helvetica" panose="020B0604020202020204" pitchFamily="34" charset="0"/>
                <a:cs typeface="Helvetica" panose="020B0604020202020204" pitchFamily="34" charset="0"/>
              </a:rPr>
              <a:t>iPEDS, Massachusetts Department of Higher Education, Department of Unemployment Assistance</a:t>
            </a:r>
          </a:p>
        </p:txBody>
      </p:sp>
      <p:sp>
        <p:nvSpPr>
          <p:cNvPr id="13" name="Rectangle 12"/>
          <p:cNvSpPr/>
          <p:nvPr/>
        </p:nvSpPr>
        <p:spPr>
          <a:xfrm>
            <a:off x="1034751" y="5983841"/>
            <a:ext cx="10058400" cy="261610"/>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4- and 5-star occupations </a:t>
            </a:r>
            <a:r>
              <a:rPr lang="en-US" sz="1100" i="1" dirty="0">
                <a:latin typeface="Helvetica" panose="020B0604020202020204" pitchFamily="34" charset="0"/>
                <a:cs typeface="Helvetica" panose="020B0604020202020204" pitchFamily="34" charset="0"/>
              </a:rPr>
              <a:t>requiring a </a:t>
            </a:r>
            <a:r>
              <a:rPr lang="en-US" sz="1100" i="1" dirty="0" smtClean="0">
                <a:latin typeface="Helvetica" panose="020B0604020202020204" pitchFamily="34" charset="0"/>
                <a:cs typeface="Helvetica" panose="020B0604020202020204" pitchFamily="34" charset="0"/>
              </a:rPr>
              <a:t>Bachelor’s degree or higher. Demand Index 100+ only. </a:t>
            </a:r>
          </a:p>
        </p:txBody>
      </p:sp>
      <p:grpSp>
        <p:nvGrpSpPr>
          <p:cNvPr id="3" name="Group 2"/>
          <p:cNvGrpSpPr/>
          <p:nvPr/>
        </p:nvGrpSpPr>
        <p:grpSpPr>
          <a:xfrm>
            <a:off x="1034751" y="1580891"/>
            <a:ext cx="10058400" cy="4389120"/>
            <a:chOff x="1034751" y="1634056"/>
            <a:chExt cx="10058400" cy="4389120"/>
          </a:xfrm>
        </p:grpSpPr>
        <p:graphicFrame>
          <p:nvGraphicFramePr>
            <p:cNvPr id="19" name="Chart 18"/>
            <p:cNvGraphicFramePr>
              <a:graphicFrameLocks/>
            </p:cNvGraphicFramePr>
            <p:nvPr>
              <p:extLst/>
            </p:nvPr>
          </p:nvGraphicFramePr>
          <p:xfrm>
            <a:off x="1034751" y="1634056"/>
            <a:ext cx="10058400" cy="4389120"/>
          </p:xfrm>
          <a:graphic>
            <a:graphicData uri="http://schemas.openxmlformats.org/drawingml/2006/chart">
              <c:chart xmlns:c="http://schemas.openxmlformats.org/drawingml/2006/chart" xmlns:r="http://schemas.openxmlformats.org/officeDocument/2006/relationships" r:id="rId3"/>
            </a:graphicData>
          </a:graphic>
        </p:graphicFrame>
        <p:grpSp>
          <p:nvGrpSpPr>
            <p:cNvPr id="14" name="Group 13"/>
            <p:cNvGrpSpPr/>
            <p:nvPr/>
          </p:nvGrpSpPr>
          <p:grpSpPr>
            <a:xfrm>
              <a:off x="9603339" y="1750812"/>
              <a:ext cx="1310681" cy="215444"/>
              <a:chOff x="9655335" y="2474678"/>
              <a:chExt cx="1310681" cy="215444"/>
            </a:xfrm>
          </p:grpSpPr>
          <p:sp>
            <p:nvSpPr>
              <p:cNvPr id="15" name="TextBox 14"/>
              <p:cNvSpPr txBox="1"/>
              <p:nvPr/>
            </p:nvSpPr>
            <p:spPr>
              <a:xfrm>
                <a:off x="9712147" y="2474678"/>
                <a:ext cx="1253869" cy="215444"/>
              </a:xfrm>
              <a:prstGeom prst="rect">
                <a:avLst/>
              </a:prstGeom>
              <a:noFill/>
            </p:spPr>
            <p:txBody>
              <a:bodyPr wrap="none" rtlCol="0">
                <a:spAutoFit/>
              </a:bodyPr>
              <a:lstStyle/>
              <a:p>
                <a:r>
                  <a:rPr lang="en-US" sz="800" dirty="0" smtClean="0">
                    <a:latin typeface="Helvetica" panose="020B0604020202020204" pitchFamily="34" charset="0"/>
                    <a:cs typeface="Helvetica" panose="020B0604020202020204" pitchFamily="34" charset="0"/>
                  </a:rPr>
                  <a:t>Under </a:t>
                </a:r>
                <a:r>
                  <a:rPr lang="en-US" sz="800" dirty="0">
                    <a:latin typeface="Helvetica" panose="020B0604020202020204" pitchFamily="34" charset="0"/>
                    <a:cs typeface="Helvetica" panose="020B0604020202020204" pitchFamily="34" charset="0"/>
                  </a:rPr>
                  <a:t>Supply, Ratio </a:t>
                </a:r>
                <a:r>
                  <a:rPr lang="en-US" sz="800" dirty="0" smtClean="0">
                    <a:latin typeface="Helvetica" panose="020B0604020202020204" pitchFamily="34" charset="0"/>
                    <a:cs typeface="Helvetica" panose="020B0604020202020204" pitchFamily="34" charset="0"/>
                  </a:rPr>
                  <a:t>&lt;1</a:t>
                </a:r>
                <a:endParaRPr lang="en-US" sz="800" dirty="0">
                  <a:latin typeface="Helvetica" panose="020B0604020202020204" pitchFamily="34" charset="0"/>
                  <a:cs typeface="Helvetica" panose="020B0604020202020204" pitchFamily="34" charset="0"/>
                </a:endParaRPr>
              </a:p>
            </p:txBody>
          </p:sp>
          <p:sp>
            <p:nvSpPr>
              <p:cNvPr id="17" name="Rectangle 16"/>
              <p:cNvSpPr/>
              <p:nvPr/>
            </p:nvSpPr>
            <p:spPr>
              <a:xfrm>
                <a:off x="9655335" y="2536680"/>
                <a:ext cx="91440" cy="914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grpSp>
        <p:cxnSp>
          <p:nvCxnSpPr>
            <p:cNvPr id="33" name="Straight Arrow Connector 32"/>
            <p:cNvCxnSpPr/>
            <p:nvPr/>
          </p:nvCxnSpPr>
          <p:spPr>
            <a:xfrm flipH="1">
              <a:off x="6398403" y="1848804"/>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4" name="Straight Arrow Connector 33"/>
            <p:cNvCxnSpPr/>
            <p:nvPr/>
          </p:nvCxnSpPr>
          <p:spPr>
            <a:xfrm flipH="1">
              <a:off x="6764857" y="2596629"/>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5" name="Straight Arrow Connector 34"/>
            <p:cNvCxnSpPr/>
            <p:nvPr/>
          </p:nvCxnSpPr>
          <p:spPr>
            <a:xfrm flipH="1">
              <a:off x="7135593" y="3192056"/>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a:xfrm flipH="1">
              <a:off x="7199389" y="334091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a:xfrm flipH="1">
              <a:off x="7249753" y="34897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a:xfrm flipH="1">
              <a:off x="7531145" y="3642160"/>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39" name="Straight Arrow Connector 38"/>
            <p:cNvCxnSpPr/>
            <p:nvPr/>
          </p:nvCxnSpPr>
          <p:spPr>
            <a:xfrm flipH="1">
              <a:off x="8546180" y="4526812"/>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0" name="Straight Arrow Connector 39"/>
            <p:cNvCxnSpPr/>
            <p:nvPr/>
          </p:nvCxnSpPr>
          <p:spPr>
            <a:xfrm flipH="1">
              <a:off x="10036885" y="52746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cxnSp>
          <p:nvCxnSpPr>
            <p:cNvPr id="41" name="Straight Arrow Connector 40"/>
            <p:cNvCxnSpPr/>
            <p:nvPr/>
          </p:nvCxnSpPr>
          <p:spPr>
            <a:xfrm flipH="1">
              <a:off x="10242450" y="5427033"/>
              <a:ext cx="182880" cy="0"/>
            </a:xfrm>
            <a:prstGeom prst="straightConnector1">
              <a:avLst/>
            </a:prstGeom>
            <a:ln w="19050">
              <a:solidFill>
                <a:srgbClr val="FF0000"/>
              </a:solidFill>
              <a:tailEnd type="triangle"/>
            </a:ln>
          </p:spPr>
          <p:style>
            <a:lnRef idx="1">
              <a:schemeClr val="accent4"/>
            </a:lnRef>
            <a:fillRef idx="0">
              <a:schemeClr val="accent4"/>
            </a:fillRef>
            <a:effectRef idx="0">
              <a:schemeClr val="accent4"/>
            </a:effectRef>
            <a:fontRef idx="minor">
              <a:schemeClr val="tx1"/>
            </a:fontRef>
          </p:style>
        </p:cxnSp>
      </p:grpSp>
    </p:spTree>
    <p:extLst>
      <p:ext uri="{BB962C8B-B14F-4D97-AF65-F5344CB8AC3E}">
        <p14:creationId xmlns:p14="http://schemas.microsoft.com/office/powerpoint/2010/main" val="36808992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Part III: Workforce Supply Analysis</a:t>
            </a:r>
            <a:endParaRPr lang="en-US" sz="5400" dirty="0"/>
          </a:p>
        </p:txBody>
      </p:sp>
      <p:sp>
        <p:nvSpPr>
          <p:cNvPr id="3" name="Content Placeholder 2"/>
          <p:cNvSpPr>
            <a:spLocks noGrp="1"/>
          </p:cNvSpPr>
          <p:nvPr>
            <p:ph type="subTitle" idx="1"/>
          </p:nvPr>
        </p:nvSpPr>
        <p:spPr/>
        <p:txBody>
          <a:bodyPr/>
          <a:lstStyle/>
          <a:p>
            <a:r>
              <a:rPr lang="en-US" dirty="0">
                <a:latin typeface="Helvetica" panose="020B0604020202020204" pitchFamily="34" charset="0"/>
                <a:cs typeface="Helvetica" panose="020B0604020202020204" pitchFamily="34" charset="0"/>
              </a:rPr>
              <a:t>How many qualified individuals do we potentially have available to fill a relevant job opening?</a:t>
            </a:r>
          </a:p>
          <a:p>
            <a:pPr marL="514350" indent="-514350">
              <a:buAutoNum type="alphaUcPeriod"/>
            </a:pP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46</a:t>
            </a:fld>
            <a:endParaRPr lang="en-US" dirty="0"/>
          </a:p>
        </p:txBody>
      </p:sp>
    </p:spTree>
    <p:extLst>
      <p:ext uri="{BB962C8B-B14F-4D97-AF65-F5344CB8AC3E}">
        <p14:creationId xmlns:p14="http://schemas.microsoft.com/office/powerpoint/2010/main" val="35643735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III. A:	Apprenticeships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47</a:t>
            </a:fld>
            <a:endParaRPr lang="en-US" dirty="0"/>
          </a:p>
        </p:txBody>
      </p:sp>
    </p:spTree>
    <p:extLst>
      <p:ext uri="{BB962C8B-B14F-4D97-AF65-F5344CB8AC3E}">
        <p14:creationId xmlns:p14="http://schemas.microsoft.com/office/powerpoint/2010/main" val="16588184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1933220644"/>
              </p:ext>
            </p:extLst>
          </p:nvPr>
        </p:nvGraphicFramePr>
        <p:xfrm>
          <a:off x="966788" y="2420971"/>
          <a:ext cx="1025842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48</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Top 15 </a:t>
            </a:r>
            <a:r>
              <a:rPr lang="en-US" sz="3200" dirty="0">
                <a:solidFill>
                  <a:schemeClr val="accent1"/>
                </a:solidFill>
              </a:rPr>
              <a:t>State</a:t>
            </a:r>
            <a:r>
              <a:rPr lang="en-US" sz="3200" dirty="0"/>
              <a:t> </a:t>
            </a:r>
            <a:r>
              <a:rPr lang="en-US" sz="3200" dirty="0" smtClean="0">
                <a:latin typeface="Helvetica" panose="020B0604020202020204" pitchFamily="34" charset="0"/>
                <a:cs typeface="Helvetica" panose="020B0604020202020204" pitchFamily="34" charset="0"/>
              </a:rPr>
              <a:t>Occupations by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14" name="Rectangle 13"/>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Electricians, Carpenters, and Plumbers, Pipefitters, and Steamfitters make up more than half of all apprenticeships statewide. All three of these occupations are ranked 4- or 5-stars, as are several other occupations with a large number of apprentices.</a:t>
            </a:r>
            <a:endParaRPr lang="en-US" sz="14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sp>
        <p:nvSpPr>
          <p:cNvPr id="28" name="Rectangle 27"/>
          <p:cNvSpPr/>
          <p:nvPr/>
        </p:nvSpPr>
        <p:spPr>
          <a:xfrm>
            <a:off x="2766565" y="6148140"/>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3314839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latin typeface="Helvetica" panose="020B0604020202020204" pitchFamily="34" charset="0"/>
                <a:cs typeface="Helvetica" panose="020B0604020202020204" pitchFamily="34" charset="0"/>
              </a:rPr>
              <a:t>How do we calculate demand and supply?</a:t>
            </a:r>
          </a:p>
        </p:txBody>
      </p:sp>
      <p:sp>
        <p:nvSpPr>
          <p:cNvPr id="5" name="Content Placeholder 4"/>
          <p:cNvSpPr>
            <a:spLocks noGrp="1"/>
          </p:cNvSpPr>
          <p:nvPr>
            <p:ph sz="half" idx="1"/>
          </p:nvPr>
        </p:nvSpPr>
        <p:spPr>
          <a:xfrm>
            <a:off x="611028" y="1324231"/>
            <a:ext cx="5408772" cy="5000369"/>
          </a:xfrm>
          <a:ln>
            <a:solidFill>
              <a:schemeClr val="tx1"/>
            </a:solidFill>
          </a:ln>
        </p:spPr>
        <p:txBody>
          <a:bodyPr tIns="91440">
            <a:normAutofit fontScale="47500" lnSpcReduction="20000"/>
          </a:bodyPr>
          <a:lstStyle/>
          <a:p>
            <a:pPr marL="0" indent="0" algn="ctr">
              <a:buNone/>
            </a:pPr>
            <a:r>
              <a:rPr lang="en-US" sz="3200" b="1" dirty="0" smtClean="0"/>
              <a:t>Demand</a:t>
            </a:r>
            <a:endParaRPr lang="en-US" sz="3200" b="1" dirty="0"/>
          </a:p>
          <a:p>
            <a:pPr marL="0" indent="0">
              <a:buNone/>
            </a:pPr>
            <a:r>
              <a:rPr lang="en-US" dirty="0"/>
              <a:t>How many potential jobs exist for apprentices in a given occupation in our region?</a:t>
            </a:r>
          </a:p>
          <a:p>
            <a:pPr marL="0" indent="0" algn="ctr">
              <a:buNone/>
            </a:pPr>
            <a:endParaRPr lang="en-US" i="1" dirty="0" smtClean="0"/>
          </a:p>
          <a:p>
            <a:pPr marL="0" indent="0">
              <a:buNone/>
            </a:pPr>
            <a:r>
              <a:rPr lang="en-US" i="1" dirty="0" smtClean="0"/>
              <a:t>New Demand </a:t>
            </a:r>
            <a:r>
              <a:rPr lang="en-US" i="1" dirty="0"/>
              <a:t>M</a:t>
            </a:r>
            <a:r>
              <a:rPr lang="en-US" i="1" dirty="0" smtClean="0"/>
              <a:t>easure, or the average </a:t>
            </a:r>
            <a:r>
              <a:rPr lang="en-US" i="1" dirty="0"/>
              <a:t>of total number of jobs for each occupation across three data sets…</a:t>
            </a:r>
          </a:p>
          <a:p>
            <a:pPr marL="0" indent="0">
              <a:buNone/>
            </a:pPr>
            <a:endParaRPr lang="en-US" dirty="0" smtClean="0">
              <a:latin typeface="Helvetica" panose="020B0604020202020204" pitchFamily="34" charset="0"/>
              <a:cs typeface="Helvetica" panose="020B0604020202020204" pitchFamily="34" charset="0"/>
            </a:endParaRPr>
          </a:p>
          <a:p>
            <a:pPr lvl="1"/>
            <a:r>
              <a:rPr lang="en-US" dirty="0" smtClean="0">
                <a:latin typeface="Helvetica" panose="020B0604020202020204" pitchFamily="34" charset="0"/>
                <a:cs typeface="Helvetica" panose="020B0604020202020204" pitchFamily="34" charset="0"/>
              </a:rPr>
              <a:t>2020 projections from openings and replacement (OES)</a:t>
            </a:r>
          </a:p>
          <a:p>
            <a:pPr lvl="1"/>
            <a:r>
              <a:rPr lang="en-US" dirty="0" smtClean="0">
                <a:latin typeface="Helvetica" panose="020B0604020202020204" pitchFamily="34" charset="0"/>
                <a:cs typeface="Helvetica" panose="020B0604020202020204" pitchFamily="34" charset="0"/>
              </a:rPr>
              <a:t>2026 projections from openings and replacement (OES)</a:t>
            </a:r>
          </a:p>
          <a:p>
            <a:pPr lvl="1"/>
            <a:r>
              <a:rPr lang="en-US" b="1" i="1" dirty="0" smtClean="0">
                <a:latin typeface="Helvetica" panose="020B0604020202020204" pitchFamily="34" charset="0"/>
                <a:cs typeface="Helvetica" panose="020B0604020202020204" pitchFamily="34" charset="0"/>
              </a:rPr>
              <a:t>New data source: </a:t>
            </a:r>
            <a:r>
              <a:rPr lang="en-US" i="1" dirty="0" smtClean="0">
                <a:latin typeface="Helvetica" panose="020B0604020202020204" pitchFamily="34" charset="0"/>
                <a:cs typeface="Helvetica" panose="020B0604020202020204" pitchFamily="34" charset="0"/>
              </a:rPr>
              <a:t>Burning Glass 12-month job postings (2019)</a:t>
            </a:r>
          </a:p>
          <a:p>
            <a:pPr marL="0" indent="0">
              <a:buNone/>
            </a:pPr>
            <a:endParaRPr lang="en-US" dirty="0" smtClean="0">
              <a:latin typeface="Helvetica" panose="020B0604020202020204" pitchFamily="34" charset="0"/>
              <a:cs typeface="Helvetica" panose="020B0604020202020204" pitchFamily="34" charset="0"/>
            </a:endParaRPr>
          </a:p>
          <a:p>
            <a:pPr marL="0" indent="0">
              <a:buNone/>
            </a:pPr>
            <a:endParaRPr lang="en-US" sz="2300" dirty="0" smtClean="0"/>
          </a:p>
          <a:p>
            <a:pPr marL="0" indent="0">
              <a:buNone/>
            </a:pPr>
            <a:endParaRPr lang="en-US" sz="2300" dirty="0"/>
          </a:p>
          <a:p>
            <a:pPr marL="0" indent="0">
              <a:buNone/>
            </a:pPr>
            <a:endParaRPr lang="en-US" sz="2300" dirty="0" smtClean="0"/>
          </a:p>
          <a:p>
            <a:pPr marL="0" indent="0">
              <a:buNone/>
            </a:pPr>
            <a:endParaRPr lang="en-US" sz="2300" dirty="0"/>
          </a:p>
          <a:p>
            <a:pPr marL="0" indent="0">
              <a:buNone/>
            </a:pPr>
            <a:endParaRPr lang="en-US" sz="2300" dirty="0" smtClean="0"/>
          </a:p>
          <a:p>
            <a:pPr marL="0" indent="0">
              <a:buNone/>
            </a:pPr>
            <a:r>
              <a:rPr lang="en-US" sz="2300" dirty="0" smtClean="0"/>
              <a:t>NOTE TO DATA USERS: Beginning with this data package, Burning </a:t>
            </a:r>
            <a:r>
              <a:rPr lang="en-US" sz="2300" dirty="0"/>
              <a:t>Glass </a:t>
            </a:r>
            <a:r>
              <a:rPr lang="en-US" sz="2300" dirty="0" smtClean="0"/>
              <a:t>is used to measure advertised online postings, replacing </a:t>
            </a:r>
            <a:r>
              <a:rPr lang="en-US" sz="2300" dirty="0"/>
              <a:t>Help Wanted Online as the third component of indexed </a:t>
            </a:r>
            <a:r>
              <a:rPr lang="en-US" sz="2300" dirty="0" smtClean="0"/>
              <a:t>demand. </a:t>
            </a:r>
          </a:p>
          <a:p>
            <a:pPr marL="0" indent="0">
              <a:buNone/>
            </a:pPr>
            <a:r>
              <a:rPr lang="en-US" sz="2300" dirty="0" smtClean="0"/>
              <a:t>Note </a:t>
            </a:r>
            <a:r>
              <a:rPr lang="en-US" sz="2300" dirty="0"/>
              <a:t>that this substitution </a:t>
            </a:r>
            <a:r>
              <a:rPr lang="en-US" sz="2300" dirty="0" smtClean="0"/>
              <a:t>may be responsible for some of the variance between indexed demand as calculated in the original and updated data packages. </a:t>
            </a:r>
            <a:r>
              <a:rPr lang="en-US" sz="2300" dirty="0"/>
              <a:t>Direct value comparisons of the </a:t>
            </a:r>
            <a:r>
              <a:rPr lang="en-US" sz="2300" dirty="0" smtClean="0"/>
              <a:t>occupational demand </a:t>
            </a:r>
            <a:r>
              <a:rPr lang="en-US" sz="2300" dirty="0"/>
              <a:t>measures, STAR rankings, and supply gap ratios should be limited</a:t>
            </a:r>
            <a:r>
              <a:rPr lang="en-US" sz="2500" dirty="0" smtClean="0"/>
              <a:t>.</a:t>
            </a:r>
            <a:endParaRPr lang="en-US" sz="2500" dirty="0"/>
          </a:p>
        </p:txBody>
      </p:sp>
      <p:sp>
        <p:nvSpPr>
          <p:cNvPr id="6" name="Content Placeholder 5"/>
          <p:cNvSpPr>
            <a:spLocks noGrp="1"/>
          </p:cNvSpPr>
          <p:nvPr>
            <p:ph sz="half" idx="2"/>
          </p:nvPr>
        </p:nvSpPr>
        <p:spPr>
          <a:xfrm>
            <a:off x="6324600" y="2288964"/>
            <a:ext cx="5613426" cy="809595"/>
          </a:xfrm>
          <a:ln>
            <a:solidFill>
              <a:schemeClr val="tx1"/>
            </a:solidFill>
          </a:ln>
        </p:spPr>
        <p:txBody>
          <a:bodyPr tIns="91440">
            <a:normAutofit fontScale="47500" lnSpcReduction="20000"/>
          </a:bodyPr>
          <a:lstStyle/>
          <a:p>
            <a:pPr marL="0" indent="0">
              <a:buNone/>
            </a:pPr>
            <a:r>
              <a:rPr lang="en-US" i="1" dirty="0" smtClean="0"/>
              <a:t>Total </a:t>
            </a:r>
            <a:r>
              <a:rPr lang="en-US" i="1" dirty="0" smtClean="0">
                <a:latin typeface="Helvetica" panose="020B0604020202020204" pitchFamily="34" charset="0"/>
                <a:cs typeface="Helvetica" panose="020B0604020202020204" pitchFamily="34" charset="0"/>
              </a:rPr>
              <a:t>currently enrolled apprentices…</a:t>
            </a:r>
          </a:p>
          <a:p>
            <a:pPr marL="0" indent="0">
              <a:buNone/>
            </a:pPr>
            <a:endParaRPr lang="en-US" dirty="0" smtClean="0">
              <a:latin typeface="Helvetica" panose="020B0604020202020204" pitchFamily="34" charset="0"/>
              <a:cs typeface="Helvetica" panose="020B0604020202020204" pitchFamily="34" charset="0"/>
            </a:endParaRPr>
          </a:p>
          <a:p>
            <a:r>
              <a:rPr lang="en-US" sz="2300" dirty="0" smtClean="0">
                <a:latin typeface="Helvetica" panose="020B0604020202020204" pitchFamily="34" charset="0"/>
                <a:cs typeface="Helvetica" panose="020B0604020202020204" pitchFamily="34" charset="0"/>
              </a:rPr>
              <a:t>Division of Apprentice Standards, 2019</a:t>
            </a:r>
          </a:p>
          <a:p>
            <a:pPr marL="400050" lvl="1" indent="0">
              <a:buNone/>
            </a:pPr>
            <a:endParaRPr lang="en-US" dirty="0" smtClean="0"/>
          </a:p>
        </p:txBody>
      </p:sp>
      <p:sp>
        <p:nvSpPr>
          <p:cNvPr id="4" name="Rectangle 3"/>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latin typeface="Helvetica" panose="020B0604020202020204" pitchFamily="34" charset="0"/>
              <a:cs typeface="Helvetica" panose="020B0604020202020204" pitchFamily="34" charset="0"/>
            </a:endParaRPr>
          </a:p>
        </p:txBody>
      </p:sp>
      <p:sp>
        <p:nvSpPr>
          <p:cNvPr id="8" name="Slide Number Placeholder 7"/>
          <p:cNvSpPr>
            <a:spLocks noGrp="1"/>
          </p:cNvSpPr>
          <p:nvPr>
            <p:ph type="sldNum" sz="quarter" idx="12"/>
          </p:nvPr>
        </p:nvSpPr>
        <p:spPr/>
        <p:txBody>
          <a:bodyPr/>
          <a:lstStyle/>
          <a:p>
            <a:fld id="{103F95D0-111C-45BF-9CB9-32C5136DAE99}" type="slidenum">
              <a:rPr lang="en-US" smtClean="0"/>
              <a:t>49</a:t>
            </a:fld>
            <a:endParaRPr lang="en-US"/>
          </a:p>
        </p:txBody>
      </p:sp>
      <p:sp>
        <p:nvSpPr>
          <p:cNvPr id="9" name="Content Placeholder 5"/>
          <p:cNvSpPr txBox="1">
            <a:spLocks/>
          </p:cNvSpPr>
          <p:nvPr/>
        </p:nvSpPr>
        <p:spPr>
          <a:xfrm>
            <a:off x="6324600" y="1324231"/>
            <a:ext cx="5613426" cy="636353"/>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300" b="1" dirty="0" smtClean="0"/>
              <a:t>Supply</a:t>
            </a:r>
          </a:p>
          <a:p>
            <a:pPr marL="0" indent="0">
              <a:buFont typeface="Arial" panose="020B0604020202020204" pitchFamily="34" charset="0"/>
              <a:buNone/>
            </a:pPr>
            <a:r>
              <a:rPr lang="en-US" sz="1300" dirty="0" smtClean="0"/>
              <a:t>How many apprentices are qualified to work in these occupations?</a:t>
            </a:r>
            <a:endParaRPr lang="en-US" sz="1300" dirty="0"/>
          </a:p>
        </p:txBody>
      </p:sp>
      <mc:AlternateContent xmlns:mc="http://schemas.openxmlformats.org/markup-compatibility/2006" xmlns:a14="http://schemas.microsoft.com/office/drawing/2010/main">
        <mc:Choice Requires="a14">
          <p:sp>
            <p:nvSpPr>
              <p:cNvPr id="10" name="Content Placeholder 5"/>
              <p:cNvSpPr txBox="1">
                <a:spLocks/>
              </p:cNvSpPr>
              <p:nvPr/>
            </p:nvSpPr>
            <p:spPr>
              <a:xfrm>
                <a:off x="6324600" y="3260373"/>
                <a:ext cx="5613426" cy="2504580"/>
              </a:xfrm>
              <a:prstGeom prst="rect">
                <a:avLst/>
              </a:prstGeom>
              <a:ln>
                <a:solidFill>
                  <a:schemeClr val="tx1"/>
                </a:solidFill>
              </a:ln>
            </p:spPr>
            <p:txBody>
              <a:bodyPr vert="horz" lIns="91440" tIns="9144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300" i="1" dirty="0" smtClean="0"/>
                  <a:t>…minus the fraction of total occupation employment assumed to be made up of apprentices</a:t>
                </a:r>
              </a:p>
              <a:p>
                <a:pPr marL="0" indent="0">
                  <a:buFont typeface="Arial" panose="020B0604020202020204" pitchFamily="34" charset="0"/>
                  <a:buNone/>
                </a:pPr>
                <a:endParaRPr lang="en-US" sz="1200" dirty="0" smtClean="0"/>
              </a:p>
              <a:p>
                <a:r>
                  <a:rPr lang="en-US" sz="1100" dirty="0"/>
                  <a:t>Bureau of Labor Statistics short-term projections (OES) – 2018 employment </a:t>
                </a:r>
                <a:r>
                  <a:rPr lang="en-US" sz="1100" dirty="0" smtClean="0"/>
                  <a:t>base</a:t>
                </a:r>
              </a:p>
              <a:p>
                <a:pPr marL="400050" lvl="1" indent="0">
                  <a:buFont typeface="Arial" panose="020B0604020202020204" pitchFamily="34" charset="0"/>
                  <a:buNone/>
                </a:pPr>
                <a:endParaRPr lang="en-US" sz="1100" dirty="0" smtClean="0"/>
              </a:p>
              <a:p>
                <a:pPr marL="0" indent="-57150" algn="ctr">
                  <a:buNone/>
                </a:pPr>
                <a14:m>
                  <m:oMath xmlns:m="http://schemas.openxmlformats.org/officeDocument/2006/math">
                    <m:f>
                      <m:fPr>
                        <m:ctrlPr>
                          <a:rPr lang="en-US" sz="1200" i="1">
                            <a:latin typeface="Cambria Math" panose="02040503050406030204" pitchFamily="18" charset="0"/>
                          </a:rPr>
                        </m:ctrlPr>
                      </m:fPr>
                      <m:num>
                        <m:r>
                          <a:rPr lang="en-US" sz="1200" i="1">
                            <a:latin typeface="Cambria Math" panose="02040503050406030204" pitchFamily="18" charset="0"/>
                          </a:rPr>
                          <m:t>𝑇𝑜𝑡𝑎𝑙</m:t>
                        </m:r>
                        <m:r>
                          <a:rPr lang="en-US" sz="1200" i="1">
                            <a:latin typeface="Cambria Math" panose="02040503050406030204" pitchFamily="18" charset="0"/>
                          </a:rPr>
                          <m:t> </m:t>
                        </m:r>
                        <m:r>
                          <a:rPr lang="en-US" sz="1200" i="1">
                            <a:latin typeface="Cambria Math" panose="02040503050406030204" pitchFamily="18" charset="0"/>
                          </a:rPr>
                          <m:t>𝑁𝑢𝑚𝑏𝑒𝑟</m:t>
                        </m:r>
                        <m:r>
                          <a:rPr lang="en-US" sz="1200" i="1">
                            <a:latin typeface="Cambria Math" panose="02040503050406030204" pitchFamily="18" charset="0"/>
                          </a:rPr>
                          <m:t> </m:t>
                        </m:r>
                        <m:r>
                          <a:rPr lang="en-US" sz="1200" i="1">
                            <a:latin typeface="Cambria Math" panose="02040503050406030204" pitchFamily="18" charset="0"/>
                          </a:rPr>
                          <m:t>𝑜𝑓</m:t>
                        </m:r>
                        <m:r>
                          <a:rPr lang="en-US" sz="1200" i="1">
                            <a:latin typeface="Cambria Math" panose="02040503050406030204" pitchFamily="18" charset="0"/>
                          </a:rPr>
                          <m:t> </m:t>
                        </m:r>
                        <m:r>
                          <a:rPr lang="en-US" sz="1200" i="1">
                            <a:latin typeface="Cambria Math" panose="02040503050406030204" pitchFamily="18" charset="0"/>
                          </a:rPr>
                          <m:t>𝐴𝑝𝑝𝑟𝑒𝑛𝑡𝑖𝑐𝑒𝑠</m:t>
                        </m:r>
                      </m:num>
                      <m:den>
                        <m:r>
                          <a:rPr lang="en-US" sz="1200" i="1">
                            <a:latin typeface="Cambria Math" panose="02040503050406030204" pitchFamily="18" charset="0"/>
                          </a:rPr>
                          <m:t>𝑇𝑜𝑡𝑎𝑙</m:t>
                        </m:r>
                        <m:r>
                          <a:rPr lang="en-US" sz="1200" i="1">
                            <a:latin typeface="Cambria Math" panose="02040503050406030204" pitchFamily="18" charset="0"/>
                          </a:rPr>
                          <m:t> 2018 </m:t>
                        </m:r>
                        <m:r>
                          <a:rPr lang="en-US" sz="1200" i="1">
                            <a:latin typeface="Cambria Math" panose="02040503050406030204" pitchFamily="18" charset="0"/>
                          </a:rPr>
                          <m:t>𝐸𝑚𝑝𝑙𝑜𝑦𝑚𝑒𝑛𝑡</m:t>
                        </m:r>
                        <m:r>
                          <a:rPr lang="en-US" sz="1200" i="1">
                            <a:latin typeface="Cambria Math" panose="02040503050406030204" pitchFamily="18" charset="0"/>
                          </a:rPr>
                          <m:t> </m:t>
                        </m:r>
                        <m:r>
                          <a:rPr lang="en-US" sz="1200" i="1">
                            <a:latin typeface="Cambria Math" panose="02040503050406030204" pitchFamily="18" charset="0"/>
                          </a:rPr>
                          <m:t>𝑖𝑛</m:t>
                        </m:r>
                        <m:r>
                          <a:rPr lang="en-US" sz="1200" i="1">
                            <a:latin typeface="Cambria Math" panose="02040503050406030204" pitchFamily="18" charset="0"/>
                          </a:rPr>
                          <m:t> </m:t>
                        </m:r>
                        <m:r>
                          <a:rPr lang="en-US" sz="1200" i="1">
                            <a:latin typeface="Cambria Math" panose="02040503050406030204" pitchFamily="18" charset="0"/>
                          </a:rPr>
                          <m:t>𝐴𝑝𝑝𝑟𝑒𝑛𝑡𝑖𝑐𝑒</m:t>
                        </m:r>
                        <m:r>
                          <a:rPr lang="en-US" sz="1200" i="1">
                            <a:latin typeface="Cambria Math" panose="02040503050406030204" pitchFamily="18" charset="0"/>
                          </a:rPr>
                          <m:t> </m:t>
                        </m:r>
                        <m:r>
                          <a:rPr lang="en-US" sz="1200" i="1">
                            <a:latin typeface="Cambria Math" panose="02040503050406030204" pitchFamily="18" charset="0"/>
                          </a:rPr>
                          <m:t>𝑇𝑟𝑎𝑑𝑒𝑠</m:t>
                        </m:r>
                      </m:den>
                    </m:f>
                  </m:oMath>
                </a14:m>
                <a:r>
                  <a:rPr lang="en-US" sz="1200" dirty="0">
                    <a:solidFill>
                      <a:prstClr val="black"/>
                    </a:solidFill>
                    <a:latin typeface="Helvetica"/>
                    <a:ea typeface="Cambria Math" panose="02040503050406030204" pitchFamily="18" charset="0"/>
                    <a:cs typeface="+mn-cs"/>
                  </a:rPr>
                  <a:t> </a:t>
                </a:r>
                <a14:m>
                  <m:oMath xmlns:m="http://schemas.openxmlformats.org/officeDocument/2006/math">
                    <m:r>
                      <a:rPr lang="en-US" sz="1200" i="1">
                        <a:solidFill>
                          <a:prstClr val="black"/>
                        </a:solidFill>
                        <a:latin typeface="Cambria Math" panose="02040503050406030204" pitchFamily="18" charset="0"/>
                        <a:ea typeface="Cambria Math" panose="02040503050406030204" pitchFamily="18" charset="0"/>
                        <a:cs typeface="+mn-cs"/>
                      </a:rPr>
                      <m:t>×2018 </m:t>
                    </m:r>
                    <m:r>
                      <a:rPr lang="en-US" sz="1200" i="1">
                        <a:solidFill>
                          <a:prstClr val="black"/>
                        </a:solidFill>
                        <a:latin typeface="Cambria Math" panose="02040503050406030204" pitchFamily="18" charset="0"/>
                        <a:ea typeface="Cambria Math" panose="02040503050406030204" pitchFamily="18" charset="0"/>
                        <a:cs typeface="+mn-cs"/>
                      </a:rPr>
                      <m:t>𝑂𝑐𝑐𝑢𝑝𝑎𝑡𝑖𝑜𝑛</m:t>
                    </m:r>
                    <m:r>
                      <a:rPr lang="en-US" sz="1200" i="1">
                        <a:solidFill>
                          <a:prstClr val="black"/>
                        </a:solidFill>
                        <a:latin typeface="Cambria Math" panose="02040503050406030204" pitchFamily="18" charset="0"/>
                        <a:ea typeface="Cambria Math" panose="02040503050406030204" pitchFamily="18" charset="0"/>
                        <a:cs typeface="+mn-cs"/>
                      </a:rPr>
                      <m:t> </m:t>
                    </m:r>
                    <m:r>
                      <a:rPr lang="en-US" sz="1200" i="1">
                        <a:solidFill>
                          <a:prstClr val="black"/>
                        </a:solidFill>
                        <a:latin typeface="Cambria Math" panose="02040503050406030204" pitchFamily="18" charset="0"/>
                        <a:ea typeface="Cambria Math" panose="02040503050406030204" pitchFamily="18" charset="0"/>
                        <a:cs typeface="+mn-cs"/>
                      </a:rPr>
                      <m:t>𝐸𝑚𝑝𝑙𝑜𝑦𝑚𝑒𝑛𝑡</m:t>
                    </m:r>
                    <m:r>
                      <m:rPr>
                        <m:nor/>
                      </m:rPr>
                      <a:rPr lang="en-US" sz="1200" dirty="0">
                        <a:solidFill>
                          <a:prstClr val="black"/>
                        </a:solidFill>
                        <a:latin typeface="Helvetica"/>
                        <a:cs typeface="+mn-cs"/>
                      </a:rPr>
                      <m:t> </m:t>
                    </m:r>
                  </m:oMath>
                </a14:m>
                <a:endParaRPr lang="en-US" sz="1500" dirty="0"/>
              </a:p>
              <a:p>
                <a:pPr marL="400050" lvl="1" indent="0">
                  <a:buFont typeface="Arial" panose="020B0604020202020204" pitchFamily="34" charset="0"/>
                  <a:buNone/>
                </a:pPr>
                <a:endParaRPr lang="en-US" sz="1100" dirty="0" smtClean="0"/>
              </a:p>
              <a:p>
                <a:pPr marL="0" indent="-57150">
                  <a:buFont typeface="Arial" panose="020B0604020202020204" pitchFamily="34" charset="0"/>
                  <a:buNone/>
                </a:pPr>
                <a:r>
                  <a:rPr lang="en-US" sz="1200" dirty="0" smtClean="0"/>
                  <a:t>*All apprentice employment assumptions are statewide—methodology detailed in apprenticeships data tool.</a:t>
                </a:r>
              </a:p>
            </p:txBody>
          </p:sp>
        </mc:Choice>
        <mc:Fallback xmlns="">
          <p:sp>
            <p:nvSpPr>
              <p:cNvPr id="10" name="Content Placeholder 5"/>
              <p:cNvSpPr txBox="1">
                <a:spLocks noRot="1" noChangeAspect="1" noMove="1" noResize="1" noEditPoints="1" noAdjustHandles="1" noChangeArrowheads="1" noChangeShapeType="1" noTextEdit="1"/>
              </p:cNvSpPr>
              <p:nvPr/>
            </p:nvSpPr>
            <p:spPr>
              <a:xfrm>
                <a:off x="6324600" y="3260373"/>
                <a:ext cx="5613426" cy="2504580"/>
              </a:xfrm>
              <a:prstGeom prst="rect">
                <a:avLst/>
              </a:prstGeom>
              <a:blipFill>
                <a:blip r:embed="rId3"/>
                <a:stretch>
                  <a:fillRect l="-108" r="-325"/>
                </a:stretch>
              </a:blipFill>
              <a:ln>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578391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Chart 25"/>
          <p:cNvGraphicFramePr>
            <a:graphicFrameLocks/>
          </p:cNvGraphicFramePr>
          <p:nvPr>
            <p:extLst/>
          </p:nvPr>
        </p:nvGraphicFramePr>
        <p:xfrm>
          <a:off x="980578" y="2394285"/>
          <a:ext cx="10259568"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50</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chemeClr val="accent1"/>
                </a:solidFill>
              </a:rPr>
              <a:t>State</a:t>
            </a:r>
            <a:r>
              <a:rPr lang="en-US" sz="3200" dirty="0"/>
              <a:t> </a:t>
            </a:r>
            <a:r>
              <a:rPr lang="en-US" sz="3200" dirty="0" smtClean="0"/>
              <a:t>Supply Gap Overview: Apprenticeships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grpSp>
        <p:nvGrpSpPr>
          <p:cNvPr id="25" name="Group 24"/>
          <p:cNvGrpSpPr/>
          <p:nvPr/>
        </p:nvGrpSpPr>
        <p:grpSpPr>
          <a:xfrm>
            <a:off x="10204084" y="2004420"/>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sp>
        <p:nvSpPr>
          <p:cNvPr id="28" name="Rectangle 27"/>
          <p:cNvSpPr/>
          <p:nvPr/>
        </p:nvSpPr>
        <p:spPr>
          <a:xfrm>
            <a:off x="2766565" y="6148632"/>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sp>
        <p:nvSpPr>
          <p:cNvPr id="21" name="Rectangle 2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Employer demand exceeds the supply of apprentices for a number </a:t>
            </a:r>
            <a:r>
              <a:rPr lang="en-US" sz="1400" dirty="0">
                <a:latin typeface="Helvetica" panose="020B0604020202020204" pitchFamily="34" charset="0"/>
                <a:cs typeface="Helvetica" panose="020B0604020202020204" pitchFamily="34" charset="0"/>
              </a:rPr>
              <a:t>of 4- and 5-star </a:t>
            </a:r>
            <a:r>
              <a:rPr lang="en-US" sz="1400" dirty="0" smtClean="0">
                <a:latin typeface="Helvetica" panose="020B0604020202020204" pitchFamily="34" charset="0"/>
                <a:cs typeface="Helvetica" panose="020B0604020202020204" pitchFamily="34" charset="0"/>
              </a:rPr>
              <a:t>occupations statewide. Of these, Police and Sheriff’s Patrol Officers, Firefighters, and Construction Laborers have the fewest apprentices per opening.</a:t>
            </a:r>
            <a:endParaRPr lang="en-US" sz="1400" dirty="0"/>
          </a:p>
        </p:txBody>
      </p:sp>
      <p:cxnSp>
        <p:nvCxnSpPr>
          <p:cNvPr id="3" name="Straight Connector 2"/>
          <p:cNvCxnSpPr>
            <a:endCxn id="7" idx="2"/>
          </p:cNvCxnSpPr>
          <p:nvPr/>
        </p:nvCxnSpPr>
        <p:spPr>
          <a:xfrm flipV="1">
            <a:off x="10013739" y="2919243"/>
            <a:ext cx="1202" cy="2560320"/>
          </a:xfrm>
          <a:prstGeom prst="line">
            <a:avLst/>
          </a:prstGeom>
          <a:ln w="12700">
            <a:solidFill>
              <a:schemeClr val="accent6"/>
            </a:solidFill>
            <a:prstDash val="dash"/>
            <a:headEnd type="arrow" w="med" len="med"/>
            <a:tailEnd type="none" w="med" len="med"/>
          </a:ln>
        </p:spPr>
        <p:style>
          <a:lnRef idx="1">
            <a:schemeClr val="accent6"/>
          </a:lnRef>
          <a:fillRef idx="0">
            <a:schemeClr val="accent6"/>
          </a:fillRef>
          <a:effectRef idx="0">
            <a:schemeClr val="accent6"/>
          </a:effectRef>
          <a:fontRef idx="minor">
            <a:schemeClr val="tx1"/>
          </a:fontRef>
        </p:style>
      </p:cxnSp>
      <p:sp>
        <p:nvSpPr>
          <p:cNvPr id="7" name="TextBox 6"/>
          <p:cNvSpPr txBox="1"/>
          <p:nvPr/>
        </p:nvSpPr>
        <p:spPr>
          <a:xfrm>
            <a:off x="9694901" y="2703799"/>
            <a:ext cx="640080" cy="215444"/>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en-US" sz="800" dirty="0" smtClean="0"/>
              <a:t>Balanced</a:t>
            </a:r>
            <a:endParaRPr lang="en-US" sz="800" dirty="0"/>
          </a:p>
        </p:txBody>
      </p:sp>
    </p:spTree>
    <p:extLst>
      <p:ext uri="{BB962C8B-B14F-4D97-AF65-F5344CB8AC3E}">
        <p14:creationId xmlns:p14="http://schemas.microsoft.com/office/powerpoint/2010/main" val="291090645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823353" y="6100507"/>
            <a:ext cx="6557297"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Apprentice Standards, 2019</a:t>
            </a:r>
            <a:endParaRPr lang="en-US" sz="900" dirty="0">
              <a:latin typeface="Helvetica" panose="020B0604020202020204" pitchFamily="34" charset="0"/>
              <a:cs typeface="Helvetica"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377563516"/>
              </p:ext>
            </p:extLst>
          </p:nvPr>
        </p:nvGraphicFramePr>
        <p:xfrm>
          <a:off x="611029" y="2354001"/>
          <a:ext cx="10981944" cy="3635234"/>
        </p:xfrm>
        <a:graphic>
          <a:graphicData uri="http://schemas.openxmlformats.org/drawingml/2006/table">
            <a:tbl>
              <a:tblPr/>
              <a:tblGrid>
                <a:gridCol w="6153912">
                  <a:extLst>
                    <a:ext uri="{9D8B030D-6E8A-4147-A177-3AD203B41FA5}">
                      <a16:colId xmlns:a16="http://schemas.microsoft.com/office/drawing/2014/main" val="3738311277"/>
                    </a:ext>
                  </a:extLst>
                </a:gridCol>
                <a:gridCol w="1453896">
                  <a:extLst>
                    <a:ext uri="{9D8B030D-6E8A-4147-A177-3AD203B41FA5}">
                      <a16:colId xmlns:a16="http://schemas.microsoft.com/office/drawing/2014/main" val="759302659"/>
                    </a:ext>
                  </a:extLst>
                </a:gridCol>
                <a:gridCol w="1682496">
                  <a:extLst>
                    <a:ext uri="{9D8B030D-6E8A-4147-A177-3AD203B41FA5}">
                      <a16:colId xmlns:a16="http://schemas.microsoft.com/office/drawing/2014/main" val="3397960182"/>
                    </a:ext>
                  </a:extLst>
                </a:gridCol>
                <a:gridCol w="1691640">
                  <a:extLst>
                    <a:ext uri="{9D8B030D-6E8A-4147-A177-3AD203B41FA5}">
                      <a16:colId xmlns:a16="http://schemas.microsoft.com/office/drawing/2014/main" val="2070607050"/>
                    </a:ext>
                  </a:extLst>
                </a:gridCol>
              </a:tblGrid>
              <a:tr h="411480">
                <a:tc>
                  <a:txBody>
                    <a:bodyPr/>
                    <a:lstStyle/>
                    <a:p>
                      <a:pPr algn="ctr" fontAlgn="ctr"/>
                      <a:r>
                        <a:rPr lang="en-US" sz="1200" b="1" i="0" u="none" strike="noStrike" dirty="0">
                          <a:solidFill>
                            <a:srgbClr val="FFFFFF"/>
                          </a:solidFill>
                          <a:effectLst/>
                          <a:latin typeface="+mn-lt"/>
                        </a:rPr>
                        <a:t>Occupation Title</a:t>
                      </a: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pPr algn="ctr" fontAlgn="ctr"/>
                      <a:r>
                        <a:rPr lang="en-US" sz="1200" b="1" i="0" u="none" strike="noStrike" dirty="0">
                          <a:solidFill>
                            <a:srgbClr val="FFFFFF"/>
                          </a:solidFill>
                          <a:effectLst/>
                          <a:latin typeface="+mn-lt"/>
                        </a:rPr>
                        <a:t>STAR Ranking</a:t>
                      </a: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pPr algn="ctr" fontAlgn="ctr"/>
                      <a:r>
                        <a:rPr lang="en-US" sz="1200" b="1" i="0" u="none" strike="noStrike" dirty="0" smtClean="0">
                          <a:solidFill>
                            <a:srgbClr val="FFFFFF"/>
                          </a:solidFill>
                          <a:effectLst/>
                          <a:latin typeface="+mn-lt"/>
                        </a:rPr>
                        <a:t>Apprentices</a:t>
                      </a:r>
                      <a:endParaRPr lang="en-US" sz="1200" b="1" i="0" u="none" strike="noStrike" dirty="0">
                        <a:solidFill>
                          <a:srgbClr val="FFFFFF"/>
                        </a:solidFill>
                        <a:effectLst/>
                        <a:latin typeface="+mn-lt"/>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solidFill>
                  </a:tcPr>
                </a:tc>
                <a:tc>
                  <a:txBody>
                    <a:bodyPr/>
                    <a:lstStyle/>
                    <a:p>
                      <a:pPr algn="ctr" fontAlgn="ctr"/>
                      <a:r>
                        <a:rPr lang="en-US" sz="1200" b="1" i="0" u="none" strike="noStrike" dirty="0">
                          <a:solidFill>
                            <a:srgbClr val="FFFFFF"/>
                          </a:solidFill>
                          <a:effectLst/>
                          <a:latin typeface="+mn-lt"/>
                        </a:rPr>
                        <a:t>Demand</a:t>
                      </a: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558303911"/>
                  </a:ext>
                </a:extLst>
              </a:tr>
              <a:tr h="200857">
                <a:tc>
                  <a:txBody>
                    <a:bodyPr/>
                    <a:lstStyle/>
                    <a:p>
                      <a:pPr algn="l" fontAlgn="ctr"/>
                      <a:r>
                        <a:rPr lang="en-US" sz="1100" b="0" i="0" u="none" strike="noStrike" dirty="0">
                          <a:solidFill>
                            <a:srgbClr val="000000"/>
                          </a:solidFill>
                          <a:effectLst/>
                          <a:latin typeface="+mn-lt"/>
                        </a:rPr>
                        <a:t>Electricians</a:t>
                      </a:r>
                    </a:p>
                  </a:txBody>
                  <a:tcPr marL="9525" marR="9525" marT="9525"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ctr"/>
                      <a:r>
                        <a:rPr lang="en-US" sz="1100" b="0" i="0" u="none" strike="noStrike" dirty="0" smtClean="0">
                          <a:solidFill>
                            <a:srgbClr val="000000"/>
                          </a:solidFill>
                          <a:effectLst/>
                          <a:latin typeface="+mn-lt"/>
                        </a:rPr>
                        <a:t>5</a:t>
                      </a:r>
                      <a:endParaRPr lang="en-US"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en-US" sz="1100" b="0" i="0" u="none" strike="noStrike" dirty="0">
                          <a:solidFill>
                            <a:srgbClr val="000000"/>
                          </a:solidFill>
                          <a:effectLst/>
                          <a:latin typeface="+mn-lt"/>
                        </a:rPr>
                        <a:t>1,951</a:t>
                      </a:r>
                    </a:p>
                  </a:txBody>
                  <a:tcPr marL="9525" marR="9525" marT="9525"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sz="1100" b="0" i="0" u="none" strike="noStrike" dirty="0">
                          <a:solidFill>
                            <a:srgbClr val="000000"/>
                          </a:solidFill>
                          <a:effectLst/>
                          <a:latin typeface="+mn-lt"/>
                        </a:rPr>
                        <a:t>2,805</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166742497"/>
                  </a:ext>
                </a:extLst>
              </a:tr>
              <a:tr h="200857">
                <a:tc>
                  <a:txBody>
                    <a:bodyPr/>
                    <a:lstStyle/>
                    <a:p>
                      <a:pPr algn="l" fontAlgn="ctr"/>
                      <a:r>
                        <a:rPr lang="en-US" sz="1100" b="0" i="0" u="none" strike="noStrike" dirty="0">
                          <a:solidFill>
                            <a:srgbClr val="000000"/>
                          </a:solidFill>
                          <a:effectLst/>
                          <a:latin typeface="+mn-lt"/>
                        </a:rPr>
                        <a:t>Carpenters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1,311</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3,761</a:t>
                      </a:r>
                    </a:p>
                  </a:txBody>
                  <a:tcPr marL="9525" marR="9525" marT="9525" marB="0" anchor="ctr">
                    <a:lnL>
                      <a:noFill/>
                    </a:lnL>
                    <a:lnR>
                      <a:noFill/>
                    </a:lnR>
                    <a:lnT>
                      <a:noFill/>
                    </a:lnT>
                    <a:lnB>
                      <a:noFill/>
                    </a:lnB>
                  </a:tcPr>
                </a:tc>
                <a:extLst>
                  <a:ext uri="{0D108BD9-81ED-4DB2-BD59-A6C34878D82A}">
                    <a16:rowId xmlns:a16="http://schemas.microsoft.com/office/drawing/2014/main" val="1708881722"/>
                  </a:ext>
                </a:extLst>
              </a:tr>
              <a:tr h="200857">
                <a:tc>
                  <a:txBody>
                    <a:bodyPr/>
                    <a:lstStyle/>
                    <a:p>
                      <a:pPr algn="l" fontAlgn="ctr"/>
                      <a:r>
                        <a:rPr lang="en-US" sz="1100" b="0" i="0" u="none" strike="noStrike" dirty="0">
                          <a:solidFill>
                            <a:srgbClr val="000000"/>
                          </a:solidFill>
                          <a:effectLst/>
                          <a:latin typeface="+mn-lt"/>
                        </a:rPr>
                        <a:t>Plumbers, Pipefitters, and Steamfitters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1,023</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2,328</a:t>
                      </a:r>
                    </a:p>
                  </a:txBody>
                  <a:tcPr marL="9525" marR="9525" marT="9525" marB="0" anchor="ctr">
                    <a:lnL>
                      <a:noFill/>
                    </a:lnL>
                    <a:lnR>
                      <a:noFill/>
                    </a:lnR>
                    <a:lnT>
                      <a:noFill/>
                    </a:lnT>
                    <a:lnB>
                      <a:noFill/>
                    </a:lnB>
                  </a:tcPr>
                </a:tc>
                <a:extLst>
                  <a:ext uri="{0D108BD9-81ED-4DB2-BD59-A6C34878D82A}">
                    <a16:rowId xmlns:a16="http://schemas.microsoft.com/office/drawing/2014/main" val="3736822242"/>
                  </a:ext>
                </a:extLst>
              </a:tr>
              <a:tr h="200857">
                <a:tc>
                  <a:txBody>
                    <a:bodyPr/>
                    <a:lstStyle/>
                    <a:p>
                      <a:pPr algn="l" fontAlgn="ctr"/>
                      <a:r>
                        <a:rPr lang="en-US" sz="1100" b="0" i="0" u="none" strike="noStrike" dirty="0">
                          <a:solidFill>
                            <a:srgbClr val="000000"/>
                          </a:solidFill>
                          <a:effectLst/>
                          <a:latin typeface="+mn-lt"/>
                        </a:rPr>
                        <a:t>Construction Laborers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636</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3,974</a:t>
                      </a:r>
                    </a:p>
                  </a:txBody>
                  <a:tcPr marL="9525" marR="9525" marT="9525" marB="0" anchor="ctr">
                    <a:lnL>
                      <a:noFill/>
                    </a:lnL>
                    <a:lnR>
                      <a:noFill/>
                    </a:lnR>
                    <a:lnT>
                      <a:noFill/>
                    </a:lnT>
                    <a:lnB>
                      <a:noFill/>
                    </a:lnB>
                  </a:tcPr>
                </a:tc>
                <a:extLst>
                  <a:ext uri="{0D108BD9-81ED-4DB2-BD59-A6C34878D82A}">
                    <a16:rowId xmlns:a16="http://schemas.microsoft.com/office/drawing/2014/main" val="1874473136"/>
                  </a:ext>
                </a:extLst>
              </a:tr>
              <a:tr h="200857">
                <a:tc>
                  <a:txBody>
                    <a:bodyPr/>
                    <a:lstStyle/>
                    <a:p>
                      <a:pPr algn="l" fontAlgn="ctr"/>
                      <a:r>
                        <a:rPr lang="en-US" sz="1100" b="0" i="0" u="none" strike="noStrike" dirty="0">
                          <a:solidFill>
                            <a:srgbClr val="000000"/>
                          </a:solidFill>
                          <a:effectLst/>
                          <a:latin typeface="+mn-lt"/>
                        </a:rPr>
                        <a:t>Heating, Air Conditioning, and Refrigeration Mechanics and Installers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417</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1,463</a:t>
                      </a:r>
                    </a:p>
                  </a:txBody>
                  <a:tcPr marL="9525" marR="9525" marT="9525" marB="0" anchor="ctr">
                    <a:lnL>
                      <a:noFill/>
                    </a:lnL>
                    <a:lnR>
                      <a:noFill/>
                    </a:lnR>
                    <a:lnT>
                      <a:noFill/>
                    </a:lnT>
                    <a:lnB>
                      <a:noFill/>
                    </a:lnB>
                  </a:tcPr>
                </a:tc>
                <a:extLst>
                  <a:ext uri="{0D108BD9-81ED-4DB2-BD59-A6C34878D82A}">
                    <a16:rowId xmlns:a16="http://schemas.microsoft.com/office/drawing/2014/main" val="2990696944"/>
                  </a:ext>
                </a:extLst>
              </a:tr>
              <a:tr h="200857">
                <a:tc>
                  <a:txBody>
                    <a:bodyPr/>
                    <a:lstStyle/>
                    <a:p>
                      <a:pPr algn="l" fontAlgn="ctr"/>
                      <a:r>
                        <a:rPr lang="en-US" sz="1100" b="0" i="0" u="none" strike="noStrike">
                          <a:solidFill>
                            <a:srgbClr val="000000"/>
                          </a:solidFill>
                          <a:effectLst/>
                          <a:latin typeface="+mn-lt"/>
                        </a:rPr>
                        <a:t>Structural Iron and Steel Workers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smtClean="0">
                          <a:solidFill>
                            <a:srgbClr val="000000"/>
                          </a:solidFill>
                          <a:effectLst/>
                          <a:latin typeface="+mn-lt"/>
                        </a:rPr>
                        <a:t>4</a:t>
                      </a:r>
                      <a:endParaRPr lang="en-US"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411</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101</a:t>
                      </a:r>
                    </a:p>
                  </a:txBody>
                  <a:tcPr marL="9525" marR="9525" marT="9525" marB="0" anchor="ctr">
                    <a:lnL>
                      <a:noFill/>
                    </a:lnL>
                    <a:lnR>
                      <a:noFill/>
                    </a:lnR>
                    <a:lnT>
                      <a:noFill/>
                    </a:lnT>
                    <a:lnB>
                      <a:noFill/>
                    </a:lnB>
                  </a:tcPr>
                </a:tc>
                <a:extLst>
                  <a:ext uri="{0D108BD9-81ED-4DB2-BD59-A6C34878D82A}">
                    <a16:rowId xmlns:a16="http://schemas.microsoft.com/office/drawing/2014/main" val="3384089462"/>
                  </a:ext>
                </a:extLst>
              </a:tr>
              <a:tr h="200857">
                <a:tc>
                  <a:txBody>
                    <a:bodyPr/>
                    <a:lstStyle/>
                    <a:p>
                      <a:pPr algn="l" fontAlgn="ctr"/>
                      <a:r>
                        <a:rPr lang="en-US" sz="1100" b="0" i="0" u="none" strike="noStrike">
                          <a:solidFill>
                            <a:srgbClr val="000000"/>
                          </a:solidFill>
                          <a:effectLst/>
                          <a:latin typeface="+mn-lt"/>
                        </a:rPr>
                        <a:t>Sheet Metal Workers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smtClean="0">
                          <a:solidFill>
                            <a:srgbClr val="000000"/>
                          </a:solidFill>
                          <a:effectLst/>
                          <a:latin typeface="+mn-lt"/>
                        </a:rPr>
                        <a:t>4</a:t>
                      </a:r>
                      <a:endParaRPr lang="en-US"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407</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559</a:t>
                      </a:r>
                    </a:p>
                  </a:txBody>
                  <a:tcPr marL="9525" marR="9525" marT="9525" marB="0" anchor="ctr">
                    <a:lnL>
                      <a:noFill/>
                    </a:lnL>
                    <a:lnR>
                      <a:noFill/>
                    </a:lnR>
                    <a:lnT>
                      <a:noFill/>
                    </a:lnT>
                    <a:lnB>
                      <a:noFill/>
                    </a:lnB>
                  </a:tcPr>
                </a:tc>
                <a:extLst>
                  <a:ext uri="{0D108BD9-81ED-4DB2-BD59-A6C34878D82A}">
                    <a16:rowId xmlns:a16="http://schemas.microsoft.com/office/drawing/2014/main" val="3765171858"/>
                  </a:ext>
                </a:extLst>
              </a:tr>
              <a:tr h="200857">
                <a:tc>
                  <a:txBody>
                    <a:bodyPr/>
                    <a:lstStyle/>
                    <a:p>
                      <a:pPr algn="l" fontAlgn="ctr"/>
                      <a:r>
                        <a:rPr lang="en-US" sz="1100" b="0" i="0" u="none" strike="noStrike" dirty="0">
                          <a:solidFill>
                            <a:srgbClr val="000000"/>
                          </a:solidFill>
                          <a:effectLst/>
                          <a:latin typeface="+mn-lt"/>
                        </a:rPr>
                        <a:t>Elevator Installers and Repairers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378</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78</a:t>
                      </a:r>
                    </a:p>
                  </a:txBody>
                  <a:tcPr marL="9525" marR="9525" marT="9525" marB="0" anchor="ctr">
                    <a:lnL>
                      <a:noFill/>
                    </a:lnL>
                    <a:lnR>
                      <a:noFill/>
                    </a:lnR>
                    <a:lnT>
                      <a:noFill/>
                    </a:lnT>
                    <a:lnB>
                      <a:noFill/>
                    </a:lnB>
                  </a:tcPr>
                </a:tc>
                <a:extLst>
                  <a:ext uri="{0D108BD9-81ED-4DB2-BD59-A6C34878D82A}">
                    <a16:rowId xmlns:a16="http://schemas.microsoft.com/office/drawing/2014/main" val="4243305883"/>
                  </a:ext>
                </a:extLst>
              </a:tr>
              <a:tr h="200857">
                <a:tc>
                  <a:txBody>
                    <a:bodyPr/>
                    <a:lstStyle/>
                    <a:p>
                      <a:pPr algn="l" fontAlgn="ctr"/>
                      <a:r>
                        <a:rPr lang="en-US" sz="1100" b="0" i="0" u="none" strike="noStrike">
                          <a:solidFill>
                            <a:srgbClr val="000000"/>
                          </a:solidFill>
                          <a:effectLst/>
                          <a:latin typeface="+mn-lt"/>
                        </a:rPr>
                        <a:t>Opticians, Dispensing</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smtClean="0">
                          <a:solidFill>
                            <a:srgbClr val="000000"/>
                          </a:solidFill>
                          <a:effectLst/>
                          <a:latin typeface="+mn-lt"/>
                        </a:rPr>
                        <a:t>3</a:t>
                      </a:r>
                      <a:endParaRPr lang="en-US"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249</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143</a:t>
                      </a:r>
                    </a:p>
                  </a:txBody>
                  <a:tcPr marL="9525" marR="9525" marT="9525" marB="0" anchor="ctr">
                    <a:lnL>
                      <a:noFill/>
                    </a:lnL>
                    <a:lnR>
                      <a:noFill/>
                    </a:lnR>
                    <a:lnT>
                      <a:noFill/>
                    </a:lnT>
                    <a:lnB>
                      <a:noFill/>
                    </a:lnB>
                  </a:tcPr>
                </a:tc>
                <a:extLst>
                  <a:ext uri="{0D108BD9-81ED-4DB2-BD59-A6C34878D82A}">
                    <a16:rowId xmlns:a16="http://schemas.microsoft.com/office/drawing/2014/main" val="343429220"/>
                  </a:ext>
                </a:extLst>
              </a:tr>
              <a:tr h="200857">
                <a:tc>
                  <a:txBody>
                    <a:bodyPr/>
                    <a:lstStyle/>
                    <a:p>
                      <a:pPr algn="l" fontAlgn="ctr"/>
                      <a:r>
                        <a:rPr lang="en-US" sz="1100" b="0" i="0" u="none" strike="noStrike">
                          <a:solidFill>
                            <a:srgbClr val="000000"/>
                          </a:solidFill>
                          <a:effectLst/>
                          <a:latin typeface="+mn-lt"/>
                        </a:rPr>
                        <a:t>Roofers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226</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250</a:t>
                      </a:r>
                    </a:p>
                  </a:txBody>
                  <a:tcPr marL="9525" marR="9525" marT="9525" marB="0" anchor="ctr">
                    <a:lnL>
                      <a:noFill/>
                    </a:lnL>
                    <a:lnR>
                      <a:noFill/>
                    </a:lnR>
                    <a:lnT>
                      <a:noFill/>
                    </a:lnT>
                    <a:lnB>
                      <a:noFill/>
                    </a:lnB>
                  </a:tcPr>
                </a:tc>
                <a:extLst>
                  <a:ext uri="{0D108BD9-81ED-4DB2-BD59-A6C34878D82A}">
                    <a16:rowId xmlns:a16="http://schemas.microsoft.com/office/drawing/2014/main" val="3810117198"/>
                  </a:ext>
                </a:extLst>
              </a:tr>
              <a:tr h="200857">
                <a:tc>
                  <a:txBody>
                    <a:bodyPr/>
                    <a:lstStyle/>
                    <a:p>
                      <a:pPr algn="l" fontAlgn="ctr"/>
                      <a:r>
                        <a:rPr lang="en-US" sz="1100" b="0" i="0" u="none" strike="noStrike" dirty="0">
                          <a:solidFill>
                            <a:srgbClr val="000000"/>
                          </a:solidFill>
                          <a:effectLst/>
                          <a:latin typeface="+mn-lt"/>
                        </a:rPr>
                        <a:t>Police and Sheriff's Patrol Officers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140</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1,986</a:t>
                      </a:r>
                    </a:p>
                  </a:txBody>
                  <a:tcPr marL="9525" marR="9525" marT="9525" marB="0" anchor="ctr">
                    <a:lnL>
                      <a:noFill/>
                    </a:lnL>
                    <a:lnR>
                      <a:noFill/>
                    </a:lnR>
                    <a:lnT>
                      <a:noFill/>
                    </a:lnT>
                    <a:lnB>
                      <a:noFill/>
                    </a:lnB>
                  </a:tcPr>
                </a:tc>
                <a:extLst>
                  <a:ext uri="{0D108BD9-81ED-4DB2-BD59-A6C34878D82A}">
                    <a16:rowId xmlns:a16="http://schemas.microsoft.com/office/drawing/2014/main" val="520280469"/>
                  </a:ext>
                </a:extLst>
              </a:tr>
              <a:tr h="200857">
                <a:tc>
                  <a:txBody>
                    <a:bodyPr/>
                    <a:lstStyle/>
                    <a:p>
                      <a:pPr algn="l" fontAlgn="ctr"/>
                      <a:r>
                        <a:rPr lang="en-US" sz="1100" b="0" i="0" u="none" strike="noStrike" dirty="0">
                          <a:solidFill>
                            <a:srgbClr val="000000"/>
                          </a:solidFill>
                          <a:effectLst/>
                          <a:latin typeface="+mn-lt"/>
                        </a:rPr>
                        <a:t>Telecommunications Equipment Installers and Repairers, Except Line Installers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a:solidFill>
                            <a:srgbClr val="000000"/>
                          </a:solidFill>
                          <a:effectLst/>
                          <a:latin typeface="+mn-lt"/>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128</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501</a:t>
                      </a:r>
                    </a:p>
                  </a:txBody>
                  <a:tcPr marL="9525" marR="9525" marT="9525" marB="0" anchor="ctr">
                    <a:lnL>
                      <a:noFill/>
                    </a:lnL>
                    <a:lnR>
                      <a:noFill/>
                    </a:lnR>
                    <a:lnT>
                      <a:noFill/>
                    </a:lnT>
                    <a:lnB>
                      <a:noFill/>
                    </a:lnB>
                  </a:tcPr>
                </a:tc>
                <a:extLst>
                  <a:ext uri="{0D108BD9-81ED-4DB2-BD59-A6C34878D82A}">
                    <a16:rowId xmlns:a16="http://schemas.microsoft.com/office/drawing/2014/main" val="3481559255"/>
                  </a:ext>
                </a:extLst>
              </a:tr>
              <a:tr h="200857">
                <a:tc>
                  <a:txBody>
                    <a:bodyPr/>
                    <a:lstStyle/>
                    <a:p>
                      <a:pPr algn="l" fontAlgn="ctr"/>
                      <a:r>
                        <a:rPr lang="en-US" sz="1100" b="0" i="0" u="none" strike="noStrike" dirty="0">
                          <a:solidFill>
                            <a:srgbClr val="000000"/>
                          </a:solidFill>
                          <a:effectLst/>
                          <a:latin typeface="+mn-lt"/>
                        </a:rPr>
                        <a:t>Painting, Coating, and Decorating Workers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a:solidFill>
                            <a:srgbClr val="000000"/>
                          </a:solidFill>
                          <a:effectLst/>
                          <a:latin typeface="+mn-lt"/>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125</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43</a:t>
                      </a:r>
                    </a:p>
                  </a:txBody>
                  <a:tcPr marL="9525" marR="9525" marT="9525" marB="0" anchor="ctr">
                    <a:lnL>
                      <a:noFill/>
                    </a:lnL>
                    <a:lnR>
                      <a:noFill/>
                    </a:lnR>
                    <a:lnT>
                      <a:noFill/>
                    </a:lnT>
                    <a:lnB>
                      <a:noFill/>
                    </a:lnB>
                  </a:tcPr>
                </a:tc>
                <a:extLst>
                  <a:ext uri="{0D108BD9-81ED-4DB2-BD59-A6C34878D82A}">
                    <a16:rowId xmlns:a16="http://schemas.microsoft.com/office/drawing/2014/main" val="1021460711"/>
                  </a:ext>
                </a:extLst>
              </a:tr>
              <a:tr h="200857">
                <a:tc>
                  <a:txBody>
                    <a:bodyPr/>
                    <a:lstStyle/>
                    <a:p>
                      <a:pPr algn="l" fontAlgn="ctr"/>
                      <a:r>
                        <a:rPr lang="en-US" sz="1100" b="0" i="0" u="none" strike="noStrike" dirty="0" err="1">
                          <a:solidFill>
                            <a:srgbClr val="000000"/>
                          </a:solidFill>
                          <a:effectLst/>
                          <a:latin typeface="+mn-lt"/>
                        </a:rPr>
                        <a:t>Brickmasons</a:t>
                      </a:r>
                      <a:r>
                        <a:rPr lang="en-US" sz="1100" b="0" i="0" u="none" strike="noStrike" dirty="0">
                          <a:solidFill>
                            <a:srgbClr val="000000"/>
                          </a:solidFill>
                          <a:effectLst/>
                          <a:latin typeface="+mn-lt"/>
                        </a:rPr>
                        <a:t> and </a:t>
                      </a:r>
                      <a:r>
                        <a:rPr lang="en-US" sz="1100" b="0" i="0" u="none" strike="noStrike" dirty="0" err="1">
                          <a:solidFill>
                            <a:srgbClr val="000000"/>
                          </a:solidFill>
                          <a:effectLst/>
                          <a:latin typeface="+mn-lt"/>
                        </a:rPr>
                        <a:t>Blockmasons</a:t>
                      </a:r>
                      <a:endParaRPr lang="en-US" sz="1100" b="0" i="0" u="none" strike="noStrike" dirty="0">
                        <a:solidFill>
                          <a:srgbClr val="000000"/>
                        </a:solidFill>
                        <a:effectLst/>
                        <a:latin typeface="+mn-lt"/>
                      </a:endParaRP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smtClean="0">
                          <a:solidFill>
                            <a:srgbClr val="000000"/>
                          </a:solidFill>
                          <a:effectLst/>
                          <a:latin typeface="+mn-lt"/>
                        </a:rPr>
                        <a:t>3</a:t>
                      </a:r>
                      <a:endParaRPr lang="en-US"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124</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181</a:t>
                      </a:r>
                    </a:p>
                  </a:txBody>
                  <a:tcPr marL="9525" marR="9525" marT="9525" marB="0" anchor="ctr">
                    <a:lnL>
                      <a:noFill/>
                    </a:lnL>
                    <a:lnR>
                      <a:noFill/>
                    </a:lnR>
                    <a:lnT>
                      <a:noFill/>
                    </a:lnT>
                    <a:lnB>
                      <a:noFill/>
                    </a:lnB>
                  </a:tcPr>
                </a:tc>
                <a:extLst>
                  <a:ext uri="{0D108BD9-81ED-4DB2-BD59-A6C34878D82A}">
                    <a16:rowId xmlns:a16="http://schemas.microsoft.com/office/drawing/2014/main" val="2467534859"/>
                  </a:ext>
                </a:extLst>
              </a:tr>
              <a:tr h="200857">
                <a:tc>
                  <a:txBody>
                    <a:bodyPr/>
                    <a:lstStyle/>
                    <a:p>
                      <a:pPr algn="l" fontAlgn="ctr"/>
                      <a:r>
                        <a:rPr lang="en-US" sz="1100" b="0" i="0" u="none" strike="noStrike" dirty="0">
                          <a:solidFill>
                            <a:srgbClr val="000000"/>
                          </a:solidFill>
                          <a:effectLst/>
                          <a:latin typeface="+mn-lt"/>
                        </a:rPr>
                        <a:t>Glaziers</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solidFill>
                      <a:srgbClr val="DDEBF7"/>
                    </a:solidFill>
                  </a:tcPr>
                </a:tc>
                <a:tc>
                  <a:txBody>
                    <a:bodyPr/>
                    <a:lstStyle/>
                    <a:p>
                      <a:pPr algn="ctr" fontAlgn="ctr"/>
                      <a:r>
                        <a:rPr lang="en-US" sz="1100" b="0" i="0" u="none" strike="noStrike" dirty="0" smtClean="0">
                          <a:solidFill>
                            <a:srgbClr val="000000"/>
                          </a:solidFill>
                          <a:effectLst/>
                          <a:latin typeface="+mn-lt"/>
                        </a:rPr>
                        <a:t>3</a:t>
                      </a:r>
                      <a:endParaRPr lang="en-US"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100" b="0" i="0" u="none" strike="noStrike">
                          <a:solidFill>
                            <a:srgbClr val="000000"/>
                          </a:solidFill>
                          <a:effectLst/>
                          <a:latin typeface="+mn-lt"/>
                        </a:rPr>
                        <a:t>120</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100" b="0" i="0" u="none" strike="noStrike">
                          <a:solidFill>
                            <a:srgbClr val="000000"/>
                          </a:solidFill>
                          <a:effectLst/>
                          <a:latin typeface="+mn-lt"/>
                        </a:rPr>
                        <a:t>123</a:t>
                      </a:r>
                    </a:p>
                  </a:txBody>
                  <a:tcPr marL="9525" marR="9525" marT="9525" marB="0" anchor="ctr">
                    <a:lnL>
                      <a:noFill/>
                    </a:lnL>
                    <a:lnR>
                      <a:noFill/>
                    </a:lnR>
                    <a:lnT>
                      <a:noFill/>
                    </a:lnT>
                    <a:lnB>
                      <a:noFill/>
                    </a:lnB>
                  </a:tcPr>
                </a:tc>
                <a:extLst>
                  <a:ext uri="{0D108BD9-81ED-4DB2-BD59-A6C34878D82A}">
                    <a16:rowId xmlns:a16="http://schemas.microsoft.com/office/drawing/2014/main" val="587953717"/>
                  </a:ext>
                </a:extLst>
              </a:tr>
              <a:tr h="210899">
                <a:tc>
                  <a:txBody>
                    <a:bodyPr/>
                    <a:lstStyle/>
                    <a:p>
                      <a:pPr algn="l" fontAlgn="ctr"/>
                      <a:r>
                        <a:rPr lang="en-US" sz="1100" b="0" i="0" u="none" strike="noStrike" dirty="0">
                          <a:solidFill>
                            <a:srgbClr val="000000"/>
                          </a:solidFill>
                          <a:effectLst/>
                          <a:latin typeface="+mn-lt"/>
                        </a:rPr>
                        <a:t>Firefighters</a:t>
                      </a:r>
                    </a:p>
                  </a:txBody>
                  <a:tcPr marL="9525" marR="9525" marT="9525"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DDEBF7"/>
                    </a:solidFill>
                  </a:tcPr>
                </a:tc>
                <a:tc>
                  <a:txBody>
                    <a:bodyPr/>
                    <a:lstStyle/>
                    <a:p>
                      <a:pPr algn="ctr" fontAlgn="ctr"/>
                      <a:r>
                        <a:rPr lang="en-US" sz="1100" b="0" i="0" u="none" strike="noStrike" dirty="0" smtClean="0">
                          <a:solidFill>
                            <a:srgbClr val="000000"/>
                          </a:solidFill>
                          <a:effectLst/>
                          <a:latin typeface="+mn-lt"/>
                        </a:rPr>
                        <a:t>3</a:t>
                      </a:r>
                      <a:endParaRPr lang="en-US" sz="1100" b="0" i="0" u="none" strike="noStrike" dirty="0">
                        <a:solidFill>
                          <a:srgbClr val="000000"/>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lt"/>
                        </a:rPr>
                        <a:t>101</a:t>
                      </a:r>
                    </a:p>
                  </a:txBody>
                  <a:tcPr marL="9525" marR="9525" marT="9525"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lt"/>
                        </a:rPr>
                        <a:t>1,053</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3435458"/>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51</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solidFill>
                  <a:schemeClr val="accent1"/>
                </a:solidFill>
              </a:rPr>
              <a:t>State</a:t>
            </a:r>
            <a:r>
              <a:rPr lang="en-US" sz="3200" dirty="0"/>
              <a:t> Occupation </a:t>
            </a:r>
            <a:r>
              <a:rPr lang="en-US" sz="3200" dirty="0" smtClean="0"/>
              <a:t>Demand and Supply of Apprentices</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7470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Apprenticeships</a:t>
            </a:r>
            <a:endParaRPr lang="en-US" sz="1200" dirty="0"/>
          </a:p>
        </p:txBody>
      </p:sp>
      <p:sp>
        <p:nvSpPr>
          <p:cNvPr id="11" name="Rectangle 10"/>
          <p:cNvSpPr/>
          <p:nvPr/>
        </p:nvSpPr>
        <p:spPr>
          <a:xfrm>
            <a:off x="611030" y="1423736"/>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Across the state, the most popular occupations for apprentices (Electricians, Carpenters, Plumbers, Pipefitters, and Steamfitters, and Construction Laborers) are ranked 4 or 5 stars, indicating high wages and strong projected employer demand.</a:t>
            </a:r>
            <a:endParaRPr lang="en-US" sz="1400" dirty="0"/>
          </a:p>
        </p:txBody>
      </p:sp>
    </p:spTree>
    <p:extLst>
      <p:ext uri="{BB962C8B-B14F-4D97-AF65-F5344CB8AC3E}">
        <p14:creationId xmlns:p14="http://schemas.microsoft.com/office/powerpoint/2010/main" val="9814864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III. B:	Professional Licensing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52</a:t>
            </a:fld>
            <a:endParaRPr lang="en-US" dirty="0"/>
          </a:p>
        </p:txBody>
      </p:sp>
    </p:spTree>
    <p:extLst>
      <p:ext uri="{BB962C8B-B14F-4D97-AF65-F5344CB8AC3E}">
        <p14:creationId xmlns:p14="http://schemas.microsoft.com/office/powerpoint/2010/main" val="5980458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Chart 15"/>
          <p:cNvGraphicFramePr>
            <a:graphicFrameLocks/>
          </p:cNvGraphicFramePr>
          <p:nvPr>
            <p:extLst>
              <p:ext uri="{D42A27DB-BD31-4B8C-83A1-F6EECF244321}">
                <p14:modId xmlns:p14="http://schemas.microsoft.com/office/powerpoint/2010/main" val="1621672167"/>
              </p:ext>
            </p:extLst>
          </p:nvPr>
        </p:nvGraphicFramePr>
        <p:xfrm>
          <a:off x="966217" y="2222397"/>
          <a:ext cx="10259568"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53</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a:latin typeface="Helvetica" panose="020B0604020202020204" pitchFamily="34" charset="0"/>
                <a:cs typeface="Helvetica" panose="020B0604020202020204" pitchFamily="34" charset="0"/>
              </a:rPr>
              <a:t>Top </a:t>
            </a:r>
            <a:r>
              <a:rPr lang="en-US" sz="3200" dirty="0" smtClean="0"/>
              <a:t>15</a:t>
            </a:r>
            <a:r>
              <a:rPr lang="en-US" sz="3200" dirty="0" smtClean="0">
                <a:latin typeface="Helvetica" panose="020B0604020202020204" pitchFamily="34" charset="0"/>
                <a:cs typeface="Helvetica" panose="020B0604020202020204" pitchFamily="34" charset="0"/>
              </a:rPr>
              <a:t> Occupations by </a:t>
            </a:r>
            <a:r>
              <a:rPr lang="en-US" sz="3200" dirty="0" smtClean="0"/>
              <a:t>DPL Professional Licensing</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717137"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Professional Licensing</a:t>
            </a:r>
            <a:endParaRPr lang="en-US" sz="1200" dirty="0"/>
          </a:p>
        </p:txBody>
      </p:sp>
      <p:sp>
        <p:nvSpPr>
          <p:cNvPr id="14" name="Rectangle 13"/>
          <p:cNvSpPr/>
          <p:nvPr/>
        </p:nvSpPr>
        <p:spPr>
          <a:xfrm>
            <a:off x="611030" y="1447800"/>
            <a:ext cx="10868369" cy="307777"/>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A majority of the top occupations by number of associated Division of Professional Licensure licenses are 4- or 5-star occupations.</a:t>
            </a:r>
            <a:endParaRPr lang="en-US" sz="1400" dirty="0"/>
          </a:p>
        </p:txBody>
      </p:sp>
      <p:sp>
        <p:nvSpPr>
          <p:cNvPr id="21" name="Rectangle 20"/>
          <p:cNvSpPr/>
          <p:nvPr/>
        </p:nvSpPr>
        <p:spPr>
          <a:xfrm>
            <a:off x="966217" y="5941579"/>
            <a:ext cx="10259568" cy="237838"/>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a:t>
            </a:r>
            <a:endParaRPr lang="en-US" sz="900" dirty="0">
              <a:latin typeface="Helvetica" panose="020B0604020202020204" pitchFamily="34" charset="0"/>
              <a:cs typeface="Helvetica" panose="020B0604020202020204" pitchFamily="34" charset="0"/>
            </a:endParaRPr>
          </a:p>
        </p:txBody>
      </p:sp>
      <p:grpSp>
        <p:nvGrpSpPr>
          <p:cNvPr id="25" name="Group 24"/>
          <p:cNvGrpSpPr/>
          <p:nvPr/>
        </p:nvGrpSpPr>
        <p:grpSpPr>
          <a:xfrm>
            <a:off x="10204084" y="1843197"/>
            <a:ext cx="1523519" cy="277544"/>
            <a:chOff x="10315575" y="1563617"/>
            <a:chExt cx="1523519" cy="277544"/>
          </a:xfrm>
        </p:grpSpPr>
        <p:grpSp>
          <p:nvGrpSpPr>
            <p:cNvPr id="11" name="Group 10"/>
            <p:cNvGrpSpPr/>
            <p:nvPr/>
          </p:nvGrpSpPr>
          <p:grpSpPr>
            <a:xfrm>
              <a:off x="10405016" y="1591296"/>
              <a:ext cx="1434078" cy="230832"/>
              <a:chOff x="9982200" y="1381682"/>
              <a:chExt cx="1434078" cy="230832"/>
            </a:xfrm>
          </p:grpSpPr>
          <p:sp>
            <p:nvSpPr>
              <p:cNvPr id="9" name="TextBox 8"/>
              <p:cNvSpPr txBox="1"/>
              <p:nvPr/>
            </p:nvSpPr>
            <p:spPr>
              <a:xfrm>
                <a:off x="10077450" y="1381682"/>
                <a:ext cx="1338828" cy="230832"/>
              </a:xfrm>
              <a:prstGeom prst="rect">
                <a:avLst/>
              </a:prstGeom>
              <a:noFill/>
            </p:spPr>
            <p:txBody>
              <a:bodyPr wrap="none" rtlCol="0">
                <a:spAutoFit/>
              </a:bodyPr>
              <a:lstStyle/>
              <a:p>
                <a:r>
                  <a:rPr lang="en-US" sz="900" i="1" dirty="0" smtClean="0"/>
                  <a:t>4- or 5-star occupation</a:t>
                </a:r>
                <a:endParaRPr lang="en-US" sz="900" i="1" dirty="0"/>
              </a:p>
            </p:txBody>
          </p:sp>
          <p:sp>
            <p:nvSpPr>
              <p:cNvPr id="10" name="Rectangle 9"/>
              <p:cNvSpPr/>
              <p:nvPr/>
            </p:nvSpPr>
            <p:spPr>
              <a:xfrm>
                <a:off x="9982200" y="1451378"/>
                <a:ext cx="95250" cy="91440"/>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en-US"/>
              </a:p>
            </p:txBody>
          </p:sp>
        </p:grpSp>
        <p:sp>
          <p:nvSpPr>
            <p:cNvPr id="15" name="Rectangle 14"/>
            <p:cNvSpPr/>
            <p:nvPr/>
          </p:nvSpPr>
          <p:spPr>
            <a:xfrm>
              <a:off x="10315575" y="1563617"/>
              <a:ext cx="1523519" cy="277544"/>
            </a:xfrm>
            <a:prstGeom prst="rect">
              <a:avLst/>
            </a:prstGeom>
            <a:noFill/>
            <a:ln w="9525" cap="flat" cmpd="sng" algn="ctr">
              <a:solidFill>
                <a:schemeClr val="bg1">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grpSp>
      <p:sp>
        <p:nvSpPr>
          <p:cNvPr id="22" name="Rectangle 21"/>
          <p:cNvSpPr/>
          <p:nvPr/>
        </p:nvSpPr>
        <p:spPr>
          <a:xfrm>
            <a:off x="523797" y="6342229"/>
            <a:ext cx="10449003" cy="400110"/>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Not </a:t>
            </a:r>
            <a:r>
              <a:rPr lang="en-US" sz="1000" i="1" dirty="0">
                <a:latin typeface="Helvetica" panose="020B0604020202020204" pitchFamily="34" charset="0"/>
                <a:cs typeface="Helvetica" panose="020B0604020202020204" pitchFamily="34" charset="0"/>
              </a:rPr>
              <a:t>inclusive of occupations licensed by agencies other than the Division of Professional Licensure</a:t>
            </a:r>
            <a:r>
              <a:rPr lang="en-US" sz="1000" i="1" dirty="0" smtClean="0">
                <a:latin typeface="Helvetica" panose="020B0604020202020204" pitchFamily="34" charset="0"/>
                <a:cs typeface="Helvetica" panose="020B0604020202020204" pitchFamily="34" charset="0"/>
              </a:rPr>
              <a:t>. </a:t>
            </a:r>
            <a:endParaRPr lang="en-US" sz="1000" i="1" dirty="0">
              <a:latin typeface="Helvetica" panose="020B0604020202020204" pitchFamily="34" charset="0"/>
              <a:cs typeface="Helvetica" panose="020B0604020202020204" pitchFamily="34" charset="0"/>
            </a:endParaRPr>
          </a:p>
          <a:p>
            <a:r>
              <a:rPr lang="en-US" sz="1000" i="1" dirty="0">
                <a:latin typeface="Helvetica" panose="020B0604020202020204" pitchFamily="34" charset="0"/>
                <a:cs typeface="Helvetica" panose="020B0604020202020204" pitchFamily="34" charset="0"/>
              </a:rPr>
              <a:t>Licenses must have been issued between 2000 and 2019, and not be expired as of 2019</a:t>
            </a:r>
            <a:r>
              <a:rPr lang="en-US" sz="1000" i="1" dirty="0" smtClean="0">
                <a:latin typeface="Helvetica" panose="020B0604020202020204" pitchFamily="34" charset="0"/>
                <a:cs typeface="Helvetica" panose="020B0604020202020204" pitchFamily="34" charset="0"/>
              </a:rPr>
              <a:t>. See Appendix for additional detail.</a:t>
            </a:r>
            <a:endParaRPr lang="en-US" sz="1000" i="1" dirty="0"/>
          </a:p>
        </p:txBody>
      </p:sp>
    </p:spTree>
    <p:extLst>
      <p:ext uri="{BB962C8B-B14F-4D97-AF65-F5344CB8AC3E}">
        <p14:creationId xmlns:p14="http://schemas.microsoft.com/office/powerpoint/2010/main" val="363437963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542740036"/>
              </p:ext>
            </p:extLst>
          </p:nvPr>
        </p:nvGraphicFramePr>
        <p:xfrm>
          <a:off x="1023246" y="2278247"/>
          <a:ext cx="10049256" cy="3572060"/>
        </p:xfrm>
        <a:graphic>
          <a:graphicData uri="http://schemas.openxmlformats.org/drawingml/2006/table">
            <a:tbl>
              <a:tblPr/>
              <a:tblGrid>
                <a:gridCol w="4251960">
                  <a:extLst>
                    <a:ext uri="{9D8B030D-6E8A-4147-A177-3AD203B41FA5}">
                      <a16:colId xmlns:a16="http://schemas.microsoft.com/office/drawing/2014/main" val="2979366857"/>
                    </a:ext>
                  </a:extLst>
                </a:gridCol>
                <a:gridCol w="1097280">
                  <a:extLst>
                    <a:ext uri="{9D8B030D-6E8A-4147-A177-3AD203B41FA5}">
                      <a16:colId xmlns:a16="http://schemas.microsoft.com/office/drawing/2014/main" val="268696821"/>
                    </a:ext>
                  </a:extLst>
                </a:gridCol>
                <a:gridCol w="2350008">
                  <a:extLst>
                    <a:ext uri="{9D8B030D-6E8A-4147-A177-3AD203B41FA5}">
                      <a16:colId xmlns:a16="http://schemas.microsoft.com/office/drawing/2014/main" val="1640566465"/>
                    </a:ext>
                  </a:extLst>
                </a:gridCol>
                <a:gridCol w="2350008">
                  <a:extLst>
                    <a:ext uri="{9D8B030D-6E8A-4147-A177-3AD203B41FA5}">
                      <a16:colId xmlns:a16="http://schemas.microsoft.com/office/drawing/2014/main" val="1200852388"/>
                    </a:ext>
                  </a:extLst>
                </a:gridCol>
              </a:tblGrid>
              <a:tr h="182880">
                <a:tc>
                  <a:txBody>
                    <a:bodyPr/>
                    <a:lstStyle/>
                    <a:p>
                      <a:pPr algn="ctr" fontAlgn="b"/>
                      <a:r>
                        <a:rPr lang="en-US" sz="1050" b="0" i="0" u="none" strike="noStrike" dirty="0">
                          <a:solidFill>
                            <a:srgbClr val="FFFFFF"/>
                          </a:solidFill>
                          <a:effectLst/>
                          <a:latin typeface="+mn-lt"/>
                        </a:rPr>
                        <a:t>DPL </a:t>
                      </a:r>
                      <a:r>
                        <a:rPr lang="en-US" sz="1050" b="0" i="0" u="none" strike="noStrike" dirty="0" smtClean="0">
                          <a:solidFill>
                            <a:srgbClr val="FFFFFF"/>
                          </a:solidFill>
                          <a:effectLst/>
                          <a:latin typeface="+mn-lt"/>
                        </a:rPr>
                        <a:t>Board / License </a:t>
                      </a:r>
                      <a:r>
                        <a:rPr lang="en-US" sz="1050" b="0" i="0" u="none" strike="noStrike" dirty="0">
                          <a:solidFill>
                            <a:srgbClr val="FFFFFF"/>
                          </a:solidFill>
                          <a:effectLst/>
                          <a:latin typeface="+mn-lt"/>
                        </a:rPr>
                        <a:t>Type</a:t>
                      </a:r>
                    </a:p>
                  </a:txBody>
                  <a:tcPr marL="9439" marR="9439" marT="9439"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STARS</a:t>
                      </a:r>
                    </a:p>
                  </a:txBody>
                  <a:tcPr marL="9439" marR="9439" marT="9439"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Licenses</a:t>
                      </a:r>
                      <a:endParaRPr lang="en-US" sz="1050" b="0" i="0" u="none" strike="noStrike" dirty="0">
                        <a:solidFill>
                          <a:srgbClr val="FFFFFF"/>
                        </a:solidFill>
                        <a:effectLst/>
                        <a:latin typeface="+mn-lt"/>
                      </a:endParaRPr>
                    </a:p>
                  </a:txBody>
                  <a:tcPr marL="9439" marR="9439" marT="9439"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2018 Employment</a:t>
                      </a:r>
                    </a:p>
                  </a:txBody>
                  <a:tcPr marL="9439" marR="9439" marT="9439" marB="0" anchor="ctr">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5B9BD5"/>
                    </a:solidFill>
                  </a:tcPr>
                </a:tc>
                <a:extLst>
                  <a:ext uri="{0D108BD9-81ED-4DB2-BD59-A6C34878D82A}">
                    <a16:rowId xmlns:a16="http://schemas.microsoft.com/office/drawing/2014/main" val="1920092247"/>
                  </a:ext>
                </a:extLst>
              </a:tr>
              <a:tr h="169459">
                <a:tc>
                  <a:txBody>
                    <a:bodyPr/>
                    <a:lstStyle/>
                    <a:p>
                      <a:pPr algn="l" fontAlgn="b"/>
                      <a:r>
                        <a:rPr lang="en-US" sz="1050" b="0" i="0" u="none" strike="noStrike" dirty="0" smtClean="0">
                          <a:solidFill>
                            <a:srgbClr val="000000"/>
                          </a:solidFill>
                          <a:effectLst/>
                          <a:latin typeface="+mn-lt"/>
                        </a:rPr>
                        <a:t>Allied Health</a:t>
                      </a:r>
                      <a:endParaRPr lang="en-US" sz="1050" b="0" i="0" u="none" strike="noStrike" dirty="0">
                        <a:solidFill>
                          <a:srgbClr val="000000"/>
                        </a:solidFill>
                        <a:effectLst/>
                        <a:latin typeface="+mn-lt"/>
                      </a:endParaRPr>
                    </a:p>
                  </a:txBody>
                  <a:tcPr marL="9439" marR="9439" marT="9439"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w="19050" cap="flat" cmpd="sng" algn="ctr">
                      <a:solidFill>
                        <a:schemeClr val="tx1"/>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4083731751"/>
                  </a:ext>
                </a:extLst>
              </a:tr>
              <a:tr h="169459">
                <a:tc>
                  <a:txBody>
                    <a:bodyPr/>
                    <a:lstStyle/>
                    <a:p>
                      <a:pPr algn="l" fontAlgn="b"/>
                      <a:r>
                        <a:rPr lang="en-US" sz="1050" b="0" i="0" u="none" strike="noStrike" dirty="0" smtClean="0">
                          <a:solidFill>
                            <a:srgbClr val="000000"/>
                          </a:solidFill>
                          <a:effectLst/>
                          <a:latin typeface="+mn-lt"/>
                        </a:rPr>
                        <a:t>Mental Health Counselor</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5,028</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7,556</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2926857481"/>
                  </a:ext>
                </a:extLst>
              </a:tr>
              <a:tr h="169459">
                <a:tc>
                  <a:txBody>
                    <a:bodyPr/>
                    <a:lstStyle/>
                    <a:p>
                      <a:pPr algn="l" fontAlgn="b"/>
                      <a:r>
                        <a:rPr lang="en-US" sz="1050" b="0" i="0" u="none" strike="noStrike" dirty="0" smtClean="0">
                          <a:solidFill>
                            <a:srgbClr val="000000"/>
                          </a:solidFill>
                          <a:effectLst/>
                          <a:latin typeface="+mn-lt"/>
                        </a:rPr>
                        <a:t>Occupational Therapist</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3,020</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5,536</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3661946055"/>
                  </a:ext>
                </a:extLst>
              </a:tr>
              <a:tr h="169459">
                <a:tc>
                  <a:txBody>
                    <a:bodyPr/>
                    <a:lstStyle/>
                    <a:p>
                      <a:pPr algn="l" fontAlgn="b"/>
                      <a:r>
                        <a:rPr lang="en-US" sz="1050" b="0" i="0" u="none" strike="noStrike" dirty="0" smtClean="0">
                          <a:solidFill>
                            <a:srgbClr val="000000"/>
                          </a:solidFill>
                          <a:effectLst/>
                          <a:latin typeface="+mn-lt"/>
                        </a:rPr>
                        <a:t>Educational Psychologist</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2,614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5,305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2452855021"/>
                  </a:ext>
                </a:extLst>
              </a:tr>
              <a:tr h="169459">
                <a:tc>
                  <a:txBody>
                    <a:bodyPr/>
                    <a:lstStyle/>
                    <a:p>
                      <a:pPr algn="l" fontAlgn="b"/>
                      <a:r>
                        <a:rPr lang="en-US" sz="1050" b="0" i="0" u="none" strike="noStrike" dirty="0" smtClean="0">
                          <a:solidFill>
                            <a:srgbClr val="000000"/>
                          </a:solidFill>
                          <a:effectLst/>
                          <a:latin typeface="+mn-lt"/>
                        </a:rPr>
                        <a:t>Applied Behavior Analyst</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2,138</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4,443</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2465113910"/>
                  </a:ext>
                </a:extLst>
              </a:tr>
              <a:tr h="169459">
                <a:tc>
                  <a:txBody>
                    <a:bodyPr/>
                    <a:lstStyle/>
                    <a:p>
                      <a:pPr algn="l" fontAlgn="b"/>
                      <a:r>
                        <a:rPr lang="en-US" sz="1050" b="0" i="0" u="none" strike="noStrike" dirty="0" smtClean="0">
                          <a:solidFill>
                            <a:srgbClr val="000000"/>
                          </a:solidFill>
                          <a:effectLst/>
                          <a:latin typeface="+mn-lt"/>
                        </a:rPr>
                        <a:t>Physical Therapist</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4,482</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9,429</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3569340576"/>
                  </a:ext>
                </a:extLst>
              </a:tr>
              <a:tr h="169459">
                <a:tc>
                  <a:txBody>
                    <a:bodyPr/>
                    <a:lstStyle/>
                    <a:p>
                      <a:pPr algn="l" fontAlgn="b"/>
                      <a:r>
                        <a:rPr lang="en-US" sz="1050" b="0" i="0" u="none" strike="noStrike" dirty="0" smtClean="0">
                          <a:solidFill>
                            <a:srgbClr val="000000"/>
                          </a:solidFill>
                          <a:effectLst/>
                          <a:latin typeface="+mn-lt"/>
                        </a:rPr>
                        <a:t>Electricians</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998490347"/>
                  </a:ext>
                </a:extLst>
              </a:tr>
              <a:tr h="169459">
                <a:tc>
                  <a:txBody>
                    <a:bodyPr/>
                    <a:lstStyle/>
                    <a:p>
                      <a:pPr algn="l" fontAlgn="b"/>
                      <a:r>
                        <a:rPr lang="en-US" sz="1050" b="0" i="0" u="none" strike="noStrike" dirty="0" smtClean="0">
                          <a:solidFill>
                            <a:srgbClr val="000000"/>
                          </a:solidFill>
                          <a:effectLst/>
                          <a:latin typeface="+mn-lt"/>
                        </a:rPr>
                        <a:t>Electrician</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12,781</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18,249</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963371768"/>
                  </a:ext>
                </a:extLst>
              </a:tr>
              <a:tr h="169459">
                <a:tc>
                  <a:txBody>
                    <a:bodyPr/>
                    <a:lstStyle/>
                    <a:p>
                      <a:pPr algn="l" fontAlgn="b"/>
                      <a:r>
                        <a:rPr lang="en-US" sz="1050" b="0" i="0" u="none" strike="noStrike" dirty="0" smtClean="0">
                          <a:solidFill>
                            <a:srgbClr val="000000"/>
                          </a:solidFill>
                          <a:effectLst/>
                          <a:latin typeface="+mn-lt"/>
                        </a:rPr>
                        <a:t>Engineers And Land Surveyors</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2269038125"/>
                  </a:ext>
                </a:extLst>
              </a:tr>
              <a:tr h="169459">
                <a:tc>
                  <a:txBody>
                    <a:bodyPr/>
                    <a:lstStyle/>
                    <a:p>
                      <a:pPr algn="l" fontAlgn="b"/>
                      <a:r>
                        <a:rPr lang="en-US" sz="1050" b="0" i="0" u="none" strike="noStrike" dirty="0" smtClean="0">
                          <a:solidFill>
                            <a:srgbClr val="000000"/>
                          </a:solidFill>
                          <a:effectLst/>
                          <a:latin typeface="+mn-lt"/>
                        </a:rPr>
                        <a:t>Engineer</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8,300</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48,881</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147473454"/>
                  </a:ext>
                </a:extLst>
              </a:tr>
              <a:tr h="169459">
                <a:tc>
                  <a:txBody>
                    <a:bodyPr/>
                    <a:lstStyle/>
                    <a:p>
                      <a:pPr algn="l" fontAlgn="b"/>
                      <a:r>
                        <a:rPr lang="en-US" sz="1050" b="0" i="0" u="none" strike="noStrike" dirty="0" smtClean="0">
                          <a:solidFill>
                            <a:srgbClr val="000000"/>
                          </a:solidFill>
                          <a:effectLst/>
                          <a:latin typeface="+mn-lt"/>
                        </a:rPr>
                        <a:t>Gas Fitters</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3777888807"/>
                  </a:ext>
                </a:extLst>
              </a:tr>
              <a:tr h="169459">
                <a:tc>
                  <a:txBody>
                    <a:bodyPr/>
                    <a:lstStyle/>
                    <a:p>
                      <a:pPr algn="l" fontAlgn="b"/>
                      <a:r>
                        <a:rPr lang="en-US" sz="1050" b="0" i="0" u="none" strike="noStrike" dirty="0" smtClean="0">
                          <a:solidFill>
                            <a:srgbClr val="000000"/>
                          </a:solidFill>
                          <a:effectLst/>
                          <a:latin typeface="+mn-lt"/>
                        </a:rPr>
                        <a:t>Gas Fitter</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12,117</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15,004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2723585056"/>
                  </a:ext>
                </a:extLst>
              </a:tr>
              <a:tr h="169459">
                <a:tc>
                  <a:txBody>
                    <a:bodyPr/>
                    <a:lstStyle/>
                    <a:p>
                      <a:pPr algn="l" fontAlgn="b"/>
                      <a:r>
                        <a:rPr lang="en-US" sz="1050" b="0" i="0" u="none" strike="noStrike" dirty="0" smtClean="0">
                          <a:solidFill>
                            <a:srgbClr val="000000"/>
                          </a:solidFill>
                          <a:effectLst/>
                          <a:latin typeface="+mn-lt"/>
                        </a:rPr>
                        <a:t>Public Accountancy</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2232378405"/>
                  </a:ext>
                </a:extLst>
              </a:tr>
              <a:tr h="169459">
                <a:tc>
                  <a:txBody>
                    <a:bodyPr/>
                    <a:lstStyle/>
                    <a:p>
                      <a:pPr algn="l" fontAlgn="b"/>
                      <a:r>
                        <a:rPr lang="en-US" sz="1050" b="0" i="0" u="none" strike="noStrike" dirty="0" smtClean="0">
                          <a:solidFill>
                            <a:srgbClr val="000000"/>
                          </a:solidFill>
                          <a:effectLst/>
                          <a:latin typeface="+mn-lt"/>
                        </a:rPr>
                        <a:t>Certified Public Accountant</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9,542</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38,572</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3821180103"/>
                  </a:ext>
                </a:extLst>
              </a:tr>
              <a:tr h="169459">
                <a:tc>
                  <a:txBody>
                    <a:bodyPr/>
                    <a:lstStyle/>
                    <a:p>
                      <a:pPr algn="l" fontAlgn="b"/>
                      <a:r>
                        <a:rPr lang="en-US" sz="1050" b="0" i="0" u="none" strike="noStrike" dirty="0" smtClean="0">
                          <a:solidFill>
                            <a:srgbClr val="000000"/>
                          </a:solidFill>
                          <a:effectLst/>
                          <a:latin typeface="+mn-lt"/>
                        </a:rPr>
                        <a:t>Real Estate</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2115758755"/>
                  </a:ext>
                </a:extLst>
              </a:tr>
              <a:tr h="169459">
                <a:tc>
                  <a:txBody>
                    <a:bodyPr/>
                    <a:lstStyle/>
                    <a:p>
                      <a:pPr algn="l" fontAlgn="b"/>
                      <a:r>
                        <a:rPr lang="en-US" sz="1050" b="0" i="0" u="none" strike="noStrike" dirty="0" smtClean="0">
                          <a:solidFill>
                            <a:srgbClr val="000000"/>
                          </a:solidFill>
                          <a:effectLst/>
                          <a:latin typeface="+mn-lt"/>
                        </a:rPr>
                        <a:t>Real Estate Salesperson</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36,172</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6,059</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1351429657"/>
                  </a:ext>
                </a:extLst>
              </a:tr>
              <a:tr h="169459">
                <a:tc>
                  <a:txBody>
                    <a:bodyPr/>
                    <a:lstStyle/>
                    <a:p>
                      <a:pPr algn="l" fontAlgn="b"/>
                      <a:r>
                        <a:rPr lang="en-US" sz="1050" b="0" i="0" u="none" strike="noStrike" dirty="0" smtClean="0">
                          <a:solidFill>
                            <a:srgbClr val="000000"/>
                          </a:solidFill>
                          <a:effectLst/>
                          <a:latin typeface="+mn-lt"/>
                        </a:rPr>
                        <a:t>Social Workers</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671787907"/>
                  </a:ext>
                </a:extLst>
              </a:tr>
              <a:tr h="169459">
                <a:tc>
                  <a:txBody>
                    <a:bodyPr/>
                    <a:lstStyle/>
                    <a:p>
                      <a:pPr algn="l" fontAlgn="b"/>
                      <a:r>
                        <a:rPr lang="en-US" sz="1050" b="0" i="0" u="none" strike="noStrike" dirty="0" smtClean="0">
                          <a:solidFill>
                            <a:srgbClr val="000000"/>
                          </a:solidFill>
                          <a:effectLst/>
                          <a:latin typeface="+mn-lt"/>
                        </a:rPr>
                        <a:t>Social Worker, Licensed</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13,948</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24,165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2541979363"/>
                  </a:ext>
                </a:extLst>
              </a:tr>
              <a:tr h="169459">
                <a:tc>
                  <a:txBody>
                    <a:bodyPr/>
                    <a:lstStyle/>
                    <a:p>
                      <a:pPr algn="l" fontAlgn="b"/>
                      <a:r>
                        <a:rPr lang="en-US" sz="1050" b="0" i="0" u="none" strike="noStrike" dirty="0" smtClean="0">
                          <a:solidFill>
                            <a:srgbClr val="000000"/>
                          </a:solidFill>
                          <a:effectLst/>
                          <a:latin typeface="+mn-lt"/>
                        </a:rPr>
                        <a:t>Speech And Audiology</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1000209290"/>
                  </a:ext>
                </a:extLst>
              </a:tr>
              <a:tr h="169459">
                <a:tc>
                  <a:txBody>
                    <a:bodyPr/>
                    <a:lstStyle/>
                    <a:p>
                      <a:pPr algn="l" fontAlgn="b"/>
                      <a:r>
                        <a:rPr lang="en-US" sz="1050" b="0" i="0" u="none" strike="noStrike" dirty="0" smtClean="0">
                          <a:solidFill>
                            <a:srgbClr val="000000"/>
                          </a:solidFill>
                          <a:effectLst/>
                          <a:latin typeface="+mn-lt"/>
                        </a:rPr>
                        <a:t>Speech Pathologist</a:t>
                      </a:r>
                      <a:endParaRPr lang="en-US" sz="1050" b="0" i="0" u="none" strike="noStrike" dirty="0">
                        <a:solidFill>
                          <a:srgbClr val="000000"/>
                        </a:solidFill>
                        <a:effectLst/>
                        <a:latin typeface="+mn-lt"/>
                      </a:endParaRPr>
                    </a:p>
                  </a:txBody>
                  <a:tcPr marL="84950" marR="9439" marT="9439"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9439" marR="9439" marT="9439"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1050" b="0" i="0" u="none" strike="noStrike" dirty="0" smtClean="0">
                          <a:solidFill>
                            <a:srgbClr val="000000"/>
                          </a:solidFill>
                          <a:effectLst/>
                          <a:latin typeface="+mn-lt"/>
                        </a:rPr>
                        <a:t>4,035</a:t>
                      </a:r>
                      <a:endParaRPr lang="en-US" sz="1050" b="0" i="0" u="none" strike="noStrike" dirty="0">
                        <a:solidFill>
                          <a:srgbClr val="000000"/>
                        </a:solidFill>
                        <a:effectLst/>
                        <a:latin typeface="+mn-lt"/>
                      </a:endParaRPr>
                    </a:p>
                  </a:txBody>
                  <a:tcPr marL="9439" marR="9439" marT="9439"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1050" b="0" i="0" u="none" strike="noStrike" dirty="0" smtClean="0">
                          <a:solidFill>
                            <a:srgbClr val="000000"/>
                          </a:solidFill>
                          <a:effectLst/>
                          <a:latin typeface="+mn-lt"/>
                        </a:rPr>
                        <a:t>4,462</a:t>
                      </a:r>
                      <a:endParaRPr lang="en-US" sz="1050" b="0" i="0" u="none" strike="noStrike" dirty="0">
                        <a:solidFill>
                          <a:srgbClr val="000000"/>
                        </a:solidFill>
                        <a:effectLst/>
                        <a:latin typeface="+mn-lt"/>
                      </a:endParaRPr>
                    </a:p>
                  </a:txBody>
                  <a:tcPr marL="9439" marR="9439" marT="9439"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22587586"/>
                  </a:ext>
                </a:extLst>
              </a:tr>
            </a:tbl>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54</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t>Occupation Demand and </a:t>
            </a:r>
            <a:r>
              <a:rPr lang="en-US" sz="3200" smtClean="0"/>
              <a:t>DPL Professional Licensing</a:t>
            </a:r>
            <a:endParaRPr lang="en-US" sz="3200" dirty="0"/>
          </a:p>
        </p:txBody>
      </p:sp>
      <p:sp>
        <p:nvSpPr>
          <p:cNvPr id="13" name="Rectangle 12"/>
          <p:cNvSpPr/>
          <p:nvPr/>
        </p:nvSpPr>
        <p:spPr>
          <a:xfrm>
            <a:off x="611029" y="240270"/>
            <a:ext cx="171713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Professional Licensing</a:t>
            </a:r>
            <a:endParaRPr lang="en-US" sz="1200" dirty="0"/>
          </a:p>
        </p:txBody>
      </p:sp>
      <p:sp>
        <p:nvSpPr>
          <p:cNvPr id="22" name="Rectangle 21"/>
          <p:cNvSpPr/>
          <p:nvPr/>
        </p:nvSpPr>
        <p:spPr>
          <a:xfrm>
            <a:off x="2769226" y="5871171"/>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sp>
        <p:nvSpPr>
          <p:cNvPr id="14" name="Rectangle 13"/>
          <p:cNvSpPr/>
          <p:nvPr/>
        </p:nvSpPr>
        <p:spPr>
          <a:xfrm>
            <a:off x="523797" y="6342229"/>
            <a:ext cx="10449003" cy="400110"/>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Selected </a:t>
            </a:r>
            <a:r>
              <a:rPr lang="en-US" sz="1000" i="1" dirty="0">
                <a:latin typeface="Helvetica" panose="020B0604020202020204" pitchFamily="34" charset="0"/>
                <a:cs typeface="Helvetica" panose="020B0604020202020204" pitchFamily="34" charset="0"/>
              </a:rPr>
              <a:t>o</a:t>
            </a:r>
            <a:r>
              <a:rPr lang="en-US" sz="1000" i="1" dirty="0" smtClean="0">
                <a:latin typeface="Helvetica" panose="020B0604020202020204" pitchFamily="34" charset="0"/>
                <a:cs typeface="Helvetica" panose="020B0604020202020204" pitchFamily="34" charset="0"/>
              </a:rPr>
              <a:t>ccupations </a:t>
            </a:r>
            <a:r>
              <a:rPr lang="en-US" sz="1000" i="1" dirty="0">
                <a:latin typeface="Helvetica" panose="020B0604020202020204" pitchFamily="34" charset="0"/>
                <a:cs typeface="Helvetica" panose="020B0604020202020204" pitchFamily="34" charset="0"/>
              </a:rPr>
              <a:t>ranked </a:t>
            </a:r>
            <a:r>
              <a:rPr lang="en-US" sz="1000" i="1" dirty="0" smtClean="0">
                <a:latin typeface="Helvetica" panose="020B0604020202020204" pitchFamily="34" charset="0"/>
                <a:cs typeface="Helvetica" panose="020B0604020202020204" pitchFamily="34" charset="0"/>
              </a:rPr>
              <a:t>4+ </a:t>
            </a:r>
            <a:r>
              <a:rPr lang="en-US" sz="1000" i="1" dirty="0">
                <a:latin typeface="Helvetica" panose="020B0604020202020204" pitchFamily="34" charset="0"/>
                <a:cs typeface="Helvetica" panose="020B0604020202020204" pitchFamily="34" charset="0"/>
              </a:rPr>
              <a:t>stars only. Not inclusive of occupations licensed by agencies other than the Division of Professional Licensure</a:t>
            </a:r>
            <a:r>
              <a:rPr lang="en-US" sz="1000" i="1" dirty="0" smtClean="0">
                <a:latin typeface="Helvetica" panose="020B0604020202020204" pitchFamily="34" charset="0"/>
                <a:cs typeface="Helvetica" panose="020B0604020202020204" pitchFamily="34" charset="0"/>
              </a:rPr>
              <a:t>. </a:t>
            </a:r>
            <a:endParaRPr lang="en-US" sz="1000" i="1" dirty="0">
              <a:latin typeface="Helvetica" panose="020B0604020202020204" pitchFamily="34" charset="0"/>
              <a:cs typeface="Helvetica" panose="020B0604020202020204" pitchFamily="34" charset="0"/>
            </a:endParaRPr>
          </a:p>
          <a:p>
            <a:r>
              <a:rPr lang="en-US" sz="1000" i="1" dirty="0">
                <a:latin typeface="Helvetica" panose="020B0604020202020204" pitchFamily="34" charset="0"/>
                <a:cs typeface="Helvetica" panose="020B0604020202020204" pitchFamily="34" charset="0"/>
              </a:rPr>
              <a:t>Licenses must have been issued between 2000 and 2019, and not be expired as of 2019</a:t>
            </a:r>
            <a:r>
              <a:rPr lang="en-US" sz="1000" i="1" dirty="0" smtClean="0">
                <a:latin typeface="Helvetica" panose="020B0604020202020204" pitchFamily="34" charset="0"/>
                <a:cs typeface="Helvetica" panose="020B0604020202020204" pitchFamily="34" charset="0"/>
              </a:rPr>
              <a:t>. See Appendix for additional detail.</a:t>
            </a:r>
            <a:endParaRPr lang="en-US" sz="1000" i="1" dirty="0"/>
          </a:p>
        </p:txBody>
      </p:sp>
      <p:sp>
        <p:nvSpPr>
          <p:cNvPr id="9" name="Rectangle 8"/>
          <p:cNvSpPr/>
          <p:nvPr/>
        </p:nvSpPr>
        <p:spPr>
          <a:xfrm>
            <a:off x="611030" y="1423736"/>
            <a:ext cx="10868369" cy="738664"/>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Comparing the number of license holders with total occupational employment offers another indicator of skill shortages or surpluses in occupational labor markets. While the number of professional licenses greatly exceeds total employment for some occupations, such as </a:t>
            </a:r>
            <a:r>
              <a:rPr lang="en-US" sz="1400" dirty="0" smtClean="0">
                <a:latin typeface="Helvetica" panose="020B0604020202020204" pitchFamily="34" charset="0"/>
                <a:cs typeface="Helvetica" panose="020B0604020202020204" pitchFamily="34" charset="0"/>
              </a:rPr>
              <a:t>Real Estate Sales Persons, </a:t>
            </a:r>
            <a:r>
              <a:rPr lang="en-US" sz="1400" dirty="0">
                <a:latin typeface="Helvetica" panose="020B0604020202020204" pitchFamily="34" charset="0"/>
                <a:cs typeface="Helvetica" panose="020B0604020202020204" pitchFamily="34" charset="0"/>
              </a:rPr>
              <a:t>for others, such as </a:t>
            </a:r>
            <a:r>
              <a:rPr lang="en-US" sz="1400" dirty="0" smtClean="0">
                <a:latin typeface="Helvetica" panose="020B0604020202020204" pitchFamily="34" charset="0"/>
                <a:cs typeface="Helvetica" panose="020B0604020202020204" pitchFamily="34" charset="0"/>
              </a:rPr>
              <a:t>Physical Therapists, </a:t>
            </a:r>
            <a:r>
              <a:rPr lang="en-US" sz="1400" dirty="0">
                <a:latin typeface="Helvetica" panose="020B0604020202020204" pitchFamily="34" charset="0"/>
                <a:cs typeface="Helvetica" panose="020B0604020202020204" pitchFamily="34" charset="0"/>
              </a:rPr>
              <a:t>the number of jobs </a:t>
            </a:r>
            <a:r>
              <a:rPr lang="en-US" sz="1400" dirty="0" smtClean="0">
                <a:latin typeface="Helvetica" panose="020B0604020202020204" pitchFamily="34" charset="0"/>
                <a:cs typeface="Helvetica" panose="020B0604020202020204" pitchFamily="34" charset="0"/>
              </a:rPr>
              <a:t>(9,429) </a:t>
            </a:r>
            <a:r>
              <a:rPr lang="en-US" sz="1400" dirty="0">
                <a:latin typeface="Helvetica" panose="020B0604020202020204" pitchFamily="34" charset="0"/>
                <a:cs typeface="Helvetica" panose="020B0604020202020204" pitchFamily="34" charset="0"/>
              </a:rPr>
              <a:t>outstrips the supply of licenses </a:t>
            </a:r>
            <a:r>
              <a:rPr lang="en-US" sz="1400" dirty="0" smtClean="0">
                <a:latin typeface="Helvetica" panose="020B0604020202020204" pitchFamily="34" charset="0"/>
                <a:cs typeface="Helvetica" panose="020B0604020202020204" pitchFamily="34" charset="0"/>
              </a:rPr>
              <a:t>(4,482).</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58703209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Part IV: New Data Tools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55</a:t>
            </a:fld>
            <a:endParaRPr lang="en-US" dirty="0"/>
          </a:p>
        </p:txBody>
      </p:sp>
    </p:spTree>
    <p:extLst>
      <p:ext uri="{BB962C8B-B14F-4D97-AF65-F5344CB8AC3E}">
        <p14:creationId xmlns:p14="http://schemas.microsoft.com/office/powerpoint/2010/main" val="428719317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Dynamic Data Tools</a:t>
            </a:r>
            <a:endParaRPr lang="en-US" sz="3200" dirty="0"/>
          </a:p>
        </p:txBody>
      </p:sp>
      <p:sp>
        <p:nvSpPr>
          <p:cNvPr id="3" name="Content Placeholder 2"/>
          <p:cNvSpPr>
            <a:spLocks noGrp="1"/>
          </p:cNvSpPr>
          <p:nvPr>
            <p:ph idx="1"/>
          </p:nvPr>
        </p:nvSpPr>
        <p:spPr/>
        <p:txBody>
          <a:bodyPr>
            <a:normAutofit lnSpcReduction="10000"/>
          </a:bodyPr>
          <a:lstStyle/>
          <a:p>
            <a:pPr marL="0" indent="0">
              <a:buNone/>
            </a:pPr>
            <a:r>
              <a:rPr lang="en-US" sz="2000" dirty="0" smtClean="0"/>
              <a:t>As an extension of the data package update</a:t>
            </a:r>
            <a:r>
              <a:rPr lang="en-US" sz="2000" dirty="0"/>
              <a:t>, </a:t>
            </a:r>
            <a:r>
              <a:rPr lang="en-US" sz="2000" dirty="0" smtClean="0"/>
              <a:t>a set of new </a:t>
            </a:r>
            <a:r>
              <a:rPr lang="en-US" sz="2000" dirty="0" smtClean="0">
                <a:hlinkClick r:id="rId3"/>
              </a:rPr>
              <a:t>dynamic data tools</a:t>
            </a:r>
            <a:r>
              <a:rPr lang="en-US" sz="2000" dirty="0" smtClean="0"/>
              <a:t> have been developed to support regional planning work. </a:t>
            </a:r>
          </a:p>
          <a:p>
            <a:pPr marL="0" indent="0">
              <a:buNone/>
            </a:pPr>
            <a:endParaRPr lang="en-US" sz="2000" dirty="0"/>
          </a:p>
          <a:p>
            <a:pPr marL="0" indent="0">
              <a:buNone/>
            </a:pPr>
            <a:r>
              <a:rPr lang="en-US" sz="2000" dirty="0" smtClean="0"/>
              <a:t>These tools are intended to act as a resource </a:t>
            </a:r>
            <a:r>
              <a:rPr lang="en-US" sz="2000" dirty="0"/>
              <a:t>for your teams to compare data across regions and generate insights </a:t>
            </a:r>
            <a:r>
              <a:rPr lang="en-US" sz="2000" dirty="0" smtClean="0"/>
              <a:t>beyond the analysis in this data package, with respect to five different areas:</a:t>
            </a:r>
          </a:p>
          <a:p>
            <a:pPr marL="0" indent="0">
              <a:buNone/>
            </a:pPr>
            <a:endParaRPr lang="en-US" sz="2000" dirty="0">
              <a:latin typeface="Helvetica" panose="020B0604020202020204" pitchFamily="34" charset="0"/>
              <a:cs typeface="Helvetica" panose="020B0604020202020204" pitchFamily="34" charset="0"/>
            </a:endParaRPr>
          </a:p>
          <a:p>
            <a:pPr marL="457200" indent="-457200">
              <a:buAutoNum type="arabicPeriod"/>
            </a:pPr>
            <a:r>
              <a:rPr lang="en-US" sz="2000" dirty="0" smtClean="0"/>
              <a:t>Licensure </a:t>
            </a:r>
          </a:p>
          <a:p>
            <a:pPr marL="457200" indent="-457200">
              <a:buAutoNum type="arabicPeriod"/>
            </a:pPr>
            <a:r>
              <a:rPr lang="en-US" sz="2000" dirty="0" smtClean="0"/>
              <a:t>Apprenticeships</a:t>
            </a:r>
          </a:p>
          <a:p>
            <a:pPr marL="457200" indent="-457200">
              <a:buAutoNum type="arabicPeriod"/>
            </a:pPr>
            <a:r>
              <a:rPr lang="en-US" sz="2000" dirty="0" smtClean="0"/>
              <a:t>Regional Sector Makeup</a:t>
            </a:r>
          </a:p>
          <a:p>
            <a:pPr marL="514350" indent="-514350">
              <a:buAutoNum type="arabicPeriod"/>
            </a:pPr>
            <a:r>
              <a:rPr lang="en-US" sz="2000" dirty="0" smtClean="0">
                <a:latin typeface="Helvetica" panose="020B0604020202020204" pitchFamily="34" charset="0"/>
                <a:cs typeface="Helvetica" panose="020B0604020202020204" pitchFamily="34" charset="0"/>
              </a:rPr>
              <a:t>Educational Attainment and Employment</a:t>
            </a:r>
          </a:p>
          <a:p>
            <a:pPr marL="514350" indent="-514350">
              <a:buAutoNum type="arabicPeriod"/>
            </a:pPr>
            <a:r>
              <a:rPr lang="en-US" sz="2000" dirty="0" smtClean="0"/>
              <a:t>Worker Characteristics</a:t>
            </a:r>
          </a:p>
          <a:p>
            <a:pPr marL="514350" indent="-514350">
              <a:buAutoNum type="arabicPeriod"/>
            </a:pPr>
            <a:endParaRPr lang="en-US" dirty="0" smtClean="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4" name="Rectangle 3"/>
          <p:cNvSpPr/>
          <p:nvPr/>
        </p:nvSpPr>
        <p:spPr>
          <a:xfrm>
            <a:off x="611030"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56</a:t>
            </a:fld>
            <a:endParaRPr lang="en-US"/>
          </a:p>
        </p:txBody>
      </p:sp>
    </p:spTree>
    <p:extLst>
      <p:ext uri="{BB962C8B-B14F-4D97-AF65-F5344CB8AC3E}">
        <p14:creationId xmlns:p14="http://schemas.microsoft.com/office/powerpoint/2010/main" val="147236708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57</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Education Program Supply</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125649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New Data Tools</a:t>
            </a:r>
            <a:endParaRPr lang="en-US" sz="1200" dirty="0"/>
          </a:p>
        </p:txBody>
      </p:sp>
      <p:grpSp>
        <p:nvGrpSpPr>
          <p:cNvPr id="7" name="Group 6"/>
          <p:cNvGrpSpPr/>
          <p:nvPr/>
        </p:nvGrpSpPr>
        <p:grpSpPr>
          <a:xfrm>
            <a:off x="864963" y="5851168"/>
            <a:ext cx="10462075" cy="654844"/>
            <a:chOff x="864963" y="5851168"/>
            <a:chExt cx="10462075" cy="654844"/>
          </a:xfrm>
        </p:grpSpPr>
        <p:sp>
          <p:nvSpPr>
            <p:cNvPr id="16" name="Rectangle 15"/>
            <p:cNvSpPr/>
            <p:nvPr/>
          </p:nvSpPr>
          <p:spPr>
            <a:xfrm>
              <a:off x="864963" y="6275180"/>
              <a:ext cx="10462075" cy="230832"/>
            </a:xfrm>
            <a:prstGeom prst="rect">
              <a:avLst/>
            </a:prstGeom>
          </p:spPr>
          <p:txBody>
            <a:bodyPr wrap="square">
              <a:spAutoFit/>
            </a:bodyPr>
            <a:lstStyle/>
            <a:p>
              <a:pPr algn="ctr"/>
              <a:r>
                <a:rPr lang="en-US" sz="900" dirty="0" smtClean="0">
                  <a:cs typeface="Helvetica" panose="020B0604020202020204" pitchFamily="34" charset="0"/>
                </a:rPr>
                <a:t> Source: Department of Higher Education, 2019</a:t>
              </a:r>
              <a:endParaRPr lang="en-US" sz="900" dirty="0">
                <a:cs typeface="Helvetica" panose="020B0604020202020204" pitchFamily="34" charset="0"/>
              </a:endParaRPr>
            </a:p>
          </p:txBody>
        </p:sp>
        <p:sp>
          <p:nvSpPr>
            <p:cNvPr id="18" name="TextBox 17"/>
            <p:cNvSpPr txBox="1"/>
            <p:nvPr/>
          </p:nvSpPr>
          <p:spPr>
            <a:xfrm>
              <a:off x="2036683" y="5851168"/>
              <a:ext cx="8118633"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smtClean="0"/>
                <a:t>Online Tool: </a:t>
              </a:r>
              <a:r>
                <a:rPr lang="en-US" dirty="0">
                  <a:hlinkClick r:id="rId3"/>
                </a:rPr>
                <a:t>http://massconnecting.org/pathwaymapping/default.asp#mapping</a:t>
              </a:r>
              <a:endParaRPr lang="en-US" dirty="0"/>
            </a:p>
          </p:txBody>
        </p:sp>
      </p:grpSp>
      <p:grpSp>
        <p:nvGrpSpPr>
          <p:cNvPr id="10" name="Group 9"/>
          <p:cNvGrpSpPr/>
          <p:nvPr/>
        </p:nvGrpSpPr>
        <p:grpSpPr>
          <a:xfrm>
            <a:off x="1234888" y="1419113"/>
            <a:ext cx="9722224" cy="4377375"/>
            <a:chOff x="739588" y="1434615"/>
            <a:chExt cx="9722224" cy="4377375"/>
          </a:xfrm>
        </p:grpSpPr>
        <p:pic>
          <p:nvPicPr>
            <p:cNvPr id="8" name="Picture 7"/>
            <p:cNvPicPr>
              <a:picLocks noChangeAspect="1"/>
            </p:cNvPicPr>
            <p:nvPr/>
          </p:nvPicPr>
          <p:blipFill rotWithShape="1">
            <a:blip r:embed="rId4"/>
            <a:srcRect l="1036" t="43267" r="54930" b="14101"/>
            <a:stretch/>
          </p:blipFill>
          <p:spPr>
            <a:xfrm>
              <a:off x="739588" y="1434615"/>
              <a:ext cx="7228779" cy="4374169"/>
            </a:xfrm>
            <a:prstGeom prst="rect">
              <a:avLst/>
            </a:prstGeom>
            <a:ln>
              <a:solidFill>
                <a:schemeClr val="tx1"/>
              </a:solidFill>
            </a:ln>
          </p:spPr>
        </p:pic>
        <p:pic>
          <p:nvPicPr>
            <p:cNvPr id="9" name="Picture 8"/>
            <p:cNvPicPr>
              <a:picLocks noChangeAspect="1"/>
            </p:cNvPicPr>
            <p:nvPr/>
          </p:nvPicPr>
          <p:blipFill rotWithShape="1">
            <a:blip r:embed="rId5"/>
            <a:srcRect l="45854" t="28084" r="36331" b="9798"/>
            <a:stretch/>
          </p:blipFill>
          <p:spPr>
            <a:xfrm>
              <a:off x="7968367" y="1434615"/>
              <a:ext cx="2493445" cy="4377375"/>
            </a:xfrm>
            <a:prstGeom prst="rect">
              <a:avLst/>
            </a:prstGeom>
            <a:ln>
              <a:solidFill>
                <a:schemeClr val="tx1"/>
              </a:solidFill>
            </a:ln>
          </p:spPr>
        </p:pic>
      </p:grpSp>
    </p:spTree>
    <p:extLst>
      <p:ext uri="{BB962C8B-B14F-4D97-AF65-F5344CB8AC3E}">
        <p14:creationId xmlns:p14="http://schemas.microsoft.com/office/powerpoint/2010/main" val="7742718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030" y="609600"/>
            <a:ext cx="10969943" cy="808038"/>
          </a:xfrm>
        </p:spPr>
        <p:txBody>
          <a:bodyPr>
            <a:normAutofit/>
          </a:bodyPr>
          <a:lstStyle/>
          <a:p>
            <a:pPr algn="l"/>
            <a:r>
              <a:rPr lang="en-US" sz="3200" dirty="0" smtClean="0"/>
              <a:t>Discussion Questions</a:t>
            </a:r>
            <a:endParaRPr lang="en-US" sz="3200"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000" dirty="0" smtClean="0"/>
              <a:t>How </a:t>
            </a:r>
            <a:r>
              <a:rPr lang="en-US" sz="2000" dirty="0"/>
              <a:t>does this data inform your ongoing work to support regional priority industry and occupations?</a:t>
            </a:r>
          </a:p>
          <a:p>
            <a:pPr>
              <a:buFont typeface="Wingdings" panose="05000000000000000000" pitchFamily="2" charset="2"/>
              <a:buChar char="§"/>
            </a:pPr>
            <a:r>
              <a:rPr lang="en-US" sz="2000" dirty="0" smtClean="0"/>
              <a:t>How </a:t>
            </a:r>
            <a:r>
              <a:rPr lang="en-US" sz="2000" dirty="0"/>
              <a:t>can you act on this data to accelerate your blueprint priorities?</a:t>
            </a:r>
          </a:p>
          <a:p>
            <a:pPr>
              <a:buFont typeface="Wingdings" panose="05000000000000000000" pitchFamily="2" charset="2"/>
              <a:buChar char="§"/>
            </a:pPr>
            <a:r>
              <a:rPr lang="en-US" sz="2000" dirty="0" smtClean="0"/>
              <a:t>This </a:t>
            </a:r>
            <a:r>
              <a:rPr lang="en-US" sz="2000" dirty="0"/>
              <a:t>year, we’re asking regional teams to develop an “update” to their blueprints. With this data in mind, what might be important to include in your update?</a:t>
            </a:r>
          </a:p>
        </p:txBody>
      </p:sp>
      <p:sp>
        <p:nvSpPr>
          <p:cNvPr id="4" name="Rectangle 3"/>
          <p:cNvSpPr/>
          <p:nvPr/>
        </p:nvSpPr>
        <p:spPr>
          <a:xfrm>
            <a:off x="611030" y="240270"/>
            <a:ext cx="92525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Discussion</a:t>
            </a:r>
            <a:endParaRPr lang="en-US" sz="1200" dirty="0"/>
          </a:p>
        </p:txBody>
      </p:sp>
      <p:sp>
        <p:nvSpPr>
          <p:cNvPr id="6" name="Slide Number Placeholder 5"/>
          <p:cNvSpPr>
            <a:spLocks noGrp="1"/>
          </p:cNvSpPr>
          <p:nvPr>
            <p:ph type="sldNum" sz="quarter" idx="12"/>
          </p:nvPr>
        </p:nvSpPr>
        <p:spPr/>
        <p:txBody>
          <a:bodyPr/>
          <a:lstStyle/>
          <a:p>
            <a:fld id="{103F95D0-111C-45BF-9CB9-32C5136DAE99}" type="slidenum">
              <a:rPr lang="en-US" smtClean="0"/>
              <a:t>58</a:t>
            </a:fld>
            <a:endParaRPr lang="en-US"/>
          </a:p>
        </p:txBody>
      </p:sp>
    </p:spTree>
    <p:extLst>
      <p:ext uri="{BB962C8B-B14F-4D97-AF65-F5344CB8AC3E}">
        <p14:creationId xmlns:p14="http://schemas.microsoft.com/office/powerpoint/2010/main" val="135669875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 Regional Context</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59</a:t>
            </a:fld>
            <a:endParaRPr lang="en-US"/>
          </a:p>
        </p:txBody>
      </p:sp>
    </p:spTree>
    <p:extLst>
      <p:ext uri="{BB962C8B-B14F-4D97-AF65-F5344CB8AC3E}">
        <p14:creationId xmlns:p14="http://schemas.microsoft.com/office/powerpoint/2010/main" val="217733445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1792815010"/>
              </p:ext>
            </p:extLst>
          </p:nvPr>
        </p:nvGraphicFramePr>
        <p:xfrm>
          <a:off x="608173" y="1509969"/>
          <a:ext cx="1097280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2018-2019 Seasonally Unadjusted Data</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p:txBody>
          <a:bodyPr/>
          <a:lstStyle/>
          <a:p>
            <a:fld id="{103F95D0-111C-45BF-9CB9-32C5136DAE99}" type="slidenum">
              <a:rPr lang="en-US" smtClean="0"/>
              <a:t>60</a:t>
            </a:fld>
            <a:endParaRPr lang="en-US" dirty="0"/>
          </a:p>
        </p:txBody>
      </p:sp>
      <p:sp>
        <p:nvSpPr>
          <p:cNvPr id="15"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Unemployment Rate</a:t>
            </a:r>
            <a:endParaRPr lang="en-US" sz="3200" dirty="0">
              <a:latin typeface="Helvetica" panose="020B0604020202020204" pitchFamily="34" charset="0"/>
              <a:cs typeface="Helvetica" panose="020B0604020202020204" pitchFamily="34" charset="0"/>
            </a:endParaRPr>
          </a:p>
        </p:txBody>
      </p:sp>
      <p:sp>
        <p:nvSpPr>
          <p:cNvPr id="16" name="Rectangle 15"/>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Tree>
    <p:extLst>
      <p:ext uri="{BB962C8B-B14F-4D97-AF65-F5344CB8AC3E}">
        <p14:creationId xmlns:p14="http://schemas.microsoft.com/office/powerpoint/2010/main" val="410966448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ext uri="{D42A27DB-BD31-4B8C-83A1-F6EECF244321}">
                <p14:modId xmlns:p14="http://schemas.microsoft.com/office/powerpoint/2010/main" val="2718935352"/>
              </p:ext>
            </p:extLst>
          </p:nvPr>
        </p:nvGraphicFramePr>
        <p:xfrm>
          <a:off x="611029" y="1509969"/>
          <a:ext cx="1097280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61</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Unemployed v. Employed in Labor Force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2018-2019 Seasonally Unadjusted Data</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6063840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ext uri="{D42A27DB-BD31-4B8C-83A1-F6EECF244321}">
                <p14:modId xmlns:p14="http://schemas.microsoft.com/office/powerpoint/2010/main" val="2723042245"/>
              </p:ext>
            </p:extLst>
          </p:nvPr>
        </p:nvGraphicFramePr>
        <p:xfrm>
          <a:off x="608173" y="1509969"/>
          <a:ext cx="1097280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62</a:t>
            </a:fld>
            <a:endParaRPr lang="en-US" dirty="0"/>
          </a:p>
        </p:txBody>
      </p:sp>
      <p:sp>
        <p:nvSpPr>
          <p:cNvPr id="1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Median Annual Wage</a:t>
            </a:r>
            <a:endParaRPr lang="en-US" sz="3200" dirty="0">
              <a:latin typeface="Helvetica" panose="020B0604020202020204" pitchFamily="34" charset="0"/>
              <a:cs typeface="Helvetica" panose="020B0604020202020204" pitchFamily="34" charset="0"/>
            </a:endParaRPr>
          </a:p>
        </p:txBody>
      </p:sp>
      <p:sp>
        <p:nvSpPr>
          <p:cNvPr id="18" name="Rectangle 17"/>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p>
        </p:txBody>
      </p:sp>
      <p:sp>
        <p:nvSpPr>
          <p:cNvPr id="11" name="Rectangle 10"/>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a:t>
            </a:r>
            <a:r>
              <a:rPr lang="en-US" sz="900" dirty="0">
                <a:latin typeface="Helvetica" panose="020B0604020202020204" pitchFamily="34" charset="0"/>
                <a:cs typeface="Helvetica" panose="020B0604020202020204" pitchFamily="34" charset="0"/>
              </a:rPr>
              <a:t>DUA/Occupational Employment Statistics, </a:t>
            </a:r>
            <a:r>
              <a:rPr lang="en-US" sz="900" dirty="0" smtClean="0">
                <a:latin typeface="Helvetica" panose="020B0604020202020204" pitchFamily="34" charset="0"/>
                <a:cs typeface="Helvetica" panose="020B0604020202020204" pitchFamily="34" charset="0"/>
              </a:rPr>
              <a:t>2015-2018 Wages</a:t>
            </a:r>
            <a:endParaRPr lang="en-US" sz="9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49842107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a:graphicFrameLocks/>
          </p:cNvGraphicFramePr>
          <p:nvPr>
            <p:extLst>
              <p:ext uri="{D42A27DB-BD31-4B8C-83A1-F6EECF244321}">
                <p14:modId xmlns:p14="http://schemas.microsoft.com/office/powerpoint/2010/main" val="131937653"/>
              </p:ext>
            </p:extLst>
          </p:nvPr>
        </p:nvGraphicFramePr>
        <p:xfrm>
          <a:off x="6643927" y="2807609"/>
          <a:ext cx="48463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p:cNvGraphicFramePr>
            <a:graphicFrameLocks/>
          </p:cNvGraphicFramePr>
          <p:nvPr>
            <p:extLst>
              <p:ext uri="{D42A27DB-BD31-4B8C-83A1-F6EECF244321}">
                <p14:modId xmlns:p14="http://schemas.microsoft.com/office/powerpoint/2010/main" val="2384021557"/>
              </p:ext>
            </p:extLst>
          </p:nvPr>
        </p:nvGraphicFramePr>
        <p:xfrm>
          <a:off x="700331" y="2807609"/>
          <a:ext cx="4846320"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latin typeface="Helvetica" panose="020B0604020202020204" pitchFamily="34" charset="0"/>
                <a:cs typeface="Helvetica" panose="020B0604020202020204" pitchFamily="34" charset="0"/>
              </a:rPr>
              <a:t>63</a:t>
            </a:fld>
            <a:endParaRPr lang="en-US" dirty="0">
              <a:latin typeface="Helvetica" panose="020B0604020202020204" pitchFamily="34" charset="0"/>
              <a:cs typeface="Helvetica" panose="020B0604020202020204" pitchFamily="34" charset="0"/>
            </a:endParaRPr>
          </a:p>
        </p:txBody>
      </p:sp>
      <p:sp>
        <p:nvSpPr>
          <p:cNvPr id="18"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Educational Requirements for Employment</a:t>
            </a:r>
            <a:endParaRPr lang="en-US" sz="3200" dirty="0">
              <a:latin typeface="Helvetica" panose="020B0604020202020204" pitchFamily="34" charset="0"/>
              <a:cs typeface="Helvetica" panose="020B0604020202020204" pitchFamily="34" charset="0"/>
            </a:endParaRPr>
          </a:p>
        </p:txBody>
      </p:sp>
      <p:sp>
        <p:nvSpPr>
          <p:cNvPr id="19" name="Rectangle 18"/>
          <p:cNvSpPr/>
          <p:nvPr/>
        </p:nvSpPr>
        <p:spPr>
          <a:xfrm>
            <a:off x="611029" y="240270"/>
            <a:ext cx="1359668"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Regional Context</a:t>
            </a:r>
            <a:endParaRPr lang="en-US" sz="1200" dirty="0">
              <a:latin typeface="Helvetica" panose="020B0604020202020204" pitchFamily="34" charset="0"/>
              <a:cs typeface="Helvetica" panose="020B0604020202020204" pitchFamily="34" charset="0"/>
            </a:endParaRPr>
          </a:p>
        </p:txBody>
      </p:sp>
      <p:sp>
        <p:nvSpPr>
          <p:cNvPr id="21" name="Rectangle 20"/>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Massachusetts is </a:t>
            </a:r>
            <a:r>
              <a:rPr lang="en-US" sz="1400" dirty="0">
                <a:latin typeface="Helvetica" panose="020B0604020202020204" pitchFamily="34" charset="0"/>
                <a:cs typeface="Helvetica" panose="020B0604020202020204" pitchFamily="34" charset="0"/>
              </a:rPr>
              <a:t>projected to have the same shares of jobs that require </a:t>
            </a:r>
            <a:r>
              <a:rPr lang="en-US" sz="1400" dirty="0" smtClean="0">
                <a:latin typeface="Helvetica" panose="020B0604020202020204" pitchFamily="34" charset="0"/>
                <a:cs typeface="Helvetica" panose="020B0604020202020204" pitchFamily="34" charset="0"/>
              </a:rPr>
              <a:t>a BA+, </a:t>
            </a:r>
            <a:r>
              <a:rPr lang="en-US" sz="1400" dirty="0">
                <a:latin typeface="Helvetica" panose="020B0604020202020204" pitchFamily="34" charset="0"/>
                <a:cs typeface="Helvetica" panose="020B0604020202020204" pitchFamily="34" charset="0"/>
              </a:rPr>
              <a:t>AS, Cert. or Some College, and HS or Below in 2026 as in 2016. </a:t>
            </a:r>
          </a:p>
        </p:txBody>
      </p:sp>
      <p:sp>
        <p:nvSpPr>
          <p:cNvPr id="16" name="TextBox 15"/>
          <p:cNvSpPr txBox="1"/>
          <p:nvPr/>
        </p:nvSpPr>
        <p:spPr>
          <a:xfrm>
            <a:off x="6801037" y="2442697"/>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2026 Projected Employment</a:t>
            </a:r>
            <a:endParaRPr lang="en-US" sz="1200" dirty="0">
              <a:latin typeface="Helvetica" panose="020B0604020202020204" pitchFamily="34" charset="0"/>
              <a:cs typeface="Helvetica" panose="020B0604020202020204" pitchFamily="34" charset="0"/>
            </a:endParaRPr>
          </a:p>
        </p:txBody>
      </p:sp>
      <p:sp>
        <p:nvSpPr>
          <p:cNvPr id="12" name="TextBox 11"/>
          <p:cNvSpPr txBox="1"/>
          <p:nvPr/>
        </p:nvSpPr>
        <p:spPr>
          <a:xfrm>
            <a:off x="882501" y="2440010"/>
            <a:ext cx="4572000" cy="276999"/>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200" dirty="0" smtClean="0">
                <a:latin typeface="Helvetica" panose="020B0604020202020204" pitchFamily="34" charset="0"/>
                <a:cs typeface="Helvetica" panose="020B0604020202020204" pitchFamily="34" charset="0"/>
              </a:rPr>
              <a:t>2016 Employment</a:t>
            </a:r>
            <a:endParaRPr lang="en-US" sz="1200" dirty="0">
              <a:latin typeface="Helvetica" panose="020B0604020202020204" pitchFamily="34" charset="0"/>
              <a:cs typeface="Helvetica" panose="020B0604020202020204" pitchFamily="34" charset="0"/>
            </a:endParaRPr>
          </a:p>
        </p:txBody>
      </p:sp>
      <p:sp>
        <p:nvSpPr>
          <p:cNvPr id="20" name="Rectangle 19"/>
          <p:cNvSpPr/>
          <p:nvPr/>
        </p:nvSpPr>
        <p:spPr>
          <a:xfrm>
            <a:off x="778042" y="6423496"/>
            <a:ext cx="10971373" cy="230832"/>
          </a:xfrm>
          <a:prstGeom prst="rect">
            <a:avLst/>
          </a:prstGeom>
        </p:spPr>
        <p:txBody>
          <a:bodyPr wrap="square" anchor="ctr">
            <a:spAutoFit/>
          </a:bodyPr>
          <a:lstStyle/>
          <a:p>
            <a:r>
              <a:rPr lang="en-US" sz="900" dirty="0" smtClean="0">
                <a:latin typeface="Helvetica" panose="020B0604020202020204" pitchFamily="34" charset="0"/>
                <a:cs typeface="Helvetica" panose="020B0604020202020204" pitchFamily="34" charset="0"/>
              </a:rPr>
              <a:t> Source: Bureau of Labor Statistics, </a:t>
            </a:r>
            <a:r>
              <a:rPr lang="en-US" sz="900" dirty="0">
                <a:latin typeface="Helvetica" panose="020B0604020202020204" pitchFamily="34" charset="0"/>
                <a:cs typeface="Helvetica" panose="020B0604020202020204" pitchFamily="34" charset="0"/>
              </a:rPr>
              <a:t>Occupational Employment Statistics, </a:t>
            </a:r>
            <a:r>
              <a:rPr lang="en-US" sz="900" dirty="0" smtClean="0">
                <a:latin typeface="Helvetica" panose="020B0604020202020204" pitchFamily="34" charset="0"/>
                <a:cs typeface="Helvetica" panose="020B0604020202020204" pitchFamily="34" charset="0"/>
              </a:rPr>
              <a:t>2026 Projections</a:t>
            </a:r>
            <a:endParaRPr lang="en-US" sz="900" dirty="0">
              <a:latin typeface="Helvetica" panose="020B0604020202020204" pitchFamily="34" charset="0"/>
              <a:cs typeface="Helvetica" panose="020B0604020202020204" pitchFamily="34" charset="0"/>
            </a:endParaRPr>
          </a:p>
        </p:txBody>
      </p:sp>
      <p:sp>
        <p:nvSpPr>
          <p:cNvPr id="11" name="TextBox 10"/>
          <p:cNvSpPr txBox="1"/>
          <p:nvPr/>
        </p:nvSpPr>
        <p:spPr>
          <a:xfrm>
            <a:off x="3900021"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Employment: </a:t>
            </a:r>
            <a:r>
              <a:rPr lang="en-US" sz="1000" b="1" dirty="0" smtClean="0">
                <a:latin typeface="Helvetica" panose="020B0604020202020204" pitchFamily="34" charset="0"/>
                <a:cs typeface="Helvetica" panose="020B0604020202020204" pitchFamily="34" charset="0"/>
              </a:rPr>
              <a:t>3,650,902</a:t>
            </a:r>
            <a:endParaRPr lang="en-US" sz="1000" b="1" dirty="0">
              <a:latin typeface="Helvetica" panose="020B0604020202020204" pitchFamily="34" charset="0"/>
              <a:cs typeface="Helvetica" panose="020B0604020202020204" pitchFamily="34" charset="0"/>
            </a:endParaRPr>
          </a:p>
        </p:txBody>
      </p:sp>
      <p:sp>
        <p:nvSpPr>
          <p:cNvPr id="13" name="TextBox 12"/>
          <p:cNvSpPr txBox="1"/>
          <p:nvPr/>
        </p:nvSpPr>
        <p:spPr>
          <a:xfrm>
            <a:off x="9818557" y="5167098"/>
            <a:ext cx="1554480" cy="400110"/>
          </a:xfrm>
          <a:prstGeom prst="rect">
            <a:avLst/>
          </a:prstGeom>
          <a:noFill/>
          <a:l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en-US" sz="1000" dirty="0" smtClean="0">
                <a:latin typeface="Helvetica" panose="020B0604020202020204" pitchFamily="34" charset="0"/>
                <a:cs typeface="Helvetica" panose="020B0604020202020204" pitchFamily="34" charset="0"/>
              </a:rPr>
              <a:t>Total Projected Employment:</a:t>
            </a:r>
            <a:r>
              <a:rPr lang="en-US" sz="1000" b="1" dirty="0" smtClean="0">
                <a:latin typeface="Helvetica" panose="020B0604020202020204" pitchFamily="34" charset="0"/>
                <a:cs typeface="Helvetica" panose="020B0604020202020204" pitchFamily="34" charset="0"/>
              </a:rPr>
              <a:t>3,922,592</a:t>
            </a:r>
            <a:endParaRPr lang="en-US" sz="1000" b="1"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40509163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	Worker Characteristics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64</a:t>
            </a:fld>
            <a:endParaRPr lang="en-US"/>
          </a:p>
        </p:txBody>
      </p:sp>
    </p:spTree>
    <p:extLst>
      <p:ext uri="{BB962C8B-B14F-4D97-AF65-F5344CB8AC3E}">
        <p14:creationId xmlns:p14="http://schemas.microsoft.com/office/powerpoint/2010/main" val="17846544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noChangeAspect="1"/>
          </p:cNvGraphicFramePr>
          <p:nvPr>
            <p:extLst>
              <p:ext uri="{D42A27DB-BD31-4B8C-83A1-F6EECF244321}">
                <p14:modId xmlns:p14="http://schemas.microsoft.com/office/powerpoint/2010/main" val="3760710064"/>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65</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smtClean="0">
                <a:latin typeface="Helvetica" panose="020B0604020202020204" pitchFamily="34" charset="0"/>
                <a:cs typeface="Helvetica" panose="020B0604020202020204" pitchFamily="34" charset="0"/>
              </a:rPr>
              <a:t>Priority Industries by Age</a:t>
            </a:r>
            <a:endParaRPr lang="en-US" sz="32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8043611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p:cNvGraphicFramePr>
          <p:nvPr>
            <p:extLst>
              <p:ext uri="{D42A27DB-BD31-4B8C-83A1-F6EECF244321}">
                <p14:modId xmlns:p14="http://schemas.microsoft.com/office/powerpoint/2010/main" val="11689561"/>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66</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t>
            </a:r>
            <a:r>
              <a:rPr lang="en-US" sz="3200" dirty="0" smtClean="0">
                <a:latin typeface="Helvetica" panose="020B0604020202020204" pitchFamily="34" charset="0"/>
                <a:cs typeface="Helvetica" panose="020B0604020202020204" pitchFamily="34" charset="0"/>
              </a:rPr>
              <a:t>Industries by Gender</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407457446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noChangeAspect="1"/>
          </p:cNvGraphicFramePr>
          <p:nvPr>
            <p:extLst>
              <p:ext uri="{D42A27DB-BD31-4B8C-83A1-F6EECF244321}">
                <p14:modId xmlns:p14="http://schemas.microsoft.com/office/powerpoint/2010/main" val="3909661687"/>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67</a:t>
            </a:fld>
            <a:endParaRPr lang="en-US"/>
          </a:p>
        </p:txBody>
      </p:sp>
      <p:sp>
        <p:nvSpPr>
          <p:cNvPr id="9" name="Rectangle 8"/>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1"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t>
            </a:r>
            <a:r>
              <a:rPr lang="en-US" sz="3200" dirty="0" smtClean="0">
                <a:latin typeface="Helvetica" panose="020B0604020202020204" pitchFamily="34" charset="0"/>
                <a:cs typeface="Helvetica" panose="020B0604020202020204" pitchFamily="34" charset="0"/>
              </a:rPr>
              <a:t>Industries by Educational Attainment</a:t>
            </a: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329900698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noChangeAspect="1"/>
          </p:cNvGraphicFramePr>
          <p:nvPr>
            <p:extLst>
              <p:ext uri="{D42A27DB-BD31-4B8C-83A1-F6EECF244321}">
                <p14:modId xmlns:p14="http://schemas.microsoft.com/office/powerpoint/2010/main" val="3594255315"/>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68</a:t>
            </a:fld>
            <a:endParaRPr lang="en-US"/>
          </a:p>
        </p:txBody>
      </p:sp>
      <p:sp>
        <p:nvSpPr>
          <p:cNvPr id="8" name="Rectangle 7"/>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0"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t>
            </a:r>
            <a:r>
              <a:rPr lang="en-US" sz="3200" dirty="0" smtClean="0">
                <a:latin typeface="Helvetica" panose="020B0604020202020204" pitchFamily="34" charset="0"/>
                <a:cs typeface="Helvetica" panose="020B0604020202020204" pitchFamily="34" charset="0"/>
              </a:rPr>
              <a:t>Industries by Race</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343303381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noChangeAspect="1"/>
          </p:cNvGraphicFramePr>
          <p:nvPr>
            <p:extLst>
              <p:ext uri="{D42A27DB-BD31-4B8C-83A1-F6EECF244321}">
                <p14:modId xmlns:p14="http://schemas.microsoft.com/office/powerpoint/2010/main" val="3297325469"/>
              </p:ext>
            </p:extLst>
          </p:nvPr>
        </p:nvGraphicFramePr>
        <p:xfrm>
          <a:off x="710184" y="1509969"/>
          <a:ext cx="10771632"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fld id="{103F95D0-111C-45BF-9CB9-32C5136DAE99}" type="slidenum">
              <a:rPr lang="en-US" smtClean="0"/>
              <a:t>69</a:t>
            </a:fld>
            <a:endParaRPr lang="en-US"/>
          </a:p>
        </p:txBody>
      </p:sp>
      <p:sp>
        <p:nvSpPr>
          <p:cNvPr id="10" name="Rectangle 9"/>
          <p:cNvSpPr/>
          <p:nvPr/>
        </p:nvSpPr>
        <p:spPr>
          <a:xfrm>
            <a:off x="710184" y="6141393"/>
            <a:ext cx="10771632" cy="2308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sp>
        <p:nvSpPr>
          <p:cNvPr id="12" name="Title 1"/>
          <p:cNvSpPr txBox="1">
            <a:spLocks/>
          </p:cNvSpPr>
          <p:nvPr/>
        </p:nvSpPr>
        <p:spPr>
          <a:xfrm>
            <a:off x="611030" y="609600"/>
            <a:ext cx="10969943" cy="8080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Helvetica" panose="020B0604020202020204" pitchFamily="34" charset="0"/>
                <a:cs typeface="Helvetica" panose="020B0604020202020204" pitchFamily="34" charset="0"/>
              </a:rPr>
              <a:t>Priority and Critical Industries </a:t>
            </a:r>
            <a:r>
              <a:rPr lang="en-US" sz="3200" dirty="0" smtClean="0">
                <a:latin typeface="Helvetica" panose="020B0604020202020204" pitchFamily="34" charset="0"/>
                <a:cs typeface="Helvetica" panose="020B0604020202020204" pitchFamily="34" charset="0"/>
              </a:rPr>
              <a:t>by Ethnicity</a:t>
            </a:r>
            <a:endParaRPr lang="en-US" sz="3200" dirty="0">
              <a:latin typeface="Helvetica" panose="020B0604020202020204" pitchFamily="34" charset="0"/>
              <a:cs typeface="Helvetica" panose="020B0604020202020204" pitchFamily="34" charset="0"/>
            </a:endParaRPr>
          </a:p>
        </p:txBody>
      </p:sp>
      <p:sp>
        <p:nvSpPr>
          <p:cNvPr id="7" name="Rectangle 6"/>
          <p:cNvSpPr/>
          <p:nvPr/>
        </p:nvSpPr>
        <p:spPr>
          <a:xfrm>
            <a:off x="611029" y="240270"/>
            <a:ext cx="2459776"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Worker Characteristics</a:t>
            </a:r>
            <a:endParaRPr lang="en-US" sz="1200" dirty="0"/>
          </a:p>
        </p:txBody>
      </p:sp>
    </p:spTree>
    <p:extLst>
      <p:ext uri="{BB962C8B-B14F-4D97-AF65-F5344CB8AC3E}">
        <p14:creationId xmlns:p14="http://schemas.microsoft.com/office/powerpoint/2010/main" val="40261682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a:t>
            </a:r>
            <a:r>
              <a:rPr lang="en-US" sz="5400" dirty="0">
                <a:latin typeface="Helvetica" panose="020B0604020202020204" pitchFamily="34" charset="0"/>
                <a:cs typeface="Helvetica" panose="020B0604020202020204" pitchFamily="34" charset="0"/>
              </a:rPr>
              <a:t>	</a:t>
            </a:r>
            <a:r>
              <a:rPr lang="en-US" sz="5400" dirty="0" smtClean="0">
                <a:latin typeface="Helvetica" panose="020B0604020202020204" pitchFamily="34" charset="0"/>
                <a:cs typeface="Helvetica" panose="020B0604020202020204" pitchFamily="34" charset="0"/>
              </a:rPr>
              <a:t>Priority Industry Profiles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70</a:t>
            </a:fld>
            <a:endParaRPr lang="en-US"/>
          </a:p>
        </p:txBody>
      </p:sp>
    </p:spTree>
    <p:extLst>
      <p:ext uri="{BB962C8B-B14F-4D97-AF65-F5344CB8AC3E}">
        <p14:creationId xmlns:p14="http://schemas.microsoft.com/office/powerpoint/2010/main" val="219301485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Healthcare and Social Assistance</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71</a:t>
            </a:fld>
            <a:endParaRPr lang="en-US" dirty="0"/>
          </a:p>
        </p:txBody>
      </p:sp>
    </p:spTree>
    <p:extLst>
      <p:ext uri="{BB962C8B-B14F-4D97-AF65-F5344CB8AC3E}">
        <p14:creationId xmlns:p14="http://schemas.microsoft.com/office/powerpoint/2010/main" val="180577908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72</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2" name="Group 1"/>
          <p:cNvGrpSpPr/>
          <p:nvPr/>
        </p:nvGrpSpPr>
        <p:grpSpPr>
          <a:xfrm>
            <a:off x="1477682" y="2427883"/>
            <a:ext cx="10103291" cy="3768447"/>
            <a:chOff x="1477682" y="2427883"/>
            <a:chExt cx="10103291" cy="3768447"/>
          </a:xfrm>
        </p:grpSpPr>
        <p:grpSp>
          <p:nvGrpSpPr>
            <p:cNvPr id="17" name="Group 16"/>
            <p:cNvGrpSpPr/>
            <p:nvPr/>
          </p:nvGrpSpPr>
          <p:grpSpPr>
            <a:xfrm>
              <a:off x="1496613" y="2793279"/>
              <a:ext cx="8897302" cy="2926080"/>
              <a:chOff x="0" y="0"/>
              <a:chExt cx="8897302" cy="2926080"/>
            </a:xfrm>
          </p:grpSpPr>
          <p:graphicFrame>
            <p:nvGraphicFramePr>
              <p:cNvPr id="23" name="Chart 22"/>
              <p:cNvGraphicFramePr>
                <a:graphicFrameLocks/>
              </p:cNvGraphicFramePr>
              <p:nvPr>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5" name="Group 4"/>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9" name="Rectangle 18"/>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There are far more women than men working in Healthcare and Social Assistance, overall. This reflects the mix of occupations in the sector.</a:t>
            </a:r>
          </a:p>
        </p:txBody>
      </p:sp>
    </p:spTree>
    <p:extLst>
      <p:ext uri="{BB962C8B-B14F-4D97-AF65-F5344CB8AC3E}">
        <p14:creationId xmlns:p14="http://schemas.microsoft.com/office/powerpoint/2010/main" val="200366877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73</a:t>
            </a:fld>
            <a:endParaRPr lang="en-US"/>
          </a:p>
        </p:txBody>
      </p:sp>
      <p:grpSp>
        <p:nvGrpSpPr>
          <p:cNvPr id="5" name="Group 4"/>
          <p:cNvGrpSpPr/>
          <p:nvPr/>
        </p:nvGrpSpPr>
        <p:grpSpPr>
          <a:xfrm>
            <a:off x="611029" y="2429032"/>
            <a:ext cx="3512582" cy="3767298"/>
            <a:chOff x="611029" y="2429032"/>
            <a:chExt cx="3512582" cy="3767298"/>
          </a:xfrm>
        </p:grpSpPr>
        <p:graphicFrame>
          <p:nvGraphicFramePr>
            <p:cNvPr id="23" name="Chart 22"/>
            <p:cNvGraphicFramePr>
              <a:graphicFrameLocks noChangeAspect="1"/>
            </p:cNvGraphicFramePr>
            <p:nvPr>
              <p:extLst/>
            </p:nvPr>
          </p:nvGraphicFramePr>
          <p:xfrm>
            <a:off x="648891" y="2800459"/>
            <a:ext cx="3474720" cy="2926080"/>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2"/>
            <p:cNvGrpSpPr/>
            <p:nvPr/>
          </p:nvGrpSpPr>
          <p:grpSpPr>
            <a:xfrm>
              <a:off x="611029"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14" name="Title 1"/>
          <p:cNvSpPr>
            <a:spLocks noGrp="1"/>
          </p:cNvSpPr>
          <p:nvPr>
            <p:ph type="title"/>
          </p:nvPr>
        </p:nvSpPr>
        <p:spPr>
          <a:xfrm>
            <a:off x="611030" y="609600"/>
            <a:ext cx="10969943" cy="808038"/>
          </a:xfrm>
        </p:spPr>
        <p:txBody>
          <a:bodyPr>
            <a:normAutofit/>
          </a:bodyPr>
          <a:lstStyle/>
          <a:p>
            <a:pPr algn="l"/>
            <a:r>
              <a:rPr lang="en-US" sz="3200" dirty="0">
                <a:latin typeface="Helvetica" panose="020B0604020202020204" pitchFamily="34" charset="0"/>
                <a:cs typeface="Helvetica" panose="020B0604020202020204" pitchFamily="34" charset="0"/>
              </a:rPr>
              <a:t>Healthcare and Social Assistance by </a:t>
            </a:r>
            <a:r>
              <a:rPr lang="en-US" sz="3200" dirty="0" smtClean="0">
                <a:latin typeface="Helvetica" panose="020B0604020202020204" pitchFamily="34" charset="0"/>
                <a:cs typeface="Helvetica" panose="020B0604020202020204" pitchFamily="34" charset="0"/>
              </a:rPr>
              <a:t>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3851888"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Healthcare and Social Assistance</a:t>
            </a:r>
            <a:endParaRPr lang="en-US" sz="1200" dirty="0"/>
          </a:p>
        </p:txBody>
      </p:sp>
      <p:grpSp>
        <p:nvGrpSpPr>
          <p:cNvPr id="9" name="Group 8"/>
          <p:cNvGrpSpPr/>
          <p:nvPr/>
        </p:nvGrpSpPr>
        <p:grpSpPr>
          <a:xfrm>
            <a:off x="4898801" y="2427883"/>
            <a:ext cx="6797676" cy="3768447"/>
            <a:chOff x="4898801" y="2427883"/>
            <a:chExt cx="6797676" cy="3768447"/>
          </a:xfrm>
        </p:grpSpPr>
        <p:graphicFrame>
          <p:nvGraphicFramePr>
            <p:cNvPr id="17" name="Chart 16"/>
            <p:cNvGraphicFramePr>
              <a:graphicFrameLocks noChangeAspect="1"/>
            </p:cNvGraphicFramePr>
            <p:nvPr>
              <p:extLst/>
            </p:nvPr>
          </p:nvGraphicFramePr>
          <p:xfrm>
            <a:off x="4898801" y="2795577"/>
            <a:ext cx="420624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p:cNvGraphicFramePr>
              <a:graphicFrameLocks noChangeAspect="1"/>
            </p:cNvGraphicFramePr>
            <p:nvPr>
              <p:extLst/>
            </p:nvPr>
          </p:nvGraphicFramePr>
          <p:xfrm>
            <a:off x="9232070" y="2800459"/>
            <a:ext cx="2464407"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25" name="Rectangle 24"/>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While most workers in the Healthcare and Social Assistance sector are white, since 2015, growth in employment has been increasing for Black or African American, Asian, and Hispanic or Latino populations.</a:t>
            </a:r>
          </a:p>
        </p:txBody>
      </p:sp>
    </p:spTree>
    <p:extLst>
      <p:ext uri="{BB962C8B-B14F-4D97-AF65-F5344CB8AC3E}">
        <p14:creationId xmlns:p14="http://schemas.microsoft.com/office/powerpoint/2010/main" val="274896983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Manufacturing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74</a:t>
            </a:fld>
            <a:endParaRPr lang="en-US" dirty="0"/>
          </a:p>
        </p:txBody>
      </p:sp>
    </p:spTree>
    <p:extLst>
      <p:ext uri="{BB962C8B-B14F-4D97-AF65-F5344CB8AC3E}">
        <p14:creationId xmlns:p14="http://schemas.microsoft.com/office/powerpoint/2010/main" val="303245966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75</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grpSp>
        <p:nvGrpSpPr>
          <p:cNvPr id="5" name="Group 4"/>
          <p:cNvGrpSpPr/>
          <p:nvPr/>
        </p:nvGrpSpPr>
        <p:grpSpPr>
          <a:xfrm>
            <a:off x="1477682" y="2427883"/>
            <a:ext cx="10103291" cy="3768447"/>
            <a:chOff x="1477682" y="2427883"/>
            <a:chExt cx="10103291" cy="3768447"/>
          </a:xfrm>
        </p:grpSpPr>
        <p:grpSp>
          <p:nvGrpSpPr>
            <p:cNvPr id="19" name="Group 18"/>
            <p:cNvGrpSpPr/>
            <p:nvPr/>
          </p:nvGrpSpPr>
          <p:grpSpPr>
            <a:xfrm>
              <a:off x="1496613" y="2793279"/>
              <a:ext cx="8916352" cy="2926080"/>
              <a:chOff x="0" y="0"/>
              <a:chExt cx="8916352" cy="2926080"/>
            </a:xfrm>
          </p:grpSpPr>
          <p:graphicFrame>
            <p:nvGraphicFramePr>
              <p:cNvPr id="25" name="Chart 24"/>
              <p:cNvGraphicFramePr>
                <a:graphicFrameLocks/>
              </p:cNvGraphicFramePr>
              <p:nvPr>
                <p:extLst/>
              </p:nvPr>
            </p:nvGraphicFramePr>
            <p:xfrm>
              <a:off x="4710112" y="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7" name="Rectangle 16"/>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Manufacturing workers in </a:t>
            </a:r>
            <a:r>
              <a:rPr lang="en-US" sz="1400" dirty="0" smtClean="0">
                <a:latin typeface="Helvetica" panose="020B0604020202020204" pitchFamily="34" charset="0"/>
                <a:cs typeface="Helvetica" panose="020B0604020202020204" pitchFamily="34" charset="0"/>
              </a:rPr>
              <a:t>Massachusetts </a:t>
            </a:r>
            <a:r>
              <a:rPr lang="en-US" sz="1400" dirty="0">
                <a:latin typeface="Helvetica" panose="020B0604020202020204" pitchFamily="34" charset="0"/>
                <a:cs typeface="Helvetica" panose="020B0604020202020204" pitchFamily="34" charset="0"/>
              </a:rPr>
              <a:t>are </a:t>
            </a:r>
            <a:r>
              <a:rPr lang="en-US" sz="1400" dirty="0" smtClean="0">
                <a:latin typeface="Helvetica" panose="020B0604020202020204" pitchFamily="34" charset="0"/>
                <a:cs typeface="Helvetica" panose="020B0604020202020204" pitchFamily="34" charset="0"/>
              </a:rPr>
              <a:t>still predominantly male, although the share of female workers has increased since 2015.</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25098324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4898802" y="2427883"/>
            <a:ext cx="6797675" cy="3768447"/>
            <a:chOff x="4898802" y="2427883"/>
            <a:chExt cx="6797675" cy="3768447"/>
          </a:xfrm>
        </p:grpSpPr>
        <p:grpSp>
          <p:nvGrpSpPr>
            <p:cNvPr id="7" name="Group 6"/>
            <p:cNvGrpSpPr/>
            <p:nvPr/>
          </p:nvGrpSpPr>
          <p:grpSpPr>
            <a:xfrm>
              <a:off x="4898802" y="2800999"/>
              <a:ext cx="6797675" cy="2926080"/>
              <a:chOff x="4898802" y="2800999"/>
              <a:chExt cx="6797675" cy="2926080"/>
            </a:xfrm>
          </p:grpSpPr>
          <p:graphicFrame>
            <p:nvGraphicFramePr>
              <p:cNvPr id="19" name="Chart 18"/>
              <p:cNvGraphicFramePr>
                <a:graphicFrameLocks noChangeAspect="1"/>
              </p:cNvGraphicFramePr>
              <p:nvPr>
                <p:extLst/>
              </p:nvPr>
            </p:nvGraphicFramePr>
            <p:xfrm>
              <a:off x="4898802" y="2800999"/>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Chart 19"/>
              <p:cNvGraphicFramePr>
                <a:graphicFrameLocks noChangeAspect="1"/>
              </p:cNvGraphicFramePr>
              <p:nvPr>
                <p:extLst/>
              </p:nvPr>
            </p:nvGraphicFramePr>
            <p:xfrm>
              <a:off x="9232070" y="2800999"/>
              <a:ext cx="2464407"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76999"/>
              </a:xfrm>
              <a:prstGeom prst="rect">
                <a:avLst/>
              </a:prstGeom>
            </p:spPr>
            <p:txBody>
              <a:bodyPr wrap="square">
                <a:spAutoFit/>
              </a:bodyPr>
              <a:lstStyle/>
              <a:p>
                <a:pPr algn="ctr"/>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sp>
        <p:nvSpPr>
          <p:cNvPr id="4" name="Slide Number Placeholder 3"/>
          <p:cNvSpPr>
            <a:spLocks noGrp="1"/>
          </p:cNvSpPr>
          <p:nvPr>
            <p:ph type="sldNum" sz="quarter" idx="12"/>
          </p:nvPr>
        </p:nvSpPr>
        <p:spPr/>
        <p:txBody>
          <a:bodyPr/>
          <a:lstStyle/>
          <a:p>
            <a:fld id="{103F95D0-111C-45BF-9CB9-32C5136DAE99}" type="slidenum">
              <a:rPr lang="en-US" smtClean="0"/>
              <a:t>76</a:t>
            </a:fld>
            <a:endParaRPr lang="en-US"/>
          </a:p>
        </p:txBody>
      </p:sp>
      <p:grpSp>
        <p:nvGrpSpPr>
          <p:cNvPr id="3" name="Group 2"/>
          <p:cNvGrpSpPr/>
          <p:nvPr/>
        </p:nvGrpSpPr>
        <p:grpSpPr>
          <a:xfrm>
            <a:off x="611029" y="2427883"/>
            <a:ext cx="3512582" cy="3768447"/>
            <a:chOff x="611029" y="2427883"/>
            <a:chExt cx="3512582" cy="3768447"/>
          </a:xfrm>
        </p:grpSpPr>
        <p:graphicFrame>
          <p:nvGraphicFramePr>
            <p:cNvPr id="21" name="Chart 20"/>
            <p:cNvGraphicFramePr>
              <a:graphicFrameLocks noChangeAspect="1"/>
            </p:cNvGraphicFramePr>
            <p:nvPr>
              <p:extLst/>
            </p:nvPr>
          </p:nvGraphicFramePr>
          <p:xfrm>
            <a:off x="629960" y="2800999"/>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76999"/>
              </a:xfrm>
              <a:prstGeom prst="rect">
                <a:avLst/>
              </a:prstGeom>
            </p:spPr>
            <p:txBody>
              <a:bodyPr wrap="square">
                <a:spAutoFit/>
              </a:bodyPr>
              <a:lstStyle/>
              <a:p>
                <a:pPr algn="ctr"/>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Manufacturing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547492"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Manufacturing</a:t>
            </a:r>
            <a:endParaRPr lang="en-US" sz="1200" dirty="0"/>
          </a:p>
        </p:txBody>
      </p:sp>
      <p:sp>
        <p:nvSpPr>
          <p:cNvPr id="23" name="Rectangle 22"/>
          <p:cNvSpPr/>
          <p:nvPr/>
        </p:nvSpPr>
        <p:spPr>
          <a:xfrm>
            <a:off x="611030" y="1447800"/>
            <a:ext cx="10868369" cy="523220"/>
          </a:xfrm>
          <a:prstGeom prst="rect">
            <a:avLst/>
          </a:prstGeom>
        </p:spPr>
        <p:txBody>
          <a:bodyPr wrap="square">
            <a:spAutoFit/>
          </a:bodyPr>
          <a:lstStyle/>
          <a:p>
            <a:r>
              <a:rPr lang="en-US" sz="1400" dirty="0" smtClean="0">
                <a:latin typeface="Helvetica" panose="020B0604020202020204" pitchFamily="34" charset="0"/>
                <a:cs typeface="Helvetica" panose="020B0604020202020204" pitchFamily="34" charset="0"/>
              </a:rPr>
              <a:t>More than 80% of Manufacturing workers in Massachusetts are white. However, the share of Manufacturing workers who identify as Black or African American, Asian, or Hispanic or Latino has increased since 2015.</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8390308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Professional and Technical Services</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77</a:t>
            </a:fld>
            <a:endParaRPr lang="en-US" dirty="0"/>
          </a:p>
        </p:txBody>
      </p:sp>
    </p:spTree>
    <p:extLst>
      <p:ext uri="{BB962C8B-B14F-4D97-AF65-F5344CB8AC3E}">
        <p14:creationId xmlns:p14="http://schemas.microsoft.com/office/powerpoint/2010/main" val="306130854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78</a:t>
            </a:fld>
            <a:endParaRPr lang="en-US"/>
          </a:p>
        </p:txBody>
      </p:sp>
      <p:sp>
        <p:nvSpPr>
          <p:cNvPr id="14" name="Title 1"/>
          <p:cNvSpPr>
            <a:spLocks noGrp="1"/>
          </p:cNvSpPr>
          <p:nvPr>
            <p:ph type="title"/>
          </p:nvPr>
        </p:nvSpPr>
        <p:spPr>
          <a:xfrm>
            <a:off x="611030" y="609600"/>
            <a:ext cx="10969943" cy="808038"/>
          </a:xfrm>
        </p:spPr>
        <p:txBody>
          <a:bodyPr>
            <a:normAutofit/>
          </a:bodyPr>
          <a:lstStyle/>
          <a:p>
            <a:r>
              <a:rPr lang="en-US" sz="3200" dirty="0"/>
              <a:t>Professional and Technical Services by </a:t>
            </a:r>
            <a:r>
              <a:rPr lang="en-US" sz="3200" dirty="0" smtClean="0"/>
              <a:t>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Professional and Technical Services</a:t>
            </a:r>
            <a:endParaRPr lang="en-US" sz="1200" dirty="0"/>
          </a:p>
        </p:txBody>
      </p:sp>
      <p:grpSp>
        <p:nvGrpSpPr>
          <p:cNvPr id="6" name="Group 5"/>
          <p:cNvGrpSpPr/>
          <p:nvPr/>
        </p:nvGrpSpPr>
        <p:grpSpPr>
          <a:xfrm>
            <a:off x="1477682" y="2427883"/>
            <a:ext cx="10103291" cy="3768447"/>
            <a:chOff x="1477682" y="2427883"/>
            <a:chExt cx="10103291" cy="3768447"/>
          </a:xfrm>
        </p:grpSpPr>
        <p:grpSp>
          <p:nvGrpSpPr>
            <p:cNvPr id="21" name="Group 20"/>
            <p:cNvGrpSpPr/>
            <p:nvPr/>
          </p:nvGrpSpPr>
          <p:grpSpPr>
            <a:xfrm>
              <a:off x="1496612" y="2793279"/>
              <a:ext cx="8916352" cy="2926080"/>
              <a:chOff x="0" y="0"/>
              <a:chExt cx="8916352" cy="2926080"/>
            </a:xfrm>
          </p:grpSpPr>
          <p:graphicFrame>
            <p:nvGraphicFramePr>
              <p:cNvPr id="23" name="Chart 22"/>
              <p:cNvGraphicFramePr/>
              <p:nvPr>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p:nvPr>
                <p:extLst/>
              </p:nvPr>
            </p:nvGraphicFramePr>
            <p:xfrm>
              <a:off x="471011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9" name="Rectangle 18"/>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Employment in the Professional and Technical Services sector is fairly evenly split between male and female workers. </a:t>
            </a:r>
          </a:p>
        </p:txBody>
      </p:sp>
    </p:spTree>
    <p:extLst>
      <p:ext uri="{BB962C8B-B14F-4D97-AF65-F5344CB8AC3E}">
        <p14:creationId xmlns:p14="http://schemas.microsoft.com/office/powerpoint/2010/main" val="43290671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79</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Professional and Technical Services by Race/Ethnicity</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4028090"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Industry Deep Dive: </a:t>
            </a:r>
            <a:r>
              <a:rPr lang="en-US" sz="1200" dirty="0" smtClean="0">
                <a:latin typeface="Helvetica" panose="020B0604020202020204" pitchFamily="34" charset="0"/>
                <a:cs typeface="Helvetica" panose="020B0604020202020204" pitchFamily="34" charset="0"/>
              </a:rPr>
              <a:t>Professional and Technical Services</a:t>
            </a:r>
            <a:endParaRPr lang="en-US" sz="1200" dirty="0"/>
          </a:p>
        </p:txBody>
      </p:sp>
      <p:grpSp>
        <p:nvGrpSpPr>
          <p:cNvPr id="2" name="Group 1"/>
          <p:cNvGrpSpPr/>
          <p:nvPr/>
        </p:nvGrpSpPr>
        <p:grpSpPr>
          <a:xfrm>
            <a:off x="611029" y="2427883"/>
            <a:ext cx="11068118" cy="3768447"/>
            <a:chOff x="611029" y="2427883"/>
            <a:chExt cx="11068118" cy="3768447"/>
          </a:xfrm>
        </p:grpSpPr>
        <p:graphicFrame>
          <p:nvGraphicFramePr>
            <p:cNvPr id="25" name="Chart 24"/>
            <p:cNvGraphicFramePr>
              <a:graphicFrameLocks noChangeAspect="1"/>
            </p:cNvGraphicFramePr>
            <p:nvPr>
              <p:extLst/>
            </p:nvPr>
          </p:nvGraphicFramePr>
          <p:xfrm>
            <a:off x="9214740" y="2781704"/>
            <a:ext cx="2464407"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p:cNvGraphicFramePr>
              <a:graphicFrameLocks noChangeAspect="1"/>
            </p:cNvGraphicFramePr>
            <p:nvPr>
              <p:extLst/>
            </p:nvPr>
          </p:nvGraphicFramePr>
          <p:xfrm>
            <a:off x="629960" y="2782577"/>
            <a:ext cx="3474720"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Chart 20"/>
            <p:cNvGraphicFramePr>
              <a:graphicFrameLocks noChangeAspect="1"/>
            </p:cNvGraphicFramePr>
            <p:nvPr>
              <p:extLst/>
            </p:nvPr>
          </p:nvGraphicFramePr>
          <p:xfrm>
            <a:off x="4881471" y="2781704"/>
            <a:ext cx="4206240"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5" name="Group 4"/>
            <p:cNvGrpSpPr/>
            <p:nvPr/>
          </p:nvGrpSpPr>
          <p:grpSpPr>
            <a:xfrm>
              <a:off x="611029" y="2427883"/>
              <a:ext cx="10969944" cy="3768447"/>
              <a:chOff x="611029" y="2427883"/>
              <a:chExt cx="10969944" cy="3768447"/>
            </a:xfrm>
          </p:grpSpPr>
          <p:grpSp>
            <p:nvGrpSpPr>
              <p:cNvPr id="7" name="Group 6"/>
              <p:cNvGrpSpPr/>
              <p:nvPr/>
            </p:nvGrpSpPr>
            <p:grpSpPr>
              <a:xfrm>
                <a:off x="611029" y="2427883"/>
                <a:ext cx="3512582" cy="3768447"/>
                <a:chOff x="611029" y="2427883"/>
                <a:chExt cx="3512582" cy="3768447"/>
              </a:xfrm>
            </p:grpSpPr>
            <p:sp>
              <p:nvSpPr>
                <p:cNvPr id="16" name="Rectangle 15"/>
                <p:cNvSpPr/>
                <p:nvPr/>
              </p:nvSpPr>
              <p:spPr>
                <a:xfrm>
                  <a:off x="1216204" y="2427883"/>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3" name="Group 2"/>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26" name="Rectangle 25"/>
          <p:cNvSpPr/>
          <p:nvPr/>
        </p:nvSpPr>
        <p:spPr>
          <a:xfrm>
            <a:off x="611030" y="1447800"/>
            <a:ext cx="10868369" cy="523220"/>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a:t>
            </a:r>
            <a:r>
              <a:rPr lang="en-US" sz="1400" dirty="0" smtClean="0">
                <a:latin typeface="Helvetica" panose="020B0604020202020204" pitchFamily="34" charset="0"/>
                <a:cs typeface="Helvetica" panose="020B0604020202020204" pitchFamily="34" charset="0"/>
              </a:rPr>
              <a:t>ore </a:t>
            </a:r>
            <a:r>
              <a:rPr lang="en-US" sz="1400" dirty="0">
                <a:latin typeface="Helvetica" panose="020B0604020202020204" pitchFamily="34" charset="0"/>
                <a:cs typeface="Helvetica" panose="020B0604020202020204" pitchFamily="34" charset="0"/>
              </a:rPr>
              <a:t>than </a:t>
            </a:r>
            <a:r>
              <a:rPr lang="en-US" sz="1400" dirty="0" smtClean="0">
                <a:latin typeface="Helvetica" panose="020B0604020202020204" pitchFamily="34" charset="0"/>
                <a:cs typeface="Helvetica" panose="020B0604020202020204" pitchFamily="34" charset="0"/>
              </a:rPr>
              <a:t>80% of </a:t>
            </a:r>
            <a:r>
              <a:rPr lang="en-US" sz="1400" dirty="0">
                <a:latin typeface="Helvetica" panose="020B0604020202020204" pitchFamily="34" charset="0"/>
                <a:cs typeface="Helvetica" panose="020B0604020202020204" pitchFamily="34" charset="0"/>
              </a:rPr>
              <a:t>workers in the Professional and Technical Services </a:t>
            </a:r>
            <a:r>
              <a:rPr lang="en-US" sz="1400" dirty="0" smtClean="0">
                <a:latin typeface="Helvetica" panose="020B0604020202020204" pitchFamily="34" charset="0"/>
                <a:cs typeface="Helvetica" panose="020B0604020202020204" pitchFamily="34" charset="0"/>
              </a:rPr>
              <a:t>sector </a:t>
            </a:r>
            <a:r>
              <a:rPr lang="en-US" sz="1400" dirty="0">
                <a:latin typeface="Helvetica" panose="020B0604020202020204" pitchFamily="34" charset="0"/>
                <a:cs typeface="Helvetica" panose="020B0604020202020204" pitchFamily="34" charset="0"/>
              </a:rPr>
              <a:t>in </a:t>
            </a:r>
            <a:r>
              <a:rPr lang="en-US" sz="1400" dirty="0" smtClean="0">
                <a:latin typeface="Helvetica" panose="020B0604020202020204" pitchFamily="34" charset="0"/>
                <a:cs typeface="Helvetica" panose="020B0604020202020204" pitchFamily="34" charset="0"/>
              </a:rPr>
              <a:t>Massachusetts are white, although Asian workers make up the fastest-growing segment of the industry workforce.</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37956432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t>Construction</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80</a:t>
            </a:fld>
            <a:endParaRPr lang="en-US" dirty="0"/>
          </a:p>
        </p:txBody>
      </p:sp>
    </p:spTree>
    <p:extLst>
      <p:ext uri="{BB962C8B-B14F-4D97-AF65-F5344CB8AC3E}">
        <p14:creationId xmlns:p14="http://schemas.microsoft.com/office/powerpoint/2010/main" val="39764534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81</a:t>
            </a:fld>
            <a:endParaRPr lang="en-US"/>
          </a:p>
        </p:txBody>
      </p:sp>
      <p:sp>
        <p:nvSpPr>
          <p:cNvPr id="14"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Gender</a:t>
            </a:r>
            <a:endParaRPr lang="en-US" sz="3200" dirty="0">
              <a:latin typeface="Helvetica" panose="020B0604020202020204" pitchFamily="34" charset="0"/>
              <a:cs typeface="Helvetica" panose="020B0604020202020204" pitchFamily="34" charset="0"/>
            </a:endParaRPr>
          </a:p>
        </p:txBody>
      </p:sp>
      <p:sp>
        <p:nvSpPr>
          <p:cNvPr id="20" name="Rectangle 19"/>
          <p:cNvSpPr/>
          <p:nvPr/>
        </p:nvSpPr>
        <p:spPr>
          <a:xfrm>
            <a:off x="611029" y="240270"/>
            <a:ext cx="2436886" cy="276999"/>
          </a:xfrm>
          <a:prstGeom prst="rect">
            <a:avLst/>
          </a:prstGeom>
        </p:spPr>
        <p:txBody>
          <a:bodyPr wrap="none">
            <a:spAutoFit/>
          </a:bodyPr>
          <a:lstStyle/>
          <a:p>
            <a:r>
              <a:rPr lang="en-US" sz="1200">
                <a:latin typeface="Helvetica" panose="020B0604020202020204" pitchFamily="34" charset="0"/>
                <a:cs typeface="Helvetica" panose="020B0604020202020204" pitchFamily="34" charset="0"/>
              </a:rPr>
              <a:t>Industry Deep Dive: Construction</a:t>
            </a:r>
            <a:endParaRPr lang="en-US" sz="1200" dirty="0"/>
          </a:p>
        </p:txBody>
      </p:sp>
      <p:grpSp>
        <p:nvGrpSpPr>
          <p:cNvPr id="6" name="Group 5"/>
          <p:cNvGrpSpPr/>
          <p:nvPr/>
        </p:nvGrpSpPr>
        <p:grpSpPr>
          <a:xfrm>
            <a:off x="1477682" y="2427883"/>
            <a:ext cx="10103291" cy="3768447"/>
            <a:chOff x="1477682" y="2427883"/>
            <a:chExt cx="10103291" cy="3768447"/>
          </a:xfrm>
        </p:grpSpPr>
        <p:grpSp>
          <p:nvGrpSpPr>
            <p:cNvPr id="19" name="Group 18"/>
            <p:cNvGrpSpPr/>
            <p:nvPr/>
          </p:nvGrpSpPr>
          <p:grpSpPr>
            <a:xfrm>
              <a:off x="1496613" y="2792130"/>
              <a:ext cx="8897302" cy="2926080"/>
              <a:chOff x="0" y="0"/>
              <a:chExt cx="8897302" cy="2926080"/>
            </a:xfrm>
          </p:grpSpPr>
          <p:graphicFrame>
            <p:nvGraphicFramePr>
              <p:cNvPr id="21" name="Chart 20"/>
              <p:cNvGraphicFramePr/>
              <p:nvPr>
                <p:extLst/>
              </p:nvPr>
            </p:nvGraphicFramePr>
            <p:xfrm>
              <a:off x="0" y="0"/>
              <a:ext cx="347472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Chart 21"/>
              <p:cNvGraphicFramePr/>
              <p:nvPr>
                <p:extLst/>
              </p:nvPr>
            </p:nvGraphicFramePr>
            <p:xfrm>
              <a:off x="4691062" y="0"/>
              <a:ext cx="4206240" cy="29260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 name="Group 1"/>
            <p:cNvGrpSpPr/>
            <p:nvPr/>
          </p:nvGrpSpPr>
          <p:grpSpPr>
            <a:xfrm>
              <a:off x="1477682" y="2427883"/>
              <a:ext cx="10103291" cy="3768447"/>
              <a:chOff x="1477682" y="2427883"/>
              <a:chExt cx="10103291" cy="3768447"/>
            </a:xfrm>
          </p:grpSpPr>
          <p:grpSp>
            <p:nvGrpSpPr>
              <p:cNvPr id="3" name="Group 2"/>
              <p:cNvGrpSpPr/>
              <p:nvPr/>
            </p:nvGrpSpPr>
            <p:grpSpPr>
              <a:xfrm>
                <a:off x="1477682" y="2429032"/>
                <a:ext cx="3512582" cy="3767298"/>
                <a:chOff x="611029" y="2429032"/>
                <a:chExt cx="3512582" cy="3767298"/>
              </a:xfrm>
            </p:grpSpPr>
            <p:sp>
              <p:nvSpPr>
                <p:cNvPr id="16" name="Rectangle 15"/>
                <p:cNvSpPr/>
                <p:nvPr/>
              </p:nvSpPr>
              <p:spPr>
                <a:xfrm>
                  <a:off x="1216203" y="2429032"/>
                  <a:ext cx="2302233"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nvGrpSpPr>
              <p:cNvPr id="7" name="Group 6"/>
              <p:cNvGrpSpPr/>
              <p:nvPr/>
            </p:nvGrpSpPr>
            <p:grpSpPr>
              <a:xfrm>
                <a:off x="4990264" y="2427883"/>
                <a:ext cx="6590709" cy="3768447"/>
                <a:chOff x="4990264" y="2427883"/>
                <a:chExt cx="6590709" cy="3768447"/>
              </a:xfrm>
            </p:grpSpPr>
            <p:sp>
              <p:nvSpPr>
                <p:cNvPr id="8" name="Rectangle 7"/>
                <p:cNvSpPr/>
                <p:nvPr/>
              </p:nvSpPr>
              <p:spPr>
                <a:xfrm>
                  <a:off x="4990264"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5655155" y="2427883"/>
                  <a:ext cx="5260927" cy="276999"/>
                </a:xfrm>
                <a:prstGeom prst="rect">
                  <a:avLst/>
                </a:prstGeom>
              </p:spPr>
              <p:txBody>
                <a:bodyPr wrap="none">
                  <a:spAutoFit/>
                </a:bodyPr>
                <a:lstStyle/>
                <a:p>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grpSp>
      <p:sp>
        <p:nvSpPr>
          <p:cNvPr id="17" name="Rectangle 16"/>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a:t>
            </a:r>
            <a:r>
              <a:rPr lang="en-US" sz="1400" dirty="0" smtClean="0">
                <a:latin typeface="Helvetica" panose="020B0604020202020204" pitchFamily="34" charset="0"/>
                <a:cs typeface="Helvetica" panose="020B0604020202020204" pitchFamily="34" charset="0"/>
              </a:rPr>
              <a:t>80</a:t>
            </a:r>
            <a:r>
              <a:rPr lang="en-US" sz="1400" dirty="0">
                <a:latin typeface="Helvetica" panose="020B0604020202020204" pitchFamily="34" charset="0"/>
                <a:cs typeface="Helvetica" panose="020B0604020202020204" pitchFamily="34" charset="0"/>
              </a:rPr>
              <a:t>% of </a:t>
            </a:r>
            <a:r>
              <a:rPr lang="en-US" sz="1400" dirty="0" smtClean="0">
                <a:latin typeface="Helvetica" panose="020B0604020202020204" pitchFamily="34" charset="0"/>
                <a:cs typeface="Helvetica" panose="020B0604020202020204" pitchFamily="34" charset="0"/>
              </a:rPr>
              <a:t>Construction workers in Massachusetts are male.</a:t>
            </a:r>
            <a:endParaRPr lang="en-US" sz="1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44724954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82</a:t>
            </a:fld>
            <a:endParaRPr lang="en-US"/>
          </a:p>
        </p:txBody>
      </p:sp>
      <p:grpSp>
        <p:nvGrpSpPr>
          <p:cNvPr id="7" name="Group 6"/>
          <p:cNvGrpSpPr/>
          <p:nvPr/>
        </p:nvGrpSpPr>
        <p:grpSpPr>
          <a:xfrm>
            <a:off x="611029" y="2427883"/>
            <a:ext cx="11085448" cy="3768447"/>
            <a:chOff x="611029" y="2427883"/>
            <a:chExt cx="11085448" cy="3768447"/>
          </a:xfrm>
        </p:grpSpPr>
        <p:graphicFrame>
          <p:nvGraphicFramePr>
            <p:cNvPr id="17" name="Chart 16"/>
            <p:cNvGraphicFramePr>
              <a:graphicFrameLocks noChangeAspect="1"/>
            </p:cNvGraphicFramePr>
            <p:nvPr>
              <p:extLst/>
            </p:nvPr>
          </p:nvGraphicFramePr>
          <p:xfrm>
            <a:off x="4898801" y="2784530"/>
            <a:ext cx="420624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9" name="Chart 18"/>
            <p:cNvGraphicFramePr>
              <a:graphicFrameLocks noChangeAspect="1"/>
            </p:cNvGraphicFramePr>
            <p:nvPr>
              <p:extLst/>
            </p:nvPr>
          </p:nvGraphicFramePr>
          <p:xfrm>
            <a:off x="9232070" y="2789412"/>
            <a:ext cx="2464407" cy="29260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a:graphicFrameLocks noChangeAspect="1"/>
            </p:cNvGraphicFramePr>
            <p:nvPr>
              <p:extLst/>
            </p:nvPr>
          </p:nvGraphicFramePr>
          <p:xfrm>
            <a:off x="647290" y="2789412"/>
            <a:ext cx="3474720" cy="2926080"/>
          </p:xfrm>
          <a:graphic>
            <a:graphicData uri="http://schemas.openxmlformats.org/drawingml/2006/chart">
              <c:chart xmlns:c="http://schemas.openxmlformats.org/drawingml/2006/chart" xmlns:r="http://schemas.openxmlformats.org/officeDocument/2006/relationships" r:id="rId5"/>
            </a:graphicData>
          </a:graphic>
        </p:graphicFrame>
        <p:grpSp>
          <p:nvGrpSpPr>
            <p:cNvPr id="3" name="Group 2"/>
            <p:cNvGrpSpPr/>
            <p:nvPr/>
          </p:nvGrpSpPr>
          <p:grpSpPr>
            <a:xfrm>
              <a:off x="611029" y="2427883"/>
              <a:ext cx="10981965" cy="3768447"/>
              <a:chOff x="611029" y="2427883"/>
              <a:chExt cx="10981965" cy="3768447"/>
            </a:xfrm>
          </p:grpSpPr>
          <p:grpSp>
            <p:nvGrpSpPr>
              <p:cNvPr id="9" name="Group 8"/>
              <p:cNvGrpSpPr/>
              <p:nvPr/>
            </p:nvGrpSpPr>
            <p:grpSpPr>
              <a:xfrm>
                <a:off x="5002285" y="2427883"/>
                <a:ext cx="6590709" cy="3768447"/>
                <a:chOff x="4990263" y="2427883"/>
                <a:chExt cx="6590709" cy="3768447"/>
              </a:xfrm>
            </p:grpSpPr>
            <p:sp>
              <p:nvSpPr>
                <p:cNvPr id="8" name="Rectangle 7"/>
                <p:cNvSpPr/>
                <p:nvPr/>
              </p:nvSpPr>
              <p:spPr>
                <a:xfrm>
                  <a:off x="4990263" y="5826998"/>
                  <a:ext cx="659070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a:t>
                  </a:r>
                </a:p>
                <a:p>
                  <a:pPr algn="ctr"/>
                  <a:r>
                    <a:rPr lang="en-US" sz="900" dirty="0" smtClean="0">
                      <a:latin typeface="Helvetica" panose="020B0604020202020204" pitchFamily="34" charset="0"/>
                      <a:cs typeface="Helvetica" panose="020B0604020202020204" pitchFamily="34" charset="0"/>
                    </a:rPr>
                    <a:t>Quarterly Workforce Indicators, Q2 2015 – Q2 2018</a:t>
                  </a:r>
                  <a:endParaRPr lang="en-US" sz="900" dirty="0">
                    <a:latin typeface="Helvetica" panose="020B0604020202020204" pitchFamily="34" charset="0"/>
                    <a:cs typeface="Helvetica" panose="020B0604020202020204" pitchFamily="34" charset="0"/>
                  </a:endParaRPr>
                </a:p>
              </p:txBody>
            </p:sp>
            <p:sp>
              <p:nvSpPr>
                <p:cNvPr id="10" name="Rectangle 9"/>
                <p:cNvSpPr/>
                <p:nvPr/>
              </p:nvSpPr>
              <p:spPr>
                <a:xfrm>
                  <a:off x="4990263" y="2427883"/>
                  <a:ext cx="6590709" cy="276999"/>
                </a:xfrm>
                <a:prstGeom prst="rect">
                  <a:avLst/>
                </a:prstGeom>
              </p:spPr>
              <p:txBody>
                <a:bodyPr wrap="square">
                  <a:spAutoFit/>
                </a:bodyPr>
                <a:lstStyle/>
                <a:p>
                  <a:pPr algn="ctr"/>
                  <a:r>
                    <a:rPr lang="en-US" sz="1200" dirty="0">
                      <a:latin typeface="Helvetica" panose="020B0604020202020204" pitchFamily="34" charset="0"/>
                      <a:cs typeface="Helvetica" panose="020B0604020202020204" pitchFamily="34" charset="0"/>
                    </a:rPr>
                    <a:t>Percent and Absolute Change in </a:t>
                  </a:r>
                  <a:r>
                    <a:rPr lang="en-US" sz="1200" dirty="0" smtClean="0">
                      <a:latin typeface="Helvetica" panose="020B0604020202020204" pitchFamily="34" charset="0"/>
                      <a:cs typeface="Helvetica" panose="020B0604020202020204" pitchFamily="34" charset="0"/>
                    </a:rPr>
                    <a:t>Industry Employment, </a:t>
                  </a:r>
                  <a:r>
                    <a:rPr lang="en-US" sz="1200" dirty="0">
                      <a:latin typeface="Helvetica" panose="020B0604020202020204" pitchFamily="34" charset="0"/>
                      <a:cs typeface="Helvetica" panose="020B0604020202020204" pitchFamily="34" charset="0"/>
                    </a:rPr>
                    <a:t>Q2 </a:t>
                  </a:r>
                  <a:r>
                    <a:rPr lang="en-US" sz="1200" dirty="0" smtClean="0">
                      <a:latin typeface="Helvetica" panose="020B0604020202020204" pitchFamily="34" charset="0"/>
                      <a:cs typeface="Helvetica" panose="020B0604020202020204" pitchFamily="34" charset="0"/>
                    </a:rPr>
                    <a:t>2015 </a:t>
                  </a:r>
                  <a:r>
                    <a:rPr lang="en-US" sz="1200" dirty="0">
                      <a:latin typeface="Helvetica" panose="020B0604020202020204" pitchFamily="34" charset="0"/>
                      <a:cs typeface="Helvetica" panose="020B0604020202020204" pitchFamily="34" charset="0"/>
                    </a:rPr>
                    <a:t>– Q2 </a:t>
                  </a:r>
                  <a:r>
                    <a:rPr lang="en-US" sz="1200" dirty="0" smtClean="0">
                      <a:latin typeface="Helvetica" panose="020B0604020202020204" pitchFamily="34" charset="0"/>
                      <a:cs typeface="Helvetica" panose="020B0604020202020204" pitchFamily="34" charset="0"/>
                    </a:rPr>
                    <a:t>2018</a:t>
                  </a:r>
                  <a:endParaRPr lang="en-US" sz="1200" dirty="0">
                    <a:latin typeface="Helvetica" panose="020B0604020202020204" pitchFamily="34" charset="0"/>
                    <a:cs typeface="Helvetica" panose="020B0604020202020204" pitchFamily="34" charset="0"/>
                  </a:endParaRPr>
                </a:p>
              </p:txBody>
            </p:sp>
          </p:grpSp>
          <p:grpSp>
            <p:nvGrpSpPr>
              <p:cNvPr id="2" name="Group 1"/>
              <p:cNvGrpSpPr/>
              <p:nvPr/>
            </p:nvGrpSpPr>
            <p:grpSpPr>
              <a:xfrm>
                <a:off x="611029" y="2427883"/>
                <a:ext cx="3512582" cy="3768447"/>
                <a:chOff x="611029" y="2427883"/>
                <a:chExt cx="3512582" cy="3768447"/>
              </a:xfrm>
            </p:grpSpPr>
            <p:sp>
              <p:nvSpPr>
                <p:cNvPr id="16" name="Rectangle 15"/>
                <p:cNvSpPr/>
                <p:nvPr/>
              </p:nvSpPr>
              <p:spPr>
                <a:xfrm>
                  <a:off x="631612" y="2427883"/>
                  <a:ext cx="3471417" cy="276999"/>
                </a:xfrm>
                <a:prstGeom prst="rect">
                  <a:avLst/>
                </a:prstGeom>
              </p:spPr>
              <p:txBody>
                <a:bodyPr wrap="square">
                  <a:spAutoFit/>
                </a:bodyPr>
                <a:lstStyle/>
                <a:p>
                  <a:pPr algn="ctr"/>
                  <a:r>
                    <a:rPr lang="en-US" sz="1200" dirty="0" smtClean="0">
                      <a:latin typeface="Helvetica" panose="020B0604020202020204" pitchFamily="34" charset="0"/>
                      <a:cs typeface="Helvetica" panose="020B0604020202020204" pitchFamily="34" charset="0"/>
                    </a:rPr>
                    <a:t>Industry Employment, Q2 2018</a:t>
                  </a:r>
                  <a:endParaRPr lang="en-US" sz="1200" dirty="0">
                    <a:latin typeface="Helvetica" panose="020B0604020202020204" pitchFamily="34" charset="0"/>
                    <a:cs typeface="Helvetica" panose="020B0604020202020204" pitchFamily="34" charset="0"/>
                  </a:endParaRPr>
                </a:p>
              </p:txBody>
            </p:sp>
            <p:sp>
              <p:nvSpPr>
                <p:cNvPr id="18" name="Rectangle 17"/>
                <p:cNvSpPr/>
                <p:nvPr/>
              </p:nvSpPr>
              <p:spPr>
                <a:xfrm>
                  <a:off x="611029" y="5826998"/>
                  <a:ext cx="3512582"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Source: US Census Longitudinal Employer-Household Dynamics: Quarterly Workforce Indicators, Q2 2018</a:t>
                  </a:r>
                  <a:endParaRPr lang="en-US" sz="900" dirty="0">
                    <a:latin typeface="Helvetica" panose="020B0604020202020204" pitchFamily="34" charset="0"/>
                    <a:cs typeface="Helvetica" panose="020B0604020202020204" pitchFamily="34" charset="0"/>
                  </a:endParaRPr>
                </a:p>
              </p:txBody>
            </p:sp>
          </p:grpSp>
        </p:grpSp>
      </p:grpSp>
      <p:sp>
        <p:nvSpPr>
          <p:cNvPr id="26" name="Title 1"/>
          <p:cNvSpPr>
            <a:spLocks noGrp="1"/>
          </p:cNvSpPr>
          <p:nvPr>
            <p:ph type="title"/>
          </p:nvPr>
        </p:nvSpPr>
        <p:spPr>
          <a:xfrm>
            <a:off x="611030" y="609600"/>
            <a:ext cx="10969943" cy="808038"/>
          </a:xfrm>
        </p:spPr>
        <p:txBody>
          <a:bodyPr>
            <a:normAutofit/>
          </a:bodyPr>
          <a:lstStyle/>
          <a:p>
            <a:pPr algn="l"/>
            <a:r>
              <a:rPr lang="en-US" sz="3200" dirty="0" smtClean="0">
                <a:latin typeface="Helvetica" panose="020B0604020202020204" pitchFamily="34" charset="0"/>
                <a:cs typeface="Helvetica" panose="020B0604020202020204" pitchFamily="34" charset="0"/>
              </a:rPr>
              <a:t>Construction by Race/Ethnicity</a:t>
            </a:r>
            <a:endParaRPr lang="en-US" sz="3200" dirty="0">
              <a:latin typeface="Helvetica" panose="020B0604020202020204" pitchFamily="34" charset="0"/>
              <a:cs typeface="Helvetica" panose="020B0604020202020204" pitchFamily="34" charset="0"/>
            </a:endParaRPr>
          </a:p>
        </p:txBody>
      </p:sp>
      <p:sp>
        <p:nvSpPr>
          <p:cNvPr id="27" name="Rectangle 26"/>
          <p:cNvSpPr/>
          <p:nvPr/>
        </p:nvSpPr>
        <p:spPr>
          <a:xfrm>
            <a:off x="611029" y="240270"/>
            <a:ext cx="2436886" cy="276999"/>
          </a:xfrm>
          <a:prstGeom prst="rect">
            <a:avLst/>
          </a:prstGeom>
        </p:spPr>
        <p:txBody>
          <a:bodyPr wrap="none">
            <a:spAutoFit/>
          </a:bodyPr>
          <a:lstStyle/>
          <a:p>
            <a:r>
              <a:rPr lang="en-US" sz="1200">
                <a:latin typeface="Helvetica" panose="020B0604020202020204" pitchFamily="34" charset="0"/>
                <a:cs typeface="Helvetica" panose="020B0604020202020204" pitchFamily="34" charset="0"/>
              </a:rPr>
              <a:t>Industry Deep Dive: Construction</a:t>
            </a:r>
            <a:endParaRPr lang="en-US" sz="1200" dirty="0"/>
          </a:p>
        </p:txBody>
      </p:sp>
      <p:sp>
        <p:nvSpPr>
          <p:cNvPr id="23" name="Rectangle 22"/>
          <p:cNvSpPr/>
          <p:nvPr/>
        </p:nvSpPr>
        <p:spPr>
          <a:xfrm>
            <a:off x="611030" y="1447800"/>
            <a:ext cx="10868369" cy="307777"/>
          </a:xfrm>
          <a:prstGeom prst="rect">
            <a:avLst/>
          </a:prstGeom>
        </p:spPr>
        <p:txBody>
          <a:bodyPr wrap="square">
            <a:spAutoFit/>
          </a:bodyPr>
          <a:lstStyle/>
          <a:p>
            <a:r>
              <a:rPr lang="en-US" sz="1400" dirty="0">
                <a:latin typeface="Helvetica" panose="020B0604020202020204" pitchFamily="34" charset="0"/>
                <a:cs typeface="Helvetica" panose="020B0604020202020204" pitchFamily="34" charset="0"/>
              </a:rPr>
              <a:t>More than </a:t>
            </a:r>
            <a:r>
              <a:rPr lang="en-US" sz="1400" dirty="0" smtClean="0">
                <a:latin typeface="Helvetica" panose="020B0604020202020204" pitchFamily="34" charset="0"/>
                <a:cs typeface="Helvetica" panose="020B0604020202020204" pitchFamily="34" charset="0"/>
              </a:rPr>
              <a:t>90% </a:t>
            </a:r>
            <a:r>
              <a:rPr lang="en-US" sz="1400" dirty="0">
                <a:latin typeface="Helvetica" panose="020B0604020202020204" pitchFamily="34" charset="0"/>
                <a:cs typeface="Helvetica" panose="020B0604020202020204" pitchFamily="34" charset="0"/>
              </a:rPr>
              <a:t>of </a:t>
            </a:r>
            <a:r>
              <a:rPr lang="en-US" sz="1400" dirty="0" smtClean="0">
                <a:latin typeface="Helvetica" panose="020B0604020202020204" pitchFamily="34" charset="0"/>
                <a:cs typeface="Helvetica" panose="020B0604020202020204" pitchFamily="34" charset="0"/>
              </a:rPr>
              <a:t>Construction workers </a:t>
            </a:r>
            <a:r>
              <a:rPr lang="en-US" sz="1400" dirty="0">
                <a:latin typeface="Helvetica" panose="020B0604020202020204" pitchFamily="34" charset="0"/>
                <a:cs typeface="Helvetica" panose="020B0604020202020204" pitchFamily="34" charset="0"/>
              </a:rPr>
              <a:t>in </a:t>
            </a:r>
            <a:r>
              <a:rPr lang="en-US" sz="1400" dirty="0" smtClean="0">
                <a:latin typeface="Helvetica" panose="020B0604020202020204" pitchFamily="34" charset="0"/>
                <a:cs typeface="Helvetica" panose="020B0604020202020204" pitchFamily="34" charset="0"/>
              </a:rPr>
              <a:t>Massachusetts are </a:t>
            </a:r>
            <a:r>
              <a:rPr lang="en-US" sz="1400" dirty="0">
                <a:latin typeface="Helvetica" panose="020B0604020202020204" pitchFamily="34" charset="0"/>
                <a:cs typeface="Helvetica" panose="020B0604020202020204" pitchFamily="34" charset="0"/>
              </a:rPr>
              <a:t>white. </a:t>
            </a:r>
          </a:p>
        </p:txBody>
      </p:sp>
    </p:spTree>
    <p:extLst>
      <p:ext uri="{BB962C8B-B14F-4D97-AF65-F5344CB8AC3E}">
        <p14:creationId xmlns:p14="http://schemas.microsoft.com/office/powerpoint/2010/main" val="113872059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Appendix:	Professional Licensing</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83</a:t>
            </a:fld>
            <a:endParaRPr lang="en-US"/>
          </a:p>
        </p:txBody>
      </p:sp>
    </p:spTree>
    <p:extLst>
      <p:ext uri="{BB962C8B-B14F-4D97-AF65-F5344CB8AC3E}">
        <p14:creationId xmlns:p14="http://schemas.microsoft.com/office/powerpoint/2010/main" val="4069190529"/>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728368511"/>
              </p:ext>
            </p:extLst>
          </p:nvPr>
        </p:nvGraphicFramePr>
        <p:xfrm>
          <a:off x="492322" y="1593956"/>
          <a:ext cx="5925312" cy="3910978"/>
        </p:xfrm>
        <a:graphic>
          <a:graphicData uri="http://schemas.openxmlformats.org/drawingml/2006/table">
            <a:tbl>
              <a:tblPr/>
              <a:tblGrid>
                <a:gridCol w="2834640">
                  <a:extLst>
                    <a:ext uri="{9D8B030D-6E8A-4147-A177-3AD203B41FA5}">
                      <a16:colId xmlns:a16="http://schemas.microsoft.com/office/drawing/2014/main" val="2096971815"/>
                    </a:ext>
                  </a:extLst>
                </a:gridCol>
                <a:gridCol w="822960">
                  <a:extLst>
                    <a:ext uri="{9D8B030D-6E8A-4147-A177-3AD203B41FA5}">
                      <a16:colId xmlns:a16="http://schemas.microsoft.com/office/drawing/2014/main" val="3123454832"/>
                    </a:ext>
                  </a:extLst>
                </a:gridCol>
                <a:gridCol w="1060704">
                  <a:extLst>
                    <a:ext uri="{9D8B030D-6E8A-4147-A177-3AD203B41FA5}">
                      <a16:colId xmlns:a16="http://schemas.microsoft.com/office/drawing/2014/main" val="4081726666"/>
                    </a:ext>
                  </a:extLst>
                </a:gridCol>
                <a:gridCol w="1207008">
                  <a:extLst>
                    <a:ext uri="{9D8B030D-6E8A-4147-A177-3AD203B41FA5}">
                      <a16:colId xmlns:a16="http://schemas.microsoft.com/office/drawing/2014/main" val="178756727"/>
                    </a:ext>
                  </a:extLst>
                </a:gridCol>
              </a:tblGrid>
              <a:tr h="182880">
                <a:tc>
                  <a:txBody>
                    <a:bodyPr/>
                    <a:lstStyle/>
                    <a:p>
                      <a:pPr algn="ctr" fontAlgn="b"/>
                      <a:r>
                        <a:rPr lang="en-US" sz="1050" b="0" i="0" u="none" strike="noStrike" dirty="0">
                          <a:solidFill>
                            <a:srgbClr val="FFFFFF"/>
                          </a:solidFill>
                          <a:effectLst/>
                          <a:latin typeface="+mn-lt"/>
                        </a:rPr>
                        <a:t>DPL Board/License Type</a:t>
                      </a:r>
                    </a:p>
                  </a:txBody>
                  <a:tcPr marL="9439" marR="9439" marT="9439"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STARS</a:t>
                      </a:r>
                    </a:p>
                  </a:txBody>
                  <a:tcPr marL="9439" marR="9439" marT="9439"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b"/>
                      <a:r>
                        <a:rPr lang="en-US" sz="1050" b="0" i="0" u="none" strike="noStrike" dirty="0" smtClean="0">
                          <a:solidFill>
                            <a:srgbClr val="FFFFFF"/>
                          </a:solidFill>
                          <a:effectLst/>
                          <a:latin typeface="+mn-lt"/>
                        </a:rPr>
                        <a:t>Licenses</a:t>
                      </a:r>
                      <a:endParaRPr lang="en-US" sz="1050" b="0" i="0" u="none" strike="noStrike" dirty="0">
                        <a:solidFill>
                          <a:srgbClr val="FFFFFF"/>
                        </a:solidFill>
                        <a:effectLst/>
                        <a:latin typeface="+mn-lt"/>
                      </a:endParaRPr>
                    </a:p>
                  </a:txBody>
                  <a:tcPr marL="9439" marR="9439" marT="9439"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ctr" fontAlgn="b"/>
                      <a:r>
                        <a:rPr lang="en-US" sz="1050" b="0" i="0" u="none" strike="noStrike" dirty="0">
                          <a:solidFill>
                            <a:srgbClr val="FFFFFF"/>
                          </a:solidFill>
                          <a:effectLst/>
                          <a:latin typeface="+mn-lt"/>
                        </a:rPr>
                        <a:t>2018 Employment</a:t>
                      </a:r>
                    </a:p>
                  </a:txBody>
                  <a:tcPr marL="9439" marR="9439" marT="9439" marB="0" anchor="ctr">
                    <a:lnL>
                      <a:noFill/>
                    </a:lnL>
                    <a:lnR>
                      <a:noFill/>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084442946"/>
                  </a:ext>
                </a:extLst>
              </a:tr>
              <a:tr h="91440">
                <a:tc>
                  <a:txBody>
                    <a:bodyPr/>
                    <a:lstStyle/>
                    <a:p>
                      <a:pPr algn="l" fontAlgn="b"/>
                      <a:r>
                        <a:rPr lang="en-US" sz="1050" b="0" i="0" u="none" strike="noStrike" dirty="0" smtClean="0">
                          <a:solidFill>
                            <a:srgbClr val="000000"/>
                          </a:solidFill>
                          <a:effectLst/>
                          <a:latin typeface="+mn-lt"/>
                        </a:rPr>
                        <a:t>Allied Health</a:t>
                      </a:r>
                      <a:endParaRPr lang="en-US" sz="1050" b="0" i="0" u="none" strike="noStrike" dirty="0">
                        <a:solidFill>
                          <a:srgbClr val="000000"/>
                        </a:solidFill>
                        <a:effectLst/>
                        <a:latin typeface="+mn-lt"/>
                      </a:endParaRPr>
                    </a:p>
                  </a:txBody>
                  <a:tcPr marL="9439" marR="9439" marT="9439"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w="12700" cap="flat" cmpd="sng" algn="ctr">
                      <a:solidFill>
                        <a:srgbClr val="000000"/>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359203876"/>
                  </a:ext>
                </a:extLst>
              </a:tr>
              <a:tr h="91440">
                <a:tc>
                  <a:txBody>
                    <a:bodyPr/>
                    <a:lstStyle/>
                    <a:p>
                      <a:pPr algn="l" fontAlgn="b"/>
                      <a:r>
                        <a:rPr lang="en-US" sz="1050" b="0" i="0" u="none" strike="noStrike" dirty="0" smtClean="0">
                          <a:solidFill>
                            <a:srgbClr val="000000"/>
                          </a:solidFill>
                          <a:effectLst/>
                          <a:latin typeface="+mn-lt"/>
                        </a:rPr>
                        <a:t>Mental Health Counselor</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5,028</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7,556</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548985623"/>
                  </a:ext>
                </a:extLst>
              </a:tr>
              <a:tr h="91440">
                <a:tc>
                  <a:txBody>
                    <a:bodyPr/>
                    <a:lstStyle/>
                    <a:p>
                      <a:pPr algn="l" fontAlgn="b"/>
                      <a:r>
                        <a:rPr lang="en-US" sz="1050" b="0" i="0" u="none" strike="noStrike" dirty="0" smtClean="0">
                          <a:solidFill>
                            <a:srgbClr val="000000"/>
                          </a:solidFill>
                          <a:effectLst/>
                          <a:latin typeface="+mn-lt"/>
                        </a:rPr>
                        <a:t>Occupational Therapist</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3,020</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5,536</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682062371"/>
                  </a:ext>
                </a:extLst>
              </a:tr>
              <a:tr h="91440">
                <a:tc>
                  <a:txBody>
                    <a:bodyPr/>
                    <a:lstStyle/>
                    <a:p>
                      <a:pPr algn="l" fontAlgn="b"/>
                      <a:r>
                        <a:rPr lang="en-US" sz="1050" b="0" i="0" u="none" strike="noStrike" dirty="0" smtClean="0">
                          <a:solidFill>
                            <a:srgbClr val="000000"/>
                          </a:solidFill>
                          <a:effectLst/>
                          <a:latin typeface="+mn-lt"/>
                        </a:rPr>
                        <a:t>Educational Psychologist</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2,614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5,305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1064136348"/>
                  </a:ext>
                </a:extLst>
              </a:tr>
              <a:tr h="91440">
                <a:tc>
                  <a:txBody>
                    <a:bodyPr/>
                    <a:lstStyle/>
                    <a:p>
                      <a:pPr algn="l" fontAlgn="b"/>
                      <a:r>
                        <a:rPr lang="en-US" sz="1050" b="0" i="0" u="none" strike="noStrike" dirty="0" smtClean="0">
                          <a:solidFill>
                            <a:srgbClr val="000000"/>
                          </a:solidFill>
                          <a:effectLst/>
                          <a:latin typeface="+mn-lt"/>
                        </a:rPr>
                        <a:t>Applied Behavior Analyst</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2,138</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4,443</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2801466711"/>
                  </a:ext>
                </a:extLst>
              </a:tr>
              <a:tr h="91440">
                <a:tc>
                  <a:txBody>
                    <a:bodyPr/>
                    <a:lstStyle/>
                    <a:p>
                      <a:pPr algn="l" fontAlgn="b"/>
                      <a:r>
                        <a:rPr lang="en-US" sz="1050" b="0" i="0" u="none" strike="noStrike" dirty="0" smtClean="0">
                          <a:solidFill>
                            <a:srgbClr val="000000"/>
                          </a:solidFill>
                          <a:effectLst/>
                          <a:latin typeface="+mn-lt"/>
                        </a:rPr>
                        <a:t>Physical Therapist</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4,482</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9,429</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1710485843"/>
                  </a:ext>
                </a:extLst>
              </a:tr>
              <a:tr h="91440">
                <a:tc>
                  <a:txBody>
                    <a:bodyPr/>
                    <a:lstStyle/>
                    <a:p>
                      <a:pPr algn="l" fontAlgn="b"/>
                      <a:r>
                        <a:rPr lang="en-US" sz="1050" b="0" i="0" u="none" strike="noStrike" dirty="0" smtClean="0">
                          <a:solidFill>
                            <a:srgbClr val="000000"/>
                          </a:solidFill>
                          <a:effectLst/>
                          <a:latin typeface="+mn-lt"/>
                        </a:rPr>
                        <a:t>Electricians</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2190433737"/>
                  </a:ext>
                </a:extLst>
              </a:tr>
              <a:tr h="91440">
                <a:tc>
                  <a:txBody>
                    <a:bodyPr/>
                    <a:lstStyle/>
                    <a:p>
                      <a:pPr algn="l" fontAlgn="b"/>
                      <a:r>
                        <a:rPr lang="en-US" sz="1050" b="0" i="0" u="none" strike="noStrike" dirty="0" smtClean="0">
                          <a:solidFill>
                            <a:srgbClr val="000000"/>
                          </a:solidFill>
                          <a:effectLst/>
                          <a:latin typeface="+mn-lt"/>
                        </a:rPr>
                        <a:t>Electrician</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12,781</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18,249</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2868968267"/>
                  </a:ext>
                </a:extLst>
              </a:tr>
              <a:tr h="91440">
                <a:tc>
                  <a:txBody>
                    <a:bodyPr/>
                    <a:lstStyle/>
                    <a:p>
                      <a:pPr algn="l" fontAlgn="b"/>
                      <a:r>
                        <a:rPr lang="en-US" sz="1050" b="0" i="0" u="none" strike="noStrike" dirty="0" smtClean="0">
                          <a:solidFill>
                            <a:srgbClr val="000000"/>
                          </a:solidFill>
                          <a:effectLst/>
                          <a:latin typeface="+mn-lt"/>
                        </a:rPr>
                        <a:t>Engineers And Land Surveyors</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275481262"/>
                  </a:ext>
                </a:extLst>
              </a:tr>
              <a:tr h="91440">
                <a:tc>
                  <a:txBody>
                    <a:bodyPr/>
                    <a:lstStyle/>
                    <a:p>
                      <a:pPr algn="l" fontAlgn="b"/>
                      <a:r>
                        <a:rPr lang="en-US" sz="1050" b="1" i="1" u="none" strike="noStrike" dirty="0" smtClean="0">
                          <a:solidFill>
                            <a:srgbClr val="000000"/>
                          </a:solidFill>
                          <a:effectLst/>
                          <a:latin typeface="+mn-lt"/>
                        </a:rPr>
                        <a:t>Engineer*</a:t>
                      </a:r>
                      <a:endParaRPr lang="en-US" sz="1050" b="1" i="1"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8,300</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48,881</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145059301"/>
                  </a:ext>
                </a:extLst>
              </a:tr>
              <a:tr h="91440">
                <a:tc>
                  <a:txBody>
                    <a:bodyPr/>
                    <a:lstStyle/>
                    <a:p>
                      <a:pPr algn="l" fontAlgn="b"/>
                      <a:r>
                        <a:rPr lang="en-US" sz="1050" b="0" i="0" u="none" strike="noStrike" dirty="0" smtClean="0">
                          <a:solidFill>
                            <a:srgbClr val="000000"/>
                          </a:solidFill>
                          <a:effectLst/>
                          <a:latin typeface="+mn-lt"/>
                        </a:rPr>
                        <a:t>Gas Fitters</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4040130397"/>
                  </a:ext>
                </a:extLst>
              </a:tr>
              <a:tr h="91440">
                <a:tc>
                  <a:txBody>
                    <a:bodyPr/>
                    <a:lstStyle/>
                    <a:p>
                      <a:pPr algn="l" fontAlgn="b"/>
                      <a:r>
                        <a:rPr lang="en-US" sz="1050" b="0" i="0" u="none" strike="noStrike" dirty="0" smtClean="0">
                          <a:solidFill>
                            <a:srgbClr val="000000"/>
                          </a:solidFill>
                          <a:effectLst/>
                          <a:latin typeface="+mn-lt"/>
                        </a:rPr>
                        <a:t>Gas Fitter</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12,117</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15,004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951943714"/>
                  </a:ext>
                </a:extLst>
              </a:tr>
              <a:tr h="91440">
                <a:tc>
                  <a:txBody>
                    <a:bodyPr/>
                    <a:lstStyle/>
                    <a:p>
                      <a:pPr algn="l" fontAlgn="b"/>
                      <a:r>
                        <a:rPr lang="en-US" sz="1050" b="0" i="0" u="none" strike="noStrike" dirty="0" smtClean="0">
                          <a:solidFill>
                            <a:srgbClr val="000000"/>
                          </a:solidFill>
                          <a:effectLst/>
                          <a:latin typeface="+mn-lt"/>
                        </a:rPr>
                        <a:t>Public Accountancy</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1609185734"/>
                  </a:ext>
                </a:extLst>
              </a:tr>
              <a:tr h="91440">
                <a:tc>
                  <a:txBody>
                    <a:bodyPr/>
                    <a:lstStyle/>
                    <a:p>
                      <a:pPr algn="l" fontAlgn="b"/>
                      <a:r>
                        <a:rPr lang="en-US" sz="1050" b="0" i="0" u="none" strike="noStrike" dirty="0" smtClean="0">
                          <a:solidFill>
                            <a:srgbClr val="000000"/>
                          </a:solidFill>
                          <a:effectLst/>
                          <a:latin typeface="+mn-lt"/>
                        </a:rPr>
                        <a:t>Certified Public Accountant</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9,542</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38,572</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2608531163"/>
                  </a:ext>
                </a:extLst>
              </a:tr>
              <a:tr h="91440">
                <a:tc>
                  <a:txBody>
                    <a:bodyPr/>
                    <a:lstStyle/>
                    <a:p>
                      <a:pPr algn="l" fontAlgn="b"/>
                      <a:r>
                        <a:rPr lang="en-US" sz="1050" b="0" i="0" u="none" strike="noStrike" dirty="0" smtClean="0">
                          <a:solidFill>
                            <a:srgbClr val="000000"/>
                          </a:solidFill>
                          <a:effectLst/>
                          <a:latin typeface="+mn-lt"/>
                        </a:rPr>
                        <a:t>Real Estate</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2679895899"/>
                  </a:ext>
                </a:extLst>
              </a:tr>
              <a:tr h="91440">
                <a:tc>
                  <a:txBody>
                    <a:bodyPr/>
                    <a:lstStyle/>
                    <a:p>
                      <a:pPr algn="l" fontAlgn="b"/>
                      <a:r>
                        <a:rPr lang="en-US" sz="1050" b="0" i="0" u="none" strike="noStrike" dirty="0" smtClean="0">
                          <a:solidFill>
                            <a:srgbClr val="000000"/>
                          </a:solidFill>
                          <a:effectLst/>
                          <a:latin typeface="+mn-lt"/>
                        </a:rPr>
                        <a:t>Real Estate Salesperson</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36,172</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6,059</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3538563649"/>
                  </a:ext>
                </a:extLst>
              </a:tr>
              <a:tr h="91440">
                <a:tc>
                  <a:txBody>
                    <a:bodyPr/>
                    <a:lstStyle/>
                    <a:p>
                      <a:pPr algn="l" fontAlgn="b"/>
                      <a:r>
                        <a:rPr lang="en-US" sz="1050" b="0" i="0" u="none" strike="noStrike" dirty="0" smtClean="0">
                          <a:solidFill>
                            <a:srgbClr val="000000"/>
                          </a:solidFill>
                          <a:effectLst/>
                          <a:latin typeface="+mn-lt"/>
                        </a:rPr>
                        <a:t>Social Workers</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1867036200"/>
                  </a:ext>
                </a:extLst>
              </a:tr>
              <a:tr h="91440">
                <a:tc>
                  <a:txBody>
                    <a:bodyPr/>
                    <a:lstStyle/>
                    <a:p>
                      <a:pPr algn="l" fontAlgn="b"/>
                      <a:r>
                        <a:rPr lang="en-US" sz="1050" b="1" i="1" u="none" strike="noStrike" dirty="0" smtClean="0">
                          <a:solidFill>
                            <a:srgbClr val="000000"/>
                          </a:solidFill>
                          <a:effectLst/>
                          <a:latin typeface="+mn-lt"/>
                        </a:rPr>
                        <a:t>Social Worker, Licensed*</a:t>
                      </a:r>
                      <a:endParaRPr lang="en-US" sz="1050" b="1" i="1"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13,948</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24,165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3001377781"/>
                  </a:ext>
                </a:extLst>
              </a:tr>
              <a:tr h="91440">
                <a:tc>
                  <a:txBody>
                    <a:bodyPr/>
                    <a:lstStyle/>
                    <a:p>
                      <a:pPr algn="l" fontAlgn="b"/>
                      <a:r>
                        <a:rPr lang="en-US" sz="1050" b="0" i="0" u="none" strike="noStrike" dirty="0" smtClean="0">
                          <a:solidFill>
                            <a:srgbClr val="000000"/>
                          </a:solidFill>
                          <a:effectLst/>
                          <a:latin typeface="+mn-lt"/>
                        </a:rPr>
                        <a:t>Speech And Audiology</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2788131054"/>
                  </a:ext>
                </a:extLst>
              </a:tr>
              <a:tr h="91440">
                <a:tc>
                  <a:txBody>
                    <a:bodyPr/>
                    <a:lstStyle/>
                    <a:p>
                      <a:pPr algn="l" fontAlgn="b"/>
                      <a:r>
                        <a:rPr lang="en-US" sz="1050" b="0" i="0" u="none" strike="noStrike" dirty="0" smtClean="0">
                          <a:solidFill>
                            <a:srgbClr val="000000"/>
                          </a:solidFill>
                          <a:effectLst/>
                          <a:latin typeface="+mn-lt"/>
                        </a:rPr>
                        <a:t>Speech Pathologist</a:t>
                      </a:r>
                      <a:endParaRPr lang="en-US" sz="1050" b="0" i="0" u="none" strike="noStrike" dirty="0">
                        <a:solidFill>
                          <a:srgbClr val="000000"/>
                        </a:solidFill>
                        <a:effectLst/>
                        <a:latin typeface="+mn-lt"/>
                      </a:endParaRPr>
                    </a:p>
                  </a:txBody>
                  <a:tcPr marL="84950" marR="9439" marT="9439" marB="0" anchor="ctr">
                    <a:lnL>
                      <a:noFill/>
                    </a:lnL>
                    <a:lnR>
                      <a:noFill/>
                    </a:lnR>
                    <a:lnT>
                      <a:noFill/>
                    </a:lnT>
                    <a:lnB>
                      <a:noFill/>
                    </a:lnB>
                  </a:tcPr>
                </a:tc>
                <a:tc>
                  <a:txBody>
                    <a:bodyPr/>
                    <a:lstStyle/>
                    <a:p>
                      <a:pPr algn="ctr" fontAlgn="ctr"/>
                      <a:r>
                        <a:rPr lang="en-US" sz="1050" b="0" i="0" u="none" strike="noStrike" dirty="0" smtClean="0">
                          <a:solidFill>
                            <a:srgbClr val="000000"/>
                          </a:solidFill>
                          <a:effectLst/>
                          <a:latin typeface="+mn-lt"/>
                        </a:rPr>
                        <a:t>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FFF2CC"/>
                    </a:solidFill>
                  </a:tcPr>
                </a:tc>
                <a:tc>
                  <a:txBody>
                    <a:bodyPr/>
                    <a:lstStyle/>
                    <a:p>
                      <a:pPr algn="ctr" fontAlgn="b"/>
                      <a:r>
                        <a:rPr lang="en-US" sz="1050" b="0" i="0" u="none" strike="noStrike" dirty="0" smtClean="0">
                          <a:solidFill>
                            <a:srgbClr val="000000"/>
                          </a:solidFill>
                          <a:effectLst/>
                          <a:latin typeface="+mn-lt"/>
                        </a:rPr>
                        <a:t>4,035</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tc>
                  <a:txBody>
                    <a:bodyPr/>
                    <a:lstStyle/>
                    <a:p>
                      <a:pPr algn="ctr" fontAlgn="b"/>
                      <a:r>
                        <a:rPr lang="en-US" sz="1050" b="0" i="0" u="none" strike="noStrike" dirty="0" smtClean="0">
                          <a:solidFill>
                            <a:srgbClr val="000000"/>
                          </a:solidFill>
                          <a:effectLst/>
                          <a:latin typeface="+mn-lt"/>
                        </a:rPr>
                        <a:t>4,462</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tcPr>
                </a:tc>
                <a:extLst>
                  <a:ext uri="{0D108BD9-81ED-4DB2-BD59-A6C34878D82A}">
                    <a16:rowId xmlns:a16="http://schemas.microsoft.com/office/drawing/2014/main" val="1132618333"/>
                  </a:ext>
                </a:extLst>
              </a:tr>
              <a:tr h="91440">
                <a:tc>
                  <a:txBody>
                    <a:bodyPr/>
                    <a:lstStyle/>
                    <a:p>
                      <a:pPr algn="l" fontAlgn="b"/>
                      <a:r>
                        <a:rPr lang="en-US" sz="1050" b="0" i="0" u="none" strike="noStrike" dirty="0" smtClean="0">
                          <a:solidFill>
                            <a:srgbClr val="000000"/>
                          </a:solidFill>
                          <a:effectLst/>
                          <a:latin typeface="+mn-lt"/>
                        </a:rPr>
                        <a:t>Veterinarian</a:t>
                      </a: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ctr"/>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tc>
                  <a:txBody>
                    <a:bodyPr/>
                    <a:lstStyle/>
                    <a:p>
                      <a:pPr algn="ctr" fontAlgn="b"/>
                      <a:endParaRPr lang="en-US" sz="1050" b="0" i="0" u="none" strike="noStrike" dirty="0">
                        <a:solidFill>
                          <a:srgbClr val="000000"/>
                        </a:solidFill>
                        <a:effectLst/>
                        <a:latin typeface="+mn-lt"/>
                      </a:endParaRPr>
                    </a:p>
                  </a:txBody>
                  <a:tcPr marL="9439" marR="9439" marT="9439" marB="0" anchor="ctr">
                    <a:lnL>
                      <a:noFill/>
                    </a:lnL>
                    <a:lnR>
                      <a:noFill/>
                    </a:lnR>
                    <a:lnT>
                      <a:noFill/>
                    </a:lnT>
                    <a:lnB>
                      <a:noFill/>
                    </a:lnB>
                    <a:solidFill>
                      <a:srgbClr val="DDEBF7"/>
                    </a:solidFill>
                  </a:tcPr>
                </a:tc>
                <a:extLst>
                  <a:ext uri="{0D108BD9-81ED-4DB2-BD59-A6C34878D82A}">
                    <a16:rowId xmlns:a16="http://schemas.microsoft.com/office/drawing/2014/main" val="2201955065"/>
                  </a:ext>
                </a:extLst>
              </a:tr>
              <a:tr h="91440">
                <a:tc>
                  <a:txBody>
                    <a:bodyPr/>
                    <a:lstStyle/>
                    <a:p>
                      <a:pPr algn="l" fontAlgn="b"/>
                      <a:r>
                        <a:rPr lang="en-US" sz="1050" b="0" i="0" u="none" strike="noStrike" dirty="0" smtClean="0">
                          <a:solidFill>
                            <a:srgbClr val="000000"/>
                          </a:solidFill>
                          <a:effectLst/>
                          <a:latin typeface="+mn-lt"/>
                        </a:rPr>
                        <a:t>Veterinarian</a:t>
                      </a:r>
                      <a:endParaRPr lang="en-US" sz="1050" b="0" i="0" u="none" strike="noStrike" dirty="0">
                        <a:solidFill>
                          <a:srgbClr val="000000"/>
                        </a:solidFill>
                        <a:effectLst/>
                        <a:latin typeface="+mn-lt"/>
                      </a:endParaRPr>
                    </a:p>
                  </a:txBody>
                  <a:tcPr marL="84950" marR="9439" marT="9439"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ctr"/>
                      <a:r>
                        <a:rPr lang="en-US" sz="1050" b="0" i="0" u="none" strike="noStrike" dirty="0" smtClean="0">
                          <a:solidFill>
                            <a:srgbClr val="000000"/>
                          </a:solidFill>
                          <a:effectLst/>
                          <a:latin typeface="+mn-lt"/>
                        </a:rPr>
                        <a:t>4</a:t>
                      </a:r>
                      <a:endParaRPr lang="en-US" sz="1050" b="0" i="0" u="none" strike="noStrike" dirty="0">
                        <a:solidFill>
                          <a:srgbClr val="000000"/>
                        </a:solidFill>
                        <a:effectLst/>
                        <a:latin typeface="+mn-lt"/>
                      </a:endParaRPr>
                    </a:p>
                  </a:txBody>
                  <a:tcPr marL="9439" marR="9439" marT="9439" marB="0" anchor="ctr">
                    <a:lnL>
                      <a:noFill/>
                    </a:lnL>
                    <a:lnR>
                      <a:noFill/>
                    </a:lnR>
                    <a:lnT>
                      <a:noFill/>
                    </a:lnT>
                    <a:lnB w="19050" cap="flat" cmpd="sng" algn="ctr">
                      <a:solidFill>
                        <a:schemeClr val="tx1"/>
                      </a:solidFill>
                      <a:prstDash val="solid"/>
                      <a:round/>
                      <a:headEnd type="none" w="med" len="med"/>
                      <a:tailEnd type="none" w="med" len="med"/>
                    </a:lnB>
                    <a:solidFill>
                      <a:srgbClr val="FFF2CC"/>
                    </a:solidFill>
                  </a:tcPr>
                </a:tc>
                <a:tc>
                  <a:txBody>
                    <a:bodyPr/>
                    <a:lstStyle/>
                    <a:p>
                      <a:pPr algn="ctr" fontAlgn="b"/>
                      <a:r>
                        <a:rPr lang="en-US" sz="1050" b="0" i="0" u="none" strike="noStrike" dirty="0" smtClean="0">
                          <a:solidFill>
                            <a:srgbClr val="000000"/>
                          </a:solidFill>
                          <a:effectLst/>
                          <a:latin typeface="+mn-lt"/>
                        </a:rPr>
                        <a:t>1,503</a:t>
                      </a:r>
                      <a:endParaRPr lang="en-US" sz="1050" b="0" i="0" u="none" strike="noStrike" dirty="0">
                        <a:solidFill>
                          <a:srgbClr val="000000"/>
                        </a:solidFill>
                        <a:effectLst/>
                        <a:latin typeface="+mn-lt"/>
                      </a:endParaRPr>
                    </a:p>
                  </a:txBody>
                  <a:tcPr marL="9439" marR="9439" marT="9439" marB="0" anchor="ctr">
                    <a:lnL>
                      <a:noFill/>
                    </a:lnL>
                    <a:lnR>
                      <a:noFill/>
                    </a:lnR>
                    <a:lnT>
                      <a:noFill/>
                    </a:lnT>
                    <a:lnB w="19050" cap="flat" cmpd="sng" algn="ctr">
                      <a:solidFill>
                        <a:schemeClr val="tx1"/>
                      </a:solidFill>
                      <a:prstDash val="solid"/>
                      <a:round/>
                      <a:headEnd type="none" w="med" len="med"/>
                      <a:tailEnd type="none" w="med" len="med"/>
                    </a:lnB>
                  </a:tcPr>
                </a:tc>
                <a:tc>
                  <a:txBody>
                    <a:bodyPr/>
                    <a:lstStyle/>
                    <a:p>
                      <a:pPr algn="ctr" fontAlgn="b"/>
                      <a:r>
                        <a:rPr lang="en-US" sz="1050" b="0" i="0" u="none" strike="noStrike" dirty="0" smtClean="0">
                          <a:solidFill>
                            <a:srgbClr val="000000"/>
                          </a:solidFill>
                          <a:effectLst/>
                          <a:latin typeface="+mn-lt"/>
                        </a:rPr>
                        <a:t>1,746</a:t>
                      </a:r>
                      <a:endParaRPr lang="en-US" sz="1050" b="0" i="0" u="none" strike="noStrike" dirty="0">
                        <a:solidFill>
                          <a:srgbClr val="000000"/>
                        </a:solidFill>
                        <a:effectLst/>
                        <a:latin typeface="+mn-lt"/>
                      </a:endParaRPr>
                    </a:p>
                  </a:txBody>
                  <a:tcPr marL="9439" marR="9439" marT="9439" marB="0" anchor="ctr">
                    <a:lnL>
                      <a:noFill/>
                    </a:lnL>
                    <a:lnR>
                      <a:noFill/>
                    </a:lnR>
                    <a:lnT>
                      <a:noFill/>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4120784"/>
                  </a:ext>
                </a:extLst>
              </a:tr>
            </a:tbl>
          </a:graphicData>
        </a:graphic>
      </p:graphicFrame>
      <p:cxnSp>
        <p:nvCxnSpPr>
          <p:cNvPr id="32" name="Straight Arrow Connector 31"/>
          <p:cNvCxnSpPr/>
          <p:nvPr/>
        </p:nvCxnSpPr>
        <p:spPr>
          <a:xfrm flipH="1">
            <a:off x="6035039" y="2414301"/>
            <a:ext cx="650060" cy="937628"/>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flipH="1">
            <a:off x="6035039" y="4331368"/>
            <a:ext cx="650060" cy="384109"/>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4" name="Slide Number Placeholder 3"/>
          <p:cNvSpPr>
            <a:spLocks noGrp="1"/>
          </p:cNvSpPr>
          <p:nvPr>
            <p:ph type="sldNum" sz="quarter" idx="12"/>
          </p:nvPr>
        </p:nvSpPr>
        <p:spPr/>
        <p:txBody>
          <a:bodyPr/>
          <a:lstStyle/>
          <a:p>
            <a:fld id="{103F95D0-111C-45BF-9CB9-32C5136DAE99}" type="slidenum">
              <a:rPr lang="en-US" smtClean="0"/>
              <a:t>84</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t>Occupation Demand and DPL Licensing: Deep Dive</a:t>
            </a:r>
            <a:endParaRPr lang="en-US" sz="3200" dirty="0">
              <a:latin typeface="Helvetica" panose="020B0604020202020204" pitchFamily="34" charset="0"/>
              <a:cs typeface="Helvetica" panose="020B0604020202020204" pitchFamily="34" charset="0"/>
            </a:endParaRPr>
          </a:p>
        </p:txBody>
      </p:sp>
      <p:sp>
        <p:nvSpPr>
          <p:cNvPr id="13" name="Rectangle 12"/>
          <p:cNvSpPr/>
          <p:nvPr/>
        </p:nvSpPr>
        <p:spPr>
          <a:xfrm>
            <a:off x="611029" y="240270"/>
            <a:ext cx="2313454"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Appendix: Licensing Deep Dive</a:t>
            </a:r>
            <a:endParaRPr lang="en-US" sz="1200" dirty="0"/>
          </a:p>
        </p:txBody>
      </p:sp>
      <p:sp>
        <p:nvSpPr>
          <p:cNvPr id="22" name="Rectangle 21"/>
          <p:cNvSpPr/>
          <p:nvPr/>
        </p:nvSpPr>
        <p:spPr>
          <a:xfrm>
            <a:off x="176330" y="5741263"/>
            <a:ext cx="6557297"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graphicFrame>
        <p:nvGraphicFramePr>
          <p:cNvPr id="27" name="Table 26"/>
          <p:cNvGraphicFramePr>
            <a:graphicFrameLocks noGrp="1"/>
          </p:cNvGraphicFramePr>
          <p:nvPr>
            <p:extLst>
              <p:ext uri="{D42A27DB-BD31-4B8C-83A1-F6EECF244321}">
                <p14:modId xmlns:p14="http://schemas.microsoft.com/office/powerpoint/2010/main" val="3577764194"/>
              </p:ext>
            </p:extLst>
          </p:nvPr>
        </p:nvGraphicFramePr>
        <p:xfrm>
          <a:off x="6685099" y="1853668"/>
          <a:ext cx="5029379" cy="3048000"/>
        </p:xfrm>
        <a:graphic>
          <a:graphicData uri="http://schemas.openxmlformats.org/drawingml/2006/table">
            <a:tbl>
              <a:tblPr>
                <a:tableStyleId>{9D7B26C5-4107-4FEC-AEDC-1716B250A1EF}</a:tableStyleId>
              </a:tblPr>
              <a:tblGrid>
                <a:gridCol w="2851662">
                  <a:extLst>
                    <a:ext uri="{9D8B030D-6E8A-4147-A177-3AD203B41FA5}">
                      <a16:colId xmlns:a16="http://schemas.microsoft.com/office/drawing/2014/main" val="192756333"/>
                    </a:ext>
                  </a:extLst>
                </a:gridCol>
                <a:gridCol w="481263">
                  <a:extLst>
                    <a:ext uri="{9D8B030D-6E8A-4147-A177-3AD203B41FA5}">
                      <a16:colId xmlns:a16="http://schemas.microsoft.com/office/drawing/2014/main" val="1371892668"/>
                    </a:ext>
                  </a:extLst>
                </a:gridCol>
                <a:gridCol w="648703">
                  <a:extLst>
                    <a:ext uri="{9D8B030D-6E8A-4147-A177-3AD203B41FA5}">
                      <a16:colId xmlns:a16="http://schemas.microsoft.com/office/drawing/2014/main" val="2731365903"/>
                    </a:ext>
                  </a:extLst>
                </a:gridCol>
                <a:gridCol w="1047751">
                  <a:extLst>
                    <a:ext uri="{9D8B030D-6E8A-4147-A177-3AD203B41FA5}">
                      <a16:colId xmlns:a16="http://schemas.microsoft.com/office/drawing/2014/main" val="3400304735"/>
                    </a:ext>
                  </a:extLst>
                </a:gridCol>
              </a:tblGrid>
              <a:tr h="190500">
                <a:tc>
                  <a:txBody>
                    <a:bodyPr/>
                    <a:lstStyle/>
                    <a:p>
                      <a:pPr algn="ctr" fontAlgn="b"/>
                      <a:r>
                        <a:rPr lang="en-US" sz="1000" u="none" strike="noStrike" dirty="0" smtClean="0">
                          <a:solidFill>
                            <a:schemeClr val="bg1"/>
                          </a:solidFill>
                          <a:effectLst/>
                        </a:rPr>
                        <a:t>DPL Board / License Type / Occupation</a:t>
                      </a:r>
                      <a:r>
                        <a:rPr lang="en-US" sz="1000" u="none" strike="noStrike" baseline="0" dirty="0" smtClean="0">
                          <a:solidFill>
                            <a:schemeClr val="bg1"/>
                          </a:solidFill>
                          <a:effectLst/>
                        </a:rPr>
                        <a:t> Title</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STARS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Licenses</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tc>
                  <a:txBody>
                    <a:bodyPr/>
                    <a:lstStyle/>
                    <a:p>
                      <a:pPr algn="ctr" fontAlgn="b"/>
                      <a:r>
                        <a:rPr lang="en-US" sz="1000" u="none" strike="noStrike" dirty="0" smtClean="0">
                          <a:solidFill>
                            <a:schemeClr val="bg1"/>
                          </a:solidFill>
                          <a:effectLst/>
                        </a:rPr>
                        <a:t>2018 Employment</a:t>
                      </a:r>
                      <a:endParaRPr lang="en-US" sz="1000" b="1" i="0" u="none" strike="noStrike" dirty="0">
                        <a:solidFill>
                          <a:schemeClr val="bg1"/>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2962409372"/>
                  </a:ext>
                </a:extLst>
              </a:tr>
              <a:tr h="190500">
                <a:tc>
                  <a:txBody>
                    <a:bodyPr/>
                    <a:lstStyle/>
                    <a:p>
                      <a:pPr algn="l" fontAlgn="b"/>
                      <a:r>
                        <a:rPr lang="en-US" sz="900" u="none" strike="noStrike" dirty="0">
                          <a:effectLst/>
                        </a:rPr>
                        <a:t>Engineers and Land Surveyors</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1263092"/>
                  </a:ext>
                </a:extLst>
              </a:tr>
              <a:tr h="190500">
                <a:tc>
                  <a:txBody>
                    <a:bodyPr/>
                    <a:lstStyle/>
                    <a:p>
                      <a:pPr algn="l" fontAlgn="b"/>
                      <a:r>
                        <a:rPr lang="en-US" sz="900" b="1" i="1" u="none" strike="noStrike" dirty="0">
                          <a:solidFill>
                            <a:srgbClr val="000000"/>
                          </a:solidFill>
                          <a:effectLst/>
                          <a:latin typeface="+mn-lt"/>
                        </a:rPr>
                        <a:t>ENGINEER</a:t>
                      </a: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a:solidFill>
                            <a:srgbClr val="000000"/>
                          </a:solidFill>
                          <a:effectLst/>
                          <a:latin typeface="+mn-lt"/>
                        </a:rPr>
                        <a:t>4</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solidFill>
                            <a:srgbClr val="000000"/>
                          </a:solidFill>
                          <a:effectLst/>
                          <a:latin typeface="+mn-lt"/>
                        </a:rPr>
                        <a:t>8,300</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solidFill>
                            <a:srgbClr val="000000"/>
                          </a:solidFill>
                          <a:effectLst/>
                          <a:latin typeface="+mn-lt"/>
                        </a:rPr>
                        <a:t>48,881</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05433631"/>
                  </a:ext>
                </a:extLst>
              </a:tr>
              <a:tr h="190500">
                <a:tc>
                  <a:txBody>
                    <a:bodyPr/>
                    <a:lstStyle/>
                    <a:p>
                      <a:pPr algn="l" fontAlgn="b"/>
                      <a:r>
                        <a:rPr lang="en-US" sz="900" b="0" i="0" u="none" strike="noStrike">
                          <a:solidFill>
                            <a:srgbClr val="000000"/>
                          </a:solidFill>
                          <a:effectLst/>
                          <a:latin typeface="+mn-lt"/>
                        </a:rPr>
                        <a:t>Industrial Engineers</a:t>
                      </a:r>
                    </a:p>
                  </a:txBody>
                  <a:tcPr marL="171450"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a:solidFill>
                            <a:srgbClr val="000000"/>
                          </a:solidFill>
                          <a:effectLst/>
                          <a:latin typeface="+mn-lt"/>
                        </a:rPr>
                        <a:t>5</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dirty="0">
                          <a:solidFill>
                            <a:srgbClr val="000000"/>
                          </a:solidFill>
                          <a:effectLst/>
                          <a:latin typeface="+mn-lt"/>
                        </a:rPr>
                        <a:t>9,548</a:t>
                      </a: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66456378"/>
                  </a:ext>
                </a:extLst>
              </a:tr>
              <a:tr h="190500">
                <a:tc>
                  <a:txBody>
                    <a:bodyPr/>
                    <a:lstStyle/>
                    <a:p>
                      <a:pPr algn="l" fontAlgn="b"/>
                      <a:r>
                        <a:rPr lang="en-US" sz="900" b="0" i="0" u="none" strike="noStrike">
                          <a:solidFill>
                            <a:srgbClr val="000000"/>
                          </a:solidFill>
                          <a:effectLst/>
                          <a:latin typeface="+mn-lt"/>
                        </a:rPr>
                        <a:t>Mechanical Engineers</a:t>
                      </a:r>
                    </a:p>
                  </a:txBody>
                  <a:tcPr marL="171450" marR="9525" marT="9525" marB="0" anchor="ctr"/>
                </a:tc>
                <a:tc>
                  <a:txBody>
                    <a:bodyPr/>
                    <a:lstStyle/>
                    <a:p>
                      <a:pPr algn="ctr" fontAlgn="b"/>
                      <a:r>
                        <a:rPr lang="en-US" sz="900" b="0" i="0" u="none" strike="noStrike">
                          <a:solidFill>
                            <a:srgbClr val="000000"/>
                          </a:solidFill>
                          <a:effectLst/>
                          <a:latin typeface="+mn-lt"/>
                        </a:rPr>
                        <a:t>5</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a:solidFill>
                            <a:srgbClr val="000000"/>
                          </a:solidFill>
                          <a:effectLst/>
                          <a:latin typeface="+mn-lt"/>
                        </a:rPr>
                        <a:t>9,541</a:t>
                      </a:r>
                    </a:p>
                  </a:txBody>
                  <a:tcPr marL="9525" marR="9525" marT="9525" marB="0" anchor="ctr"/>
                </a:tc>
                <a:extLst>
                  <a:ext uri="{0D108BD9-81ED-4DB2-BD59-A6C34878D82A}">
                    <a16:rowId xmlns:a16="http://schemas.microsoft.com/office/drawing/2014/main" val="3823262001"/>
                  </a:ext>
                </a:extLst>
              </a:tr>
              <a:tr h="190500">
                <a:tc>
                  <a:txBody>
                    <a:bodyPr/>
                    <a:lstStyle/>
                    <a:p>
                      <a:pPr algn="l" fontAlgn="b"/>
                      <a:r>
                        <a:rPr lang="en-US" sz="900" b="0" i="0" u="none" strike="noStrike">
                          <a:solidFill>
                            <a:srgbClr val="000000"/>
                          </a:solidFill>
                          <a:effectLst/>
                          <a:latin typeface="+mn-lt"/>
                        </a:rPr>
                        <a:t>Electrical Engineers</a:t>
                      </a:r>
                    </a:p>
                  </a:txBody>
                  <a:tcPr marL="171450" marR="9525" marT="9525" marB="0" anchor="ctr"/>
                </a:tc>
                <a:tc>
                  <a:txBody>
                    <a:bodyPr/>
                    <a:lstStyle/>
                    <a:p>
                      <a:pPr algn="ctr" fontAlgn="b"/>
                      <a:r>
                        <a:rPr lang="en-US" sz="900" b="0" i="0" u="none" strike="noStrike">
                          <a:solidFill>
                            <a:srgbClr val="000000"/>
                          </a:solidFill>
                          <a:effectLst/>
                          <a:latin typeface="+mn-lt"/>
                        </a:rPr>
                        <a:t>5</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a:solidFill>
                            <a:srgbClr val="000000"/>
                          </a:solidFill>
                          <a:effectLst/>
                          <a:latin typeface="+mn-lt"/>
                        </a:rPr>
                        <a:t>8,599</a:t>
                      </a:r>
                    </a:p>
                  </a:txBody>
                  <a:tcPr marL="9525" marR="9525" marT="9525" marB="0" anchor="ctr"/>
                </a:tc>
                <a:extLst>
                  <a:ext uri="{0D108BD9-81ED-4DB2-BD59-A6C34878D82A}">
                    <a16:rowId xmlns:a16="http://schemas.microsoft.com/office/drawing/2014/main" val="332276712"/>
                  </a:ext>
                </a:extLst>
              </a:tr>
              <a:tr h="190500">
                <a:tc>
                  <a:txBody>
                    <a:bodyPr/>
                    <a:lstStyle/>
                    <a:p>
                      <a:pPr algn="l" fontAlgn="b"/>
                      <a:r>
                        <a:rPr lang="en-US" sz="900" b="0" i="0" u="none" strike="noStrike">
                          <a:solidFill>
                            <a:srgbClr val="000000"/>
                          </a:solidFill>
                          <a:effectLst/>
                          <a:latin typeface="+mn-lt"/>
                        </a:rPr>
                        <a:t>Civil Engineers</a:t>
                      </a:r>
                    </a:p>
                  </a:txBody>
                  <a:tcPr marL="171450" marR="9525" marT="9525" marB="0" anchor="ctr"/>
                </a:tc>
                <a:tc>
                  <a:txBody>
                    <a:bodyPr/>
                    <a:lstStyle/>
                    <a:p>
                      <a:pPr algn="ctr" fontAlgn="b"/>
                      <a:r>
                        <a:rPr lang="en-US" sz="900" b="0" i="0" u="none" strike="noStrike">
                          <a:solidFill>
                            <a:srgbClr val="000000"/>
                          </a:solidFill>
                          <a:effectLst/>
                          <a:latin typeface="+mn-lt"/>
                        </a:rPr>
                        <a:t>5</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a:solidFill>
                            <a:srgbClr val="000000"/>
                          </a:solidFill>
                          <a:effectLst/>
                          <a:latin typeface="+mn-lt"/>
                        </a:rPr>
                        <a:t>8,115</a:t>
                      </a:r>
                    </a:p>
                  </a:txBody>
                  <a:tcPr marL="9525" marR="9525" marT="9525" marB="0" anchor="ctr"/>
                </a:tc>
                <a:extLst>
                  <a:ext uri="{0D108BD9-81ED-4DB2-BD59-A6C34878D82A}">
                    <a16:rowId xmlns:a16="http://schemas.microsoft.com/office/drawing/2014/main" val="128390515"/>
                  </a:ext>
                </a:extLst>
              </a:tr>
              <a:tr h="190500">
                <a:tc>
                  <a:txBody>
                    <a:bodyPr/>
                    <a:lstStyle/>
                    <a:p>
                      <a:pPr algn="l" fontAlgn="b"/>
                      <a:r>
                        <a:rPr lang="en-US" sz="900" b="0" i="0" u="none" strike="noStrike">
                          <a:solidFill>
                            <a:srgbClr val="000000"/>
                          </a:solidFill>
                          <a:effectLst/>
                          <a:latin typeface="+mn-lt"/>
                        </a:rPr>
                        <a:t>Electronics Engineers, Except Computer</a:t>
                      </a:r>
                    </a:p>
                  </a:txBody>
                  <a:tcPr marL="171450" marR="9525" marT="9525" marB="0" anchor="ctr"/>
                </a:tc>
                <a:tc>
                  <a:txBody>
                    <a:bodyPr/>
                    <a:lstStyle/>
                    <a:p>
                      <a:pPr algn="ctr" fontAlgn="b"/>
                      <a:r>
                        <a:rPr lang="en-US" sz="900" b="0" i="0" u="none" strike="noStrike">
                          <a:solidFill>
                            <a:srgbClr val="000000"/>
                          </a:solidFill>
                          <a:effectLst/>
                          <a:latin typeface="+mn-lt"/>
                        </a:rPr>
                        <a:t>4</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a:solidFill>
                            <a:srgbClr val="000000"/>
                          </a:solidFill>
                          <a:effectLst/>
                          <a:latin typeface="+mn-lt"/>
                        </a:rPr>
                        <a:t>3,908</a:t>
                      </a:r>
                    </a:p>
                  </a:txBody>
                  <a:tcPr marL="9525" marR="9525" marT="9525" marB="0" anchor="ctr"/>
                </a:tc>
                <a:extLst>
                  <a:ext uri="{0D108BD9-81ED-4DB2-BD59-A6C34878D82A}">
                    <a16:rowId xmlns:a16="http://schemas.microsoft.com/office/drawing/2014/main" val="2608204739"/>
                  </a:ext>
                </a:extLst>
              </a:tr>
              <a:tr h="190500">
                <a:tc>
                  <a:txBody>
                    <a:bodyPr/>
                    <a:lstStyle/>
                    <a:p>
                      <a:pPr algn="l" fontAlgn="b"/>
                      <a:r>
                        <a:rPr lang="en-US" sz="900" b="0" i="0" u="none" strike="noStrike">
                          <a:solidFill>
                            <a:srgbClr val="000000"/>
                          </a:solidFill>
                          <a:effectLst/>
                          <a:latin typeface="+mn-lt"/>
                        </a:rPr>
                        <a:t>Environmental Engineers</a:t>
                      </a:r>
                    </a:p>
                  </a:txBody>
                  <a:tcPr marL="171450" marR="9525" marT="9525" marB="0" anchor="ctr"/>
                </a:tc>
                <a:tc>
                  <a:txBody>
                    <a:bodyPr/>
                    <a:lstStyle/>
                    <a:p>
                      <a:pPr algn="ctr" fontAlgn="b"/>
                      <a:r>
                        <a:rPr lang="en-US" sz="900" b="0" i="0" u="none" strike="noStrike">
                          <a:solidFill>
                            <a:srgbClr val="000000"/>
                          </a:solidFill>
                          <a:effectLst/>
                          <a:latin typeface="+mn-lt"/>
                        </a:rPr>
                        <a:t>4</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a:solidFill>
                            <a:srgbClr val="000000"/>
                          </a:solidFill>
                          <a:effectLst/>
                          <a:latin typeface="+mn-lt"/>
                        </a:rPr>
                        <a:t>2,864</a:t>
                      </a:r>
                    </a:p>
                  </a:txBody>
                  <a:tcPr marL="9525" marR="9525" marT="9525" marB="0" anchor="ctr"/>
                </a:tc>
                <a:extLst>
                  <a:ext uri="{0D108BD9-81ED-4DB2-BD59-A6C34878D82A}">
                    <a16:rowId xmlns:a16="http://schemas.microsoft.com/office/drawing/2014/main" val="124707972"/>
                  </a:ext>
                </a:extLst>
              </a:tr>
              <a:tr h="190500">
                <a:tc>
                  <a:txBody>
                    <a:bodyPr/>
                    <a:lstStyle/>
                    <a:p>
                      <a:pPr algn="l" fontAlgn="b"/>
                      <a:r>
                        <a:rPr lang="en-US" sz="900" b="0" i="0" u="none" strike="noStrike">
                          <a:solidFill>
                            <a:srgbClr val="000000"/>
                          </a:solidFill>
                          <a:effectLst/>
                          <a:latin typeface="+mn-lt"/>
                        </a:rPr>
                        <a:t>Biomedical Engineers</a:t>
                      </a:r>
                    </a:p>
                  </a:txBody>
                  <a:tcPr marL="171450" marR="9525" marT="9525" marB="0" anchor="ctr"/>
                </a:tc>
                <a:tc>
                  <a:txBody>
                    <a:bodyPr/>
                    <a:lstStyle/>
                    <a:p>
                      <a:pPr algn="ctr" fontAlgn="b"/>
                      <a:r>
                        <a:rPr lang="en-US" sz="900" b="0" i="0" u="none" strike="noStrike">
                          <a:solidFill>
                            <a:srgbClr val="000000"/>
                          </a:solidFill>
                          <a:effectLst/>
                          <a:latin typeface="+mn-lt"/>
                        </a:rPr>
                        <a:t>4</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a:solidFill>
                            <a:srgbClr val="000000"/>
                          </a:solidFill>
                          <a:effectLst/>
                          <a:latin typeface="+mn-lt"/>
                        </a:rPr>
                        <a:t>2,782</a:t>
                      </a:r>
                    </a:p>
                  </a:txBody>
                  <a:tcPr marL="9525" marR="9525" marT="9525" marB="0" anchor="ctr"/>
                </a:tc>
                <a:extLst>
                  <a:ext uri="{0D108BD9-81ED-4DB2-BD59-A6C34878D82A}">
                    <a16:rowId xmlns:a16="http://schemas.microsoft.com/office/drawing/2014/main" val="2916836281"/>
                  </a:ext>
                </a:extLst>
              </a:tr>
              <a:tr h="190500">
                <a:tc>
                  <a:txBody>
                    <a:bodyPr/>
                    <a:lstStyle/>
                    <a:p>
                      <a:pPr algn="l" fontAlgn="b"/>
                      <a:r>
                        <a:rPr lang="en-US" sz="900" b="0" i="0" u="none" strike="noStrike">
                          <a:solidFill>
                            <a:srgbClr val="000000"/>
                          </a:solidFill>
                          <a:effectLst/>
                          <a:latin typeface="+mn-lt"/>
                        </a:rPr>
                        <a:t>Computer Hardware Engineers</a:t>
                      </a:r>
                    </a:p>
                  </a:txBody>
                  <a:tcPr marL="171450" marR="9525" marT="9525" marB="0" anchor="ctr"/>
                </a:tc>
                <a:tc>
                  <a:txBody>
                    <a:bodyPr/>
                    <a:lstStyle/>
                    <a:p>
                      <a:pPr algn="ctr" fontAlgn="b"/>
                      <a:r>
                        <a:rPr lang="en-US" sz="900" b="0" i="0" u="none" strike="noStrike">
                          <a:solidFill>
                            <a:srgbClr val="000000"/>
                          </a:solidFill>
                          <a:effectLst/>
                          <a:latin typeface="+mn-lt"/>
                        </a:rPr>
                        <a:t>4</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a:solidFill>
                            <a:srgbClr val="000000"/>
                          </a:solidFill>
                          <a:effectLst/>
                          <a:latin typeface="+mn-lt"/>
                        </a:rPr>
                        <a:t>2,606</a:t>
                      </a:r>
                    </a:p>
                  </a:txBody>
                  <a:tcPr marL="9525" marR="9525" marT="9525" marB="0" anchor="ctr"/>
                </a:tc>
                <a:extLst>
                  <a:ext uri="{0D108BD9-81ED-4DB2-BD59-A6C34878D82A}">
                    <a16:rowId xmlns:a16="http://schemas.microsoft.com/office/drawing/2014/main" val="2315213522"/>
                  </a:ext>
                </a:extLst>
              </a:tr>
              <a:tr h="190500">
                <a:tc>
                  <a:txBody>
                    <a:bodyPr/>
                    <a:lstStyle/>
                    <a:p>
                      <a:pPr algn="l" fontAlgn="b"/>
                      <a:r>
                        <a:rPr lang="en-US" sz="900" b="0" i="0" u="none" strike="noStrike">
                          <a:solidFill>
                            <a:srgbClr val="000000"/>
                          </a:solidFill>
                          <a:effectLst/>
                          <a:latin typeface="+mn-lt"/>
                        </a:rPr>
                        <a:t>Chemical Engineers</a:t>
                      </a:r>
                    </a:p>
                  </a:txBody>
                  <a:tcPr marL="171450" marR="9525" marT="9525" marB="0" anchor="ctr"/>
                </a:tc>
                <a:tc>
                  <a:txBody>
                    <a:bodyPr/>
                    <a:lstStyle/>
                    <a:p>
                      <a:pPr algn="ctr" fontAlgn="b"/>
                      <a:r>
                        <a:rPr lang="en-US" sz="900" b="0" i="0" u="none" strike="noStrike">
                          <a:solidFill>
                            <a:srgbClr val="000000"/>
                          </a:solidFill>
                          <a:effectLst/>
                          <a:latin typeface="+mn-lt"/>
                        </a:rPr>
                        <a:t>4</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dirty="0">
                          <a:solidFill>
                            <a:srgbClr val="000000"/>
                          </a:solidFill>
                          <a:effectLst/>
                          <a:latin typeface="+mn-lt"/>
                        </a:rPr>
                        <a:t>918</a:t>
                      </a:r>
                    </a:p>
                  </a:txBody>
                  <a:tcPr marL="9525" marR="9525" marT="9525" marB="0" anchor="ctr"/>
                </a:tc>
                <a:extLst>
                  <a:ext uri="{0D108BD9-81ED-4DB2-BD59-A6C34878D82A}">
                    <a16:rowId xmlns:a16="http://schemas.microsoft.com/office/drawing/2014/main" val="4159585088"/>
                  </a:ext>
                </a:extLst>
              </a:tr>
              <a:tr h="190500">
                <a:tc>
                  <a:txBody>
                    <a:bodyPr/>
                    <a:lstStyle/>
                    <a:p>
                      <a:pPr algn="l" fontAlgn="b"/>
                      <a:r>
                        <a:rPr lang="en-US" sz="900" u="none" strike="noStrike" dirty="0">
                          <a:effectLst/>
                        </a:rPr>
                        <a:t>Social Workers</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ctr"/>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dirty="0">
                          <a:effectLst/>
                        </a:rPr>
                        <a:t> </a:t>
                      </a:r>
                      <a:endParaRPr lang="en-US" sz="900" b="1" i="0" u="none" strike="noStrike" dirty="0">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900" u="none" strike="noStrike">
                          <a:effectLst/>
                        </a:rPr>
                        <a:t> </a:t>
                      </a:r>
                      <a:endParaRPr lang="en-US" sz="900" b="1" i="0" u="none" strike="noStrike">
                        <a:solidFill>
                          <a:srgbClr val="000000"/>
                        </a:solidFill>
                        <a:effectLst/>
                        <a:latin typeface="+mn-lt"/>
                      </a:endParaRPr>
                    </a:p>
                  </a:txBody>
                  <a:tcPr marL="9525" marR="9525" marT="9525"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0385788"/>
                  </a:ext>
                </a:extLst>
              </a:tr>
              <a:tr h="190500">
                <a:tc>
                  <a:txBody>
                    <a:bodyPr/>
                    <a:lstStyle/>
                    <a:p>
                      <a:pPr algn="l" fontAlgn="b"/>
                      <a:r>
                        <a:rPr lang="en-US" sz="900" b="1" i="1" u="none" strike="noStrike" dirty="0">
                          <a:solidFill>
                            <a:srgbClr val="000000"/>
                          </a:solidFill>
                          <a:effectLst/>
                          <a:latin typeface="+mn-lt"/>
                        </a:rPr>
                        <a:t>SOCIAL WORKER, LICENSED</a:t>
                      </a:r>
                    </a:p>
                  </a:txBody>
                  <a:tcPr marL="857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ctr"/>
                      <a:r>
                        <a:rPr lang="en-US" sz="900" b="1" i="1" u="none" strike="noStrike">
                          <a:solidFill>
                            <a:srgbClr val="000000"/>
                          </a:solidFill>
                          <a:effectLst/>
                          <a:latin typeface="+mn-lt"/>
                        </a:rPr>
                        <a:t>4</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a:solidFill>
                            <a:srgbClr val="000000"/>
                          </a:solidFill>
                          <a:effectLst/>
                          <a:latin typeface="+mn-lt"/>
                        </a:rPr>
                        <a:t>13,948</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en-US" sz="900" b="1" i="1" u="none" strike="noStrike" dirty="0">
                          <a:solidFill>
                            <a:srgbClr val="000000"/>
                          </a:solidFill>
                          <a:effectLst/>
                          <a:latin typeface="+mn-lt"/>
                        </a:rPr>
                        <a:t>24,165</a:t>
                      </a: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8665175"/>
                  </a:ext>
                </a:extLst>
              </a:tr>
              <a:tr h="190500">
                <a:tc>
                  <a:txBody>
                    <a:bodyPr/>
                    <a:lstStyle/>
                    <a:p>
                      <a:pPr algn="l" fontAlgn="b"/>
                      <a:r>
                        <a:rPr lang="en-US" sz="900" b="0" i="0" u="none" strike="noStrike" dirty="0">
                          <a:solidFill>
                            <a:srgbClr val="000000"/>
                          </a:solidFill>
                          <a:effectLst/>
                          <a:latin typeface="+mn-lt"/>
                        </a:rPr>
                        <a:t>Child, Family, and School Social Workers</a:t>
                      </a:r>
                    </a:p>
                  </a:txBody>
                  <a:tcPr marL="171450"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dirty="0">
                          <a:solidFill>
                            <a:srgbClr val="000000"/>
                          </a:solidFill>
                          <a:effectLst/>
                          <a:latin typeface="+mn-lt"/>
                        </a:rPr>
                        <a:t>4</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endParaRPr lang="en-US" sz="900" b="0" i="0" u="none" strike="noStrike" dirty="0">
                        <a:solidFill>
                          <a:srgbClr val="000000"/>
                        </a:solidFill>
                        <a:effectLst/>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900" b="0" i="0" u="none" strike="noStrike" dirty="0">
                          <a:solidFill>
                            <a:srgbClr val="000000"/>
                          </a:solidFill>
                          <a:effectLst/>
                          <a:latin typeface="+mn-lt"/>
                        </a:rPr>
                        <a:t>12,086</a:t>
                      </a:r>
                    </a:p>
                  </a:txBody>
                  <a:tcPr marL="9525" marR="9525" marT="9525"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93350033"/>
                  </a:ext>
                </a:extLst>
              </a:tr>
              <a:tr h="190500">
                <a:tc>
                  <a:txBody>
                    <a:bodyPr/>
                    <a:lstStyle/>
                    <a:p>
                      <a:pPr algn="l" fontAlgn="b"/>
                      <a:r>
                        <a:rPr lang="en-US" sz="900" b="0" i="0" u="none" strike="noStrike" dirty="0">
                          <a:solidFill>
                            <a:srgbClr val="000000"/>
                          </a:solidFill>
                          <a:effectLst/>
                          <a:latin typeface="+mn-lt"/>
                        </a:rPr>
                        <a:t>Healthcare Social Workers</a:t>
                      </a:r>
                    </a:p>
                  </a:txBody>
                  <a:tcPr marL="171450" marR="9525" marT="9525" marB="0" anchor="ctr"/>
                </a:tc>
                <a:tc>
                  <a:txBody>
                    <a:bodyPr/>
                    <a:lstStyle/>
                    <a:p>
                      <a:pPr algn="ctr" fontAlgn="b"/>
                      <a:r>
                        <a:rPr lang="en-US" sz="900" b="0" i="0" u="none" strike="noStrike">
                          <a:solidFill>
                            <a:srgbClr val="000000"/>
                          </a:solidFill>
                          <a:effectLst/>
                          <a:latin typeface="+mn-lt"/>
                        </a:rPr>
                        <a:t>4</a:t>
                      </a:r>
                    </a:p>
                  </a:txBody>
                  <a:tcPr marL="9525" marR="9525" marT="9525" marB="0" anchor="ctr"/>
                </a:tc>
                <a:tc>
                  <a:txBody>
                    <a:bodyPr/>
                    <a:lstStyle/>
                    <a:p>
                      <a:pPr algn="ctr" fontAlgn="b"/>
                      <a:endParaRPr lang="en-US" sz="900" b="0" i="0" u="none" strike="noStrike">
                        <a:solidFill>
                          <a:srgbClr val="000000"/>
                        </a:solidFill>
                        <a:effectLst/>
                        <a:latin typeface="+mn-lt"/>
                      </a:endParaRPr>
                    </a:p>
                  </a:txBody>
                  <a:tcPr marL="9525" marR="9525" marT="9525" marB="0" anchor="ctr"/>
                </a:tc>
                <a:tc>
                  <a:txBody>
                    <a:bodyPr/>
                    <a:lstStyle/>
                    <a:p>
                      <a:pPr algn="ctr" fontAlgn="b"/>
                      <a:r>
                        <a:rPr lang="en-US" sz="900" b="0" i="0" u="none" strike="noStrike" dirty="0">
                          <a:solidFill>
                            <a:srgbClr val="000000"/>
                          </a:solidFill>
                          <a:effectLst/>
                          <a:latin typeface="+mn-lt"/>
                        </a:rPr>
                        <a:t>12,079</a:t>
                      </a:r>
                    </a:p>
                  </a:txBody>
                  <a:tcPr marL="9525" marR="9525" marT="9525" marB="0" anchor="ctr"/>
                </a:tc>
                <a:extLst>
                  <a:ext uri="{0D108BD9-81ED-4DB2-BD59-A6C34878D82A}">
                    <a16:rowId xmlns:a16="http://schemas.microsoft.com/office/drawing/2014/main" val="2681357728"/>
                  </a:ext>
                </a:extLst>
              </a:tr>
            </a:tbl>
          </a:graphicData>
        </a:graphic>
      </p:graphicFrame>
      <p:sp>
        <p:nvSpPr>
          <p:cNvPr id="28" name="Rectangle 27"/>
          <p:cNvSpPr/>
          <p:nvPr/>
        </p:nvSpPr>
        <p:spPr>
          <a:xfrm>
            <a:off x="548061" y="5511124"/>
            <a:ext cx="5813835" cy="246221"/>
          </a:xfrm>
          <a:prstGeom prst="rect">
            <a:avLst/>
          </a:prstGeom>
        </p:spPr>
        <p:txBody>
          <a:bodyPr wrap="square">
            <a:spAutoFit/>
          </a:bodyPr>
          <a:lstStyle/>
          <a:p>
            <a:r>
              <a:rPr lang="en-US" sz="1000" i="1" dirty="0" smtClean="0">
                <a:latin typeface="Helvetica" panose="020B0604020202020204" pitchFamily="34" charset="0"/>
                <a:cs typeface="Helvetica" panose="020B0604020202020204" pitchFamily="34" charset="0"/>
              </a:rPr>
              <a:t>*Matched to multiple SOC occupations. All license-occupation matches available in data tool.</a:t>
            </a:r>
            <a:endParaRPr lang="en-US" sz="1000" i="1" dirty="0"/>
          </a:p>
        </p:txBody>
      </p:sp>
      <p:grpSp>
        <p:nvGrpSpPr>
          <p:cNvPr id="24" name="Group 23"/>
          <p:cNvGrpSpPr/>
          <p:nvPr/>
        </p:nvGrpSpPr>
        <p:grpSpPr>
          <a:xfrm>
            <a:off x="6685099" y="1504760"/>
            <a:ext cx="5029379" cy="3868999"/>
            <a:chOff x="6656224" y="1504760"/>
            <a:chExt cx="5029379" cy="3868999"/>
          </a:xfrm>
        </p:grpSpPr>
        <p:sp>
          <p:nvSpPr>
            <p:cNvPr id="29" name="TextBox 28"/>
            <p:cNvSpPr txBox="1"/>
            <p:nvPr/>
          </p:nvSpPr>
          <p:spPr>
            <a:xfrm>
              <a:off x="6833222" y="1504760"/>
              <a:ext cx="4675383" cy="276999"/>
            </a:xfrm>
            <a:prstGeom prst="rect">
              <a:avLst/>
            </a:prstGeom>
            <a:noFill/>
          </p:spPr>
          <p:txBody>
            <a:bodyPr wrap="none" rtlCol="0">
              <a:spAutoFit/>
            </a:bodyPr>
            <a:lstStyle/>
            <a:p>
              <a:pPr algn="ctr"/>
              <a:r>
                <a:rPr lang="en-US" sz="1200" i="1" dirty="0" smtClean="0"/>
                <a:t>Closer Look: </a:t>
              </a:r>
              <a:r>
                <a:rPr lang="en-US" sz="1200" dirty="0" smtClean="0"/>
                <a:t>DPL Licenses Matched to Multiple SOC Occupations</a:t>
              </a:r>
              <a:endParaRPr lang="en-US" sz="1200" dirty="0"/>
            </a:p>
          </p:txBody>
        </p:sp>
        <p:sp>
          <p:nvSpPr>
            <p:cNvPr id="30" name="Rectangle 29"/>
            <p:cNvSpPr/>
            <p:nvPr/>
          </p:nvSpPr>
          <p:spPr>
            <a:xfrm>
              <a:off x="6656224" y="5004427"/>
              <a:ext cx="5029379" cy="369332"/>
            </a:xfrm>
            <a:prstGeom prst="rect">
              <a:avLst/>
            </a:prstGeom>
          </p:spPr>
          <p:txBody>
            <a:bodyPr wrap="square">
              <a:spAutoFit/>
            </a:bodyPr>
            <a:lstStyle/>
            <a:p>
              <a:pPr algn="ctr"/>
              <a:r>
                <a:rPr lang="en-US" sz="900" dirty="0" smtClean="0">
                  <a:latin typeface="Helvetica" panose="020B0604020202020204" pitchFamily="34" charset="0"/>
                  <a:cs typeface="Helvetica" panose="020B0604020202020204" pitchFamily="34" charset="0"/>
                </a:rPr>
                <a:t> Source: Division of Professional Licensure, 2000-2019; </a:t>
              </a:r>
            </a:p>
            <a:p>
              <a:pPr algn="ctr"/>
              <a:r>
                <a:rPr lang="en-US" sz="900" dirty="0" smtClean="0">
                  <a:latin typeface="Helvetica" panose="020B0604020202020204" pitchFamily="34" charset="0"/>
                  <a:cs typeface="Helvetica" panose="020B0604020202020204" pitchFamily="34" charset="0"/>
                </a:rPr>
                <a:t>Bureau </a:t>
              </a:r>
              <a:r>
                <a:rPr lang="en-US" sz="900" dirty="0">
                  <a:latin typeface="Helvetica" panose="020B0604020202020204" pitchFamily="34" charset="0"/>
                  <a:cs typeface="Helvetica" panose="020B0604020202020204" pitchFamily="34" charset="0"/>
                </a:rPr>
                <a:t>of Labor Statistics, Occupational Employment Statistics, 2020 Projections</a:t>
              </a:r>
            </a:p>
          </p:txBody>
        </p:sp>
      </p:grpSp>
      <p:sp>
        <p:nvSpPr>
          <p:cNvPr id="14" name="Rectangle 13"/>
          <p:cNvSpPr/>
          <p:nvPr/>
        </p:nvSpPr>
        <p:spPr>
          <a:xfrm>
            <a:off x="523797" y="6323468"/>
            <a:ext cx="10449003" cy="430887"/>
          </a:xfrm>
          <a:prstGeom prst="rect">
            <a:avLst/>
          </a:prstGeom>
        </p:spPr>
        <p:txBody>
          <a:bodyPr wrap="square">
            <a:spAutoFit/>
          </a:bodyPr>
          <a:lstStyle/>
          <a:p>
            <a:r>
              <a:rPr lang="en-US" sz="1100" i="1" dirty="0">
                <a:latin typeface="Helvetica" panose="020B0604020202020204" pitchFamily="34" charset="0"/>
                <a:cs typeface="Helvetica" panose="020B0604020202020204" pitchFamily="34" charset="0"/>
              </a:rPr>
              <a:t>Occupations ranked </a:t>
            </a:r>
            <a:r>
              <a:rPr lang="en-US" sz="1100" i="1" dirty="0" smtClean="0">
                <a:latin typeface="Helvetica" panose="020B0604020202020204" pitchFamily="34" charset="0"/>
                <a:cs typeface="Helvetica" panose="020B0604020202020204" pitchFamily="34" charset="0"/>
              </a:rPr>
              <a:t>4+ </a:t>
            </a:r>
            <a:r>
              <a:rPr lang="en-US" sz="1100" i="1" dirty="0">
                <a:latin typeface="Helvetica" panose="020B0604020202020204" pitchFamily="34" charset="0"/>
                <a:cs typeface="Helvetica" panose="020B0604020202020204" pitchFamily="34" charset="0"/>
              </a:rPr>
              <a:t>stars only. Not inclusive of occupations licensed by agencies other than the Division of Professional Licensure. </a:t>
            </a:r>
          </a:p>
          <a:p>
            <a:r>
              <a:rPr lang="en-US" sz="1100" i="1" dirty="0">
                <a:latin typeface="Helvetica" panose="020B0604020202020204" pitchFamily="34" charset="0"/>
                <a:cs typeface="Helvetica" panose="020B0604020202020204" pitchFamily="34" charset="0"/>
              </a:rPr>
              <a:t>Licenses must have been issued between 2000 and 2019, and not be expired as of 2019.</a:t>
            </a:r>
            <a:endParaRPr lang="en-US" sz="1100" i="1" dirty="0"/>
          </a:p>
        </p:txBody>
      </p:sp>
    </p:spTree>
    <p:extLst>
      <p:ext uri="{BB962C8B-B14F-4D97-AF65-F5344CB8AC3E}">
        <p14:creationId xmlns:p14="http://schemas.microsoft.com/office/powerpoint/2010/main" val="140659788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en-US" sz="5400" dirty="0" smtClean="0">
                <a:latin typeface="Helvetica" panose="020B0604020202020204" pitchFamily="34" charset="0"/>
                <a:cs typeface="Helvetica" panose="020B0604020202020204" pitchFamily="34" charset="0"/>
              </a:rPr>
              <a:t>Glossary</a:t>
            </a:r>
            <a:endParaRPr lang="en-US" sz="5400" dirty="0"/>
          </a:p>
        </p:txBody>
      </p:sp>
      <p:sp>
        <p:nvSpPr>
          <p:cNvPr id="4" name="Slide Number Placeholder 3"/>
          <p:cNvSpPr>
            <a:spLocks noGrp="1"/>
          </p:cNvSpPr>
          <p:nvPr>
            <p:ph type="sldNum" sz="quarter" idx="12"/>
          </p:nvPr>
        </p:nvSpPr>
        <p:spPr/>
        <p:txBody>
          <a:bodyPr/>
          <a:lstStyle/>
          <a:p>
            <a:fld id="{103F95D0-111C-45BF-9CB9-32C5136DAE99}" type="slidenum">
              <a:rPr lang="en-US" smtClean="0"/>
              <a:t>85</a:t>
            </a:fld>
            <a:endParaRPr lang="en-US"/>
          </a:p>
        </p:txBody>
      </p:sp>
    </p:spTree>
    <p:extLst>
      <p:ext uri="{BB962C8B-B14F-4D97-AF65-F5344CB8AC3E}">
        <p14:creationId xmlns:p14="http://schemas.microsoft.com/office/powerpoint/2010/main" val="273823062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86</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sp>
        <p:nvSpPr>
          <p:cNvPr id="11" name="Rectangle 10"/>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grpSp>
        <p:nvGrpSpPr>
          <p:cNvPr id="7" name="Group 6"/>
          <p:cNvGrpSpPr/>
          <p:nvPr/>
        </p:nvGrpSpPr>
        <p:grpSpPr>
          <a:xfrm>
            <a:off x="611029" y="1550991"/>
            <a:ext cx="10969944" cy="1191322"/>
            <a:chOff x="611029" y="1509969"/>
            <a:chExt cx="10969944" cy="1191322"/>
          </a:xfrm>
        </p:grpSpPr>
        <p:sp>
          <p:nvSpPr>
            <p:cNvPr id="9" name="Rectangle 8"/>
            <p:cNvSpPr/>
            <p:nvPr/>
          </p:nvSpPr>
          <p:spPr>
            <a:xfrm>
              <a:off x="611029" y="1509969"/>
              <a:ext cx="10969944" cy="461665"/>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The 2018 </a:t>
              </a:r>
              <a:r>
                <a:rPr lang="en-US" sz="1200" b="1" dirty="0">
                  <a:latin typeface="Helvetica" panose="020B0604020202020204" pitchFamily="34" charset="0"/>
                  <a:cs typeface="Helvetica" panose="020B0604020202020204" pitchFamily="34" charset="0"/>
                </a:rPr>
                <a:t>Standard Occupational Classification (SOC) </a:t>
              </a:r>
              <a:r>
                <a:rPr lang="en-US" sz="1200" dirty="0">
                  <a:latin typeface="Helvetica" panose="020B0604020202020204" pitchFamily="34" charset="0"/>
                  <a:cs typeface="Helvetica" panose="020B0604020202020204" pitchFamily="34" charset="0"/>
                </a:rPr>
                <a:t>system</a:t>
              </a:r>
              <a:r>
                <a:rPr lang="en-US" sz="1200" b="1" dirty="0">
                  <a:latin typeface="Helvetica" panose="020B0604020202020204" pitchFamily="34" charset="0"/>
                  <a:cs typeface="Helvetica" panose="020B0604020202020204" pitchFamily="34" charset="0"/>
                </a:rPr>
                <a:t> </a:t>
              </a:r>
              <a:r>
                <a:rPr lang="en-US" sz="1200" dirty="0">
                  <a:latin typeface="Helvetica" panose="020B0604020202020204" pitchFamily="34" charset="0"/>
                  <a:cs typeface="Helvetica" panose="020B0604020202020204" pitchFamily="34" charset="0"/>
                </a:rPr>
                <a:t>is used by federal </a:t>
              </a:r>
              <a:r>
                <a:rPr lang="en-US" sz="1200" dirty="0" smtClean="0">
                  <a:latin typeface="Helvetica" panose="020B0604020202020204" pitchFamily="34" charset="0"/>
                  <a:cs typeface="Helvetica" panose="020B0604020202020204" pitchFamily="34" charset="0"/>
                </a:rPr>
                <a:t>statistical agencies </a:t>
              </a:r>
              <a:r>
                <a:rPr lang="en-US" sz="1200" dirty="0">
                  <a:latin typeface="Helvetica" panose="020B0604020202020204" pitchFamily="34" charset="0"/>
                  <a:cs typeface="Helvetica" panose="020B0604020202020204" pitchFamily="34" charset="0"/>
                </a:rPr>
                <a:t>to classify workers and jobs into occupational categories for the purpose of </a:t>
              </a:r>
              <a:r>
                <a:rPr lang="en-US" sz="1200" dirty="0" smtClean="0">
                  <a:latin typeface="Helvetica" panose="020B0604020202020204" pitchFamily="34" charset="0"/>
                  <a:cs typeface="Helvetica" panose="020B0604020202020204" pitchFamily="34" charset="0"/>
                </a:rPr>
                <a:t>collecting, calculating</a:t>
              </a:r>
              <a:r>
                <a:rPr lang="en-US" sz="1200" dirty="0">
                  <a:latin typeface="Helvetica" panose="020B0604020202020204" pitchFamily="34" charset="0"/>
                  <a:cs typeface="Helvetica" panose="020B0604020202020204" pitchFamily="34" charset="0"/>
                </a:rPr>
                <a:t>, analyzing, or disseminating data. </a:t>
              </a:r>
            </a:p>
          </p:txBody>
        </p:sp>
        <p:sp>
          <p:nvSpPr>
            <p:cNvPr id="2" name="Rectangle 1"/>
            <p:cNvSpPr/>
            <p:nvPr/>
          </p:nvSpPr>
          <p:spPr>
            <a:xfrm>
              <a:off x="611029" y="2054960"/>
              <a:ext cx="10969944" cy="646331"/>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To facilitate classification and presentation of data, the SOC is organized into a tiered system with four </a:t>
              </a:r>
              <a:r>
                <a:rPr lang="en-US" sz="1200" dirty="0" smtClean="0">
                  <a:latin typeface="Helvetica" panose="020B0604020202020204" pitchFamily="34" charset="0"/>
                  <a:cs typeface="Helvetica" panose="020B0604020202020204" pitchFamily="34" charset="0"/>
                </a:rPr>
                <a:t>levels</a:t>
              </a:r>
              <a:r>
                <a:rPr lang="en-US" sz="1200" dirty="0">
                  <a:latin typeface="Helvetica" panose="020B0604020202020204" pitchFamily="34" charset="0"/>
                  <a:cs typeface="Helvetica" panose="020B0604020202020204" pitchFamily="34" charset="0"/>
                </a:rPr>
                <a:t>: major group, minor group, broad occupation, and detailed occupation. </a:t>
              </a:r>
              <a:r>
                <a:rPr lang="en-US" sz="1200" dirty="0" smtClean="0">
                  <a:latin typeface="Helvetica" panose="020B0604020202020204" pitchFamily="34" charset="0"/>
                  <a:cs typeface="Helvetica" panose="020B0604020202020204" pitchFamily="34" charset="0"/>
                </a:rPr>
                <a:t>The 23 major groups (below) are broken into minor groups, which, in turn, are divided into broad occupations. At the highest level of specification, there are 867 detailed occupations with unique SOC codes</a:t>
              </a:r>
              <a:r>
                <a:rPr lang="en-US" sz="1200" dirty="0">
                  <a:latin typeface="Helvetica" panose="020B0604020202020204" pitchFamily="34" charset="0"/>
                  <a:cs typeface="Helvetica" panose="020B0604020202020204" pitchFamily="34" charset="0"/>
                </a:rPr>
                <a:t>. </a:t>
              </a:r>
            </a:p>
          </p:txBody>
        </p:sp>
      </p:grpSp>
      <p:grpSp>
        <p:nvGrpSpPr>
          <p:cNvPr id="5" name="Group 4"/>
          <p:cNvGrpSpPr/>
          <p:nvPr/>
        </p:nvGrpSpPr>
        <p:grpSpPr>
          <a:xfrm>
            <a:off x="906305" y="3033921"/>
            <a:ext cx="10379392" cy="2462213"/>
            <a:chOff x="826056" y="3014871"/>
            <a:chExt cx="10379392" cy="2462213"/>
          </a:xfrm>
        </p:grpSpPr>
        <p:sp>
          <p:nvSpPr>
            <p:cNvPr id="24" name="Rectangle 23"/>
            <p:cNvSpPr/>
            <p:nvPr/>
          </p:nvSpPr>
          <p:spPr>
            <a:xfrm>
              <a:off x="826056" y="3014871"/>
              <a:ext cx="5189696" cy="2462213"/>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a:solidFill>
                    <a:prstClr val="black"/>
                  </a:solidFill>
                  <a:latin typeface="Helvetica" panose="020B0604020202020204" pitchFamily="34" charset="0"/>
                  <a:cs typeface="Helvetica" panose="020B0604020202020204" pitchFamily="34" charset="0"/>
                </a:rPr>
                <a:t>11-0000	 Management Occupations </a:t>
              </a:r>
            </a:p>
            <a:p>
              <a:pPr lvl="0"/>
              <a:r>
                <a:rPr lang="en-US" sz="1100" dirty="0">
                  <a:solidFill>
                    <a:prstClr val="black"/>
                  </a:solidFill>
                  <a:latin typeface="Helvetica" panose="020B0604020202020204" pitchFamily="34" charset="0"/>
                  <a:cs typeface="Helvetica" panose="020B0604020202020204" pitchFamily="34" charset="0"/>
                </a:rPr>
                <a:t>13-0000	 Business and Financial Operations Occupations </a:t>
              </a:r>
            </a:p>
            <a:p>
              <a:pPr lvl="0"/>
              <a:r>
                <a:rPr lang="en-US" sz="1100" dirty="0">
                  <a:solidFill>
                    <a:prstClr val="black"/>
                  </a:solidFill>
                  <a:latin typeface="Helvetica" panose="020B0604020202020204" pitchFamily="34" charset="0"/>
                  <a:cs typeface="Helvetica" panose="020B0604020202020204" pitchFamily="34" charset="0"/>
                </a:rPr>
                <a:t>15-0000	 Computer and Mathematical Occupations </a:t>
              </a:r>
            </a:p>
            <a:p>
              <a:pPr lvl="0"/>
              <a:r>
                <a:rPr lang="en-US" sz="1100" dirty="0">
                  <a:solidFill>
                    <a:prstClr val="black"/>
                  </a:solidFill>
                  <a:latin typeface="Helvetica" panose="020B0604020202020204" pitchFamily="34" charset="0"/>
                  <a:cs typeface="Helvetica" panose="020B0604020202020204" pitchFamily="34" charset="0"/>
                </a:rPr>
                <a:t>17-0000	 Architecture and Engineering Occupations </a:t>
              </a:r>
            </a:p>
            <a:p>
              <a:pPr lvl="0"/>
              <a:r>
                <a:rPr lang="en-US" sz="1100" dirty="0">
                  <a:solidFill>
                    <a:prstClr val="black"/>
                  </a:solidFill>
                  <a:latin typeface="Helvetica" panose="020B0604020202020204" pitchFamily="34" charset="0"/>
                  <a:cs typeface="Helvetica" panose="020B0604020202020204" pitchFamily="34" charset="0"/>
                </a:rPr>
                <a:t>19-0000	 Life, Physical, and Social Science Occupations </a:t>
              </a:r>
            </a:p>
            <a:p>
              <a:pPr lvl="0"/>
              <a:r>
                <a:rPr lang="en-US" sz="1100" dirty="0">
                  <a:solidFill>
                    <a:prstClr val="black"/>
                  </a:solidFill>
                  <a:latin typeface="Helvetica" panose="020B0604020202020204" pitchFamily="34" charset="0"/>
                  <a:cs typeface="Helvetica" panose="020B0604020202020204" pitchFamily="34" charset="0"/>
                </a:rPr>
                <a:t>21-0000	 Community and Social Service Occupations </a:t>
              </a:r>
            </a:p>
            <a:p>
              <a:pPr lvl="0"/>
              <a:r>
                <a:rPr lang="en-US" sz="1100" dirty="0">
                  <a:solidFill>
                    <a:prstClr val="black"/>
                  </a:solidFill>
                  <a:latin typeface="Helvetica" panose="020B0604020202020204" pitchFamily="34" charset="0"/>
                  <a:cs typeface="Helvetica" panose="020B0604020202020204" pitchFamily="34" charset="0"/>
                </a:rPr>
                <a:t>23-0000	 Legal Occupations </a:t>
              </a:r>
            </a:p>
            <a:p>
              <a:pPr lvl="0"/>
              <a:r>
                <a:rPr lang="en-US" sz="1100" dirty="0">
                  <a:solidFill>
                    <a:prstClr val="black"/>
                  </a:solidFill>
                  <a:latin typeface="Helvetica" panose="020B0604020202020204" pitchFamily="34" charset="0"/>
                  <a:cs typeface="Helvetica" panose="020B0604020202020204" pitchFamily="34" charset="0"/>
                </a:rPr>
                <a:t>25-0000	 Educational Instruction and Library Occupations </a:t>
              </a:r>
            </a:p>
            <a:p>
              <a:pPr lvl="0"/>
              <a:r>
                <a:rPr lang="en-US" sz="1100" dirty="0">
                  <a:solidFill>
                    <a:prstClr val="black"/>
                  </a:solidFill>
                  <a:latin typeface="Helvetica" panose="020B0604020202020204" pitchFamily="34" charset="0"/>
                  <a:cs typeface="Helvetica" panose="020B0604020202020204" pitchFamily="34" charset="0"/>
                </a:rPr>
                <a:t>27-0000	 Arts, Design, Entertainment, Sports, and Media Occupations </a:t>
              </a:r>
            </a:p>
            <a:p>
              <a:pPr lvl="0"/>
              <a:r>
                <a:rPr lang="en-US" sz="1100" dirty="0">
                  <a:solidFill>
                    <a:prstClr val="black"/>
                  </a:solidFill>
                  <a:latin typeface="Helvetica" panose="020B0604020202020204" pitchFamily="34" charset="0"/>
                  <a:cs typeface="Helvetica" panose="020B0604020202020204" pitchFamily="34" charset="0"/>
                </a:rPr>
                <a:t>29-0000	 Healthcare Practitioners and Technical Occupations </a:t>
              </a:r>
            </a:p>
            <a:p>
              <a:pPr lvl="0"/>
              <a:r>
                <a:rPr lang="en-US" sz="1100" dirty="0">
                  <a:solidFill>
                    <a:prstClr val="black"/>
                  </a:solidFill>
                  <a:latin typeface="Helvetica" panose="020B0604020202020204" pitchFamily="34" charset="0"/>
                  <a:cs typeface="Helvetica" panose="020B0604020202020204" pitchFamily="34" charset="0"/>
                </a:rPr>
                <a:t>31-0000	 Healthcare Support Occupations </a:t>
              </a:r>
            </a:p>
            <a:p>
              <a:pPr lvl="0"/>
              <a:r>
                <a:rPr lang="en-US" sz="1100" dirty="0">
                  <a:solidFill>
                    <a:prstClr val="black"/>
                  </a:solidFill>
                  <a:latin typeface="Helvetica" panose="020B0604020202020204" pitchFamily="34" charset="0"/>
                  <a:cs typeface="Helvetica" panose="020B0604020202020204" pitchFamily="34" charset="0"/>
                </a:rPr>
                <a:t>33-0000	 Protective Service </a:t>
              </a:r>
              <a:r>
                <a:rPr lang="en-US" sz="1100" dirty="0" smtClean="0">
                  <a:solidFill>
                    <a:prstClr val="black"/>
                  </a:solidFill>
                  <a:latin typeface="Helvetica" panose="020B0604020202020204" pitchFamily="34" charset="0"/>
                  <a:cs typeface="Helvetica" panose="020B0604020202020204" pitchFamily="34" charset="0"/>
                </a:rPr>
                <a:t>Occupations</a:t>
              </a:r>
              <a:endParaRPr lang="en-US" sz="1100" dirty="0">
                <a:solidFill>
                  <a:prstClr val="black"/>
                </a:solidFill>
                <a:latin typeface="Helvetica" panose="020B0604020202020204" pitchFamily="34" charset="0"/>
                <a:cs typeface="Helvetica" panose="020B0604020202020204" pitchFamily="34" charset="0"/>
              </a:endParaRPr>
            </a:p>
          </p:txBody>
        </p:sp>
        <p:sp>
          <p:nvSpPr>
            <p:cNvPr id="25" name="Rectangle 24"/>
            <p:cNvSpPr/>
            <p:nvPr/>
          </p:nvSpPr>
          <p:spPr>
            <a:xfrm>
              <a:off x="6015752" y="3014871"/>
              <a:ext cx="5189696" cy="229293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lvl="0"/>
              <a:r>
                <a:rPr lang="en-US" sz="1100" i="1" dirty="0">
                  <a:solidFill>
                    <a:prstClr val="black"/>
                  </a:solidFill>
                  <a:latin typeface="Helvetica" panose="020B0604020202020204" pitchFamily="34" charset="0"/>
                  <a:cs typeface="Helvetica" panose="020B0604020202020204" pitchFamily="34" charset="0"/>
                </a:rPr>
                <a:t>Code	 Title </a:t>
              </a:r>
            </a:p>
            <a:p>
              <a:pPr lvl="0"/>
              <a:endParaRPr lang="en-US" sz="1100" dirty="0">
                <a:solidFill>
                  <a:prstClr val="black"/>
                </a:solidFill>
                <a:latin typeface="Helvetica" panose="020B0604020202020204" pitchFamily="34" charset="0"/>
                <a:cs typeface="Helvetica" panose="020B0604020202020204" pitchFamily="34" charset="0"/>
              </a:endParaRPr>
            </a:p>
            <a:p>
              <a:pPr lvl="0"/>
              <a:r>
                <a:rPr lang="en-US" sz="1100" dirty="0" smtClean="0">
                  <a:solidFill>
                    <a:prstClr val="black"/>
                  </a:solidFill>
                  <a:latin typeface="Helvetica" panose="020B0604020202020204" pitchFamily="34" charset="0"/>
                  <a:cs typeface="Helvetica" panose="020B0604020202020204" pitchFamily="34" charset="0"/>
                </a:rPr>
                <a:t>35-0000</a:t>
              </a:r>
              <a:r>
                <a:rPr lang="en-US" sz="1100" dirty="0">
                  <a:solidFill>
                    <a:prstClr val="black"/>
                  </a:solidFill>
                  <a:latin typeface="Helvetica" panose="020B0604020202020204" pitchFamily="34" charset="0"/>
                  <a:cs typeface="Helvetica" panose="020B0604020202020204" pitchFamily="34" charset="0"/>
                </a:rPr>
                <a:t>	 Food Preparation and Serving Related Occupations </a:t>
              </a:r>
            </a:p>
            <a:p>
              <a:pPr lvl="0"/>
              <a:r>
                <a:rPr lang="en-US" sz="1100" dirty="0">
                  <a:solidFill>
                    <a:prstClr val="black"/>
                  </a:solidFill>
                  <a:latin typeface="Helvetica" panose="020B0604020202020204" pitchFamily="34" charset="0"/>
                  <a:cs typeface="Helvetica" panose="020B0604020202020204" pitchFamily="34" charset="0"/>
                </a:rPr>
                <a:t>37-0000	 Building and Grounds Cleaning and Maintenance Occupations </a:t>
              </a:r>
            </a:p>
            <a:p>
              <a:pPr lvl="0"/>
              <a:r>
                <a:rPr lang="en-US" sz="1100" dirty="0">
                  <a:solidFill>
                    <a:prstClr val="black"/>
                  </a:solidFill>
                  <a:latin typeface="Helvetica" panose="020B0604020202020204" pitchFamily="34" charset="0"/>
                  <a:cs typeface="Helvetica" panose="020B0604020202020204" pitchFamily="34" charset="0"/>
                </a:rPr>
                <a:t>39-0000	 Personal Care and Service Occupations </a:t>
              </a:r>
            </a:p>
            <a:p>
              <a:pPr lvl="0"/>
              <a:r>
                <a:rPr lang="en-US" sz="1100" dirty="0">
                  <a:solidFill>
                    <a:prstClr val="black"/>
                  </a:solidFill>
                  <a:latin typeface="Helvetica" panose="020B0604020202020204" pitchFamily="34" charset="0"/>
                  <a:cs typeface="Helvetica" panose="020B0604020202020204" pitchFamily="34" charset="0"/>
                </a:rPr>
                <a:t>41-0000	 Sales and Related Occupations </a:t>
              </a:r>
            </a:p>
            <a:p>
              <a:pPr lvl="0"/>
              <a:r>
                <a:rPr lang="en-US" sz="1100" dirty="0">
                  <a:solidFill>
                    <a:prstClr val="black"/>
                  </a:solidFill>
                  <a:latin typeface="Helvetica" panose="020B0604020202020204" pitchFamily="34" charset="0"/>
                  <a:cs typeface="Helvetica" panose="020B0604020202020204" pitchFamily="34" charset="0"/>
                </a:rPr>
                <a:t>43-0000	 Office and Administrative Support Occupations </a:t>
              </a:r>
            </a:p>
            <a:p>
              <a:pPr lvl="0"/>
              <a:r>
                <a:rPr lang="en-US" sz="1100" dirty="0">
                  <a:solidFill>
                    <a:prstClr val="black"/>
                  </a:solidFill>
                  <a:latin typeface="Helvetica" panose="020B0604020202020204" pitchFamily="34" charset="0"/>
                  <a:cs typeface="Helvetica" panose="020B0604020202020204" pitchFamily="34" charset="0"/>
                </a:rPr>
                <a:t>45-0000	 Farming, Fishing, and Forestry Occupations </a:t>
              </a:r>
            </a:p>
            <a:p>
              <a:pPr lvl="0"/>
              <a:r>
                <a:rPr lang="en-US" sz="1100" dirty="0">
                  <a:solidFill>
                    <a:prstClr val="black"/>
                  </a:solidFill>
                  <a:latin typeface="Helvetica" panose="020B0604020202020204" pitchFamily="34" charset="0"/>
                  <a:cs typeface="Helvetica" panose="020B0604020202020204" pitchFamily="34" charset="0"/>
                </a:rPr>
                <a:t>47-0000	 Construction and Extraction Occupations </a:t>
              </a:r>
            </a:p>
            <a:p>
              <a:pPr lvl="0"/>
              <a:r>
                <a:rPr lang="en-US" sz="1100" dirty="0">
                  <a:solidFill>
                    <a:prstClr val="black"/>
                  </a:solidFill>
                  <a:latin typeface="Helvetica" panose="020B0604020202020204" pitchFamily="34" charset="0"/>
                  <a:cs typeface="Helvetica" panose="020B0604020202020204" pitchFamily="34" charset="0"/>
                </a:rPr>
                <a:t>49-0000	 Installation, Maintenance, and Repair Occupations </a:t>
              </a:r>
            </a:p>
            <a:p>
              <a:pPr lvl="0"/>
              <a:r>
                <a:rPr lang="en-US" sz="1100" dirty="0">
                  <a:solidFill>
                    <a:prstClr val="black"/>
                  </a:solidFill>
                  <a:latin typeface="Helvetica" panose="020B0604020202020204" pitchFamily="34" charset="0"/>
                  <a:cs typeface="Helvetica" panose="020B0604020202020204" pitchFamily="34" charset="0"/>
                </a:rPr>
                <a:t>51-0000	 Production Occupations </a:t>
              </a:r>
            </a:p>
            <a:p>
              <a:pPr lvl="0"/>
              <a:r>
                <a:rPr lang="en-US" sz="1100" dirty="0">
                  <a:solidFill>
                    <a:prstClr val="black"/>
                  </a:solidFill>
                  <a:latin typeface="Helvetica" panose="020B0604020202020204" pitchFamily="34" charset="0"/>
                  <a:cs typeface="Helvetica" panose="020B0604020202020204" pitchFamily="34" charset="0"/>
                </a:rPr>
                <a:t>53-0000	 Transportation and Material Moving Occupations </a:t>
              </a:r>
            </a:p>
            <a:p>
              <a:pPr lvl="0"/>
              <a:r>
                <a:rPr lang="en-US" sz="1100" dirty="0">
                  <a:solidFill>
                    <a:prstClr val="black"/>
                  </a:solidFill>
                  <a:latin typeface="Helvetica" panose="020B0604020202020204" pitchFamily="34" charset="0"/>
                  <a:cs typeface="Helvetica" panose="020B0604020202020204" pitchFamily="34" charset="0"/>
                </a:rPr>
                <a:t>55-0000	 Military Specific Occupations </a:t>
              </a:r>
            </a:p>
          </p:txBody>
        </p:sp>
      </p:grpSp>
      <p:sp>
        <p:nvSpPr>
          <p:cNvPr id="14" name="Rectangle 1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383380898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87</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Standard Occupational Classification (SOC)</a:t>
            </a:r>
            <a:endParaRPr lang="en-US" sz="3200" dirty="0">
              <a:latin typeface="Helvetica" panose="020B0604020202020204" pitchFamily="34" charset="0"/>
              <a:cs typeface="Helvetica" panose="020B0604020202020204" pitchFamily="34" charset="0"/>
            </a:endParaRPr>
          </a:p>
        </p:txBody>
      </p:sp>
      <p:grpSp>
        <p:nvGrpSpPr>
          <p:cNvPr id="8" name="Group 7"/>
          <p:cNvGrpSpPr/>
          <p:nvPr/>
        </p:nvGrpSpPr>
        <p:grpSpPr>
          <a:xfrm>
            <a:off x="611029" y="1694637"/>
            <a:ext cx="11100979" cy="2833360"/>
            <a:chOff x="611029" y="1694637"/>
            <a:chExt cx="11100979" cy="2833360"/>
          </a:xfrm>
        </p:grpSpPr>
        <p:sp>
          <p:nvSpPr>
            <p:cNvPr id="14" name="Rectangle 13"/>
            <p:cNvSpPr/>
            <p:nvPr/>
          </p:nvSpPr>
          <p:spPr>
            <a:xfrm>
              <a:off x="611029" y="1694637"/>
              <a:ext cx="4508415" cy="276999"/>
            </a:xfrm>
            <a:prstGeom prst="rect">
              <a:avLst/>
            </a:prstGeom>
          </p:spPr>
          <p:txBody>
            <a:bodyPr wrap="square">
              <a:spAutoFit/>
            </a:bodyPr>
            <a:lstStyle/>
            <a:p>
              <a:r>
                <a:rPr lang="en-US" sz="1200" dirty="0">
                  <a:latin typeface="Helvetica" panose="020B0604020202020204" pitchFamily="34" charset="0"/>
                  <a:cs typeface="Helvetica" panose="020B0604020202020204" pitchFamily="34" charset="0"/>
                </a:rPr>
                <a:t>Each item in the </a:t>
              </a:r>
              <a:r>
                <a:rPr lang="en-US" sz="1200" dirty="0" smtClean="0">
                  <a:latin typeface="Helvetica" panose="020B0604020202020204" pitchFamily="34" charset="0"/>
                  <a:cs typeface="Helvetica" panose="020B0604020202020204" pitchFamily="34" charset="0"/>
                </a:rPr>
                <a:t>2018 SOC </a:t>
              </a:r>
              <a:r>
                <a:rPr lang="en-US" sz="1200" dirty="0">
                  <a:latin typeface="Helvetica" panose="020B0604020202020204" pitchFamily="34" charset="0"/>
                  <a:cs typeface="Helvetica" panose="020B0604020202020204" pitchFamily="34" charset="0"/>
                </a:rPr>
                <a:t>is designated by a six-digit code. </a:t>
              </a:r>
            </a:p>
          </p:txBody>
        </p:sp>
        <p:grpSp>
          <p:nvGrpSpPr>
            <p:cNvPr id="7" name="Group 6"/>
            <p:cNvGrpSpPr/>
            <p:nvPr/>
          </p:nvGrpSpPr>
          <p:grpSpPr>
            <a:xfrm>
              <a:off x="6647027" y="2127340"/>
              <a:ext cx="5064981" cy="2400657"/>
              <a:chOff x="6647027" y="2127340"/>
              <a:chExt cx="5064981" cy="2400657"/>
            </a:xfrm>
          </p:grpSpPr>
          <p:grpSp>
            <p:nvGrpSpPr>
              <p:cNvPr id="40" name="Group 39"/>
              <p:cNvGrpSpPr/>
              <p:nvPr/>
            </p:nvGrpSpPr>
            <p:grpSpPr>
              <a:xfrm>
                <a:off x="6819619" y="2273751"/>
                <a:ext cx="4761354" cy="2144310"/>
                <a:chOff x="2079639" y="3288822"/>
                <a:chExt cx="4761354" cy="2144310"/>
              </a:xfrm>
            </p:grpSpPr>
            <p:sp>
              <p:nvSpPr>
                <p:cNvPr id="3" name="TextBox 2"/>
                <p:cNvSpPr txBox="1"/>
                <p:nvPr/>
              </p:nvSpPr>
              <p:spPr>
                <a:xfrm>
                  <a:off x="2194208" y="3288822"/>
                  <a:ext cx="2860078"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first two digits represent the major group</a:t>
                  </a:r>
                  <a:endParaRPr lang="en-US" sz="1050" dirty="0">
                    <a:latin typeface="Helvetica" panose="020B0604020202020204" pitchFamily="34" charset="0"/>
                    <a:cs typeface="Helvetica" panose="020B0604020202020204" pitchFamily="34" charset="0"/>
                  </a:endParaRPr>
                </a:p>
              </p:txBody>
            </p:sp>
            <p:sp>
              <p:nvSpPr>
                <p:cNvPr id="17" name="TextBox 16"/>
                <p:cNvSpPr txBox="1"/>
                <p:nvPr/>
              </p:nvSpPr>
              <p:spPr>
                <a:xfrm>
                  <a:off x="2899951" y="3566987"/>
                  <a:ext cx="2727029"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third digit represents the minor group</a:t>
                  </a:r>
                  <a:endParaRPr lang="en-US" sz="1050" dirty="0">
                    <a:latin typeface="Helvetica" panose="020B0604020202020204" pitchFamily="34" charset="0"/>
                    <a:cs typeface="Helvetica" panose="020B0604020202020204" pitchFamily="34" charset="0"/>
                  </a:endParaRPr>
                </a:p>
              </p:txBody>
            </p:sp>
            <p:sp>
              <p:nvSpPr>
                <p:cNvPr id="18" name="TextBox 17"/>
                <p:cNvSpPr txBox="1"/>
                <p:nvPr/>
              </p:nvSpPr>
              <p:spPr>
                <a:xfrm>
                  <a:off x="3267579" y="3847783"/>
                  <a:ext cx="3573414"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fourth and fifth digits represent the broad occupation</a:t>
                  </a:r>
                  <a:endParaRPr lang="en-US" sz="1050" dirty="0">
                    <a:latin typeface="Helvetica" panose="020B0604020202020204" pitchFamily="34" charset="0"/>
                    <a:cs typeface="Helvetica" panose="020B0604020202020204" pitchFamily="34" charset="0"/>
                  </a:endParaRPr>
                </a:p>
              </p:txBody>
            </p:sp>
            <p:sp>
              <p:nvSpPr>
                <p:cNvPr id="19" name="TextBox 18"/>
                <p:cNvSpPr txBox="1"/>
                <p:nvPr/>
              </p:nvSpPr>
              <p:spPr>
                <a:xfrm>
                  <a:off x="3561988" y="4128579"/>
                  <a:ext cx="3118161" cy="253916"/>
                </a:xfrm>
                <a:prstGeom prst="rect">
                  <a:avLst/>
                </a:prstGeom>
                <a:noFill/>
              </p:spPr>
              <p:txBody>
                <a:bodyPr wrap="none" rtlCol="0">
                  <a:spAutoFit/>
                </a:bodyPr>
                <a:lstStyle/>
                <a:p>
                  <a:r>
                    <a:rPr lang="en-US" sz="1050" dirty="0" smtClean="0">
                      <a:latin typeface="Helvetica" panose="020B0604020202020204" pitchFamily="34" charset="0"/>
                      <a:cs typeface="Helvetica" panose="020B0604020202020204" pitchFamily="34" charset="0"/>
                    </a:rPr>
                    <a:t>The sixth digit represents the detailed occupation</a:t>
                  </a:r>
                  <a:endParaRPr lang="en-US" sz="1050" dirty="0">
                    <a:latin typeface="Helvetica" panose="020B0604020202020204" pitchFamily="34" charset="0"/>
                    <a:cs typeface="Helvetica" panose="020B0604020202020204" pitchFamily="34" charset="0"/>
                  </a:endParaRPr>
                </a:p>
              </p:txBody>
            </p:sp>
            <p:grpSp>
              <p:nvGrpSpPr>
                <p:cNvPr id="39" name="Group 38"/>
                <p:cNvGrpSpPr/>
                <p:nvPr/>
              </p:nvGrpSpPr>
              <p:grpSpPr>
                <a:xfrm>
                  <a:off x="2079639" y="3522248"/>
                  <a:ext cx="1784463" cy="1910884"/>
                  <a:chOff x="2079639" y="3522248"/>
                  <a:chExt cx="1784463" cy="1910884"/>
                </a:xfrm>
              </p:grpSpPr>
              <p:sp>
                <p:nvSpPr>
                  <p:cNvPr id="20" name="TextBox 19"/>
                  <p:cNvSpPr txBox="1"/>
                  <p:nvPr/>
                </p:nvSpPr>
                <p:spPr>
                  <a:xfrm>
                    <a:off x="2079639" y="5156133"/>
                    <a:ext cx="1784463" cy="276999"/>
                  </a:xfrm>
                  <a:prstGeom prst="rect">
                    <a:avLst/>
                  </a:prstGeom>
                  <a:noFill/>
                </p:spPr>
                <p:txBody>
                  <a:bodyPr wrap="none" rtlCol="0">
                    <a:spAutoFit/>
                  </a:bodyPr>
                  <a:lstStyle/>
                  <a:p>
                    <a:r>
                      <a:rPr lang="en-US" sz="1200" b="1" dirty="0" smtClean="0">
                        <a:latin typeface="Helvetica" panose="020B0604020202020204" pitchFamily="34" charset="0"/>
                        <a:cs typeface="Helvetica" panose="020B0604020202020204" pitchFamily="34" charset="0"/>
                      </a:rPr>
                      <a:t> 19      -       3      02    2</a:t>
                    </a:r>
                    <a:endParaRPr lang="en-US" sz="1200" b="1" dirty="0">
                      <a:latin typeface="Helvetica" panose="020B0604020202020204" pitchFamily="34" charset="0"/>
                      <a:cs typeface="Helvetica" panose="020B0604020202020204" pitchFamily="34" charset="0"/>
                    </a:endParaRPr>
                  </a:p>
                </p:txBody>
              </p:sp>
              <p:grpSp>
                <p:nvGrpSpPr>
                  <p:cNvPr id="38" name="Group 37"/>
                  <p:cNvGrpSpPr/>
                  <p:nvPr/>
                </p:nvGrpSpPr>
                <p:grpSpPr>
                  <a:xfrm>
                    <a:off x="2300236" y="3522248"/>
                    <a:ext cx="1406205" cy="1633885"/>
                    <a:chOff x="2300236" y="3522248"/>
                    <a:chExt cx="1406205" cy="1678390"/>
                  </a:xfrm>
                </p:grpSpPr>
                <p:cxnSp>
                  <p:nvCxnSpPr>
                    <p:cNvPr id="6" name="Straight Arrow Connector 5"/>
                    <p:cNvCxnSpPr/>
                    <p:nvPr/>
                  </p:nvCxnSpPr>
                  <p:spPr>
                    <a:xfrm flipH="1">
                      <a:off x="2300236" y="3522248"/>
                      <a:ext cx="8973" cy="16783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p:cNvCxnSpPr/>
                    <p:nvPr/>
                  </p:nvCxnSpPr>
                  <p:spPr>
                    <a:xfrm flipH="1">
                      <a:off x="3033515" y="3829038"/>
                      <a:ext cx="0" cy="1371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p:cNvCxnSpPr/>
                    <p:nvPr/>
                  </p:nvCxnSpPr>
                  <p:spPr>
                    <a:xfrm flipH="1">
                      <a:off x="3401143" y="4103995"/>
                      <a:ext cx="0" cy="109664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a:off x="3706441" y="4405927"/>
                      <a:ext cx="0" cy="79471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grpSp>
          <p:sp>
            <p:nvSpPr>
              <p:cNvPr id="42" name="Rectangle 41"/>
              <p:cNvSpPr/>
              <p:nvPr/>
            </p:nvSpPr>
            <p:spPr>
              <a:xfrm>
                <a:off x="6647027" y="2127340"/>
                <a:ext cx="5064981" cy="2400657"/>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
          <p:nvSpPr>
            <p:cNvPr id="46" name="Rectangle 45"/>
            <p:cNvSpPr/>
            <p:nvPr/>
          </p:nvSpPr>
          <p:spPr>
            <a:xfrm>
              <a:off x="616278" y="2123790"/>
              <a:ext cx="5810806" cy="2400657"/>
            </a:xfrm>
            <a:prstGeom prst="rect">
              <a:avLst/>
            </a:prstGeom>
          </p:spPr>
          <p:txBody>
            <a:bodyPr wrap="square">
              <a:spAutoFit/>
            </a:bodyPr>
            <a:lstStyle/>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Major </a:t>
              </a:r>
              <a:r>
                <a:rPr lang="en-US" sz="1200" dirty="0">
                  <a:latin typeface="Helvetica" panose="020B0604020202020204" pitchFamily="34" charset="0"/>
                  <a:cs typeface="Helvetica" panose="020B0604020202020204" pitchFamily="34" charset="0"/>
                </a:rPr>
                <a:t>group codes end with 0000 (e.g., 29-0000 Healthcare Practitioners and </a:t>
              </a:r>
              <a:r>
                <a:rPr lang="en-US" sz="1200" dirty="0" smtClean="0">
                  <a:latin typeface="Helvetica" panose="020B0604020202020204" pitchFamily="34" charset="0"/>
                  <a:cs typeface="Helvetica" panose="020B0604020202020204" pitchFamily="34" charset="0"/>
                </a:rPr>
                <a:t>Technical Occupations).</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Minor </a:t>
              </a:r>
              <a:r>
                <a:rPr lang="en-US" sz="1200" dirty="0">
                  <a:latin typeface="Helvetica" panose="020B0604020202020204" pitchFamily="34" charset="0"/>
                  <a:cs typeface="Helvetica" panose="020B0604020202020204" pitchFamily="34" charset="0"/>
                </a:rPr>
                <a:t>groups generally end with 000 (e.g., 29-1000 Health Diagnosing or </a:t>
              </a:r>
              <a:r>
                <a:rPr lang="en-US" sz="1200" dirty="0" smtClean="0">
                  <a:latin typeface="Helvetica" panose="020B0604020202020204" pitchFamily="34" charset="0"/>
                  <a:cs typeface="Helvetica" panose="020B0604020202020204" pitchFamily="34" charset="0"/>
                </a:rPr>
                <a:t>Treating Practitioners</a:t>
              </a:r>
              <a:r>
                <a:rPr lang="en-US" sz="1200" dirty="0">
                  <a:latin typeface="Helvetica" panose="020B0604020202020204" pitchFamily="34" charset="0"/>
                  <a:cs typeface="Helvetica" panose="020B0604020202020204" pitchFamily="34" charset="0"/>
                </a:rPr>
                <a:t>)—the exceptions are minor groups 15-1200 Computer Occupations, </a:t>
              </a:r>
              <a:r>
                <a:rPr lang="en-US" sz="1200" dirty="0" smtClean="0">
                  <a:latin typeface="Helvetica" panose="020B0604020202020204" pitchFamily="34" charset="0"/>
                  <a:cs typeface="Helvetica" panose="020B0604020202020204" pitchFamily="34" charset="0"/>
                </a:rPr>
                <a:t>31-1100 </a:t>
              </a:r>
              <a:r>
                <a:rPr lang="en-US" sz="1200" dirty="0">
                  <a:latin typeface="Helvetica" panose="020B0604020202020204" pitchFamily="34" charset="0"/>
                  <a:cs typeface="Helvetica" panose="020B0604020202020204" pitchFamily="34" charset="0"/>
                </a:rPr>
                <a:t>Home Health and Personal Care Aides; and Nursing Assistants, Orderlies, </a:t>
              </a:r>
              <a:r>
                <a:rPr lang="en-US" sz="1200" dirty="0" smtClean="0">
                  <a:latin typeface="Helvetica" panose="020B0604020202020204" pitchFamily="34" charset="0"/>
                  <a:cs typeface="Helvetica" panose="020B0604020202020204" pitchFamily="34" charset="0"/>
                </a:rPr>
                <a:t>and Psychiatric </a:t>
              </a:r>
              <a:r>
                <a:rPr lang="en-US" sz="1200" dirty="0">
                  <a:latin typeface="Helvetica" panose="020B0604020202020204" pitchFamily="34" charset="0"/>
                  <a:cs typeface="Helvetica" panose="020B0604020202020204" pitchFamily="34" charset="0"/>
                </a:rPr>
                <a:t>Aides, and 51-5100 Printing Workers, which end with 00</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Broad </a:t>
              </a:r>
              <a:r>
                <a:rPr lang="en-US" sz="1200" dirty="0">
                  <a:latin typeface="Helvetica" panose="020B0604020202020204" pitchFamily="34" charset="0"/>
                  <a:cs typeface="Helvetica" panose="020B0604020202020204" pitchFamily="34" charset="0"/>
                </a:rPr>
                <a:t>occupations end with 0 (e.g., 29-1020 Dentists</a:t>
              </a:r>
              <a:r>
                <a:rPr lang="en-US" sz="1200" dirty="0" smtClean="0">
                  <a:latin typeface="Helvetica" panose="020B0604020202020204" pitchFamily="34" charset="0"/>
                  <a:cs typeface="Helvetica" panose="020B0604020202020204" pitchFamily="34" charset="0"/>
                </a:rPr>
                <a:t>).</a:t>
              </a:r>
              <a:endParaRPr lang="en-US" sz="1200" dirty="0">
                <a:latin typeface="Helvetica" panose="020B0604020202020204" pitchFamily="34" charset="0"/>
                <a:cs typeface="Helvetica" panose="020B0604020202020204" pitchFamily="34" charset="0"/>
              </a:endParaRPr>
            </a:p>
            <a:p>
              <a:pPr marL="171450" indent="-171450">
                <a:spcAft>
                  <a:spcPts val="1200"/>
                </a:spcAft>
                <a:buFont typeface="Wingdings" panose="05000000000000000000" pitchFamily="2" charset="2"/>
                <a:buChar char="§"/>
              </a:pPr>
              <a:r>
                <a:rPr lang="en-US" sz="1200" dirty="0" smtClean="0">
                  <a:latin typeface="Helvetica" panose="020B0604020202020204" pitchFamily="34" charset="0"/>
                  <a:cs typeface="Helvetica" panose="020B0604020202020204" pitchFamily="34" charset="0"/>
                </a:rPr>
                <a:t>Detailed </a:t>
              </a:r>
              <a:r>
                <a:rPr lang="en-US" sz="1200" dirty="0">
                  <a:latin typeface="Helvetica" panose="020B0604020202020204" pitchFamily="34" charset="0"/>
                  <a:cs typeface="Helvetica" panose="020B0604020202020204" pitchFamily="34" charset="0"/>
                </a:rPr>
                <a:t>occupations end with a number other than 0 (e.g., 29-1022 Oral </a:t>
              </a:r>
              <a:r>
                <a:rPr lang="en-US" sz="1200" dirty="0" smtClean="0">
                  <a:latin typeface="Helvetica" panose="020B0604020202020204" pitchFamily="34" charset="0"/>
                  <a:cs typeface="Helvetica" panose="020B0604020202020204" pitchFamily="34" charset="0"/>
                </a:rPr>
                <a:t>and Maxillofacial </a:t>
              </a:r>
              <a:r>
                <a:rPr lang="en-US" sz="1200" dirty="0">
                  <a:latin typeface="Helvetica" panose="020B0604020202020204" pitchFamily="34" charset="0"/>
                  <a:cs typeface="Helvetica" panose="020B0604020202020204" pitchFamily="34" charset="0"/>
                </a:rPr>
                <a:t>Surgeons).</a:t>
              </a:r>
            </a:p>
          </p:txBody>
        </p:sp>
      </p:grpSp>
      <p:sp>
        <p:nvSpPr>
          <p:cNvPr id="25" name="Rectangle 24"/>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SOC codes, titles and definitions can be found at </a:t>
            </a:r>
            <a:r>
              <a:rPr lang="en-US" sz="1100" dirty="0">
                <a:latin typeface="Helvetica" panose="020B0604020202020204" pitchFamily="34" charset="0"/>
                <a:cs typeface="Helvetica" panose="020B0604020202020204" pitchFamily="34" charset="0"/>
                <a:hlinkClick r:id="rId3"/>
              </a:rPr>
              <a:t>www.bls.gov/soc</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24" name="Rectangle 23"/>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173189654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3F95D0-111C-45BF-9CB9-32C5136DAE99}" type="slidenum">
              <a:rPr lang="en-US" smtClean="0"/>
              <a:t>88</a:t>
            </a:fld>
            <a:endParaRPr lang="en-US" dirty="0"/>
          </a:p>
        </p:txBody>
      </p:sp>
      <p:sp>
        <p:nvSpPr>
          <p:cNvPr id="12" name="Title 1"/>
          <p:cNvSpPr>
            <a:spLocks noGrp="1"/>
          </p:cNvSpPr>
          <p:nvPr>
            <p:ph type="title"/>
          </p:nvPr>
        </p:nvSpPr>
        <p:spPr>
          <a:xfrm>
            <a:off x="611030" y="609600"/>
            <a:ext cx="10969943" cy="808038"/>
          </a:xfrm>
        </p:spPr>
        <p:txBody>
          <a:bodyPr>
            <a:normAutofit/>
          </a:bodyPr>
          <a:lstStyle/>
          <a:p>
            <a:r>
              <a:rPr lang="en-US" sz="3200" dirty="0" smtClean="0">
                <a:latin typeface="Helvetica" panose="020B0604020202020204" pitchFamily="34" charset="0"/>
                <a:cs typeface="Helvetica" panose="020B0604020202020204" pitchFamily="34" charset="0"/>
              </a:rPr>
              <a:t>North American Industry Classification System (NAICS)</a:t>
            </a:r>
            <a:endParaRPr lang="en-US" sz="3200" dirty="0">
              <a:latin typeface="Helvetica" panose="020B0604020202020204" pitchFamily="34" charset="0"/>
              <a:cs typeface="Helvetica" panose="020B0604020202020204" pitchFamily="34" charset="0"/>
            </a:endParaRPr>
          </a:p>
        </p:txBody>
      </p:sp>
      <p:sp>
        <p:nvSpPr>
          <p:cNvPr id="6" name="Rectangle 5"/>
          <p:cNvSpPr/>
          <p:nvPr/>
        </p:nvSpPr>
        <p:spPr>
          <a:xfrm>
            <a:off x="611029" y="1550991"/>
            <a:ext cx="10969944" cy="1754326"/>
          </a:xfrm>
          <a:prstGeom prst="rect">
            <a:avLst/>
          </a:prstGeom>
        </p:spPr>
        <p:txBody>
          <a:bodyPr wrap="square">
            <a:spAutoFit/>
          </a:bodyPr>
          <a:lstStyle/>
          <a:p>
            <a:r>
              <a:rPr lang="en-US" sz="1200" dirty="0" smtClean="0">
                <a:latin typeface="Helvetica" panose="020B0604020202020204" pitchFamily="34" charset="0"/>
                <a:cs typeface="Helvetica" panose="020B0604020202020204" pitchFamily="34" charset="0"/>
              </a:rPr>
              <a:t>The 2017 </a:t>
            </a:r>
            <a:r>
              <a:rPr lang="en-US" sz="1200" b="1" dirty="0" smtClean="0">
                <a:latin typeface="Helvetica" panose="020B0604020202020204" pitchFamily="34" charset="0"/>
                <a:cs typeface="Helvetica" panose="020B0604020202020204" pitchFamily="34" charset="0"/>
              </a:rPr>
              <a:t>North </a:t>
            </a:r>
            <a:r>
              <a:rPr lang="en-US" sz="1200" b="1" dirty="0">
                <a:latin typeface="Helvetica" panose="020B0604020202020204" pitchFamily="34" charset="0"/>
                <a:cs typeface="Helvetica" panose="020B0604020202020204" pitchFamily="34" charset="0"/>
              </a:rPr>
              <a:t>American Industry Classification System (</a:t>
            </a:r>
            <a:r>
              <a:rPr lang="en-US" sz="1200" b="1" dirty="0" smtClean="0">
                <a:latin typeface="Helvetica" panose="020B0604020202020204" pitchFamily="34" charset="0"/>
                <a:cs typeface="Helvetica" panose="020B0604020202020204" pitchFamily="34" charset="0"/>
              </a:rPr>
              <a:t>NAICS) </a:t>
            </a:r>
            <a:r>
              <a:rPr lang="en-US" sz="1200" dirty="0">
                <a:latin typeface="Helvetica" panose="020B0604020202020204" pitchFamily="34" charset="0"/>
                <a:cs typeface="Helvetica" panose="020B0604020202020204" pitchFamily="34" charset="0"/>
              </a:rPr>
              <a:t>is an industry classification system that groups establishments into industries based </a:t>
            </a:r>
            <a:r>
              <a:rPr lang="en-US" sz="1200" dirty="0" smtClean="0">
                <a:latin typeface="Helvetica" panose="020B0604020202020204" pitchFamily="34" charset="0"/>
                <a:cs typeface="Helvetica" panose="020B0604020202020204" pitchFamily="34" charset="0"/>
              </a:rPr>
              <a:t>on the </a:t>
            </a:r>
            <a:r>
              <a:rPr lang="en-US" sz="1200" dirty="0">
                <a:latin typeface="Helvetica" panose="020B0604020202020204" pitchFamily="34" charset="0"/>
                <a:cs typeface="Helvetica" panose="020B0604020202020204" pitchFamily="34" charset="0"/>
              </a:rPr>
              <a:t>similarity of their production processes. It is a comprehensive system covering all </a:t>
            </a:r>
            <a:r>
              <a:rPr lang="en-US" sz="1200" dirty="0" smtClean="0">
                <a:latin typeface="Helvetica" panose="020B0604020202020204" pitchFamily="34" charset="0"/>
                <a:cs typeface="Helvetica" panose="020B0604020202020204" pitchFamily="34" charset="0"/>
              </a:rPr>
              <a:t>economic activities. There </a:t>
            </a:r>
            <a:r>
              <a:rPr lang="en-US" sz="1200" dirty="0">
                <a:latin typeface="Helvetica" panose="020B0604020202020204" pitchFamily="34" charset="0"/>
                <a:cs typeface="Helvetica" panose="020B0604020202020204" pitchFamily="34" charset="0"/>
              </a:rPr>
              <a:t>are 20 sectors and 1,057 industries in 2017 NAICS United States.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a:latin typeface="Helvetica" panose="020B0604020202020204" pitchFamily="34" charset="0"/>
                <a:cs typeface="Helvetica" panose="020B0604020202020204" pitchFamily="34" charset="0"/>
              </a:rPr>
              <a:t>NAICS uses a six-digit coding system to identify particular industries and their placement in this hierarchical structure of the classification system. The first two digits of the code designate the sector, the third digit designates the subsector, the fourth digit designates the industry group, the fifth digit designates the NAICS industry, and the sixth digit designates the national industry. </a:t>
            </a:r>
            <a:endParaRPr lang="en-US" sz="1200" dirty="0" smtClean="0">
              <a:latin typeface="Helvetica" panose="020B0604020202020204" pitchFamily="34" charset="0"/>
              <a:cs typeface="Helvetica" panose="020B0604020202020204" pitchFamily="34" charset="0"/>
            </a:endParaRPr>
          </a:p>
          <a:p>
            <a:endParaRPr lang="en-US" sz="1200" dirty="0" smtClean="0">
              <a:latin typeface="Helvetica" panose="020B0604020202020204" pitchFamily="34" charset="0"/>
              <a:cs typeface="Helvetica" panose="020B0604020202020204" pitchFamily="34" charset="0"/>
            </a:endParaRPr>
          </a:p>
          <a:p>
            <a:r>
              <a:rPr lang="en-US" sz="1200" dirty="0" smtClean="0">
                <a:latin typeface="Helvetica" panose="020B0604020202020204" pitchFamily="34" charset="0"/>
                <a:cs typeface="Helvetica" panose="020B0604020202020204" pitchFamily="34" charset="0"/>
              </a:rPr>
              <a:t>The NAICS sectors and their two-digit codes are:</a:t>
            </a:r>
            <a:endParaRPr lang="en-US" sz="1200" dirty="0">
              <a:latin typeface="Helvetica" panose="020B0604020202020204" pitchFamily="34" charset="0"/>
              <a:cs typeface="Helvetica" panose="020B0604020202020204" pitchFamily="34" charset="0"/>
            </a:endParaRPr>
          </a:p>
        </p:txBody>
      </p:sp>
      <p:grpSp>
        <p:nvGrpSpPr>
          <p:cNvPr id="7" name="Group 6"/>
          <p:cNvGrpSpPr/>
          <p:nvPr/>
        </p:nvGrpSpPr>
        <p:grpSpPr>
          <a:xfrm>
            <a:off x="1130967" y="3492005"/>
            <a:ext cx="10488817" cy="2123658"/>
            <a:chOff x="727335" y="1740130"/>
            <a:chExt cx="11008756" cy="2123658"/>
          </a:xfrm>
        </p:grpSpPr>
        <p:sp>
          <p:nvSpPr>
            <p:cNvPr id="8" name="Rectangle 7"/>
            <p:cNvSpPr/>
            <p:nvPr/>
          </p:nvSpPr>
          <p:spPr>
            <a:xfrm>
              <a:off x="727335" y="1740130"/>
              <a:ext cx="536866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11	 </a:t>
              </a:r>
              <a:r>
                <a:rPr lang="en-US" sz="1100" dirty="0">
                  <a:latin typeface="Helvetica" panose="020B0604020202020204" pitchFamily="34" charset="0"/>
                  <a:cs typeface="Helvetica" panose="020B0604020202020204" pitchFamily="34" charset="0"/>
                </a:rPr>
                <a:t>Agriculture, Forestry, Fishing and </a:t>
              </a:r>
              <a:r>
                <a:rPr lang="en-US" sz="1100" dirty="0" smtClean="0">
                  <a:latin typeface="Helvetica" panose="020B0604020202020204" pitchFamily="34" charset="0"/>
                  <a:cs typeface="Helvetica" panose="020B0604020202020204" pitchFamily="34" charset="0"/>
                </a:rPr>
                <a:t>Hunting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21	 </a:t>
              </a:r>
              <a:r>
                <a:rPr lang="en-US" sz="1100" dirty="0">
                  <a:latin typeface="Helvetica" panose="020B0604020202020204" pitchFamily="34" charset="0"/>
                  <a:cs typeface="Helvetica" panose="020B0604020202020204" pitchFamily="34" charset="0"/>
                </a:rPr>
                <a:t>Mining, Quarrying, and Oil and Gas </a:t>
              </a:r>
              <a:r>
                <a:rPr lang="en-US" sz="1100" dirty="0" smtClean="0">
                  <a:latin typeface="Helvetica" panose="020B0604020202020204" pitchFamily="34" charset="0"/>
                  <a:cs typeface="Helvetica" panose="020B0604020202020204" pitchFamily="34" charset="0"/>
                </a:rPr>
                <a:t>Extraction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22	 Utilities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23	 Construction</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31-33	 Manufacturing</a:t>
              </a:r>
            </a:p>
            <a:p>
              <a:r>
                <a:rPr lang="en-US" sz="1100" dirty="0" smtClean="0">
                  <a:latin typeface="Helvetica" panose="020B0604020202020204" pitchFamily="34" charset="0"/>
                  <a:cs typeface="Helvetica" panose="020B0604020202020204" pitchFamily="34" charset="0"/>
                </a:rPr>
                <a:t>42	 </a:t>
              </a:r>
              <a:r>
                <a:rPr lang="en-US" sz="1100" dirty="0">
                  <a:latin typeface="Helvetica" panose="020B0604020202020204" pitchFamily="34" charset="0"/>
                  <a:cs typeface="Helvetica" panose="020B0604020202020204" pitchFamily="34" charset="0"/>
                </a:rPr>
                <a:t>Wholesale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44-45	 </a:t>
              </a:r>
              <a:r>
                <a:rPr lang="en-US" sz="1100" dirty="0">
                  <a:latin typeface="Helvetica" panose="020B0604020202020204" pitchFamily="34" charset="0"/>
                  <a:cs typeface="Helvetica" panose="020B0604020202020204" pitchFamily="34" charset="0"/>
                </a:rPr>
                <a:t>Retail </a:t>
              </a:r>
              <a:r>
                <a:rPr lang="en-US" sz="1100" dirty="0" smtClean="0">
                  <a:latin typeface="Helvetica" panose="020B0604020202020204" pitchFamily="34" charset="0"/>
                  <a:cs typeface="Helvetica" panose="020B0604020202020204" pitchFamily="34" charset="0"/>
                </a:rPr>
                <a:t>Trade</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48-49	 </a:t>
              </a:r>
              <a:r>
                <a:rPr lang="en-US" sz="1100" dirty="0">
                  <a:latin typeface="Helvetica" panose="020B0604020202020204" pitchFamily="34" charset="0"/>
                  <a:cs typeface="Helvetica" panose="020B0604020202020204" pitchFamily="34" charset="0"/>
                </a:rPr>
                <a:t>Transportation and </a:t>
              </a:r>
              <a:r>
                <a:rPr lang="en-US" sz="1100" dirty="0" smtClean="0">
                  <a:latin typeface="Helvetica" panose="020B0604020202020204" pitchFamily="34" charset="0"/>
                  <a:cs typeface="Helvetica" panose="020B0604020202020204" pitchFamily="34" charset="0"/>
                </a:rPr>
                <a:t>Warehousing</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51	 Information</a:t>
              </a:r>
            </a:p>
            <a:p>
              <a:r>
                <a:rPr lang="en-US" sz="1100" dirty="0" smtClean="0">
                  <a:latin typeface="Helvetica" panose="020B0604020202020204" pitchFamily="34" charset="0"/>
                  <a:cs typeface="Helvetica" panose="020B0604020202020204" pitchFamily="34" charset="0"/>
                </a:rPr>
                <a:t>52	 </a:t>
              </a:r>
              <a:r>
                <a:rPr lang="en-US" sz="1100" dirty="0">
                  <a:latin typeface="Helvetica" panose="020B0604020202020204" pitchFamily="34" charset="0"/>
                  <a:cs typeface="Helvetica" panose="020B0604020202020204" pitchFamily="34" charset="0"/>
                </a:rPr>
                <a:t>Finance and </a:t>
              </a:r>
              <a:r>
                <a:rPr lang="en-US" sz="1100" dirty="0" smtClean="0">
                  <a:latin typeface="Helvetica" panose="020B0604020202020204" pitchFamily="34" charset="0"/>
                  <a:cs typeface="Helvetica" panose="020B0604020202020204" pitchFamily="34" charset="0"/>
                </a:rPr>
                <a:t>Insurance</a:t>
              </a:r>
              <a:endParaRPr lang="en-US" sz="1100" dirty="0">
                <a:latin typeface="Helvetica" panose="020B0604020202020204" pitchFamily="34" charset="0"/>
                <a:cs typeface="Helvetica" panose="020B0604020202020204" pitchFamily="34" charset="0"/>
              </a:endParaRPr>
            </a:p>
          </p:txBody>
        </p:sp>
        <p:sp>
          <p:nvSpPr>
            <p:cNvPr id="9" name="Rectangle 8"/>
            <p:cNvSpPr/>
            <p:nvPr/>
          </p:nvSpPr>
          <p:spPr>
            <a:xfrm>
              <a:off x="5220415" y="1740130"/>
              <a:ext cx="6515676" cy="2123658"/>
            </a:xfrm>
            <a:prstGeom prst="rect">
              <a:avLst/>
            </a:prstGeom>
          </p:spPr>
          <p:txBody>
            <a:bodyPr wrap="square">
              <a:spAutoFit/>
            </a:bodyPr>
            <a:lstStyle/>
            <a:p>
              <a:r>
                <a:rPr lang="en-US" sz="1100" i="1" dirty="0" smtClean="0">
                  <a:latin typeface="Helvetica" panose="020B0604020202020204" pitchFamily="34" charset="0"/>
                  <a:cs typeface="Helvetica" panose="020B0604020202020204" pitchFamily="34" charset="0"/>
                </a:rPr>
                <a:t>Code 	Industry</a:t>
              </a:r>
            </a:p>
            <a:p>
              <a:endParaRPr lang="en-US" sz="1100" dirty="0" smtClean="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53	 </a:t>
              </a:r>
              <a:r>
                <a:rPr lang="en-US" sz="1100" dirty="0">
                  <a:latin typeface="Helvetica" panose="020B0604020202020204" pitchFamily="34" charset="0"/>
                  <a:cs typeface="Helvetica" panose="020B0604020202020204" pitchFamily="34" charset="0"/>
                </a:rPr>
                <a:t>Real Estate and Rental and </a:t>
              </a:r>
              <a:r>
                <a:rPr lang="en-US" sz="1100" dirty="0" smtClean="0">
                  <a:latin typeface="Helvetica" panose="020B0604020202020204" pitchFamily="34" charset="0"/>
                  <a:cs typeface="Helvetica" panose="020B0604020202020204" pitchFamily="34" charset="0"/>
                </a:rPr>
                <a:t>Leasing</a:t>
              </a:r>
            </a:p>
            <a:p>
              <a:r>
                <a:rPr lang="en-US" sz="1100" dirty="0" smtClean="0">
                  <a:latin typeface="Helvetica" panose="020B0604020202020204" pitchFamily="34" charset="0"/>
                  <a:cs typeface="Helvetica" panose="020B0604020202020204" pitchFamily="34" charset="0"/>
                </a:rPr>
                <a:t>54	 </a:t>
              </a:r>
              <a:r>
                <a:rPr lang="en-US" sz="1100" dirty="0">
                  <a:latin typeface="Helvetica" panose="020B0604020202020204" pitchFamily="34" charset="0"/>
                  <a:cs typeface="Helvetica" panose="020B0604020202020204" pitchFamily="34" charset="0"/>
                </a:rPr>
                <a:t>Professional, Scientific, and Technical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55	 </a:t>
              </a:r>
              <a:r>
                <a:rPr lang="en-US" sz="1100" dirty="0">
                  <a:latin typeface="Helvetica" panose="020B0604020202020204" pitchFamily="34" charset="0"/>
                  <a:cs typeface="Helvetica" panose="020B0604020202020204" pitchFamily="34" charset="0"/>
                </a:rPr>
                <a:t>Management of Companies and </a:t>
              </a:r>
              <a:r>
                <a:rPr lang="en-US" sz="1100" dirty="0" smtClean="0">
                  <a:latin typeface="Helvetica" panose="020B0604020202020204" pitchFamily="34" charset="0"/>
                  <a:cs typeface="Helvetica" panose="020B0604020202020204" pitchFamily="34" charset="0"/>
                </a:rPr>
                <a:t>Enterprises</a:t>
              </a:r>
            </a:p>
            <a:p>
              <a:r>
                <a:rPr lang="en-US" sz="1100" dirty="0" smtClean="0">
                  <a:latin typeface="Helvetica" panose="020B0604020202020204" pitchFamily="34" charset="0"/>
                  <a:cs typeface="Helvetica" panose="020B0604020202020204" pitchFamily="34" charset="0"/>
                </a:rPr>
                <a:t>56	 </a:t>
              </a:r>
              <a:r>
                <a:rPr lang="en-US" sz="1100" dirty="0">
                  <a:latin typeface="Helvetica" panose="020B0604020202020204" pitchFamily="34" charset="0"/>
                  <a:cs typeface="Helvetica" panose="020B0604020202020204" pitchFamily="34" charset="0"/>
                </a:rPr>
                <a:t>Administrative and Support and Waste Management and Remediation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smtClean="0">
                  <a:latin typeface="Helvetica" panose="020B0604020202020204" pitchFamily="34" charset="0"/>
                  <a:cs typeface="Helvetica" panose="020B0604020202020204" pitchFamily="34" charset="0"/>
                </a:rPr>
                <a:t>61	 </a:t>
              </a:r>
              <a:r>
                <a:rPr lang="en-US" sz="1100" dirty="0">
                  <a:latin typeface="Helvetica" panose="020B0604020202020204" pitchFamily="34" charset="0"/>
                  <a:cs typeface="Helvetica" panose="020B0604020202020204" pitchFamily="34" charset="0"/>
                </a:rPr>
                <a:t>Educational </a:t>
              </a:r>
              <a:r>
                <a:rPr lang="en-US" sz="1100" dirty="0" smtClean="0">
                  <a:latin typeface="Helvetica" panose="020B0604020202020204" pitchFamily="34" charset="0"/>
                  <a:cs typeface="Helvetica" panose="020B0604020202020204" pitchFamily="34" charset="0"/>
                </a:rPr>
                <a:t>Services</a:t>
              </a:r>
            </a:p>
            <a:p>
              <a:r>
                <a:rPr lang="en-US" sz="1100" dirty="0" smtClean="0">
                  <a:latin typeface="Helvetica" panose="020B0604020202020204" pitchFamily="34" charset="0"/>
                  <a:cs typeface="Helvetica" panose="020B0604020202020204" pitchFamily="34" charset="0"/>
                </a:rPr>
                <a:t>62	 </a:t>
              </a:r>
              <a:r>
                <a:rPr lang="en-US" sz="1100" dirty="0">
                  <a:latin typeface="Helvetica" panose="020B0604020202020204" pitchFamily="34" charset="0"/>
                  <a:cs typeface="Helvetica" panose="020B0604020202020204" pitchFamily="34" charset="0"/>
                </a:rPr>
                <a:t>Health Care and Social </a:t>
              </a:r>
              <a:r>
                <a:rPr lang="en-US" sz="1100" dirty="0" smtClean="0">
                  <a:latin typeface="Helvetica" panose="020B0604020202020204" pitchFamily="34" charset="0"/>
                  <a:cs typeface="Helvetica" panose="020B0604020202020204" pitchFamily="34" charset="0"/>
                </a:rPr>
                <a:t>Assistance</a:t>
              </a:r>
            </a:p>
            <a:p>
              <a:r>
                <a:rPr lang="en-US" sz="1100" dirty="0" smtClean="0">
                  <a:latin typeface="Helvetica" panose="020B0604020202020204" pitchFamily="34" charset="0"/>
                  <a:cs typeface="Helvetica" panose="020B0604020202020204" pitchFamily="34" charset="0"/>
                </a:rPr>
                <a:t>71	 </a:t>
              </a:r>
              <a:r>
                <a:rPr lang="en-US" sz="1100" dirty="0">
                  <a:latin typeface="Helvetica" panose="020B0604020202020204" pitchFamily="34" charset="0"/>
                  <a:cs typeface="Helvetica" panose="020B0604020202020204" pitchFamily="34" charset="0"/>
                </a:rPr>
                <a:t>Arts, Entertainment, and </a:t>
              </a:r>
              <a:r>
                <a:rPr lang="en-US" sz="1100" dirty="0" smtClean="0">
                  <a:latin typeface="Helvetica" panose="020B0604020202020204" pitchFamily="34" charset="0"/>
                  <a:cs typeface="Helvetica" panose="020B0604020202020204" pitchFamily="34" charset="0"/>
                </a:rPr>
                <a:t>Recreation</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72 </a:t>
              </a:r>
              <a:r>
                <a:rPr lang="en-US" sz="1100" dirty="0" smtClean="0">
                  <a:latin typeface="Helvetica" panose="020B0604020202020204" pitchFamily="34" charset="0"/>
                  <a:cs typeface="Helvetica" panose="020B0604020202020204" pitchFamily="34" charset="0"/>
                </a:rPr>
                <a:t>	 Accommodation </a:t>
              </a:r>
              <a:r>
                <a:rPr lang="en-US" sz="1100" dirty="0">
                  <a:latin typeface="Helvetica" panose="020B0604020202020204" pitchFamily="34" charset="0"/>
                  <a:cs typeface="Helvetica" panose="020B0604020202020204" pitchFamily="34" charset="0"/>
                </a:rPr>
                <a:t>and Food </a:t>
              </a:r>
              <a:r>
                <a:rPr lang="en-US" sz="1100" dirty="0" smtClean="0">
                  <a:latin typeface="Helvetica" panose="020B0604020202020204" pitchFamily="34" charset="0"/>
                  <a:cs typeface="Helvetica" panose="020B0604020202020204" pitchFamily="34" charset="0"/>
                </a:rPr>
                <a:t>Services</a:t>
              </a:r>
              <a:endParaRPr lang="en-US" sz="1100" dirty="0">
                <a:latin typeface="Helvetica" panose="020B0604020202020204" pitchFamily="34" charset="0"/>
                <a:cs typeface="Helvetica" panose="020B0604020202020204" pitchFamily="34" charset="0"/>
              </a:endParaRPr>
            </a:p>
            <a:p>
              <a:r>
                <a:rPr lang="en-US" sz="1100" dirty="0">
                  <a:latin typeface="Helvetica" panose="020B0604020202020204" pitchFamily="34" charset="0"/>
                  <a:cs typeface="Helvetica" panose="020B0604020202020204" pitchFamily="34" charset="0"/>
                </a:rPr>
                <a:t>81 </a:t>
              </a:r>
              <a:r>
                <a:rPr lang="en-US" sz="1100" dirty="0" smtClean="0">
                  <a:latin typeface="Helvetica" panose="020B0604020202020204" pitchFamily="34" charset="0"/>
                  <a:cs typeface="Helvetica" panose="020B0604020202020204" pitchFamily="34" charset="0"/>
                </a:rPr>
                <a:t>	 Other </a:t>
              </a:r>
              <a:r>
                <a:rPr lang="en-US" sz="1100" dirty="0">
                  <a:latin typeface="Helvetica" panose="020B0604020202020204" pitchFamily="34" charset="0"/>
                  <a:cs typeface="Helvetica" panose="020B0604020202020204" pitchFamily="34" charset="0"/>
                </a:rPr>
                <a:t>Services (except Public </a:t>
              </a:r>
              <a:r>
                <a:rPr lang="en-US" sz="1100" dirty="0" smtClean="0">
                  <a:latin typeface="Helvetica" panose="020B0604020202020204" pitchFamily="34" charset="0"/>
                  <a:cs typeface="Helvetica" panose="020B0604020202020204" pitchFamily="34" charset="0"/>
                </a:rPr>
                <a:t>Administration)</a:t>
              </a:r>
            </a:p>
            <a:p>
              <a:r>
                <a:rPr lang="en-US" sz="1100" dirty="0" smtClean="0">
                  <a:latin typeface="Helvetica" panose="020B0604020202020204" pitchFamily="34" charset="0"/>
                  <a:cs typeface="Helvetica" panose="020B0604020202020204" pitchFamily="34" charset="0"/>
                </a:rPr>
                <a:t>92 	 Public Administration</a:t>
              </a:r>
              <a:endParaRPr lang="en-US" sz="1100" dirty="0">
                <a:latin typeface="Helvetica" panose="020B0604020202020204" pitchFamily="34" charset="0"/>
                <a:cs typeface="Helvetica" panose="020B0604020202020204" pitchFamily="34" charset="0"/>
              </a:endParaRPr>
            </a:p>
          </p:txBody>
        </p:sp>
      </p:grpSp>
      <p:sp>
        <p:nvSpPr>
          <p:cNvPr id="10" name="Rectangle 9"/>
          <p:cNvSpPr/>
          <p:nvPr/>
        </p:nvSpPr>
        <p:spPr>
          <a:xfrm>
            <a:off x="611029" y="6079351"/>
            <a:ext cx="10969944" cy="26161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r>
              <a:rPr lang="en-US" sz="1100" dirty="0" smtClean="0">
                <a:latin typeface="Helvetica" panose="020B0604020202020204" pitchFamily="34" charset="0"/>
                <a:cs typeface="Helvetica" panose="020B0604020202020204" pitchFamily="34" charset="0"/>
              </a:rPr>
              <a:t>A complete description </a:t>
            </a:r>
            <a:r>
              <a:rPr lang="en-US" sz="1100" dirty="0">
                <a:latin typeface="Helvetica" panose="020B0604020202020204" pitchFamily="34" charset="0"/>
                <a:cs typeface="Helvetica" panose="020B0604020202020204" pitchFamily="34" charset="0"/>
              </a:rPr>
              <a:t>of </a:t>
            </a:r>
            <a:r>
              <a:rPr lang="en-US" sz="1100" dirty="0" smtClean="0">
                <a:latin typeface="Helvetica" panose="020B0604020202020204" pitchFamily="34" charset="0"/>
                <a:cs typeface="Helvetica" panose="020B0604020202020204" pitchFamily="34" charset="0"/>
              </a:rPr>
              <a:t>NAICS </a:t>
            </a:r>
            <a:r>
              <a:rPr lang="en-US" sz="1100" dirty="0">
                <a:latin typeface="Helvetica" panose="020B0604020202020204" pitchFamily="34" charset="0"/>
                <a:cs typeface="Helvetica" panose="020B0604020202020204" pitchFamily="34" charset="0"/>
              </a:rPr>
              <a:t>codes, </a:t>
            </a:r>
            <a:r>
              <a:rPr lang="en-US" sz="1100" dirty="0" smtClean="0">
                <a:latin typeface="Helvetica" panose="020B0604020202020204" pitchFamily="34" charset="0"/>
                <a:cs typeface="Helvetica" panose="020B0604020202020204" pitchFamily="34" charset="0"/>
              </a:rPr>
              <a:t>industries </a:t>
            </a:r>
            <a:r>
              <a:rPr lang="en-US" sz="1100" dirty="0">
                <a:latin typeface="Helvetica" panose="020B0604020202020204" pitchFamily="34" charset="0"/>
                <a:cs typeface="Helvetica" panose="020B0604020202020204" pitchFamily="34" charset="0"/>
              </a:rPr>
              <a:t>and definitions can be found at </a:t>
            </a:r>
            <a:r>
              <a:rPr lang="en-US" sz="1100" dirty="0">
                <a:latin typeface="Helvetica" panose="020B0604020202020204" pitchFamily="34" charset="0"/>
                <a:cs typeface="Helvetica" panose="020B0604020202020204" pitchFamily="34" charset="0"/>
                <a:hlinkClick r:id="rId3"/>
              </a:rPr>
              <a:t>https://www.census.gov/eos/www/naics</a:t>
            </a:r>
            <a:r>
              <a:rPr lang="en-US" sz="1100" dirty="0" smtClean="0">
                <a:latin typeface="Helvetica" panose="020B0604020202020204" pitchFamily="34" charset="0"/>
                <a:cs typeface="Helvetica" panose="020B0604020202020204" pitchFamily="34" charset="0"/>
                <a:hlinkClick r:id="rId3"/>
              </a:rPr>
              <a:t>/</a:t>
            </a:r>
            <a:endParaRPr lang="en-US" sz="1100" dirty="0">
              <a:latin typeface="Helvetica" panose="020B0604020202020204" pitchFamily="34" charset="0"/>
              <a:cs typeface="Helvetica" panose="020B0604020202020204" pitchFamily="34" charset="0"/>
            </a:endParaRPr>
          </a:p>
        </p:txBody>
      </p:sp>
      <p:sp>
        <p:nvSpPr>
          <p:cNvPr id="11" name="Rectangle 10"/>
          <p:cNvSpPr/>
          <p:nvPr/>
        </p:nvSpPr>
        <p:spPr>
          <a:xfrm>
            <a:off x="611029" y="240270"/>
            <a:ext cx="790601" cy="276999"/>
          </a:xfrm>
          <a:prstGeom prst="rect">
            <a:avLst/>
          </a:prstGeom>
        </p:spPr>
        <p:txBody>
          <a:bodyPr wrap="none">
            <a:spAutoFit/>
          </a:bodyPr>
          <a:lstStyle/>
          <a:p>
            <a:r>
              <a:rPr lang="en-US" sz="1200" dirty="0" smtClean="0">
                <a:latin typeface="Helvetica" panose="020B0604020202020204" pitchFamily="34" charset="0"/>
                <a:cs typeface="Helvetica" panose="020B0604020202020204" pitchFamily="34" charset="0"/>
              </a:rPr>
              <a:t>Glossary</a:t>
            </a:r>
            <a:endParaRPr lang="en-US" sz="1200" dirty="0"/>
          </a:p>
        </p:txBody>
      </p:sp>
    </p:spTree>
    <p:extLst>
      <p:ext uri="{BB962C8B-B14F-4D97-AF65-F5344CB8AC3E}">
        <p14:creationId xmlns:p14="http://schemas.microsoft.com/office/powerpoint/2010/main" val="2996294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Helvetica">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39250</TotalTime>
  <Words>9058</Words>
  <Application>Microsoft Office PowerPoint</Application>
  <PresentationFormat>Widescreen</PresentationFormat>
  <Paragraphs>2463</Paragraphs>
  <Slides>88</Slides>
  <Notes>86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88</vt:i4>
      </vt:variant>
    </vt:vector>
  </HeadingPairs>
  <TitlesOfParts>
    <vt:vector size="94" baseType="lpstr">
      <vt:lpstr>Arial</vt:lpstr>
      <vt:lpstr>Calibri</vt:lpstr>
      <vt:lpstr>Cambria Math</vt:lpstr>
      <vt:lpstr>Helvetica</vt:lpstr>
      <vt:lpstr>Wingdings</vt:lpstr>
      <vt:lpstr>Office Theme</vt:lpstr>
      <vt:lpstr>Massachusetts 2019 Data Package</vt:lpstr>
      <vt:lpstr>Objectives for Regions</vt:lpstr>
      <vt:lpstr>Table of Contents</vt:lpstr>
      <vt:lpstr>Part I: Industry Overview and Profiles</vt:lpstr>
      <vt:lpstr>Terminology</vt:lpstr>
      <vt:lpstr>I.A: Industry Overview</vt:lpstr>
      <vt:lpstr>Sector Makeup by Total Employment</vt:lpstr>
      <vt:lpstr>Sector Makeup by Total Wages</vt:lpstr>
      <vt:lpstr>I.B: Industry Profiles</vt:lpstr>
      <vt:lpstr>Healthcare and Social Assistance</vt:lpstr>
      <vt:lpstr>Healthcare and Social Assistance Groups and Employers</vt:lpstr>
      <vt:lpstr>Healthcare and Social Assistance by Education</vt:lpstr>
      <vt:lpstr>Healthcare and Social Assistance by Gender</vt:lpstr>
      <vt:lpstr>Healthcare and Social Assistance by Race/Ethnicity</vt:lpstr>
      <vt:lpstr>Manufacturing</vt:lpstr>
      <vt:lpstr>Manufacturing Groups and Employers</vt:lpstr>
      <vt:lpstr>Manufacturing by Education</vt:lpstr>
      <vt:lpstr>Manufacturing by Gender</vt:lpstr>
      <vt:lpstr>Manufacturing by Race/Ethnicity</vt:lpstr>
      <vt:lpstr>Professional and Technical Services</vt:lpstr>
      <vt:lpstr>Professional and Technical Services Groups and Employers</vt:lpstr>
      <vt:lpstr>Professional and Technical Services by Education</vt:lpstr>
      <vt:lpstr>Professional and Technical Services by Gender</vt:lpstr>
      <vt:lpstr>Professional and Technical Services by Race/Ethnicity</vt:lpstr>
      <vt:lpstr>Construction</vt:lpstr>
      <vt:lpstr>Construction Groups and Employers</vt:lpstr>
      <vt:lpstr>Construction by Education</vt:lpstr>
      <vt:lpstr>Construction by Gender</vt:lpstr>
      <vt:lpstr>Construction by Race/Ethnicity</vt:lpstr>
      <vt:lpstr>Occupations</vt:lpstr>
      <vt:lpstr>Terminology</vt:lpstr>
      <vt:lpstr>Selected Sub-BA Occupations Associated with Priority Industries</vt:lpstr>
      <vt:lpstr>BA+ Occupations Associated with Priority Industries, 4-Stars</vt:lpstr>
      <vt:lpstr>BA+ Occupations Associated with Priority Industries, 4-Stars</vt:lpstr>
      <vt:lpstr>BA+ Occupations Associated with Priority Industries, 4-Stars</vt:lpstr>
      <vt:lpstr>BA+ Occupations Associated with Priority Industries, 5-Stars</vt:lpstr>
      <vt:lpstr>BA+ Occupations Associated with Priority Industries, 5-Stars</vt:lpstr>
      <vt:lpstr>BA+ Occupations Associated with Priority Industries, 5-Stars</vt:lpstr>
      <vt:lpstr>BA+ Occupations Associated with Priority Industries, 4+ Stars</vt:lpstr>
      <vt:lpstr>Part II: Supply Gap Analysis</vt:lpstr>
      <vt:lpstr>How do we calculate a supply gap ratio?</vt:lpstr>
      <vt:lpstr>How do we calculate demand and supply?</vt:lpstr>
      <vt:lpstr>More Openings than Qualified: State Sub-BA Occupations</vt:lpstr>
      <vt:lpstr>State Supply Gap Overview: BA+ Clusters</vt:lpstr>
      <vt:lpstr>More Openings than Qualified: State BA+ Occupations</vt:lpstr>
      <vt:lpstr>Part III: Workforce Supply Analysis</vt:lpstr>
      <vt:lpstr>III. A: Apprenticeships</vt:lpstr>
      <vt:lpstr>Top 15 State Occupations by Apprenticeships</vt:lpstr>
      <vt:lpstr>How do we calculate demand and supply?</vt:lpstr>
      <vt:lpstr>State Supply Gap Overview: Apprenticeships</vt:lpstr>
      <vt:lpstr>State Occupation Demand and Supply of Apprentices</vt:lpstr>
      <vt:lpstr>III. B: Professional Licensing</vt:lpstr>
      <vt:lpstr>Top 15 Occupations by DPL Professional Licensing</vt:lpstr>
      <vt:lpstr>Occupation Demand and DPL Professional Licensing</vt:lpstr>
      <vt:lpstr>Part IV: New Data Tools</vt:lpstr>
      <vt:lpstr>Dynamic Data Tools</vt:lpstr>
      <vt:lpstr>Education Program Supply</vt:lpstr>
      <vt:lpstr>Discussion Questions</vt:lpstr>
      <vt:lpstr>Appendix: Regional Context</vt:lpstr>
      <vt:lpstr>Unemployment Rate</vt:lpstr>
      <vt:lpstr>Unemployed v. Employed in Labor Force</vt:lpstr>
      <vt:lpstr>Median Annual Wage</vt:lpstr>
      <vt:lpstr>Educational Requirements for Employment</vt:lpstr>
      <vt:lpstr>Appendix: Worker Characteristics</vt:lpstr>
      <vt:lpstr>PowerPoint Presentation</vt:lpstr>
      <vt:lpstr>PowerPoint Presentation</vt:lpstr>
      <vt:lpstr>PowerPoint Presentation</vt:lpstr>
      <vt:lpstr>PowerPoint Presentation</vt:lpstr>
      <vt:lpstr>PowerPoint Presentation</vt:lpstr>
      <vt:lpstr>Appendix: Priority Industry Profiles</vt:lpstr>
      <vt:lpstr>Healthcare and Social Assistance</vt:lpstr>
      <vt:lpstr>Healthcare and Social Assistance by Gender</vt:lpstr>
      <vt:lpstr>Healthcare and Social Assistance by Race/Ethnicity</vt:lpstr>
      <vt:lpstr>Manufacturing</vt:lpstr>
      <vt:lpstr>Manufacturing by Gender</vt:lpstr>
      <vt:lpstr>Manufacturing by Race/Ethnicity</vt:lpstr>
      <vt:lpstr>Professional and Technical Services</vt:lpstr>
      <vt:lpstr>Professional and Technical Services by Gender</vt:lpstr>
      <vt:lpstr>Professional and Technical Services by Race/Ethnicity</vt:lpstr>
      <vt:lpstr>Construction</vt:lpstr>
      <vt:lpstr>Construction by Gender</vt:lpstr>
      <vt:lpstr>Construction by Race/Ethnicity</vt:lpstr>
      <vt:lpstr>Appendix: Professional Licensing</vt:lpstr>
      <vt:lpstr>Occupation Demand and DPL Licensing: Deep Dive</vt:lpstr>
      <vt:lpstr>Glossary</vt:lpstr>
      <vt:lpstr>Standard Occupational Classification (SOC)</vt:lpstr>
      <vt:lpstr>Standard Occupational Classification (SOC)</vt:lpstr>
      <vt:lpstr>North American Industry Classification System (NAICS)</vt:lpstr>
    </vt:vector>
  </TitlesOfParts>
  <Company>EOLWD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Diaz-Granados, Sriyani (EOLWD)</dc:creator>
  <cp:lastModifiedBy>Diaz-Granados, Sriyani (EOLWD)</cp:lastModifiedBy>
  <cp:revision>893</cp:revision>
  <cp:lastPrinted>2019-07-12T16:22:16Z</cp:lastPrinted>
  <dcterms:created xsi:type="dcterms:W3CDTF">2019-05-10T18:43:22Z</dcterms:created>
  <dcterms:modified xsi:type="dcterms:W3CDTF">2019-12-06T16:36:54Z</dcterms:modified>
</cp:coreProperties>
</file>