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3.xml" ContentType="application/vnd.openxmlformats-officedocument.presentationml.notesSlid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4.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5.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6.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7.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9.xml" ContentType="application/vnd.openxmlformats-officedocument.presentationml.notesSlide+xml"/>
  <Override PartName="/ppt/charts/chart38.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60.xml" ContentType="application/vnd.openxmlformats-officedocument.presentationml.notesSlid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61.xml" ContentType="application/vnd.openxmlformats-officedocument.presentationml.notesSlide+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4.xml" ContentType="application/vnd.openxmlformats-officedocument.presentationml.notesSlid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5.xml" ContentType="application/vnd.openxmlformats-officedocument.presentationml.notesSl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6.xml" ContentType="application/vnd.openxmlformats-officedocument.presentationml.notesSlid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7.xml" ContentType="application/vnd.openxmlformats-officedocument.presentationml.notesSlid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71.xml" ContentType="application/vnd.openxmlformats-officedocument.presentationml.notesSlide+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3.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4.xml" ContentType="application/vnd.openxmlformats-officedocument.presentationml.notesSlide+xml"/>
  <Override PartName="/ppt/charts/chart5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6.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8.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7.xml" ContentType="application/vnd.openxmlformats-officedocument.presentationml.notesSlide+xml"/>
  <Override PartName="/ppt/charts/chart5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1.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6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3.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6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6.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845" r:id="rId2"/>
    <p:sldId id="846" r:id="rId3"/>
    <p:sldId id="955" r:id="rId4"/>
    <p:sldId id="538" r:id="rId5"/>
    <p:sldId id="587" r:id="rId6"/>
    <p:sldId id="539" r:id="rId7"/>
    <p:sldId id="872" r:id="rId8"/>
    <p:sldId id="873" r:id="rId9"/>
    <p:sldId id="542" r:id="rId10"/>
    <p:sldId id="543" r:id="rId11"/>
    <p:sldId id="797" r:id="rId12"/>
    <p:sldId id="798" r:id="rId13"/>
    <p:sldId id="916" r:id="rId14"/>
    <p:sldId id="917" r:id="rId15"/>
    <p:sldId id="548" r:id="rId16"/>
    <p:sldId id="801" r:id="rId17"/>
    <p:sldId id="802" r:id="rId18"/>
    <p:sldId id="918" r:id="rId19"/>
    <p:sldId id="919" r:id="rId20"/>
    <p:sldId id="904" r:id="rId21"/>
    <p:sldId id="905" r:id="rId22"/>
    <p:sldId id="906" r:id="rId23"/>
    <p:sldId id="920" r:id="rId24"/>
    <p:sldId id="921" r:id="rId25"/>
    <p:sldId id="944" r:id="rId26"/>
    <p:sldId id="945" r:id="rId27"/>
    <p:sldId id="946" r:id="rId28"/>
    <p:sldId id="947" r:id="rId29"/>
    <p:sldId id="948" r:id="rId30"/>
    <p:sldId id="848" r:id="rId31"/>
    <p:sldId id="849" r:id="rId32"/>
    <p:sldId id="943" r:id="rId33"/>
    <p:sldId id="927" r:id="rId34"/>
    <p:sldId id="929" r:id="rId35"/>
    <p:sldId id="932" r:id="rId36"/>
    <p:sldId id="934" r:id="rId37"/>
    <p:sldId id="935" r:id="rId38"/>
    <p:sldId id="936" r:id="rId39"/>
    <p:sldId id="939" r:id="rId40"/>
    <p:sldId id="851" r:id="rId41"/>
    <p:sldId id="852" r:id="rId42"/>
    <p:sldId id="853" r:id="rId43"/>
    <p:sldId id="937" r:id="rId44"/>
    <p:sldId id="856" r:id="rId45"/>
    <p:sldId id="857" r:id="rId46"/>
    <p:sldId id="858" r:id="rId47"/>
    <p:sldId id="859" r:id="rId48"/>
    <p:sldId id="861" r:id="rId49"/>
    <p:sldId id="860" r:id="rId50"/>
    <p:sldId id="862" r:id="rId51"/>
    <p:sldId id="938" r:id="rId52"/>
    <p:sldId id="864" r:id="rId53"/>
    <p:sldId id="950" r:id="rId54"/>
    <p:sldId id="949" r:id="rId55"/>
    <p:sldId id="867" r:id="rId56"/>
    <p:sldId id="868" r:id="rId57"/>
    <p:sldId id="869" r:id="rId58"/>
    <p:sldId id="870" r:id="rId59"/>
    <p:sldId id="534" r:id="rId60"/>
    <p:sldId id="952" r:id="rId61"/>
    <p:sldId id="953" r:id="rId62"/>
    <p:sldId id="954" r:id="rId63"/>
    <p:sldId id="903" r:id="rId64"/>
    <p:sldId id="871" r:id="rId65"/>
    <p:sldId id="766" r:id="rId66"/>
    <p:sldId id="770" r:id="rId67"/>
    <p:sldId id="767" r:id="rId68"/>
    <p:sldId id="768" r:id="rId69"/>
    <p:sldId id="769" r:id="rId70"/>
    <p:sldId id="956" r:id="rId71"/>
    <p:sldId id="957" r:id="rId72"/>
    <p:sldId id="960" r:id="rId73"/>
    <p:sldId id="961" r:id="rId74"/>
    <p:sldId id="962" r:id="rId75"/>
    <p:sldId id="965" r:id="rId76"/>
    <p:sldId id="966" r:id="rId77"/>
    <p:sldId id="967" r:id="rId78"/>
    <p:sldId id="970" r:id="rId79"/>
    <p:sldId id="971" r:id="rId80"/>
    <p:sldId id="972" r:id="rId81"/>
    <p:sldId id="975" r:id="rId82"/>
    <p:sldId id="976" r:id="rId83"/>
    <p:sldId id="882" r:id="rId84"/>
    <p:sldId id="951" r:id="rId85"/>
    <p:sldId id="661" r:id="rId86"/>
    <p:sldId id="680" r:id="rId87"/>
    <p:sldId id="634" r:id="rId88"/>
    <p:sldId id="656" r:id="rId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845"/>
            <p14:sldId id="846"/>
            <p14:sldId id="955"/>
          </p14:sldIdLst>
        </p14:section>
        <p14:section name="Industry Overview" id="{8AE7E04E-28C0-4ABF-91FC-A4CA0BC70D7B}">
          <p14:sldIdLst>
            <p14:sldId id="538"/>
            <p14:sldId id="587"/>
            <p14:sldId id="539"/>
            <p14:sldId id="872"/>
            <p14:sldId id="873"/>
            <p14:sldId id="542"/>
          </p14:sldIdLst>
        </p14:section>
        <p14:section name="Healthcare and Social Assistance" id="{FEF9ED6A-86FE-4774-A3CD-91EC2EE1FB4D}">
          <p14:sldIdLst>
            <p14:sldId id="543"/>
            <p14:sldId id="797"/>
            <p14:sldId id="798"/>
            <p14:sldId id="916"/>
            <p14:sldId id="917"/>
          </p14:sldIdLst>
        </p14:section>
        <p14:section name="Manufacturing" id="{430F390C-FF9F-4485-8DA2-0A5C15599D4C}">
          <p14:sldIdLst>
            <p14:sldId id="548"/>
            <p14:sldId id="801"/>
            <p14:sldId id="802"/>
            <p14:sldId id="918"/>
            <p14:sldId id="919"/>
          </p14:sldIdLst>
        </p14:section>
        <p14:section name="Professional and Technical" id="{F02DFBCB-3E32-4792-BFB5-3CD933D54E36}">
          <p14:sldIdLst>
            <p14:sldId id="904"/>
            <p14:sldId id="905"/>
            <p14:sldId id="906"/>
            <p14:sldId id="920"/>
            <p14:sldId id="921"/>
            <p14:sldId id="944"/>
            <p14:sldId id="945"/>
            <p14:sldId id="946"/>
            <p14:sldId id="947"/>
            <p14:sldId id="948"/>
          </p14:sldIdLst>
        </p14:section>
        <p14:section name="Occupations" id="{8E55BC8F-CC2A-43F2-9C96-DFE73C969928}">
          <p14:sldIdLst>
            <p14:sldId id="848"/>
            <p14:sldId id="849"/>
            <p14:sldId id="943"/>
            <p14:sldId id="927"/>
            <p14:sldId id="929"/>
            <p14:sldId id="932"/>
            <p14:sldId id="934"/>
            <p14:sldId id="935"/>
            <p14:sldId id="936"/>
            <p14:sldId id="939"/>
          </p14:sldIdLst>
        </p14:section>
        <p14:section name="Supply Gap Analysis" id="{F9D3AB9D-A0CA-429B-BECB-04F83FF398CD}">
          <p14:sldIdLst>
            <p14:sldId id="851"/>
            <p14:sldId id="852"/>
            <p14:sldId id="853"/>
            <p14:sldId id="937"/>
            <p14:sldId id="856"/>
            <p14:sldId id="857"/>
          </p14:sldIdLst>
        </p14:section>
        <p14:section name="Workforce Supply Analysis" id="{4E301FE4-06D8-412E-9615-6024F4EA115A}">
          <p14:sldIdLst>
            <p14:sldId id="858"/>
            <p14:sldId id="859"/>
            <p14:sldId id="861"/>
            <p14:sldId id="860"/>
            <p14:sldId id="862"/>
            <p14:sldId id="938"/>
            <p14:sldId id="864"/>
            <p14:sldId id="950"/>
            <p14:sldId id="949"/>
          </p14:sldIdLst>
        </p14:section>
        <p14:section name="New Data Tools" id="{FA236253-A912-4294-B12D-7F0E9F90AC61}">
          <p14:sldIdLst>
            <p14:sldId id="867"/>
            <p14:sldId id="868"/>
            <p14:sldId id="869"/>
            <p14:sldId id="870"/>
          </p14:sldIdLst>
        </p14:section>
        <p14:section name="Appendix: Regional Context" id="{2BED768A-514B-4C17-8E02-BA7B6A1B17BF}">
          <p14:sldIdLst>
            <p14:sldId id="534"/>
            <p14:sldId id="952"/>
            <p14:sldId id="953"/>
            <p14:sldId id="954"/>
            <p14:sldId id="903"/>
          </p14:sldIdLst>
        </p14:section>
        <p14:section name="Appendix: Worker Characteristics" id="{0DDABE25-F4FE-41B9-B52F-03D64E2BF455}">
          <p14:sldIdLst>
            <p14:sldId id="871"/>
            <p14:sldId id="766"/>
            <p14:sldId id="770"/>
            <p14:sldId id="767"/>
            <p14:sldId id="768"/>
            <p14:sldId id="769"/>
          </p14:sldIdLst>
        </p14:section>
        <p14:section name="Appendix: Priority Industry Profiles" id="{7E06534D-D812-4026-830C-9359CD0C103B}">
          <p14:sldIdLst>
            <p14:sldId id="956"/>
            <p14:sldId id="957"/>
            <p14:sldId id="960"/>
            <p14:sldId id="961"/>
            <p14:sldId id="962"/>
            <p14:sldId id="965"/>
            <p14:sldId id="966"/>
            <p14:sldId id="967"/>
            <p14:sldId id="970"/>
            <p14:sldId id="971"/>
            <p14:sldId id="972"/>
            <p14:sldId id="975"/>
            <p14:sldId id="976"/>
          </p14:sldIdLst>
        </p14:section>
        <p14:section name="Appendix: Licensing Deep Dive" id="{65703BCF-0400-49A8-9126-B946883127A6}">
          <p14:sldIdLst>
            <p14:sldId id="882"/>
            <p14:sldId id="951"/>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2" autoAdjust="0"/>
    <p:restoredTop sz="94660"/>
  </p:normalViewPr>
  <p:slideViewPr>
    <p:cSldViewPr snapToGrid="0">
      <p:cViewPr>
        <p:scale>
          <a:sx n="90" d="100"/>
          <a:sy n="90" d="100"/>
        </p:scale>
        <p:origin x="642" y="5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tate\2-A.%20Regional%20Industry%20Overview\State%20-%20Sector%20Makeup.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Groups%20and%20Employers\State%20-%20Industry%20Groups.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All%20Regions\All%20Regions%20-%20Employment%20by%20Education%20(inc%20State).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Groups%20and%20Employers\State%20-%20Industry%20Groups.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All%20Regions\All%20Regions%20-%20Employment%20by%20Education%20(inc%20State).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tate\2-A.%20Regional%20Industry%20Overview\State%20-%20Sector%20Makeup.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Groups%20and%20Employers\State%20-%20Industry%20Groups.xlsx" TargetMode="External"/><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State\2-B.%20Priority%20Industry%20Profiles\Employment\State%20-%20Employment%20by%20Education.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Groups%20and%20Employers\State%20-%20Industry%20Groups.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tatewide%20Data%20Package\All%20Regions%20-%20Supply%20and%20Demand%20Charts.xlsx" TargetMode="External"/><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6.xml"/><Relationship Id="rId1" Type="http://schemas.microsoft.com/office/2011/relationships/chartStyle" Target="style26.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7.xml"/><Relationship Id="rId1" Type="http://schemas.microsoft.com/office/2011/relationships/chartStyle" Target="style27.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Apprentice%20Charts.xlsx" TargetMode="External"/><Relationship Id="rId2" Type="http://schemas.microsoft.com/office/2011/relationships/chartColorStyle" Target="colors28.xml"/><Relationship Id="rId1" Type="http://schemas.microsoft.com/office/2011/relationships/chartStyle" Target="style28.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29.xml"/><Relationship Id="rId1" Type="http://schemas.microsoft.com/office/2011/relationships/chartStyle" Target="style29.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tatewide%20Data%20Package\All%20Regions%20-%20Licensing%20Charts%20(Unlinked).xlsx" TargetMode="External"/><Relationship Id="rId2" Type="http://schemas.microsoft.com/office/2011/relationships/chartColorStyle" Target="colors30.xml"/><Relationship Id="rId1" Type="http://schemas.microsoft.com/office/2011/relationships/chartStyle" Target="style30.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State%20-%20Labor%20Force.xlsx" TargetMode="External"/><Relationship Id="rId2" Type="http://schemas.microsoft.com/office/2011/relationships/chartColorStyle" Target="colors31.xml"/><Relationship Id="rId1" Type="http://schemas.microsoft.com/office/2011/relationships/chartStyle" Target="style31.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State%20-%20Labor%20Force.xlsx" TargetMode="External"/><Relationship Id="rId2" Type="http://schemas.microsoft.com/office/2011/relationships/chartColorStyle" Target="colors32.xml"/><Relationship Id="rId1" Type="http://schemas.microsoft.com/office/2011/relationships/chartStyle" Target="style32.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All%20Regions\All%20Regions%20-%20Employment%20by%20Education%20(inc%20State).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T%20Education.xlsx" TargetMode="External"/><Relationship Id="rId2" Type="http://schemas.microsoft.com/office/2011/relationships/chartColorStyle" Target="colors34.xml"/><Relationship Id="rId1" Type="http://schemas.microsoft.com/office/2011/relationships/chartStyle" Target="style34.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T%20Education.xlsx" TargetMode="External"/><Relationship Id="rId2" Type="http://schemas.microsoft.com/office/2011/relationships/chartColorStyle" Target="colors35.xml"/><Relationship Id="rId1" Type="http://schemas.microsoft.com/office/2011/relationships/chartStyle" Target="style35.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Appendix\State%20-%20Worker%20Characteristics.xlsx" TargetMode="External"/><Relationship Id="rId2" Type="http://schemas.microsoft.com/office/2011/relationships/chartColorStyle" Target="colors36.xml"/><Relationship Id="rId1" Type="http://schemas.microsoft.com/office/2011/relationships/chartStyle" Target="style36.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Appendix\State%20-%20Worker%20Characteristics.xlsx" TargetMode="External"/><Relationship Id="rId2" Type="http://schemas.microsoft.com/office/2011/relationships/chartColorStyle" Target="colors37.xml"/><Relationship Id="rId1" Type="http://schemas.microsoft.com/office/2011/relationships/chartStyle" Target="style37.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Appendix\State%20-%20Worker%20Characteristics.xlsx"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Appendix\State%20-%20Worker%20Characteristics.xlsx" TargetMode="External"/><Relationship Id="rId2" Type="http://schemas.microsoft.com/office/2011/relationships/chartColorStyle" Target="colors39.xml"/><Relationship Id="rId1" Type="http://schemas.microsoft.com/office/2011/relationships/chartStyle" Target="style39.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Appendix\State%20-%20Worker%20Characteristics.xlsx" TargetMode="External"/><Relationship Id="rId2" Type="http://schemas.microsoft.com/office/2011/relationships/chartColorStyle" Target="colors40.xml"/><Relationship Id="rId1" Type="http://schemas.microsoft.com/office/2011/relationships/chartStyle" Target="style40.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41.xml"/><Relationship Id="rId1" Type="http://schemas.microsoft.com/office/2011/relationships/chartStyle" Target="style41.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42.xml"/><Relationship Id="rId1" Type="http://schemas.microsoft.com/office/2011/relationships/chartStyle" Target="style42.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44.xml"/><Relationship Id="rId1" Type="http://schemas.microsoft.com/office/2011/relationships/chartStyle" Target="style44.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45.xml"/><Relationship Id="rId1" Type="http://schemas.microsoft.com/office/2011/relationships/chartStyle" Target="style45.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46.xml"/><Relationship Id="rId1" Type="http://schemas.microsoft.com/office/2011/relationships/chartStyle" Target="style46.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47.xml"/><Relationship Id="rId1" Type="http://schemas.microsoft.com/office/2011/relationships/chartStyle" Target="style47.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48.xml"/><Relationship Id="rId1" Type="http://schemas.microsoft.com/office/2011/relationships/chartStyle" Target="style48.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49.xml"/><Relationship Id="rId1" Type="http://schemas.microsoft.com/office/2011/relationships/chartStyle" Target="style49.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0.xml"/><Relationship Id="rId1" Type="http://schemas.microsoft.com/office/2011/relationships/chartStyle" Target="style50.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51.xml"/><Relationship Id="rId1" Type="http://schemas.microsoft.com/office/2011/relationships/chartStyle" Target="style51.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52.xml"/><Relationship Id="rId1" Type="http://schemas.microsoft.com/office/2011/relationships/chartStyle" Target="style52.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4.xml"/><Relationship Id="rId1" Type="http://schemas.microsoft.com/office/2011/relationships/chartStyle" Target="style54.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5.xml"/><Relationship Id="rId1" Type="http://schemas.microsoft.com/office/2011/relationships/chartStyle" Target="style55.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56.xml"/><Relationship Id="rId1" Type="http://schemas.microsoft.com/office/2011/relationships/chartStyle" Target="style56.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Gender.xlsx" TargetMode="External"/><Relationship Id="rId2" Type="http://schemas.microsoft.com/office/2011/relationships/chartColorStyle" Target="colors57.xml"/><Relationship Id="rId1" Type="http://schemas.microsoft.com/office/2011/relationships/chartStyle" Target="style57.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8.xml"/><Relationship Id="rId1" Type="http://schemas.microsoft.com/office/2011/relationships/chartStyle" Target="style58.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9.xml"/><Relationship Id="rId1" Type="http://schemas.microsoft.com/office/2011/relationships/chartStyle" Target="style59.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State\2-B.%20Priority%20Industry%20Profiles\Employment\State%20-%20Employment%20by%20Race%20and%20Ethnicity.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1FD-439C-9DF6-D174F64B1CC3}"/>
              </c:ext>
            </c:extLst>
          </c:dPt>
          <c:dPt>
            <c:idx val="1"/>
            <c:invertIfNegative val="0"/>
            <c:bubble3D val="0"/>
            <c:extLst>
              <c:ext xmlns:c16="http://schemas.microsoft.com/office/drawing/2014/chart" uri="{C3380CC4-5D6E-409C-BE32-E72D297353CC}">
                <c16:uniqueId val="{00000002-21FD-439C-9DF6-D174F64B1CC3}"/>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21FD-439C-9DF6-D174F64B1CC3}"/>
              </c:ext>
            </c:extLst>
          </c:dPt>
          <c:dPt>
            <c:idx val="4"/>
            <c:invertIfNegative val="0"/>
            <c:bubble3D val="0"/>
            <c:extLst>
              <c:ext xmlns:c16="http://schemas.microsoft.com/office/drawing/2014/chart" uri="{C3380CC4-5D6E-409C-BE32-E72D297353CC}">
                <c16:uniqueId val="{00000005-21FD-439C-9DF6-D174F64B1CC3}"/>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21FD-439C-9DF6-D174F64B1CC3}"/>
              </c:ext>
            </c:extLst>
          </c:dPt>
          <c:dPt>
            <c:idx val="7"/>
            <c:invertIfNegative val="0"/>
            <c:bubble3D val="0"/>
            <c:extLst>
              <c:ext xmlns:c16="http://schemas.microsoft.com/office/drawing/2014/chart" uri="{C3380CC4-5D6E-409C-BE32-E72D297353CC}">
                <c16:uniqueId val="{00000008-21FD-439C-9DF6-D174F64B1CC3}"/>
              </c:ext>
            </c:extLst>
          </c:dPt>
          <c:dPt>
            <c:idx val="8"/>
            <c:invertIfNegative val="0"/>
            <c:bubble3D val="0"/>
            <c:extLst>
              <c:ext xmlns:c16="http://schemas.microsoft.com/office/drawing/2014/chart" uri="{C3380CC4-5D6E-409C-BE32-E72D297353CC}">
                <c16:uniqueId val="{00000009-21FD-439C-9DF6-D174F64B1CC3}"/>
              </c:ext>
            </c:extLst>
          </c:dPt>
          <c:dPt>
            <c:idx val="11"/>
            <c:invertIfNegative val="0"/>
            <c:bubble3D val="0"/>
            <c:extLst>
              <c:ext xmlns:c16="http://schemas.microsoft.com/office/drawing/2014/chart" uri="{C3380CC4-5D6E-409C-BE32-E72D297353CC}">
                <c16:uniqueId val="{0000000A-21FD-439C-9DF6-D174F64B1CC3}"/>
              </c:ext>
            </c:extLst>
          </c:dPt>
          <c:dPt>
            <c:idx val="12"/>
            <c:invertIfNegative val="0"/>
            <c:bubble3D val="0"/>
            <c:extLst>
              <c:ext xmlns:c16="http://schemas.microsoft.com/office/drawing/2014/chart" uri="{C3380CC4-5D6E-409C-BE32-E72D297353CC}">
                <c16:uniqueId val="{0000000B-21FD-439C-9DF6-D174F64B1CC3}"/>
              </c:ext>
            </c:extLst>
          </c:dPt>
          <c:dPt>
            <c:idx val="18"/>
            <c:invertIfNegative val="0"/>
            <c:bubble3D val="0"/>
            <c:extLst>
              <c:ext xmlns:c16="http://schemas.microsoft.com/office/drawing/2014/chart" uri="{C3380CC4-5D6E-409C-BE32-E72D297353CC}">
                <c16:uniqueId val="{0000000C-21FD-439C-9DF6-D174F64B1CC3}"/>
              </c:ext>
            </c:extLst>
          </c:dPt>
          <c:dLbls>
            <c:dLbl>
              <c:idx val="0"/>
              <c:tx>
                <c:rich>
                  <a:bodyPr/>
                  <a:lstStyle/>
                  <a:p>
                    <a:fld id="{15A301E9-6676-421B-8412-659C17810D7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FD-439C-9DF6-D174F64B1CC3}"/>
                </c:ext>
              </c:extLst>
            </c:dLbl>
            <c:dLbl>
              <c:idx val="1"/>
              <c:tx>
                <c:rich>
                  <a:bodyPr/>
                  <a:lstStyle/>
                  <a:p>
                    <a:fld id="{3D4E93B4-3E2C-4EF8-854D-F7F6004559F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FD-439C-9DF6-D174F64B1CC3}"/>
                </c:ext>
              </c:extLst>
            </c:dLbl>
            <c:dLbl>
              <c:idx val="2"/>
              <c:tx>
                <c:rich>
                  <a:bodyPr/>
                  <a:lstStyle/>
                  <a:p>
                    <a:fld id="{31036088-D55A-4EE4-BCEC-3F04125B92C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FD-439C-9DF6-D174F64B1CC3}"/>
                </c:ext>
              </c:extLst>
            </c:dLbl>
            <c:dLbl>
              <c:idx val="3"/>
              <c:tx>
                <c:rich>
                  <a:bodyPr/>
                  <a:lstStyle/>
                  <a:p>
                    <a:fld id="{827789B2-2A42-43D8-BD13-DBF76D1D4B6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1FD-439C-9DF6-D174F64B1CC3}"/>
                </c:ext>
              </c:extLst>
            </c:dLbl>
            <c:dLbl>
              <c:idx val="4"/>
              <c:tx>
                <c:rich>
                  <a:bodyPr/>
                  <a:lstStyle/>
                  <a:p>
                    <a:fld id="{6865CA33-F199-4FFB-8D77-3A76B69318C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FD-439C-9DF6-D174F64B1CC3}"/>
                </c:ext>
              </c:extLst>
            </c:dLbl>
            <c:dLbl>
              <c:idx val="5"/>
              <c:tx>
                <c:rich>
                  <a:bodyPr/>
                  <a:lstStyle/>
                  <a:p>
                    <a:fld id="{83F938D1-1E28-47DD-897A-35AE3F5194F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FD-439C-9DF6-D174F64B1CC3}"/>
                </c:ext>
              </c:extLst>
            </c:dLbl>
            <c:dLbl>
              <c:idx val="6"/>
              <c:tx>
                <c:rich>
                  <a:bodyPr/>
                  <a:lstStyle/>
                  <a:p>
                    <a:fld id="{F4441946-3D55-4EB7-AB1D-97E5488E7B0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1FD-439C-9DF6-D174F64B1CC3}"/>
                </c:ext>
              </c:extLst>
            </c:dLbl>
            <c:dLbl>
              <c:idx val="7"/>
              <c:tx>
                <c:rich>
                  <a:bodyPr/>
                  <a:lstStyle/>
                  <a:p>
                    <a:fld id="{5B224EEB-59DF-49FF-9B5D-1E11532D14B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FD-439C-9DF6-D174F64B1CC3}"/>
                </c:ext>
              </c:extLst>
            </c:dLbl>
            <c:dLbl>
              <c:idx val="8"/>
              <c:tx>
                <c:rich>
                  <a:bodyPr/>
                  <a:lstStyle/>
                  <a:p>
                    <a:fld id="{A91F9564-8C38-4EFD-9B6B-2E84CA7D62F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FD-439C-9DF6-D174F64B1CC3}"/>
                </c:ext>
              </c:extLst>
            </c:dLbl>
            <c:dLbl>
              <c:idx val="9"/>
              <c:tx>
                <c:rich>
                  <a:bodyPr/>
                  <a:lstStyle/>
                  <a:p>
                    <a:fld id="{D2E949DA-4845-450D-A247-6B65388FDBC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1FD-439C-9DF6-D174F64B1CC3}"/>
                </c:ext>
              </c:extLst>
            </c:dLbl>
            <c:dLbl>
              <c:idx val="10"/>
              <c:tx>
                <c:rich>
                  <a:bodyPr/>
                  <a:lstStyle/>
                  <a:p>
                    <a:fld id="{5A8E7CD1-203F-4D6F-88EC-C0C04FCBD1D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1FD-439C-9DF6-D174F64B1CC3}"/>
                </c:ext>
              </c:extLst>
            </c:dLbl>
            <c:dLbl>
              <c:idx val="11"/>
              <c:tx>
                <c:rich>
                  <a:bodyPr/>
                  <a:lstStyle/>
                  <a:p>
                    <a:fld id="{486DD1E7-3A57-48F2-A8C1-9D380F11E5F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1FD-439C-9DF6-D174F64B1CC3}"/>
                </c:ext>
              </c:extLst>
            </c:dLbl>
            <c:dLbl>
              <c:idx val="12"/>
              <c:tx>
                <c:rich>
                  <a:bodyPr/>
                  <a:lstStyle/>
                  <a:p>
                    <a:fld id="{2D12CD25-B423-4FDB-9006-F0B3A8733AE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1FD-439C-9DF6-D174F64B1CC3}"/>
                </c:ext>
              </c:extLst>
            </c:dLbl>
            <c:dLbl>
              <c:idx val="13"/>
              <c:tx>
                <c:rich>
                  <a:bodyPr/>
                  <a:lstStyle/>
                  <a:p>
                    <a:fld id="{A680026C-323F-407C-98FF-3A2F672CB29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1FD-439C-9DF6-D174F64B1CC3}"/>
                </c:ext>
              </c:extLst>
            </c:dLbl>
            <c:dLbl>
              <c:idx val="14"/>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F992C003-4B87-445C-91CB-798E4B2FF5E1}"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numFmt formatCode="_(&quot;$&quot;* #,##0_);_(&quot;$&quot;* \(#,##0\);_(&quot;$&quot;* &quot;-&quot;??_);_(@_)" sourceLinked="0"/>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2-21FD-439C-9DF6-D174F64B1CC3}"/>
                </c:ext>
              </c:extLst>
            </c:dLbl>
            <c:dLbl>
              <c:idx val="15"/>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FF8BE559-7328-41A2-884B-128417A3E699}"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3-21FD-439C-9DF6-D174F64B1CC3}"/>
                </c:ext>
              </c:extLst>
            </c:dLbl>
            <c:dLbl>
              <c:idx val="16"/>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DDFAB2D6-480A-4CC4-9B87-9CD132DC87A2}"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4-21FD-439C-9DF6-D174F64B1CC3}"/>
                </c:ext>
              </c:extLst>
            </c:dLbl>
            <c:dLbl>
              <c:idx val="17"/>
              <c:delete val="1"/>
              <c:extLst>
                <c:ext xmlns:c15="http://schemas.microsoft.com/office/drawing/2012/chart" uri="{CE6537A1-D6FC-4f65-9D91-7224C49458BB}"/>
                <c:ext xmlns:c16="http://schemas.microsoft.com/office/drawing/2014/chart" uri="{C3380CC4-5D6E-409C-BE32-E72D297353CC}">
                  <c16:uniqueId val="{00000015-21FD-439C-9DF6-D174F64B1CC3}"/>
                </c:ext>
              </c:extLst>
            </c:dLbl>
            <c:dLbl>
              <c:idx val="18"/>
              <c:delete val="1"/>
              <c:extLst>
                <c:ext xmlns:c15="http://schemas.microsoft.com/office/drawing/2012/chart" uri="{CE6537A1-D6FC-4f65-9D91-7224C49458BB}"/>
                <c:ext xmlns:c16="http://schemas.microsoft.com/office/drawing/2014/chart" uri="{C3380CC4-5D6E-409C-BE32-E72D297353CC}">
                  <c16:uniqueId val="{0000000C-21FD-439C-9DF6-D174F64B1CC3}"/>
                </c:ext>
              </c:extLst>
            </c:dLbl>
            <c:dLbl>
              <c:idx val="19"/>
              <c:delete val="1"/>
              <c:extLst>
                <c:ext xmlns:c15="http://schemas.microsoft.com/office/drawing/2012/chart" uri="{CE6537A1-D6FC-4f65-9D91-7224C49458BB}"/>
                <c:ext xmlns:c16="http://schemas.microsoft.com/office/drawing/2014/chart" uri="{C3380CC4-5D6E-409C-BE32-E72D297353CC}">
                  <c16:uniqueId val="{00000016-21FD-439C-9DF6-D174F64B1CC3}"/>
                </c:ext>
              </c:extLst>
            </c:dLbl>
            <c:spPr>
              <a:noFill/>
              <a:ln>
                <a:noFill/>
              </a:ln>
              <a:effectLst/>
            </c:spPr>
            <c:txPr>
              <a:bodyPr rot="0" spcFirstLastPara="1" vertOverflow="ellipsis" vert="horz" wrap="square" lIns="0" tIns="0" rIns="0" bIns="36576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Retail Trade</c:v>
                </c:pt>
                <c:pt idx="2">
                  <c:v>Professional, Scientific, and Technical Services</c:v>
                </c:pt>
                <c:pt idx="3">
                  <c:v>Accommodation and Food Services</c:v>
                </c:pt>
                <c:pt idx="4">
                  <c:v>Educational Services</c:v>
                </c:pt>
                <c:pt idx="5">
                  <c:v>Manufacturing</c:v>
                </c:pt>
                <c:pt idx="6">
                  <c:v>Administrative and Support and Waste Management and Remediation Services</c:v>
                </c:pt>
                <c:pt idx="7">
                  <c:v>Construction</c:v>
                </c:pt>
                <c:pt idx="8">
                  <c:v>Finance and Insurance</c:v>
                </c:pt>
                <c:pt idx="9">
                  <c:v>Public Administration</c:v>
                </c:pt>
                <c:pt idx="10">
                  <c:v>Wholesale Trade</c:v>
                </c:pt>
                <c:pt idx="11">
                  <c:v>Other Services (except Public Administration)</c:v>
                </c:pt>
                <c:pt idx="12">
                  <c:v>Transportation and Warehousing</c:v>
                </c:pt>
                <c:pt idx="13">
                  <c:v>Information</c:v>
                </c:pt>
                <c:pt idx="14">
                  <c:v>Arts, Entertainment, and Recreation</c:v>
                </c:pt>
                <c:pt idx="15">
                  <c:v>Management of Companies and Enterprises</c:v>
                </c:pt>
                <c:pt idx="16">
                  <c:v>Real Estate and Rental and Leasing</c:v>
                </c:pt>
                <c:pt idx="17">
                  <c:v>Utilities</c:v>
                </c:pt>
                <c:pt idx="18">
                  <c:v>Agriculture, Forestry, Fishing and Hunting</c:v>
                </c:pt>
                <c:pt idx="19">
                  <c:v>Mining, Quarrying, and Oil and Gas Extraction</c:v>
                </c:pt>
              </c:strCache>
            </c:strRef>
          </c:cat>
          <c:val>
            <c:numRef>
              <c:f>Employment!$F$6:$F$25</c:f>
              <c:numCache>
                <c:formatCode>_(* #,##0_);_(* \(#,##0\);_(* "-"??_);_(@_)</c:formatCode>
                <c:ptCount val="20"/>
                <c:pt idx="0">
                  <c:v>648173</c:v>
                </c:pt>
                <c:pt idx="1">
                  <c:v>355525</c:v>
                </c:pt>
                <c:pt idx="2">
                  <c:v>333988</c:v>
                </c:pt>
                <c:pt idx="3">
                  <c:v>328942</c:v>
                </c:pt>
                <c:pt idx="4">
                  <c:v>320529</c:v>
                </c:pt>
                <c:pt idx="5">
                  <c:v>245824</c:v>
                </c:pt>
                <c:pt idx="6">
                  <c:v>194600</c:v>
                </c:pt>
                <c:pt idx="7">
                  <c:v>177789</c:v>
                </c:pt>
                <c:pt idx="8">
                  <c:v>171325</c:v>
                </c:pt>
                <c:pt idx="9">
                  <c:v>139568</c:v>
                </c:pt>
                <c:pt idx="10">
                  <c:v>124837</c:v>
                </c:pt>
                <c:pt idx="11">
                  <c:v>123176</c:v>
                </c:pt>
                <c:pt idx="12">
                  <c:v>109973</c:v>
                </c:pt>
                <c:pt idx="13">
                  <c:v>98393</c:v>
                </c:pt>
                <c:pt idx="14">
                  <c:v>81162</c:v>
                </c:pt>
                <c:pt idx="15">
                  <c:v>74907</c:v>
                </c:pt>
                <c:pt idx="16">
                  <c:v>49009</c:v>
                </c:pt>
                <c:pt idx="17">
                  <c:v>14312</c:v>
                </c:pt>
                <c:pt idx="18">
                  <c:v>9976</c:v>
                </c:pt>
                <c:pt idx="19">
                  <c:v>1047</c:v>
                </c:pt>
              </c:numCache>
            </c:numRef>
          </c:val>
          <c:extLst>
            <c:ext xmlns:c15="http://schemas.microsoft.com/office/drawing/2012/chart" uri="{02D57815-91ED-43cb-92C2-25804820EDAC}">
              <c15:datalabelsRange>
                <c15:f>Employment!$I$6:$I$25</c15:f>
                <c15:dlblRangeCache>
                  <c:ptCount val="20"/>
                  <c:pt idx="0">
                    <c:v>648 K</c:v>
                  </c:pt>
                  <c:pt idx="1">
                    <c:v>356 K</c:v>
                  </c:pt>
                  <c:pt idx="2">
                    <c:v>334 K</c:v>
                  </c:pt>
                  <c:pt idx="3">
                    <c:v>329 K</c:v>
                  </c:pt>
                  <c:pt idx="4">
                    <c:v>321 K</c:v>
                  </c:pt>
                  <c:pt idx="5">
                    <c:v>246 K</c:v>
                  </c:pt>
                  <c:pt idx="6">
                    <c:v>195 K</c:v>
                  </c:pt>
                  <c:pt idx="7">
                    <c:v>178 K</c:v>
                  </c:pt>
                  <c:pt idx="8">
                    <c:v>171 K</c:v>
                  </c:pt>
                  <c:pt idx="9">
                    <c:v>140 K</c:v>
                  </c:pt>
                  <c:pt idx="10">
                    <c:v>125 K</c:v>
                  </c:pt>
                  <c:pt idx="11">
                    <c:v>123 K</c:v>
                  </c:pt>
                  <c:pt idx="12">
                    <c:v>110 K</c:v>
                  </c:pt>
                  <c:pt idx="13">
                    <c:v>98 K</c:v>
                  </c:pt>
                  <c:pt idx="14">
                    <c:v>81 K</c:v>
                  </c:pt>
                  <c:pt idx="15">
                    <c:v>75 K</c:v>
                  </c:pt>
                  <c:pt idx="16">
                    <c:v>49 K</c:v>
                  </c:pt>
                  <c:pt idx="17">
                    <c:v>14 K</c:v>
                  </c:pt>
                  <c:pt idx="18">
                    <c:v>10 K</c:v>
                  </c:pt>
                  <c:pt idx="19">
                    <c:v>1 K</c:v>
                  </c:pt>
                </c15:dlblRangeCache>
              </c15:datalabelsRange>
            </c:ext>
            <c:ext xmlns:c16="http://schemas.microsoft.com/office/drawing/2014/chart" uri="{C3380CC4-5D6E-409C-BE32-E72D297353CC}">
              <c16:uniqueId val="{00000017-21FD-439C-9DF6-D174F64B1CC3}"/>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fld id="{CF44CC07-D907-4882-8082-3AB1CD15BAD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1FD-439C-9DF6-D174F64B1CC3}"/>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1FD-439C-9DF6-D174F64B1CC3}"/>
                </c:ext>
              </c:extLst>
            </c:dLbl>
            <c:dLbl>
              <c:idx val="2"/>
              <c:tx>
                <c:rich>
                  <a:bodyPr/>
                  <a:lstStyle/>
                  <a:p>
                    <a:fld id="{AE99B7ED-2003-40A5-89B3-441250AFFA4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1FD-439C-9DF6-D174F64B1CC3}"/>
                </c:ext>
              </c:extLst>
            </c:dLbl>
            <c:dLbl>
              <c:idx val="3"/>
              <c:tx>
                <c:rich>
                  <a:bodyPr/>
                  <a:lstStyle/>
                  <a:p>
                    <a:fld id="{BE339639-B591-44E6-A7DC-37FC0E208DC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1FD-439C-9DF6-D174F64B1CC3}"/>
                </c:ext>
              </c:extLst>
            </c:dLbl>
            <c:dLbl>
              <c:idx val="4"/>
              <c:tx>
                <c:rich>
                  <a:bodyPr/>
                  <a:lstStyle/>
                  <a:p>
                    <a:fld id="{772624EA-50D1-4FE2-9F9B-4D178AEC55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1FD-439C-9DF6-D174F64B1CC3}"/>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1FD-439C-9DF6-D174F64B1CC3}"/>
                </c:ext>
              </c:extLst>
            </c:dLbl>
            <c:dLbl>
              <c:idx val="6"/>
              <c:tx>
                <c:rich>
                  <a:bodyPr/>
                  <a:lstStyle/>
                  <a:p>
                    <a:fld id="{B4DDEE9A-CDF5-495F-8C5D-3BE02451392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1FD-439C-9DF6-D174F64B1CC3}"/>
                </c:ext>
              </c:extLst>
            </c:dLbl>
            <c:dLbl>
              <c:idx val="7"/>
              <c:tx>
                <c:rich>
                  <a:bodyPr/>
                  <a:lstStyle/>
                  <a:p>
                    <a:fld id="{F0AA71CD-9D09-4DE9-97C5-91E10EBD2EC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1FD-439C-9DF6-D174F64B1CC3}"/>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1FD-439C-9DF6-D174F64B1CC3}"/>
                </c:ext>
              </c:extLst>
            </c:dLbl>
            <c:dLbl>
              <c:idx val="9"/>
              <c:tx>
                <c:rich>
                  <a:bodyPr/>
                  <a:lstStyle/>
                  <a:p>
                    <a:fld id="{689D392D-5C89-48C5-82FB-BD13F149FE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1FD-439C-9DF6-D174F64B1CC3}"/>
                </c:ext>
              </c:extLst>
            </c:dLbl>
            <c:dLbl>
              <c:idx val="10"/>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1FD-439C-9DF6-D174F64B1CC3}"/>
                </c:ext>
              </c:extLst>
            </c:dLbl>
            <c:dLbl>
              <c:idx val="11"/>
              <c:tx>
                <c:rich>
                  <a:bodyPr/>
                  <a:lstStyle/>
                  <a:p>
                    <a:fld id="{CCFF23BF-67D9-43A0-A989-DA5A6FE151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21FD-439C-9DF6-D174F64B1CC3}"/>
                </c:ext>
              </c:extLst>
            </c:dLbl>
            <c:dLbl>
              <c:idx val="12"/>
              <c:tx>
                <c:rich>
                  <a:bodyPr/>
                  <a:lstStyle/>
                  <a:p>
                    <a:fld id="{4A8EF489-D23B-440B-A7CB-4A13F3A5029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1FD-439C-9DF6-D174F64B1CC3}"/>
                </c:ext>
              </c:extLst>
            </c:dLbl>
            <c:dLbl>
              <c:idx val="13"/>
              <c:tx>
                <c:rich>
                  <a:bodyPr/>
                  <a:lstStyle/>
                  <a:p>
                    <a:fld id="{F43C2625-8CDB-449C-82E3-FAF4C73755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1FD-439C-9DF6-D174F64B1CC3}"/>
                </c:ext>
              </c:extLst>
            </c:dLbl>
            <c:dLbl>
              <c:idx val="14"/>
              <c:tx>
                <c:rich>
                  <a:bodyPr/>
                  <a:lstStyle/>
                  <a:p>
                    <a:fld id="{D5A4783E-3B47-4230-9B3C-BE96C65D022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1FD-439C-9DF6-D174F64B1CC3}"/>
                </c:ext>
              </c:extLst>
            </c:dLbl>
            <c:dLbl>
              <c:idx val="15"/>
              <c:tx>
                <c:rich>
                  <a:bodyPr/>
                  <a:lstStyle/>
                  <a:p>
                    <a:fld id="{68F4816D-B93B-49D5-A92B-3A85DD5CDCB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1FD-439C-9DF6-D174F64B1CC3}"/>
                </c:ext>
              </c:extLst>
            </c:dLbl>
            <c:dLbl>
              <c:idx val="16"/>
              <c:tx>
                <c:rich>
                  <a:bodyPr/>
                  <a:lstStyle/>
                  <a:p>
                    <a:fld id="{2E82A077-0DA7-4AC9-9C03-6C6E6222510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21FD-439C-9DF6-D174F64B1CC3}"/>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1FD-439C-9DF6-D174F64B1CC3}"/>
                </c:ext>
              </c:extLst>
            </c:dLbl>
            <c:dLbl>
              <c:idx val="18"/>
              <c:tx>
                <c:rich>
                  <a:bodyPr/>
                  <a:lstStyle/>
                  <a:p>
                    <a:fld id="{2A643D61-4291-4E5A-B894-19F4960AFF5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1FD-439C-9DF6-D174F64B1CC3}"/>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1FD-439C-9DF6-D174F64B1CC3}"/>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25926.92</c:v>
                  </c:pt>
                  <c:pt idx="1">
                    <c:v>25926.92</c:v>
                  </c:pt>
                  <c:pt idx="2">
                    <c:v>25926.92</c:v>
                  </c:pt>
                  <c:pt idx="3">
                    <c:v>25926.92</c:v>
                  </c:pt>
                  <c:pt idx="4">
                    <c:v>25926.92</c:v>
                  </c:pt>
                  <c:pt idx="5">
                    <c:v>25926.92</c:v>
                  </c:pt>
                  <c:pt idx="6">
                    <c:v>25926.92</c:v>
                  </c:pt>
                  <c:pt idx="7">
                    <c:v>25926.92</c:v>
                  </c:pt>
                  <c:pt idx="8">
                    <c:v>25926.92</c:v>
                  </c:pt>
                  <c:pt idx="9">
                    <c:v>25926.92</c:v>
                  </c:pt>
                  <c:pt idx="10">
                    <c:v>25926.92</c:v>
                  </c:pt>
                  <c:pt idx="11">
                    <c:v>25926.92</c:v>
                  </c:pt>
                  <c:pt idx="12">
                    <c:v>25926.92</c:v>
                  </c:pt>
                  <c:pt idx="13">
                    <c:v>25926.92</c:v>
                  </c:pt>
                  <c:pt idx="14">
                    <c:v>25926.92</c:v>
                  </c:pt>
                  <c:pt idx="15">
                    <c:v>25926.92</c:v>
                  </c:pt>
                  <c:pt idx="16">
                    <c:v>25926.92</c:v>
                  </c:pt>
                  <c:pt idx="17">
                    <c:v>25926.92</c:v>
                  </c:pt>
                  <c:pt idx="18">
                    <c:v>25926.92</c:v>
                  </c:pt>
                  <c:pt idx="19">
                    <c:v>25926.92</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648173</c:v>
                </c:pt>
                <c:pt idx="1">
                  <c:v>#N/A</c:v>
                </c:pt>
                <c:pt idx="2">
                  <c:v>333988</c:v>
                </c:pt>
                <c:pt idx="3">
                  <c:v>328942</c:v>
                </c:pt>
                <c:pt idx="4">
                  <c:v>320529</c:v>
                </c:pt>
                <c:pt idx="5">
                  <c:v>#N/A</c:v>
                </c:pt>
                <c:pt idx="6">
                  <c:v>194600</c:v>
                </c:pt>
                <c:pt idx="7">
                  <c:v>177789</c:v>
                </c:pt>
                <c:pt idx="8">
                  <c:v>#N/A</c:v>
                </c:pt>
                <c:pt idx="9">
                  <c:v>139568</c:v>
                </c:pt>
                <c:pt idx="10">
                  <c:v>#N/A</c:v>
                </c:pt>
                <c:pt idx="11">
                  <c:v>123176</c:v>
                </c:pt>
                <c:pt idx="12">
                  <c:v>109973</c:v>
                </c:pt>
                <c:pt idx="13">
                  <c:v>98393</c:v>
                </c:pt>
                <c:pt idx="14">
                  <c:v>81162</c:v>
                </c:pt>
                <c:pt idx="15">
                  <c:v>74907</c:v>
                </c:pt>
                <c:pt idx="16">
                  <c:v>49009</c:v>
                </c:pt>
                <c:pt idx="17">
                  <c:v>#N/A</c:v>
                </c:pt>
                <c:pt idx="18">
                  <c:v>9976</c:v>
                </c:pt>
                <c:pt idx="19">
                  <c:v>#N/A</c:v>
                </c:pt>
              </c:numCache>
            </c:numRef>
          </c:yVal>
          <c:smooth val="0"/>
          <c:extLst>
            <c:ext xmlns:c15="http://schemas.microsoft.com/office/drawing/2012/chart" uri="{02D57815-91ED-43cb-92C2-25804820EDAC}">
              <c15:datalabelsRange>
                <c15:f>Employment!$H$6:$H$25</c15:f>
                <c15:dlblRangeCache>
                  <c:ptCount val="20"/>
                  <c:pt idx="0">
                    <c:v>+1%</c:v>
                  </c:pt>
                  <c:pt idx="1">
                    <c:v> -1%</c:v>
                  </c:pt>
                  <c:pt idx="2">
                    <c:v>+7%</c:v>
                  </c:pt>
                  <c:pt idx="3">
                    <c:v>+2%</c:v>
                  </c:pt>
                  <c:pt idx="4">
                    <c:v>+3%</c:v>
                  </c:pt>
                  <c:pt idx="5">
                    <c:v> -0%</c:v>
                  </c:pt>
                  <c:pt idx="6">
                    <c:v>+2%</c:v>
                  </c:pt>
                  <c:pt idx="7">
                    <c:v>+8%</c:v>
                  </c:pt>
                  <c:pt idx="8">
                    <c:v> -1%</c:v>
                  </c:pt>
                  <c:pt idx="9">
                    <c:v>+0%</c:v>
                  </c:pt>
                  <c:pt idx="10">
                    <c:v> -2%</c:v>
                  </c:pt>
                  <c:pt idx="11">
                    <c:v>+2%</c:v>
                  </c:pt>
                  <c:pt idx="12">
                    <c:v>+4%</c:v>
                  </c:pt>
                  <c:pt idx="13">
                    <c:v>+2%</c:v>
                  </c:pt>
                  <c:pt idx="14">
                    <c:v>+4%</c:v>
                  </c:pt>
                  <c:pt idx="15">
                    <c:v>+13%</c:v>
                  </c:pt>
                  <c:pt idx="16">
                    <c:v>+4%</c:v>
                  </c:pt>
                  <c:pt idx="17">
                    <c:v> -3%</c:v>
                  </c:pt>
                  <c:pt idx="18">
                    <c:v>+7%</c:v>
                  </c:pt>
                  <c:pt idx="19">
                    <c:v> -1%</c:v>
                  </c:pt>
                </c15:dlblRangeCache>
              </c15:datalabelsRange>
            </c:ext>
            <c:ext xmlns:c16="http://schemas.microsoft.com/office/drawing/2014/chart" uri="{C3380CC4-5D6E-409C-BE32-E72D297353CC}">
              <c16:uniqueId val="{0000002C-21FD-439C-9DF6-D174F64B1CC3}"/>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1FD-439C-9DF6-D174F64B1CC3}"/>
                </c:ext>
              </c:extLst>
            </c:dLbl>
            <c:dLbl>
              <c:idx val="1"/>
              <c:tx>
                <c:rich>
                  <a:bodyPr/>
                  <a:lstStyle/>
                  <a:p>
                    <a:fld id="{64856216-EC98-4964-ABC0-D73337A5D6A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21FD-439C-9DF6-D174F64B1CC3}"/>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21FD-439C-9DF6-D174F64B1CC3}"/>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1FD-439C-9DF6-D174F64B1CC3}"/>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1FD-439C-9DF6-D174F64B1CC3}"/>
                </c:ext>
              </c:extLst>
            </c:dLbl>
            <c:dLbl>
              <c:idx val="5"/>
              <c:tx>
                <c:rich>
                  <a:bodyPr/>
                  <a:lstStyle/>
                  <a:p>
                    <a:fld id="{4308CF94-527D-4AE8-9D5B-7F08687D6B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21FD-439C-9DF6-D174F64B1CC3}"/>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1FD-439C-9DF6-D174F64B1CC3}"/>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1FD-439C-9DF6-D174F64B1CC3}"/>
                </c:ext>
              </c:extLst>
            </c:dLbl>
            <c:dLbl>
              <c:idx val="8"/>
              <c:tx>
                <c:rich>
                  <a:bodyPr/>
                  <a:lstStyle/>
                  <a:p>
                    <a:fld id="{5D53D636-F836-4C1D-BEFA-C2E606E57D6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21FD-439C-9DF6-D174F64B1CC3}"/>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21FD-439C-9DF6-D174F64B1CC3}"/>
                </c:ext>
              </c:extLst>
            </c:dLbl>
            <c:dLbl>
              <c:idx val="10"/>
              <c:tx>
                <c:rich>
                  <a:bodyPr/>
                  <a:lstStyle/>
                  <a:p>
                    <a:fld id="{6FD498F0-2047-44C7-AD61-38B4F428F08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21FD-439C-9DF6-D174F64B1CC3}"/>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21FD-439C-9DF6-D174F64B1CC3}"/>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1FD-439C-9DF6-D174F64B1CC3}"/>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21FD-439C-9DF6-D174F64B1CC3}"/>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21FD-439C-9DF6-D174F64B1CC3}"/>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21FD-439C-9DF6-D174F64B1CC3}"/>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21FD-439C-9DF6-D174F64B1CC3}"/>
                </c:ext>
              </c:extLst>
            </c:dLbl>
            <c:dLbl>
              <c:idx val="17"/>
              <c:tx>
                <c:rich>
                  <a:bodyPr/>
                  <a:lstStyle/>
                  <a:p>
                    <a:fld id="{609CC8C0-1B7B-48EF-8BF9-6FDAA46857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21FD-439C-9DF6-D174F64B1CC3}"/>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21FD-439C-9DF6-D174F64B1CC3}"/>
                </c:ext>
              </c:extLst>
            </c:dLbl>
            <c:dLbl>
              <c:idx val="19"/>
              <c:tx>
                <c:rich>
                  <a:bodyPr/>
                  <a:lstStyle/>
                  <a:p>
                    <a:fld id="{E17553A6-8930-47F4-9D48-7F98FDE7CAB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21FD-439C-9DF6-D174F64B1CC3}"/>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25926.92</c:v>
                  </c:pt>
                  <c:pt idx="1">
                    <c:v>25926.92</c:v>
                  </c:pt>
                  <c:pt idx="2">
                    <c:v>25926.92</c:v>
                  </c:pt>
                  <c:pt idx="3">
                    <c:v>25926.92</c:v>
                  </c:pt>
                  <c:pt idx="4">
                    <c:v>25926.92</c:v>
                  </c:pt>
                  <c:pt idx="5">
                    <c:v>25926.92</c:v>
                  </c:pt>
                  <c:pt idx="6">
                    <c:v>25926.92</c:v>
                  </c:pt>
                  <c:pt idx="7">
                    <c:v>25926.92</c:v>
                  </c:pt>
                  <c:pt idx="8">
                    <c:v>25926.92</c:v>
                  </c:pt>
                  <c:pt idx="9">
                    <c:v>25926.92</c:v>
                  </c:pt>
                  <c:pt idx="10">
                    <c:v>25926.92</c:v>
                  </c:pt>
                  <c:pt idx="11">
                    <c:v>25926.92</c:v>
                  </c:pt>
                  <c:pt idx="12">
                    <c:v>25926.92</c:v>
                  </c:pt>
                  <c:pt idx="13">
                    <c:v>25926.92</c:v>
                  </c:pt>
                  <c:pt idx="14">
                    <c:v>25926.92</c:v>
                  </c:pt>
                  <c:pt idx="15">
                    <c:v>25926.92</c:v>
                  </c:pt>
                  <c:pt idx="16">
                    <c:v>25926.92</c:v>
                  </c:pt>
                  <c:pt idx="17">
                    <c:v>25926.92</c:v>
                  </c:pt>
                  <c:pt idx="18">
                    <c:v>25926.92</c:v>
                  </c:pt>
                  <c:pt idx="19">
                    <c:v>25926.92</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#N/A</c:v>
                </c:pt>
                <c:pt idx="1">
                  <c:v>355525</c:v>
                </c:pt>
                <c:pt idx="2">
                  <c:v>#N/A</c:v>
                </c:pt>
                <c:pt idx="3">
                  <c:v>#N/A</c:v>
                </c:pt>
                <c:pt idx="4">
                  <c:v>#N/A</c:v>
                </c:pt>
                <c:pt idx="5">
                  <c:v>245824</c:v>
                </c:pt>
                <c:pt idx="6">
                  <c:v>#N/A</c:v>
                </c:pt>
                <c:pt idx="7">
                  <c:v>#N/A</c:v>
                </c:pt>
                <c:pt idx="8">
                  <c:v>171325</c:v>
                </c:pt>
                <c:pt idx="9">
                  <c:v>#N/A</c:v>
                </c:pt>
                <c:pt idx="10">
                  <c:v>124837</c:v>
                </c:pt>
                <c:pt idx="11">
                  <c:v>#N/A</c:v>
                </c:pt>
                <c:pt idx="12">
                  <c:v>#N/A</c:v>
                </c:pt>
                <c:pt idx="13">
                  <c:v>#N/A</c:v>
                </c:pt>
                <c:pt idx="14">
                  <c:v>#N/A</c:v>
                </c:pt>
                <c:pt idx="15">
                  <c:v>#N/A</c:v>
                </c:pt>
                <c:pt idx="16">
                  <c:v>#N/A</c:v>
                </c:pt>
                <c:pt idx="17">
                  <c:v>14312</c:v>
                </c:pt>
                <c:pt idx="18">
                  <c:v>#N/A</c:v>
                </c:pt>
                <c:pt idx="19">
                  <c:v>1047</c:v>
                </c:pt>
              </c:numCache>
            </c:numRef>
          </c:yVal>
          <c:smooth val="0"/>
          <c:extLst>
            <c:ext xmlns:c15="http://schemas.microsoft.com/office/drawing/2012/chart" uri="{02D57815-91ED-43cb-92C2-25804820EDAC}">
              <c15:datalabelsRange>
                <c15:f>Employment!$H$6:$H$25</c15:f>
                <c15:dlblRangeCache>
                  <c:ptCount val="20"/>
                  <c:pt idx="0">
                    <c:v>+1%</c:v>
                  </c:pt>
                  <c:pt idx="1">
                    <c:v> -1%</c:v>
                  </c:pt>
                  <c:pt idx="2">
                    <c:v>+7%</c:v>
                  </c:pt>
                  <c:pt idx="3">
                    <c:v>+2%</c:v>
                  </c:pt>
                  <c:pt idx="4">
                    <c:v>+3%</c:v>
                  </c:pt>
                  <c:pt idx="5">
                    <c:v> -0%</c:v>
                  </c:pt>
                  <c:pt idx="6">
                    <c:v>+2%</c:v>
                  </c:pt>
                  <c:pt idx="7">
                    <c:v>+8%</c:v>
                  </c:pt>
                  <c:pt idx="8">
                    <c:v> -1%</c:v>
                  </c:pt>
                  <c:pt idx="9">
                    <c:v>+0%</c:v>
                  </c:pt>
                  <c:pt idx="10">
                    <c:v> -2%</c:v>
                  </c:pt>
                  <c:pt idx="11">
                    <c:v>+2%</c:v>
                  </c:pt>
                  <c:pt idx="12">
                    <c:v>+4%</c:v>
                  </c:pt>
                  <c:pt idx="13">
                    <c:v>+2%</c:v>
                  </c:pt>
                  <c:pt idx="14">
                    <c:v>+4%</c:v>
                  </c:pt>
                  <c:pt idx="15">
                    <c:v>+13%</c:v>
                  </c:pt>
                  <c:pt idx="16">
                    <c:v>+4%</c:v>
                  </c:pt>
                  <c:pt idx="17">
                    <c:v> -3%</c:v>
                  </c:pt>
                  <c:pt idx="18">
                    <c:v>+7%</c:v>
                  </c:pt>
                  <c:pt idx="19">
                    <c:v> -1%</c:v>
                  </c:pt>
                </c15:dlblRangeCache>
              </c15:datalabelsRange>
            </c:ext>
            <c:ext xmlns:c16="http://schemas.microsoft.com/office/drawing/2014/chart" uri="{C3380CC4-5D6E-409C-BE32-E72D297353CC}">
              <c16:uniqueId val="{00000041-21FD-439C-9DF6-D174F64B1CC3}"/>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c:v>
                </c:pt>
                <c:pt idx="1">
                  <c:v>Machine shops and threaded product mfg.</c:v>
                </c:pt>
                <c:pt idx="2">
                  <c:v>Printing and related support activities</c:v>
                </c:pt>
                <c:pt idx="3">
                  <c:v>Bakeries and tortilla manufacturing</c:v>
                </c:pt>
                <c:pt idx="4">
                  <c:v>Electronic instrument manufacturing</c:v>
                </c:pt>
                <c:pt idx="5">
                  <c:v>Other miscellaneous manufacturing</c:v>
                </c:pt>
              </c:strCache>
            </c:strRef>
          </c:cat>
          <c:val>
            <c:numRef>
              <c:f>Manufacturing!$R$18:$R$23</c:f>
              <c:numCache>
                <c:formatCode>#,##0</c:formatCode>
                <c:ptCount val="6"/>
                <c:pt idx="0">
                  <c:v>6937</c:v>
                </c:pt>
                <c:pt idx="1">
                  <c:v>644</c:v>
                </c:pt>
                <c:pt idx="2">
                  <c:v>623</c:v>
                </c:pt>
                <c:pt idx="3">
                  <c:v>444</c:v>
                </c:pt>
                <c:pt idx="4">
                  <c:v>365</c:v>
                </c:pt>
                <c:pt idx="5">
                  <c:v>318</c:v>
                </c:pt>
              </c:numCache>
            </c:numRef>
          </c:val>
          <c:extLst>
            <c:ext xmlns:c16="http://schemas.microsoft.com/office/drawing/2014/chart" uri="{C3380CC4-5D6E-409C-BE32-E72D297353CC}">
              <c16:uniqueId val="{00000000-E321-4207-B3C1-27B1FC2E3830}"/>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c:v>
                </c:pt>
                <c:pt idx="1">
                  <c:v>Machine shops and threaded product mfg.</c:v>
                </c:pt>
                <c:pt idx="2">
                  <c:v>Printing and related support activities</c:v>
                </c:pt>
                <c:pt idx="3">
                  <c:v>Bakeries and tortilla manufacturing</c:v>
                </c:pt>
                <c:pt idx="4">
                  <c:v>Electronic instrument manufacturing</c:v>
                </c:pt>
                <c:pt idx="5">
                  <c:v>Other miscellaneous manufacturing</c:v>
                </c:pt>
              </c:strCache>
            </c:strRef>
          </c:cat>
          <c:val>
            <c:numRef>
              <c:f>Manufacturing!$S$18:$S$23</c:f>
              <c:numCache>
                <c:formatCode>#,##0</c:formatCode>
                <c:ptCount val="6"/>
                <c:pt idx="0">
                  <c:v>6685</c:v>
                </c:pt>
                <c:pt idx="1">
                  <c:v>608</c:v>
                </c:pt>
                <c:pt idx="2">
                  <c:v>598</c:v>
                </c:pt>
                <c:pt idx="3">
                  <c:v>431</c:v>
                </c:pt>
                <c:pt idx="4">
                  <c:v>348</c:v>
                </c:pt>
                <c:pt idx="5">
                  <c:v>299</c:v>
                </c:pt>
              </c:numCache>
            </c:numRef>
          </c:val>
          <c:extLst>
            <c:ext xmlns:c16="http://schemas.microsoft.com/office/drawing/2014/chart" uri="{C3380CC4-5D6E-409C-BE32-E72D297353CC}">
              <c16:uniqueId val="{00000001-E321-4207-B3C1-27B1FC2E3830}"/>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59BCF300-17D7-466C-A607-953465371FBD}" type="CELLRANGE">
                      <a:rPr lang="en-US"/>
                      <a:pPr/>
                      <a:t>[CELLRANGE]</a:t>
                    </a:fld>
                    <a:r>
                      <a:rPr lang="en-US" baseline="0"/>
                      <a:t>, </a:t>
                    </a:r>
                    <a:fld id="{638057A5-FF01-4E39-87CF-62F8652F744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AED-4E15-AB28-827158CBCBBE}"/>
                </c:ext>
              </c:extLst>
            </c:dLbl>
            <c:dLbl>
              <c:idx val="1"/>
              <c:tx>
                <c:rich>
                  <a:bodyPr/>
                  <a:lstStyle/>
                  <a:p>
                    <a:fld id="{DDC766FF-A5FE-4EDB-A741-D0E1578351DC}" type="CELLRANGE">
                      <a:rPr lang="en-US"/>
                      <a:pPr/>
                      <a:t>[CELLRANGE]</a:t>
                    </a:fld>
                    <a:r>
                      <a:rPr lang="en-US" baseline="0"/>
                      <a:t>, </a:t>
                    </a:r>
                    <a:fld id="{C7A341E4-A8A1-4358-8EBE-F7FEA5A9EE8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28232</c:v>
                </c:pt>
                <c:pt idx="1">
                  <c:v>29830</c:v>
                </c:pt>
              </c:numCache>
            </c:numRef>
          </c:val>
          <c:extLst>
            <c:ext xmlns:c15="http://schemas.microsoft.com/office/drawing/2012/chart" uri="{02D57815-91ED-43cb-92C2-25804820EDAC}">
              <c15:datalabelsRange>
                <c15:f>Manufacturing!$E$32:$F$32</c15:f>
                <c15:dlblRangeCache>
                  <c:ptCount val="2"/>
                  <c:pt idx="0">
                    <c:v>11%</c:v>
                  </c:pt>
                  <c:pt idx="1">
                    <c:v>12%</c:v>
                  </c:pt>
                </c15:dlblRangeCache>
              </c15:datalabelsRange>
            </c:ext>
            <c:ext xmlns:c16="http://schemas.microsoft.com/office/drawing/2014/chart" uri="{C3380CC4-5D6E-409C-BE32-E72D297353CC}">
              <c16:uniqueId val="{00000002-7AED-4E15-AB28-827158CBCBBE}"/>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5526583B-3D44-43AC-A051-DF3BC8A9330E}" type="CELLRANGE">
                      <a:rPr lang="en-US"/>
                      <a:pPr/>
                      <a:t>[CELLRANGE]</a:t>
                    </a:fld>
                    <a:r>
                      <a:rPr lang="en-US" baseline="0"/>
                      <a:t>, </a:t>
                    </a:r>
                    <a:fld id="{1982C568-A8DD-44CA-AA48-BAA8DC09949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AED-4E15-AB28-827158CBCBBE}"/>
                </c:ext>
              </c:extLst>
            </c:dLbl>
            <c:dLbl>
              <c:idx val="1"/>
              <c:tx>
                <c:rich>
                  <a:bodyPr/>
                  <a:lstStyle/>
                  <a:p>
                    <a:fld id="{8A466DBE-4943-49DE-8070-B9FC007EC604}" type="CELLRANGE">
                      <a:rPr lang="en-US"/>
                      <a:pPr/>
                      <a:t>[CELLRANGE]</a:t>
                    </a:fld>
                    <a:r>
                      <a:rPr lang="en-US" baseline="0"/>
                      <a:t>, </a:t>
                    </a:r>
                    <a:fld id="{781C2894-319F-423D-BEFB-80470F9E370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61872</c:v>
                </c:pt>
                <c:pt idx="1">
                  <c:v>60431</c:v>
                </c:pt>
              </c:numCache>
            </c:numRef>
          </c:val>
          <c:extLst>
            <c:ext xmlns:c15="http://schemas.microsoft.com/office/drawing/2012/chart" uri="{02D57815-91ED-43cb-92C2-25804820EDAC}">
              <c15:datalabelsRange>
                <c15:f>Manufacturing!$E$33:$F$33</c15:f>
                <c15:dlblRangeCache>
                  <c:ptCount val="2"/>
                  <c:pt idx="0">
                    <c:v>25%</c:v>
                  </c:pt>
                  <c:pt idx="1">
                    <c:v>24%</c:v>
                  </c:pt>
                </c15:dlblRangeCache>
              </c15:datalabelsRange>
            </c:ext>
            <c:ext xmlns:c16="http://schemas.microsoft.com/office/drawing/2014/chart" uri="{C3380CC4-5D6E-409C-BE32-E72D297353CC}">
              <c16:uniqueId val="{00000005-7AED-4E15-AB28-827158CBCBBE}"/>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97E34B4A-80B0-41F5-8F4C-FACC151B58D0}" type="CELLRANGE">
                      <a:rPr lang="en-US"/>
                      <a:pPr/>
                      <a:t>[CELLRANGE]</a:t>
                    </a:fld>
                    <a:r>
                      <a:rPr lang="en-US" baseline="0"/>
                      <a:t>, </a:t>
                    </a:r>
                    <a:fld id="{2D143561-5FFE-4827-8ECA-C0583ECF9EF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AED-4E15-AB28-827158CBCBBE}"/>
                </c:ext>
              </c:extLst>
            </c:dLbl>
            <c:dLbl>
              <c:idx val="1"/>
              <c:tx>
                <c:rich>
                  <a:bodyPr/>
                  <a:lstStyle/>
                  <a:p>
                    <a:fld id="{D2D30630-AC18-414A-86FE-D3117852A346}" type="CELLRANGE">
                      <a:rPr lang="en-US"/>
                      <a:pPr/>
                      <a:t>[CELLRANGE]</a:t>
                    </a:fld>
                    <a:r>
                      <a:rPr lang="en-US" baseline="0"/>
                      <a:t>, </a:t>
                    </a:r>
                    <a:fld id="{01B7ABD0-31E7-44BA-A5E3-35D092C85B2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69135</c:v>
                </c:pt>
                <c:pt idx="1">
                  <c:v>67318</c:v>
                </c:pt>
              </c:numCache>
            </c:numRef>
          </c:val>
          <c:extLst>
            <c:ext xmlns:c15="http://schemas.microsoft.com/office/drawing/2012/chart" uri="{02D57815-91ED-43cb-92C2-25804820EDAC}">
              <c15:datalabelsRange>
                <c15:f>Manufacturing!$E$34:$F$34</c15:f>
                <c15:dlblRangeCache>
                  <c:ptCount val="2"/>
                  <c:pt idx="0">
                    <c:v>27%</c:v>
                  </c:pt>
                  <c:pt idx="1">
                    <c:v>27%</c:v>
                  </c:pt>
                </c15:dlblRangeCache>
              </c15:datalabelsRange>
            </c:ext>
            <c:ext xmlns:c16="http://schemas.microsoft.com/office/drawing/2014/chart" uri="{C3380CC4-5D6E-409C-BE32-E72D297353CC}">
              <c16:uniqueId val="{00000008-7AED-4E15-AB28-827158CBCBBE}"/>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0214AB2C-D707-41EC-A2A9-4B16B7FF0B5A}" type="CELLRANGE">
                      <a:rPr lang="en-US"/>
                      <a:pPr/>
                      <a:t>[CELLRANGE]</a:t>
                    </a:fld>
                    <a:r>
                      <a:rPr lang="en-US" baseline="0"/>
                      <a:t>, </a:t>
                    </a:r>
                    <a:fld id="{8425ECC8-98C1-4BB3-A69B-9E447264018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AED-4E15-AB28-827158CBCBBE}"/>
                </c:ext>
              </c:extLst>
            </c:dLbl>
            <c:dLbl>
              <c:idx val="1"/>
              <c:tx>
                <c:rich>
                  <a:bodyPr/>
                  <a:lstStyle/>
                  <a:p>
                    <a:fld id="{BE7AA9AF-2443-44E2-8D35-18D880DB52A6}" type="CELLRANGE">
                      <a:rPr lang="en-US"/>
                      <a:pPr/>
                      <a:t>[CELLRANGE]</a:t>
                    </a:fld>
                    <a:r>
                      <a:rPr lang="en-US" baseline="0"/>
                      <a:t>, </a:t>
                    </a:r>
                    <a:fld id="{3D92D67E-9FB4-4D33-881B-7B71612F1A0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78569</c:v>
                </c:pt>
                <c:pt idx="1">
                  <c:v>74810</c:v>
                </c:pt>
              </c:numCache>
            </c:numRef>
          </c:val>
          <c:extLst>
            <c:ext xmlns:c15="http://schemas.microsoft.com/office/drawing/2012/chart" uri="{02D57815-91ED-43cb-92C2-25804820EDAC}">
              <c15:datalabelsRange>
                <c15:f>Manufacturing!$E$35:$F$35</c15:f>
                <c15:dlblRangeCache>
                  <c:ptCount val="2"/>
                  <c:pt idx="0">
                    <c:v>31%</c:v>
                  </c:pt>
                  <c:pt idx="1">
                    <c:v>30%</c:v>
                  </c:pt>
                </c15:dlblRangeCache>
              </c15:datalabelsRange>
            </c:ext>
            <c:ext xmlns:c16="http://schemas.microsoft.com/office/drawing/2014/chart" uri="{C3380CC4-5D6E-409C-BE32-E72D297353CC}">
              <c16:uniqueId val="{0000000B-7AED-4E15-AB28-827158CBCBBE}"/>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49FA36F0-4E03-4B2F-9E16-A6C3D49DEE88}" type="CELLRANGE">
                      <a:rPr lang="en-US"/>
                      <a:pPr/>
                      <a:t>[CELLRANGE]</a:t>
                    </a:fld>
                    <a:r>
                      <a:rPr lang="en-US" baseline="0"/>
                      <a:t>, </a:t>
                    </a:r>
                    <a:fld id="{24CC58FA-B638-4B98-951A-4CE4383D92F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AED-4E15-AB28-827158CBCBBE}"/>
                </c:ext>
              </c:extLst>
            </c:dLbl>
            <c:dLbl>
              <c:idx val="1"/>
              <c:tx>
                <c:rich>
                  <a:bodyPr/>
                  <a:lstStyle/>
                  <a:p>
                    <a:fld id="{A34D1795-849B-401A-8963-578112A68D41}" type="CELLRANGE">
                      <a:rPr lang="en-US"/>
                      <a:pPr/>
                      <a:t>[CELLRANGE]</a:t>
                    </a:fld>
                    <a:r>
                      <a:rPr lang="en-US" baseline="0"/>
                      <a:t>, </a:t>
                    </a:r>
                    <a:fld id="{0BA81412-4F5C-47E3-A462-4BBDC37765F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14022</c:v>
                </c:pt>
                <c:pt idx="1">
                  <c:v>14467</c:v>
                </c:pt>
              </c:numCache>
            </c:numRef>
          </c:val>
          <c:extLst>
            <c:ext xmlns:c15="http://schemas.microsoft.com/office/drawing/2012/chart" uri="{02D57815-91ED-43cb-92C2-25804820EDAC}">
              <c15:datalabelsRange>
                <c15:f>Manufacturing!$E$36:$F$36</c15:f>
                <c15:dlblRangeCache>
                  <c:ptCount val="2"/>
                  <c:pt idx="0">
                    <c:v>6%</c:v>
                  </c:pt>
                  <c:pt idx="1">
                    <c:v>6%</c:v>
                  </c:pt>
                </c15:dlblRangeCache>
              </c15:datalabelsRange>
            </c:ext>
            <c:ext xmlns:c16="http://schemas.microsoft.com/office/drawing/2014/chart" uri="{C3380CC4-5D6E-409C-BE32-E72D297353CC}">
              <c16:uniqueId val="{0000000E-7AED-4E15-AB28-827158CBCBBE}"/>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fld id="{235C8B25-94FD-4C82-B22D-F0618BBD055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AED-4E15-AB28-827158CBCBBE}"/>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AED-4E15-AB28-827158CBCBBE}"/>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AED-4E15-AB28-827158CBCBBE}"/>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AED-4E15-AB28-827158CBCBBE}"/>
                </c:ext>
              </c:extLst>
            </c:dLbl>
            <c:dLbl>
              <c:idx val="4"/>
              <c:tx>
                <c:rich>
                  <a:bodyPr/>
                  <a:lstStyle/>
                  <a:p>
                    <a:fld id="{7E66432C-D97C-4050-AD16-054B6C9BD4E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7.0000000000000007E-2</c:v>
                </c:pt>
                <c:pt idx="1">
                  <c:v>#N/A</c:v>
                </c:pt>
                <c:pt idx="2">
                  <c:v>#N/A</c:v>
                </c:pt>
                <c:pt idx="3">
                  <c:v>#N/A</c:v>
                </c:pt>
                <c:pt idx="4">
                  <c:v>0.99</c:v>
                </c:pt>
              </c:numCache>
            </c:numRef>
          </c:yVal>
          <c:smooth val="0"/>
          <c:extLst>
            <c:ext xmlns:c15="http://schemas.microsoft.com/office/drawing/2012/chart" uri="{02D57815-91ED-43cb-92C2-25804820EDAC}">
              <c15:datalabelsRange>
                <c15:f>Manufacturing!$H$32:$H$36</c15:f>
                <c15:dlblRangeCache>
                  <c:ptCount val="5"/>
                  <c:pt idx="0">
                    <c:v>+5.7%</c:v>
                  </c:pt>
                  <c:pt idx="1">
                    <c:v> -2.3%</c:v>
                  </c:pt>
                  <c:pt idx="2">
                    <c:v> -2.6%</c:v>
                  </c:pt>
                  <c:pt idx="3">
                    <c:v> -4.8%</c:v>
                  </c:pt>
                  <c:pt idx="4">
                    <c:v>+3.2%</c:v>
                  </c:pt>
                </c15:dlblRangeCache>
              </c15:datalabelsRange>
            </c:ext>
            <c:ext xmlns:c16="http://schemas.microsoft.com/office/drawing/2014/chart" uri="{C3380CC4-5D6E-409C-BE32-E72D297353CC}">
              <c16:uniqueId val="{00000014-7AED-4E15-AB28-827158CBCBBE}"/>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AED-4E15-AB28-827158CBCBBE}"/>
                </c:ext>
              </c:extLst>
            </c:dLbl>
            <c:dLbl>
              <c:idx val="1"/>
              <c:tx>
                <c:rich>
                  <a:bodyPr/>
                  <a:lstStyle/>
                  <a:p>
                    <a:fld id="{DC3C6C8E-DF27-4415-B590-9AC5A6337E6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AED-4E15-AB28-827158CBCBBE}"/>
                </c:ext>
              </c:extLst>
            </c:dLbl>
            <c:dLbl>
              <c:idx val="2"/>
              <c:tx>
                <c:rich>
                  <a:bodyPr/>
                  <a:lstStyle/>
                  <a:p>
                    <a:fld id="{D736CC4A-C767-4431-B278-E577F90FF9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AED-4E15-AB28-827158CBCBBE}"/>
                </c:ext>
              </c:extLst>
            </c:dLbl>
            <c:dLbl>
              <c:idx val="3"/>
              <c:tx>
                <c:rich>
                  <a:bodyPr/>
                  <a:lstStyle/>
                  <a:p>
                    <a:fld id="{86B04A3E-A77A-4E78-A3F7-FBF0454C260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AED-4E15-AB28-827158CBCBBE}"/>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AED-4E15-AB28-827158CBCB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0.26772126259843798</c:v>
                </c:pt>
                <c:pt idx="2">
                  <c:v>0.5292632141815472</c:v>
                </c:pt>
                <c:pt idx="3">
                  <c:v>0.82017451469682734</c:v>
                </c:pt>
                <c:pt idx="4">
                  <c:v>#N/A</c:v>
                </c:pt>
              </c:numCache>
            </c:numRef>
          </c:yVal>
          <c:smooth val="0"/>
          <c:extLst>
            <c:ext xmlns:c15="http://schemas.microsoft.com/office/drawing/2012/chart" uri="{02D57815-91ED-43cb-92C2-25804820EDAC}">
              <c15:datalabelsRange>
                <c15:f>Manufacturing!$H$32:$H$36</c15:f>
                <c15:dlblRangeCache>
                  <c:ptCount val="5"/>
                  <c:pt idx="0">
                    <c:v>+5.7%</c:v>
                  </c:pt>
                  <c:pt idx="1">
                    <c:v> -2.3%</c:v>
                  </c:pt>
                  <c:pt idx="2">
                    <c:v> -2.6%</c:v>
                  </c:pt>
                  <c:pt idx="3">
                    <c:v> -4.8%</c:v>
                  </c:pt>
                  <c:pt idx="4">
                    <c:v>+3.2%</c:v>
                  </c:pt>
                </c15:dlblRangeCache>
              </c15:datalabelsRange>
            </c:ext>
            <c:ext xmlns:c16="http://schemas.microsoft.com/office/drawing/2014/chart" uri="{C3380CC4-5D6E-409C-BE32-E72D297353CC}">
              <c16:uniqueId val="{0000001A-7AED-4E15-AB28-827158CBCBBE}"/>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B94B95F9-ADCB-4C63-8B75-2F829088326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AED-4E15-AB28-827158CBCBBE}"/>
                </c:ext>
              </c:extLst>
            </c:dLbl>
            <c:dLbl>
              <c:idx val="1"/>
              <c:tx>
                <c:rich>
                  <a:bodyPr/>
                  <a:lstStyle/>
                  <a:p>
                    <a:fld id="{44D1993A-0CBF-40D9-9F49-CB6F5BCE27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AED-4E15-AB28-827158CBCBBE}"/>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251,830 </c:v>
                  </c:pt>
                  <c:pt idx="1">
                    <c:v> 246,856 </c:v>
                  </c:pt>
                </c15:dlblRangeCache>
              </c15:datalabelsRange>
            </c:ext>
            <c:ext xmlns:c16="http://schemas.microsoft.com/office/drawing/2014/chart" uri="{C3380CC4-5D6E-409C-BE32-E72D297353CC}">
              <c16:uniqueId val="{0000001D-7AED-4E15-AB28-827158CBCBBE}"/>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74F-470C-AAA7-702D24981F64}"/>
              </c:ext>
            </c:extLst>
          </c:dPt>
          <c:dLbls>
            <c:dLbl>
              <c:idx val="0"/>
              <c:tx>
                <c:rich>
                  <a:bodyPr/>
                  <a:lstStyle/>
                  <a:p>
                    <a:fld id="{632A13FC-8E1A-4D2C-A8B5-A437C500EBF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74F-470C-AAA7-702D24981F64}"/>
                </c:ext>
              </c:extLst>
            </c:dLbl>
            <c:dLbl>
              <c:idx val="1"/>
              <c:tx>
                <c:rich>
                  <a:bodyPr/>
                  <a:lstStyle/>
                  <a:p>
                    <a:fld id="{3D6C8A57-7D88-4E52-8683-EAA7F3844EC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74F-470C-AAA7-702D24981F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-4809</c:v>
                </c:pt>
                <c:pt idx="1">
                  <c:v>-165</c:v>
                </c:pt>
              </c:numCache>
            </c:numRef>
          </c:val>
          <c:extLst>
            <c:ext xmlns:c15="http://schemas.microsoft.com/office/drawing/2012/chart" uri="{02D57815-91ED-43cb-92C2-25804820EDAC}">
              <c15:datalabelsRange>
                <c15:f>Manufacturing!$N$13:$N$14</c15:f>
                <c15:dlblRangeCache>
                  <c:ptCount val="2"/>
                  <c:pt idx="0">
                    <c:v> -3%</c:v>
                  </c:pt>
                  <c:pt idx="1">
                    <c:v> -0%</c:v>
                  </c:pt>
                </c15:dlblRangeCache>
              </c15:datalabelsRange>
            </c:ext>
            <c:ext xmlns:c16="http://schemas.microsoft.com/office/drawing/2014/chart" uri="{C3380CC4-5D6E-409C-BE32-E72D297353CC}">
              <c16:uniqueId val="{00000003-C74F-470C-AAA7-702D24981F64}"/>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170270</c:v>
                </c:pt>
              </c:numCache>
            </c:numRef>
          </c:val>
          <c:extLst>
            <c:ext xmlns:c16="http://schemas.microsoft.com/office/drawing/2014/chart" uri="{C3380CC4-5D6E-409C-BE32-E72D297353CC}">
              <c16:uniqueId val="{00000000-5F57-41AF-AB30-4536D8DE700D}"/>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76585</c:v>
                </c:pt>
              </c:numCache>
            </c:numRef>
          </c:val>
          <c:extLst>
            <c:ext xmlns:c16="http://schemas.microsoft.com/office/drawing/2014/chart" uri="{C3380CC4-5D6E-409C-BE32-E72D297353CC}">
              <c16:uniqueId val="{00000001-5F57-41AF-AB30-4536D8DE700D}"/>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5AC-4F47-9CF0-E69C7F4C7FB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5AC-4F47-9CF0-E69C7F4C7FB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5AC-4F47-9CF0-E69C7F4C7FB7}"/>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1A3FB114-59C6-48CB-80E4-6AECF666729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5AC-4F47-9CF0-E69C7F4C7FB7}"/>
                </c:ext>
              </c:extLst>
            </c:dLbl>
            <c:dLbl>
              <c:idx val="1"/>
              <c:tx>
                <c:rich>
                  <a:bodyPr/>
                  <a:lstStyle/>
                  <a:p>
                    <a:fld id="{27D7BDB8-92E6-4B70-8E18-FDFC6DC70C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AC-4F47-9CF0-E69C7F4C7FB7}"/>
                </c:ext>
              </c:extLst>
            </c:dLbl>
            <c:dLbl>
              <c:idx val="2"/>
              <c:tx>
                <c:rich>
                  <a:bodyPr/>
                  <a:lstStyle/>
                  <a:p>
                    <a:fld id="{6A96F4EA-64B2-47B1-8E8B-41841EC7384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5AC-4F47-9CF0-E69C7F4C7FB7}"/>
                </c:ext>
              </c:extLst>
            </c:dLbl>
            <c:dLbl>
              <c:idx val="3"/>
              <c:tx>
                <c:rich>
                  <a:bodyPr/>
                  <a:lstStyle/>
                  <a:p>
                    <a:fld id="{734BC190-26C2-42CA-84D1-0EA95ECB303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5AC-4F47-9CF0-E69C7F4C7F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-8365</c:v>
                </c:pt>
                <c:pt idx="1">
                  <c:v>1403</c:v>
                </c:pt>
                <c:pt idx="2">
                  <c:v>1499</c:v>
                </c:pt>
                <c:pt idx="3">
                  <c:v>490</c:v>
                </c:pt>
              </c:numCache>
            </c:numRef>
          </c:val>
          <c:extLst>
            <c:ext xmlns:c15="http://schemas.microsoft.com/office/drawing/2012/chart" uri="{02D57815-91ED-43cb-92C2-25804820EDAC}">
              <c15:datalabelsRange>
                <c15:f>Manufacturing!$O$4:$O$7</c15:f>
                <c15:dlblRangeCache>
                  <c:ptCount val="4"/>
                  <c:pt idx="0">
                    <c:v> -4%</c:v>
                  </c:pt>
                  <c:pt idx="1">
                    <c:v>+11%</c:v>
                  </c:pt>
                  <c:pt idx="2">
                    <c:v>+6%</c:v>
                  </c:pt>
                  <c:pt idx="3">
                    <c:v>+10%</c:v>
                  </c:pt>
                </c15:dlblRangeCache>
              </c15:datalabelsRange>
            </c:ext>
            <c:ext xmlns:c16="http://schemas.microsoft.com/office/drawing/2014/chart" uri="{C3380CC4-5D6E-409C-BE32-E72D297353CC}">
              <c16:uniqueId val="{00000007-05AC-4F47-9CF0-E69C7F4C7FB7}"/>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2881488E-91F9-4F1F-829D-C5F973691BD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BA7-4724-B2F9-92FC2C8012AF}"/>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44DE696A-5A9A-4663-B087-9456C3746F9E}"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BA7-4724-B2F9-92FC2C8012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3278</c:v>
                </c:pt>
                <c:pt idx="1">
                  <c:v>-8252</c:v>
                </c:pt>
              </c:numCache>
            </c:numRef>
          </c:val>
          <c:extLst>
            <c:ext xmlns:c15="http://schemas.microsoft.com/office/drawing/2012/chart" uri="{02D57815-91ED-43cb-92C2-25804820EDAC}">
              <c15:datalabelsRange>
                <c15:f>Manufacturing!$O$10:$O$11</c15:f>
                <c15:dlblRangeCache>
                  <c:ptCount val="2"/>
                  <c:pt idx="0">
                    <c:v>+12%</c:v>
                  </c:pt>
                  <c:pt idx="1">
                    <c:v> -4%</c:v>
                  </c:pt>
                </c15:dlblRangeCache>
              </c15:datalabelsRange>
            </c:ext>
            <c:ext xmlns:c16="http://schemas.microsoft.com/office/drawing/2014/chart" uri="{C3380CC4-5D6E-409C-BE32-E72D297353CC}">
              <c16:uniqueId val="{00000002-ABA7-4724-B2F9-92FC2C8012AF}"/>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27097</c:v>
                      </c:pt>
                      <c:pt idx="1">
                        <c:v>224732</c:v>
                      </c:pt>
                    </c:numCache>
                  </c:numRef>
                </c:val>
                <c:extLst>
                  <c:ext xmlns:c16="http://schemas.microsoft.com/office/drawing/2014/chart" uri="{C3380CC4-5D6E-409C-BE32-E72D297353CC}">
                    <c16:uniqueId val="{00000003-ABA7-4724-B2F9-92FC2C8012A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30375</c:v>
                      </c:pt>
                      <c:pt idx="1">
                        <c:v>216480</c:v>
                      </c:pt>
                    </c:numCache>
                  </c:numRef>
                </c:val>
                <c:extLst xmlns:c15="http://schemas.microsoft.com/office/drawing/2012/chart">
                  <c:ext xmlns:c16="http://schemas.microsoft.com/office/drawing/2014/chart" uri="{C3380CC4-5D6E-409C-BE32-E72D297353CC}">
                    <c16:uniqueId val="{00000004-ABA7-4724-B2F9-92FC2C8012AF}"/>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202194</c:v>
                </c:pt>
              </c:numCache>
            </c:numRef>
          </c:val>
          <c:extLst>
            <c:ext xmlns:c16="http://schemas.microsoft.com/office/drawing/2014/chart" uri="{C3380CC4-5D6E-409C-BE32-E72D297353CC}">
              <c16:uniqueId val="{00000000-E1CF-45A5-8CDB-4E0330F1D151}"/>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13801</c:v>
                </c:pt>
              </c:numCache>
            </c:numRef>
          </c:val>
          <c:extLst>
            <c:ext xmlns:c16="http://schemas.microsoft.com/office/drawing/2014/chart" uri="{C3380CC4-5D6E-409C-BE32-E72D297353CC}">
              <c16:uniqueId val="{00000001-E1CF-45A5-8CDB-4E0330F1D151}"/>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25457</c:v>
                </c:pt>
              </c:numCache>
            </c:numRef>
          </c:val>
          <c:extLst>
            <c:ext xmlns:c16="http://schemas.microsoft.com/office/drawing/2014/chart" uri="{C3380CC4-5D6E-409C-BE32-E72D297353CC}">
              <c16:uniqueId val="{00000002-E1CF-45A5-8CDB-4E0330F1D151}"/>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5403</c:v>
                </c:pt>
              </c:numCache>
            </c:numRef>
          </c:val>
          <c:extLst>
            <c:ext xmlns:c16="http://schemas.microsoft.com/office/drawing/2014/chart" uri="{C3380CC4-5D6E-409C-BE32-E72D297353CC}">
              <c16:uniqueId val="{00000003-E1CF-45A5-8CDB-4E0330F1D151}"/>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Management and technical consulting services</c:v>
                </c:pt>
                <c:pt idx="3">
                  <c:v>Legal services</c:v>
                </c:pt>
                <c:pt idx="4">
                  <c:v>Architectural and engineering services</c:v>
                </c:pt>
                <c:pt idx="5">
                  <c:v>Accounting and bookkeeping services</c:v>
                </c:pt>
              </c:strCache>
            </c:strRef>
          </c:cat>
          <c:val>
            <c:numRef>
              <c:f>Tech!$R$18:$R$23</c:f>
              <c:numCache>
                <c:formatCode>#,##0</c:formatCode>
                <c:ptCount val="6"/>
                <c:pt idx="0">
                  <c:v>32702</c:v>
                </c:pt>
                <c:pt idx="1">
                  <c:v>8092</c:v>
                </c:pt>
                <c:pt idx="2">
                  <c:v>6304</c:v>
                </c:pt>
                <c:pt idx="3">
                  <c:v>4759</c:v>
                </c:pt>
                <c:pt idx="4">
                  <c:v>3325</c:v>
                </c:pt>
                <c:pt idx="5">
                  <c:v>2971</c:v>
                </c:pt>
              </c:numCache>
            </c:numRef>
          </c:val>
          <c:extLst>
            <c:ext xmlns:c16="http://schemas.microsoft.com/office/drawing/2014/chart" uri="{C3380CC4-5D6E-409C-BE32-E72D297353CC}">
              <c16:uniqueId val="{00000000-323F-4EA8-B79E-A7785FD4E27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Management and technical consulting services</c:v>
                </c:pt>
                <c:pt idx="3">
                  <c:v>Legal services</c:v>
                </c:pt>
                <c:pt idx="4">
                  <c:v>Architectural and engineering services</c:v>
                </c:pt>
                <c:pt idx="5">
                  <c:v>Accounting and bookkeeping services</c:v>
                </c:pt>
              </c:strCache>
            </c:strRef>
          </c:cat>
          <c:val>
            <c:numRef>
              <c:f>Tech!$S$18:$S$23</c:f>
              <c:numCache>
                <c:formatCode>#,##0</c:formatCode>
                <c:ptCount val="6"/>
                <c:pt idx="0">
                  <c:v>33055</c:v>
                </c:pt>
                <c:pt idx="1">
                  <c:v>8229</c:v>
                </c:pt>
                <c:pt idx="2">
                  <c:v>6394</c:v>
                </c:pt>
                <c:pt idx="3">
                  <c:v>4613</c:v>
                </c:pt>
                <c:pt idx="4">
                  <c:v>3367</c:v>
                </c:pt>
                <c:pt idx="5">
                  <c:v>2991</c:v>
                </c:pt>
              </c:numCache>
            </c:numRef>
          </c:val>
          <c:extLst>
            <c:ext xmlns:c16="http://schemas.microsoft.com/office/drawing/2014/chart" uri="{C3380CC4-5D6E-409C-BE32-E72D297353CC}">
              <c16:uniqueId val="{00000001-323F-4EA8-B79E-A7785FD4E27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tx>
                <c:rich>
                  <a:bodyPr/>
                  <a:lstStyle/>
                  <a:p>
                    <a:fld id="{1A0C0311-C3A8-40ED-8089-EFE4C41D073D}" type="CELLRANGE">
                      <a:rPr lang="en-US"/>
                      <a:pPr/>
                      <a:t>[CELLRANGE]</a:t>
                    </a:fld>
                    <a:r>
                      <a:rPr lang="en-US" baseline="0"/>
                      <a:t>, </a:t>
                    </a:r>
                    <a:fld id="{24AD105A-04D7-4D60-B471-BFE8CE931AC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3D4-4CEE-B981-3E7EA86963F5}"/>
                </c:ext>
              </c:extLst>
            </c:dLbl>
            <c:dLbl>
              <c:idx val="1"/>
              <c:tx>
                <c:rich>
                  <a:bodyPr/>
                  <a:lstStyle/>
                  <a:p>
                    <a:fld id="{4668475B-59E1-436A-AF97-15A9857E0DCA}" type="CELLRANGE">
                      <a:rPr lang="en-US"/>
                      <a:pPr/>
                      <a:t>[CELLRANGE]</a:t>
                    </a:fld>
                    <a:r>
                      <a:rPr lang="en-US" baseline="0"/>
                      <a:t>, </a:t>
                    </a:r>
                    <a:fld id="{A68C9C03-5F36-4F78-A805-5754C6E72FD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16243</c:v>
                </c:pt>
                <c:pt idx="1">
                  <c:v>21221</c:v>
                </c:pt>
              </c:numCache>
            </c:numRef>
          </c:val>
          <c:extLst>
            <c:ext xmlns:c15="http://schemas.microsoft.com/office/drawing/2012/chart" uri="{02D57815-91ED-43cb-92C2-25804820EDAC}">
              <c15:datalabelsRange>
                <c15:f>Tech!$E$32:$F$32</c15:f>
                <c15:dlblRangeCache>
                  <c:ptCount val="2"/>
                  <c:pt idx="0">
                    <c:v>6%</c:v>
                  </c:pt>
                  <c:pt idx="1">
                    <c:v>7%</c:v>
                  </c:pt>
                </c15:dlblRangeCache>
              </c15:datalabelsRange>
            </c:ext>
            <c:ext xmlns:c16="http://schemas.microsoft.com/office/drawing/2014/chart" uri="{C3380CC4-5D6E-409C-BE32-E72D297353CC}">
              <c16:uniqueId val="{00000002-A3D4-4CEE-B981-3E7EA86963F5}"/>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tx>
                <c:rich>
                  <a:bodyPr/>
                  <a:lstStyle/>
                  <a:p>
                    <a:fld id="{10C09BA8-4FAA-4481-A158-FEAD27D8046F}" type="CELLRANGE">
                      <a:rPr lang="en-US"/>
                      <a:pPr/>
                      <a:t>[CELLRANGE]</a:t>
                    </a:fld>
                    <a:r>
                      <a:rPr lang="en-US" baseline="0"/>
                      <a:t>, </a:t>
                    </a:r>
                    <a:fld id="{E1E7351D-A5A3-4820-8FCB-23373679C2C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3D4-4CEE-B981-3E7EA86963F5}"/>
                </c:ext>
              </c:extLst>
            </c:dLbl>
            <c:dLbl>
              <c:idx val="1"/>
              <c:tx>
                <c:rich>
                  <a:bodyPr/>
                  <a:lstStyle/>
                  <a:p>
                    <a:fld id="{656E71F2-26F4-4E29-8E38-63D6473DCC36}" type="CELLRANGE">
                      <a:rPr lang="en-US"/>
                      <a:pPr/>
                      <a:t>[CELLRANGE]</a:t>
                    </a:fld>
                    <a:r>
                      <a:rPr lang="en-US" baseline="0"/>
                      <a:t>, </a:t>
                    </a:r>
                    <a:fld id="{A6DEAE7C-ABBD-44A9-8C6B-6A30CF2852D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41011</c:v>
                </c:pt>
                <c:pt idx="1">
                  <c:v>48725</c:v>
                </c:pt>
              </c:numCache>
            </c:numRef>
          </c:val>
          <c:extLst>
            <c:ext xmlns:c15="http://schemas.microsoft.com/office/drawing/2012/chart" uri="{02D57815-91ED-43cb-92C2-25804820EDAC}">
              <c15:datalabelsRange>
                <c15:f>Tech!$E$33:$F$33</c15:f>
                <c15:dlblRangeCache>
                  <c:ptCount val="2"/>
                  <c:pt idx="0">
                    <c:v>14%</c:v>
                  </c:pt>
                  <c:pt idx="1">
                    <c:v>15%</c:v>
                  </c:pt>
                </c15:dlblRangeCache>
              </c15:datalabelsRange>
            </c:ext>
            <c:ext xmlns:c16="http://schemas.microsoft.com/office/drawing/2014/chart" uri="{C3380CC4-5D6E-409C-BE32-E72D297353CC}">
              <c16:uniqueId val="{00000005-A3D4-4CEE-B981-3E7EA86963F5}"/>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tx>
                <c:rich>
                  <a:bodyPr/>
                  <a:lstStyle/>
                  <a:p>
                    <a:fld id="{42228AB8-64F8-4699-BD89-4C6BC4CC002C}" type="CELLRANGE">
                      <a:rPr lang="en-US"/>
                      <a:pPr/>
                      <a:t>[CELLRANGE]</a:t>
                    </a:fld>
                    <a:r>
                      <a:rPr lang="en-US" baseline="0"/>
                      <a:t>, </a:t>
                    </a:r>
                    <a:fld id="{83D0AC38-BFF7-4966-AFDE-FC35F9BFCB1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3D4-4CEE-B981-3E7EA86963F5}"/>
                </c:ext>
              </c:extLst>
            </c:dLbl>
            <c:dLbl>
              <c:idx val="1"/>
              <c:tx>
                <c:rich>
                  <a:bodyPr/>
                  <a:lstStyle/>
                  <a:p>
                    <a:fld id="{2F3E48DB-C034-4F03-B05C-7C7634646B26}" type="CELLRANGE">
                      <a:rPr lang="en-US"/>
                      <a:pPr/>
                      <a:t>[CELLRANGE]</a:t>
                    </a:fld>
                    <a:r>
                      <a:rPr lang="en-US" baseline="0"/>
                      <a:t>, </a:t>
                    </a:r>
                    <a:fld id="{EE40AF54-9792-4331-8910-606ABCD6DA1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65210</c:v>
                </c:pt>
                <c:pt idx="1">
                  <c:v>73237</c:v>
                </c:pt>
              </c:numCache>
            </c:numRef>
          </c:val>
          <c:extLst>
            <c:ext xmlns:c15="http://schemas.microsoft.com/office/drawing/2012/chart" uri="{02D57815-91ED-43cb-92C2-25804820EDAC}">
              <c15:datalabelsRange>
                <c15:f>Tech!$E$34:$F$34</c15:f>
                <c15:dlblRangeCache>
                  <c:ptCount val="2"/>
                  <c:pt idx="0">
                    <c:v>22%</c:v>
                  </c:pt>
                  <c:pt idx="1">
                    <c:v>23%</c:v>
                  </c:pt>
                </c15:dlblRangeCache>
              </c15:datalabelsRange>
            </c:ext>
            <c:ext xmlns:c16="http://schemas.microsoft.com/office/drawing/2014/chart" uri="{C3380CC4-5D6E-409C-BE32-E72D297353CC}">
              <c16:uniqueId val="{00000008-A3D4-4CEE-B981-3E7EA86963F5}"/>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tx>
                <c:rich>
                  <a:bodyPr/>
                  <a:lstStyle/>
                  <a:p>
                    <a:fld id="{F4430BE1-C2FC-4489-935E-667E330098A8}" type="CELLRANGE">
                      <a:rPr lang="en-US"/>
                      <a:pPr/>
                      <a:t>[CELLRANGE]</a:t>
                    </a:fld>
                    <a:r>
                      <a:rPr lang="en-US" baseline="0"/>
                      <a:t>, </a:t>
                    </a:r>
                    <a:fld id="{F1AA9628-B8C4-43BA-ACB3-810D82AB030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3D4-4CEE-B981-3E7EA86963F5}"/>
                </c:ext>
              </c:extLst>
            </c:dLbl>
            <c:dLbl>
              <c:idx val="1"/>
              <c:tx>
                <c:rich>
                  <a:bodyPr/>
                  <a:lstStyle/>
                  <a:p>
                    <a:fld id="{7D27255B-AE98-4671-BA95-0D7765C47768}" type="CELLRANGE">
                      <a:rPr lang="en-US"/>
                      <a:pPr/>
                      <a:t>[CELLRANGE]</a:t>
                    </a:fld>
                    <a:r>
                      <a:rPr lang="en-US" baseline="0"/>
                      <a:t>, </a:t>
                    </a:r>
                    <a:fld id="{0F8D5839-CA09-4E21-A8FB-1903BC9A950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149847</c:v>
                </c:pt>
                <c:pt idx="1">
                  <c:v>156955</c:v>
                </c:pt>
              </c:numCache>
            </c:numRef>
          </c:val>
          <c:extLst>
            <c:ext xmlns:c15="http://schemas.microsoft.com/office/drawing/2012/chart" uri="{02D57815-91ED-43cb-92C2-25804820EDAC}">
              <c15:datalabelsRange>
                <c15:f>Tech!$E$35:$F$35</c15:f>
                <c15:dlblRangeCache>
                  <c:ptCount val="2"/>
                  <c:pt idx="0">
                    <c:v>51%</c:v>
                  </c:pt>
                  <c:pt idx="1">
                    <c:v>49%</c:v>
                  </c:pt>
                </c15:dlblRangeCache>
              </c15:datalabelsRange>
            </c:ext>
            <c:ext xmlns:c16="http://schemas.microsoft.com/office/drawing/2014/chart" uri="{C3380CC4-5D6E-409C-BE32-E72D297353CC}">
              <c16:uniqueId val="{0000000B-A3D4-4CEE-B981-3E7EA86963F5}"/>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7252BFB5-9822-4C55-A80A-77C48A834DA9}" type="CELLRANGE">
                      <a:rPr lang="en-US"/>
                      <a:pPr/>
                      <a:t>[CELLRANGE]</a:t>
                    </a:fld>
                    <a:r>
                      <a:rPr lang="en-US" baseline="0"/>
                      <a:t>, </a:t>
                    </a:r>
                    <a:fld id="{1EEACAE7-5D06-4DE7-B797-83FCB88B74C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3D4-4CEE-B981-3E7EA86963F5}"/>
                </c:ext>
              </c:extLst>
            </c:dLbl>
            <c:dLbl>
              <c:idx val="1"/>
              <c:tx>
                <c:rich>
                  <a:bodyPr/>
                  <a:lstStyle/>
                  <a:p>
                    <a:fld id="{5FBFDA30-45C9-4312-8EEB-826DC740833B}" type="CELLRANGE">
                      <a:rPr lang="en-US"/>
                      <a:pPr/>
                      <a:t>[CELLRANGE]</a:t>
                    </a:fld>
                    <a:r>
                      <a:rPr lang="en-US" baseline="0"/>
                      <a:t>, </a:t>
                    </a:r>
                    <a:fld id="{CA00F126-2BCD-4ECB-AECC-CCC596B132C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20438</c:v>
                </c:pt>
                <c:pt idx="1">
                  <c:v>23135</c:v>
                </c:pt>
              </c:numCache>
            </c:numRef>
          </c:val>
          <c:extLst>
            <c:ext xmlns:c15="http://schemas.microsoft.com/office/drawing/2012/chart" uri="{02D57815-91ED-43cb-92C2-25804820EDAC}">
              <c15:datalabelsRange>
                <c15:f>Tech!$E$36:$F$36</c15:f>
                <c15:dlblRangeCache>
                  <c:ptCount val="2"/>
                  <c:pt idx="0">
                    <c:v>7%</c:v>
                  </c:pt>
                  <c:pt idx="1">
                    <c:v>7%</c:v>
                  </c:pt>
                </c15:dlblRangeCache>
              </c15:datalabelsRange>
            </c:ext>
            <c:ext xmlns:c16="http://schemas.microsoft.com/office/drawing/2014/chart" uri="{C3380CC4-5D6E-409C-BE32-E72D297353CC}">
              <c16:uniqueId val="{0000000E-A3D4-4CEE-B981-3E7EA86963F5}"/>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tx>
                <c:rich>
                  <a:bodyPr/>
                  <a:lstStyle/>
                  <a:p>
                    <a:fld id="{2E3749F8-31B2-48BF-9CD2-E790FEFFB9D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3D4-4CEE-B981-3E7EA86963F5}"/>
                </c:ext>
              </c:extLst>
            </c:dLbl>
            <c:dLbl>
              <c:idx val="1"/>
              <c:tx>
                <c:rich>
                  <a:bodyPr/>
                  <a:lstStyle/>
                  <a:p>
                    <a:fld id="{6A98C087-E8F8-428A-9DD2-11931753BCF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3D4-4CEE-B981-3E7EA86963F5}"/>
                </c:ext>
              </c:extLst>
            </c:dLbl>
            <c:dLbl>
              <c:idx val="2"/>
              <c:tx>
                <c:rich>
                  <a:bodyPr/>
                  <a:lstStyle/>
                  <a:p>
                    <a:fld id="{1E0C1303-515F-4078-83A5-8B1F63AD743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3D4-4CEE-B981-3E7EA86963F5}"/>
                </c:ext>
              </c:extLst>
            </c:dLbl>
            <c:dLbl>
              <c:idx val="3"/>
              <c:tx>
                <c:rich>
                  <a:bodyPr/>
                  <a:lstStyle/>
                  <a:p>
                    <a:fld id="{44FEF72D-6D2E-42E1-A51F-7C2D84FFBC6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3D4-4CEE-B981-3E7EA86963F5}"/>
                </c:ext>
              </c:extLst>
            </c:dLbl>
            <c:dLbl>
              <c:idx val="4"/>
              <c:tx>
                <c:rich>
                  <a:bodyPr/>
                  <a:lstStyle/>
                  <a:p>
                    <a:fld id="{7F753EC5-A174-4505-B9FF-181B1544E1B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0.17868720864408721</c:v>
                </c:pt>
                <c:pt idx="2">
                  <c:v>0.38627955319497759</c:v>
                </c:pt>
                <c:pt idx="3">
                  <c:v>0.80705549179795399</c:v>
                </c:pt>
                <c:pt idx="4">
                  <c:v>0.99</c:v>
                </c:pt>
              </c:numCache>
            </c:numRef>
          </c:yVal>
          <c:smooth val="0"/>
          <c:extLst>
            <c:ext xmlns:c15="http://schemas.microsoft.com/office/drawing/2012/chart" uri="{02D57815-91ED-43cb-92C2-25804820EDAC}">
              <c15:datalabelsRange>
                <c15:f>Tech!$H$32:$H$36</c15:f>
                <c15:dlblRangeCache>
                  <c:ptCount val="5"/>
                  <c:pt idx="0">
                    <c:v>+30.6%</c:v>
                  </c:pt>
                  <c:pt idx="1">
                    <c:v>+18.8%</c:v>
                  </c:pt>
                  <c:pt idx="2">
                    <c:v>+12.3%</c:v>
                  </c:pt>
                  <c:pt idx="3">
                    <c:v>+4.7%</c:v>
                  </c:pt>
                  <c:pt idx="4">
                    <c:v>+13.2%</c:v>
                  </c:pt>
                </c15:dlblRangeCache>
              </c15:datalabelsRange>
            </c:ext>
            <c:ext xmlns:c16="http://schemas.microsoft.com/office/drawing/2014/chart" uri="{C3380CC4-5D6E-409C-BE32-E72D297353CC}">
              <c16:uniqueId val="{00000014-A3D4-4CEE-B981-3E7EA86963F5}"/>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3D4-4CEE-B981-3E7EA86963F5}"/>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3D4-4CEE-B981-3E7EA86963F5}"/>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3D4-4CEE-B981-3E7EA86963F5}"/>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3D4-4CEE-B981-3E7EA86963F5}"/>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3D4-4CEE-B981-3E7EA86963F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A3D4-4CEE-B981-3E7EA86963F5}"/>
            </c:ext>
          </c:extLst>
        </c:ser>
        <c:ser>
          <c:idx val="7"/>
          <c:order val="7"/>
          <c:tx>
            <c:strRef>
              <c:f>Tech!$K$13</c:f>
              <c:strCache>
                <c:ptCount val="1"/>
                <c:pt idx="0">
                  <c:v>Share</c:v>
                </c:pt>
              </c:strCache>
            </c:strRef>
          </c:tx>
          <c:spPr>
            <a:ln w="25400" cap="rnd">
              <a:noFill/>
              <a:round/>
            </a:ln>
            <a:effectLst/>
          </c:spPr>
          <c:marker>
            <c:symbol val="none"/>
          </c:marker>
          <c:dLbls>
            <c:dLbl>
              <c:idx val="0"/>
              <c:tx>
                <c:rich>
                  <a:bodyPr/>
                  <a:lstStyle/>
                  <a:p>
                    <a:fld id="{8004EF32-D925-4B8A-BD8E-81F48F4F29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3D4-4CEE-B981-3E7EA86963F5}"/>
                </c:ext>
              </c:extLst>
            </c:dLbl>
            <c:dLbl>
              <c:idx val="1"/>
              <c:tx>
                <c:rich>
                  <a:bodyPr/>
                  <a:lstStyle/>
                  <a:p>
                    <a:fld id="{CD835887-4AF3-44CC-A8C8-A1A452D2F20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3D4-4CEE-B981-3E7EA86963F5}"/>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292,749 </c:v>
                  </c:pt>
                  <c:pt idx="1">
                    <c:v> 323,273 </c:v>
                  </c:pt>
                </c15:dlblRangeCache>
              </c15:datalabelsRange>
            </c:ext>
            <c:ext xmlns:c16="http://schemas.microsoft.com/office/drawing/2014/chart" uri="{C3380CC4-5D6E-409C-BE32-E72D297353CC}">
              <c16:uniqueId val="{0000001D-A3D4-4CEE-B981-3E7EA86963F5}"/>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179637</c:v>
                </c:pt>
              </c:numCache>
            </c:numRef>
          </c:val>
          <c:extLst>
            <c:ext xmlns:c16="http://schemas.microsoft.com/office/drawing/2014/chart" uri="{C3380CC4-5D6E-409C-BE32-E72D297353CC}">
              <c16:uniqueId val="{00000000-5695-4902-8977-14B6B5368E6B}"/>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143636</c:v>
                </c:pt>
              </c:numCache>
            </c:numRef>
          </c:val>
          <c:extLst>
            <c:ext xmlns:c16="http://schemas.microsoft.com/office/drawing/2014/chart" uri="{C3380CC4-5D6E-409C-BE32-E72D297353CC}">
              <c16:uniqueId val="{00000001-5695-4902-8977-14B6B5368E6B}"/>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E758-4139-8D53-2826505E16F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E758-4139-8D53-2826505E16F2}"/>
              </c:ext>
            </c:extLst>
          </c:dPt>
          <c:dPt>
            <c:idx val="2"/>
            <c:invertIfNegative val="0"/>
            <c:bubble3D val="0"/>
            <c:extLst>
              <c:ext xmlns:c16="http://schemas.microsoft.com/office/drawing/2014/chart" uri="{C3380CC4-5D6E-409C-BE32-E72D297353CC}">
                <c16:uniqueId val="{00000004-E758-4139-8D53-2826505E16F2}"/>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6-E758-4139-8D53-2826505E16F2}"/>
              </c:ext>
            </c:extLst>
          </c:dPt>
          <c:dPt>
            <c:idx val="6"/>
            <c:invertIfNegative val="0"/>
            <c:bubble3D val="0"/>
            <c:extLst>
              <c:ext xmlns:c16="http://schemas.microsoft.com/office/drawing/2014/chart" uri="{C3380CC4-5D6E-409C-BE32-E72D297353CC}">
                <c16:uniqueId val="{00000007-E758-4139-8D53-2826505E16F2}"/>
              </c:ext>
            </c:extLst>
          </c:dPt>
          <c:dPt>
            <c:idx val="12"/>
            <c:invertIfNegative val="0"/>
            <c:bubble3D val="0"/>
            <c:extLst>
              <c:ext xmlns:c16="http://schemas.microsoft.com/office/drawing/2014/chart" uri="{C3380CC4-5D6E-409C-BE32-E72D297353CC}">
                <c16:uniqueId val="{00000008-E758-4139-8D53-2826505E16F2}"/>
              </c:ext>
            </c:extLst>
          </c:dPt>
          <c:dPt>
            <c:idx val="18"/>
            <c:invertIfNegative val="0"/>
            <c:bubble3D val="0"/>
            <c:extLst>
              <c:ext xmlns:c16="http://schemas.microsoft.com/office/drawing/2014/chart" uri="{C3380CC4-5D6E-409C-BE32-E72D297353CC}">
                <c16:uniqueId val="{00000009-E758-4139-8D53-2826505E16F2}"/>
              </c:ext>
            </c:extLst>
          </c:dPt>
          <c:dLbls>
            <c:dLbl>
              <c:idx val="0"/>
              <c:layout/>
              <c:tx>
                <c:rich>
                  <a:bodyPr/>
                  <a:lstStyle/>
                  <a:p>
                    <a:fld id="{EBBAC8CC-271A-419E-BB90-96442BC600C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E758-4139-8D53-2826505E16F2}"/>
                </c:ext>
              </c:extLst>
            </c:dLbl>
            <c:dLbl>
              <c:idx val="1"/>
              <c:layout/>
              <c:tx>
                <c:rich>
                  <a:bodyPr/>
                  <a:lstStyle/>
                  <a:p>
                    <a:fld id="{28B51C11-5CA9-4756-B276-5F44A620730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E758-4139-8D53-2826505E16F2}"/>
                </c:ext>
              </c:extLst>
            </c:dLbl>
            <c:dLbl>
              <c:idx val="2"/>
              <c:layout/>
              <c:tx>
                <c:rich>
                  <a:bodyPr/>
                  <a:lstStyle/>
                  <a:p>
                    <a:fld id="{AD85EC5A-6B7F-4DED-B067-E07038556CF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E758-4139-8D53-2826505E16F2}"/>
                </c:ext>
              </c:extLst>
            </c:dLbl>
            <c:dLbl>
              <c:idx val="3"/>
              <c:layout/>
              <c:tx>
                <c:rich>
                  <a:bodyPr/>
                  <a:lstStyle/>
                  <a:p>
                    <a:fld id="{6678EBB0-360C-4ED1-AAC5-D8203E83B9E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E758-4139-8D53-2826505E16F2}"/>
                </c:ext>
              </c:extLst>
            </c:dLbl>
            <c:dLbl>
              <c:idx val="4"/>
              <c:layout/>
              <c:tx>
                <c:rich>
                  <a:bodyPr/>
                  <a:lstStyle/>
                  <a:p>
                    <a:fld id="{EB9F4E53-635C-42FD-BC55-19F2E1D64AE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E758-4139-8D53-2826505E16F2}"/>
                </c:ext>
              </c:extLst>
            </c:dLbl>
            <c:dLbl>
              <c:idx val="5"/>
              <c:layout/>
              <c:tx>
                <c:rich>
                  <a:bodyPr/>
                  <a:lstStyle/>
                  <a:p>
                    <a:fld id="{5A55AA73-E67F-4094-AD45-051DAAFB1F3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E758-4139-8D53-2826505E16F2}"/>
                </c:ext>
              </c:extLst>
            </c:dLbl>
            <c:dLbl>
              <c:idx val="6"/>
              <c:layout/>
              <c:tx>
                <c:rich>
                  <a:bodyPr/>
                  <a:lstStyle/>
                  <a:p>
                    <a:fld id="{46BC15A2-C187-4F67-9285-14BA4E2518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E758-4139-8D53-2826505E16F2}"/>
                </c:ext>
              </c:extLst>
            </c:dLbl>
            <c:dLbl>
              <c:idx val="7"/>
              <c:layout/>
              <c:tx>
                <c:rich>
                  <a:bodyPr/>
                  <a:lstStyle/>
                  <a:p>
                    <a:fld id="{AE988FFB-428B-4E6D-8E94-FC685002A7B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E758-4139-8D53-2826505E16F2}"/>
                </c:ext>
              </c:extLst>
            </c:dLbl>
            <c:dLbl>
              <c:idx val="8"/>
              <c:layout/>
              <c:tx>
                <c:rich>
                  <a:bodyPr/>
                  <a:lstStyle/>
                  <a:p>
                    <a:fld id="{A9F87F4D-583E-4A93-994E-E3988E67D11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E758-4139-8D53-2826505E16F2}"/>
                </c:ext>
              </c:extLst>
            </c:dLbl>
            <c:dLbl>
              <c:idx val="9"/>
              <c:layout/>
              <c:tx>
                <c:rich>
                  <a:bodyPr/>
                  <a:lstStyle/>
                  <a:p>
                    <a:fld id="{C7F18799-2E5C-4672-92B6-3D9E6479E95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E758-4139-8D53-2826505E16F2}"/>
                </c:ext>
              </c:extLst>
            </c:dLbl>
            <c:dLbl>
              <c:idx val="10"/>
              <c:layout/>
              <c:tx>
                <c:rich>
                  <a:bodyPr/>
                  <a:lstStyle/>
                  <a:p>
                    <a:fld id="{AEB46FA8-D5E1-4249-93D4-2D9C5B6DF4C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E758-4139-8D53-2826505E16F2}"/>
                </c:ext>
              </c:extLst>
            </c:dLbl>
            <c:dLbl>
              <c:idx val="11"/>
              <c:layout/>
              <c:tx>
                <c:rich>
                  <a:bodyPr/>
                  <a:lstStyle/>
                  <a:p>
                    <a:fld id="{621EEAE4-9343-41A5-BA05-73ACBB60C9B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E758-4139-8D53-2826505E16F2}"/>
                </c:ext>
              </c:extLst>
            </c:dLbl>
            <c:dLbl>
              <c:idx val="12"/>
              <c:layout/>
              <c:tx>
                <c:rich>
                  <a:bodyPr/>
                  <a:lstStyle/>
                  <a:p>
                    <a:fld id="{F0519902-9183-4876-84F5-DCFEE48F833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E758-4139-8D53-2826505E16F2}"/>
                </c:ext>
              </c:extLst>
            </c:dLbl>
            <c:dLbl>
              <c:idx val="13"/>
              <c:layout/>
              <c:tx>
                <c:rich>
                  <a:bodyPr/>
                  <a:lstStyle/>
                  <a:p>
                    <a:fld id="{5432228E-57DE-4354-9C1F-45ECAE20E4E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E758-4139-8D53-2826505E16F2}"/>
                </c:ext>
              </c:extLst>
            </c:dLbl>
            <c:dLbl>
              <c:idx val="14"/>
              <c:layout/>
              <c:tx>
                <c:rich>
                  <a:bodyPr/>
                  <a:lstStyle/>
                  <a:p>
                    <a:fld id="{17511FC3-96A9-4A51-9473-8F909C1F604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E758-4139-8D53-2826505E16F2}"/>
                </c:ext>
              </c:extLst>
            </c:dLbl>
            <c:dLbl>
              <c:idx val="15"/>
              <c:layout/>
              <c:tx>
                <c:rich>
                  <a:bodyPr/>
                  <a:lstStyle/>
                  <a:p>
                    <a:fld id="{E8389E0D-1BDF-4743-80E5-0B11BAC892C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E758-4139-8D53-2826505E16F2}"/>
                </c:ext>
              </c:extLst>
            </c:dLbl>
            <c:dLbl>
              <c:idx val="16"/>
              <c:layout/>
              <c:tx>
                <c:rich>
                  <a:bodyPr/>
                  <a:lstStyle/>
                  <a:p>
                    <a:fld id="{9928D354-ADFB-42BA-92C9-E0A4FD6856B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E758-4139-8D53-2826505E16F2}"/>
                </c:ext>
              </c:extLst>
            </c:dLbl>
            <c:dLbl>
              <c:idx val="17"/>
              <c:layout>
                <c:manualLayout>
                  <c:x val="-1.7147244449843795E-16"/>
                  <c:y val="3.4289430576497089E-2"/>
                </c:manualLayout>
              </c:layout>
              <c:tx>
                <c:rich>
                  <a:bodyPr/>
                  <a:lstStyle/>
                  <a:p>
                    <a:fld id="{23640E1A-3F69-4B9F-93A7-84643FC3EDC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5-E758-4139-8D53-2826505E16F2}"/>
                </c:ext>
              </c:extLst>
            </c:dLbl>
            <c:dLbl>
              <c:idx val="18"/>
              <c:delete val="1"/>
              <c:extLst>
                <c:ext xmlns:c15="http://schemas.microsoft.com/office/drawing/2012/chart" uri="{CE6537A1-D6FC-4f65-9D91-7224C49458BB}"/>
                <c:ext xmlns:c16="http://schemas.microsoft.com/office/drawing/2014/chart" uri="{C3380CC4-5D6E-409C-BE32-E72D297353CC}">
                  <c16:uniqueId val="{00000009-E758-4139-8D53-2826505E16F2}"/>
                </c:ext>
              </c:extLst>
            </c:dLbl>
            <c:dLbl>
              <c:idx val="19"/>
              <c:delete val="1"/>
              <c:extLst>
                <c:ext xmlns:c15="http://schemas.microsoft.com/office/drawing/2012/chart" uri="{CE6537A1-D6FC-4f65-9D91-7224C49458BB}"/>
                <c:ext xmlns:c16="http://schemas.microsoft.com/office/drawing/2014/chart" uri="{C3380CC4-5D6E-409C-BE32-E72D297353CC}">
                  <c16:uniqueId val="{00000016-E758-4139-8D53-2826505E16F2}"/>
                </c:ext>
              </c:extLst>
            </c:dLbl>
            <c:spPr>
              <a:noFill/>
              <a:ln>
                <a:noFill/>
              </a:ln>
              <a:effectLst/>
            </c:spPr>
            <c:txPr>
              <a:bodyPr rot="0" spcFirstLastPara="1" vertOverflow="overflow" horzOverflow="overflow"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Professional, Scientific, and Technical Services</c:v>
                </c:pt>
                <c:pt idx="1">
                  <c:v>Health Care and Social Assistance</c:v>
                </c:pt>
                <c:pt idx="2">
                  <c:v>Finance and Insurance</c:v>
                </c:pt>
                <c:pt idx="3">
                  <c:v>Educational Services</c:v>
                </c:pt>
                <c:pt idx="4">
                  <c:v>Manufacturing</c:v>
                </c:pt>
                <c:pt idx="5">
                  <c:v>Construction</c:v>
                </c:pt>
                <c:pt idx="6">
                  <c:v>Retail Trade</c:v>
                </c:pt>
                <c:pt idx="7">
                  <c:v>Wholesale Trade</c:v>
                </c:pt>
                <c:pt idx="8">
                  <c:v>Information</c:v>
                </c:pt>
                <c:pt idx="9">
                  <c:v>Public Administration</c:v>
                </c:pt>
                <c:pt idx="10">
                  <c:v>Administrative and Support and Waste Management and Remediation Services</c:v>
                </c:pt>
                <c:pt idx="11">
                  <c:v>Management of Companies and Enterprises</c:v>
                </c:pt>
                <c:pt idx="12">
                  <c:v>Accommodation and Food Services</c:v>
                </c:pt>
                <c:pt idx="13">
                  <c:v>Transportation and Warehousing</c:v>
                </c:pt>
                <c:pt idx="14">
                  <c:v>Other Services (except Public Administration)</c:v>
                </c:pt>
                <c:pt idx="15">
                  <c:v>Real Estate and Rental and Leasing</c:v>
                </c:pt>
                <c:pt idx="16">
                  <c:v>Arts, Entertainment, and Recreation</c:v>
                </c:pt>
                <c:pt idx="17">
                  <c:v>Utilities</c:v>
                </c:pt>
                <c:pt idx="18">
                  <c:v>Agriculture, Forestry, Fishing and Hunting</c:v>
                </c:pt>
                <c:pt idx="19">
                  <c:v>Mining, Quarrying, and Oil and Gas Extraction</c:v>
                </c:pt>
              </c:strCache>
            </c:strRef>
          </c:cat>
          <c:val>
            <c:numRef>
              <c:f>Wages!$F$6:$F$25</c:f>
              <c:numCache>
                <c:formatCode>_("$"* #,##0_);_("$"* \(#,##0\);_("$"* "-"_);_(@_)</c:formatCode>
                <c:ptCount val="20"/>
                <c:pt idx="0">
                  <c:v>10419080637</c:v>
                </c:pt>
                <c:pt idx="1">
                  <c:v>8982190220</c:v>
                </c:pt>
                <c:pt idx="2">
                  <c:v>5178720702</c:v>
                </c:pt>
                <c:pt idx="3">
                  <c:v>5095440372</c:v>
                </c:pt>
                <c:pt idx="4">
                  <c:v>5056793777</c:v>
                </c:pt>
                <c:pt idx="5">
                  <c:v>3335910881</c:v>
                </c:pt>
                <c:pt idx="6">
                  <c:v>3090807399</c:v>
                </c:pt>
                <c:pt idx="7">
                  <c:v>2949581273</c:v>
                </c:pt>
                <c:pt idx="8">
                  <c:v>2712735716</c:v>
                </c:pt>
                <c:pt idx="9">
                  <c:v>2605501607</c:v>
                </c:pt>
                <c:pt idx="10">
                  <c:v>2357565953</c:v>
                </c:pt>
                <c:pt idx="11">
                  <c:v>2299275638</c:v>
                </c:pt>
                <c:pt idx="12">
                  <c:v>2097630248</c:v>
                </c:pt>
                <c:pt idx="13">
                  <c:v>1486224092</c:v>
                </c:pt>
                <c:pt idx="14">
                  <c:v>1182651934</c:v>
                </c:pt>
                <c:pt idx="15">
                  <c:v>912597565</c:v>
                </c:pt>
                <c:pt idx="16">
                  <c:v>756580843</c:v>
                </c:pt>
                <c:pt idx="17">
                  <c:v>388893759</c:v>
                </c:pt>
                <c:pt idx="18">
                  <c:v>134251570</c:v>
                </c:pt>
                <c:pt idx="19">
                  <c:v>17769489</c:v>
                </c:pt>
              </c:numCache>
            </c:numRef>
          </c:val>
          <c:extLst>
            <c:ext xmlns:c15="http://schemas.microsoft.com/office/drawing/2012/chart" uri="{02D57815-91ED-43cb-92C2-25804820EDAC}">
              <c15:datalabelsRange>
                <c15:f>Wages!$I$6:$I$25</c15:f>
                <c15:dlblRangeCache>
                  <c:ptCount val="20"/>
                  <c:pt idx="0">
                    <c:v>$10.4 B</c:v>
                  </c:pt>
                  <c:pt idx="1">
                    <c:v>$9.0 B</c:v>
                  </c:pt>
                  <c:pt idx="2">
                    <c:v>$5.2 B</c:v>
                  </c:pt>
                  <c:pt idx="3">
                    <c:v>$5.1 B</c:v>
                  </c:pt>
                  <c:pt idx="4">
                    <c:v>$5.1 B</c:v>
                  </c:pt>
                  <c:pt idx="5">
                    <c:v>$3.3 B</c:v>
                  </c:pt>
                  <c:pt idx="6">
                    <c:v>$3.1 B</c:v>
                  </c:pt>
                  <c:pt idx="7">
                    <c:v>$2.9 B</c:v>
                  </c:pt>
                  <c:pt idx="8">
                    <c:v>$2.7 B</c:v>
                  </c:pt>
                  <c:pt idx="9">
                    <c:v>$2.6 B</c:v>
                  </c:pt>
                  <c:pt idx="10">
                    <c:v>$2.4 B</c:v>
                  </c:pt>
                  <c:pt idx="11">
                    <c:v>$2.3 B</c:v>
                  </c:pt>
                  <c:pt idx="12">
                    <c:v>$2.1 B</c:v>
                  </c:pt>
                  <c:pt idx="13">
                    <c:v>$1.5 B</c:v>
                  </c:pt>
                  <c:pt idx="14">
                    <c:v>$1.2 B</c:v>
                  </c:pt>
                  <c:pt idx="15">
                    <c:v>$.9 B</c:v>
                  </c:pt>
                  <c:pt idx="16">
                    <c:v>$.8 B</c:v>
                  </c:pt>
                  <c:pt idx="17">
                    <c:v>$.4 B</c:v>
                  </c:pt>
                  <c:pt idx="18">
                    <c:v>$.1 B</c:v>
                  </c:pt>
                  <c:pt idx="19">
                    <c:v>$.0 B</c:v>
                  </c:pt>
                </c15:dlblRangeCache>
              </c15:datalabelsRange>
            </c:ext>
            <c:ext xmlns:c16="http://schemas.microsoft.com/office/drawing/2014/chart" uri="{C3380CC4-5D6E-409C-BE32-E72D297353CC}">
              <c16:uniqueId val="{00000017-E758-4139-8D53-2826505E16F2}"/>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5CC1779C-6BE8-489C-B401-3B11DFE5A78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8-E758-4139-8D53-2826505E16F2}"/>
                </c:ext>
              </c:extLst>
            </c:dLbl>
            <c:dLbl>
              <c:idx val="1"/>
              <c:layout>
                <c:manualLayout>
                  <c:x val="-2.0542249927092446E-2"/>
                  <c:y val="-4.5439413823272094E-2"/>
                </c:manualLayout>
              </c:layout>
              <c:tx>
                <c:rich>
                  <a:bodyPr/>
                  <a:lstStyle/>
                  <a:p>
                    <a:fld id="{AD8BEDE1-671E-429E-8AA6-E4E334CD3F1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9-E758-4139-8D53-2826505E16F2}"/>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758-4139-8D53-2826505E16F2}"/>
                </c:ext>
              </c:extLst>
            </c:dLbl>
            <c:dLbl>
              <c:idx val="3"/>
              <c:layout/>
              <c:tx>
                <c:rich>
                  <a:bodyPr/>
                  <a:lstStyle/>
                  <a:p>
                    <a:fld id="{47D43434-5FC1-441C-986E-56C93CC7D8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E758-4139-8D53-2826505E16F2}"/>
                </c:ext>
              </c:extLst>
            </c:dLbl>
            <c:dLbl>
              <c:idx val="4"/>
              <c:layout>
                <c:manualLayout>
                  <c:x val="-2.3466936424613633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758-4139-8D53-2826505E16F2}"/>
                </c:ext>
              </c:extLst>
            </c:dLbl>
            <c:dLbl>
              <c:idx val="5"/>
              <c:layout>
                <c:manualLayout>
                  <c:x val="-2.0542249927092446E-2"/>
                  <c:y val="-4.8217191601049869E-2"/>
                </c:manualLayout>
              </c:layout>
              <c:tx>
                <c:rich>
                  <a:bodyPr/>
                  <a:lstStyle/>
                  <a:p>
                    <a:fld id="{B4AC0EEF-A1DE-419C-A846-AE98FCBBC6B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D-E758-4139-8D53-2826505E16F2}"/>
                </c:ext>
              </c:extLst>
            </c:dLbl>
            <c:dLbl>
              <c:idx val="6"/>
              <c:layout/>
              <c:tx>
                <c:rich>
                  <a:bodyPr/>
                  <a:lstStyle/>
                  <a:p>
                    <a:fld id="{7117A704-81F2-4570-A77A-F2F90ACD49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E758-4139-8D53-2826505E16F2}"/>
                </c:ext>
              </c:extLst>
            </c:dLbl>
            <c:dLbl>
              <c:idx val="7"/>
              <c:layout/>
              <c:tx>
                <c:rich>
                  <a:bodyPr/>
                  <a:lstStyle/>
                  <a:p>
                    <a:fld id="{460D36C6-7C83-4B38-A04B-9C19C1C9019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E758-4139-8D53-2826505E16F2}"/>
                </c:ext>
              </c:extLst>
            </c:dLbl>
            <c:dLbl>
              <c:idx val="8"/>
              <c:layout>
                <c:manualLayout>
                  <c:x val="-2.0542249927092446E-2"/>
                  <c:y val="-4.5439413823272094E-2"/>
                </c:manualLayout>
              </c:layout>
              <c:tx>
                <c:rich>
                  <a:bodyPr/>
                  <a:lstStyle/>
                  <a:p>
                    <a:fld id="{29102C90-996F-426D-8D54-BBCB0C33673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0-E758-4139-8D53-2826505E16F2}"/>
                </c:ext>
              </c:extLst>
            </c:dLbl>
            <c:dLbl>
              <c:idx val="9"/>
              <c:layout>
                <c:manualLayout>
                  <c:x val="-2.0542249927092446E-2"/>
                  <c:y val="-4.5439413823272191E-2"/>
                </c:manualLayout>
              </c:layout>
              <c:tx>
                <c:rich>
                  <a:bodyPr/>
                  <a:lstStyle/>
                  <a:p>
                    <a:fld id="{6EFFA267-9C79-42F8-AB26-CE483D0D57D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1-E758-4139-8D53-2826505E16F2}"/>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05CBCDDA-2398-45D6-BF31-FE1F7958AFE4}"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1"/>
                </c:ext>
                <c:ext xmlns:c16="http://schemas.microsoft.com/office/drawing/2014/chart" uri="{C3380CC4-5D6E-409C-BE32-E72D297353CC}">
                  <c16:uniqueId val="{00000022-E758-4139-8D53-2826505E16F2}"/>
                </c:ext>
              </c:extLst>
            </c:dLbl>
            <c:dLbl>
              <c:idx val="11"/>
              <c:layout>
                <c:manualLayout>
                  <c:x val="-2.3466936424613675E-2"/>
                  <c:y val="-4.5439413823272094E-2"/>
                </c:manualLayout>
              </c:layout>
              <c:tx>
                <c:rich>
                  <a:bodyPr/>
                  <a:lstStyle/>
                  <a:p>
                    <a:fld id="{DDA61784-F91B-41DB-AF7F-E6613ED9D3A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3-E758-4139-8D53-2826505E16F2}"/>
                </c:ext>
              </c:extLst>
            </c:dLbl>
            <c:dLbl>
              <c:idx val="12"/>
              <c:layout/>
              <c:tx>
                <c:rich>
                  <a:bodyPr/>
                  <a:lstStyle/>
                  <a:p>
                    <a:fld id="{035DB6C2-FBF1-41D1-8417-9997D5A8AE0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4-E758-4139-8D53-2826505E16F2}"/>
                </c:ext>
              </c:extLst>
            </c:dLbl>
            <c:dLbl>
              <c:idx val="13"/>
              <c:layout/>
              <c:tx>
                <c:rich>
                  <a:bodyPr/>
                  <a:lstStyle/>
                  <a:p>
                    <a:fld id="{AA49F4C5-E127-4174-9BB3-A4D699FBCF1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5-E758-4139-8D53-2826505E16F2}"/>
                </c:ext>
              </c:extLst>
            </c:dLbl>
            <c:dLbl>
              <c:idx val="14"/>
              <c:layout/>
              <c:tx>
                <c:rich>
                  <a:bodyPr/>
                  <a:lstStyle/>
                  <a:p>
                    <a:fld id="{C31CFC81-54F5-48DC-B56C-C2FB72FFE1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6-E758-4139-8D53-2826505E16F2}"/>
                </c:ext>
              </c:extLst>
            </c:dLbl>
            <c:dLbl>
              <c:idx val="15"/>
              <c:layout>
                <c:manualLayout>
                  <c:x val="-2.0542249927092616E-2"/>
                  <c:y val="-5.0994969378827644E-2"/>
                </c:manualLayout>
              </c:layout>
              <c:tx>
                <c:rich>
                  <a:bodyPr/>
                  <a:lstStyle/>
                  <a:p>
                    <a:fld id="{44A67A3B-F820-4CF4-9ACD-FF969FF1C7F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7-E758-4139-8D53-2826505E16F2}"/>
                </c:ext>
              </c:extLst>
            </c:dLbl>
            <c:dLbl>
              <c:idx val="16"/>
              <c:layout/>
              <c:tx>
                <c:rich>
                  <a:bodyPr/>
                  <a:lstStyle/>
                  <a:p>
                    <a:fld id="{71FEBC5D-E729-479F-AF63-052C0B16CBD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E758-4139-8D53-2826505E16F2}"/>
                </c:ext>
              </c:extLst>
            </c:dLbl>
            <c:dLbl>
              <c:idx val="17"/>
              <c:layout/>
              <c:tx>
                <c:rich>
                  <a:bodyPr/>
                  <a:lstStyle/>
                  <a:p>
                    <a:fld id="{1B96E22E-768D-4DC6-8361-6370ECCD8C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9-E758-4139-8D53-2826505E16F2}"/>
                </c:ext>
              </c:extLst>
            </c:dLbl>
            <c:dLbl>
              <c:idx val="18"/>
              <c:layout>
                <c:manualLayout>
                  <c:x val="-2.3466936424613592E-2"/>
                  <c:y val="-4.8217191601049973E-2"/>
                </c:manualLayout>
              </c:layout>
              <c:tx>
                <c:rich>
                  <a:bodyPr/>
                  <a:lstStyle/>
                  <a:p>
                    <a:fld id="{6BFC82D8-70FB-44B5-9792-F9AA7C897DC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A-E758-4139-8D53-2826505E16F2}"/>
                </c:ext>
              </c:extLst>
            </c:dLbl>
            <c:dLbl>
              <c:idx val="19"/>
              <c:layout>
                <c:manualLayout>
                  <c:x val="-6.3730314960631623E-3"/>
                  <c:y val="-4.8217191601049973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758-4139-8D53-2826505E16F2}"/>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Wages!$N$6:$N$25</c:f>
                <c:numCache>
                  <c:formatCode>General</c:formatCode>
                  <c:ptCount val="20"/>
                  <c:pt idx="0">
                    <c:v>416763225.48000002</c:v>
                  </c:pt>
                  <c:pt idx="1">
                    <c:v>416763225.48000002</c:v>
                  </c:pt>
                  <c:pt idx="2">
                    <c:v>416763225.48000002</c:v>
                  </c:pt>
                  <c:pt idx="3">
                    <c:v>416763225.48000002</c:v>
                  </c:pt>
                  <c:pt idx="4">
                    <c:v>416763225.48000002</c:v>
                  </c:pt>
                  <c:pt idx="5">
                    <c:v>416763225.48000002</c:v>
                  </c:pt>
                  <c:pt idx="6">
                    <c:v>416763225.48000002</c:v>
                  </c:pt>
                  <c:pt idx="7">
                    <c:v>416763225.48000002</c:v>
                  </c:pt>
                  <c:pt idx="8">
                    <c:v>416763225.48000002</c:v>
                  </c:pt>
                  <c:pt idx="9">
                    <c:v>416763225.48000002</c:v>
                  </c:pt>
                  <c:pt idx="10">
                    <c:v>416763225.48000002</c:v>
                  </c:pt>
                  <c:pt idx="11">
                    <c:v>416763225.48000002</c:v>
                  </c:pt>
                  <c:pt idx="12">
                    <c:v>416763225.48000002</c:v>
                  </c:pt>
                  <c:pt idx="13">
                    <c:v>416763225.48000002</c:v>
                  </c:pt>
                  <c:pt idx="14">
                    <c:v>416763225.48000002</c:v>
                  </c:pt>
                  <c:pt idx="15">
                    <c:v>416763225.48000002</c:v>
                  </c:pt>
                  <c:pt idx="16">
                    <c:v>416763225.48000002</c:v>
                  </c:pt>
                  <c:pt idx="17">
                    <c:v>416763225.48000002</c:v>
                  </c:pt>
                  <c:pt idx="18">
                    <c:v>416763225.48000002</c:v>
                  </c:pt>
                  <c:pt idx="19">
                    <c:v>416763225.48000002</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10419080637</c:v>
                </c:pt>
                <c:pt idx="1">
                  <c:v>8982190220</c:v>
                </c:pt>
                <c:pt idx="2">
                  <c:v>#N/A</c:v>
                </c:pt>
                <c:pt idx="3">
                  <c:v>5095440372</c:v>
                </c:pt>
                <c:pt idx="4">
                  <c:v>#N/A</c:v>
                </c:pt>
                <c:pt idx="5">
                  <c:v>3335910881</c:v>
                </c:pt>
                <c:pt idx="6">
                  <c:v>3090807399</c:v>
                </c:pt>
                <c:pt idx="7">
                  <c:v>2949581273</c:v>
                </c:pt>
                <c:pt idx="8">
                  <c:v>2712735716</c:v>
                </c:pt>
                <c:pt idx="9">
                  <c:v>2605501607</c:v>
                </c:pt>
                <c:pt idx="10">
                  <c:v>2357565953</c:v>
                </c:pt>
                <c:pt idx="11">
                  <c:v>2299275638</c:v>
                </c:pt>
                <c:pt idx="12">
                  <c:v>2097630248</c:v>
                </c:pt>
                <c:pt idx="13">
                  <c:v>1486224092</c:v>
                </c:pt>
                <c:pt idx="14">
                  <c:v>1182651934</c:v>
                </c:pt>
                <c:pt idx="15">
                  <c:v>912597565</c:v>
                </c:pt>
                <c:pt idx="16">
                  <c:v>756580843</c:v>
                </c:pt>
                <c:pt idx="17">
                  <c:v>388893759</c:v>
                </c:pt>
                <c:pt idx="18">
                  <c:v>134251570</c:v>
                </c:pt>
                <c:pt idx="19">
                  <c:v>#N/A</c:v>
                </c:pt>
              </c:numCache>
            </c:numRef>
          </c:yVal>
          <c:smooth val="0"/>
          <c:extLst>
            <c:ext xmlns:c15="http://schemas.microsoft.com/office/drawing/2012/chart" uri="{02D57815-91ED-43cb-92C2-25804820EDAC}">
              <c15:datalabelsRange>
                <c15:f>Wages!$H$6:$H$25</c15:f>
                <c15:dlblRangeCache>
                  <c:ptCount val="20"/>
                  <c:pt idx="0">
                    <c:v>+15%</c:v>
                  </c:pt>
                  <c:pt idx="1">
                    <c:v>+1%</c:v>
                  </c:pt>
                  <c:pt idx="2">
                    <c:v> -3%</c:v>
                  </c:pt>
                  <c:pt idx="3">
                    <c:v>+5%</c:v>
                  </c:pt>
                  <c:pt idx="4">
                    <c:v> -9%</c:v>
                  </c:pt>
                  <c:pt idx="5">
                    <c:v>+13%</c:v>
                  </c:pt>
                  <c:pt idx="6">
                    <c:v>+5%</c:v>
                  </c:pt>
                  <c:pt idx="7">
                    <c:v>+2%</c:v>
                  </c:pt>
                  <c:pt idx="8">
                    <c:v>+8%</c:v>
                  </c:pt>
                  <c:pt idx="9">
                    <c:v>+3%</c:v>
                  </c:pt>
                  <c:pt idx="10">
                    <c:v>+8%</c:v>
                  </c:pt>
                  <c:pt idx="11">
                    <c:v>+7%</c:v>
                  </c:pt>
                  <c:pt idx="12">
                    <c:v>+7%</c:v>
                  </c:pt>
                  <c:pt idx="13">
                    <c:v>+3%</c:v>
                  </c:pt>
                  <c:pt idx="14">
                    <c:v>+5%</c:v>
                  </c:pt>
                  <c:pt idx="15">
                    <c:v>+7%</c:v>
                  </c:pt>
                  <c:pt idx="16">
                    <c:v>+8%</c:v>
                  </c:pt>
                  <c:pt idx="17">
                    <c:v>+6%</c:v>
                  </c:pt>
                  <c:pt idx="18">
                    <c:v>+12%</c:v>
                  </c:pt>
                  <c:pt idx="19">
                    <c:v> -1%</c:v>
                  </c:pt>
                </c15:dlblRangeCache>
              </c15:datalabelsRange>
            </c:ext>
            <c:ext xmlns:c16="http://schemas.microsoft.com/office/drawing/2014/chart" uri="{C3380CC4-5D6E-409C-BE32-E72D297353CC}">
              <c16:uniqueId val="{0000002C-E758-4139-8D53-2826505E16F2}"/>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758-4139-8D53-2826505E16F2}"/>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758-4139-8D53-2826505E16F2}"/>
                </c:ext>
              </c:extLst>
            </c:dLbl>
            <c:dLbl>
              <c:idx val="2"/>
              <c:layout/>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29E02AE-FF13-4751-81DA-839A1FAA6C06}" type="CELLRANGE">
                      <a:rPr lang="en-US"/>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2F-E758-4139-8D53-2826505E16F2}"/>
                </c:ext>
              </c:extLst>
            </c:dLbl>
            <c:dLbl>
              <c:idx val="3"/>
              <c:layout>
                <c:manualLayout>
                  <c:x val="-2.0682505832604257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E758-4139-8D53-2826505E16F2}"/>
                </c:ext>
              </c:extLst>
            </c:dLbl>
            <c:dLbl>
              <c:idx val="4"/>
              <c:layout/>
              <c:tx>
                <c:rich>
                  <a:bodyPr/>
                  <a:lstStyle/>
                  <a:p>
                    <a:fld id="{FBB0DDB4-9340-4FDB-9951-C2597300EF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1-E758-4139-8D53-2826505E16F2}"/>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E758-4139-8D53-2826505E16F2}"/>
                </c:ext>
              </c:extLst>
            </c:dLbl>
            <c:dLbl>
              <c:idx val="6"/>
              <c:layout>
                <c:manualLayout>
                  <c:x val="-2.0682505832604302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E758-4139-8D53-2826505E16F2}"/>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758-4139-8D53-2826505E16F2}"/>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758-4139-8D53-2826505E16F2}"/>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758-4139-8D53-2826505E16F2}"/>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758-4139-8D53-2826505E16F2}"/>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758-4139-8D53-2826505E16F2}"/>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758-4139-8D53-2826505E16F2}"/>
                </c:ext>
              </c:extLst>
            </c:dLbl>
            <c:dLbl>
              <c:idx val="13"/>
              <c:layout>
                <c:manualLayout>
                  <c:x val="-2.0682505832604343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758-4139-8D53-2826505E16F2}"/>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E758-4139-8D53-2826505E16F2}"/>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E758-4139-8D53-2826505E16F2}"/>
                </c:ext>
              </c:extLst>
            </c:dLbl>
            <c:dLbl>
              <c:idx val="16"/>
              <c:layout>
                <c:manualLayout>
                  <c:x val="-2.3607101195683874E-2"/>
                  <c:y val="-4.5439413823272191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E758-4139-8D53-2826505E16F2}"/>
                </c:ext>
              </c:extLst>
            </c:dLbl>
            <c:dLbl>
              <c:idx val="17"/>
              <c:layout>
                <c:manualLayout>
                  <c:x val="-2.3607101195684044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E758-4139-8D53-2826505E16F2}"/>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E758-4139-8D53-2826505E16F2}"/>
                </c:ext>
              </c:extLst>
            </c:dLbl>
            <c:dLbl>
              <c:idx val="19"/>
              <c:layout/>
              <c:tx>
                <c:rich>
                  <a:bodyPr/>
                  <a:lstStyle/>
                  <a:p>
                    <a:fld id="{E7E133CE-A478-4CB5-B01C-26020E87827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0-E758-4139-8D53-2826505E16F2}"/>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Wages!$N$6:$N$25</c:f>
                <c:numCache>
                  <c:formatCode>General</c:formatCode>
                  <c:ptCount val="20"/>
                  <c:pt idx="0">
                    <c:v>416763225.48000002</c:v>
                  </c:pt>
                  <c:pt idx="1">
                    <c:v>416763225.48000002</c:v>
                  </c:pt>
                  <c:pt idx="2">
                    <c:v>416763225.48000002</c:v>
                  </c:pt>
                  <c:pt idx="3">
                    <c:v>416763225.48000002</c:v>
                  </c:pt>
                  <c:pt idx="4">
                    <c:v>416763225.48000002</c:v>
                  </c:pt>
                  <c:pt idx="5">
                    <c:v>416763225.48000002</c:v>
                  </c:pt>
                  <c:pt idx="6">
                    <c:v>416763225.48000002</c:v>
                  </c:pt>
                  <c:pt idx="7">
                    <c:v>416763225.48000002</c:v>
                  </c:pt>
                  <c:pt idx="8">
                    <c:v>416763225.48000002</c:v>
                  </c:pt>
                  <c:pt idx="9">
                    <c:v>416763225.48000002</c:v>
                  </c:pt>
                  <c:pt idx="10">
                    <c:v>416763225.48000002</c:v>
                  </c:pt>
                  <c:pt idx="11">
                    <c:v>416763225.48000002</c:v>
                  </c:pt>
                  <c:pt idx="12">
                    <c:v>416763225.48000002</c:v>
                  </c:pt>
                  <c:pt idx="13">
                    <c:v>416763225.48000002</c:v>
                  </c:pt>
                  <c:pt idx="14">
                    <c:v>416763225.48000002</c:v>
                  </c:pt>
                  <c:pt idx="15">
                    <c:v>416763225.48000002</c:v>
                  </c:pt>
                  <c:pt idx="16">
                    <c:v>416763225.48000002</c:v>
                  </c:pt>
                  <c:pt idx="17">
                    <c:v>416763225.48000002</c:v>
                  </c:pt>
                  <c:pt idx="18">
                    <c:v>416763225.48000002</c:v>
                  </c:pt>
                  <c:pt idx="19">
                    <c:v>416763225.48000002</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#N/A</c:v>
                </c:pt>
                <c:pt idx="2">
                  <c:v>5178720702</c:v>
                </c:pt>
                <c:pt idx="3">
                  <c:v>#N/A</c:v>
                </c:pt>
                <c:pt idx="4">
                  <c:v>5056793777</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17769489</c:v>
                </c:pt>
              </c:numCache>
            </c:numRef>
          </c:yVal>
          <c:smooth val="0"/>
          <c:extLst>
            <c:ext xmlns:c15="http://schemas.microsoft.com/office/drawing/2012/chart" uri="{02D57815-91ED-43cb-92C2-25804820EDAC}">
              <c15:datalabelsRange>
                <c15:f>Wages!$H$6:$H$25</c15:f>
                <c15:dlblRangeCache>
                  <c:ptCount val="20"/>
                  <c:pt idx="0">
                    <c:v>+15%</c:v>
                  </c:pt>
                  <c:pt idx="1">
                    <c:v>+1%</c:v>
                  </c:pt>
                  <c:pt idx="2">
                    <c:v> -3%</c:v>
                  </c:pt>
                  <c:pt idx="3">
                    <c:v>+5%</c:v>
                  </c:pt>
                  <c:pt idx="4">
                    <c:v> -9%</c:v>
                  </c:pt>
                  <c:pt idx="5">
                    <c:v>+13%</c:v>
                  </c:pt>
                  <c:pt idx="6">
                    <c:v>+5%</c:v>
                  </c:pt>
                  <c:pt idx="7">
                    <c:v>+2%</c:v>
                  </c:pt>
                  <c:pt idx="8">
                    <c:v>+8%</c:v>
                  </c:pt>
                  <c:pt idx="9">
                    <c:v>+3%</c:v>
                  </c:pt>
                  <c:pt idx="10">
                    <c:v>+8%</c:v>
                  </c:pt>
                  <c:pt idx="11">
                    <c:v>+7%</c:v>
                  </c:pt>
                  <c:pt idx="12">
                    <c:v>+7%</c:v>
                  </c:pt>
                  <c:pt idx="13">
                    <c:v>+3%</c:v>
                  </c:pt>
                  <c:pt idx="14">
                    <c:v>+5%</c:v>
                  </c:pt>
                  <c:pt idx="15">
                    <c:v>+7%</c:v>
                  </c:pt>
                  <c:pt idx="16">
                    <c:v>+8%</c:v>
                  </c:pt>
                  <c:pt idx="17">
                    <c:v>+6%</c:v>
                  </c:pt>
                  <c:pt idx="18">
                    <c:v>+12%</c:v>
                  </c:pt>
                  <c:pt idx="19">
                    <c:v> -1%</c:v>
                  </c:pt>
                </c15:dlblRangeCache>
              </c15:datalabelsRange>
            </c:ext>
            <c:ext xmlns:c16="http://schemas.microsoft.com/office/drawing/2014/chart" uri="{C3380CC4-5D6E-409C-BE32-E72D297353CC}">
              <c16:uniqueId val="{00000041-E758-4139-8D53-2826505E16F2}"/>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(Billions)</a:t>
                </a:r>
              </a:p>
            </c:rich>
          </c:tx>
          <c:layout>
            <c:manualLayout>
              <c:xMode val="edge"/>
              <c:yMode val="edge"/>
              <c:x val="7.6804461942257219E-3"/>
              <c:y val="1.9444444444444445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b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A4F-44FE-81AC-60FD23575F4C}"/>
              </c:ext>
            </c:extLst>
          </c:dPt>
          <c:dLbls>
            <c:dLbl>
              <c:idx val="0"/>
              <c:tx>
                <c:rich>
                  <a:bodyPr/>
                  <a:lstStyle/>
                  <a:p>
                    <a:fld id="{6384FD1C-A6BD-4CC9-B5AB-0B6B0A8FF9D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A4F-44FE-81AC-60FD23575F4C}"/>
                </c:ext>
              </c:extLst>
            </c:dLbl>
            <c:dLbl>
              <c:idx val="1"/>
              <c:tx>
                <c:rich>
                  <a:bodyPr/>
                  <a:lstStyle/>
                  <a:p>
                    <a:fld id="{5D7DCCEF-821F-42F0-9CAF-E761A0DD5E7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A4F-44FE-81AC-60FD23575F4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16270</c:v>
                </c:pt>
                <c:pt idx="1">
                  <c:v>14254</c:v>
                </c:pt>
              </c:numCache>
            </c:numRef>
          </c:val>
          <c:extLst>
            <c:ext xmlns:c15="http://schemas.microsoft.com/office/drawing/2012/chart" uri="{02D57815-91ED-43cb-92C2-25804820EDAC}">
              <c15:datalabelsRange>
                <c15:f>Tech!$N$13:$N$14</c15:f>
                <c15:dlblRangeCache>
                  <c:ptCount val="2"/>
                  <c:pt idx="0">
                    <c:v>+10%</c:v>
                  </c:pt>
                  <c:pt idx="1">
                    <c:v>+11%</c:v>
                  </c:pt>
                </c15:dlblRangeCache>
              </c15:datalabelsRange>
            </c:ext>
            <c:ext xmlns:c16="http://schemas.microsoft.com/office/drawing/2014/chart" uri="{C3380CC4-5D6E-409C-BE32-E72D297353CC}">
              <c16:uniqueId val="{00000003-BA4F-44FE-81AC-60FD23575F4C}"/>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61F9F4AA-346E-44FD-B066-5FB0619554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618-4C80-B18E-FEE342E105E7}"/>
                </c:ext>
              </c:extLst>
            </c:dLbl>
            <c:dLbl>
              <c:idx val="1"/>
              <c:tx>
                <c:rich>
                  <a:bodyPr/>
                  <a:lstStyle/>
                  <a:p>
                    <a:fld id="{946E8504-16EF-4760-B333-C5A22012DC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618-4C80-B18E-FEE342E105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2853</c:v>
                </c:pt>
                <c:pt idx="1">
                  <c:v>27670</c:v>
                </c:pt>
              </c:numCache>
            </c:numRef>
          </c:val>
          <c:extLst>
            <c:ext xmlns:c15="http://schemas.microsoft.com/office/drawing/2012/chart" uri="{02D57815-91ED-43cb-92C2-25804820EDAC}">
              <c15:datalabelsRange>
                <c15:f>Tech!$O$10:$O$11</c15:f>
                <c15:dlblRangeCache>
                  <c:ptCount val="2"/>
                  <c:pt idx="0">
                    <c:v>+23%</c:v>
                  </c:pt>
                  <c:pt idx="1">
                    <c:v>+10%</c:v>
                  </c:pt>
                </c15:dlblRangeCache>
              </c15:datalabelsRange>
            </c:ext>
            <c:ext xmlns:c16="http://schemas.microsoft.com/office/drawing/2014/chart" uri="{C3380CC4-5D6E-409C-BE32-E72D297353CC}">
              <c16:uniqueId val="{00000002-3618-4C80-B18E-FEE342E105E7}"/>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12390</c:v>
                      </c:pt>
                      <c:pt idx="1">
                        <c:v>280359</c:v>
                      </c:pt>
                    </c:numCache>
                  </c:numRef>
                </c:val>
                <c:extLst>
                  <c:ext xmlns:c16="http://schemas.microsoft.com/office/drawing/2014/chart" uri="{C3380CC4-5D6E-409C-BE32-E72D297353CC}">
                    <c16:uniqueId val="{00000003-3618-4C80-B18E-FEE342E105E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15243</c:v>
                      </c:pt>
                      <c:pt idx="1">
                        <c:v>308029</c:v>
                      </c:pt>
                    </c:numCache>
                  </c:numRef>
                </c:val>
                <c:extLst xmlns:c15="http://schemas.microsoft.com/office/drawing/2012/chart">
                  <c:ext xmlns:c16="http://schemas.microsoft.com/office/drawing/2014/chart" uri="{C3380CC4-5D6E-409C-BE32-E72D297353CC}">
                    <c16:uniqueId val="{00000004-3618-4C80-B18E-FEE342E105E7}"/>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264539</c:v>
                </c:pt>
              </c:numCache>
            </c:numRef>
          </c:val>
          <c:extLst>
            <c:ext xmlns:c16="http://schemas.microsoft.com/office/drawing/2014/chart" uri="{C3380CC4-5D6E-409C-BE32-E72D297353CC}">
              <c16:uniqueId val="{00000000-334A-4E09-8ED9-A13FB328A314}"/>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11493</c:v>
                </c:pt>
              </c:numCache>
            </c:numRef>
          </c:val>
          <c:extLst>
            <c:ext xmlns:c16="http://schemas.microsoft.com/office/drawing/2014/chart" uri="{C3380CC4-5D6E-409C-BE32-E72D297353CC}">
              <c16:uniqueId val="{00000001-334A-4E09-8ED9-A13FB328A314}"/>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41227</c:v>
                </c:pt>
              </c:numCache>
            </c:numRef>
          </c:val>
          <c:extLst>
            <c:ext xmlns:c16="http://schemas.microsoft.com/office/drawing/2014/chart" uri="{C3380CC4-5D6E-409C-BE32-E72D297353CC}">
              <c16:uniqueId val="{00000002-334A-4E09-8ED9-A13FB328A314}"/>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6013</c:v>
                </c:pt>
              </c:numCache>
            </c:numRef>
          </c:val>
          <c:extLst>
            <c:ext xmlns:c16="http://schemas.microsoft.com/office/drawing/2014/chart" uri="{C3380CC4-5D6E-409C-BE32-E72D297353CC}">
              <c16:uniqueId val="{00000003-334A-4E09-8ED9-A13FB328A314}"/>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A75-49B7-B360-392644FF62E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A75-49B7-B360-392644FF62E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A75-49B7-B360-392644FF62E3}"/>
              </c:ext>
            </c:extLst>
          </c:dPt>
          <c:dLbls>
            <c:dLbl>
              <c:idx val="0"/>
              <c:tx>
                <c:rich>
                  <a:bodyPr/>
                  <a:lstStyle/>
                  <a:p>
                    <a:fld id="{69FB2ABD-9CA8-4CD4-AB23-4F6010FFB77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A75-49B7-B360-392644FF62E3}"/>
                </c:ext>
              </c:extLst>
            </c:dLbl>
            <c:dLbl>
              <c:idx val="1"/>
              <c:tx>
                <c:rich>
                  <a:bodyPr/>
                  <a:lstStyle/>
                  <a:p>
                    <a:fld id="{A282ED1F-E0C9-42B2-B192-F1A69143256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A75-49B7-B360-392644FF62E3}"/>
                </c:ext>
              </c:extLst>
            </c:dLbl>
            <c:dLbl>
              <c:idx val="2"/>
              <c:tx>
                <c:rich>
                  <a:bodyPr/>
                  <a:lstStyle/>
                  <a:p>
                    <a:fld id="{2B98FC26-EE0C-43FA-8B9B-A6868FDF5F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A75-49B7-B360-392644FF62E3}"/>
                </c:ext>
              </c:extLst>
            </c:dLbl>
            <c:dLbl>
              <c:idx val="3"/>
              <c:tx>
                <c:rich>
                  <a:bodyPr/>
                  <a:lstStyle/>
                  <a:p>
                    <a:fld id="{B492AB30-3546-4E80-ADA0-0A7FEB135F8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A75-49B7-B360-392644FF62E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18956</c:v>
                </c:pt>
                <c:pt idx="1">
                  <c:v>1628</c:v>
                </c:pt>
                <c:pt idx="2">
                  <c:v>8760</c:v>
                </c:pt>
                <c:pt idx="3">
                  <c:v>1180</c:v>
                </c:pt>
              </c:numCache>
            </c:numRef>
          </c:val>
          <c:extLst>
            <c:ext xmlns:c15="http://schemas.microsoft.com/office/drawing/2012/chart" uri="{02D57815-91ED-43cb-92C2-25804820EDAC}">
              <c15:datalabelsRange>
                <c15:f>Tech!$O$4:$O$7</c15:f>
                <c15:dlblRangeCache>
                  <c:ptCount val="4"/>
                  <c:pt idx="0">
                    <c:v>+8%</c:v>
                  </c:pt>
                  <c:pt idx="1">
                    <c:v>+17%</c:v>
                  </c:pt>
                  <c:pt idx="2">
                    <c:v>+27%</c:v>
                  </c:pt>
                  <c:pt idx="3">
                    <c:v>+24%</c:v>
                  </c:pt>
                </c15:dlblRangeCache>
              </c15:datalabelsRange>
            </c:ext>
            <c:ext xmlns:c16="http://schemas.microsoft.com/office/drawing/2014/chart" uri="{C3380CC4-5D6E-409C-BE32-E72D297353CC}">
              <c16:uniqueId val="{00000007-7A75-49B7-B360-392644FF62E3}"/>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Construction!$R$18:$R$23</c:f>
              <c:numCache>
                <c:formatCode>#,##0</c:formatCode>
                <c:ptCount val="6"/>
                <c:pt idx="0">
                  <c:v>20742</c:v>
                </c:pt>
                <c:pt idx="1">
                  <c:v>5528</c:v>
                </c:pt>
                <c:pt idx="2">
                  <c:v>4578</c:v>
                </c:pt>
                <c:pt idx="3">
                  <c:v>3761</c:v>
                </c:pt>
                <c:pt idx="4">
                  <c:v>2718</c:v>
                </c:pt>
                <c:pt idx="5">
                  <c:v>2038</c:v>
                </c:pt>
              </c:numCache>
            </c:numRef>
          </c:val>
          <c:extLst>
            <c:ext xmlns:c16="http://schemas.microsoft.com/office/drawing/2014/chart" uri="{C3380CC4-5D6E-409C-BE32-E72D297353CC}">
              <c16:uniqueId val="{00000000-5CE9-4A09-9648-7D482105DC2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Construction!$S$18:$S$23</c:f>
              <c:numCache>
                <c:formatCode>#,##0</c:formatCode>
                <c:ptCount val="6"/>
                <c:pt idx="0">
                  <c:v>21424</c:v>
                </c:pt>
                <c:pt idx="1">
                  <c:v>5670</c:v>
                </c:pt>
                <c:pt idx="2">
                  <c:v>4756</c:v>
                </c:pt>
                <c:pt idx="3">
                  <c:v>3954</c:v>
                </c:pt>
                <c:pt idx="4">
                  <c:v>2831</c:v>
                </c:pt>
                <c:pt idx="5">
                  <c:v>2059</c:v>
                </c:pt>
              </c:numCache>
            </c:numRef>
          </c:val>
          <c:extLst>
            <c:ext xmlns:c16="http://schemas.microsoft.com/office/drawing/2014/chart" uri="{C3380CC4-5D6E-409C-BE32-E72D297353CC}">
              <c16:uniqueId val="{00000001-5CE9-4A09-9648-7D482105DC2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tx>
                <c:rich>
                  <a:bodyPr/>
                  <a:lstStyle/>
                  <a:p>
                    <a:fld id="{1839CC6D-4E5C-4BE0-8330-BBE2B62C03FD}" type="CELLRANGE">
                      <a:rPr lang="en-US"/>
                      <a:pPr/>
                      <a:t>[CELLRANGE]</a:t>
                    </a:fld>
                    <a:r>
                      <a:rPr lang="en-US" baseline="0"/>
                      <a:t>, </a:t>
                    </a:r>
                    <a:fld id="{0ABD4269-0055-4B0C-AE78-BB9E3CF898E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8E6-4664-A426-FC25650A83EE}"/>
                </c:ext>
              </c:extLst>
            </c:dLbl>
            <c:dLbl>
              <c:idx val="1"/>
              <c:tx>
                <c:rich>
                  <a:bodyPr/>
                  <a:lstStyle/>
                  <a:p>
                    <a:fld id="{32F593DB-C415-415E-9E63-E47081470CC1}" type="CELLRANGE">
                      <a:rPr lang="en-US"/>
                      <a:pPr/>
                      <a:t>[CELLRANGE]</a:t>
                    </a:fld>
                    <a:r>
                      <a:rPr lang="en-US" baseline="0"/>
                      <a:t>, </a:t>
                    </a:r>
                    <a:fld id="{574AF6DC-85C8-4D73-A932-126E6967C0C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15975</c:v>
                </c:pt>
                <c:pt idx="1">
                  <c:v>19666</c:v>
                </c:pt>
              </c:numCache>
            </c:numRef>
          </c:val>
          <c:extLst>
            <c:ext xmlns:c15="http://schemas.microsoft.com/office/drawing/2012/chart" uri="{02D57815-91ED-43cb-92C2-25804820EDAC}">
              <c15:datalabelsRange>
                <c15:f>Construction!$E$32:$F$32</c15:f>
                <c15:dlblRangeCache>
                  <c:ptCount val="2"/>
                  <c:pt idx="0">
                    <c:v>11%</c:v>
                  </c:pt>
                  <c:pt idx="1">
                    <c:v>12%</c:v>
                  </c:pt>
                </c15:dlblRangeCache>
              </c15:datalabelsRange>
            </c:ext>
            <c:ext xmlns:c16="http://schemas.microsoft.com/office/drawing/2014/chart" uri="{C3380CC4-5D6E-409C-BE32-E72D297353CC}">
              <c16:uniqueId val="{00000002-E8E6-4664-A426-FC25650A83EE}"/>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tx>
                <c:rich>
                  <a:bodyPr/>
                  <a:lstStyle/>
                  <a:p>
                    <a:fld id="{0911E5B7-27A8-4BCE-BB7A-B3FD9A497A47}" type="CELLRANGE">
                      <a:rPr lang="en-US"/>
                      <a:pPr/>
                      <a:t>[CELLRANGE]</a:t>
                    </a:fld>
                    <a:r>
                      <a:rPr lang="en-US" baseline="0"/>
                      <a:t>, </a:t>
                    </a:r>
                    <a:fld id="{83BEF3D6-894A-4AE4-8A6D-E06EEA39D2A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8E6-4664-A426-FC25650A83EE}"/>
                </c:ext>
              </c:extLst>
            </c:dLbl>
            <c:dLbl>
              <c:idx val="1"/>
              <c:tx>
                <c:rich>
                  <a:bodyPr/>
                  <a:lstStyle/>
                  <a:p>
                    <a:fld id="{64140B1D-C3CA-44F2-BFC7-F8970EED6337}" type="CELLRANGE">
                      <a:rPr lang="en-US"/>
                      <a:pPr/>
                      <a:t>[CELLRANGE]</a:t>
                    </a:fld>
                    <a:r>
                      <a:rPr lang="en-US" baseline="0"/>
                      <a:t>, </a:t>
                    </a:r>
                    <a:fld id="{70201966-BDC6-442C-83A9-B0E3A151FEB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39934</c:v>
                </c:pt>
                <c:pt idx="1">
                  <c:v>45413</c:v>
                </c:pt>
              </c:numCache>
            </c:numRef>
          </c:val>
          <c:extLst>
            <c:ext xmlns:c15="http://schemas.microsoft.com/office/drawing/2012/chart" uri="{02D57815-91ED-43cb-92C2-25804820EDAC}">
              <c15:datalabelsRange>
                <c15:f>Construction!$E$33:$F$33</c15:f>
                <c15:dlblRangeCache>
                  <c:ptCount val="2"/>
                  <c:pt idx="0">
                    <c:v>28%</c:v>
                  </c:pt>
                  <c:pt idx="1">
                    <c:v>28%</c:v>
                  </c:pt>
                </c15:dlblRangeCache>
              </c15:datalabelsRange>
            </c:ext>
            <c:ext xmlns:c16="http://schemas.microsoft.com/office/drawing/2014/chart" uri="{C3380CC4-5D6E-409C-BE32-E72D297353CC}">
              <c16:uniqueId val="{00000005-E8E6-4664-A426-FC25650A83EE}"/>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tx>
                <c:rich>
                  <a:bodyPr/>
                  <a:lstStyle/>
                  <a:p>
                    <a:fld id="{BE79DD9D-407A-433C-85D6-AFE5C49EAF4B}" type="CELLRANGE">
                      <a:rPr lang="en-US"/>
                      <a:pPr/>
                      <a:t>[CELLRANGE]</a:t>
                    </a:fld>
                    <a:r>
                      <a:rPr lang="en-US" baseline="0"/>
                      <a:t>, </a:t>
                    </a:r>
                    <a:fld id="{067F95E0-A774-4FA4-BE9D-8C38E21BE59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8E6-4664-A426-FC25650A83EE}"/>
                </c:ext>
              </c:extLst>
            </c:dLbl>
            <c:dLbl>
              <c:idx val="1"/>
              <c:tx>
                <c:rich>
                  <a:bodyPr/>
                  <a:lstStyle/>
                  <a:p>
                    <a:fld id="{4E273C42-0442-4244-9CC5-2400B9C55A19}" type="CELLRANGE">
                      <a:rPr lang="en-US"/>
                      <a:pPr/>
                      <a:t>[CELLRANGE]</a:t>
                    </a:fld>
                    <a:r>
                      <a:rPr lang="en-US" baseline="0"/>
                      <a:t>, </a:t>
                    </a:r>
                    <a:fld id="{013BCBE0-6B6D-4A2E-A258-FDF5C095E9F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39594</c:v>
                </c:pt>
                <c:pt idx="1">
                  <c:v>45466</c:v>
                </c:pt>
              </c:numCache>
            </c:numRef>
          </c:val>
          <c:extLst>
            <c:ext xmlns:c15="http://schemas.microsoft.com/office/drawing/2012/chart" uri="{02D57815-91ED-43cb-92C2-25804820EDAC}">
              <c15:datalabelsRange>
                <c15:f>Construction!$E$34:$F$34</c15:f>
                <c15:dlblRangeCache>
                  <c:ptCount val="2"/>
                  <c:pt idx="0">
                    <c:v>28%</c:v>
                  </c:pt>
                  <c:pt idx="1">
                    <c:v>28%</c:v>
                  </c:pt>
                </c15:dlblRangeCache>
              </c15:datalabelsRange>
            </c:ext>
            <c:ext xmlns:c16="http://schemas.microsoft.com/office/drawing/2014/chart" uri="{C3380CC4-5D6E-409C-BE32-E72D297353CC}">
              <c16:uniqueId val="{00000008-E8E6-4664-A426-FC25650A83EE}"/>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tx>
                <c:rich>
                  <a:bodyPr/>
                  <a:lstStyle/>
                  <a:p>
                    <a:fld id="{0D4420E9-3E6E-43A4-8D15-7931D3A3FB90}" type="CELLRANGE">
                      <a:rPr lang="en-US"/>
                      <a:pPr/>
                      <a:t>[CELLRANGE]</a:t>
                    </a:fld>
                    <a:r>
                      <a:rPr lang="en-US" baseline="0"/>
                      <a:t>, </a:t>
                    </a:r>
                    <a:fld id="{20D20095-0A46-4332-962D-5611F171B0C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8E6-4664-A426-FC25650A83EE}"/>
                </c:ext>
              </c:extLst>
            </c:dLbl>
            <c:dLbl>
              <c:idx val="1"/>
              <c:tx>
                <c:rich>
                  <a:bodyPr/>
                  <a:lstStyle/>
                  <a:p>
                    <a:fld id="{9DBD7D4E-9372-4C00-8E44-1ED9EF104767}" type="CELLRANGE">
                      <a:rPr lang="en-US"/>
                      <a:pPr/>
                      <a:t>[CELLRANGE]</a:t>
                    </a:fld>
                    <a:r>
                      <a:rPr lang="en-US" baseline="0"/>
                      <a:t>, </a:t>
                    </a:r>
                    <a:fld id="{F604A17B-96F6-4D9A-B7FE-7DBD88CD7F6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33684</c:v>
                </c:pt>
                <c:pt idx="1">
                  <c:v>38011</c:v>
                </c:pt>
              </c:numCache>
            </c:numRef>
          </c:val>
          <c:extLst>
            <c:ext xmlns:c15="http://schemas.microsoft.com/office/drawing/2012/chart" uri="{02D57815-91ED-43cb-92C2-25804820EDAC}">
              <c15:datalabelsRange>
                <c15:f>Construction!$E$35:$F$35</c15:f>
                <c15:dlblRangeCache>
                  <c:ptCount val="2"/>
                  <c:pt idx="0">
                    <c:v>24%</c:v>
                  </c:pt>
                  <c:pt idx="1">
                    <c:v>23%</c:v>
                  </c:pt>
                </c15:dlblRangeCache>
              </c15:datalabelsRange>
            </c:ext>
            <c:ext xmlns:c16="http://schemas.microsoft.com/office/drawing/2014/chart" uri="{C3380CC4-5D6E-409C-BE32-E72D297353CC}">
              <c16:uniqueId val="{0000000B-E8E6-4664-A426-FC25650A83EE}"/>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A373A75E-0309-49D5-B702-62549949B440}" type="CELLRANGE">
                      <a:rPr lang="en-US"/>
                      <a:pPr/>
                      <a:t>[CELLRANGE]</a:t>
                    </a:fld>
                    <a:r>
                      <a:rPr lang="en-US" baseline="0"/>
                      <a:t>, </a:t>
                    </a:r>
                    <a:fld id="{0CF092E1-D20A-422E-9697-FA2E19FC6A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8E6-4664-A426-FC25650A83EE}"/>
                </c:ext>
              </c:extLst>
            </c:dLbl>
            <c:dLbl>
              <c:idx val="1"/>
              <c:tx>
                <c:rich>
                  <a:bodyPr/>
                  <a:lstStyle/>
                  <a:p>
                    <a:fld id="{51939A10-6CCC-4716-BCCE-5599F6377552}" type="CELLRANGE">
                      <a:rPr lang="en-US"/>
                      <a:pPr/>
                      <a:t>[CELLRANGE]</a:t>
                    </a:fld>
                    <a:r>
                      <a:rPr lang="en-US" baseline="0"/>
                      <a:t>, </a:t>
                    </a:r>
                    <a:fld id="{E2183A32-E198-4C81-B3EC-05A101A28D4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12227</c:v>
                </c:pt>
                <c:pt idx="1">
                  <c:v>15037</c:v>
                </c:pt>
              </c:numCache>
            </c:numRef>
          </c:val>
          <c:extLst>
            <c:ext xmlns:c15="http://schemas.microsoft.com/office/drawing/2012/chart" uri="{02D57815-91ED-43cb-92C2-25804820EDAC}">
              <c15:datalabelsRange>
                <c15:f>Construction!$E$36:$F$36</c15:f>
                <c15:dlblRangeCache>
                  <c:ptCount val="2"/>
                  <c:pt idx="0">
                    <c:v>9%</c:v>
                  </c:pt>
                  <c:pt idx="1">
                    <c:v>9%</c:v>
                  </c:pt>
                </c15:dlblRangeCache>
              </c15:datalabelsRange>
            </c:ext>
            <c:ext xmlns:c16="http://schemas.microsoft.com/office/drawing/2014/chart" uri="{C3380CC4-5D6E-409C-BE32-E72D297353CC}">
              <c16:uniqueId val="{0000000E-E8E6-4664-A426-FC25650A83EE}"/>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tx>
                <c:rich>
                  <a:bodyPr/>
                  <a:lstStyle/>
                  <a:p>
                    <a:fld id="{16472700-13BA-4699-B4FE-7EB1243EA58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8E6-4664-A426-FC25650A83EE}"/>
                </c:ext>
              </c:extLst>
            </c:dLbl>
            <c:dLbl>
              <c:idx val="1"/>
              <c:tx>
                <c:rich>
                  <a:bodyPr/>
                  <a:lstStyle/>
                  <a:p>
                    <a:fld id="{447D0079-FB5D-405C-85E4-473C88D693E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8E6-4664-A426-FC25650A83EE}"/>
                </c:ext>
              </c:extLst>
            </c:dLbl>
            <c:dLbl>
              <c:idx val="2"/>
              <c:tx>
                <c:rich>
                  <a:bodyPr/>
                  <a:lstStyle/>
                  <a:p>
                    <a:fld id="{E4E81D55-9370-4A6B-AB5C-8D238FE37A4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8E6-4664-A426-FC25650A83EE}"/>
                </c:ext>
              </c:extLst>
            </c:dLbl>
            <c:dLbl>
              <c:idx val="3"/>
              <c:tx>
                <c:rich>
                  <a:bodyPr/>
                  <a:lstStyle/>
                  <a:p>
                    <a:fld id="{6D352675-AB39-424F-9740-140854759B8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8E6-4664-A426-FC25650A83EE}"/>
                </c:ext>
              </c:extLst>
            </c:dLbl>
            <c:dLbl>
              <c:idx val="4"/>
              <c:tx>
                <c:rich>
                  <a:bodyPr/>
                  <a:lstStyle/>
                  <a:p>
                    <a:fld id="{3258B3BE-645F-46FE-A09C-BDD1C104CC0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7.0000000000000007E-2</c:v>
                </c:pt>
                <c:pt idx="1">
                  <c:v>0.32841105670780535</c:v>
                </c:pt>
                <c:pt idx="2">
                  <c:v>0.60625148997817746</c:v>
                </c:pt>
                <c:pt idx="3">
                  <c:v>0.84999510981521209</c:v>
                </c:pt>
                <c:pt idx="4">
                  <c:v>0.99</c:v>
                </c:pt>
              </c:numCache>
            </c:numRef>
          </c:yVal>
          <c:smooth val="0"/>
          <c:extLst>
            <c:ext xmlns:c15="http://schemas.microsoft.com/office/drawing/2012/chart" uri="{02D57815-91ED-43cb-92C2-25804820EDAC}">
              <c15:datalabelsRange>
                <c15:f>Construction!$H$32:$H$36</c15:f>
                <c15:dlblRangeCache>
                  <c:ptCount val="5"/>
                  <c:pt idx="0">
                    <c:v>+23.1%</c:v>
                  </c:pt>
                  <c:pt idx="1">
                    <c:v>+13.7%</c:v>
                  </c:pt>
                  <c:pt idx="2">
                    <c:v>+14.8%</c:v>
                  </c:pt>
                  <c:pt idx="3">
                    <c:v>+12.8%</c:v>
                  </c:pt>
                  <c:pt idx="4">
                    <c:v>+23.0%</c:v>
                  </c:pt>
                </c15:dlblRangeCache>
              </c15:datalabelsRange>
            </c:ext>
            <c:ext xmlns:c16="http://schemas.microsoft.com/office/drawing/2014/chart" uri="{C3380CC4-5D6E-409C-BE32-E72D297353CC}">
              <c16:uniqueId val="{00000014-E8E6-4664-A426-FC25650A83EE}"/>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8E6-4664-A426-FC25650A83EE}"/>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8E6-4664-A426-FC25650A83EE}"/>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8E6-4664-A426-FC25650A83EE}"/>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8E6-4664-A426-FC25650A83EE}"/>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8E6-4664-A426-FC25650A83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E8E6-4664-A426-FC25650A83EE}"/>
            </c:ext>
          </c:extLst>
        </c:ser>
        <c:ser>
          <c:idx val="7"/>
          <c:order val="7"/>
          <c:tx>
            <c:strRef>
              <c:f>Construction!$K$13</c:f>
              <c:strCache>
                <c:ptCount val="1"/>
                <c:pt idx="0">
                  <c:v>Share</c:v>
                </c:pt>
              </c:strCache>
            </c:strRef>
          </c:tx>
          <c:spPr>
            <a:ln w="25400" cap="rnd">
              <a:noFill/>
              <a:round/>
            </a:ln>
            <a:effectLst/>
          </c:spPr>
          <c:marker>
            <c:symbol val="none"/>
          </c:marker>
          <c:dLbls>
            <c:dLbl>
              <c:idx val="0"/>
              <c:tx>
                <c:rich>
                  <a:bodyPr/>
                  <a:lstStyle/>
                  <a:p>
                    <a:fld id="{94079650-BEC5-4F69-89DC-5A168445CB3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8E6-4664-A426-FC25650A83EE}"/>
                </c:ext>
              </c:extLst>
            </c:dLbl>
            <c:dLbl>
              <c:idx val="1"/>
              <c:tx>
                <c:rich>
                  <a:bodyPr/>
                  <a:lstStyle/>
                  <a:p>
                    <a:fld id="{8BB5A284-20E3-4A29-9218-C412CF3AF5D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8E6-4664-A426-FC25650A83EE}"/>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141,414 </c:v>
                  </c:pt>
                  <c:pt idx="1">
                    <c:v> 163,593 </c:v>
                  </c:pt>
                </c15:dlblRangeCache>
              </c15:datalabelsRange>
            </c:ext>
            <c:ext xmlns:c16="http://schemas.microsoft.com/office/drawing/2014/chart" uri="{C3380CC4-5D6E-409C-BE32-E72D297353CC}">
              <c16:uniqueId val="{0000001D-E8E6-4664-A426-FC25650A83EE}"/>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134352</c:v>
                </c:pt>
              </c:numCache>
            </c:numRef>
          </c:val>
          <c:extLst>
            <c:ext xmlns:c16="http://schemas.microsoft.com/office/drawing/2014/chart" uri="{C3380CC4-5D6E-409C-BE32-E72D297353CC}">
              <c16:uniqueId val="{00000000-2559-49CB-89CF-FAA8274A2E0E}"/>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29242</c:v>
                </c:pt>
              </c:numCache>
            </c:numRef>
          </c:val>
          <c:extLst>
            <c:ext xmlns:c16="http://schemas.microsoft.com/office/drawing/2014/chart" uri="{C3380CC4-5D6E-409C-BE32-E72D297353CC}">
              <c16:uniqueId val="{00000001-2559-49CB-89CF-FAA8274A2E0E}"/>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689-4625-A7C6-7EA4B3C8440B}"/>
              </c:ext>
            </c:extLst>
          </c:dPt>
          <c:dLbls>
            <c:dLbl>
              <c:idx val="0"/>
              <c:tx>
                <c:rich>
                  <a:bodyPr/>
                  <a:lstStyle/>
                  <a:p>
                    <a:fld id="{2E9292F6-D119-4E8D-885B-E3AF90A9F0B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689-4625-A7C6-7EA4B3C8440B}"/>
                </c:ext>
              </c:extLst>
            </c:dLbl>
            <c:dLbl>
              <c:idx val="1"/>
              <c:tx>
                <c:rich>
                  <a:bodyPr/>
                  <a:lstStyle/>
                  <a:p>
                    <a:fld id="{7868E30C-ECA4-47DE-9B07-3F8D3F91FD3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689-4625-A7C6-7EA4B3C844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18376</c:v>
                </c:pt>
                <c:pt idx="1">
                  <c:v>3804</c:v>
                </c:pt>
              </c:numCache>
            </c:numRef>
          </c:val>
          <c:extLst>
            <c:ext xmlns:c15="http://schemas.microsoft.com/office/drawing/2012/chart" uri="{02D57815-91ED-43cb-92C2-25804820EDAC}">
              <c15:datalabelsRange>
                <c15:f>Construction!$N$13:$N$14</c15:f>
                <c15:dlblRangeCache>
                  <c:ptCount val="2"/>
                  <c:pt idx="0">
                    <c:v>+16%</c:v>
                  </c:pt>
                  <c:pt idx="1">
                    <c:v>+15%</c:v>
                  </c:pt>
                </c15:dlblRangeCache>
              </c15:datalabelsRange>
            </c:ext>
            <c:ext xmlns:c16="http://schemas.microsoft.com/office/drawing/2014/chart" uri="{C3380CC4-5D6E-409C-BE32-E72D297353CC}">
              <c16:uniqueId val="{00000003-7689-4625-A7C6-7EA4B3C8440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582-4B0A-8FA9-A80AA25C89E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582-4B0A-8FA9-A80AA25C89E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582-4B0A-8FA9-A80AA25C89E2}"/>
              </c:ext>
            </c:extLst>
          </c:dPt>
          <c:dLbls>
            <c:dLbl>
              <c:idx val="0"/>
              <c:tx>
                <c:rich>
                  <a:bodyPr/>
                  <a:lstStyle/>
                  <a:p>
                    <a:fld id="{75A836F7-E382-4E8B-A6DD-9B7D18ADF3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582-4B0A-8FA9-A80AA25C89E2}"/>
                </c:ext>
              </c:extLst>
            </c:dLbl>
            <c:dLbl>
              <c:idx val="1"/>
              <c:tx>
                <c:rich>
                  <a:bodyPr/>
                  <a:lstStyle/>
                  <a:p>
                    <a:fld id="{F309377D-F614-4322-9C7B-89F8A27040E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582-4B0A-8FA9-A80AA25C89E2}"/>
                </c:ext>
              </c:extLst>
            </c:dLbl>
            <c:dLbl>
              <c:idx val="2"/>
              <c:tx>
                <c:rich>
                  <a:bodyPr/>
                  <a:lstStyle/>
                  <a:p>
                    <a:fld id="{5674A3B1-882F-464F-9998-7789D0A9D9C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582-4B0A-8FA9-A80AA25C89E2}"/>
                </c:ext>
              </c:extLst>
            </c:dLbl>
            <c:dLbl>
              <c:idx val="3"/>
              <c:tx>
                <c:rich>
                  <a:bodyPr/>
                  <a:lstStyle/>
                  <a:p>
                    <a:fld id="{8BB66719-B86E-4D20-B579-AA7780CD865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582-4B0A-8FA9-A80AA25C89E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18868</c:v>
                </c:pt>
                <c:pt idx="1">
                  <c:v>1812</c:v>
                </c:pt>
                <c:pt idx="2">
                  <c:v>711</c:v>
                </c:pt>
                <c:pt idx="3">
                  <c:v>789</c:v>
                </c:pt>
              </c:numCache>
            </c:numRef>
          </c:val>
          <c:extLst>
            <c:ext xmlns:c15="http://schemas.microsoft.com/office/drawing/2012/chart" uri="{02D57815-91ED-43cb-92C2-25804820EDAC}">
              <c15:datalabelsRange>
                <c15:f>Construction!$O$4:$O$7</c15:f>
                <c15:dlblRangeCache>
                  <c:ptCount val="4"/>
                  <c:pt idx="0">
                    <c:v>+14%</c:v>
                  </c:pt>
                  <c:pt idx="1">
                    <c:v>+37%</c:v>
                  </c:pt>
                  <c:pt idx="2">
                    <c:v>+31%</c:v>
                  </c:pt>
                  <c:pt idx="3">
                    <c:v>+36%</c:v>
                  </c:pt>
                </c15:dlblRangeCache>
              </c15:datalabelsRange>
            </c:ext>
            <c:ext xmlns:c16="http://schemas.microsoft.com/office/drawing/2014/chart" uri="{C3380CC4-5D6E-409C-BE32-E72D297353CC}">
              <c16:uniqueId val="{00000007-5582-4B0A-8FA9-A80AA25C89E2}"/>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DAD8255E-2CD1-40AA-A5A2-6775F61198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AB5-414E-9168-7A9F596B5F1B}"/>
                </c:ext>
              </c:extLst>
            </c:dLbl>
            <c:dLbl>
              <c:idx val="1"/>
              <c:tx>
                <c:rich>
                  <a:bodyPr/>
                  <a:lstStyle/>
                  <a:p>
                    <a:fld id="{209CE994-FE96-4669-94BC-EAD286F3E8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AB5-414E-9168-7A9F596B5F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3831</c:v>
                </c:pt>
                <c:pt idx="1">
                  <c:v>18350</c:v>
                </c:pt>
              </c:numCache>
            </c:numRef>
          </c:val>
          <c:extLst>
            <c:ext xmlns:c15="http://schemas.microsoft.com/office/drawing/2012/chart" uri="{02D57815-91ED-43cb-92C2-25804820EDAC}">
              <c15:datalabelsRange>
                <c15:f>Construction!$O$10:$O$11</c15:f>
                <c15:dlblRangeCache>
                  <c:ptCount val="2"/>
                  <c:pt idx="0">
                    <c:v>+47%</c:v>
                  </c:pt>
                  <c:pt idx="1">
                    <c:v>+14%</c:v>
                  </c:pt>
                </c15:dlblRangeCache>
              </c15:datalabelsRange>
            </c:ext>
            <c:ext xmlns:c16="http://schemas.microsoft.com/office/drawing/2014/chart" uri="{C3380CC4-5D6E-409C-BE32-E72D297353CC}">
              <c16:uniqueId val="{00000002-4AB5-414E-9168-7A9F596B5F1B}"/>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8226</c:v>
                      </c:pt>
                      <c:pt idx="1">
                        <c:v>133187</c:v>
                      </c:pt>
                    </c:numCache>
                  </c:numRef>
                </c:val>
                <c:extLst>
                  <c:ext xmlns:c16="http://schemas.microsoft.com/office/drawing/2014/chart" uri="{C3380CC4-5D6E-409C-BE32-E72D297353CC}">
                    <c16:uniqueId val="{00000003-4AB5-414E-9168-7A9F596B5F1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12057</c:v>
                      </c:pt>
                      <c:pt idx="1">
                        <c:v>151537</c:v>
                      </c:pt>
                    </c:numCache>
                  </c:numRef>
                </c:val>
                <c:extLst xmlns:c15="http://schemas.microsoft.com/office/drawing/2012/chart">
                  <c:ext xmlns:c16="http://schemas.microsoft.com/office/drawing/2014/chart" uri="{C3380CC4-5D6E-409C-BE32-E72D297353CC}">
                    <c16:uniqueId val="{00000004-4AB5-414E-9168-7A9F596B5F1B}"/>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dentists</c:v>
                </c:pt>
                <c:pt idx="4">
                  <c:v>Offices of other health practitioners</c:v>
                </c:pt>
                <c:pt idx="5">
                  <c:v>Child day care services</c:v>
                </c:pt>
              </c:strCache>
            </c:strRef>
          </c:cat>
          <c:val>
            <c:numRef>
              <c:f>Healthcare!$R$18:$R$23</c:f>
              <c:numCache>
                <c:formatCode>#,##0</c:formatCode>
                <c:ptCount val="6"/>
                <c:pt idx="0">
                  <c:v>55097</c:v>
                </c:pt>
                <c:pt idx="1">
                  <c:v>38931</c:v>
                </c:pt>
                <c:pt idx="2">
                  <c:v>3354</c:v>
                </c:pt>
                <c:pt idx="3">
                  <c:v>3108</c:v>
                </c:pt>
                <c:pt idx="4">
                  <c:v>2536</c:v>
                </c:pt>
                <c:pt idx="5">
                  <c:v>1973</c:v>
                </c:pt>
              </c:numCache>
            </c:numRef>
          </c:val>
          <c:extLst>
            <c:ext xmlns:c16="http://schemas.microsoft.com/office/drawing/2014/chart" uri="{C3380CC4-5D6E-409C-BE32-E72D297353CC}">
              <c16:uniqueId val="{00000000-EF25-4194-AA9E-7C0CCCF1CF94}"/>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dentists</c:v>
                </c:pt>
                <c:pt idx="4">
                  <c:v>Offices of other health practitioners</c:v>
                </c:pt>
                <c:pt idx="5">
                  <c:v>Child day care services</c:v>
                </c:pt>
              </c:strCache>
            </c:strRef>
          </c:cat>
          <c:val>
            <c:numRef>
              <c:f>Healthcare!$S$18:$S$23</c:f>
              <c:numCache>
                <c:formatCode>#,##0</c:formatCode>
                <c:ptCount val="6"/>
                <c:pt idx="0">
                  <c:v>62921</c:v>
                </c:pt>
                <c:pt idx="1">
                  <c:v>46252</c:v>
                </c:pt>
                <c:pt idx="2">
                  <c:v>3168</c:v>
                </c:pt>
                <c:pt idx="3">
                  <c:v>3139</c:v>
                </c:pt>
                <c:pt idx="4">
                  <c:v>2661</c:v>
                </c:pt>
                <c:pt idx="5">
                  <c:v>2024</c:v>
                </c:pt>
              </c:numCache>
            </c:numRef>
          </c:val>
          <c:extLst>
            <c:ext xmlns:c16="http://schemas.microsoft.com/office/drawing/2014/chart" uri="{C3380CC4-5D6E-409C-BE32-E72D297353CC}">
              <c16:uniqueId val="{00000001-EF25-4194-AA9E-7C0CCCF1CF94}"/>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150895</c:v>
                </c:pt>
              </c:numCache>
            </c:numRef>
          </c:val>
          <c:extLst>
            <c:ext xmlns:c16="http://schemas.microsoft.com/office/drawing/2014/chart" uri="{C3380CC4-5D6E-409C-BE32-E72D297353CC}">
              <c16:uniqueId val="{00000000-4399-49E6-949B-0CE2CE5A9E85}"/>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6746</c:v>
                </c:pt>
              </c:numCache>
            </c:numRef>
          </c:val>
          <c:extLst>
            <c:ext xmlns:c16="http://schemas.microsoft.com/office/drawing/2014/chart" uri="{C3380CC4-5D6E-409C-BE32-E72D297353CC}">
              <c16:uniqueId val="{00000001-4399-49E6-949B-0CE2CE5A9E85}"/>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3000</c:v>
                </c:pt>
              </c:numCache>
            </c:numRef>
          </c:val>
          <c:extLst>
            <c:ext xmlns:c16="http://schemas.microsoft.com/office/drawing/2014/chart" uri="{C3380CC4-5D6E-409C-BE32-E72D297353CC}">
              <c16:uniqueId val="{00000002-4399-49E6-949B-0CE2CE5A9E85}"/>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2952</c:v>
                </c:pt>
              </c:numCache>
            </c:numRef>
          </c:val>
          <c:extLst>
            <c:ext xmlns:c16="http://schemas.microsoft.com/office/drawing/2014/chart" uri="{C3380CC4-5D6E-409C-BE32-E72D297353CC}">
              <c16:uniqueId val="{00000003-4399-49E6-949B-0CE2CE5A9E8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[All Regions - Supply and Demand Charts.xlsx]State Occs, sub-BA!PivotTable6</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s>
    <c:plotArea>
      <c:layout/>
      <c:barChart>
        <c:barDir val="bar"/>
        <c:grouping val="clustered"/>
        <c:varyColors val="0"/>
        <c:ser>
          <c:idx val="0"/>
          <c:order val="0"/>
          <c:tx>
            <c:strRef>
              <c:f>'State Occs, sub-BA'!$B$5</c:f>
              <c:strCache>
                <c:ptCount val="1"/>
                <c:pt idx="0">
                  <c:v>Total</c:v>
                </c:pt>
              </c:strCache>
            </c:strRef>
          </c:tx>
          <c:spPr>
            <a:solidFill>
              <a:schemeClr val="accent1"/>
            </a:solidFill>
            <a:ln>
              <a:noFill/>
            </a:ln>
            <a:effectLst/>
          </c:spPr>
          <c:invertIfNegative val="0"/>
          <c:cat>
            <c:strRef>
              <c:f>'State Occs, sub-BA'!$A$6:$A$41</c:f>
              <c:strCache>
                <c:ptCount val="35"/>
                <c:pt idx="0">
                  <c:v>Medical Assistants</c:v>
                </c:pt>
                <c:pt idx="1">
                  <c:v>First-Line Supervisors of Production and Operating Workers</c:v>
                </c:pt>
                <c:pt idx="2">
                  <c:v>Heavy and Tractor-Trailer Truck Drivers</c:v>
                </c:pt>
                <c:pt idx="3">
                  <c:v>Heating, Air Conditioning, and Refrigeration Mechanics and Installers</c:v>
                </c:pt>
                <c:pt idx="4">
                  <c:v>Surgical Technologists</c:v>
                </c:pt>
                <c:pt idx="5">
                  <c:v>Firefighters</c:v>
                </c:pt>
                <c:pt idx="6">
                  <c:v>Automotive Service Technicians and Mechanics</c:v>
                </c:pt>
                <c:pt idx="7">
                  <c:v>First-Line Supervisors of Food Preparation and Serving Workers</c:v>
                </c:pt>
                <c:pt idx="8">
                  <c:v>Maintenance and Repair Workers, General</c:v>
                </c:pt>
                <c:pt idx="9">
                  <c:v>Dental Hygienists</c:v>
                </c:pt>
                <c:pt idx="10">
                  <c:v>Property, Real Estate, and Community Association Managers</c:v>
                </c:pt>
                <c:pt idx="11">
                  <c:v>Licensed Practical and Licensed Vocational Nurses</c:v>
                </c:pt>
                <c:pt idx="12">
                  <c:v>First-Line Supervisors of Mechanics, Installers, and Repairers</c:v>
                </c:pt>
                <c:pt idx="13">
                  <c:v>Customer Service Representatives</c:v>
                </c:pt>
                <c:pt idx="14">
                  <c:v>Production, Planning, and Expediting Clerks</c:v>
                </c:pt>
                <c:pt idx="15">
                  <c:v>Medical Records and Health Information Technicians</c:v>
                </c:pt>
                <c:pt idx="16">
                  <c:v>Paralegals and Legal Assistants</c:v>
                </c:pt>
                <c:pt idx="17">
                  <c:v>Bus and Truck Mechanics and Diesel Engine Specialists</c:v>
                </c:pt>
                <c:pt idx="18">
                  <c:v>Bookkeeping, Accounting, and Auditing Clerks</c:v>
                </c:pt>
                <c:pt idx="19">
                  <c:v>Computer User Support Specialists</c:v>
                </c:pt>
                <c:pt idx="20">
                  <c:v>First-Line Supervisors of Office and Administrative Support Workers</c:v>
                </c:pt>
                <c:pt idx="21">
                  <c:v>Medical Secretaries</c:v>
                </c:pt>
                <c:pt idx="22">
                  <c:v>First-Line Supervisors of Retail Sales Workers</c:v>
                </c:pt>
                <c:pt idx="23">
                  <c:v>Insurance Sales Agents</c:v>
                </c:pt>
                <c:pt idx="24">
                  <c:v>Radiologic Technologists</c:v>
                </c:pt>
                <c:pt idx="25">
                  <c:v>Respiratory Therapists</c:v>
                </c:pt>
                <c:pt idx="26">
                  <c:v>Sales Representatives, Wholesale and Manufacturing, Except Technical and Scientific Products</c:v>
                </c:pt>
                <c:pt idx="27">
                  <c:v>Police and Sheriff's Patrol Officers</c:v>
                </c:pt>
                <c:pt idx="28">
                  <c:v>First-Line Supervisors of Non-Retail Sales Workers</c:v>
                </c:pt>
                <c:pt idx="29">
                  <c:v>Physical Therapist Assistants</c:v>
                </c:pt>
                <c:pt idx="30">
                  <c:v>First-Line Supervisors of Police and Detectives</c:v>
                </c:pt>
                <c:pt idx="31">
                  <c:v>Web Developers</c:v>
                </c:pt>
                <c:pt idx="32">
                  <c:v>Diagnostic Medical Sonographers</c:v>
                </c:pt>
                <c:pt idx="33">
                  <c:v>Fitness Trainers and Aerobics Instructors</c:v>
                </c:pt>
                <c:pt idx="34">
                  <c:v>Self-Enrichment Education Teachers</c:v>
                </c:pt>
              </c:strCache>
            </c:strRef>
          </c:cat>
          <c:val>
            <c:numRef>
              <c:f>'State Occs, sub-BA'!$B$6:$B$41</c:f>
              <c:numCache>
                <c:formatCode>#,##0.00</c:formatCode>
                <c:ptCount val="35"/>
                <c:pt idx="0">
                  <c:v>0.65333773087071256</c:v>
                </c:pt>
                <c:pt idx="1">
                  <c:v>0.64655172413793105</c:v>
                </c:pt>
                <c:pt idx="2">
                  <c:v>0.61042540443379267</c:v>
                </c:pt>
                <c:pt idx="3">
                  <c:v>0.57324861518409898</c:v>
                </c:pt>
                <c:pt idx="4">
                  <c:v>0.54807993730407523</c:v>
                </c:pt>
                <c:pt idx="5">
                  <c:v>0.4916299559471366</c:v>
                </c:pt>
                <c:pt idx="6">
                  <c:v>0.46029594050201428</c:v>
                </c:pt>
                <c:pt idx="7">
                  <c:v>0.43566060876351886</c:v>
                </c:pt>
                <c:pt idx="8">
                  <c:v>0.39932071558205856</c:v>
                </c:pt>
                <c:pt idx="9">
                  <c:v>0.39895264116575591</c:v>
                </c:pt>
                <c:pt idx="10">
                  <c:v>0.36010591350397175</c:v>
                </c:pt>
                <c:pt idx="11">
                  <c:v>0.35111082573519969</c:v>
                </c:pt>
                <c:pt idx="12">
                  <c:v>0.3483375959079284</c:v>
                </c:pt>
                <c:pt idx="13">
                  <c:v>0.34748122521306218</c:v>
                </c:pt>
                <c:pt idx="14">
                  <c:v>0.33116883116883117</c:v>
                </c:pt>
                <c:pt idx="15">
                  <c:v>0.32450847457627119</c:v>
                </c:pt>
                <c:pt idx="16">
                  <c:v>0.32052932761087266</c:v>
                </c:pt>
                <c:pt idx="17">
                  <c:v>0.27868085106382978</c:v>
                </c:pt>
                <c:pt idx="18">
                  <c:v>0.27041895524132292</c:v>
                </c:pt>
                <c:pt idx="19">
                  <c:v>0.25781657816578168</c:v>
                </c:pt>
                <c:pt idx="20">
                  <c:v>0.24873096446700507</c:v>
                </c:pt>
                <c:pt idx="21">
                  <c:v>0.24093940272542766</c:v>
                </c:pt>
                <c:pt idx="22">
                  <c:v>0.23702828964443293</c:v>
                </c:pt>
                <c:pt idx="23">
                  <c:v>0.220797323668804</c:v>
                </c:pt>
                <c:pt idx="24">
                  <c:v>0.1887841945288754</c:v>
                </c:pt>
                <c:pt idx="25">
                  <c:v>0.18815331010452963</c:v>
                </c:pt>
                <c:pt idx="26">
                  <c:v>0.17351136522102914</c:v>
                </c:pt>
                <c:pt idx="27">
                  <c:v>0.16353928811282742</c:v>
                </c:pt>
                <c:pt idx="28">
                  <c:v>0.1547085201793722</c:v>
                </c:pt>
                <c:pt idx="29">
                  <c:v>0.14054825813820673</c:v>
                </c:pt>
                <c:pt idx="30">
                  <c:v>0.12203389830508475</c:v>
                </c:pt>
                <c:pt idx="31">
                  <c:v>0.10187061125820192</c:v>
                </c:pt>
                <c:pt idx="32">
                  <c:v>8.4507042253521125E-2</c:v>
                </c:pt>
                <c:pt idx="33">
                  <c:v>3.1935176358436609E-2</c:v>
                </c:pt>
                <c:pt idx="34">
                  <c:v>2.6145251396648042E-2</c:v>
                </c:pt>
              </c:numCache>
            </c:numRef>
          </c:val>
          <c:extLst>
            <c:ext xmlns:c16="http://schemas.microsoft.com/office/drawing/2014/chart" uri="{C3380CC4-5D6E-409C-BE32-E72D297353CC}">
              <c16:uniqueId val="{00000000-623E-449B-8294-D9F66548D282}"/>
            </c:ext>
          </c:extLst>
        </c:ser>
        <c:dLbls>
          <c:showLegendKey val="0"/>
          <c:showVal val="0"/>
          <c:showCatName val="0"/>
          <c:showSerName val="0"/>
          <c:showPercent val="0"/>
          <c:showBubbleSize val="0"/>
        </c:dLbls>
        <c:gapWidth val="182"/>
        <c:axId val="606560360"/>
        <c:axId val="606564624"/>
      </c:barChart>
      <c:catAx>
        <c:axId val="60656036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6564624"/>
        <c:crosses val="autoZero"/>
        <c:auto val="1"/>
        <c:lblAlgn val="ctr"/>
        <c:lblOffset val="100"/>
        <c:noMultiLvlLbl val="0"/>
      </c:catAx>
      <c:valAx>
        <c:axId val="60656462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65603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[All Regions - Apprentice Charts.xlsx]MA - Occupations!PivotTable1</c:name>
    <c:fmtId val="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'MA -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BDA5-4C86-8B38-13F0BF7F0B33}"/>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BDA5-4C86-8B38-13F0BF7F0B33}"/>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BDA5-4C86-8B38-13F0BF7F0B33}"/>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BDA5-4C86-8B38-13F0BF7F0B33}"/>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BDA5-4C86-8B38-13F0BF7F0B33}"/>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BDA5-4C86-8B38-13F0BF7F0B33}"/>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BDA5-4C86-8B38-13F0BF7F0B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 - Occupations'!$A$4:$A$19</c:f>
              <c:strCache>
                <c:ptCount val="15"/>
                <c:pt idx="0">
                  <c:v>Brickmasons and Blockmasons</c:v>
                </c:pt>
                <c:pt idx="1">
                  <c:v>Painting, Coating, and Decorating Workers</c:v>
                </c:pt>
                <c:pt idx="2">
                  <c:v>Telecommunications Equipment Installers and Repairers, Except Line Installers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'MA - Occupations'!$B$4:$B$19</c:f>
              <c:numCache>
                <c:formatCode>#,##0</c:formatCode>
                <c:ptCount val="15"/>
                <c:pt idx="0">
                  <c:v>124</c:v>
                </c:pt>
                <c:pt idx="1">
                  <c:v>125</c:v>
                </c:pt>
                <c:pt idx="2">
                  <c:v>128</c:v>
                </c:pt>
                <c:pt idx="3">
                  <c:v>131</c:v>
                </c:pt>
                <c:pt idx="4">
                  <c:v>140</c:v>
                </c:pt>
                <c:pt idx="5">
                  <c:v>226</c:v>
                </c:pt>
                <c:pt idx="6">
                  <c:v>249</c:v>
                </c:pt>
                <c:pt idx="7">
                  <c:v>378</c:v>
                </c:pt>
                <c:pt idx="8">
                  <c:v>407</c:v>
                </c:pt>
                <c:pt idx="9">
                  <c:v>411</c:v>
                </c:pt>
                <c:pt idx="10">
                  <c:v>417</c:v>
                </c:pt>
                <c:pt idx="11">
                  <c:v>636</c:v>
                </c:pt>
                <c:pt idx="12">
                  <c:v>1023</c:v>
                </c:pt>
                <c:pt idx="13">
                  <c:v>1311</c:v>
                </c:pt>
                <c:pt idx="14">
                  <c:v>1951</c:v>
                </c:pt>
              </c:numCache>
            </c:numRef>
          </c:val>
          <c:extLst>
            <c:ext xmlns:c16="http://schemas.microsoft.com/office/drawing/2014/chart" uri="{C3380CC4-5D6E-409C-BE32-E72D297353CC}">
              <c16:uniqueId val="{0000000E-BDA5-4C86-8B38-13F0BF7F0B33}"/>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State!$E$3</c:f>
              <c:strCache>
                <c:ptCount val="1"/>
                <c:pt idx="0">
                  <c:v># of Licenses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846-428A-86B5-587269DDEF3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A846-428A-86B5-587269DDEF3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846-428A-86B5-587269DDEF3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A846-428A-86B5-587269DDEF35}"/>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9-A846-428A-86B5-587269DDEF35}"/>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B-A846-428A-86B5-587269DDEF35}"/>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A846-428A-86B5-587269DDEF3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E-A846-428A-86B5-587269DDEF35}"/>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Charts!$G$10</c:f>
              <c:strCache>
                <c:ptCount val="1"/>
                <c:pt idx="0">
                  <c:v>Massachusetts Unemployment Rate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Charts!$C$11:$C$23</c:f>
              <c:numCache>
                <c:formatCode>[$-409]mmm\-yy;@</c:formatCode>
                <c:ptCount val="13"/>
                <c:pt idx="0">
                  <c:v>43727</c:v>
                </c:pt>
                <c:pt idx="1">
                  <c:v>43696</c:v>
                </c:pt>
                <c:pt idx="2">
                  <c:v>43665</c:v>
                </c:pt>
                <c:pt idx="3">
                  <c:v>43635</c:v>
                </c:pt>
                <c:pt idx="4">
                  <c:v>43604</c:v>
                </c:pt>
                <c:pt idx="5">
                  <c:v>43574</c:v>
                </c:pt>
                <c:pt idx="6">
                  <c:v>43543</c:v>
                </c:pt>
                <c:pt idx="7">
                  <c:v>43515</c:v>
                </c:pt>
                <c:pt idx="8">
                  <c:v>43484</c:v>
                </c:pt>
                <c:pt idx="9">
                  <c:v>43453</c:v>
                </c:pt>
                <c:pt idx="10">
                  <c:v>43423</c:v>
                </c:pt>
                <c:pt idx="11">
                  <c:v>43392</c:v>
                </c:pt>
                <c:pt idx="12">
                  <c:v>43362</c:v>
                </c:pt>
              </c:numCache>
            </c:numRef>
          </c:cat>
          <c:val>
            <c:numRef>
              <c:f>Charts!$G$11:$G$23</c:f>
              <c:numCache>
                <c:formatCode>0.0%</c:formatCode>
                <c:ptCount val="13"/>
                <c:pt idx="0">
                  <c:v>2.8953988051566921E-2</c:v>
                </c:pt>
                <c:pt idx="1">
                  <c:v>2.832591525380123E-2</c:v>
                </c:pt>
                <c:pt idx="2">
                  <c:v>2.9106404958677685E-2</c:v>
                </c:pt>
                <c:pt idx="3">
                  <c:v>3.1430486798679866E-2</c:v>
                </c:pt>
                <c:pt idx="4">
                  <c:v>3.1197873227689743E-2</c:v>
                </c:pt>
                <c:pt idx="5">
                  <c:v>2.6113631000760338E-2</c:v>
                </c:pt>
                <c:pt idx="6">
                  <c:v>3.1201899246041064E-2</c:v>
                </c:pt>
                <c:pt idx="7">
                  <c:v>3.1980383973288812E-2</c:v>
                </c:pt>
                <c:pt idx="8">
                  <c:v>3.6383078608314641E-2</c:v>
                </c:pt>
                <c:pt idx="9">
                  <c:v>2.6693185386789491E-2</c:v>
                </c:pt>
                <c:pt idx="10">
                  <c:v>2.584222640719816E-2</c:v>
                </c:pt>
                <c:pt idx="11">
                  <c:v>2.7348457065018074E-2</c:v>
                </c:pt>
                <c:pt idx="12">
                  <c:v>3.0402023288898256E-2</c:v>
                </c:pt>
              </c:numCache>
            </c:numRef>
          </c:val>
          <c:smooth val="0"/>
          <c:extLst>
            <c:ext xmlns:c16="http://schemas.microsoft.com/office/drawing/2014/chart" uri="{C3380CC4-5D6E-409C-BE32-E72D297353CC}">
              <c16:uniqueId val="{00000000-7C8A-4672-91F6-0C4139E36105}"/>
            </c:ext>
          </c:extLst>
        </c:ser>
        <c:ser>
          <c:idx val="1"/>
          <c:order val="1"/>
          <c:tx>
            <c:strRef>
              <c:f>Charts!$H$10</c:f>
              <c:strCache>
                <c:ptCount val="1"/>
                <c:pt idx="0">
                  <c:v>National Unemployment Rate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Charts!$C$11:$C$23</c:f>
              <c:numCache>
                <c:formatCode>[$-409]mmm\-yy;@</c:formatCode>
                <c:ptCount val="13"/>
                <c:pt idx="0">
                  <c:v>43727</c:v>
                </c:pt>
                <c:pt idx="1">
                  <c:v>43696</c:v>
                </c:pt>
                <c:pt idx="2">
                  <c:v>43665</c:v>
                </c:pt>
                <c:pt idx="3">
                  <c:v>43635</c:v>
                </c:pt>
                <c:pt idx="4">
                  <c:v>43604</c:v>
                </c:pt>
                <c:pt idx="5">
                  <c:v>43574</c:v>
                </c:pt>
                <c:pt idx="6">
                  <c:v>43543</c:v>
                </c:pt>
                <c:pt idx="7">
                  <c:v>43515</c:v>
                </c:pt>
                <c:pt idx="8">
                  <c:v>43484</c:v>
                </c:pt>
                <c:pt idx="9">
                  <c:v>43453</c:v>
                </c:pt>
                <c:pt idx="10">
                  <c:v>43423</c:v>
                </c:pt>
                <c:pt idx="11">
                  <c:v>43392</c:v>
                </c:pt>
                <c:pt idx="12">
                  <c:v>43362</c:v>
                </c:pt>
              </c:numCache>
            </c:numRef>
          </c:cat>
          <c:val>
            <c:numRef>
              <c:f>Charts!$H$11:$H$23</c:f>
              <c:numCache>
                <c:formatCode>0.0%</c:formatCode>
                <c:ptCount val="13"/>
                <c:pt idx="0">
                  <c:v>3.3000000000000002E-2</c:v>
                </c:pt>
                <c:pt idx="1">
                  <c:v>3.7999999999999999E-2</c:v>
                </c:pt>
                <c:pt idx="2">
                  <c:v>0.04</c:v>
                </c:pt>
                <c:pt idx="3">
                  <c:v>3.7999999999999999E-2</c:v>
                </c:pt>
                <c:pt idx="4">
                  <c:v>3.4000000000000002E-2</c:v>
                </c:pt>
                <c:pt idx="5">
                  <c:v>3.3000000000000002E-2</c:v>
                </c:pt>
                <c:pt idx="6">
                  <c:v>3.9E-2</c:v>
                </c:pt>
                <c:pt idx="7">
                  <c:v>4.1000000000000002E-2</c:v>
                </c:pt>
                <c:pt idx="8">
                  <c:v>4.3999999999999997E-2</c:v>
                </c:pt>
                <c:pt idx="9">
                  <c:v>3.6999999999999998E-2</c:v>
                </c:pt>
                <c:pt idx="10">
                  <c:v>3.5000000000000003E-2</c:v>
                </c:pt>
                <c:pt idx="11">
                  <c:v>3.5000000000000003E-2</c:v>
                </c:pt>
                <c:pt idx="12">
                  <c:v>3.5999999999999997E-2</c:v>
                </c:pt>
              </c:numCache>
            </c:numRef>
          </c:val>
          <c:smooth val="0"/>
          <c:extLst>
            <c:ext xmlns:c16="http://schemas.microsoft.com/office/drawing/2014/chart" uri="{C3380CC4-5D6E-409C-BE32-E72D297353CC}">
              <c16:uniqueId val="{00000001-7C8A-4672-91F6-0C4139E3610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821660912"/>
        <c:axId val="897836896"/>
      </c:lineChart>
      <c:dateAx>
        <c:axId val="821660912"/>
        <c:scaling>
          <c:orientation val="minMax"/>
        </c:scaling>
        <c:delete val="0"/>
        <c:axPos val="b"/>
        <c:numFmt formatCode="[$-409]mmm\-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97836896"/>
        <c:crosses val="autoZero"/>
        <c:auto val="1"/>
        <c:lblOffset val="100"/>
        <c:baseTimeUnit val="months"/>
      </c:dateAx>
      <c:valAx>
        <c:axId val="897836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21660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18606007582392E-2"/>
          <c:y val="4.796121318168562E-2"/>
          <c:w val="0.92444991251093611"/>
          <c:h val="0.87063137941090696"/>
        </c:manualLayout>
      </c:layout>
      <c:barChart>
        <c:barDir val="col"/>
        <c:grouping val="stacked"/>
        <c:varyColors val="0"/>
        <c:ser>
          <c:idx val="0"/>
          <c:order val="0"/>
          <c:tx>
            <c:strRef>
              <c:f>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43727</c:v>
                </c:pt>
                <c:pt idx="1">
                  <c:v>43696</c:v>
                </c:pt>
                <c:pt idx="2">
                  <c:v>43665</c:v>
                </c:pt>
                <c:pt idx="3">
                  <c:v>43635</c:v>
                </c:pt>
                <c:pt idx="4">
                  <c:v>43604</c:v>
                </c:pt>
                <c:pt idx="5">
                  <c:v>43574</c:v>
                </c:pt>
                <c:pt idx="6">
                  <c:v>43543</c:v>
                </c:pt>
                <c:pt idx="7">
                  <c:v>43515</c:v>
                </c:pt>
                <c:pt idx="8">
                  <c:v>43484</c:v>
                </c:pt>
                <c:pt idx="9">
                  <c:v>43453</c:v>
                </c:pt>
                <c:pt idx="10">
                  <c:v>43423</c:v>
                </c:pt>
                <c:pt idx="11">
                  <c:v>43392</c:v>
                </c:pt>
                <c:pt idx="12">
                  <c:v>43362</c:v>
                </c:pt>
              </c:numCache>
            </c:numRef>
          </c:cat>
          <c:val>
            <c:numRef>
              <c:f>Charts!$E$11:$E$23</c:f>
              <c:numCache>
                <c:formatCode>#,##0</c:formatCode>
                <c:ptCount val="13"/>
                <c:pt idx="0">
                  <c:v>3705900</c:v>
                </c:pt>
                <c:pt idx="1">
                  <c:v>3776800</c:v>
                </c:pt>
                <c:pt idx="2">
                  <c:v>3759300</c:v>
                </c:pt>
                <c:pt idx="3">
                  <c:v>3756500</c:v>
                </c:pt>
                <c:pt idx="4">
                  <c:v>3717200</c:v>
                </c:pt>
                <c:pt idx="5">
                  <c:v>3714500</c:v>
                </c:pt>
                <c:pt idx="6">
                  <c:v>3713600</c:v>
                </c:pt>
                <c:pt idx="7">
                  <c:v>3711000</c:v>
                </c:pt>
                <c:pt idx="8">
                  <c:v>3694700</c:v>
                </c:pt>
                <c:pt idx="9">
                  <c:v>3719200</c:v>
                </c:pt>
                <c:pt idx="10">
                  <c:v>3724400</c:v>
                </c:pt>
                <c:pt idx="11">
                  <c:v>3713000</c:v>
                </c:pt>
                <c:pt idx="12">
                  <c:v>3680400</c:v>
                </c:pt>
              </c:numCache>
            </c:numRef>
          </c:val>
          <c:extLst>
            <c:ext xmlns:c16="http://schemas.microsoft.com/office/drawing/2014/chart" uri="{C3380CC4-5D6E-409C-BE32-E72D297353CC}">
              <c16:uniqueId val="{00000000-F457-4516-B1D3-B8FF82FA7E8F}"/>
            </c:ext>
          </c:extLst>
        </c:ser>
        <c:ser>
          <c:idx val="1"/>
          <c:order val="1"/>
          <c:tx>
            <c:strRef>
              <c:f>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43727</c:v>
                </c:pt>
                <c:pt idx="1">
                  <c:v>43696</c:v>
                </c:pt>
                <c:pt idx="2">
                  <c:v>43665</c:v>
                </c:pt>
                <c:pt idx="3">
                  <c:v>43635</c:v>
                </c:pt>
                <c:pt idx="4">
                  <c:v>43604</c:v>
                </c:pt>
                <c:pt idx="5">
                  <c:v>43574</c:v>
                </c:pt>
                <c:pt idx="6">
                  <c:v>43543</c:v>
                </c:pt>
                <c:pt idx="7">
                  <c:v>43515</c:v>
                </c:pt>
                <c:pt idx="8">
                  <c:v>43484</c:v>
                </c:pt>
                <c:pt idx="9">
                  <c:v>43453</c:v>
                </c:pt>
                <c:pt idx="10">
                  <c:v>43423</c:v>
                </c:pt>
                <c:pt idx="11">
                  <c:v>43392</c:v>
                </c:pt>
                <c:pt idx="12">
                  <c:v>43362</c:v>
                </c:pt>
              </c:numCache>
            </c:numRef>
          </c:cat>
          <c:val>
            <c:numRef>
              <c:f>Charts!$F$11:$F$23</c:f>
              <c:numCache>
                <c:formatCode>#,##0</c:formatCode>
                <c:ptCount val="13"/>
                <c:pt idx="0">
                  <c:v>110500</c:v>
                </c:pt>
                <c:pt idx="1">
                  <c:v>110100</c:v>
                </c:pt>
                <c:pt idx="2">
                  <c:v>112700</c:v>
                </c:pt>
                <c:pt idx="3">
                  <c:v>121900</c:v>
                </c:pt>
                <c:pt idx="4">
                  <c:v>119700</c:v>
                </c:pt>
                <c:pt idx="5">
                  <c:v>99600</c:v>
                </c:pt>
                <c:pt idx="6">
                  <c:v>119600</c:v>
                </c:pt>
                <c:pt idx="7">
                  <c:v>122600</c:v>
                </c:pt>
                <c:pt idx="8">
                  <c:v>139500</c:v>
                </c:pt>
                <c:pt idx="9">
                  <c:v>102000</c:v>
                </c:pt>
                <c:pt idx="10">
                  <c:v>98800</c:v>
                </c:pt>
                <c:pt idx="11">
                  <c:v>104400</c:v>
                </c:pt>
                <c:pt idx="12">
                  <c:v>115400</c:v>
                </c:pt>
              </c:numCache>
            </c:numRef>
          </c:val>
          <c:extLst>
            <c:ext xmlns:c16="http://schemas.microsoft.com/office/drawing/2014/chart" uri="{C3380CC4-5D6E-409C-BE32-E72D297353CC}">
              <c16:uniqueId val="{00000001-F457-4516-B1D3-B8FF82FA7E8F}"/>
            </c:ext>
          </c:extLst>
        </c:ser>
        <c:dLbls>
          <c:dLblPos val="ctr"/>
          <c:showLegendKey val="0"/>
          <c:showVal val="1"/>
          <c:showCatName val="0"/>
          <c:showSerName val="0"/>
          <c:showPercent val="0"/>
          <c:showBubbleSize val="0"/>
        </c:dLbls>
        <c:gapWidth val="50"/>
        <c:overlap val="100"/>
        <c:axId val="898214048"/>
        <c:axId val="964807008"/>
      </c:barChart>
      <c:scatterChart>
        <c:scatterStyle val="lineMarker"/>
        <c:varyColors val="0"/>
        <c:ser>
          <c:idx val="2"/>
          <c:order val="2"/>
          <c:tx>
            <c:strRef>
              <c:f>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Charts!$C$11:$C$23</c:f>
              <c:numCache>
                <c:formatCode>[$-409]mmm\-yy;@</c:formatCode>
                <c:ptCount val="13"/>
                <c:pt idx="0">
                  <c:v>43727</c:v>
                </c:pt>
                <c:pt idx="1">
                  <c:v>43696</c:v>
                </c:pt>
                <c:pt idx="2">
                  <c:v>43665</c:v>
                </c:pt>
                <c:pt idx="3">
                  <c:v>43635</c:v>
                </c:pt>
                <c:pt idx="4">
                  <c:v>43604</c:v>
                </c:pt>
                <c:pt idx="5">
                  <c:v>43574</c:v>
                </c:pt>
                <c:pt idx="6">
                  <c:v>43543</c:v>
                </c:pt>
                <c:pt idx="7">
                  <c:v>43515</c:v>
                </c:pt>
                <c:pt idx="8">
                  <c:v>43484</c:v>
                </c:pt>
                <c:pt idx="9">
                  <c:v>43453</c:v>
                </c:pt>
                <c:pt idx="10">
                  <c:v>43423</c:v>
                </c:pt>
                <c:pt idx="11">
                  <c:v>43392</c:v>
                </c:pt>
                <c:pt idx="12">
                  <c:v>43362</c:v>
                </c:pt>
              </c:numCache>
            </c:numRef>
          </c:xVal>
          <c:yVal>
            <c:numRef>
              <c:f>Charts!$D$11:$D$23</c:f>
              <c:numCache>
                <c:formatCode>#,##0</c:formatCode>
                <c:ptCount val="13"/>
                <c:pt idx="0">
                  <c:v>3816400</c:v>
                </c:pt>
                <c:pt idx="1">
                  <c:v>3886900</c:v>
                </c:pt>
                <c:pt idx="2">
                  <c:v>3872000</c:v>
                </c:pt>
                <c:pt idx="3">
                  <c:v>3878400</c:v>
                </c:pt>
                <c:pt idx="4">
                  <c:v>3836800</c:v>
                </c:pt>
                <c:pt idx="5">
                  <c:v>3814100</c:v>
                </c:pt>
                <c:pt idx="6">
                  <c:v>3833100</c:v>
                </c:pt>
                <c:pt idx="7">
                  <c:v>3833600</c:v>
                </c:pt>
                <c:pt idx="8">
                  <c:v>3834200</c:v>
                </c:pt>
                <c:pt idx="9">
                  <c:v>3821200</c:v>
                </c:pt>
                <c:pt idx="10">
                  <c:v>3823200</c:v>
                </c:pt>
                <c:pt idx="11">
                  <c:v>3817400</c:v>
                </c:pt>
                <c:pt idx="12">
                  <c:v>3795800</c:v>
                </c:pt>
              </c:numCache>
            </c:numRef>
          </c:yVal>
          <c:smooth val="0"/>
          <c:extLst>
            <c:ext xmlns:c16="http://schemas.microsoft.com/office/drawing/2014/chart" uri="{C3380CC4-5D6E-409C-BE32-E72D297353CC}">
              <c16:uniqueId val="{00000002-F457-4516-B1D3-B8FF82FA7E8F}"/>
            </c:ext>
          </c:extLst>
        </c:ser>
        <c:dLbls>
          <c:showLegendKey val="0"/>
          <c:showVal val="0"/>
          <c:showCatName val="0"/>
          <c:showSerName val="0"/>
          <c:showPercent val="0"/>
          <c:showBubbleSize val="0"/>
        </c:dLbls>
        <c:axId val="898214048"/>
        <c:axId val="964807008"/>
      </c:scatterChart>
      <c:dateAx>
        <c:axId val="898214048"/>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64807008"/>
        <c:crosses val="autoZero"/>
        <c:auto val="1"/>
        <c:lblOffset val="100"/>
        <c:baseTimeUnit val="months"/>
      </c:dateAx>
      <c:valAx>
        <c:axId val="964807008"/>
        <c:scaling>
          <c:orientation val="minMax"/>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98214048"/>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tx>
                <c:rich>
                  <a:bodyPr/>
                  <a:lstStyle/>
                  <a:p>
                    <a:fld id="{D78D2E24-8B9B-4703-9D01-1B34D5AB67C2}" type="CELLRANGE">
                      <a:rPr lang="en-US"/>
                      <a:pPr/>
                      <a:t>[CELLRANGE]</a:t>
                    </a:fld>
                    <a:r>
                      <a:rPr lang="en-US" baseline="0"/>
                      <a:t>, </a:t>
                    </a:r>
                    <a:fld id="{0FE1780A-7760-4686-B866-3F7B1D4DABF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D8D-4C47-9283-2F170FCE92BA}"/>
                </c:ext>
              </c:extLst>
            </c:dLbl>
            <c:dLbl>
              <c:idx val="1"/>
              <c:tx>
                <c:rich>
                  <a:bodyPr/>
                  <a:lstStyle/>
                  <a:p>
                    <a:fld id="{99313321-9C25-485B-8024-0AD3208A8031}" type="CELLRANGE">
                      <a:rPr lang="en-US"/>
                      <a:pPr/>
                      <a:t>[CELLRANGE]</a:t>
                    </a:fld>
                    <a:r>
                      <a:rPr lang="en-US" baseline="0"/>
                      <a:t>, </a:t>
                    </a:r>
                    <a:fld id="{6EA3B5C5-DCA2-4880-843B-90299B28ED1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54009</c:v>
                </c:pt>
                <c:pt idx="1">
                  <c:v>64820</c:v>
                </c:pt>
              </c:numCache>
            </c:numRef>
          </c:val>
          <c:extLst>
            <c:ext xmlns:c15="http://schemas.microsoft.com/office/drawing/2012/chart" uri="{02D57815-91ED-43cb-92C2-25804820EDAC}">
              <c15:datalabelsRange>
                <c15:f>Healthcare!$E$32:$F$32</c15:f>
                <c15:dlblRangeCache>
                  <c:ptCount val="2"/>
                  <c:pt idx="0">
                    <c:v>9%</c:v>
                  </c:pt>
                  <c:pt idx="1">
                    <c:v>10%</c:v>
                  </c:pt>
                </c15:dlblRangeCache>
              </c15:datalabelsRange>
            </c:ext>
            <c:ext xmlns:c16="http://schemas.microsoft.com/office/drawing/2014/chart" uri="{C3380CC4-5D6E-409C-BE32-E72D297353CC}">
              <c16:uniqueId val="{00000002-ED8D-4C47-9283-2F170FCE92BA}"/>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tx>
                <c:rich>
                  <a:bodyPr/>
                  <a:lstStyle/>
                  <a:p>
                    <a:fld id="{7579FE81-A84E-4263-BA50-0D17C4F3EBD6}" type="CELLRANGE">
                      <a:rPr lang="en-US"/>
                      <a:pPr/>
                      <a:t>[CELLRANGE]</a:t>
                    </a:fld>
                    <a:r>
                      <a:rPr lang="en-US" baseline="0"/>
                      <a:t>, </a:t>
                    </a:r>
                    <a:fld id="{2EECB489-70C7-4C15-AB01-BBAB487FFF1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D8D-4C47-9283-2F170FCE92BA}"/>
                </c:ext>
              </c:extLst>
            </c:dLbl>
            <c:dLbl>
              <c:idx val="1"/>
              <c:tx>
                <c:rich>
                  <a:bodyPr/>
                  <a:lstStyle/>
                  <a:p>
                    <a:fld id="{36023CFB-B445-4573-9798-043A46B01BA8}" type="CELLRANGE">
                      <a:rPr lang="en-US"/>
                      <a:pPr/>
                      <a:t>[CELLRANGE]</a:t>
                    </a:fld>
                    <a:r>
                      <a:rPr lang="en-US" baseline="0"/>
                      <a:t>, </a:t>
                    </a:r>
                    <a:fld id="{8CB1FC6F-9F43-4642-8668-417DD2E4E9E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115388</c:v>
                </c:pt>
                <c:pt idx="1">
                  <c:v>126933</c:v>
                </c:pt>
              </c:numCache>
            </c:numRef>
          </c:val>
          <c:extLst>
            <c:ext xmlns:c15="http://schemas.microsoft.com/office/drawing/2012/chart" uri="{02D57815-91ED-43cb-92C2-25804820EDAC}">
              <c15:datalabelsRange>
                <c15:f>Healthcare!$E$33:$F$33</c15:f>
                <c15:dlblRangeCache>
                  <c:ptCount val="2"/>
                  <c:pt idx="0">
                    <c:v>19%</c:v>
                  </c:pt>
                  <c:pt idx="1">
                    <c:v>20%</c:v>
                  </c:pt>
                </c15:dlblRangeCache>
              </c15:datalabelsRange>
            </c:ext>
            <c:ext xmlns:c16="http://schemas.microsoft.com/office/drawing/2014/chart" uri="{C3380CC4-5D6E-409C-BE32-E72D297353CC}">
              <c16:uniqueId val="{00000005-ED8D-4C47-9283-2F170FCE92BA}"/>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tx>
                <c:rich>
                  <a:bodyPr/>
                  <a:lstStyle/>
                  <a:p>
                    <a:fld id="{0059B1AE-05C9-4304-9565-A11484BD7330}" type="CELLRANGE">
                      <a:rPr lang="en-US"/>
                      <a:pPr/>
                      <a:t>[CELLRANGE]</a:t>
                    </a:fld>
                    <a:r>
                      <a:rPr lang="en-US" baseline="0"/>
                      <a:t>, </a:t>
                    </a:r>
                    <a:fld id="{BCFE4D9F-CFCB-4E1E-8BAB-C3A4B156B67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D8D-4C47-9283-2F170FCE92BA}"/>
                </c:ext>
              </c:extLst>
            </c:dLbl>
            <c:dLbl>
              <c:idx val="1"/>
              <c:tx>
                <c:rich>
                  <a:bodyPr/>
                  <a:lstStyle/>
                  <a:p>
                    <a:fld id="{F13162B0-E059-42D4-B004-0EEB6E32D37B}" type="CELLRANGE">
                      <a:rPr lang="en-US"/>
                      <a:pPr/>
                      <a:t>[CELLRANGE]</a:t>
                    </a:fld>
                    <a:r>
                      <a:rPr lang="en-US" baseline="0"/>
                      <a:t>, </a:t>
                    </a:r>
                    <a:fld id="{B190D4B1-9CA4-460F-B1E4-8B807C13A1E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180108</c:v>
                </c:pt>
                <c:pt idx="1">
                  <c:v>187912</c:v>
                </c:pt>
              </c:numCache>
            </c:numRef>
          </c:val>
          <c:extLst>
            <c:ext xmlns:c15="http://schemas.microsoft.com/office/drawing/2012/chart" uri="{02D57815-91ED-43cb-92C2-25804820EDAC}">
              <c15:datalabelsRange>
                <c15:f>Healthcare!$E$34:$F$34</c15:f>
                <c15:dlblRangeCache>
                  <c:ptCount val="2"/>
                  <c:pt idx="0">
                    <c:v>30%</c:v>
                  </c:pt>
                  <c:pt idx="1">
                    <c:v>29%</c:v>
                  </c:pt>
                </c15:dlblRangeCache>
              </c15:datalabelsRange>
            </c:ext>
            <c:ext xmlns:c16="http://schemas.microsoft.com/office/drawing/2014/chart" uri="{C3380CC4-5D6E-409C-BE32-E72D297353CC}">
              <c16:uniqueId val="{00000008-ED8D-4C47-9283-2F170FCE92BA}"/>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tx>
                <c:rich>
                  <a:bodyPr/>
                  <a:lstStyle/>
                  <a:p>
                    <a:fld id="{3578D2D9-CB5A-4E5E-B76E-DCBD3EEF4381}" type="CELLRANGE">
                      <a:rPr lang="en-US"/>
                      <a:pPr/>
                      <a:t>[CELLRANGE]</a:t>
                    </a:fld>
                    <a:r>
                      <a:rPr lang="en-US" baseline="0"/>
                      <a:t>, </a:t>
                    </a:r>
                    <a:fld id="{EF48C4F1-3CCA-495A-A5F1-72862EC9850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D8D-4C47-9283-2F170FCE92BA}"/>
                </c:ext>
              </c:extLst>
            </c:dLbl>
            <c:dLbl>
              <c:idx val="1"/>
              <c:tx>
                <c:rich>
                  <a:bodyPr/>
                  <a:lstStyle/>
                  <a:p>
                    <a:fld id="{A10A5F68-0945-4F28-98D2-C7A8E36C71F1}" type="CELLRANGE">
                      <a:rPr lang="en-US"/>
                      <a:pPr/>
                      <a:t>[CELLRANGE]</a:t>
                    </a:fld>
                    <a:r>
                      <a:rPr lang="en-US" baseline="0"/>
                      <a:t>, </a:t>
                    </a:r>
                    <a:fld id="{C78F152C-CDBF-428C-B329-5B514BA759F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203800</c:v>
                </c:pt>
                <c:pt idx="1">
                  <c:v>203738</c:v>
                </c:pt>
              </c:numCache>
            </c:numRef>
          </c:val>
          <c:extLst>
            <c:ext xmlns:c15="http://schemas.microsoft.com/office/drawing/2012/chart" uri="{02D57815-91ED-43cb-92C2-25804820EDAC}">
              <c15:datalabelsRange>
                <c15:f>Healthcare!$E$35:$F$35</c15:f>
                <c15:dlblRangeCache>
                  <c:ptCount val="2"/>
                  <c:pt idx="0">
                    <c:v>34%</c:v>
                  </c:pt>
                  <c:pt idx="1">
                    <c:v>32%</c:v>
                  </c:pt>
                </c15:dlblRangeCache>
              </c15:datalabelsRange>
            </c:ext>
            <c:ext xmlns:c16="http://schemas.microsoft.com/office/drawing/2014/chart" uri="{C3380CC4-5D6E-409C-BE32-E72D297353CC}">
              <c16:uniqueId val="{0000000B-ED8D-4C47-9283-2F170FCE92BA}"/>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11FABC1A-4D78-4E0E-AE07-81B4D1BB80FE}" type="CELLRANGE">
                      <a:rPr lang="en-US"/>
                      <a:pPr/>
                      <a:t>[CELLRANGE]</a:t>
                    </a:fld>
                    <a:r>
                      <a:rPr lang="en-US" baseline="0"/>
                      <a:t>, </a:t>
                    </a:r>
                    <a:fld id="{F3410206-E397-4E7F-A498-88427AE210C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D8D-4C47-9283-2F170FCE92BA}"/>
                </c:ext>
              </c:extLst>
            </c:dLbl>
            <c:dLbl>
              <c:idx val="1"/>
              <c:tx>
                <c:rich>
                  <a:bodyPr/>
                  <a:lstStyle/>
                  <a:p>
                    <a:fld id="{533F048C-3D44-473E-883C-C1EB19EF9988}" type="CELLRANGE">
                      <a:rPr lang="en-US"/>
                      <a:pPr/>
                      <a:t>[CELLRANGE]</a:t>
                    </a:fld>
                    <a:r>
                      <a:rPr lang="en-US" baseline="0"/>
                      <a:t>, </a:t>
                    </a:r>
                    <a:fld id="{D2DF8C39-E29B-43CD-BD65-2C32FBF8CF3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53440</c:v>
                </c:pt>
                <c:pt idx="1">
                  <c:v>54983</c:v>
                </c:pt>
              </c:numCache>
            </c:numRef>
          </c:val>
          <c:extLst>
            <c:ext xmlns:c15="http://schemas.microsoft.com/office/drawing/2012/chart" uri="{02D57815-91ED-43cb-92C2-25804820EDAC}">
              <c15:datalabelsRange>
                <c15:f>Healthcare!$E$36:$F$36</c15:f>
                <c15:dlblRangeCache>
                  <c:ptCount val="2"/>
                  <c:pt idx="0">
                    <c:v>9%</c:v>
                  </c:pt>
                  <c:pt idx="1">
                    <c:v>9%</c:v>
                  </c:pt>
                </c15:dlblRangeCache>
              </c15:datalabelsRange>
            </c:ext>
            <c:ext xmlns:c16="http://schemas.microsoft.com/office/drawing/2014/chart" uri="{C3380CC4-5D6E-409C-BE32-E72D297353CC}">
              <c16:uniqueId val="{0000000E-ED8D-4C47-9283-2F170FCE92BA}"/>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tx>
                <c:rich>
                  <a:bodyPr/>
                  <a:lstStyle/>
                  <a:p>
                    <a:fld id="{DCB8DE55-0CCD-4B49-9449-E009DEFA9EA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D8D-4C47-9283-2F170FCE92BA}"/>
                </c:ext>
              </c:extLst>
            </c:dLbl>
            <c:dLbl>
              <c:idx val="1"/>
              <c:tx>
                <c:rich>
                  <a:bodyPr/>
                  <a:lstStyle/>
                  <a:p>
                    <a:fld id="{28619DFB-8CDD-4EFA-8398-A07299D119D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D8D-4C47-9283-2F170FCE92BA}"/>
                </c:ext>
              </c:extLst>
            </c:dLbl>
            <c:dLbl>
              <c:idx val="2"/>
              <c:tx>
                <c:rich>
                  <a:bodyPr/>
                  <a:lstStyle/>
                  <a:p>
                    <a:fld id="{AED53B58-E795-40C9-A405-3F4763B6E1B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D8D-4C47-9283-2F170FCE92BA}"/>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D-4C47-9283-2F170FCE92BA}"/>
                </c:ext>
              </c:extLst>
            </c:dLbl>
            <c:dLbl>
              <c:idx val="4"/>
              <c:tx>
                <c:rich>
                  <a:bodyPr/>
                  <a:lstStyle/>
                  <a:p>
                    <a:fld id="{680F4ABB-458F-42C8-ADF8-E8A1B5CDEA5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0.25066300012844894</c:v>
                </c:pt>
                <c:pt idx="2">
                  <c:v>0.52113768159076168</c:v>
                </c:pt>
                <c:pt idx="3">
                  <c:v>#N/A</c:v>
                </c:pt>
                <c:pt idx="4">
                  <c:v>0.99</c:v>
                </c:pt>
              </c:numCache>
            </c:numRef>
          </c:yVal>
          <c:smooth val="0"/>
          <c:extLst>
            <c:ext xmlns:c15="http://schemas.microsoft.com/office/drawing/2012/chart" uri="{02D57815-91ED-43cb-92C2-25804820EDAC}">
              <c15:datalabelsRange>
                <c15:f>Healthcare!$H$32:$H$36</c15:f>
                <c15:dlblRangeCache>
                  <c:ptCount val="5"/>
                  <c:pt idx="0">
                    <c:v>+20.0%</c:v>
                  </c:pt>
                  <c:pt idx="1">
                    <c:v>+10.0%</c:v>
                  </c:pt>
                  <c:pt idx="2">
                    <c:v>+4.3%</c:v>
                  </c:pt>
                  <c:pt idx="3">
                    <c:v> -0.0%</c:v>
                  </c:pt>
                  <c:pt idx="4">
                    <c:v>+2.9%</c:v>
                  </c:pt>
                </c15:dlblRangeCache>
              </c15:datalabelsRange>
            </c:ext>
            <c:ext xmlns:c16="http://schemas.microsoft.com/office/drawing/2014/chart" uri="{C3380CC4-5D6E-409C-BE32-E72D297353CC}">
              <c16:uniqueId val="{00000014-ED8D-4C47-9283-2F170FCE92BA}"/>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D8D-4C47-9283-2F170FCE92BA}"/>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D8D-4C47-9283-2F170FCE92BA}"/>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D8D-4C47-9283-2F170FCE92BA}"/>
                </c:ext>
              </c:extLst>
            </c:dLbl>
            <c:dLbl>
              <c:idx val="3"/>
              <c:tx>
                <c:rich>
                  <a:bodyPr/>
                  <a:lstStyle/>
                  <a:p>
                    <a:fld id="{3108CF93-9835-4CDF-9282-9845D929D18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D8D-4C47-9283-2F170FCE92BA}"/>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D8D-4C47-9283-2F170FCE92B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0.78621367009928156</c:v>
                </c:pt>
                <c:pt idx="4">
                  <c:v>#N/A</c:v>
                </c:pt>
              </c:numCache>
            </c:numRef>
          </c:yVal>
          <c:smooth val="0"/>
          <c:extLst>
            <c:ext xmlns:c15="http://schemas.microsoft.com/office/drawing/2012/chart" uri="{02D57815-91ED-43cb-92C2-25804820EDAC}">
              <c15:datalabelsRange>
                <c15:f>Healthcare!$H$32:$H$36</c15:f>
                <c15:dlblRangeCache>
                  <c:ptCount val="5"/>
                  <c:pt idx="0">
                    <c:v>+20.0%</c:v>
                  </c:pt>
                  <c:pt idx="1">
                    <c:v>+10.0%</c:v>
                  </c:pt>
                  <c:pt idx="2">
                    <c:v>+4.3%</c:v>
                  </c:pt>
                  <c:pt idx="3">
                    <c:v> -0.0%</c:v>
                  </c:pt>
                  <c:pt idx="4">
                    <c:v>+2.9%</c:v>
                  </c:pt>
                </c15:dlblRangeCache>
              </c15:datalabelsRange>
            </c:ext>
            <c:ext xmlns:c16="http://schemas.microsoft.com/office/drawing/2014/chart" uri="{C3380CC4-5D6E-409C-BE32-E72D297353CC}">
              <c16:uniqueId val="{0000001A-ED8D-4C47-9283-2F170FCE92BA}"/>
            </c:ext>
          </c:extLst>
        </c:ser>
        <c:ser>
          <c:idx val="7"/>
          <c:order val="7"/>
          <c:tx>
            <c:strRef>
              <c:f>Healthcare!$K$13</c:f>
              <c:strCache>
                <c:ptCount val="1"/>
                <c:pt idx="0">
                  <c:v>Share</c:v>
                </c:pt>
              </c:strCache>
            </c:strRef>
          </c:tx>
          <c:spPr>
            <a:ln w="25400" cap="rnd">
              <a:noFill/>
              <a:round/>
            </a:ln>
            <a:effectLst/>
          </c:spPr>
          <c:marker>
            <c:symbol val="none"/>
          </c:marker>
          <c:dLbls>
            <c:dLbl>
              <c:idx val="0"/>
              <c:tx>
                <c:rich>
                  <a:bodyPr/>
                  <a:lstStyle/>
                  <a:p>
                    <a:fld id="{1719E1F5-9803-4B49-812E-25ACB4DC27A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D8D-4C47-9283-2F170FCE92BA}"/>
                </c:ext>
              </c:extLst>
            </c:dLbl>
            <c:dLbl>
              <c:idx val="1"/>
              <c:tx>
                <c:rich>
                  <a:bodyPr/>
                  <a:lstStyle/>
                  <a:p>
                    <a:fld id="{87A488AD-62EB-4900-AA2F-DD1FC572FD9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D8D-4C47-9283-2F170FCE92BA}"/>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606,745 </c:v>
                  </c:pt>
                  <c:pt idx="1">
                    <c:v> 638,386 </c:v>
                  </c:pt>
                </c15:dlblRangeCache>
              </c15:datalabelsRange>
            </c:ext>
            <c:ext xmlns:c16="http://schemas.microsoft.com/office/drawing/2014/chart" uri="{C3380CC4-5D6E-409C-BE32-E72D297353CC}">
              <c16:uniqueId val="{0000001D-ED8D-4C47-9283-2F170FCE92BA}"/>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Charts!$W$10</c:f>
              <c:strCache>
                <c:ptCount val="1"/>
                <c:pt idx="0">
                  <c:v>Sum of 2026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75-4536-82AE-2C359D7708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75-4536-82AE-2C359D7708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75-4536-82AE-2C359D770824}"/>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Charts!$W$11:$W$13</c:f>
              <c:numCache>
                <c:formatCode>_(* #,##0_);_(* \(#,##0\);_(* "-"??_);_(@_)</c:formatCode>
                <c:ptCount val="3"/>
                <c:pt idx="0">
                  <c:v>2174607</c:v>
                </c:pt>
                <c:pt idx="1">
                  <c:v>436887</c:v>
                </c:pt>
                <c:pt idx="2">
                  <c:v>1311098</c:v>
                </c:pt>
              </c:numCache>
            </c:numRef>
          </c:val>
          <c:extLst>
            <c:ext xmlns:c16="http://schemas.microsoft.com/office/drawing/2014/chart" uri="{C3380CC4-5D6E-409C-BE32-E72D297353CC}">
              <c16:uniqueId val="{00000006-5675-4536-82AE-2C359D770824}"/>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Charts!$V$10</c:f>
              <c:strCache>
                <c:ptCount val="1"/>
                <c:pt idx="0">
                  <c:v>Sum of 2016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7B-4CE4-82DA-2179B8290A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7B-4CE4-82DA-2179B8290A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7B-4CE4-82DA-2179B8290A0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Charts!$V$11:$V$13</c:f>
              <c:numCache>
                <c:formatCode>_(* #,##0_);_(* \(#,##0\);_(* "-"??_);_(@_)</c:formatCode>
                <c:ptCount val="3"/>
                <c:pt idx="0">
                  <c:v>2055010</c:v>
                </c:pt>
                <c:pt idx="1">
                  <c:v>408002</c:v>
                </c:pt>
                <c:pt idx="2">
                  <c:v>1187890</c:v>
                </c:pt>
              </c:numCache>
            </c:numRef>
          </c:val>
          <c:extLst>
            <c:ext xmlns:c16="http://schemas.microsoft.com/office/drawing/2014/chart" uri="{C3380CC4-5D6E-409C-BE32-E72D297353CC}">
              <c16:uniqueId val="{00000006-F37B-4CE4-82DA-2179B8290A0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[State - Worker Characteristics.xlsx]Age!PivotTable17</c:name>
    <c:fmtId val="20"/>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Age!$AC$7:$AC$9</c:f>
              <c:strCache>
                <c:ptCount val="3"/>
                <c:pt idx="0">
                  <c:v>Health Care and Social Assistance</c:v>
                </c:pt>
                <c:pt idx="1">
                  <c:v>Manufacturing</c:v>
                </c:pt>
                <c:pt idx="2">
                  <c:v>Professional, Scientific, and Technical Services</c:v>
                </c:pt>
              </c:strCache>
            </c:strRef>
          </c:cat>
          <c:val>
            <c:numRef>
              <c:f>Age!$AD$7:$AD$9</c:f>
              <c:numCache>
                <c:formatCode>#,##0</c:formatCode>
                <c:ptCount val="3"/>
                <c:pt idx="0">
                  <c:v>21540</c:v>
                </c:pt>
                <c:pt idx="1">
                  <c:v>5790</c:v>
                </c:pt>
                <c:pt idx="2">
                  <c:v>4504</c:v>
                </c:pt>
              </c:numCache>
            </c:numRef>
          </c:val>
          <c:extLst>
            <c:ext xmlns:c16="http://schemas.microsoft.com/office/drawing/2014/chart" uri="{C3380CC4-5D6E-409C-BE32-E72D297353CC}">
              <c16:uniqueId val="{00000000-DB8A-4D74-8D99-D32BEB5D0E12}"/>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Age!$AC$7:$AC$9</c:f>
              <c:strCache>
                <c:ptCount val="3"/>
                <c:pt idx="0">
                  <c:v>Health Care and Social Assistance</c:v>
                </c:pt>
                <c:pt idx="1">
                  <c:v>Manufacturing</c:v>
                </c:pt>
                <c:pt idx="2">
                  <c:v>Professional, Scientific, and Technical Services</c:v>
                </c:pt>
              </c:strCache>
            </c:strRef>
          </c:cat>
          <c:val>
            <c:numRef>
              <c:f>Age!$AE$7:$AE$9</c:f>
              <c:numCache>
                <c:formatCode>#,##0</c:formatCode>
                <c:ptCount val="3"/>
                <c:pt idx="0">
                  <c:v>184433</c:v>
                </c:pt>
                <c:pt idx="1">
                  <c:v>52710</c:v>
                </c:pt>
                <c:pt idx="2">
                  <c:v>109754</c:v>
                </c:pt>
              </c:numCache>
            </c:numRef>
          </c:val>
          <c:extLst>
            <c:ext xmlns:c16="http://schemas.microsoft.com/office/drawing/2014/chart" uri="{C3380CC4-5D6E-409C-BE32-E72D297353CC}">
              <c16:uniqueId val="{00000001-DB8A-4D74-8D99-D32BEB5D0E12}"/>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Age!$AC$7:$AC$9</c:f>
              <c:strCache>
                <c:ptCount val="3"/>
                <c:pt idx="0">
                  <c:v>Health Care and Social Assistance</c:v>
                </c:pt>
                <c:pt idx="1">
                  <c:v>Manufacturing</c:v>
                </c:pt>
                <c:pt idx="2">
                  <c:v>Professional, Scientific, and Technical Services</c:v>
                </c:pt>
              </c:strCache>
            </c:strRef>
          </c:cat>
          <c:val>
            <c:numRef>
              <c:f>Age!$AF$7:$AF$9</c:f>
              <c:numCache>
                <c:formatCode>#,##0</c:formatCode>
                <c:ptCount val="3"/>
                <c:pt idx="0">
                  <c:v>130419</c:v>
                </c:pt>
                <c:pt idx="1">
                  <c:v>46335</c:v>
                </c:pt>
                <c:pt idx="2">
                  <c:v>73912</c:v>
                </c:pt>
              </c:numCache>
            </c:numRef>
          </c:val>
          <c:extLst>
            <c:ext xmlns:c16="http://schemas.microsoft.com/office/drawing/2014/chart" uri="{C3380CC4-5D6E-409C-BE32-E72D297353CC}">
              <c16:uniqueId val="{00000002-DB8A-4D74-8D99-D32BEB5D0E12}"/>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Age!$AC$7:$AC$9</c:f>
              <c:strCache>
                <c:ptCount val="3"/>
                <c:pt idx="0">
                  <c:v>Health Care and Social Assistance</c:v>
                </c:pt>
                <c:pt idx="1">
                  <c:v>Manufacturing</c:v>
                </c:pt>
                <c:pt idx="2">
                  <c:v>Professional, Scientific, and Technical Services</c:v>
                </c:pt>
              </c:strCache>
            </c:strRef>
          </c:cat>
          <c:val>
            <c:numRef>
              <c:f>Age!$AG$7:$AG$9</c:f>
              <c:numCache>
                <c:formatCode>#,##0</c:formatCode>
                <c:ptCount val="3"/>
                <c:pt idx="0">
                  <c:v>135349</c:v>
                </c:pt>
                <c:pt idx="1">
                  <c:v>61553</c:v>
                </c:pt>
                <c:pt idx="2">
                  <c:v>68288</c:v>
                </c:pt>
              </c:numCache>
            </c:numRef>
          </c:val>
          <c:extLst>
            <c:ext xmlns:c16="http://schemas.microsoft.com/office/drawing/2014/chart" uri="{C3380CC4-5D6E-409C-BE32-E72D297353CC}">
              <c16:uniqueId val="{00000003-DB8A-4D74-8D99-D32BEB5D0E12}"/>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Age!$AC$7:$AC$9</c:f>
              <c:strCache>
                <c:ptCount val="3"/>
                <c:pt idx="0">
                  <c:v>Health Care and Social Assistance</c:v>
                </c:pt>
                <c:pt idx="1">
                  <c:v>Manufacturing</c:v>
                </c:pt>
                <c:pt idx="2">
                  <c:v>Professional, Scientific, and Technical Services</c:v>
                </c:pt>
              </c:strCache>
            </c:strRef>
          </c:cat>
          <c:val>
            <c:numRef>
              <c:f>Age!$AH$7:$AH$9</c:f>
              <c:numCache>
                <c:formatCode>#,##0</c:formatCode>
                <c:ptCount val="3"/>
                <c:pt idx="0">
                  <c:v>122235</c:v>
                </c:pt>
                <c:pt idx="1">
                  <c:v>64755</c:v>
                </c:pt>
                <c:pt idx="2">
                  <c:v>50918</c:v>
                </c:pt>
              </c:numCache>
            </c:numRef>
          </c:val>
          <c:extLst>
            <c:ext xmlns:c16="http://schemas.microsoft.com/office/drawing/2014/chart" uri="{C3380CC4-5D6E-409C-BE32-E72D297353CC}">
              <c16:uniqueId val="{00000004-DB8A-4D74-8D99-D32BEB5D0E12}"/>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Age!$AC$7:$AC$9</c:f>
              <c:strCache>
                <c:ptCount val="3"/>
                <c:pt idx="0">
                  <c:v>Health Care and Social Assistance</c:v>
                </c:pt>
                <c:pt idx="1">
                  <c:v>Manufacturing</c:v>
                </c:pt>
                <c:pt idx="2">
                  <c:v>Professional, Scientific, and Technical Services</c:v>
                </c:pt>
              </c:strCache>
            </c:strRef>
          </c:cat>
          <c:val>
            <c:numRef>
              <c:f>Age!$AI$7:$AI$9</c:f>
              <c:numCache>
                <c:formatCode>#,##0</c:formatCode>
                <c:ptCount val="3"/>
                <c:pt idx="0">
                  <c:v>44410</c:v>
                </c:pt>
                <c:pt idx="1">
                  <c:v>15712</c:v>
                </c:pt>
                <c:pt idx="2">
                  <c:v>15897</c:v>
                </c:pt>
              </c:numCache>
            </c:numRef>
          </c:val>
          <c:extLst>
            <c:ext xmlns:c16="http://schemas.microsoft.com/office/drawing/2014/chart" uri="{C3380CC4-5D6E-409C-BE32-E72D297353CC}">
              <c16:uniqueId val="{00000005-DB8A-4D74-8D99-D32BEB5D0E12}"/>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[State - Worker Characteristics.xlsx]Sex!PivotTable2</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Sex!$AC$7:$AC$10</c:f>
              <c:strCache>
                <c:ptCount val="3"/>
                <c:pt idx="0">
                  <c:v>Health Care and Social Assistance</c:v>
                </c:pt>
                <c:pt idx="1">
                  <c:v>Manufacturing</c:v>
                </c:pt>
                <c:pt idx="2">
                  <c:v>Professional, Scientific, and Technical Services</c:v>
                </c:pt>
              </c:strCache>
            </c:strRef>
          </c:cat>
          <c:val>
            <c:numRef>
              <c:f>Sex!$AD$7:$AD$10</c:f>
              <c:numCache>
                <c:formatCode>#,##0</c:formatCode>
                <c:ptCount val="3"/>
                <c:pt idx="0">
                  <c:v>148329</c:v>
                </c:pt>
                <c:pt idx="1">
                  <c:v>170270</c:v>
                </c:pt>
                <c:pt idx="2">
                  <c:v>179637</c:v>
                </c:pt>
              </c:numCache>
            </c:numRef>
          </c:val>
          <c:extLst>
            <c:ext xmlns:c16="http://schemas.microsoft.com/office/drawing/2014/chart" uri="{C3380CC4-5D6E-409C-BE32-E72D297353CC}">
              <c16:uniqueId val="{00000000-2331-4710-B827-D0E0E306F816}"/>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Sex!$AC$7:$AC$10</c:f>
              <c:strCache>
                <c:ptCount val="3"/>
                <c:pt idx="0">
                  <c:v>Health Care and Social Assistance</c:v>
                </c:pt>
                <c:pt idx="1">
                  <c:v>Manufacturing</c:v>
                </c:pt>
                <c:pt idx="2">
                  <c:v>Professional, Scientific, and Technical Services</c:v>
                </c:pt>
              </c:strCache>
            </c:strRef>
          </c:cat>
          <c:val>
            <c:numRef>
              <c:f>Sex!$AE$7:$AE$10</c:f>
              <c:numCache>
                <c:formatCode>#,##0</c:formatCode>
                <c:ptCount val="3"/>
                <c:pt idx="0">
                  <c:v>490056</c:v>
                </c:pt>
                <c:pt idx="1">
                  <c:v>76585</c:v>
                </c:pt>
                <c:pt idx="2">
                  <c:v>143636</c:v>
                </c:pt>
              </c:numCache>
            </c:numRef>
          </c:val>
          <c:extLst>
            <c:ext xmlns:c16="http://schemas.microsoft.com/office/drawing/2014/chart" uri="{C3380CC4-5D6E-409C-BE32-E72D297353CC}">
              <c16:uniqueId val="{00000001-2331-4710-B827-D0E0E306F816}"/>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[State - Worker Characteristics.xlsx]Educ!PivotTable19</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Educ!$AC$7:$AC$9</c:f>
              <c:strCache>
                <c:ptCount val="3"/>
                <c:pt idx="0">
                  <c:v>Health Care and Social Assistance</c:v>
                </c:pt>
                <c:pt idx="1">
                  <c:v>Manufacturing</c:v>
                </c:pt>
                <c:pt idx="2">
                  <c:v>Professional, Scientific, and Technical Services</c:v>
                </c:pt>
              </c:strCache>
            </c:strRef>
          </c:cat>
          <c:val>
            <c:numRef>
              <c:f>Educ!$AD$7:$AD$9</c:f>
              <c:numCache>
                <c:formatCode>#,##0</c:formatCode>
                <c:ptCount val="3"/>
                <c:pt idx="0">
                  <c:v>64820</c:v>
                </c:pt>
                <c:pt idx="1">
                  <c:v>29830</c:v>
                </c:pt>
                <c:pt idx="2">
                  <c:v>21221</c:v>
                </c:pt>
              </c:numCache>
            </c:numRef>
          </c:val>
          <c:extLst>
            <c:ext xmlns:c16="http://schemas.microsoft.com/office/drawing/2014/chart" uri="{C3380CC4-5D6E-409C-BE32-E72D297353CC}">
              <c16:uniqueId val="{00000000-462F-4D81-ADEF-AB9B997FD679}"/>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Educ!$AC$7:$AC$9</c:f>
              <c:strCache>
                <c:ptCount val="3"/>
                <c:pt idx="0">
                  <c:v>Health Care and Social Assistance</c:v>
                </c:pt>
                <c:pt idx="1">
                  <c:v>Manufacturing</c:v>
                </c:pt>
                <c:pt idx="2">
                  <c:v>Professional, Scientific, and Technical Services</c:v>
                </c:pt>
              </c:strCache>
            </c:strRef>
          </c:cat>
          <c:val>
            <c:numRef>
              <c:f>Educ!$AE$7:$AE$9</c:f>
              <c:numCache>
                <c:formatCode>#,##0</c:formatCode>
                <c:ptCount val="3"/>
                <c:pt idx="0">
                  <c:v>126933</c:v>
                </c:pt>
                <c:pt idx="1">
                  <c:v>60431</c:v>
                </c:pt>
                <c:pt idx="2">
                  <c:v>48725</c:v>
                </c:pt>
              </c:numCache>
            </c:numRef>
          </c:val>
          <c:extLst>
            <c:ext xmlns:c16="http://schemas.microsoft.com/office/drawing/2014/chart" uri="{C3380CC4-5D6E-409C-BE32-E72D297353CC}">
              <c16:uniqueId val="{00000001-462F-4D81-ADEF-AB9B997FD679}"/>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Educ!$AC$7:$AC$9</c:f>
              <c:strCache>
                <c:ptCount val="3"/>
                <c:pt idx="0">
                  <c:v>Health Care and Social Assistance</c:v>
                </c:pt>
                <c:pt idx="1">
                  <c:v>Manufacturing</c:v>
                </c:pt>
                <c:pt idx="2">
                  <c:v>Professional, Scientific, and Technical Services</c:v>
                </c:pt>
              </c:strCache>
            </c:strRef>
          </c:cat>
          <c:val>
            <c:numRef>
              <c:f>Educ!$AF$7:$AF$9</c:f>
              <c:numCache>
                <c:formatCode>#,##0</c:formatCode>
                <c:ptCount val="3"/>
                <c:pt idx="0">
                  <c:v>187912</c:v>
                </c:pt>
                <c:pt idx="1">
                  <c:v>67318</c:v>
                </c:pt>
                <c:pt idx="2">
                  <c:v>73237</c:v>
                </c:pt>
              </c:numCache>
            </c:numRef>
          </c:val>
          <c:extLst>
            <c:ext xmlns:c16="http://schemas.microsoft.com/office/drawing/2014/chart" uri="{C3380CC4-5D6E-409C-BE32-E72D297353CC}">
              <c16:uniqueId val="{00000002-462F-4D81-ADEF-AB9B997FD679}"/>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Educ!$AC$7:$AC$9</c:f>
              <c:strCache>
                <c:ptCount val="3"/>
                <c:pt idx="0">
                  <c:v>Health Care and Social Assistance</c:v>
                </c:pt>
                <c:pt idx="1">
                  <c:v>Manufacturing</c:v>
                </c:pt>
                <c:pt idx="2">
                  <c:v>Professional, Scientific, and Technical Services</c:v>
                </c:pt>
              </c:strCache>
            </c:strRef>
          </c:cat>
          <c:val>
            <c:numRef>
              <c:f>Educ!$AG$7:$AG$9</c:f>
              <c:numCache>
                <c:formatCode>#,##0</c:formatCode>
                <c:ptCount val="3"/>
                <c:pt idx="0">
                  <c:v>203738</c:v>
                </c:pt>
                <c:pt idx="1">
                  <c:v>74810</c:v>
                </c:pt>
                <c:pt idx="2">
                  <c:v>156955</c:v>
                </c:pt>
              </c:numCache>
            </c:numRef>
          </c:val>
          <c:extLst>
            <c:ext xmlns:c16="http://schemas.microsoft.com/office/drawing/2014/chart" uri="{C3380CC4-5D6E-409C-BE32-E72D297353CC}">
              <c16:uniqueId val="{00000003-462F-4D81-ADEF-AB9B997FD679}"/>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[State - Worker Characteristics.xlsx]Race!PivotTable23</c:name>
    <c:fmtId val="1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Race!$AC$7:$AC$9</c:f>
              <c:strCache>
                <c:ptCount val="3"/>
                <c:pt idx="0">
                  <c:v>Health Care and Social Assistance</c:v>
                </c:pt>
                <c:pt idx="1">
                  <c:v>Manufacturing</c:v>
                </c:pt>
                <c:pt idx="2">
                  <c:v>Professional, Scientific, and Technical Services</c:v>
                </c:pt>
              </c:strCache>
            </c:strRef>
          </c:cat>
          <c:val>
            <c:numRef>
              <c:f>Race!$AD$7:$AD$9</c:f>
              <c:numCache>
                <c:formatCode>#,##0</c:formatCode>
                <c:ptCount val="3"/>
                <c:pt idx="0">
                  <c:v>481201</c:v>
                </c:pt>
                <c:pt idx="1">
                  <c:v>202194</c:v>
                </c:pt>
                <c:pt idx="2">
                  <c:v>264539</c:v>
                </c:pt>
              </c:numCache>
            </c:numRef>
          </c:val>
          <c:extLst>
            <c:ext xmlns:c16="http://schemas.microsoft.com/office/drawing/2014/chart" uri="{C3380CC4-5D6E-409C-BE32-E72D297353CC}">
              <c16:uniqueId val="{00000000-3A69-4EB6-995E-F7AE0F2E175E}"/>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Race!$AC$7:$AC$9</c:f>
              <c:strCache>
                <c:ptCount val="3"/>
                <c:pt idx="0">
                  <c:v>Health Care and Social Assistance</c:v>
                </c:pt>
                <c:pt idx="1">
                  <c:v>Manufacturing</c:v>
                </c:pt>
                <c:pt idx="2">
                  <c:v>Professional, Scientific, and Technical Services</c:v>
                </c:pt>
              </c:strCache>
            </c:strRef>
          </c:cat>
          <c:val>
            <c:numRef>
              <c:f>Race!$AE$7:$AE$9</c:f>
              <c:numCache>
                <c:formatCode>#,##0</c:formatCode>
                <c:ptCount val="3"/>
                <c:pt idx="0">
                  <c:v>103633</c:v>
                </c:pt>
                <c:pt idx="1">
                  <c:v>13801</c:v>
                </c:pt>
                <c:pt idx="2">
                  <c:v>11493</c:v>
                </c:pt>
              </c:numCache>
            </c:numRef>
          </c:val>
          <c:extLst>
            <c:ext xmlns:c16="http://schemas.microsoft.com/office/drawing/2014/chart" uri="{C3380CC4-5D6E-409C-BE32-E72D297353CC}">
              <c16:uniqueId val="{00000001-3A69-4EB6-995E-F7AE0F2E175E}"/>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Race!$AC$7:$AC$9</c:f>
              <c:strCache>
                <c:ptCount val="3"/>
                <c:pt idx="0">
                  <c:v>Health Care and Social Assistance</c:v>
                </c:pt>
                <c:pt idx="1">
                  <c:v>Manufacturing</c:v>
                </c:pt>
                <c:pt idx="2">
                  <c:v>Professional, Scientific, and Technical Services</c:v>
                </c:pt>
              </c:strCache>
            </c:strRef>
          </c:cat>
          <c:val>
            <c:numRef>
              <c:f>Race!$AF$7:$AF$9</c:f>
              <c:numCache>
                <c:formatCode>#,##0</c:formatCode>
                <c:ptCount val="3"/>
                <c:pt idx="0">
                  <c:v>36318</c:v>
                </c:pt>
                <c:pt idx="1">
                  <c:v>25457</c:v>
                </c:pt>
                <c:pt idx="2">
                  <c:v>41227</c:v>
                </c:pt>
              </c:numCache>
            </c:numRef>
          </c:val>
          <c:extLst>
            <c:ext xmlns:c16="http://schemas.microsoft.com/office/drawing/2014/chart" uri="{C3380CC4-5D6E-409C-BE32-E72D297353CC}">
              <c16:uniqueId val="{00000002-3A69-4EB6-995E-F7AE0F2E175E}"/>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Race!$AC$7:$AC$9</c:f>
              <c:strCache>
                <c:ptCount val="3"/>
                <c:pt idx="0">
                  <c:v>Health Care and Social Assistance</c:v>
                </c:pt>
                <c:pt idx="1">
                  <c:v>Manufacturing</c:v>
                </c:pt>
                <c:pt idx="2">
                  <c:v>Professional, Scientific, and Technical Services</c:v>
                </c:pt>
              </c:strCache>
            </c:strRef>
          </c:cat>
          <c:val>
            <c:numRef>
              <c:f>Race!$AG$7:$AG$9</c:f>
              <c:numCache>
                <c:formatCode>#,##0</c:formatCode>
                <c:ptCount val="3"/>
                <c:pt idx="0">
                  <c:v>17233</c:v>
                </c:pt>
                <c:pt idx="1">
                  <c:v>5403</c:v>
                </c:pt>
                <c:pt idx="2">
                  <c:v>6013</c:v>
                </c:pt>
              </c:numCache>
            </c:numRef>
          </c:val>
          <c:extLst>
            <c:ext xmlns:c16="http://schemas.microsoft.com/office/drawing/2014/chart" uri="{C3380CC4-5D6E-409C-BE32-E72D297353CC}">
              <c16:uniqueId val="{00000003-3A69-4EB6-995E-F7AE0F2E175E}"/>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[State - Worker Characteristics.xlsx]Ethnicity!PivotTable23</c:name>
    <c:fmtId val="2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Ethnicity!$AC$7:$AC$9</c:f>
              <c:strCache>
                <c:ptCount val="3"/>
                <c:pt idx="0">
                  <c:v>Health Care and Social Assistance</c:v>
                </c:pt>
                <c:pt idx="1">
                  <c:v>Manufacturing</c:v>
                </c:pt>
                <c:pt idx="2">
                  <c:v>Professional, Scientific, and Technical Services</c:v>
                </c:pt>
              </c:strCache>
            </c:strRef>
          </c:cat>
          <c:val>
            <c:numRef>
              <c:f>Ethnicity!$AD$7:$AD$9</c:f>
              <c:numCache>
                <c:formatCode>#,##0</c:formatCode>
                <c:ptCount val="3"/>
                <c:pt idx="0">
                  <c:v>558691</c:v>
                </c:pt>
                <c:pt idx="1">
                  <c:v>216480</c:v>
                </c:pt>
                <c:pt idx="2">
                  <c:v>308029</c:v>
                </c:pt>
              </c:numCache>
            </c:numRef>
          </c:val>
          <c:extLst>
            <c:ext xmlns:c16="http://schemas.microsoft.com/office/drawing/2014/chart" uri="{C3380CC4-5D6E-409C-BE32-E72D297353CC}">
              <c16:uniqueId val="{00000000-DF3E-45B6-AC2A-A31046B108CA}"/>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Ethnicity!$AC$7:$AC$9</c:f>
              <c:strCache>
                <c:ptCount val="3"/>
                <c:pt idx="0">
                  <c:v>Health Care and Social Assistance</c:v>
                </c:pt>
                <c:pt idx="1">
                  <c:v>Manufacturing</c:v>
                </c:pt>
                <c:pt idx="2">
                  <c:v>Professional, Scientific, and Technical Services</c:v>
                </c:pt>
              </c:strCache>
            </c:strRef>
          </c:cat>
          <c:val>
            <c:numRef>
              <c:f>Ethnicity!$AE$7:$AE$9</c:f>
              <c:numCache>
                <c:formatCode>#,##0</c:formatCode>
                <c:ptCount val="3"/>
                <c:pt idx="0">
                  <c:v>79695</c:v>
                </c:pt>
                <c:pt idx="1">
                  <c:v>30375</c:v>
                </c:pt>
                <c:pt idx="2">
                  <c:v>15243</c:v>
                </c:pt>
              </c:numCache>
            </c:numRef>
          </c:val>
          <c:extLst>
            <c:ext xmlns:c16="http://schemas.microsoft.com/office/drawing/2014/chart" uri="{C3380CC4-5D6E-409C-BE32-E72D297353CC}">
              <c16:uniqueId val="{00000001-DF3E-45B6-AC2A-A31046B108CA}"/>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148329</c:v>
                </c:pt>
              </c:numCache>
            </c:numRef>
          </c:val>
          <c:extLst>
            <c:ext xmlns:c16="http://schemas.microsoft.com/office/drawing/2014/chart" uri="{C3380CC4-5D6E-409C-BE32-E72D297353CC}">
              <c16:uniqueId val="{00000000-D805-4EC2-BE60-DBFD4666CEB9}"/>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490056</c:v>
                </c:pt>
              </c:numCache>
            </c:numRef>
          </c:val>
          <c:extLst>
            <c:ext xmlns:c16="http://schemas.microsoft.com/office/drawing/2014/chart" uri="{C3380CC4-5D6E-409C-BE32-E72D297353CC}">
              <c16:uniqueId val="{00000001-D805-4EC2-BE60-DBFD4666CEB9}"/>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529-483F-B89B-1DD5008C8FD1}"/>
              </c:ext>
            </c:extLst>
          </c:dPt>
          <c:dLbls>
            <c:dLbl>
              <c:idx val="0"/>
              <c:tx>
                <c:rich>
                  <a:bodyPr/>
                  <a:lstStyle/>
                  <a:p>
                    <a:fld id="{80C526FC-EE89-4D62-9FAC-2F7C232D91B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529-483F-B89B-1DD5008C8FD1}"/>
                </c:ext>
              </c:extLst>
            </c:dLbl>
            <c:dLbl>
              <c:idx val="1"/>
              <c:tx>
                <c:rich>
                  <a:bodyPr/>
                  <a:lstStyle/>
                  <a:p>
                    <a:fld id="{3EA3B919-64B9-4168-936A-07109A14C6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529-483F-B89B-1DD5008C8F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6101</c:v>
                </c:pt>
                <c:pt idx="1">
                  <c:v>25538</c:v>
                </c:pt>
              </c:numCache>
            </c:numRef>
          </c:val>
          <c:extLst>
            <c:ext xmlns:c15="http://schemas.microsoft.com/office/drawing/2012/chart" uri="{02D57815-91ED-43cb-92C2-25804820EDAC}">
              <c15:datalabelsRange>
                <c15:f>Healthcare!$N$13:$N$14</c15:f>
                <c15:dlblRangeCache>
                  <c:ptCount val="2"/>
                  <c:pt idx="0">
                    <c:v>+4%</c:v>
                  </c:pt>
                  <c:pt idx="1">
                    <c:v>+5%</c:v>
                  </c:pt>
                </c15:dlblRangeCache>
              </c15:datalabelsRange>
            </c:ext>
            <c:ext xmlns:c16="http://schemas.microsoft.com/office/drawing/2014/chart" uri="{C3380CC4-5D6E-409C-BE32-E72D297353CC}">
              <c16:uniqueId val="{00000003-B529-483F-B89B-1DD5008C8FD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481201</c:v>
                </c:pt>
              </c:numCache>
            </c:numRef>
          </c:val>
          <c:extLst>
            <c:ext xmlns:c16="http://schemas.microsoft.com/office/drawing/2014/chart" uri="{C3380CC4-5D6E-409C-BE32-E72D297353CC}">
              <c16:uniqueId val="{00000000-C7F2-48BA-BAA4-A1EA9443D905}"/>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103633</c:v>
                </c:pt>
              </c:numCache>
            </c:numRef>
          </c:val>
          <c:extLst>
            <c:ext xmlns:c16="http://schemas.microsoft.com/office/drawing/2014/chart" uri="{C3380CC4-5D6E-409C-BE32-E72D297353CC}">
              <c16:uniqueId val="{00000001-C7F2-48BA-BAA4-A1EA9443D905}"/>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36318</c:v>
                </c:pt>
              </c:numCache>
            </c:numRef>
          </c:val>
          <c:extLst>
            <c:ext xmlns:c16="http://schemas.microsoft.com/office/drawing/2014/chart" uri="{C3380CC4-5D6E-409C-BE32-E72D297353CC}">
              <c16:uniqueId val="{00000002-C7F2-48BA-BAA4-A1EA9443D905}"/>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17233</c:v>
                </c:pt>
              </c:numCache>
            </c:numRef>
          </c:val>
          <c:extLst>
            <c:ext xmlns:c16="http://schemas.microsoft.com/office/drawing/2014/chart" uri="{C3380CC4-5D6E-409C-BE32-E72D297353CC}">
              <c16:uniqueId val="{00000003-C7F2-48BA-BAA4-A1EA9443D90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148329</c:v>
                </c:pt>
              </c:numCache>
            </c:numRef>
          </c:val>
          <c:extLst>
            <c:ext xmlns:c16="http://schemas.microsoft.com/office/drawing/2014/chart" uri="{C3380CC4-5D6E-409C-BE32-E72D297353CC}">
              <c16:uniqueId val="{00000000-D805-4EC2-BE60-DBFD4666CEB9}"/>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490056</c:v>
                </c:pt>
              </c:numCache>
            </c:numRef>
          </c:val>
          <c:extLst>
            <c:ext xmlns:c16="http://schemas.microsoft.com/office/drawing/2014/chart" uri="{C3380CC4-5D6E-409C-BE32-E72D297353CC}">
              <c16:uniqueId val="{00000001-D805-4EC2-BE60-DBFD4666CEB9}"/>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355-49D5-A82C-12AC57832EE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355-49D5-A82C-12AC57832EE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355-49D5-A82C-12AC57832EEB}"/>
              </c:ext>
            </c:extLst>
          </c:dPt>
          <c:dLbls>
            <c:dLbl>
              <c:idx val="0"/>
              <c:tx>
                <c:rich>
                  <a:bodyPr/>
                  <a:lstStyle/>
                  <a:p>
                    <a:fld id="{D05CDD67-39E5-489A-91B8-A877CC6781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355-49D5-A82C-12AC57832EEB}"/>
                </c:ext>
              </c:extLst>
            </c:dLbl>
            <c:dLbl>
              <c:idx val="1"/>
              <c:tx>
                <c:rich>
                  <a:bodyPr/>
                  <a:lstStyle/>
                  <a:p>
                    <a:fld id="{7A1E8C0D-7D01-4BCE-94D8-2DA1E01CE8F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355-49D5-A82C-12AC57832EEB}"/>
                </c:ext>
              </c:extLst>
            </c:dLbl>
            <c:dLbl>
              <c:idx val="2"/>
              <c:tx>
                <c:rich>
                  <a:bodyPr/>
                  <a:lstStyle/>
                  <a:p>
                    <a:fld id="{B39718B2-D454-468C-AC80-8381F2DF3A7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355-49D5-A82C-12AC57832EEB}"/>
                </c:ext>
              </c:extLst>
            </c:dLbl>
            <c:dLbl>
              <c:idx val="3"/>
              <c:tx>
                <c:rich>
                  <a:bodyPr/>
                  <a:lstStyle/>
                  <a:p>
                    <a:fld id="{CB58CF96-ABDE-42F4-902B-5C1A64D6B6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355-49D5-A82C-12AC57832EE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12538</c:v>
                </c:pt>
                <c:pt idx="1">
                  <c:v>11238</c:v>
                </c:pt>
                <c:pt idx="2">
                  <c:v>5253</c:v>
                </c:pt>
                <c:pt idx="3">
                  <c:v>2611</c:v>
                </c:pt>
              </c:numCache>
            </c:numRef>
          </c:val>
          <c:extLst>
            <c:ext xmlns:c15="http://schemas.microsoft.com/office/drawing/2012/chart" uri="{02D57815-91ED-43cb-92C2-25804820EDAC}">
              <c15:datalabelsRange>
                <c15:f>Healthcare!$O$4:$O$7</c15:f>
                <c15:dlblRangeCache>
                  <c:ptCount val="4"/>
                  <c:pt idx="0">
                    <c:v>+3%</c:v>
                  </c:pt>
                  <c:pt idx="1">
                    <c:v>+12%</c:v>
                  </c:pt>
                  <c:pt idx="2">
                    <c:v>+17%</c:v>
                  </c:pt>
                  <c:pt idx="3">
                    <c:v>+18%</c:v>
                  </c:pt>
                </c15:dlblRangeCache>
              </c15:datalabelsRange>
            </c:ext>
            <c:ext xmlns:c16="http://schemas.microsoft.com/office/drawing/2014/chart" uri="{C3380CC4-5D6E-409C-BE32-E72D297353CC}">
              <c16:uniqueId val="{00000007-4355-49D5-A82C-12AC57832EEB}"/>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AE519FCF-4B6C-4326-B235-5AE435D0CB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F83-4579-A2E7-A9DC84ECF4E3}"/>
                </c:ext>
              </c:extLst>
            </c:dLbl>
            <c:dLbl>
              <c:idx val="1"/>
              <c:tx>
                <c:rich>
                  <a:bodyPr/>
                  <a:lstStyle/>
                  <a:p>
                    <a:fld id="{AFFFA91F-479C-48AC-95CE-F20B20FA08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83-4579-A2E7-A9DC84ECF4E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13671</c:v>
                </c:pt>
                <c:pt idx="1">
                  <c:v>17968</c:v>
                </c:pt>
              </c:numCache>
            </c:numRef>
          </c:val>
          <c:extLst>
            <c:ext xmlns:c15="http://schemas.microsoft.com/office/drawing/2012/chart" uri="{02D57815-91ED-43cb-92C2-25804820EDAC}">
              <c15:datalabelsRange>
                <c15:f>Healthcare!$O$10:$O$11</c15:f>
                <c15:dlblRangeCache>
                  <c:ptCount val="2"/>
                  <c:pt idx="0">
                    <c:v>+21%</c:v>
                  </c:pt>
                  <c:pt idx="1">
                    <c:v>+3%</c:v>
                  </c:pt>
                </c15:dlblRangeCache>
              </c15:datalabelsRange>
            </c:ext>
            <c:ext xmlns:c16="http://schemas.microsoft.com/office/drawing/2014/chart" uri="{C3380CC4-5D6E-409C-BE32-E72D297353CC}">
              <c16:uniqueId val="{00000002-CF83-4579-A2E7-A9DC84ECF4E3}"/>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66024</c:v>
                      </c:pt>
                      <c:pt idx="1">
                        <c:v>540723</c:v>
                      </c:pt>
                    </c:numCache>
                  </c:numRef>
                </c:val>
                <c:extLst>
                  <c:ext xmlns:c16="http://schemas.microsoft.com/office/drawing/2014/chart" uri="{C3380CC4-5D6E-409C-BE32-E72D297353CC}">
                    <c16:uniqueId val="{00000003-CF83-4579-A2E7-A9DC84ECF4E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79695</c:v>
                      </c:pt>
                      <c:pt idx="1">
                        <c:v>558691</c:v>
                      </c:pt>
                    </c:numCache>
                  </c:numRef>
                </c:val>
                <c:extLst xmlns:c15="http://schemas.microsoft.com/office/drawing/2012/chart">
                  <c:ext xmlns:c16="http://schemas.microsoft.com/office/drawing/2014/chart" uri="{C3380CC4-5D6E-409C-BE32-E72D297353CC}">
                    <c16:uniqueId val="{00000004-CF83-4579-A2E7-A9DC84ECF4E3}"/>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74F-470C-AAA7-702D24981F64}"/>
              </c:ext>
            </c:extLst>
          </c:dPt>
          <c:dLbls>
            <c:dLbl>
              <c:idx val="0"/>
              <c:tx>
                <c:rich>
                  <a:bodyPr/>
                  <a:lstStyle/>
                  <a:p>
                    <a:fld id="{CC04FA32-82E8-4689-BE89-C7F35FA1AB7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74F-470C-AAA7-702D24981F64}"/>
                </c:ext>
              </c:extLst>
            </c:dLbl>
            <c:dLbl>
              <c:idx val="1"/>
              <c:tx>
                <c:rich>
                  <a:bodyPr/>
                  <a:lstStyle/>
                  <a:p>
                    <a:fld id="{0AE4B6A4-D2F5-4CFC-A8C7-882F3BC68DF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74F-470C-AAA7-702D24981F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-4809</c:v>
                </c:pt>
                <c:pt idx="1">
                  <c:v>-165</c:v>
                </c:pt>
              </c:numCache>
            </c:numRef>
          </c:val>
          <c:extLst>
            <c:ext xmlns:c15="http://schemas.microsoft.com/office/drawing/2012/chart" uri="{02D57815-91ED-43cb-92C2-25804820EDAC}">
              <c15:datalabelsRange>
                <c15:f>Manufacturing!$N$13:$N$14</c15:f>
                <c15:dlblRangeCache>
                  <c:ptCount val="2"/>
                  <c:pt idx="0">
                    <c:v> -3%</c:v>
                  </c:pt>
                  <c:pt idx="1">
                    <c:v> -0%</c:v>
                  </c:pt>
                </c15:dlblRangeCache>
              </c15:datalabelsRange>
            </c:ext>
            <c:ext xmlns:c16="http://schemas.microsoft.com/office/drawing/2014/chart" uri="{C3380CC4-5D6E-409C-BE32-E72D297353CC}">
              <c16:uniqueId val="{00000003-C74F-470C-AAA7-702D24981F64}"/>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170270</c:v>
                </c:pt>
              </c:numCache>
            </c:numRef>
          </c:val>
          <c:extLst>
            <c:ext xmlns:c16="http://schemas.microsoft.com/office/drawing/2014/chart" uri="{C3380CC4-5D6E-409C-BE32-E72D297353CC}">
              <c16:uniqueId val="{00000000-5F57-41AF-AB30-4536D8DE700D}"/>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76585</c:v>
                </c:pt>
              </c:numCache>
            </c:numRef>
          </c:val>
          <c:extLst>
            <c:ext xmlns:c16="http://schemas.microsoft.com/office/drawing/2014/chart" uri="{C3380CC4-5D6E-409C-BE32-E72D297353CC}">
              <c16:uniqueId val="{00000001-5F57-41AF-AB30-4536D8DE700D}"/>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5AC-4F47-9CF0-E69C7F4C7FB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5AC-4F47-9CF0-E69C7F4C7FB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5AC-4F47-9CF0-E69C7F4C7FB7}"/>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9CFA12EB-E7C3-48FC-9858-61484C669078}"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5AC-4F47-9CF0-E69C7F4C7FB7}"/>
                </c:ext>
              </c:extLst>
            </c:dLbl>
            <c:dLbl>
              <c:idx val="1"/>
              <c:tx>
                <c:rich>
                  <a:bodyPr/>
                  <a:lstStyle/>
                  <a:p>
                    <a:fld id="{E3677DFC-8AEA-415A-A2D9-24522418E81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AC-4F47-9CF0-E69C7F4C7FB7}"/>
                </c:ext>
              </c:extLst>
            </c:dLbl>
            <c:dLbl>
              <c:idx val="2"/>
              <c:tx>
                <c:rich>
                  <a:bodyPr/>
                  <a:lstStyle/>
                  <a:p>
                    <a:fld id="{49B1E4BA-DCE7-41BC-875E-342D2297C54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5AC-4F47-9CF0-E69C7F4C7FB7}"/>
                </c:ext>
              </c:extLst>
            </c:dLbl>
            <c:dLbl>
              <c:idx val="3"/>
              <c:tx>
                <c:rich>
                  <a:bodyPr/>
                  <a:lstStyle/>
                  <a:p>
                    <a:fld id="{F2F05AC8-2B56-4621-AE3E-4A6AABB87DA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5AC-4F47-9CF0-E69C7F4C7F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-8365</c:v>
                </c:pt>
                <c:pt idx="1">
                  <c:v>1403</c:v>
                </c:pt>
                <c:pt idx="2">
                  <c:v>1499</c:v>
                </c:pt>
                <c:pt idx="3">
                  <c:v>490</c:v>
                </c:pt>
              </c:numCache>
            </c:numRef>
          </c:val>
          <c:extLst>
            <c:ext xmlns:c15="http://schemas.microsoft.com/office/drawing/2012/chart" uri="{02D57815-91ED-43cb-92C2-25804820EDAC}">
              <c15:datalabelsRange>
                <c15:f>Manufacturing!$O$4:$O$7</c15:f>
                <c15:dlblRangeCache>
                  <c:ptCount val="4"/>
                  <c:pt idx="0">
                    <c:v> -4%</c:v>
                  </c:pt>
                  <c:pt idx="1">
                    <c:v>+11%</c:v>
                  </c:pt>
                  <c:pt idx="2">
                    <c:v>+6%</c:v>
                  </c:pt>
                  <c:pt idx="3">
                    <c:v>+10%</c:v>
                  </c:pt>
                </c15:dlblRangeCache>
              </c15:datalabelsRange>
            </c:ext>
            <c:ext xmlns:c16="http://schemas.microsoft.com/office/drawing/2014/chart" uri="{C3380CC4-5D6E-409C-BE32-E72D297353CC}">
              <c16:uniqueId val="{00000007-05AC-4F47-9CF0-E69C7F4C7FB7}"/>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339019ED-AEFA-4323-8F82-2F17A87D7D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BA7-4724-B2F9-92FC2C8012AF}"/>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194D4B51-4F09-46F7-A387-F98B628A697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BA7-4724-B2F9-92FC2C8012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3278</c:v>
                </c:pt>
                <c:pt idx="1">
                  <c:v>-8252</c:v>
                </c:pt>
              </c:numCache>
            </c:numRef>
          </c:val>
          <c:extLst>
            <c:ext xmlns:c15="http://schemas.microsoft.com/office/drawing/2012/chart" uri="{02D57815-91ED-43cb-92C2-25804820EDAC}">
              <c15:datalabelsRange>
                <c15:f>Manufacturing!$O$10:$O$11</c15:f>
                <c15:dlblRangeCache>
                  <c:ptCount val="2"/>
                  <c:pt idx="0">
                    <c:v>+12%</c:v>
                  </c:pt>
                  <c:pt idx="1">
                    <c:v> -4%</c:v>
                  </c:pt>
                </c15:dlblRangeCache>
              </c15:datalabelsRange>
            </c:ext>
            <c:ext xmlns:c16="http://schemas.microsoft.com/office/drawing/2014/chart" uri="{C3380CC4-5D6E-409C-BE32-E72D297353CC}">
              <c16:uniqueId val="{00000002-ABA7-4724-B2F9-92FC2C8012AF}"/>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27097</c:v>
                      </c:pt>
                      <c:pt idx="1">
                        <c:v>224732</c:v>
                      </c:pt>
                    </c:numCache>
                  </c:numRef>
                </c:val>
                <c:extLst>
                  <c:ext xmlns:c16="http://schemas.microsoft.com/office/drawing/2014/chart" uri="{C3380CC4-5D6E-409C-BE32-E72D297353CC}">
                    <c16:uniqueId val="{00000003-ABA7-4724-B2F9-92FC2C8012A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30375</c:v>
                      </c:pt>
                      <c:pt idx="1">
                        <c:v>216480</c:v>
                      </c:pt>
                    </c:numCache>
                  </c:numRef>
                </c:val>
                <c:extLst xmlns:c15="http://schemas.microsoft.com/office/drawing/2012/chart">
                  <c:ext xmlns:c16="http://schemas.microsoft.com/office/drawing/2014/chart" uri="{C3380CC4-5D6E-409C-BE32-E72D297353CC}">
                    <c16:uniqueId val="{00000004-ABA7-4724-B2F9-92FC2C8012AF}"/>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202194</c:v>
                </c:pt>
              </c:numCache>
            </c:numRef>
          </c:val>
          <c:extLst>
            <c:ext xmlns:c16="http://schemas.microsoft.com/office/drawing/2014/chart" uri="{C3380CC4-5D6E-409C-BE32-E72D297353CC}">
              <c16:uniqueId val="{00000000-E1CF-45A5-8CDB-4E0330F1D151}"/>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13801</c:v>
                </c:pt>
              </c:numCache>
            </c:numRef>
          </c:val>
          <c:extLst>
            <c:ext xmlns:c16="http://schemas.microsoft.com/office/drawing/2014/chart" uri="{C3380CC4-5D6E-409C-BE32-E72D297353CC}">
              <c16:uniqueId val="{00000001-E1CF-45A5-8CDB-4E0330F1D151}"/>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25457</c:v>
                </c:pt>
              </c:numCache>
            </c:numRef>
          </c:val>
          <c:extLst>
            <c:ext xmlns:c16="http://schemas.microsoft.com/office/drawing/2014/chart" uri="{C3380CC4-5D6E-409C-BE32-E72D297353CC}">
              <c16:uniqueId val="{00000002-E1CF-45A5-8CDB-4E0330F1D151}"/>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5403</c:v>
                </c:pt>
              </c:numCache>
            </c:numRef>
          </c:val>
          <c:extLst>
            <c:ext xmlns:c16="http://schemas.microsoft.com/office/drawing/2014/chart" uri="{C3380CC4-5D6E-409C-BE32-E72D297353CC}">
              <c16:uniqueId val="{00000003-E1CF-45A5-8CDB-4E0330F1D151}"/>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179637</c:v>
                </c:pt>
              </c:numCache>
            </c:numRef>
          </c:val>
          <c:extLst>
            <c:ext xmlns:c16="http://schemas.microsoft.com/office/drawing/2014/chart" uri="{C3380CC4-5D6E-409C-BE32-E72D297353CC}">
              <c16:uniqueId val="{00000000-5695-4902-8977-14B6B5368E6B}"/>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143636</c:v>
                </c:pt>
              </c:numCache>
            </c:numRef>
          </c:val>
          <c:extLst>
            <c:ext xmlns:c16="http://schemas.microsoft.com/office/drawing/2014/chart" uri="{C3380CC4-5D6E-409C-BE32-E72D297353CC}">
              <c16:uniqueId val="{00000001-5695-4902-8977-14B6B5368E6B}"/>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A4F-44FE-81AC-60FD23575F4C}"/>
              </c:ext>
            </c:extLst>
          </c:dPt>
          <c:dLbls>
            <c:dLbl>
              <c:idx val="0"/>
              <c:tx>
                <c:rich>
                  <a:bodyPr/>
                  <a:lstStyle/>
                  <a:p>
                    <a:fld id="{09D18DC9-DED4-4210-8A8E-46E1E8A16E1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A4F-44FE-81AC-60FD23575F4C}"/>
                </c:ext>
              </c:extLst>
            </c:dLbl>
            <c:dLbl>
              <c:idx val="1"/>
              <c:tx>
                <c:rich>
                  <a:bodyPr/>
                  <a:lstStyle/>
                  <a:p>
                    <a:fld id="{845EFC0F-E7B3-4865-A931-52E1F741488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A4F-44FE-81AC-60FD23575F4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16270</c:v>
                </c:pt>
                <c:pt idx="1">
                  <c:v>14254</c:v>
                </c:pt>
              </c:numCache>
            </c:numRef>
          </c:val>
          <c:extLst>
            <c:ext xmlns:c15="http://schemas.microsoft.com/office/drawing/2012/chart" uri="{02D57815-91ED-43cb-92C2-25804820EDAC}">
              <c15:datalabelsRange>
                <c15:f>Tech!$N$13:$N$14</c15:f>
                <c15:dlblRangeCache>
                  <c:ptCount val="2"/>
                  <c:pt idx="0">
                    <c:v>+10%</c:v>
                  </c:pt>
                  <c:pt idx="1">
                    <c:v>+11%</c:v>
                  </c:pt>
                </c15:dlblRangeCache>
              </c15:datalabelsRange>
            </c:ext>
            <c:ext xmlns:c16="http://schemas.microsoft.com/office/drawing/2014/chart" uri="{C3380CC4-5D6E-409C-BE32-E72D297353CC}">
              <c16:uniqueId val="{00000003-BA4F-44FE-81AC-60FD23575F4C}"/>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133E10F4-097F-4028-A8BF-FBC87BBD08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618-4C80-B18E-FEE342E105E7}"/>
                </c:ext>
              </c:extLst>
            </c:dLbl>
            <c:dLbl>
              <c:idx val="1"/>
              <c:tx>
                <c:rich>
                  <a:bodyPr/>
                  <a:lstStyle/>
                  <a:p>
                    <a:fld id="{C76E0550-17A0-413B-AF5E-21E58F2F3F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618-4C80-B18E-FEE342E105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2853</c:v>
                </c:pt>
                <c:pt idx="1">
                  <c:v>27670</c:v>
                </c:pt>
              </c:numCache>
            </c:numRef>
          </c:val>
          <c:extLst>
            <c:ext xmlns:c15="http://schemas.microsoft.com/office/drawing/2012/chart" uri="{02D57815-91ED-43cb-92C2-25804820EDAC}">
              <c15:datalabelsRange>
                <c15:f>Tech!$O$10:$O$11</c15:f>
                <c15:dlblRangeCache>
                  <c:ptCount val="2"/>
                  <c:pt idx="0">
                    <c:v>+23%</c:v>
                  </c:pt>
                  <c:pt idx="1">
                    <c:v>+10%</c:v>
                  </c:pt>
                </c15:dlblRangeCache>
              </c15:datalabelsRange>
            </c:ext>
            <c:ext xmlns:c16="http://schemas.microsoft.com/office/drawing/2014/chart" uri="{C3380CC4-5D6E-409C-BE32-E72D297353CC}">
              <c16:uniqueId val="{00000002-3618-4C80-B18E-FEE342E105E7}"/>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12390</c:v>
                      </c:pt>
                      <c:pt idx="1">
                        <c:v>280359</c:v>
                      </c:pt>
                    </c:numCache>
                  </c:numRef>
                </c:val>
                <c:extLst>
                  <c:ext xmlns:c16="http://schemas.microsoft.com/office/drawing/2014/chart" uri="{C3380CC4-5D6E-409C-BE32-E72D297353CC}">
                    <c16:uniqueId val="{00000003-3618-4C80-B18E-FEE342E105E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15243</c:v>
                      </c:pt>
                      <c:pt idx="1">
                        <c:v>308029</c:v>
                      </c:pt>
                    </c:numCache>
                  </c:numRef>
                </c:val>
                <c:extLst xmlns:c15="http://schemas.microsoft.com/office/drawing/2012/chart">
                  <c:ext xmlns:c16="http://schemas.microsoft.com/office/drawing/2014/chart" uri="{C3380CC4-5D6E-409C-BE32-E72D297353CC}">
                    <c16:uniqueId val="{00000004-3618-4C80-B18E-FEE342E105E7}"/>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529-483F-B89B-1DD5008C8FD1}"/>
              </c:ext>
            </c:extLst>
          </c:dPt>
          <c:dLbls>
            <c:dLbl>
              <c:idx val="0"/>
              <c:tx>
                <c:rich>
                  <a:bodyPr/>
                  <a:lstStyle/>
                  <a:p>
                    <a:fld id="{21757A29-8A53-4DE6-8E68-630F60C3659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529-483F-B89B-1DD5008C8FD1}"/>
                </c:ext>
              </c:extLst>
            </c:dLbl>
            <c:dLbl>
              <c:idx val="1"/>
              <c:tx>
                <c:rich>
                  <a:bodyPr/>
                  <a:lstStyle/>
                  <a:p>
                    <a:fld id="{343630A1-F264-4E34-B903-A0B10D3CA43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529-483F-B89B-1DD5008C8F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6101</c:v>
                </c:pt>
                <c:pt idx="1">
                  <c:v>25538</c:v>
                </c:pt>
              </c:numCache>
            </c:numRef>
          </c:val>
          <c:extLst>
            <c:ext xmlns:c15="http://schemas.microsoft.com/office/drawing/2012/chart" uri="{02D57815-91ED-43cb-92C2-25804820EDAC}">
              <c15:datalabelsRange>
                <c15:f>Healthcare!$N$13:$N$14</c15:f>
                <c15:dlblRangeCache>
                  <c:ptCount val="2"/>
                  <c:pt idx="0">
                    <c:v>+4%</c:v>
                  </c:pt>
                  <c:pt idx="1">
                    <c:v>+5%</c:v>
                  </c:pt>
                </c15:dlblRangeCache>
              </c15:datalabelsRange>
            </c:ext>
            <c:ext xmlns:c16="http://schemas.microsoft.com/office/drawing/2014/chart" uri="{C3380CC4-5D6E-409C-BE32-E72D297353CC}">
              <c16:uniqueId val="{00000003-B529-483F-B89B-1DD5008C8FD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264539</c:v>
                </c:pt>
              </c:numCache>
            </c:numRef>
          </c:val>
          <c:extLst>
            <c:ext xmlns:c16="http://schemas.microsoft.com/office/drawing/2014/chart" uri="{C3380CC4-5D6E-409C-BE32-E72D297353CC}">
              <c16:uniqueId val="{00000000-334A-4E09-8ED9-A13FB328A314}"/>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11493</c:v>
                </c:pt>
              </c:numCache>
            </c:numRef>
          </c:val>
          <c:extLst>
            <c:ext xmlns:c16="http://schemas.microsoft.com/office/drawing/2014/chart" uri="{C3380CC4-5D6E-409C-BE32-E72D297353CC}">
              <c16:uniqueId val="{00000001-334A-4E09-8ED9-A13FB328A314}"/>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41227</c:v>
                </c:pt>
              </c:numCache>
            </c:numRef>
          </c:val>
          <c:extLst>
            <c:ext xmlns:c16="http://schemas.microsoft.com/office/drawing/2014/chart" uri="{C3380CC4-5D6E-409C-BE32-E72D297353CC}">
              <c16:uniqueId val="{00000002-334A-4E09-8ED9-A13FB328A314}"/>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6013</c:v>
                </c:pt>
              </c:numCache>
            </c:numRef>
          </c:val>
          <c:extLst>
            <c:ext xmlns:c16="http://schemas.microsoft.com/office/drawing/2014/chart" uri="{C3380CC4-5D6E-409C-BE32-E72D297353CC}">
              <c16:uniqueId val="{00000003-334A-4E09-8ED9-A13FB328A314}"/>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A75-49B7-B360-392644FF62E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A75-49B7-B360-392644FF62E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A75-49B7-B360-392644FF62E3}"/>
              </c:ext>
            </c:extLst>
          </c:dPt>
          <c:dLbls>
            <c:dLbl>
              <c:idx val="0"/>
              <c:tx>
                <c:rich>
                  <a:bodyPr/>
                  <a:lstStyle/>
                  <a:p>
                    <a:fld id="{2369BFAB-B834-4A4B-82C0-BF451A5A787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A75-49B7-B360-392644FF62E3}"/>
                </c:ext>
              </c:extLst>
            </c:dLbl>
            <c:dLbl>
              <c:idx val="1"/>
              <c:tx>
                <c:rich>
                  <a:bodyPr/>
                  <a:lstStyle/>
                  <a:p>
                    <a:fld id="{01BDA08D-D84A-4A8B-A6AD-03D9B0925AE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A75-49B7-B360-392644FF62E3}"/>
                </c:ext>
              </c:extLst>
            </c:dLbl>
            <c:dLbl>
              <c:idx val="2"/>
              <c:tx>
                <c:rich>
                  <a:bodyPr/>
                  <a:lstStyle/>
                  <a:p>
                    <a:fld id="{15A9D330-25D2-40FE-BD18-93A37BB338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A75-49B7-B360-392644FF62E3}"/>
                </c:ext>
              </c:extLst>
            </c:dLbl>
            <c:dLbl>
              <c:idx val="3"/>
              <c:tx>
                <c:rich>
                  <a:bodyPr/>
                  <a:lstStyle/>
                  <a:p>
                    <a:fld id="{41FC9DAB-DB6B-41D5-AD78-D660E3C4296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A75-49B7-B360-392644FF62E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18956</c:v>
                </c:pt>
                <c:pt idx="1">
                  <c:v>1628</c:v>
                </c:pt>
                <c:pt idx="2">
                  <c:v>8760</c:v>
                </c:pt>
                <c:pt idx="3">
                  <c:v>1180</c:v>
                </c:pt>
              </c:numCache>
            </c:numRef>
          </c:val>
          <c:extLst>
            <c:ext xmlns:c15="http://schemas.microsoft.com/office/drawing/2012/chart" uri="{02D57815-91ED-43cb-92C2-25804820EDAC}">
              <c15:datalabelsRange>
                <c15:f>Tech!$O$4:$O$7</c15:f>
                <c15:dlblRangeCache>
                  <c:ptCount val="4"/>
                  <c:pt idx="0">
                    <c:v>+8%</c:v>
                  </c:pt>
                  <c:pt idx="1">
                    <c:v>+17%</c:v>
                  </c:pt>
                  <c:pt idx="2">
                    <c:v>+27%</c:v>
                  </c:pt>
                  <c:pt idx="3">
                    <c:v>+24%</c:v>
                  </c:pt>
                </c15:dlblRangeCache>
              </c15:datalabelsRange>
            </c:ext>
            <c:ext xmlns:c16="http://schemas.microsoft.com/office/drawing/2014/chart" uri="{C3380CC4-5D6E-409C-BE32-E72D297353CC}">
              <c16:uniqueId val="{00000007-7A75-49B7-B360-392644FF62E3}"/>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134352</c:v>
                </c:pt>
              </c:numCache>
            </c:numRef>
          </c:val>
          <c:extLst>
            <c:ext xmlns:c16="http://schemas.microsoft.com/office/drawing/2014/chart" uri="{C3380CC4-5D6E-409C-BE32-E72D297353CC}">
              <c16:uniqueId val="{00000000-2559-49CB-89CF-FAA8274A2E0E}"/>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29242</c:v>
                </c:pt>
              </c:numCache>
            </c:numRef>
          </c:val>
          <c:extLst>
            <c:ext xmlns:c16="http://schemas.microsoft.com/office/drawing/2014/chart" uri="{C3380CC4-5D6E-409C-BE32-E72D297353CC}">
              <c16:uniqueId val="{00000001-2559-49CB-89CF-FAA8274A2E0E}"/>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689-4625-A7C6-7EA4B3C8440B}"/>
              </c:ext>
            </c:extLst>
          </c:dPt>
          <c:dLbls>
            <c:dLbl>
              <c:idx val="0"/>
              <c:tx>
                <c:rich>
                  <a:bodyPr/>
                  <a:lstStyle/>
                  <a:p>
                    <a:fld id="{15796E58-F6CE-4027-88DD-AC0432DB73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689-4625-A7C6-7EA4B3C8440B}"/>
                </c:ext>
              </c:extLst>
            </c:dLbl>
            <c:dLbl>
              <c:idx val="1"/>
              <c:tx>
                <c:rich>
                  <a:bodyPr/>
                  <a:lstStyle/>
                  <a:p>
                    <a:fld id="{3C4DCAF8-EC7D-466F-9E26-B8BD7D96D9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689-4625-A7C6-7EA4B3C844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18376</c:v>
                </c:pt>
                <c:pt idx="1">
                  <c:v>3804</c:v>
                </c:pt>
              </c:numCache>
            </c:numRef>
          </c:val>
          <c:extLst>
            <c:ext xmlns:c15="http://schemas.microsoft.com/office/drawing/2012/chart" uri="{02D57815-91ED-43cb-92C2-25804820EDAC}">
              <c15:datalabelsRange>
                <c15:f>Construction!$N$13:$N$14</c15:f>
                <c15:dlblRangeCache>
                  <c:ptCount val="2"/>
                  <c:pt idx="0">
                    <c:v>+16%</c:v>
                  </c:pt>
                  <c:pt idx="1">
                    <c:v>+15%</c:v>
                  </c:pt>
                </c15:dlblRangeCache>
              </c15:datalabelsRange>
            </c:ext>
            <c:ext xmlns:c16="http://schemas.microsoft.com/office/drawing/2014/chart" uri="{C3380CC4-5D6E-409C-BE32-E72D297353CC}">
              <c16:uniqueId val="{00000003-7689-4625-A7C6-7EA4B3C8440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582-4B0A-8FA9-A80AA25C89E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582-4B0A-8FA9-A80AA25C89E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582-4B0A-8FA9-A80AA25C89E2}"/>
              </c:ext>
            </c:extLst>
          </c:dPt>
          <c:dLbls>
            <c:dLbl>
              <c:idx val="0"/>
              <c:tx>
                <c:rich>
                  <a:bodyPr/>
                  <a:lstStyle/>
                  <a:p>
                    <a:fld id="{EA35A620-A8CD-4A85-AFFD-A9F065B7DB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582-4B0A-8FA9-A80AA25C89E2}"/>
                </c:ext>
              </c:extLst>
            </c:dLbl>
            <c:dLbl>
              <c:idx val="1"/>
              <c:tx>
                <c:rich>
                  <a:bodyPr/>
                  <a:lstStyle/>
                  <a:p>
                    <a:fld id="{B5616B60-A426-41AD-BA00-4698A594905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582-4B0A-8FA9-A80AA25C89E2}"/>
                </c:ext>
              </c:extLst>
            </c:dLbl>
            <c:dLbl>
              <c:idx val="2"/>
              <c:tx>
                <c:rich>
                  <a:bodyPr/>
                  <a:lstStyle/>
                  <a:p>
                    <a:fld id="{B9F530F1-07A3-4481-BE1F-225A8D347E1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582-4B0A-8FA9-A80AA25C89E2}"/>
                </c:ext>
              </c:extLst>
            </c:dLbl>
            <c:dLbl>
              <c:idx val="3"/>
              <c:tx>
                <c:rich>
                  <a:bodyPr/>
                  <a:lstStyle/>
                  <a:p>
                    <a:fld id="{8D4BA8CC-B639-48E1-82E4-3E5BD586519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582-4B0A-8FA9-A80AA25C89E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18868</c:v>
                </c:pt>
                <c:pt idx="1">
                  <c:v>1812</c:v>
                </c:pt>
                <c:pt idx="2">
                  <c:v>711</c:v>
                </c:pt>
                <c:pt idx="3">
                  <c:v>789</c:v>
                </c:pt>
              </c:numCache>
            </c:numRef>
          </c:val>
          <c:extLst>
            <c:ext xmlns:c15="http://schemas.microsoft.com/office/drawing/2012/chart" uri="{02D57815-91ED-43cb-92C2-25804820EDAC}">
              <c15:datalabelsRange>
                <c15:f>Construction!$O$4:$O$7</c15:f>
                <c15:dlblRangeCache>
                  <c:ptCount val="4"/>
                  <c:pt idx="0">
                    <c:v>+14%</c:v>
                  </c:pt>
                  <c:pt idx="1">
                    <c:v>+37%</c:v>
                  </c:pt>
                  <c:pt idx="2">
                    <c:v>+31%</c:v>
                  </c:pt>
                  <c:pt idx="3">
                    <c:v>+36%</c:v>
                  </c:pt>
                </c15:dlblRangeCache>
              </c15:datalabelsRange>
            </c:ext>
            <c:ext xmlns:c16="http://schemas.microsoft.com/office/drawing/2014/chart" uri="{C3380CC4-5D6E-409C-BE32-E72D297353CC}">
              <c16:uniqueId val="{00000007-5582-4B0A-8FA9-A80AA25C89E2}"/>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ECEFC40D-F7AD-40E1-AB81-FBD7D05C41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AB5-414E-9168-7A9F596B5F1B}"/>
                </c:ext>
              </c:extLst>
            </c:dLbl>
            <c:dLbl>
              <c:idx val="1"/>
              <c:tx>
                <c:rich>
                  <a:bodyPr/>
                  <a:lstStyle/>
                  <a:p>
                    <a:fld id="{E3A49FDF-FDE5-4EE1-9296-B98B2FDEED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AB5-414E-9168-7A9F596B5F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3831</c:v>
                </c:pt>
                <c:pt idx="1">
                  <c:v>18350</c:v>
                </c:pt>
              </c:numCache>
            </c:numRef>
          </c:val>
          <c:extLst>
            <c:ext xmlns:c15="http://schemas.microsoft.com/office/drawing/2012/chart" uri="{02D57815-91ED-43cb-92C2-25804820EDAC}">
              <c15:datalabelsRange>
                <c15:f>Construction!$O$10:$O$11</c15:f>
                <c15:dlblRangeCache>
                  <c:ptCount val="2"/>
                  <c:pt idx="0">
                    <c:v>+47%</c:v>
                  </c:pt>
                  <c:pt idx="1">
                    <c:v>+14%</c:v>
                  </c:pt>
                </c15:dlblRangeCache>
              </c15:datalabelsRange>
            </c:ext>
            <c:ext xmlns:c16="http://schemas.microsoft.com/office/drawing/2014/chart" uri="{C3380CC4-5D6E-409C-BE32-E72D297353CC}">
              <c16:uniqueId val="{00000002-4AB5-414E-9168-7A9F596B5F1B}"/>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8226</c:v>
                      </c:pt>
                      <c:pt idx="1">
                        <c:v>133187</c:v>
                      </c:pt>
                    </c:numCache>
                  </c:numRef>
                </c:val>
                <c:extLst>
                  <c:ext xmlns:c16="http://schemas.microsoft.com/office/drawing/2014/chart" uri="{C3380CC4-5D6E-409C-BE32-E72D297353CC}">
                    <c16:uniqueId val="{00000003-4AB5-414E-9168-7A9F596B5F1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12057</c:v>
                      </c:pt>
                      <c:pt idx="1">
                        <c:v>151537</c:v>
                      </c:pt>
                    </c:numCache>
                  </c:numRef>
                </c:val>
                <c:extLst xmlns:c15="http://schemas.microsoft.com/office/drawing/2012/chart">
                  <c:ext xmlns:c16="http://schemas.microsoft.com/office/drawing/2014/chart" uri="{C3380CC4-5D6E-409C-BE32-E72D297353CC}">
                    <c16:uniqueId val="{00000004-4AB5-414E-9168-7A9F596B5F1B}"/>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150895</c:v>
                </c:pt>
              </c:numCache>
            </c:numRef>
          </c:val>
          <c:extLst>
            <c:ext xmlns:c16="http://schemas.microsoft.com/office/drawing/2014/chart" uri="{C3380CC4-5D6E-409C-BE32-E72D297353CC}">
              <c16:uniqueId val="{00000000-4399-49E6-949B-0CE2CE5A9E85}"/>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6746</c:v>
                </c:pt>
              </c:numCache>
            </c:numRef>
          </c:val>
          <c:extLst>
            <c:ext xmlns:c16="http://schemas.microsoft.com/office/drawing/2014/chart" uri="{C3380CC4-5D6E-409C-BE32-E72D297353CC}">
              <c16:uniqueId val="{00000001-4399-49E6-949B-0CE2CE5A9E85}"/>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3000</c:v>
                </c:pt>
              </c:numCache>
            </c:numRef>
          </c:val>
          <c:extLst>
            <c:ext xmlns:c16="http://schemas.microsoft.com/office/drawing/2014/chart" uri="{C3380CC4-5D6E-409C-BE32-E72D297353CC}">
              <c16:uniqueId val="{00000002-4399-49E6-949B-0CE2CE5A9E85}"/>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2952</c:v>
                </c:pt>
              </c:numCache>
            </c:numRef>
          </c:val>
          <c:extLst>
            <c:ext xmlns:c16="http://schemas.microsoft.com/office/drawing/2014/chart" uri="{C3380CC4-5D6E-409C-BE32-E72D297353CC}">
              <c16:uniqueId val="{00000003-4399-49E6-949B-0CE2CE5A9E8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481201</c:v>
                </c:pt>
              </c:numCache>
            </c:numRef>
          </c:val>
          <c:extLst>
            <c:ext xmlns:c16="http://schemas.microsoft.com/office/drawing/2014/chart" uri="{C3380CC4-5D6E-409C-BE32-E72D297353CC}">
              <c16:uniqueId val="{00000000-C7F2-48BA-BAA4-A1EA9443D905}"/>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103633</c:v>
                </c:pt>
              </c:numCache>
            </c:numRef>
          </c:val>
          <c:extLst>
            <c:ext xmlns:c16="http://schemas.microsoft.com/office/drawing/2014/chart" uri="{C3380CC4-5D6E-409C-BE32-E72D297353CC}">
              <c16:uniqueId val="{00000001-C7F2-48BA-BAA4-A1EA9443D905}"/>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36318</c:v>
                </c:pt>
              </c:numCache>
            </c:numRef>
          </c:val>
          <c:extLst>
            <c:ext xmlns:c16="http://schemas.microsoft.com/office/drawing/2014/chart" uri="{C3380CC4-5D6E-409C-BE32-E72D297353CC}">
              <c16:uniqueId val="{00000002-C7F2-48BA-BAA4-A1EA9443D905}"/>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17233</c:v>
                </c:pt>
              </c:numCache>
            </c:numRef>
          </c:val>
          <c:extLst>
            <c:ext xmlns:c16="http://schemas.microsoft.com/office/drawing/2014/chart" uri="{C3380CC4-5D6E-409C-BE32-E72D297353CC}">
              <c16:uniqueId val="{00000003-C7F2-48BA-BAA4-A1EA9443D90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355-49D5-A82C-12AC57832EE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355-49D5-A82C-12AC57832EE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355-49D5-A82C-12AC57832EEB}"/>
              </c:ext>
            </c:extLst>
          </c:dPt>
          <c:dLbls>
            <c:dLbl>
              <c:idx val="0"/>
              <c:tx>
                <c:rich>
                  <a:bodyPr/>
                  <a:lstStyle/>
                  <a:p>
                    <a:fld id="{9A142E29-9B61-4D1A-A650-8F2595A4D36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355-49D5-A82C-12AC57832EEB}"/>
                </c:ext>
              </c:extLst>
            </c:dLbl>
            <c:dLbl>
              <c:idx val="1"/>
              <c:tx>
                <c:rich>
                  <a:bodyPr/>
                  <a:lstStyle/>
                  <a:p>
                    <a:fld id="{B9B7AE89-058C-49A8-89CC-F16D6DCA4D3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355-49D5-A82C-12AC57832EEB}"/>
                </c:ext>
              </c:extLst>
            </c:dLbl>
            <c:dLbl>
              <c:idx val="2"/>
              <c:tx>
                <c:rich>
                  <a:bodyPr/>
                  <a:lstStyle/>
                  <a:p>
                    <a:fld id="{9859A2B9-41B0-4FA4-9458-A753278DFB4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355-49D5-A82C-12AC57832EEB}"/>
                </c:ext>
              </c:extLst>
            </c:dLbl>
            <c:dLbl>
              <c:idx val="3"/>
              <c:tx>
                <c:rich>
                  <a:bodyPr/>
                  <a:lstStyle/>
                  <a:p>
                    <a:fld id="{7F9E1BC0-A89C-4BCA-B52B-1EECE61D94C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355-49D5-A82C-12AC57832EE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12538</c:v>
                </c:pt>
                <c:pt idx="1">
                  <c:v>11238</c:v>
                </c:pt>
                <c:pt idx="2">
                  <c:v>5253</c:v>
                </c:pt>
                <c:pt idx="3">
                  <c:v>2611</c:v>
                </c:pt>
              </c:numCache>
            </c:numRef>
          </c:val>
          <c:extLst>
            <c:ext xmlns:c15="http://schemas.microsoft.com/office/drawing/2012/chart" uri="{02D57815-91ED-43cb-92C2-25804820EDAC}">
              <c15:datalabelsRange>
                <c15:f>Healthcare!$O$4:$O$7</c15:f>
                <c15:dlblRangeCache>
                  <c:ptCount val="4"/>
                  <c:pt idx="0">
                    <c:v>+3%</c:v>
                  </c:pt>
                  <c:pt idx="1">
                    <c:v>+12%</c:v>
                  </c:pt>
                  <c:pt idx="2">
                    <c:v>+17%</c:v>
                  </c:pt>
                  <c:pt idx="3">
                    <c:v>+18%</c:v>
                  </c:pt>
                </c15:dlblRangeCache>
              </c15:datalabelsRange>
            </c:ext>
            <c:ext xmlns:c16="http://schemas.microsoft.com/office/drawing/2014/chart" uri="{C3380CC4-5D6E-409C-BE32-E72D297353CC}">
              <c16:uniqueId val="{00000007-4355-49D5-A82C-12AC57832EEB}"/>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FFD0B456-C7DC-4EA6-84D9-5A3EC9EDFD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F83-4579-A2E7-A9DC84ECF4E3}"/>
                </c:ext>
              </c:extLst>
            </c:dLbl>
            <c:dLbl>
              <c:idx val="1"/>
              <c:tx>
                <c:rich>
                  <a:bodyPr/>
                  <a:lstStyle/>
                  <a:p>
                    <a:fld id="{ACC98340-1256-4366-81A1-2DB6B8C766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83-4579-A2E7-A9DC84ECF4E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13671</c:v>
                </c:pt>
                <c:pt idx="1">
                  <c:v>17968</c:v>
                </c:pt>
              </c:numCache>
            </c:numRef>
          </c:val>
          <c:extLst>
            <c:ext xmlns:c15="http://schemas.microsoft.com/office/drawing/2012/chart" uri="{02D57815-91ED-43cb-92C2-25804820EDAC}">
              <c15:datalabelsRange>
                <c15:f>Healthcare!$O$10:$O$11</c15:f>
                <c15:dlblRangeCache>
                  <c:ptCount val="2"/>
                  <c:pt idx="0">
                    <c:v>+21%</c:v>
                  </c:pt>
                  <c:pt idx="1">
                    <c:v>+3%</c:v>
                  </c:pt>
                </c15:dlblRangeCache>
              </c15:datalabelsRange>
            </c:ext>
            <c:ext xmlns:c16="http://schemas.microsoft.com/office/drawing/2014/chart" uri="{C3380CC4-5D6E-409C-BE32-E72D297353CC}">
              <c16:uniqueId val="{00000002-CF83-4579-A2E7-A9DC84ECF4E3}"/>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66024</c:v>
                      </c:pt>
                      <c:pt idx="1">
                        <c:v>540723</c:v>
                      </c:pt>
                    </c:numCache>
                  </c:numRef>
                </c:val>
                <c:extLst>
                  <c:ext xmlns:c16="http://schemas.microsoft.com/office/drawing/2014/chart" uri="{C3380CC4-5D6E-409C-BE32-E72D297353CC}">
                    <c16:uniqueId val="{00000003-CF83-4579-A2E7-A9DC84ECF4E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79695</c:v>
                      </c:pt>
                      <c:pt idx="1">
                        <c:v>558691</c:v>
                      </c:pt>
                    </c:numCache>
                  </c:numRef>
                </c:val>
                <c:extLst xmlns:c15="http://schemas.microsoft.com/office/drawing/2012/chart">
                  <c:ext xmlns:c16="http://schemas.microsoft.com/office/drawing/2014/chart" uri="{C3380CC4-5D6E-409C-BE32-E72D297353CC}">
                    <c16:uniqueId val="{00000004-CF83-4579-A2E7-A9DC84ECF4E3}"/>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12/6/2019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83601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236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658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75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780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270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11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1368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925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55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446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901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1708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97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827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038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8812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8102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607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7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demand STAR</a:t>
            </a:r>
            <a:r>
              <a:rPr lang="en-US" baseline="0" dirty="0" smtClean="0"/>
              <a:t> ranking, introduced in the original data packages, is a way to rank occupations (as you set priorities).</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31</a:t>
            </a:fld>
            <a:endParaRPr lang="en-US"/>
          </a:p>
        </p:txBody>
      </p:sp>
    </p:spTree>
    <p:extLst>
      <p:ext uri="{BB962C8B-B14F-4D97-AF65-F5344CB8AC3E}">
        <p14:creationId xmlns:p14="http://schemas.microsoft.com/office/powerpoint/2010/main" val="162413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(updated) Supply and Demand Data Tool will allow users to view detailed occupation data for any/all industries, with any Demand Star Ranking, etc. </a:t>
            </a:r>
            <a:endParaRPr lang="en-US" dirty="0"/>
          </a:p>
        </p:txBody>
      </p:sp>
    </p:spTree>
    <p:extLst>
      <p:ext uri="{BB962C8B-B14F-4D97-AF65-F5344CB8AC3E}">
        <p14:creationId xmlns:p14="http://schemas.microsoft.com/office/powerpoint/2010/main" val="2208967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2868552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1891939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13262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3362880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2827328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110458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490942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1650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49493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293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71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882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520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200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6411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5540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4652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6526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4092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Northeast, and the demand for the associated trades. A new data tool focused on Apprenticeships will be made available to the regional teams to more closely examine this dataset. </a:t>
            </a:r>
            <a:endParaRPr lang="en-US" dirty="0"/>
          </a:p>
        </p:txBody>
      </p:sp>
    </p:spTree>
    <p:extLst>
      <p:ext uri="{BB962C8B-B14F-4D97-AF65-F5344CB8AC3E}">
        <p14:creationId xmlns:p14="http://schemas.microsoft.com/office/powerpoint/2010/main" val="347124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282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3356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77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9514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5842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527034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01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171425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06492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9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6771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05945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majority of Central MA-based occupations across industries require a high school diploma or less. However, educational attainment alone does not imply a skill match. </a:t>
            </a:r>
          </a:p>
        </p:txBody>
      </p:sp>
    </p:spTree>
    <p:extLst>
      <p:ext uri="{BB962C8B-B14F-4D97-AF65-F5344CB8AC3E}">
        <p14:creationId xmlns:p14="http://schemas.microsoft.com/office/powerpoint/2010/main" val="4086174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0142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9989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1249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84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8480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5872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6928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72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8297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05497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1232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07190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340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1673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8553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84515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2169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386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9868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9674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62338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28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12/6/2019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7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chart" Target="../charts/chart51.xml"/><Relationship Id="rId4" Type="http://schemas.openxmlformats.org/officeDocument/2006/relationships/chart" Target="../charts/chart5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7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chart" Target="../charts/chart56.xml"/><Relationship Id="rId4" Type="http://schemas.openxmlformats.org/officeDocument/2006/relationships/chart" Target="../charts/chart5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7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chart" Target="../charts/chart61.xml"/><Relationship Id="rId4" Type="http://schemas.openxmlformats.org/officeDocument/2006/relationships/chart" Target="../charts/chart6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8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chart" Target="../charts/chart66.xml"/><Relationship Id="rId4" Type="http://schemas.openxmlformats.org/officeDocument/2006/relationships/chart" Target="../charts/char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l"/>
            <a:r>
              <a:rPr lang="en-US" dirty="0" smtClean="0">
                <a:latin typeface="Helvetica" panose="020B0604020202020204" pitchFamily="34" charset="0"/>
                <a:cs typeface="Helvetica" panose="020B0604020202020204" pitchFamily="34" charset="0"/>
              </a:rPr>
              <a:t>Massachusetts</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22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10</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grpSp>
        <p:nvGrpSpPr>
          <p:cNvPr id="3" name="Group 2"/>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4243651920"/>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430870181"/>
              </p:ext>
            </p:extLst>
          </p:nvPr>
        </p:nvGraphicFramePr>
        <p:xfrm>
          <a:off x="7997281" y="3539890"/>
          <a:ext cx="3657600" cy="1463035"/>
        </p:xfrm>
        <a:graphic>
          <a:graphicData uri="http://schemas.openxmlformats.org/drawingml/2006/table">
            <a:tbl>
              <a:tblPr firstRow="1">
                <a:tableStyleId>{3B4B98B0-60AC-42C2-AFA5-B58CD77FA1E5}</a:tableStyleId>
              </a:tblPr>
              <a:tblGrid>
                <a:gridCol w="2330626">
                  <a:extLst>
                    <a:ext uri="{9D8B030D-6E8A-4147-A177-3AD203B41FA5}">
                      <a16:colId xmlns:a16="http://schemas.microsoft.com/office/drawing/2014/main" val="2354080455"/>
                    </a:ext>
                  </a:extLst>
                </a:gridCol>
                <a:gridCol w="1326974">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Partners Healthcare</a:t>
                      </a:r>
                    </a:p>
                  </a:txBody>
                  <a:tcPr marL="9525" marR="9525" marT="9525" marB="0" anchor="ctr"/>
                </a:tc>
                <a:tc>
                  <a:txBody>
                    <a:bodyPr/>
                    <a:lstStyle/>
                    <a:p>
                      <a:pPr algn="ctr" fontAlgn="b"/>
                      <a:r>
                        <a:rPr lang="en-US" sz="1000" b="0" i="0" u="none" strike="noStrike">
                          <a:effectLst/>
                          <a:latin typeface="Helvetica" panose="020B0604020202020204" pitchFamily="34" charset="0"/>
                        </a:rPr>
                        <a:t>12,222</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rPr>
                        <a:t>Massachusetts General Hospital</a:t>
                      </a:r>
                    </a:p>
                  </a:txBody>
                  <a:tcPr marL="9525" marR="9525" marT="9525" marB="0" anchor="ctr"/>
                </a:tc>
                <a:tc>
                  <a:txBody>
                    <a:bodyPr/>
                    <a:lstStyle/>
                    <a:p>
                      <a:pPr algn="ctr" fontAlgn="b"/>
                      <a:r>
                        <a:rPr lang="en-US" sz="1000" b="0" i="0" u="none" strike="noStrike" dirty="0">
                          <a:effectLst/>
                          <a:latin typeface="Helvetica" panose="020B0604020202020204" pitchFamily="34" charset="0"/>
                        </a:rPr>
                        <a:t>5,317</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a:effectLst/>
                          <a:latin typeface="Helvetica" panose="020B0604020202020204" pitchFamily="34" charset="0"/>
                        </a:rPr>
                        <a:t>Lahey Health</a:t>
                      </a:r>
                    </a:p>
                  </a:txBody>
                  <a:tcPr marL="9525" marR="9525" marT="9525" marB="0" anchor="ctr"/>
                </a:tc>
                <a:tc>
                  <a:txBody>
                    <a:bodyPr/>
                    <a:lstStyle/>
                    <a:p>
                      <a:pPr algn="ctr" fontAlgn="b"/>
                      <a:r>
                        <a:rPr lang="en-US" sz="1000" b="0" i="0" u="none" strike="noStrike" dirty="0">
                          <a:effectLst/>
                          <a:latin typeface="Helvetica" panose="020B0604020202020204" pitchFamily="34" charset="0"/>
                        </a:rPr>
                        <a:t>3,904</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dirty="0">
                          <a:effectLst/>
                          <a:latin typeface="Helvetica" panose="020B0604020202020204" pitchFamily="34" charset="0"/>
                        </a:rPr>
                        <a:t>Boston Medical Center</a:t>
                      </a:r>
                    </a:p>
                  </a:txBody>
                  <a:tcPr marL="9525" marR="9525" marT="9525" marB="0" anchor="ctr"/>
                </a:tc>
                <a:tc>
                  <a:txBody>
                    <a:bodyPr/>
                    <a:lstStyle/>
                    <a:p>
                      <a:pPr algn="ctr" fontAlgn="b"/>
                      <a:r>
                        <a:rPr lang="en-US" sz="1000" b="0" i="0" u="none" strike="noStrike" dirty="0">
                          <a:effectLst/>
                          <a:latin typeface="Helvetica" panose="020B0604020202020204" pitchFamily="34" charset="0"/>
                        </a:rPr>
                        <a:t>3,866</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Boston Children's Hospital</a:t>
                      </a:r>
                    </a:p>
                  </a:txBody>
                  <a:tcPr marL="9525" marR="9525" marT="9525" marB="0" anchor="ctr"/>
                </a:tc>
                <a:tc>
                  <a:txBody>
                    <a:bodyPr/>
                    <a:lstStyle/>
                    <a:p>
                      <a:pPr algn="ctr" fontAlgn="b"/>
                      <a:r>
                        <a:rPr lang="en-US" sz="1000" b="0" i="0" u="none" strike="noStrike" dirty="0">
                          <a:effectLst/>
                          <a:latin typeface="Helvetica" panose="020B0604020202020204" pitchFamily="34" charset="0"/>
                        </a:rPr>
                        <a:t>3,741</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Beth Israel Deaconess Medical Center</a:t>
                      </a:r>
                    </a:p>
                  </a:txBody>
                  <a:tcPr marL="9525" marR="9525" marT="9525" marB="0" anchor="ctr"/>
                </a:tc>
                <a:tc>
                  <a:txBody>
                    <a:bodyPr/>
                    <a:lstStyle/>
                    <a:p>
                      <a:pPr algn="ctr" fontAlgn="b"/>
                      <a:r>
                        <a:rPr lang="en-US" sz="1000" b="0" i="0" u="none" strike="noStrike" dirty="0">
                          <a:effectLst/>
                          <a:latin typeface="Helvetica" panose="020B0604020202020204" pitchFamily="34" charset="0"/>
                        </a:rPr>
                        <a:t>3,652</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7281" y="3194739"/>
            <a:ext cx="3657600" cy="2122559"/>
            <a:chOff x="8015740" y="3179350"/>
            <a:chExt cx="3657600" cy="2122559"/>
          </a:xfrm>
        </p:grpSpPr>
        <p:sp>
          <p:nvSpPr>
            <p:cNvPr id="23" name="TextBox 22"/>
            <p:cNvSpPr txBox="1"/>
            <p:nvPr/>
          </p:nvSpPr>
          <p:spPr>
            <a:xfrm>
              <a:off x="8015740" y="317935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7</a:t>
            </a:r>
            <a:r>
              <a:rPr lang="en-US" sz="1400" dirty="0" smtClean="0">
                <a:latin typeface="Helvetica" panose="020B0604020202020204" pitchFamily="34" charset="0"/>
                <a:cs typeface="Helvetica" panose="020B0604020202020204" pitchFamily="34" charset="0"/>
              </a:rPr>
              <a:t>,000 </a:t>
            </a:r>
            <a:r>
              <a:rPr lang="en-US" sz="1400" dirty="0">
                <a:latin typeface="Helvetica" panose="020B0604020202020204" pitchFamily="34" charset="0"/>
                <a:cs typeface="Helvetica" panose="020B0604020202020204" pitchFamily="34" charset="0"/>
              </a:rPr>
              <a:t>Health Care and Social Assistance establishments were added in </a:t>
            </a:r>
            <a:r>
              <a:rPr lang="en-US" sz="1400" dirty="0" smtClean="0">
                <a:latin typeface="Helvetica" panose="020B0604020202020204" pitchFamily="34" charset="0"/>
                <a:cs typeface="Helvetica" panose="020B0604020202020204" pitchFamily="34" charset="0"/>
              </a:rPr>
              <a:t>Massachusetts between </a:t>
            </a:r>
            <a:r>
              <a:rPr lang="en-US" sz="1400" dirty="0">
                <a:latin typeface="Helvetica" panose="020B0604020202020204" pitchFamily="34" charset="0"/>
                <a:cs typeface="Helvetica" panose="020B0604020202020204" pitchFamily="34" charset="0"/>
              </a:rPr>
              <a:t>2016 and 2018, driven primarily by the increase in Individual and Family Services. Over the last 12 months, </a:t>
            </a:r>
            <a:r>
              <a:rPr lang="en-US" sz="1400" dirty="0" smtClean="0">
                <a:latin typeface="Helvetica" panose="020B0604020202020204" pitchFamily="34" charset="0"/>
                <a:cs typeface="Helvetica" panose="020B0604020202020204" pitchFamily="34" charset="0"/>
              </a:rPr>
              <a:t>Partners Healthcare posted </a:t>
            </a:r>
            <a:r>
              <a:rPr lang="en-US" sz="1400" dirty="0">
                <a:latin typeface="Helvetica" panose="020B0604020202020204" pitchFamily="34" charset="0"/>
                <a:cs typeface="Helvetica" panose="020B0604020202020204" pitchFamily="34" charset="0"/>
              </a:rPr>
              <a:t>the most jobs in </a:t>
            </a:r>
            <a:r>
              <a:rPr lang="en-US" sz="1400" dirty="0" smtClean="0">
                <a:latin typeface="Helvetica" panose="020B0604020202020204" pitchFamily="34" charset="0"/>
                <a:cs typeface="Helvetica" panose="020B0604020202020204" pitchFamily="34" charset="0"/>
              </a:rPr>
              <a:t>the state, </a:t>
            </a:r>
            <a:r>
              <a:rPr lang="en-US" sz="1400" dirty="0">
                <a:latin typeface="Helvetica" panose="020B0604020202020204" pitchFamily="34" charset="0"/>
                <a:cs typeface="Helvetica" panose="020B0604020202020204" pitchFamily="34" charset="0"/>
              </a:rPr>
              <a:t>with </a:t>
            </a:r>
            <a:r>
              <a:rPr lang="en-US" sz="1400" dirty="0" smtClean="0">
                <a:latin typeface="Helvetica" panose="020B0604020202020204" pitchFamily="34" charset="0"/>
                <a:cs typeface="Helvetica" panose="020B0604020202020204" pitchFamily="34" charset="0"/>
              </a:rPr>
              <a:t>12,222.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843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3" name="Group 2"/>
          <p:cNvGrpSpPr/>
          <p:nvPr/>
        </p:nvGrpSpPr>
        <p:grpSpPr>
          <a:xfrm>
            <a:off x="1889761" y="2142101"/>
            <a:ext cx="8412480" cy="4396811"/>
            <a:chOff x="1889761" y="2142101"/>
            <a:chExt cx="8412480" cy="4396811"/>
          </a:xfrm>
        </p:grpSpPr>
        <p:graphicFrame>
          <p:nvGraphicFramePr>
            <p:cNvPr id="11" name="Chart 10"/>
            <p:cNvGraphicFramePr>
              <a:graphicFrameLocks/>
            </p:cNvGraphicFramePr>
            <p:nvPr>
              <p:extLst>
                <p:ext uri="{D42A27DB-BD31-4B8C-83A1-F6EECF244321}">
                  <p14:modId xmlns:p14="http://schemas.microsoft.com/office/powerpoint/2010/main" val="3649305633"/>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61%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Healthcare </a:t>
            </a:r>
            <a:r>
              <a:rPr lang="en-US" sz="1400" dirty="0">
                <a:latin typeface="Helvetica" panose="020B0604020202020204" pitchFamily="34" charset="0"/>
                <a:cs typeface="Helvetica" panose="020B0604020202020204" pitchFamily="34" charset="0"/>
              </a:rPr>
              <a:t>and Social </a:t>
            </a:r>
            <a:r>
              <a:rPr lang="en-US" sz="1400" dirty="0" smtClean="0">
                <a:latin typeface="Helvetica" panose="020B0604020202020204" pitchFamily="34" charset="0"/>
                <a:cs typeface="Helvetica" panose="020B0604020202020204" pitchFamily="34" charset="0"/>
              </a:rPr>
              <a:t>Assistance workers in Massachusetts </a:t>
            </a:r>
            <a:r>
              <a:rPr lang="en-US" sz="1400" dirty="0">
                <a:latin typeface="Helvetica" panose="020B0604020202020204" pitchFamily="34" charset="0"/>
                <a:cs typeface="Helvetica" panose="020B0604020202020204" pitchFamily="34" charset="0"/>
              </a:rPr>
              <a:t>have some college or higher level </a:t>
            </a:r>
            <a:r>
              <a:rPr lang="en-US" sz="1400" dirty="0" smtClean="0">
                <a:latin typeface="Helvetica" panose="020B0604020202020204" pitchFamily="34" charset="0"/>
                <a:cs typeface="Helvetica" panose="020B0604020202020204" pitchFamily="34" charset="0"/>
              </a:rPr>
              <a:t>of education.</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94052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7" name="Group 16"/>
            <p:cNvGrpSpPr/>
            <p:nvPr/>
          </p:nvGrpSpPr>
          <p:grpSpPr>
            <a:xfrm>
              <a:off x="1496613" y="2793279"/>
              <a:ext cx="8897302" cy="2926080"/>
              <a:chOff x="0" y="0"/>
              <a:chExt cx="8897302" cy="2926080"/>
            </a:xfrm>
          </p:grpSpPr>
          <p:graphicFrame>
            <p:nvGraphicFramePr>
              <p:cNvPr id="23" name="Chart 22"/>
              <p:cNvGraphicFramePr>
                <a:graphicFrameLocks/>
              </p:cNvGraphicFramePr>
              <p:nvPr>
                <p:extLst>
                  <p:ext uri="{D42A27DB-BD31-4B8C-83A1-F6EECF244321}">
                    <p14:modId xmlns:p14="http://schemas.microsoft.com/office/powerpoint/2010/main" val="2898885813"/>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3608569373"/>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 name="Group 4"/>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spTree>
    <p:extLst>
      <p:ext uri="{BB962C8B-B14F-4D97-AF65-F5344CB8AC3E}">
        <p14:creationId xmlns:p14="http://schemas.microsoft.com/office/powerpoint/2010/main" val="404707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grpSp>
        <p:nvGrpSpPr>
          <p:cNvPr id="5" name="Group 4"/>
          <p:cNvGrpSpPr/>
          <p:nvPr/>
        </p:nvGrpSpPr>
        <p:grpSpPr>
          <a:xfrm>
            <a:off x="611029" y="2429032"/>
            <a:ext cx="3512582" cy="3767298"/>
            <a:chOff x="611029" y="2429032"/>
            <a:chExt cx="3512582" cy="3767298"/>
          </a:xfrm>
        </p:grpSpPr>
        <p:graphicFrame>
          <p:nvGraphicFramePr>
            <p:cNvPr id="23" name="Chart 22"/>
            <p:cNvGraphicFramePr>
              <a:graphicFrameLocks noChangeAspect="1"/>
            </p:cNvGraphicFramePr>
            <p:nvPr>
              <p:extLst>
                <p:ext uri="{D42A27DB-BD31-4B8C-83A1-F6EECF244321}">
                  <p14:modId xmlns:p14="http://schemas.microsoft.com/office/powerpoint/2010/main" val="1366574477"/>
                </p:ext>
              </p:extLst>
            </p:nvPr>
          </p:nvGraphicFramePr>
          <p:xfrm>
            <a:off x="648891" y="2800459"/>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9" name="Group 8"/>
          <p:cNvGrpSpPr/>
          <p:nvPr/>
        </p:nvGrpSpPr>
        <p:grpSpPr>
          <a:xfrm>
            <a:off x="4898801" y="2427883"/>
            <a:ext cx="6797676" cy="3768447"/>
            <a:chOff x="4898801" y="2427883"/>
            <a:chExt cx="6797676" cy="3768447"/>
          </a:xfrm>
        </p:grpSpPr>
        <p:graphicFrame>
          <p:nvGraphicFramePr>
            <p:cNvPr id="17" name="Chart 16"/>
            <p:cNvGraphicFramePr>
              <a:graphicFrameLocks noChangeAspect="1"/>
            </p:cNvGraphicFramePr>
            <p:nvPr>
              <p:extLst>
                <p:ext uri="{D42A27DB-BD31-4B8C-83A1-F6EECF244321}">
                  <p14:modId xmlns:p14="http://schemas.microsoft.com/office/powerpoint/2010/main" val="3817462572"/>
                </p:ext>
              </p:extLst>
            </p:nvPr>
          </p:nvGraphicFramePr>
          <p:xfrm>
            <a:off x="4898801"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noChangeAspect="1"/>
            </p:cNvGraphicFramePr>
            <p:nvPr>
              <p:extLst>
                <p:ext uri="{D42A27DB-BD31-4B8C-83A1-F6EECF244321}">
                  <p14:modId xmlns:p14="http://schemas.microsoft.com/office/powerpoint/2010/main" val="2329507646"/>
                </p:ext>
              </p:extLst>
            </p:nvPr>
          </p:nvGraphicFramePr>
          <p:xfrm>
            <a:off x="9232070" y="2800459"/>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most workers in the Healthcare and Social Assistance sector are white, since 2015, growth in employment has been increasing for Black or African American, Asian, and Hispanic or Latino populations.</a:t>
            </a:r>
          </a:p>
        </p:txBody>
      </p:sp>
    </p:spTree>
    <p:extLst>
      <p:ext uri="{BB962C8B-B14F-4D97-AF65-F5344CB8AC3E}">
        <p14:creationId xmlns:p14="http://schemas.microsoft.com/office/powerpoint/2010/main" val="3274229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48605269"/>
              </p:ext>
            </p:extLst>
          </p:nvPr>
        </p:nvGraphicFramePr>
        <p:xfrm>
          <a:off x="7997281" y="3446857"/>
          <a:ext cx="3657600" cy="1463042"/>
        </p:xfrm>
        <a:graphic>
          <a:graphicData uri="http://schemas.openxmlformats.org/drawingml/2006/table">
            <a:tbl>
              <a:tblPr firstRow="1">
                <a:tableStyleId>{D27102A9-8310-4765-A935-A1911B00CA55}</a:tableStyleId>
              </a:tblPr>
              <a:tblGrid>
                <a:gridCol w="2061119">
                  <a:extLst>
                    <a:ext uri="{9D8B030D-6E8A-4147-A177-3AD203B41FA5}">
                      <a16:colId xmlns:a16="http://schemas.microsoft.com/office/drawing/2014/main" val="59116263"/>
                    </a:ext>
                  </a:extLst>
                </a:gridCol>
                <a:gridCol w="1596481">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mj-lt"/>
                          <a:cs typeface="Helvetica" panose="020B0604020202020204" pitchFamily="34" charset="0"/>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cs typeface="Helvetica" panose="020B0604020202020204" pitchFamily="34" charset="0"/>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dirty="0">
                          <a:effectLst/>
                          <a:latin typeface="Helvetica" panose="020B0604020202020204" pitchFamily="34" charset="0"/>
                        </a:rPr>
                        <a:t>Takeda </a:t>
                      </a:r>
                      <a:r>
                        <a:rPr lang="en-US" sz="1000" b="0" i="0" u="none" strike="noStrike" dirty="0" smtClean="0">
                          <a:effectLst/>
                          <a:latin typeface="Helvetica" panose="020B0604020202020204" pitchFamily="34" charset="0"/>
                        </a:rPr>
                        <a:t>Pharmaceuticals</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b="0" i="0" u="none" strike="noStrike">
                          <a:effectLst/>
                          <a:latin typeface="Helvetica" panose="020B0604020202020204" pitchFamily="34" charset="0"/>
                        </a:rPr>
                        <a:t>3,033</a:t>
                      </a:r>
                    </a:p>
                  </a:txBody>
                  <a:tcPr marL="9525" marR="9525" marT="9525" marB="0" anchor="ctr"/>
                </a:tc>
                <a:extLst>
                  <a:ext uri="{0D108BD9-81ED-4DB2-BD59-A6C34878D82A}">
                    <a16:rowId xmlns:a16="http://schemas.microsoft.com/office/drawing/2014/main" val="1747839680"/>
                  </a:ext>
                </a:extLst>
              </a:tr>
              <a:tr h="209006">
                <a:tc>
                  <a:txBody>
                    <a:bodyPr/>
                    <a:lstStyle/>
                    <a:p>
                      <a:pPr algn="ctr" fontAlgn="b"/>
                      <a:r>
                        <a:rPr lang="en-US" sz="1000" b="0" i="0" u="none" strike="noStrike">
                          <a:effectLst/>
                          <a:latin typeface="Helvetica" panose="020B0604020202020204" pitchFamily="34" charset="0"/>
                        </a:rPr>
                        <a:t>Raytheon</a:t>
                      </a:r>
                    </a:p>
                  </a:txBody>
                  <a:tcPr marL="9525" marR="9525" marT="9525" marB="0" anchor="ctr"/>
                </a:tc>
                <a:tc>
                  <a:txBody>
                    <a:bodyPr/>
                    <a:lstStyle/>
                    <a:p>
                      <a:pPr algn="ctr" fontAlgn="b"/>
                      <a:r>
                        <a:rPr lang="en-US" sz="1000" b="0" i="0" u="none" strike="noStrike">
                          <a:effectLst/>
                          <a:latin typeface="Helvetica" panose="020B0604020202020204" pitchFamily="34" charset="0"/>
                        </a:rPr>
                        <a:t>2,879</a:t>
                      </a:r>
                    </a:p>
                  </a:txBody>
                  <a:tcPr marL="9525" marR="9525" marT="9525" marB="0" anchor="ctr"/>
                </a:tc>
                <a:extLst>
                  <a:ext uri="{0D108BD9-81ED-4DB2-BD59-A6C34878D82A}">
                    <a16:rowId xmlns:a16="http://schemas.microsoft.com/office/drawing/2014/main" val="1882170930"/>
                  </a:ext>
                </a:extLst>
              </a:tr>
              <a:tr h="209006">
                <a:tc>
                  <a:txBody>
                    <a:bodyPr/>
                    <a:lstStyle/>
                    <a:p>
                      <a:pPr algn="ctr" fontAlgn="b"/>
                      <a:r>
                        <a:rPr lang="en-US" sz="1000" b="0" i="0" u="none" strike="noStrike">
                          <a:effectLst/>
                          <a:latin typeface="Helvetica" panose="020B0604020202020204" pitchFamily="34" charset="0"/>
                        </a:rPr>
                        <a:t>Dell</a:t>
                      </a:r>
                    </a:p>
                  </a:txBody>
                  <a:tcPr marL="9525" marR="9525" marT="9525" marB="0" anchor="ctr"/>
                </a:tc>
                <a:tc>
                  <a:txBody>
                    <a:bodyPr/>
                    <a:lstStyle/>
                    <a:p>
                      <a:pPr algn="ctr" fontAlgn="b"/>
                      <a:r>
                        <a:rPr lang="en-US" sz="1000" b="0" i="0" u="none" strike="noStrike">
                          <a:effectLst/>
                          <a:latin typeface="Helvetica" panose="020B0604020202020204" pitchFamily="34" charset="0"/>
                        </a:rPr>
                        <a:t>1,962</a:t>
                      </a:r>
                    </a:p>
                  </a:txBody>
                  <a:tcPr marL="9525" marR="9525" marT="9525" marB="0" anchor="ctr"/>
                </a:tc>
                <a:extLst>
                  <a:ext uri="{0D108BD9-81ED-4DB2-BD59-A6C34878D82A}">
                    <a16:rowId xmlns:a16="http://schemas.microsoft.com/office/drawing/2014/main" val="2679721514"/>
                  </a:ext>
                </a:extLst>
              </a:tr>
              <a:tr h="209006">
                <a:tc>
                  <a:txBody>
                    <a:bodyPr/>
                    <a:lstStyle/>
                    <a:p>
                      <a:pPr algn="ctr" fontAlgn="b"/>
                      <a:r>
                        <a:rPr lang="en-US" sz="1000" b="0" i="0" u="none" strike="noStrike">
                          <a:effectLst/>
                          <a:latin typeface="Helvetica" panose="020B0604020202020204" pitchFamily="34" charset="0"/>
                        </a:rPr>
                        <a:t>Sanofi Aventis</a:t>
                      </a:r>
                    </a:p>
                  </a:txBody>
                  <a:tcPr marL="9525" marR="9525" marT="9525" marB="0" anchor="ctr"/>
                </a:tc>
                <a:tc>
                  <a:txBody>
                    <a:bodyPr/>
                    <a:lstStyle/>
                    <a:p>
                      <a:pPr algn="ctr" fontAlgn="b"/>
                      <a:r>
                        <a:rPr lang="en-US" sz="1000" b="0" i="0" u="none" strike="noStrike">
                          <a:effectLst/>
                          <a:latin typeface="Helvetica" panose="020B0604020202020204" pitchFamily="34" charset="0"/>
                        </a:rPr>
                        <a:t>1,619</a:t>
                      </a:r>
                    </a:p>
                  </a:txBody>
                  <a:tcPr marL="9525" marR="9525" marT="9525" marB="0" anchor="ctr"/>
                </a:tc>
                <a:extLst>
                  <a:ext uri="{0D108BD9-81ED-4DB2-BD59-A6C34878D82A}">
                    <a16:rowId xmlns:a16="http://schemas.microsoft.com/office/drawing/2014/main" val="1250045122"/>
                  </a:ext>
                </a:extLst>
              </a:tr>
              <a:tr h="209006">
                <a:tc>
                  <a:txBody>
                    <a:bodyPr/>
                    <a:lstStyle/>
                    <a:p>
                      <a:pPr algn="ctr" fontAlgn="b"/>
                      <a:r>
                        <a:rPr lang="en-US" sz="1000" b="0" i="0" u="none" strike="noStrike">
                          <a:effectLst/>
                          <a:latin typeface="Helvetica" panose="020B0604020202020204" pitchFamily="34" charset="0"/>
                        </a:rPr>
                        <a:t>Biogen</a:t>
                      </a:r>
                    </a:p>
                  </a:txBody>
                  <a:tcPr marL="9525" marR="9525" marT="9525" marB="0" anchor="ctr"/>
                </a:tc>
                <a:tc>
                  <a:txBody>
                    <a:bodyPr/>
                    <a:lstStyle/>
                    <a:p>
                      <a:pPr algn="ctr" fontAlgn="b"/>
                      <a:r>
                        <a:rPr lang="en-US" sz="1000" b="0" i="0" u="none" strike="noStrike">
                          <a:effectLst/>
                          <a:latin typeface="Helvetica" panose="020B0604020202020204" pitchFamily="34" charset="0"/>
                        </a:rPr>
                        <a:t>1,563</a:t>
                      </a:r>
                    </a:p>
                  </a:txBody>
                  <a:tcPr marL="9525" marR="9525" marT="9525" marB="0" anchor="ctr"/>
                </a:tc>
                <a:extLst>
                  <a:ext uri="{0D108BD9-81ED-4DB2-BD59-A6C34878D82A}">
                    <a16:rowId xmlns:a16="http://schemas.microsoft.com/office/drawing/2014/main" val="3930176931"/>
                  </a:ext>
                </a:extLst>
              </a:tr>
              <a:tr h="209006">
                <a:tc>
                  <a:txBody>
                    <a:bodyPr/>
                    <a:lstStyle/>
                    <a:p>
                      <a:pPr algn="ctr" fontAlgn="b"/>
                      <a:r>
                        <a:rPr lang="en-US" sz="1000" b="0" i="0" u="none" strike="noStrike" dirty="0">
                          <a:effectLst/>
                          <a:latin typeface="Helvetica" panose="020B0604020202020204" pitchFamily="34" charset="0"/>
                        </a:rPr>
                        <a:t>General </a:t>
                      </a:r>
                      <a:r>
                        <a:rPr lang="en-US" sz="1000" b="0" i="0" u="none" strike="noStrike" dirty="0" smtClean="0">
                          <a:effectLst/>
                          <a:latin typeface="Helvetica" panose="020B0604020202020204" pitchFamily="34" charset="0"/>
                        </a:rPr>
                        <a:t>Electric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b="0" i="0" u="none" strike="noStrike" dirty="0">
                          <a:effectLst/>
                          <a:latin typeface="Helvetica" panose="020B0604020202020204" pitchFamily="34" charset="0"/>
                        </a:rPr>
                        <a:t>1,273</a:t>
                      </a:r>
                    </a:p>
                  </a:txBody>
                  <a:tcPr marL="9525" marR="9525" marT="9525" marB="0" anchor="ctr"/>
                </a:tc>
                <a:extLst>
                  <a:ext uri="{0D108BD9-81ED-4DB2-BD59-A6C34878D82A}">
                    <a16:rowId xmlns:a16="http://schemas.microsoft.com/office/drawing/2014/main" val="528235191"/>
                  </a:ext>
                </a:extLst>
              </a:tr>
            </a:tbl>
          </a:graphicData>
        </a:graphic>
      </p:graphicFrame>
      <p:grpSp>
        <p:nvGrpSpPr>
          <p:cNvPr id="2" name="Group 1"/>
          <p:cNvGrpSpPr/>
          <p:nvPr/>
        </p:nvGrpSpPr>
        <p:grpSpPr>
          <a:xfrm>
            <a:off x="631082" y="2606685"/>
            <a:ext cx="7040880" cy="3590633"/>
            <a:chOff x="631082" y="2606685"/>
            <a:chExt cx="7040880" cy="3590633"/>
          </a:xfrm>
        </p:grpSpPr>
        <p:graphicFrame>
          <p:nvGraphicFramePr>
            <p:cNvPr id="14" name="Chart 13"/>
            <p:cNvGraphicFramePr>
              <a:graphicFrameLocks/>
            </p:cNvGraphicFramePr>
            <p:nvPr>
              <p:extLst>
                <p:ext uri="{D42A27DB-BD31-4B8C-83A1-F6EECF244321}">
                  <p14:modId xmlns:p14="http://schemas.microsoft.com/office/powerpoint/2010/main" val="3563623163"/>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8" name="Rectangle 17"/>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number of Manufacturing establishments in Massachusetts declined slightly between 2016 and 2018. In the last year, Takeda Pharmaceuticals </a:t>
            </a:r>
            <a:r>
              <a:rPr lang="en-US" sz="1400" dirty="0">
                <a:latin typeface="Helvetica" panose="020B0604020202020204" pitchFamily="34" charset="0"/>
                <a:cs typeface="Helvetica" panose="020B0604020202020204" pitchFamily="34" charset="0"/>
              </a:rPr>
              <a:t>was the employer with the highest number of job </a:t>
            </a:r>
            <a:r>
              <a:rPr lang="en-US" sz="1400" dirty="0" smtClean="0">
                <a:latin typeface="Helvetica" panose="020B0604020202020204" pitchFamily="34" charset="0"/>
                <a:cs typeface="Helvetica" panose="020B0604020202020204" pitchFamily="34" charset="0"/>
              </a:rPr>
              <a:t>postings in Massachusetts (3,033),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Raytheon (2,879).</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223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6" name="Group 5"/>
          <p:cNvGrpSpPr/>
          <p:nvPr/>
        </p:nvGrpSpPr>
        <p:grpSpPr>
          <a:xfrm>
            <a:off x="1889761" y="2147517"/>
            <a:ext cx="8412480" cy="4391395"/>
            <a:chOff x="1889761" y="2147517"/>
            <a:chExt cx="8412480" cy="4391395"/>
          </a:xfrm>
        </p:grpSpPr>
        <p:graphicFrame>
          <p:nvGraphicFramePr>
            <p:cNvPr id="11" name="Chart 10"/>
            <p:cNvGraphicFramePr>
              <a:graphicFrameLocks/>
            </p:cNvGraphicFramePr>
            <p:nvPr>
              <p:extLst>
                <p:ext uri="{D42A27DB-BD31-4B8C-83A1-F6EECF244321}">
                  <p14:modId xmlns:p14="http://schemas.microsoft.com/office/powerpoint/2010/main" val="3500003471"/>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5" name="Rectangle 14"/>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36%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Manufacturing workers in Massachusetts have </a:t>
            </a:r>
            <a:r>
              <a:rPr lang="en-US" sz="1400" dirty="0">
                <a:latin typeface="Helvetica" panose="020B0604020202020204" pitchFamily="34" charset="0"/>
                <a:cs typeface="Helvetica" panose="020B0604020202020204" pitchFamily="34" charset="0"/>
              </a:rPr>
              <a:t>a high school diploma or less. </a:t>
            </a:r>
            <a:r>
              <a:rPr lang="en-US" sz="1400" dirty="0" smtClean="0">
                <a:latin typeface="Helvetica" panose="020B0604020202020204" pitchFamily="34" charset="0"/>
                <a:cs typeface="Helvetica" panose="020B0604020202020204" pitchFamily="34" charset="0"/>
              </a:rPr>
              <a:t>27% </a:t>
            </a:r>
            <a:r>
              <a:rPr lang="en-US" sz="1400" dirty="0">
                <a:latin typeface="Helvetica" panose="020B0604020202020204" pitchFamily="34" charset="0"/>
                <a:cs typeface="Helvetica" panose="020B0604020202020204" pitchFamily="34" charset="0"/>
              </a:rPr>
              <a:t>of workers in Manufacturing have some college or an Associate Degree and </a:t>
            </a:r>
            <a:r>
              <a:rPr lang="en-US" sz="1400" dirty="0" smtClean="0">
                <a:latin typeface="Helvetica" panose="020B0604020202020204" pitchFamily="34" charset="0"/>
                <a:cs typeface="Helvetica" panose="020B0604020202020204" pitchFamily="34" charset="0"/>
              </a:rPr>
              <a:t>30% </a:t>
            </a:r>
            <a:r>
              <a:rPr lang="en-US" sz="1400" dirty="0">
                <a:latin typeface="Helvetica" panose="020B0604020202020204" pitchFamily="34" charset="0"/>
                <a:cs typeface="Helvetica" panose="020B0604020202020204" pitchFamily="34" charset="0"/>
              </a:rPr>
              <a:t>have a Bachelor’s degree or higher. This educational attainment mix has been relatively stable since 2015.</a:t>
            </a:r>
          </a:p>
        </p:txBody>
      </p:sp>
    </p:spTree>
    <p:extLst>
      <p:ext uri="{BB962C8B-B14F-4D97-AF65-F5344CB8AC3E}">
        <p14:creationId xmlns:p14="http://schemas.microsoft.com/office/powerpoint/2010/main" val="4259479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19" name="Group 18"/>
            <p:cNvGrpSpPr/>
            <p:nvPr/>
          </p:nvGrpSpPr>
          <p:grpSpPr>
            <a:xfrm>
              <a:off x="1496613" y="2793279"/>
              <a:ext cx="8916352" cy="2926080"/>
              <a:chOff x="0" y="0"/>
              <a:chExt cx="8916352" cy="2926080"/>
            </a:xfrm>
          </p:grpSpPr>
          <p:graphicFrame>
            <p:nvGraphicFramePr>
              <p:cNvPr id="25" name="Chart 24"/>
              <p:cNvGraphicFramePr>
                <a:graphicFrameLocks/>
              </p:cNvGraphicFramePr>
              <p:nvPr>
                <p:extLst>
                  <p:ext uri="{D42A27DB-BD31-4B8C-83A1-F6EECF244321}">
                    <p14:modId xmlns:p14="http://schemas.microsoft.com/office/powerpoint/2010/main" val="363627321"/>
                  </p:ext>
                </p:extLst>
              </p:nvPr>
            </p:nvGraphicFramePr>
            <p:xfrm>
              <a:off x="4710112"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770047614"/>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in </a:t>
            </a:r>
            <a:r>
              <a:rPr lang="en-US" sz="1400" dirty="0" smtClean="0">
                <a:latin typeface="Helvetica" panose="020B0604020202020204" pitchFamily="34" charset="0"/>
                <a:cs typeface="Helvetica" panose="020B0604020202020204" pitchFamily="34" charset="0"/>
              </a:rPr>
              <a:t>Massachusetts </a:t>
            </a:r>
            <a:r>
              <a:rPr lang="en-US" sz="1400" dirty="0">
                <a:latin typeface="Helvetica" panose="020B0604020202020204" pitchFamily="34" charset="0"/>
                <a:cs typeface="Helvetica" panose="020B0604020202020204" pitchFamily="34" charset="0"/>
              </a:rPr>
              <a:t>are </a:t>
            </a:r>
            <a:r>
              <a:rPr lang="en-US" sz="1400" dirty="0" smtClean="0">
                <a:latin typeface="Helvetica" panose="020B0604020202020204" pitchFamily="34" charset="0"/>
                <a:cs typeface="Helvetica" panose="020B0604020202020204" pitchFamily="34" charset="0"/>
              </a:rPr>
              <a:t>still predominantly male, although the share of female workers has increased since 2015.</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4154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98802" y="2427883"/>
            <a:ext cx="6797675" cy="3768447"/>
            <a:chOff x="4898802" y="2427883"/>
            <a:chExt cx="6797675" cy="3768447"/>
          </a:xfrm>
        </p:grpSpPr>
        <p:grpSp>
          <p:nvGrpSpPr>
            <p:cNvPr id="7" name="Group 6"/>
            <p:cNvGrpSpPr/>
            <p:nvPr/>
          </p:nvGrpSpPr>
          <p:grpSpPr>
            <a:xfrm>
              <a:off x="4898802" y="2800999"/>
              <a:ext cx="6797675" cy="2926080"/>
              <a:chOff x="4898802" y="2800999"/>
              <a:chExt cx="6797675" cy="2926080"/>
            </a:xfrm>
          </p:grpSpPr>
          <p:graphicFrame>
            <p:nvGraphicFramePr>
              <p:cNvPr id="19" name="Chart 18"/>
              <p:cNvGraphicFramePr>
                <a:graphicFrameLocks noChangeAspect="1"/>
              </p:cNvGraphicFramePr>
              <p:nvPr>
                <p:extLst>
                  <p:ext uri="{D42A27DB-BD31-4B8C-83A1-F6EECF244321}">
                    <p14:modId xmlns:p14="http://schemas.microsoft.com/office/powerpoint/2010/main" val="3003032434"/>
                  </p:ext>
                </p:extLst>
              </p:nvPr>
            </p:nvGraphicFramePr>
            <p:xfrm>
              <a:off x="4898802" y="2800999"/>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noChangeAspect="1"/>
              </p:cNvGraphicFramePr>
              <p:nvPr>
                <p:extLst>
                  <p:ext uri="{D42A27DB-BD31-4B8C-83A1-F6EECF244321}">
                    <p14:modId xmlns:p14="http://schemas.microsoft.com/office/powerpoint/2010/main" val="1387146945"/>
                  </p:ext>
                </p:extLst>
              </p:nvPr>
            </p:nvGraphicFramePr>
            <p:xfrm>
              <a:off x="9232070" y="2800999"/>
              <a:ext cx="2464407"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76999"/>
              </a:xfrm>
              <a:prstGeom prst="rect">
                <a:avLst/>
              </a:prstGeom>
            </p:spPr>
            <p:txBody>
              <a:bodyPr wrap="square">
                <a:spAutoFit/>
              </a:bodyPr>
              <a:lstStyle/>
              <a:p>
                <a:pPr algn="ctr"/>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a:p>
        </p:txBody>
      </p:sp>
      <p:grpSp>
        <p:nvGrpSpPr>
          <p:cNvPr id="3" name="Group 2"/>
          <p:cNvGrpSpPr/>
          <p:nvPr/>
        </p:nvGrpSpPr>
        <p:grpSpPr>
          <a:xfrm>
            <a:off x="611029" y="2427883"/>
            <a:ext cx="3512582" cy="3768447"/>
            <a:chOff x="611029" y="2427883"/>
            <a:chExt cx="3512582" cy="3768447"/>
          </a:xfrm>
        </p:grpSpPr>
        <p:graphicFrame>
          <p:nvGraphicFramePr>
            <p:cNvPr id="21" name="Chart 20"/>
            <p:cNvGraphicFramePr>
              <a:graphicFrameLocks noChangeAspect="1"/>
            </p:cNvGraphicFramePr>
            <p:nvPr>
              <p:extLst>
                <p:ext uri="{D42A27DB-BD31-4B8C-83A1-F6EECF244321}">
                  <p14:modId xmlns:p14="http://schemas.microsoft.com/office/powerpoint/2010/main" val="3179739716"/>
                </p:ext>
              </p:extLst>
            </p:nvPr>
          </p:nvGraphicFramePr>
          <p:xfrm>
            <a:off x="629960" y="2800999"/>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76999"/>
              </a:xfrm>
              <a:prstGeom prst="rect">
                <a:avLst/>
              </a:prstGeom>
            </p:spPr>
            <p:txBody>
              <a:bodyPr wrap="square">
                <a:spAutoFit/>
              </a:bodyPr>
              <a:lstStyle/>
              <a:p>
                <a:pPr algn="ctr"/>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3" name="Rectangle 22"/>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80% of Manufacturing workers in Massachusetts are white. However, the share of Manufacturing workers who identify as Black or African American, Asian, or Hispanic or Latino has increased since 2015.</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6559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Objectives for Regions</a:t>
            </a:r>
            <a:endParaRPr lang="en-US" sz="3200" dirty="0"/>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4246460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20</a:t>
            </a:fld>
            <a:endParaRPr lang="en-US" dirty="0"/>
          </a:p>
        </p:txBody>
      </p:sp>
    </p:spTree>
    <p:extLst>
      <p:ext uri="{BB962C8B-B14F-4D97-AF65-F5344CB8AC3E}">
        <p14:creationId xmlns:p14="http://schemas.microsoft.com/office/powerpoint/2010/main" val="235216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06685"/>
            <a:ext cx="7041055" cy="3590633"/>
            <a:chOff x="631082" y="2606685"/>
            <a:chExt cx="7041055" cy="3590633"/>
          </a:xfrm>
        </p:grpSpPr>
        <p:graphicFrame>
          <p:nvGraphicFramePr>
            <p:cNvPr id="14" name="Chart 13"/>
            <p:cNvGraphicFramePr>
              <a:graphicFrameLocks/>
            </p:cNvGraphicFramePr>
            <p:nvPr>
              <p:extLst>
                <p:ext uri="{D42A27DB-BD31-4B8C-83A1-F6EECF244321}">
                  <p14:modId xmlns:p14="http://schemas.microsoft.com/office/powerpoint/2010/main" val="3457167924"/>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79898094"/>
              </p:ext>
            </p:extLst>
          </p:nvPr>
        </p:nvGraphicFramePr>
        <p:xfrm>
          <a:off x="7997281" y="3475366"/>
          <a:ext cx="3657600" cy="1463038"/>
        </p:xfrm>
        <a:graphic>
          <a:graphicData uri="http://schemas.openxmlformats.org/drawingml/2006/table">
            <a:tbl>
              <a:tblPr firstRow="1">
                <a:tableStyleId>{0E3FDE45-AF77-4B5C-9715-49D594BDF05E}</a:tableStyleId>
              </a:tblPr>
              <a:tblGrid>
                <a:gridCol w="2295041">
                  <a:extLst>
                    <a:ext uri="{9D8B030D-6E8A-4147-A177-3AD203B41FA5}">
                      <a16:colId xmlns:a16="http://schemas.microsoft.com/office/drawing/2014/main" val="2354080455"/>
                    </a:ext>
                  </a:extLst>
                </a:gridCol>
                <a:gridCol w="1362559">
                  <a:extLst>
                    <a:ext uri="{9D8B030D-6E8A-4147-A177-3AD203B41FA5}">
                      <a16:colId xmlns:a16="http://schemas.microsoft.com/office/drawing/2014/main" val="2062974140"/>
                    </a:ext>
                  </a:extLst>
                </a:gridCol>
              </a:tblGrid>
              <a:tr h="217900">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7523">
                <a:tc>
                  <a:txBody>
                    <a:bodyPr/>
                    <a:lstStyle/>
                    <a:p>
                      <a:pPr algn="ctr" fontAlgn="b"/>
                      <a:r>
                        <a:rPr lang="en-US" sz="1000" b="0" i="0" u="none" strike="noStrike">
                          <a:effectLst/>
                          <a:latin typeface="Helvetica" panose="020B0604020202020204" pitchFamily="34" charset="0"/>
                        </a:rPr>
                        <a:t>IBM</a:t>
                      </a:r>
                    </a:p>
                  </a:txBody>
                  <a:tcPr marL="9525" marR="9525" marT="9525" marB="0" anchor="ctr"/>
                </a:tc>
                <a:tc>
                  <a:txBody>
                    <a:bodyPr/>
                    <a:lstStyle/>
                    <a:p>
                      <a:pPr algn="ctr" fontAlgn="b"/>
                      <a:r>
                        <a:rPr lang="en-US" sz="1000" b="0" i="0" u="none" strike="noStrike">
                          <a:effectLst/>
                          <a:latin typeface="Helvetica" panose="020B0604020202020204" pitchFamily="34" charset="0"/>
                        </a:rPr>
                        <a:t>2,700</a:t>
                      </a:r>
                    </a:p>
                  </a:txBody>
                  <a:tcPr marL="9525" marR="9525" marT="9525" marB="0" anchor="ctr"/>
                </a:tc>
                <a:extLst>
                  <a:ext uri="{0D108BD9-81ED-4DB2-BD59-A6C34878D82A}">
                    <a16:rowId xmlns:a16="http://schemas.microsoft.com/office/drawing/2014/main" val="2094299416"/>
                  </a:ext>
                </a:extLst>
              </a:tr>
              <a:tr h="207523">
                <a:tc>
                  <a:txBody>
                    <a:bodyPr/>
                    <a:lstStyle/>
                    <a:p>
                      <a:pPr algn="ctr" fontAlgn="b"/>
                      <a:r>
                        <a:rPr lang="en-US" sz="1000" b="0" i="0" u="none" strike="noStrike">
                          <a:effectLst/>
                          <a:latin typeface="Helvetica" panose="020B0604020202020204" pitchFamily="34" charset="0"/>
                        </a:rPr>
                        <a:t>Deloitte</a:t>
                      </a:r>
                    </a:p>
                  </a:txBody>
                  <a:tcPr marL="9525" marR="9525" marT="9525" marB="0" anchor="ctr"/>
                </a:tc>
                <a:tc>
                  <a:txBody>
                    <a:bodyPr/>
                    <a:lstStyle/>
                    <a:p>
                      <a:pPr algn="ctr" fontAlgn="b"/>
                      <a:r>
                        <a:rPr lang="en-US" sz="1000" b="0" i="0" u="none" strike="noStrike">
                          <a:effectLst/>
                          <a:latin typeface="Helvetica" panose="020B0604020202020204" pitchFamily="34" charset="0"/>
                        </a:rPr>
                        <a:t>2,563</a:t>
                      </a:r>
                    </a:p>
                  </a:txBody>
                  <a:tcPr marL="9525" marR="9525" marT="9525" marB="0" anchor="ctr"/>
                </a:tc>
                <a:extLst>
                  <a:ext uri="{0D108BD9-81ED-4DB2-BD59-A6C34878D82A}">
                    <a16:rowId xmlns:a16="http://schemas.microsoft.com/office/drawing/2014/main" val="1311406487"/>
                  </a:ext>
                </a:extLst>
              </a:tr>
              <a:tr h="207523">
                <a:tc>
                  <a:txBody>
                    <a:bodyPr/>
                    <a:lstStyle/>
                    <a:p>
                      <a:pPr algn="ctr" fontAlgn="b"/>
                      <a:r>
                        <a:rPr lang="en-US" sz="1000" b="0" i="0" u="none" strike="noStrike">
                          <a:effectLst/>
                          <a:latin typeface="Helvetica" panose="020B0604020202020204" pitchFamily="34" charset="0"/>
                        </a:rPr>
                        <a:t>Dana Farber Cancer Institute</a:t>
                      </a:r>
                    </a:p>
                  </a:txBody>
                  <a:tcPr marL="9525" marR="9525" marT="9525" marB="0" anchor="ctr"/>
                </a:tc>
                <a:tc>
                  <a:txBody>
                    <a:bodyPr/>
                    <a:lstStyle/>
                    <a:p>
                      <a:pPr algn="ctr" fontAlgn="b"/>
                      <a:r>
                        <a:rPr lang="en-US" sz="1000" b="0" i="0" u="none" strike="noStrike">
                          <a:effectLst/>
                          <a:latin typeface="Helvetica" panose="020B0604020202020204" pitchFamily="34" charset="0"/>
                        </a:rPr>
                        <a:t>2,084</a:t>
                      </a:r>
                    </a:p>
                  </a:txBody>
                  <a:tcPr marL="9525" marR="9525" marT="9525" marB="0" anchor="ctr"/>
                </a:tc>
                <a:extLst>
                  <a:ext uri="{0D108BD9-81ED-4DB2-BD59-A6C34878D82A}">
                    <a16:rowId xmlns:a16="http://schemas.microsoft.com/office/drawing/2014/main" val="1699668475"/>
                  </a:ext>
                </a:extLst>
              </a:tr>
              <a:tr h="207523">
                <a:tc>
                  <a:txBody>
                    <a:bodyPr/>
                    <a:lstStyle/>
                    <a:p>
                      <a:pPr algn="ctr" fontAlgn="b"/>
                      <a:r>
                        <a:rPr lang="en-US" sz="1000" b="0" i="0" u="none" strike="noStrike">
                          <a:effectLst/>
                          <a:latin typeface="Helvetica" panose="020B0604020202020204" pitchFamily="34" charset="0"/>
                        </a:rPr>
                        <a:t>H&amp;R Block</a:t>
                      </a:r>
                    </a:p>
                  </a:txBody>
                  <a:tcPr marL="9525" marR="9525" marT="9525" marB="0" anchor="ctr"/>
                </a:tc>
                <a:tc>
                  <a:txBody>
                    <a:bodyPr/>
                    <a:lstStyle/>
                    <a:p>
                      <a:pPr algn="ctr" fontAlgn="b"/>
                      <a:r>
                        <a:rPr lang="en-US" sz="1000" b="0" i="0" u="none" strike="noStrike">
                          <a:effectLst/>
                          <a:latin typeface="Helvetica" panose="020B0604020202020204" pitchFamily="34" charset="0"/>
                        </a:rPr>
                        <a:t>1,502</a:t>
                      </a:r>
                    </a:p>
                  </a:txBody>
                  <a:tcPr marL="9525" marR="9525" marT="9525" marB="0" anchor="ctr"/>
                </a:tc>
                <a:extLst>
                  <a:ext uri="{0D108BD9-81ED-4DB2-BD59-A6C34878D82A}">
                    <a16:rowId xmlns:a16="http://schemas.microsoft.com/office/drawing/2014/main" val="4041789653"/>
                  </a:ext>
                </a:extLst>
              </a:tr>
              <a:tr h="207523">
                <a:tc>
                  <a:txBody>
                    <a:bodyPr/>
                    <a:lstStyle/>
                    <a:p>
                      <a:pPr algn="ctr" fontAlgn="b"/>
                      <a:r>
                        <a:rPr lang="en-US" sz="1000" b="0" i="0" u="none" strike="noStrike">
                          <a:effectLst/>
                          <a:latin typeface="Helvetica" panose="020B0604020202020204" pitchFamily="34" charset="0"/>
                        </a:rPr>
                        <a:t>Accenture</a:t>
                      </a:r>
                    </a:p>
                  </a:txBody>
                  <a:tcPr marL="9525" marR="9525" marT="9525" marB="0" anchor="ctr"/>
                </a:tc>
                <a:tc>
                  <a:txBody>
                    <a:bodyPr/>
                    <a:lstStyle/>
                    <a:p>
                      <a:pPr algn="ctr" fontAlgn="b"/>
                      <a:r>
                        <a:rPr lang="en-US" sz="1000" b="0" i="0" u="none" strike="noStrike">
                          <a:effectLst/>
                          <a:latin typeface="Helvetica" panose="020B0604020202020204" pitchFamily="34" charset="0"/>
                        </a:rPr>
                        <a:t>1,420</a:t>
                      </a:r>
                    </a:p>
                  </a:txBody>
                  <a:tcPr marL="9525" marR="9525" marT="9525" marB="0" anchor="ctr"/>
                </a:tc>
                <a:extLst>
                  <a:ext uri="{0D108BD9-81ED-4DB2-BD59-A6C34878D82A}">
                    <a16:rowId xmlns:a16="http://schemas.microsoft.com/office/drawing/2014/main" val="3358173353"/>
                  </a:ext>
                </a:extLst>
              </a:tr>
              <a:tr h="207523">
                <a:tc>
                  <a:txBody>
                    <a:bodyPr/>
                    <a:lstStyle/>
                    <a:p>
                      <a:pPr algn="ctr" fontAlgn="b"/>
                      <a:r>
                        <a:rPr lang="en-US" sz="1000" b="0" i="0" u="none" strike="noStrike">
                          <a:effectLst/>
                          <a:latin typeface="Helvetica" panose="020B0604020202020204" pitchFamily="34" charset="0"/>
                        </a:rPr>
                        <a:t>Cambridge Health Alliance</a:t>
                      </a:r>
                    </a:p>
                  </a:txBody>
                  <a:tcPr marL="9525" marR="9525" marT="9525" marB="0" anchor="ctr"/>
                </a:tc>
                <a:tc>
                  <a:txBody>
                    <a:bodyPr/>
                    <a:lstStyle/>
                    <a:p>
                      <a:pPr algn="ctr" fontAlgn="b"/>
                      <a:r>
                        <a:rPr lang="en-US" sz="1000" b="0" i="0" u="none" strike="noStrike" dirty="0">
                          <a:effectLst/>
                          <a:latin typeface="Helvetica" panose="020B0604020202020204" pitchFamily="34" charset="0"/>
                        </a:rPr>
                        <a:t>1,069</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Massachusetts is home to more than 33,000 establishments in the Professional </a:t>
            </a:r>
            <a:r>
              <a:rPr lang="en-US" sz="1400" dirty="0">
                <a:latin typeface="Helvetica" panose="020B0604020202020204" pitchFamily="34" charset="0"/>
                <a:cs typeface="Helvetica" panose="020B0604020202020204" pitchFamily="34" charset="0"/>
              </a:rPr>
              <a:t>and Technical Services </a:t>
            </a:r>
            <a:r>
              <a:rPr lang="en-US" sz="1400" dirty="0" smtClean="0">
                <a:latin typeface="Helvetica" panose="020B0604020202020204" pitchFamily="34" charset="0"/>
                <a:cs typeface="Helvetica" panose="020B0604020202020204" pitchFamily="34" charset="0"/>
              </a:rPr>
              <a:t>sector, which includes legal, architectural and engineering, management and technical consulting, and computer systems design and related services. Over the last 12 months, IBM posted the most jobs (2,700), followed by Deloitte (2,563) and Dana Farber Cancer Institute (2,084).</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4387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6" name="Group 5"/>
          <p:cNvGrpSpPr/>
          <p:nvPr/>
        </p:nvGrpSpPr>
        <p:grpSpPr>
          <a:xfrm>
            <a:off x="1889761" y="2041379"/>
            <a:ext cx="8412480" cy="4366913"/>
            <a:chOff x="1889761" y="2041379"/>
            <a:chExt cx="8412480" cy="4366913"/>
          </a:xfrm>
        </p:grpSpPr>
        <p:graphicFrame>
          <p:nvGraphicFramePr>
            <p:cNvPr id="11" name="Chart 10"/>
            <p:cNvGraphicFramePr>
              <a:graphicFrameLocks/>
            </p:cNvGraphicFramePr>
            <p:nvPr>
              <p:extLst>
                <p:ext uri="{D42A27DB-BD31-4B8C-83A1-F6EECF244321}">
                  <p14:modId xmlns:p14="http://schemas.microsoft.com/office/powerpoint/2010/main" val="77851337"/>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a:t>
            </a:r>
            <a:r>
              <a:rPr lang="en-US" sz="1400" dirty="0" smtClean="0">
                <a:latin typeface="Helvetica" panose="020B0604020202020204" pitchFamily="34" charset="0"/>
                <a:cs typeface="Helvetica" panose="020B0604020202020204" pitchFamily="34" charset="0"/>
              </a:rPr>
              <a:t>50</a:t>
            </a:r>
            <a:r>
              <a:rPr lang="en-US" sz="1400" dirty="0">
                <a:latin typeface="Helvetica" panose="020B0604020202020204" pitchFamily="34" charset="0"/>
                <a:cs typeface="Helvetica" panose="020B0604020202020204" pitchFamily="34" charset="0"/>
              </a:rPr>
              <a:t>% of workers in the Professional and Technical Services sector </a:t>
            </a:r>
            <a:r>
              <a:rPr lang="en-US" sz="1400" dirty="0" smtClean="0">
                <a:latin typeface="Helvetica" panose="020B0604020202020204" pitchFamily="34" charset="0"/>
                <a:cs typeface="Helvetica" panose="020B0604020202020204" pitchFamily="34" charset="0"/>
              </a:rPr>
              <a:t>have </a:t>
            </a:r>
            <a:r>
              <a:rPr lang="en-US" sz="1400" dirty="0">
                <a:latin typeface="Helvetica" panose="020B0604020202020204" pitchFamily="34" charset="0"/>
                <a:cs typeface="Helvetica" panose="020B0604020202020204" pitchFamily="34" charset="0"/>
              </a:rPr>
              <a:t>a Bachelor’s degree or higher, </a:t>
            </a:r>
            <a:r>
              <a:rPr lang="en-US" sz="1400" dirty="0" smtClean="0">
                <a:latin typeface="Helvetica" panose="020B0604020202020204" pitchFamily="34" charset="0"/>
                <a:cs typeface="Helvetica" panose="020B0604020202020204" pitchFamily="34" charset="0"/>
              </a:rPr>
              <a:t>and an additional 23% </a:t>
            </a:r>
            <a:r>
              <a:rPr lang="en-US" sz="1400" dirty="0">
                <a:latin typeface="Helvetica" panose="020B0604020202020204" pitchFamily="34" charset="0"/>
                <a:cs typeface="Helvetica" panose="020B0604020202020204" pitchFamily="34" charset="0"/>
              </a:rPr>
              <a:t>have </a:t>
            </a:r>
            <a:r>
              <a:rPr lang="en-US" sz="1400" dirty="0" smtClean="0">
                <a:latin typeface="Helvetica" panose="020B0604020202020204" pitchFamily="34" charset="0"/>
                <a:cs typeface="Helvetica" panose="020B0604020202020204" pitchFamily="34" charset="0"/>
              </a:rPr>
              <a:t>some college </a:t>
            </a:r>
            <a:r>
              <a:rPr lang="en-US" sz="1400" dirty="0">
                <a:latin typeface="Helvetica" panose="020B0604020202020204" pitchFamily="34" charset="0"/>
                <a:cs typeface="Helvetica" panose="020B0604020202020204" pitchFamily="34" charset="0"/>
              </a:rPr>
              <a:t>or an Associate degree.</a:t>
            </a:r>
          </a:p>
        </p:txBody>
      </p:sp>
    </p:spTree>
    <p:extLst>
      <p:ext uri="{BB962C8B-B14F-4D97-AF65-F5344CB8AC3E}">
        <p14:creationId xmlns:p14="http://schemas.microsoft.com/office/powerpoint/2010/main" val="1167362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23</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6" name="Group 5"/>
          <p:cNvGrpSpPr/>
          <p:nvPr/>
        </p:nvGrpSpPr>
        <p:grpSpPr>
          <a:xfrm>
            <a:off x="1477682" y="2427883"/>
            <a:ext cx="10103291" cy="3768447"/>
            <a:chOff x="1477682" y="2427883"/>
            <a:chExt cx="10103291" cy="3768447"/>
          </a:xfrm>
        </p:grpSpPr>
        <p:grpSp>
          <p:nvGrpSpPr>
            <p:cNvPr id="21" name="Group 20"/>
            <p:cNvGrpSpPr/>
            <p:nvPr/>
          </p:nvGrpSpPr>
          <p:grpSpPr>
            <a:xfrm>
              <a:off x="1496612" y="2793279"/>
              <a:ext cx="8916352" cy="2926080"/>
              <a:chOff x="0" y="0"/>
              <a:chExt cx="8916352" cy="2926080"/>
            </a:xfrm>
          </p:grpSpPr>
          <p:graphicFrame>
            <p:nvGraphicFramePr>
              <p:cNvPr id="23" name="Chart 22"/>
              <p:cNvGraphicFramePr/>
              <p:nvPr>
                <p:extLst>
                  <p:ext uri="{D42A27DB-BD31-4B8C-83A1-F6EECF244321}">
                    <p14:modId xmlns:p14="http://schemas.microsoft.com/office/powerpoint/2010/main" val="75805970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ext uri="{D42A27DB-BD31-4B8C-83A1-F6EECF244321}">
                    <p14:modId xmlns:p14="http://schemas.microsoft.com/office/powerpoint/2010/main" val="2741151482"/>
                  </p:ext>
                </p:extLst>
              </p:nvPr>
            </p:nvGraphicFramePr>
            <p:xfrm>
              <a:off x="471011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the Professional and Technical Services sector is fairly evenly split between male and female workers. </a:t>
            </a:r>
          </a:p>
        </p:txBody>
      </p:sp>
    </p:spTree>
    <p:extLst>
      <p:ext uri="{BB962C8B-B14F-4D97-AF65-F5344CB8AC3E}">
        <p14:creationId xmlns:p14="http://schemas.microsoft.com/office/powerpoint/2010/main" val="744423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24</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2" name="Group 1"/>
          <p:cNvGrpSpPr/>
          <p:nvPr/>
        </p:nvGrpSpPr>
        <p:grpSpPr>
          <a:xfrm>
            <a:off x="611029" y="2427883"/>
            <a:ext cx="11068118" cy="3768447"/>
            <a:chOff x="611029" y="2427883"/>
            <a:chExt cx="11068118" cy="3768447"/>
          </a:xfrm>
        </p:grpSpPr>
        <p:graphicFrame>
          <p:nvGraphicFramePr>
            <p:cNvPr id="25" name="Chart 24"/>
            <p:cNvGraphicFramePr>
              <a:graphicFrameLocks noChangeAspect="1"/>
            </p:cNvGraphicFramePr>
            <p:nvPr>
              <p:extLst>
                <p:ext uri="{D42A27DB-BD31-4B8C-83A1-F6EECF244321}">
                  <p14:modId xmlns:p14="http://schemas.microsoft.com/office/powerpoint/2010/main" val="3689820227"/>
                </p:ext>
              </p:extLst>
            </p:nvPr>
          </p:nvGraphicFramePr>
          <p:xfrm>
            <a:off x="9214740" y="2781704"/>
            <a:ext cx="2464407"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ChangeAspect="1"/>
            </p:cNvGraphicFramePr>
            <p:nvPr>
              <p:extLst>
                <p:ext uri="{D42A27DB-BD31-4B8C-83A1-F6EECF244321}">
                  <p14:modId xmlns:p14="http://schemas.microsoft.com/office/powerpoint/2010/main" val="109210451"/>
                </p:ext>
              </p:extLst>
            </p:nvPr>
          </p:nvGraphicFramePr>
          <p:xfrm>
            <a:off x="629960" y="2782577"/>
            <a:ext cx="347472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noChangeAspect="1"/>
            </p:cNvGraphicFramePr>
            <p:nvPr>
              <p:extLst>
                <p:ext uri="{D42A27DB-BD31-4B8C-83A1-F6EECF244321}">
                  <p14:modId xmlns:p14="http://schemas.microsoft.com/office/powerpoint/2010/main" val="933295147"/>
                </p:ext>
              </p:extLst>
            </p:nvPr>
          </p:nvGraphicFramePr>
          <p:xfrm>
            <a:off x="4881471" y="2781704"/>
            <a:ext cx="420624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p:cNvGrpSpPr/>
            <p:nvPr/>
          </p:nvGrpSpPr>
          <p:grpSpPr>
            <a:xfrm>
              <a:off x="611029" y="2427883"/>
              <a:ext cx="10969944" cy="3768447"/>
              <a:chOff x="611029" y="2427883"/>
              <a:chExt cx="10969944" cy="3768447"/>
            </a:xfrm>
          </p:grpSpPr>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t>
            </a:r>
            <a:r>
              <a:rPr lang="en-US" sz="1400" dirty="0" smtClean="0">
                <a:latin typeface="Helvetica" panose="020B0604020202020204" pitchFamily="34" charset="0"/>
                <a:cs typeface="Helvetica" panose="020B0604020202020204" pitchFamily="34" charset="0"/>
              </a:rPr>
              <a:t>ore </a:t>
            </a:r>
            <a:r>
              <a:rPr lang="en-US" sz="1400" dirty="0">
                <a:latin typeface="Helvetica" panose="020B0604020202020204" pitchFamily="34" charset="0"/>
                <a:cs typeface="Helvetica" panose="020B0604020202020204" pitchFamily="34" charset="0"/>
              </a:rPr>
              <a:t>than </a:t>
            </a:r>
            <a:r>
              <a:rPr lang="en-US" sz="1400" dirty="0" smtClean="0">
                <a:latin typeface="Helvetica" panose="020B0604020202020204" pitchFamily="34" charset="0"/>
                <a:cs typeface="Helvetica" panose="020B0604020202020204" pitchFamily="34" charset="0"/>
              </a:rPr>
              <a:t>80% of </a:t>
            </a:r>
            <a:r>
              <a:rPr lang="en-US" sz="1400" dirty="0">
                <a:latin typeface="Helvetica" panose="020B0604020202020204" pitchFamily="34" charset="0"/>
                <a:cs typeface="Helvetica" panose="020B0604020202020204" pitchFamily="34" charset="0"/>
              </a:rPr>
              <a:t>workers in the Professional and Technical Services </a:t>
            </a:r>
            <a:r>
              <a:rPr lang="en-US" sz="1400" dirty="0" smtClean="0">
                <a:latin typeface="Helvetica" panose="020B0604020202020204" pitchFamily="34" charset="0"/>
                <a:cs typeface="Helvetica" panose="020B0604020202020204" pitchFamily="34" charset="0"/>
              </a:rPr>
              <a:t>sector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Massachusetts are white, although Asian workers make up the fastest-growing segment of the industry workforce.</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60581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25</a:t>
            </a:fld>
            <a:endParaRPr lang="en-US" dirty="0"/>
          </a:p>
        </p:txBody>
      </p:sp>
    </p:spTree>
    <p:extLst>
      <p:ext uri="{BB962C8B-B14F-4D97-AF65-F5344CB8AC3E}">
        <p14:creationId xmlns:p14="http://schemas.microsoft.com/office/powerpoint/2010/main" val="3716442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76024701"/>
              </p:ext>
            </p:extLst>
          </p:nvPr>
        </p:nvGraphicFramePr>
        <p:xfrm>
          <a:off x="7997281" y="3446857"/>
          <a:ext cx="3657600" cy="1463042"/>
        </p:xfrm>
        <a:graphic>
          <a:graphicData uri="http://schemas.openxmlformats.org/drawingml/2006/table">
            <a:tbl>
              <a:tblPr firstRow="1">
                <a:tableStyleId>{68D230F3-CF80-4859-8CE7-A43EE81993B5}</a:tableStyleId>
              </a:tblPr>
              <a:tblGrid>
                <a:gridCol w="2436504">
                  <a:extLst>
                    <a:ext uri="{9D8B030D-6E8A-4147-A177-3AD203B41FA5}">
                      <a16:colId xmlns:a16="http://schemas.microsoft.com/office/drawing/2014/main" val="59116263"/>
                    </a:ext>
                  </a:extLst>
                </a:gridCol>
                <a:gridCol w="1221096">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a:effectLst/>
                          <a:latin typeface="Helvetica" panose="020B0604020202020204" pitchFamily="34" charset="0"/>
                        </a:rPr>
                        <a:t>Roto Rooter</a:t>
                      </a:r>
                    </a:p>
                  </a:txBody>
                  <a:tcPr marL="9525" marR="9525" marT="9525" marB="0" anchor="ctr"/>
                </a:tc>
                <a:tc>
                  <a:txBody>
                    <a:bodyPr/>
                    <a:lstStyle/>
                    <a:p>
                      <a:pPr algn="ctr" fontAlgn="b"/>
                      <a:r>
                        <a:rPr lang="en-US" sz="1000" b="0" i="0" u="none" strike="noStrike">
                          <a:effectLst/>
                          <a:latin typeface="Helvetica" panose="020B0604020202020204" pitchFamily="34" charset="0"/>
                        </a:rPr>
                        <a:t>360</a:t>
                      </a:r>
                    </a:p>
                  </a:txBody>
                  <a:tcPr marL="9525" marR="9525" marT="9525" marB="0" anchor="ctr"/>
                </a:tc>
                <a:extLst>
                  <a:ext uri="{0D108BD9-81ED-4DB2-BD59-A6C34878D82A}">
                    <a16:rowId xmlns:a16="http://schemas.microsoft.com/office/drawing/2014/main" val="1747839680"/>
                  </a:ext>
                </a:extLst>
              </a:tr>
              <a:tr h="209006">
                <a:tc>
                  <a:txBody>
                    <a:bodyPr/>
                    <a:lstStyle/>
                    <a:p>
                      <a:pPr algn="ctr" fontAlgn="b"/>
                      <a:r>
                        <a:rPr lang="en-US" sz="1000" b="0" i="0" u="none" strike="noStrike">
                          <a:effectLst/>
                          <a:latin typeface="Helvetica" panose="020B0604020202020204" pitchFamily="34" charset="0"/>
                        </a:rPr>
                        <a:t>CDM Smith</a:t>
                      </a:r>
                    </a:p>
                  </a:txBody>
                  <a:tcPr marL="9525" marR="9525" marT="9525" marB="0" anchor="ctr"/>
                </a:tc>
                <a:tc>
                  <a:txBody>
                    <a:bodyPr/>
                    <a:lstStyle/>
                    <a:p>
                      <a:pPr algn="ctr" fontAlgn="b"/>
                      <a:r>
                        <a:rPr lang="en-US" sz="1000" b="0" i="0" u="none" strike="noStrike">
                          <a:effectLst/>
                          <a:latin typeface="Helvetica" panose="020B0604020202020204" pitchFamily="34" charset="0"/>
                        </a:rPr>
                        <a:t>335</a:t>
                      </a:r>
                    </a:p>
                  </a:txBody>
                  <a:tcPr marL="9525" marR="9525" marT="9525" marB="0" anchor="ctr"/>
                </a:tc>
                <a:extLst>
                  <a:ext uri="{0D108BD9-81ED-4DB2-BD59-A6C34878D82A}">
                    <a16:rowId xmlns:a16="http://schemas.microsoft.com/office/drawing/2014/main" val="1882170930"/>
                  </a:ext>
                </a:extLst>
              </a:tr>
              <a:tr h="209006">
                <a:tc>
                  <a:txBody>
                    <a:bodyPr/>
                    <a:lstStyle/>
                    <a:p>
                      <a:pPr algn="ctr" fontAlgn="b"/>
                      <a:r>
                        <a:rPr lang="en-US" sz="1000" b="0" i="0" u="none" strike="noStrike">
                          <a:effectLst/>
                          <a:latin typeface="Helvetica" panose="020B0604020202020204" pitchFamily="34" charset="0"/>
                        </a:rPr>
                        <a:t>American Tower Corporation</a:t>
                      </a:r>
                    </a:p>
                  </a:txBody>
                  <a:tcPr marL="9525" marR="9525" marT="9525" marB="0" anchor="ctr"/>
                </a:tc>
                <a:tc>
                  <a:txBody>
                    <a:bodyPr/>
                    <a:lstStyle/>
                    <a:p>
                      <a:pPr algn="ctr" fontAlgn="b"/>
                      <a:r>
                        <a:rPr lang="en-US" sz="1000" b="0" i="0" u="none" strike="noStrike">
                          <a:effectLst/>
                          <a:latin typeface="Helvetica" panose="020B0604020202020204" pitchFamily="34" charset="0"/>
                        </a:rPr>
                        <a:t>236</a:t>
                      </a:r>
                    </a:p>
                  </a:txBody>
                  <a:tcPr marL="9525" marR="9525" marT="9525" marB="0" anchor="ctr"/>
                </a:tc>
                <a:extLst>
                  <a:ext uri="{0D108BD9-81ED-4DB2-BD59-A6C34878D82A}">
                    <a16:rowId xmlns:a16="http://schemas.microsoft.com/office/drawing/2014/main" val="2679721514"/>
                  </a:ext>
                </a:extLst>
              </a:tr>
              <a:tr h="209006">
                <a:tc>
                  <a:txBody>
                    <a:bodyPr/>
                    <a:lstStyle/>
                    <a:p>
                      <a:pPr algn="ctr" fontAlgn="b"/>
                      <a:r>
                        <a:rPr lang="en-US" sz="1000" b="0" i="0" u="none" strike="noStrike">
                          <a:effectLst/>
                          <a:latin typeface="Helvetica" panose="020B0604020202020204" pitchFamily="34" charset="0"/>
                        </a:rPr>
                        <a:t>Suffolk Construction</a:t>
                      </a:r>
                    </a:p>
                  </a:txBody>
                  <a:tcPr marL="9525" marR="9525" marT="9525" marB="0" anchor="ctr"/>
                </a:tc>
                <a:tc>
                  <a:txBody>
                    <a:bodyPr/>
                    <a:lstStyle/>
                    <a:p>
                      <a:pPr algn="ctr" fontAlgn="b"/>
                      <a:r>
                        <a:rPr lang="en-US" sz="1000" b="0" i="0" u="none" strike="noStrike">
                          <a:effectLst/>
                          <a:latin typeface="Helvetica" panose="020B0604020202020204" pitchFamily="34" charset="0"/>
                        </a:rPr>
                        <a:t>196</a:t>
                      </a:r>
                    </a:p>
                  </a:txBody>
                  <a:tcPr marL="9525" marR="9525" marT="9525" marB="0" anchor="ctr"/>
                </a:tc>
                <a:extLst>
                  <a:ext uri="{0D108BD9-81ED-4DB2-BD59-A6C34878D82A}">
                    <a16:rowId xmlns:a16="http://schemas.microsoft.com/office/drawing/2014/main" val="1250045122"/>
                  </a:ext>
                </a:extLst>
              </a:tr>
              <a:tr h="209006">
                <a:tc>
                  <a:txBody>
                    <a:bodyPr/>
                    <a:lstStyle/>
                    <a:p>
                      <a:pPr algn="ctr" fontAlgn="b"/>
                      <a:r>
                        <a:rPr lang="en-US" sz="1000" b="0" i="0" u="none" strike="noStrike">
                          <a:effectLst/>
                          <a:latin typeface="Helvetica" panose="020B0604020202020204" pitchFamily="34" charset="0"/>
                        </a:rPr>
                        <a:t>Toll Brothers Incorporated</a:t>
                      </a:r>
                    </a:p>
                  </a:txBody>
                  <a:tcPr marL="9525" marR="9525" marT="9525" marB="0" anchor="ctr"/>
                </a:tc>
                <a:tc>
                  <a:txBody>
                    <a:bodyPr/>
                    <a:lstStyle/>
                    <a:p>
                      <a:pPr algn="ctr" fontAlgn="b"/>
                      <a:r>
                        <a:rPr lang="en-US" sz="1000" b="0" i="0" u="none" strike="noStrike">
                          <a:effectLst/>
                          <a:latin typeface="Helvetica" panose="020B0604020202020204" pitchFamily="34" charset="0"/>
                        </a:rPr>
                        <a:t>156</a:t>
                      </a:r>
                    </a:p>
                  </a:txBody>
                  <a:tcPr marL="9525" marR="9525" marT="9525" marB="0" anchor="ctr"/>
                </a:tc>
                <a:extLst>
                  <a:ext uri="{0D108BD9-81ED-4DB2-BD59-A6C34878D82A}">
                    <a16:rowId xmlns:a16="http://schemas.microsoft.com/office/drawing/2014/main" val="3930176931"/>
                  </a:ext>
                </a:extLst>
              </a:tr>
              <a:tr h="209006">
                <a:tc>
                  <a:txBody>
                    <a:bodyPr/>
                    <a:lstStyle/>
                    <a:p>
                      <a:pPr algn="ctr" fontAlgn="b"/>
                      <a:r>
                        <a:rPr lang="en-US" sz="1000" b="0" i="0" u="none" strike="noStrike">
                          <a:effectLst/>
                          <a:latin typeface="Helvetica" panose="020B0604020202020204" pitchFamily="34" charset="0"/>
                        </a:rPr>
                        <a:t>The Turner Corporation</a:t>
                      </a:r>
                    </a:p>
                  </a:txBody>
                  <a:tcPr marL="9525" marR="9525" marT="9525" marB="0" anchor="ctr"/>
                </a:tc>
                <a:tc>
                  <a:txBody>
                    <a:bodyPr/>
                    <a:lstStyle/>
                    <a:p>
                      <a:pPr algn="ctr" fontAlgn="b"/>
                      <a:r>
                        <a:rPr lang="en-US" sz="1000" b="0" i="0" u="none" strike="noStrike" dirty="0">
                          <a:effectLst/>
                          <a:latin typeface="Helvetica" panose="020B0604020202020204" pitchFamily="34" charset="0"/>
                        </a:rPr>
                        <a:t>133</a:t>
                      </a:r>
                    </a:p>
                  </a:txBody>
                  <a:tcPr marL="9525" marR="9525" marT="9525" marB="0" anchor="ctr"/>
                </a:tc>
                <a:extLst>
                  <a:ext uri="{0D108BD9-81ED-4DB2-BD59-A6C34878D82A}">
                    <a16:rowId xmlns:a16="http://schemas.microsoft.com/office/drawing/2014/main" val="528235191"/>
                  </a:ext>
                </a:extLst>
              </a:tr>
            </a:tbl>
          </a:graphicData>
        </a:graphic>
      </p:graphicFrame>
      <p:grpSp>
        <p:nvGrpSpPr>
          <p:cNvPr id="6" name="Group 5"/>
          <p:cNvGrpSpPr/>
          <p:nvPr/>
        </p:nvGrpSpPr>
        <p:grpSpPr>
          <a:xfrm>
            <a:off x="631082" y="2607538"/>
            <a:ext cx="7040880" cy="3589780"/>
            <a:chOff x="631082" y="2607538"/>
            <a:chExt cx="7040880" cy="3589780"/>
          </a:xfrm>
        </p:grpSpPr>
        <p:graphicFrame>
          <p:nvGraphicFramePr>
            <p:cNvPr id="14" name="Chart 13"/>
            <p:cNvGraphicFramePr>
              <a:graphicFrameLocks/>
            </p:cNvGraphicFramePr>
            <p:nvPr>
              <p:extLst>
                <p:ext uri="{D42A27DB-BD31-4B8C-83A1-F6EECF244321}">
                  <p14:modId xmlns:p14="http://schemas.microsoft.com/office/powerpoint/2010/main" val="1769643201"/>
                </p:ext>
              </p:extLst>
            </p:nvPr>
          </p:nvGraphicFramePr>
          <p:xfrm>
            <a:off x="631082" y="2607538"/>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t>
            </a:r>
            <a:r>
              <a:rPr lang="en-US" sz="1400" dirty="0" smtClean="0">
                <a:latin typeface="Helvetica" panose="020B0604020202020204" pitchFamily="34" charset="0"/>
                <a:cs typeface="Helvetica" panose="020B0604020202020204" pitchFamily="34" charset="0"/>
              </a:rPr>
              <a:t>Construction establishments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Massachusetts increased </a:t>
            </a:r>
            <a:r>
              <a:rPr lang="en-US" sz="1400" dirty="0">
                <a:latin typeface="Helvetica" panose="020B0604020202020204" pitchFamily="34" charset="0"/>
                <a:cs typeface="Helvetica" panose="020B0604020202020204" pitchFamily="34" charset="0"/>
              </a:rPr>
              <a:t>slightly </a:t>
            </a:r>
            <a:r>
              <a:rPr lang="en-US" sz="1400" dirty="0" smtClean="0">
                <a:latin typeface="Helvetica" panose="020B0604020202020204" pitchFamily="34" charset="0"/>
                <a:cs typeface="Helvetica" panose="020B0604020202020204" pitchFamily="34" charset="0"/>
              </a:rPr>
              <a:t>between 2016 and 2018. Over the last year, </a:t>
            </a:r>
            <a:r>
              <a:rPr lang="en-US" sz="1400" dirty="0" err="1" smtClean="0">
                <a:latin typeface="Helvetica" panose="020B0604020202020204" pitchFamily="34" charset="0"/>
                <a:cs typeface="Helvetica" panose="020B0604020202020204" pitchFamily="34" charset="0"/>
              </a:rPr>
              <a:t>Roto</a:t>
            </a:r>
            <a:r>
              <a:rPr lang="en-US" sz="1400" dirty="0" smtClean="0">
                <a:latin typeface="Helvetica" panose="020B0604020202020204" pitchFamily="34" charset="0"/>
                <a:cs typeface="Helvetica" panose="020B0604020202020204" pitchFamily="34" charset="0"/>
              </a:rPr>
              <a:t> Rooter was responsible for the greatest number of online job postings related to Construction in Massachusetts.</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33433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36886" cy="276999"/>
          </a:xfrm>
          <a:prstGeom prst="rect">
            <a:avLst/>
          </a:prstGeom>
        </p:spPr>
        <p:txBody>
          <a:bodyPr wrap="none">
            <a:spAutoFit/>
          </a:bodyPr>
          <a:lstStyle/>
          <a:p>
            <a:r>
              <a:rPr lang="en-US" sz="1200">
                <a:latin typeface="Helvetica" panose="020B0604020202020204" pitchFamily="34" charset="0"/>
                <a:cs typeface="Helvetica" panose="020B0604020202020204" pitchFamily="34" charset="0"/>
              </a:rPr>
              <a:t>Industry Deep Dive: Construction</a:t>
            </a:r>
            <a:endParaRPr lang="en-US" sz="1200" dirty="0"/>
          </a:p>
        </p:txBody>
      </p:sp>
      <p:grpSp>
        <p:nvGrpSpPr>
          <p:cNvPr id="3" name="Group 2"/>
          <p:cNvGrpSpPr/>
          <p:nvPr/>
        </p:nvGrpSpPr>
        <p:grpSpPr>
          <a:xfrm>
            <a:off x="1889761" y="2147517"/>
            <a:ext cx="8412480" cy="4391395"/>
            <a:chOff x="1889761" y="2147517"/>
            <a:chExt cx="8412480" cy="4391395"/>
          </a:xfrm>
        </p:grpSpPr>
        <p:graphicFrame>
          <p:nvGraphicFramePr>
            <p:cNvPr id="10" name="Chart 9"/>
            <p:cNvGraphicFramePr>
              <a:graphicFrameLocks/>
            </p:cNvGraphicFramePr>
            <p:nvPr>
              <p:extLst>
                <p:ext uri="{D42A27DB-BD31-4B8C-83A1-F6EECF244321}">
                  <p14:modId xmlns:p14="http://schemas.microsoft.com/office/powerpoint/2010/main" val="428585976"/>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5" name="Rectangle 14"/>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Construction workers in Massachusetts come from </a:t>
            </a:r>
            <a:r>
              <a:rPr lang="en-US" sz="1400" dirty="0">
                <a:latin typeface="Helvetica" panose="020B0604020202020204" pitchFamily="34" charset="0"/>
                <a:cs typeface="Helvetica" panose="020B0604020202020204" pitchFamily="34" charset="0"/>
              </a:rPr>
              <a:t>a variety of educational backgrounds, with about </a:t>
            </a:r>
            <a:r>
              <a:rPr lang="en-US" sz="1400" dirty="0" smtClean="0">
                <a:latin typeface="Helvetica" panose="020B0604020202020204" pitchFamily="34" charset="0"/>
                <a:cs typeface="Helvetica" panose="020B0604020202020204" pitchFamily="34" charset="0"/>
              </a:rPr>
              <a:t>28% </a:t>
            </a:r>
            <a:r>
              <a:rPr lang="en-US" sz="1400" dirty="0">
                <a:latin typeface="Helvetica" panose="020B0604020202020204" pitchFamily="34" charset="0"/>
                <a:cs typeface="Helvetica" panose="020B0604020202020204" pitchFamily="34" charset="0"/>
              </a:rPr>
              <a:t>having a high school diploma or equivalent, </a:t>
            </a:r>
            <a:r>
              <a:rPr lang="en-US" sz="1400" dirty="0" smtClean="0">
                <a:latin typeface="Helvetica" panose="020B0604020202020204" pitchFamily="34" charset="0"/>
                <a:cs typeface="Helvetica" panose="020B0604020202020204" pitchFamily="34" charset="0"/>
              </a:rPr>
              <a:t>28% </a:t>
            </a:r>
            <a:r>
              <a:rPr lang="en-US" sz="1400" dirty="0">
                <a:latin typeface="Helvetica" panose="020B0604020202020204" pitchFamily="34" charset="0"/>
                <a:cs typeface="Helvetica" panose="020B0604020202020204" pitchFamily="34" charset="0"/>
              </a:rPr>
              <a:t>having some college or an Associate degree and </a:t>
            </a:r>
            <a:r>
              <a:rPr lang="en-US" sz="1400" dirty="0" smtClean="0">
                <a:latin typeface="Helvetica" panose="020B0604020202020204" pitchFamily="34" charset="0"/>
                <a:cs typeface="Helvetica" panose="020B0604020202020204" pitchFamily="34" charset="0"/>
              </a:rPr>
              <a:t>23% </a:t>
            </a:r>
            <a:r>
              <a:rPr lang="en-US" sz="1400" dirty="0">
                <a:latin typeface="Helvetica" panose="020B0604020202020204" pitchFamily="34" charset="0"/>
                <a:cs typeface="Helvetica" panose="020B0604020202020204" pitchFamily="34" charset="0"/>
              </a:rPr>
              <a:t>having a Bachelor’s degree or higher. </a:t>
            </a:r>
          </a:p>
        </p:txBody>
      </p:sp>
    </p:spTree>
    <p:extLst>
      <p:ext uri="{BB962C8B-B14F-4D97-AF65-F5344CB8AC3E}">
        <p14:creationId xmlns:p14="http://schemas.microsoft.com/office/powerpoint/2010/main" val="1534652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a:latin typeface="Helvetica" panose="020B0604020202020204" pitchFamily="34" charset="0"/>
                <a:cs typeface="Helvetica" panose="020B0604020202020204" pitchFamily="34" charset="0"/>
              </a:rPr>
              <a:t>Industry Deep Dive: Construction</a:t>
            </a:r>
            <a:endParaRPr lang="en-US" sz="1200" dirty="0"/>
          </a:p>
        </p:txBody>
      </p:sp>
      <p:grpSp>
        <p:nvGrpSpPr>
          <p:cNvPr id="6" name="Group 5"/>
          <p:cNvGrpSpPr/>
          <p:nvPr/>
        </p:nvGrpSpPr>
        <p:grpSpPr>
          <a:xfrm>
            <a:off x="1477682" y="2427883"/>
            <a:ext cx="10103291" cy="3768447"/>
            <a:chOff x="1477682" y="2427883"/>
            <a:chExt cx="10103291" cy="3768447"/>
          </a:xfrm>
        </p:grpSpPr>
        <p:grpSp>
          <p:nvGrpSpPr>
            <p:cNvPr id="19" name="Group 18"/>
            <p:cNvGrpSpPr/>
            <p:nvPr/>
          </p:nvGrpSpPr>
          <p:grpSpPr>
            <a:xfrm>
              <a:off x="1496613" y="2792130"/>
              <a:ext cx="8897302" cy="2926080"/>
              <a:chOff x="0" y="0"/>
              <a:chExt cx="8897302" cy="2926080"/>
            </a:xfrm>
          </p:grpSpPr>
          <p:graphicFrame>
            <p:nvGraphicFramePr>
              <p:cNvPr id="21" name="Chart 20"/>
              <p:cNvGraphicFramePr/>
              <p:nvPr>
                <p:extLst>
                  <p:ext uri="{D42A27DB-BD31-4B8C-83A1-F6EECF244321}">
                    <p14:modId xmlns:p14="http://schemas.microsoft.com/office/powerpoint/2010/main" val="3211327579"/>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1139883877"/>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80</a:t>
            </a:r>
            <a:r>
              <a:rPr lang="en-US" sz="1400" dirty="0">
                <a:latin typeface="Helvetica" panose="020B0604020202020204" pitchFamily="34" charset="0"/>
                <a:cs typeface="Helvetica" panose="020B0604020202020204" pitchFamily="34" charset="0"/>
              </a:rPr>
              <a:t>% of </a:t>
            </a:r>
            <a:r>
              <a:rPr lang="en-US" sz="1400" dirty="0" smtClean="0">
                <a:latin typeface="Helvetica" panose="020B0604020202020204" pitchFamily="34" charset="0"/>
                <a:cs typeface="Helvetica" panose="020B0604020202020204" pitchFamily="34" charset="0"/>
              </a:rPr>
              <a:t>Construction workers in Massachusetts are male.</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40403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29</a:t>
            </a:fld>
            <a:endParaRPr lang="en-US"/>
          </a:p>
        </p:txBody>
      </p:sp>
      <p:grpSp>
        <p:nvGrpSpPr>
          <p:cNvPr id="7" name="Group 6"/>
          <p:cNvGrpSpPr/>
          <p:nvPr/>
        </p:nvGrpSpPr>
        <p:grpSpPr>
          <a:xfrm>
            <a:off x="611029" y="2427883"/>
            <a:ext cx="11085448" cy="3768447"/>
            <a:chOff x="611029" y="2427883"/>
            <a:chExt cx="11085448" cy="3768447"/>
          </a:xfrm>
        </p:grpSpPr>
        <p:graphicFrame>
          <p:nvGraphicFramePr>
            <p:cNvPr id="17" name="Chart 16"/>
            <p:cNvGraphicFramePr>
              <a:graphicFrameLocks noChangeAspect="1"/>
            </p:cNvGraphicFramePr>
            <p:nvPr>
              <p:extLst>
                <p:ext uri="{D42A27DB-BD31-4B8C-83A1-F6EECF244321}">
                  <p14:modId xmlns:p14="http://schemas.microsoft.com/office/powerpoint/2010/main" val="1163498232"/>
                </p:ext>
              </p:extLst>
            </p:nvPr>
          </p:nvGraphicFramePr>
          <p:xfrm>
            <a:off x="4898801" y="278453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noChangeAspect="1"/>
            </p:cNvGraphicFramePr>
            <p:nvPr>
              <p:extLst>
                <p:ext uri="{D42A27DB-BD31-4B8C-83A1-F6EECF244321}">
                  <p14:modId xmlns:p14="http://schemas.microsoft.com/office/powerpoint/2010/main" val="3416782486"/>
                </p:ext>
              </p:extLst>
            </p:nvPr>
          </p:nvGraphicFramePr>
          <p:xfrm>
            <a:off x="9232070" y="2789412"/>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noChangeAspect="1"/>
            </p:cNvGraphicFramePr>
            <p:nvPr>
              <p:extLst>
                <p:ext uri="{D42A27DB-BD31-4B8C-83A1-F6EECF244321}">
                  <p14:modId xmlns:p14="http://schemas.microsoft.com/office/powerpoint/2010/main" val="1132608898"/>
                </p:ext>
              </p:extLst>
            </p:nvPr>
          </p:nvGraphicFramePr>
          <p:xfrm>
            <a:off x="647290" y="2789412"/>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611029" y="2427883"/>
              <a:ext cx="10981965" cy="3768447"/>
              <a:chOff x="611029" y="2427883"/>
              <a:chExt cx="10981965" cy="3768447"/>
            </a:xfrm>
          </p:grpSpPr>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76999"/>
                </a:xfrm>
                <a:prstGeom prst="rect">
                  <a:avLst/>
                </a:prstGeom>
              </p:spPr>
              <p:txBody>
                <a:bodyPr wrap="square">
                  <a:spAutoFit/>
                </a:bodyPr>
                <a:lstStyle/>
                <a:p>
                  <a:pPr algn="ctr"/>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76999"/>
                </a:xfrm>
                <a:prstGeom prst="rect">
                  <a:avLst/>
                </a:prstGeom>
              </p:spPr>
              <p:txBody>
                <a:bodyPr wrap="square">
                  <a:spAutoFit/>
                </a:bodyPr>
                <a:lstStyle/>
                <a:p>
                  <a:pPr algn="ctr"/>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436886" cy="276999"/>
          </a:xfrm>
          <a:prstGeom prst="rect">
            <a:avLst/>
          </a:prstGeom>
        </p:spPr>
        <p:txBody>
          <a:bodyPr wrap="none">
            <a:spAutoFit/>
          </a:bodyPr>
          <a:lstStyle/>
          <a:p>
            <a:r>
              <a:rPr lang="en-US" sz="1200">
                <a:latin typeface="Helvetica" panose="020B0604020202020204" pitchFamily="34" charset="0"/>
                <a:cs typeface="Helvetica" panose="020B0604020202020204" pitchFamily="34" charset="0"/>
              </a:rPr>
              <a:t>Industry Deep Dive: Construction</a:t>
            </a:r>
            <a:endParaRPr lang="en-US" sz="1200" dirty="0"/>
          </a:p>
        </p:txBody>
      </p:sp>
      <p:sp>
        <p:nvSpPr>
          <p:cNvPr id="23" name="Rectangle 22"/>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90%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Construction workers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Massachusetts are </a:t>
            </a:r>
            <a:r>
              <a:rPr lang="en-US" sz="1400" dirty="0">
                <a:latin typeface="Helvetica" panose="020B0604020202020204" pitchFamily="34" charset="0"/>
                <a:cs typeface="Helvetica" panose="020B0604020202020204" pitchFamily="34" charset="0"/>
              </a:rPr>
              <a:t>white. </a:t>
            </a:r>
          </a:p>
        </p:txBody>
      </p:sp>
    </p:spTree>
    <p:extLst>
      <p:ext uri="{BB962C8B-B14F-4D97-AF65-F5344CB8AC3E}">
        <p14:creationId xmlns:p14="http://schemas.microsoft.com/office/powerpoint/2010/main" val="386948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92500" lnSpcReduction="20000"/>
          </a:bodyPr>
          <a:lstStyle/>
          <a:p>
            <a:pPr marL="0" lvl="0" indent="0">
              <a:lnSpc>
                <a:spcPct val="100000"/>
              </a:lnSpc>
              <a:spcBef>
                <a:spcPts val="0"/>
              </a:spcBef>
              <a:buNone/>
            </a:pPr>
            <a:r>
              <a:rPr lang="en-US" sz="1600" dirty="0" smtClean="0">
                <a:solidFill>
                  <a:prstClr val="black"/>
                </a:solidFill>
              </a:rPr>
              <a:t>Part I</a:t>
            </a:r>
            <a:r>
              <a:rPr lang="en-US" sz="1600" dirty="0">
                <a:solidFill>
                  <a:prstClr val="black"/>
                </a:solidFill>
              </a:rPr>
              <a:t>. </a:t>
            </a:r>
            <a:r>
              <a:rPr lang="en-US" sz="1600" b="1" dirty="0" smtClean="0">
                <a:solidFill>
                  <a:prstClr val="black"/>
                </a:solidFill>
              </a:rPr>
              <a:t>Industry </a:t>
            </a:r>
            <a:r>
              <a:rPr lang="en-US" sz="1600" b="1" dirty="0">
                <a:solidFill>
                  <a:prstClr val="black"/>
                </a:solidFill>
              </a:rPr>
              <a:t>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
            </a:r>
            <a:r>
              <a:rPr lang="en-US" sz="1100" dirty="0" smtClean="0">
                <a:solidFill>
                  <a:prstClr val="black"/>
                </a:solidFill>
              </a:rPr>
              <a:t>Attainment</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IV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300" dirty="0">
                <a:solidFill>
                  <a:prstClr val="black"/>
                </a:solidFill>
              </a:rPr>
              <a:t>A: </a:t>
            </a:r>
            <a:r>
              <a:rPr lang="en-US" sz="1300" dirty="0" smtClean="0">
                <a:solidFill>
                  <a:prstClr val="black"/>
                </a:solidFill>
              </a:rPr>
              <a:t>Regional Context</a:t>
            </a:r>
          </a:p>
          <a:p>
            <a:pPr marL="457200" lvl="1" indent="0">
              <a:lnSpc>
                <a:spcPct val="100000"/>
              </a:lnSpc>
              <a:spcBef>
                <a:spcPts val="0"/>
              </a:spcBef>
              <a:buNone/>
            </a:pPr>
            <a:r>
              <a:rPr lang="en-US" sz="1300" dirty="0" smtClean="0">
                <a:solidFill>
                  <a:prstClr val="black"/>
                </a:solidFill>
              </a:rPr>
              <a:t>B: Worker </a:t>
            </a:r>
            <a:r>
              <a:rPr lang="en-US" sz="1300" dirty="0">
                <a:solidFill>
                  <a:prstClr val="black"/>
                </a:solidFill>
              </a:rPr>
              <a:t>Characteristics</a:t>
            </a:r>
          </a:p>
          <a:p>
            <a:pPr marL="457200" lvl="1" indent="0">
              <a:lnSpc>
                <a:spcPct val="100000"/>
              </a:lnSpc>
              <a:spcBef>
                <a:spcPts val="0"/>
              </a:spcBef>
              <a:buNone/>
            </a:pPr>
            <a:r>
              <a:rPr lang="en-US" sz="1300" dirty="0" smtClean="0">
                <a:solidFill>
                  <a:prstClr val="black"/>
                </a:solidFill>
              </a:rPr>
              <a:t>C: Priority Industry Profiles</a:t>
            </a:r>
            <a:endParaRPr lang="en-US" sz="1300" dirty="0">
              <a:solidFill>
                <a:prstClr val="black"/>
              </a:solidFill>
            </a:endParaRPr>
          </a:p>
          <a:p>
            <a:pPr marL="457200" lvl="1" indent="0">
              <a:lnSpc>
                <a:spcPct val="100000"/>
              </a:lnSpc>
              <a:spcBef>
                <a:spcPts val="0"/>
              </a:spcBef>
              <a:buNone/>
            </a:pPr>
            <a:r>
              <a:rPr lang="en-US" sz="1300" dirty="0">
                <a:solidFill>
                  <a:prstClr val="black"/>
                </a:solidFill>
              </a:rPr>
              <a:t>D</a:t>
            </a:r>
            <a:r>
              <a:rPr lang="en-US" sz="1300" dirty="0" smtClean="0">
                <a:solidFill>
                  <a:prstClr val="black"/>
                </a:solidFill>
              </a:rPr>
              <a:t>: </a:t>
            </a:r>
            <a:r>
              <a:rPr lang="en-US" sz="1300" dirty="0">
                <a:solidFill>
                  <a:prstClr val="black"/>
                </a:solidFill>
              </a:rPr>
              <a:t>Professional </a:t>
            </a:r>
            <a:r>
              <a:rPr lang="en-US" sz="1300" dirty="0" smtClean="0">
                <a:solidFill>
                  <a:prstClr val="black"/>
                </a:solidFill>
              </a:rPr>
              <a:t>Licensing</a:t>
            </a:r>
          </a:p>
          <a:p>
            <a:pPr marL="457200" lvl="1"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2113144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30</a:t>
            </a:fld>
            <a:endParaRPr lang="en-US" dirty="0"/>
          </a:p>
        </p:txBody>
      </p:sp>
    </p:spTree>
    <p:extLst>
      <p:ext uri="{BB962C8B-B14F-4D97-AF65-F5344CB8AC3E}">
        <p14:creationId xmlns:p14="http://schemas.microsoft.com/office/powerpoint/2010/main" val="3715182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983662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85609028"/>
              </p:ext>
            </p:extLst>
          </p:nvPr>
        </p:nvGraphicFramePr>
        <p:xfrm>
          <a:off x="655525" y="1307325"/>
          <a:ext cx="10881360" cy="2775384"/>
        </p:xfrm>
        <a:graphic>
          <a:graphicData uri="http://schemas.openxmlformats.org/drawingml/2006/table">
            <a:tbl>
              <a:tblPr/>
              <a:tblGrid>
                <a:gridCol w="1371600">
                  <a:extLst>
                    <a:ext uri="{9D8B030D-6E8A-4147-A177-3AD203B41FA5}">
                      <a16:colId xmlns:a16="http://schemas.microsoft.com/office/drawing/2014/main" val="1451705440"/>
                    </a:ext>
                  </a:extLst>
                </a:gridCol>
                <a:gridCol w="1097280">
                  <a:extLst>
                    <a:ext uri="{9D8B030D-6E8A-4147-A177-3AD203B41FA5}">
                      <a16:colId xmlns:a16="http://schemas.microsoft.com/office/drawing/2014/main" val="1932857363"/>
                    </a:ext>
                  </a:extLst>
                </a:gridCol>
                <a:gridCol w="3291840">
                  <a:extLst>
                    <a:ext uri="{9D8B030D-6E8A-4147-A177-3AD203B41FA5}">
                      <a16:colId xmlns:a16="http://schemas.microsoft.com/office/drawing/2014/main" val="650362434"/>
                    </a:ext>
                  </a:extLst>
                </a:gridCol>
                <a:gridCol w="1920240">
                  <a:extLst>
                    <a:ext uri="{9D8B030D-6E8A-4147-A177-3AD203B41FA5}">
                      <a16:colId xmlns:a16="http://schemas.microsoft.com/office/drawing/2014/main" val="2216170635"/>
                    </a:ext>
                  </a:extLst>
                </a:gridCol>
                <a:gridCol w="1097280">
                  <a:extLst>
                    <a:ext uri="{9D8B030D-6E8A-4147-A177-3AD203B41FA5}">
                      <a16:colId xmlns:a16="http://schemas.microsoft.com/office/drawing/2014/main" val="2307456940"/>
                    </a:ext>
                  </a:extLst>
                </a:gridCol>
                <a:gridCol w="640080">
                  <a:extLst>
                    <a:ext uri="{9D8B030D-6E8A-4147-A177-3AD203B41FA5}">
                      <a16:colId xmlns:a16="http://schemas.microsoft.com/office/drawing/2014/main" val="31017347"/>
                    </a:ext>
                  </a:extLst>
                </a:gridCol>
                <a:gridCol w="1463040">
                  <a:extLst>
                    <a:ext uri="{9D8B030D-6E8A-4147-A177-3AD203B41FA5}">
                      <a16:colId xmlns:a16="http://schemas.microsoft.com/office/drawing/2014/main" val="4177282188"/>
                    </a:ext>
                  </a:extLst>
                </a:gridCol>
              </a:tblGrid>
              <a:tr h="182880">
                <a:tc>
                  <a:txBody>
                    <a:bodyPr/>
                    <a:lstStyle/>
                    <a:p>
                      <a:pPr algn="l" fontAlgn="ctr"/>
                      <a:endParaRPr lang="en-US" sz="900" b="0" i="0" u="none" strike="noStrike">
                        <a:solidFill>
                          <a:srgbClr val="000000"/>
                        </a:solidFill>
                        <a:effectLst/>
                        <a:latin typeface="+mn-lt"/>
                      </a:endParaRPr>
                    </a:p>
                  </a:txBody>
                  <a:tcPr marL="7272" marR="7272" marT="727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7272" marR="7272" marT="727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mn-lt"/>
                      </a:endParaRPr>
                    </a:p>
                  </a:txBody>
                  <a:tcPr marL="7272" marR="7272" marT="727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7272" marR="7272" marT="72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a:solidFill>
                            <a:srgbClr val="FA7D00"/>
                          </a:solidFill>
                          <a:effectLst/>
                          <a:latin typeface="+mn-lt"/>
                        </a:rPr>
                        <a:t>All Industries</a:t>
                      </a:r>
                    </a:p>
                  </a:txBody>
                  <a:tcPr marL="7272" marR="7272" marT="72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006206781"/>
                  </a:ext>
                </a:extLst>
              </a:tr>
              <a:tr h="182880">
                <a:tc>
                  <a:txBody>
                    <a:bodyPr/>
                    <a:lstStyle/>
                    <a:p>
                      <a:pPr algn="ctr" fontAlgn="ctr"/>
                      <a:r>
                        <a:rPr lang="en-US" sz="900" b="1" i="0" u="none" strike="noStrike" dirty="0">
                          <a:solidFill>
                            <a:srgbClr val="FFFFFF"/>
                          </a:solidFill>
                          <a:effectLst/>
                          <a:latin typeface="+mn-lt"/>
                        </a:rPr>
                        <a:t>Industry</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7272" marR="7272" marT="727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17062814"/>
                  </a:ext>
                </a:extLst>
              </a:tr>
              <a:tr h="144432">
                <a:tc rowSpan="16">
                  <a:txBody>
                    <a:bodyPr/>
                    <a:lstStyle/>
                    <a:p>
                      <a:pPr algn="ctr" fontAlgn="ctr"/>
                      <a:r>
                        <a:rPr lang="en-US" sz="900" b="0" i="0" u="none" strike="noStrike" dirty="0">
                          <a:solidFill>
                            <a:srgbClr val="000000"/>
                          </a:solidFill>
                          <a:effectLst/>
                          <a:latin typeface="+mn-lt"/>
                        </a:rPr>
                        <a:t>Health Care and Social Assistance</a:t>
                      </a:r>
                    </a:p>
                  </a:txBody>
                  <a:tcPr marL="7272" marR="7272" marT="727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a:solidFill>
                            <a:srgbClr val="000000"/>
                          </a:solidFill>
                          <a:effectLst/>
                          <a:latin typeface="+mn-lt"/>
                        </a:rPr>
                        <a:t>29-2021</a:t>
                      </a:r>
                    </a:p>
                  </a:txBody>
                  <a:tcPr marL="7272" marR="7272" marT="727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Dental Hygienists</a:t>
                      </a:r>
                    </a:p>
                  </a:txBody>
                  <a:tcPr marL="7272" marR="7272" marT="727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US" sz="900" b="0" i="0" u="none" strike="noStrike">
                          <a:solidFill>
                            <a:srgbClr val="000000"/>
                          </a:solidFill>
                          <a:effectLst/>
                          <a:latin typeface="+mn-lt"/>
                        </a:rPr>
                        <a:t>5,360</a:t>
                      </a:r>
                    </a:p>
                  </a:txBody>
                  <a:tcPr marL="7272" marR="7272" marT="727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$83,880</a:t>
                      </a:r>
                    </a:p>
                  </a:txBody>
                  <a:tcPr marL="7272" marR="7272" marT="727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48335389"/>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29-2034</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Radiologic Technologists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4,100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$73,520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8986172"/>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31-2021</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Physical Therapist Assistants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2,510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$65,450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8967973"/>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29-1126</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Respiratory Therapists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2,250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$72,740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270689"/>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29-2032</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Diagnostic Medical Sonographers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2,030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$84,630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0088624"/>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29-2031</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Cardiovascular Technologists and Technicians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1,330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$76,870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1497663"/>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29-2035</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Magnetic Resonance Imaging Technologists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1,120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$85,860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5308051"/>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15-1152</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Network Support Specialists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160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$78,090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2931297"/>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15-1134</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a:solidFill>
                            <a:srgbClr val="000000"/>
                          </a:solidFill>
                          <a:effectLst/>
                          <a:latin typeface="+mn-lt"/>
                        </a:rPr>
                        <a:t>Web Developers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7272" marR="7272" marT="7272" marB="0" anchor="ctr">
                    <a:lnL>
                      <a:noFill/>
                    </a:lnL>
                    <a:lnR>
                      <a:noFill/>
                    </a:lnR>
                    <a:lnT>
                      <a:noFill/>
                    </a:lnT>
                    <a:lnB>
                      <a:noFill/>
                    </a:lnB>
                    <a:solidFill>
                      <a:srgbClr val="FFC000"/>
                    </a:solidFill>
                  </a:tcPr>
                </a:tc>
                <a:tc>
                  <a:txBody>
                    <a:bodyPr/>
                    <a:lstStyle/>
                    <a:p>
                      <a:pPr algn="ctr" fontAlgn="ctr"/>
                      <a:r>
                        <a:rPr lang="en-US" sz="900" b="0" i="0" u="none" strike="noStrike" dirty="0">
                          <a:solidFill>
                            <a:srgbClr val="000000"/>
                          </a:solidFill>
                          <a:effectLst/>
                          <a:latin typeface="+mn-lt"/>
                        </a:rPr>
                        <a:t>90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$81,200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045079"/>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29-2061</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Licensed Practical and Licensed Vocational Nurses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7272" marR="7272" marT="727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14,000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$57,450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0824619"/>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31-9092</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Medical Assistants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7272" marR="7272" marT="727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13,300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$39,240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5708845"/>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31-9091</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Dental Assistants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7272" marR="7272" marT="727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7,580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$45,760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3786937"/>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29-2071</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Medical Records and Health Information Technicians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7272" marR="7272" marT="727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4,220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$47,430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8497210"/>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29-2055</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Surgical Technologists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7272" marR="7272" marT="727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2,870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$54,440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227137"/>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43-3031</a:t>
                      </a:r>
                    </a:p>
                  </a:txBody>
                  <a:tcPr marL="7272" marR="7272" marT="727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Some college, no degree</a:t>
                      </a: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4,110</a:t>
                      </a:r>
                    </a:p>
                  </a:txBody>
                  <a:tcPr marL="7272" marR="7272" marT="727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$46,180</a:t>
                      </a:r>
                    </a:p>
                  </a:txBody>
                  <a:tcPr marL="7272" marR="7272" marT="72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6707574"/>
                  </a:ext>
                </a:extLst>
              </a:tr>
              <a:tr h="144432">
                <a:tc vMerge="1">
                  <a:txBody>
                    <a:bodyPr/>
                    <a:lstStyle/>
                    <a:p>
                      <a:pPr algn="ctr" fontAlgn="ctr"/>
                      <a:endParaRPr lang="en-US" sz="900" b="0" i="0" u="none" strike="noStrike" dirty="0">
                        <a:solidFill>
                          <a:srgbClr val="000000"/>
                        </a:solidFill>
                        <a:effectLst/>
                        <a:latin typeface="+mn-lt"/>
                      </a:endParaRPr>
                    </a:p>
                  </a:txBody>
                  <a:tcPr marL="7272" marR="7272" marT="727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15-1151</a:t>
                      </a:r>
                    </a:p>
                  </a:txBody>
                  <a:tcPr marL="7272" marR="7272" marT="727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7272" marR="7272" marT="727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7272" marR="7272" marT="727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820</a:t>
                      </a:r>
                    </a:p>
                  </a:txBody>
                  <a:tcPr marL="7272" marR="7272" marT="727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5</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$60,240</a:t>
                      </a:r>
                    </a:p>
                  </a:txBody>
                  <a:tcPr marL="7272" marR="7272" marT="727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302385"/>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Selected Sub-BA Occupations Associated with </a:t>
            </a:r>
            <a:r>
              <a:rPr lang="en-US" sz="3200" dirty="0" smtClean="0"/>
              <a:t>Priority Industries</a:t>
            </a:r>
            <a:endParaRPr lang="en-US" sz="3200" dirty="0"/>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54515"/>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a:t>
            </a:r>
            <a:r>
              <a:rPr lang="en-US" sz="1050" i="1" dirty="0" smtClean="0">
                <a:latin typeface="Helvetica" panose="020B0604020202020204" pitchFamily="34" charset="0"/>
                <a:cs typeface="Helvetica" panose="020B0604020202020204" pitchFamily="34" charset="0"/>
              </a:rPr>
              <a:t>appear </a:t>
            </a:r>
            <a:r>
              <a:rPr lang="en-US" sz="1050" i="1" dirty="0">
                <a:latin typeface="Helvetica" panose="020B0604020202020204" pitchFamily="34" charset="0"/>
                <a:cs typeface="Helvetica" panose="020B0604020202020204" pitchFamily="34" charset="0"/>
              </a:rPr>
              <a:t>across multiple </a:t>
            </a:r>
            <a:r>
              <a:rPr lang="en-US" sz="1050" i="1" dirty="0" smtClean="0">
                <a:latin typeface="Helvetica" panose="020B0604020202020204" pitchFamily="34" charset="0"/>
                <a:cs typeface="Helvetica" panose="020B0604020202020204" pitchFamily="34" charset="0"/>
              </a:rPr>
              <a:t>priority industries</a:t>
            </a:r>
            <a:r>
              <a:rPr lang="en-US" sz="1050" i="1" dirty="0">
                <a:latin typeface="Helvetica" panose="020B0604020202020204" pitchFamily="34" charset="0"/>
                <a:cs typeface="Helvetica" panose="020B060402020202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2357249538"/>
              </p:ext>
            </p:extLst>
          </p:nvPr>
        </p:nvGraphicFramePr>
        <p:xfrm>
          <a:off x="654503" y="4122340"/>
          <a:ext cx="10881360" cy="729910"/>
        </p:xfrm>
        <a:graphic>
          <a:graphicData uri="http://schemas.openxmlformats.org/drawingml/2006/table">
            <a:tbl>
              <a:tblPr/>
              <a:tblGrid>
                <a:gridCol w="1371600">
                  <a:extLst>
                    <a:ext uri="{9D8B030D-6E8A-4147-A177-3AD203B41FA5}">
                      <a16:colId xmlns:a16="http://schemas.microsoft.com/office/drawing/2014/main" val="2147161828"/>
                    </a:ext>
                  </a:extLst>
                </a:gridCol>
                <a:gridCol w="1097280">
                  <a:extLst>
                    <a:ext uri="{9D8B030D-6E8A-4147-A177-3AD203B41FA5}">
                      <a16:colId xmlns:a16="http://schemas.microsoft.com/office/drawing/2014/main" val="2136465340"/>
                    </a:ext>
                  </a:extLst>
                </a:gridCol>
                <a:gridCol w="3291840">
                  <a:extLst>
                    <a:ext uri="{9D8B030D-6E8A-4147-A177-3AD203B41FA5}">
                      <a16:colId xmlns:a16="http://schemas.microsoft.com/office/drawing/2014/main" val="1709532698"/>
                    </a:ext>
                  </a:extLst>
                </a:gridCol>
                <a:gridCol w="1920240">
                  <a:extLst>
                    <a:ext uri="{9D8B030D-6E8A-4147-A177-3AD203B41FA5}">
                      <a16:colId xmlns:a16="http://schemas.microsoft.com/office/drawing/2014/main" val="1057809106"/>
                    </a:ext>
                  </a:extLst>
                </a:gridCol>
                <a:gridCol w="1097280">
                  <a:extLst>
                    <a:ext uri="{9D8B030D-6E8A-4147-A177-3AD203B41FA5}">
                      <a16:colId xmlns:a16="http://schemas.microsoft.com/office/drawing/2014/main" val="1200225042"/>
                    </a:ext>
                  </a:extLst>
                </a:gridCol>
                <a:gridCol w="640080">
                  <a:extLst>
                    <a:ext uri="{9D8B030D-6E8A-4147-A177-3AD203B41FA5}">
                      <a16:colId xmlns:a16="http://schemas.microsoft.com/office/drawing/2014/main" val="3336968225"/>
                    </a:ext>
                  </a:extLst>
                </a:gridCol>
                <a:gridCol w="1463040">
                  <a:extLst>
                    <a:ext uri="{9D8B030D-6E8A-4147-A177-3AD203B41FA5}">
                      <a16:colId xmlns:a16="http://schemas.microsoft.com/office/drawing/2014/main" val="3481760230"/>
                    </a:ext>
                  </a:extLst>
                </a:gridCol>
              </a:tblGrid>
              <a:tr h="145982">
                <a:tc rowSpan="5">
                  <a:txBody>
                    <a:bodyPr/>
                    <a:lstStyle/>
                    <a:p>
                      <a:pPr algn="ctr" fontAlgn="ctr"/>
                      <a:r>
                        <a:rPr lang="en-US" sz="900" b="0" i="0" u="none" strike="noStrike" dirty="0">
                          <a:solidFill>
                            <a:srgbClr val="000000"/>
                          </a:solidFill>
                          <a:effectLst/>
                          <a:latin typeface="+mn-lt"/>
                        </a:rPr>
                        <a:t>Manufacturing</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900" b="0" i="0" u="none" strike="noStrike">
                          <a:solidFill>
                            <a:srgbClr val="000000"/>
                          </a:solidFill>
                          <a:effectLst/>
                          <a:latin typeface="+mn-lt"/>
                        </a:rPr>
                        <a:t>17-3023</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Electrical and Electronics Engineering Technicians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US" sz="900" b="0" i="0" u="none" strike="noStrike">
                          <a:solidFill>
                            <a:srgbClr val="000000"/>
                          </a:solidFill>
                          <a:effectLst/>
                          <a:latin typeface="+mn-lt"/>
                        </a:rPr>
                        <a:t>2,310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$66,380</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3146409"/>
                  </a:ext>
                </a:extLst>
              </a:tr>
              <a:tr h="145982">
                <a:tc vMerge="1">
                  <a:txBody>
                    <a:bodyPr/>
                    <a:lstStyle/>
                    <a:p>
                      <a:pPr algn="ctr" fontAlgn="ctr"/>
                      <a:endParaRPr lang="en-US" sz="900" b="0" i="0" u="none" strike="noStrike">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150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$81,200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6426598"/>
                  </a:ext>
                </a:extLst>
              </a:tr>
              <a:tr h="145982">
                <a:tc vMerge="1">
                  <a:txBody>
                    <a:bodyPr/>
                    <a:lstStyle/>
                    <a:p>
                      <a:pPr algn="ctr" fontAlgn="ctr"/>
                      <a:endParaRPr lang="en-US" sz="900" b="0" i="0" u="none" strike="noStrike">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Network Support Specialists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$78,090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53392449"/>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2,870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$46,180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4707065"/>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1,220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$60,240</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44797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60275277"/>
              </p:ext>
            </p:extLst>
          </p:nvPr>
        </p:nvGraphicFramePr>
        <p:xfrm>
          <a:off x="654503" y="4891881"/>
          <a:ext cx="10881360" cy="1021874"/>
        </p:xfrm>
        <a:graphic>
          <a:graphicData uri="http://schemas.openxmlformats.org/drawingml/2006/table">
            <a:tbl>
              <a:tblPr/>
              <a:tblGrid>
                <a:gridCol w="1371600">
                  <a:extLst>
                    <a:ext uri="{9D8B030D-6E8A-4147-A177-3AD203B41FA5}">
                      <a16:colId xmlns:a16="http://schemas.microsoft.com/office/drawing/2014/main" val="3579593077"/>
                    </a:ext>
                  </a:extLst>
                </a:gridCol>
                <a:gridCol w="1097280">
                  <a:extLst>
                    <a:ext uri="{9D8B030D-6E8A-4147-A177-3AD203B41FA5}">
                      <a16:colId xmlns:a16="http://schemas.microsoft.com/office/drawing/2014/main" val="967347788"/>
                    </a:ext>
                  </a:extLst>
                </a:gridCol>
                <a:gridCol w="3291840">
                  <a:extLst>
                    <a:ext uri="{9D8B030D-6E8A-4147-A177-3AD203B41FA5}">
                      <a16:colId xmlns:a16="http://schemas.microsoft.com/office/drawing/2014/main" val="480389601"/>
                    </a:ext>
                  </a:extLst>
                </a:gridCol>
                <a:gridCol w="1920240">
                  <a:extLst>
                    <a:ext uri="{9D8B030D-6E8A-4147-A177-3AD203B41FA5}">
                      <a16:colId xmlns:a16="http://schemas.microsoft.com/office/drawing/2014/main" val="1416100079"/>
                    </a:ext>
                  </a:extLst>
                </a:gridCol>
                <a:gridCol w="1097280">
                  <a:extLst>
                    <a:ext uri="{9D8B030D-6E8A-4147-A177-3AD203B41FA5}">
                      <a16:colId xmlns:a16="http://schemas.microsoft.com/office/drawing/2014/main" val="4071833388"/>
                    </a:ext>
                  </a:extLst>
                </a:gridCol>
                <a:gridCol w="640080">
                  <a:extLst>
                    <a:ext uri="{9D8B030D-6E8A-4147-A177-3AD203B41FA5}">
                      <a16:colId xmlns:a16="http://schemas.microsoft.com/office/drawing/2014/main" val="3667764419"/>
                    </a:ext>
                  </a:extLst>
                </a:gridCol>
                <a:gridCol w="1463040">
                  <a:extLst>
                    <a:ext uri="{9D8B030D-6E8A-4147-A177-3AD203B41FA5}">
                      <a16:colId xmlns:a16="http://schemas.microsoft.com/office/drawing/2014/main" val="1609453065"/>
                    </a:ext>
                  </a:extLst>
                </a:gridCol>
              </a:tblGrid>
              <a:tr h="145982">
                <a:tc rowSpan="7">
                  <a:txBody>
                    <a:bodyPr/>
                    <a:lstStyle/>
                    <a:p>
                      <a:pPr algn="ctr" fontAlgn="ctr"/>
                      <a:r>
                        <a:rPr lang="en-US" sz="900" b="0" i="0" u="none" strike="noStrike" dirty="0">
                          <a:solidFill>
                            <a:srgbClr val="000000"/>
                          </a:solidFill>
                          <a:effectLst/>
                          <a:latin typeface="+mn-lt"/>
                        </a:rPr>
                        <a:t>Professional and Technical Services</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900" b="0" i="0" u="none" strike="noStrike">
                          <a:solidFill>
                            <a:srgbClr val="000000"/>
                          </a:solidFill>
                          <a:effectLst/>
                          <a:latin typeface="+mn-lt"/>
                        </a:rPr>
                        <a:t>23-2011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Paralegals and Legal Assistants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US" sz="900" b="0" i="0" u="none" strike="noStrike">
                          <a:solidFill>
                            <a:srgbClr val="000000"/>
                          </a:solidFill>
                          <a:effectLst/>
                          <a:latin typeface="+mn-lt"/>
                        </a:rPr>
                        <a:t>5,490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$56,660</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051266"/>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1,550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$81,200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6409679"/>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17-3023</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Electrical and Electronics Engineering Technicians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870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$66,380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6171378"/>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Network Support Specialists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mn-lt"/>
                        </a:rPr>
                        <a:t>610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$78,090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1180498"/>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29-2071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Medical Records and Health Information Technicians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760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$47,430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5990855"/>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6,990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$60,240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5967551"/>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6,350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$46,180</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462054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75100775"/>
              </p:ext>
            </p:extLst>
          </p:nvPr>
        </p:nvGraphicFramePr>
        <p:xfrm>
          <a:off x="654503" y="5953386"/>
          <a:ext cx="10881360" cy="291964"/>
        </p:xfrm>
        <a:graphic>
          <a:graphicData uri="http://schemas.openxmlformats.org/drawingml/2006/table">
            <a:tbl>
              <a:tblPr/>
              <a:tblGrid>
                <a:gridCol w="1371600">
                  <a:extLst>
                    <a:ext uri="{9D8B030D-6E8A-4147-A177-3AD203B41FA5}">
                      <a16:colId xmlns:a16="http://schemas.microsoft.com/office/drawing/2014/main" val="142435166"/>
                    </a:ext>
                  </a:extLst>
                </a:gridCol>
                <a:gridCol w="1097280">
                  <a:extLst>
                    <a:ext uri="{9D8B030D-6E8A-4147-A177-3AD203B41FA5}">
                      <a16:colId xmlns:a16="http://schemas.microsoft.com/office/drawing/2014/main" val="27560662"/>
                    </a:ext>
                  </a:extLst>
                </a:gridCol>
                <a:gridCol w="3291840">
                  <a:extLst>
                    <a:ext uri="{9D8B030D-6E8A-4147-A177-3AD203B41FA5}">
                      <a16:colId xmlns:a16="http://schemas.microsoft.com/office/drawing/2014/main" val="840577474"/>
                    </a:ext>
                  </a:extLst>
                </a:gridCol>
                <a:gridCol w="1920240">
                  <a:extLst>
                    <a:ext uri="{9D8B030D-6E8A-4147-A177-3AD203B41FA5}">
                      <a16:colId xmlns:a16="http://schemas.microsoft.com/office/drawing/2014/main" val="548130425"/>
                    </a:ext>
                  </a:extLst>
                </a:gridCol>
                <a:gridCol w="1097280">
                  <a:extLst>
                    <a:ext uri="{9D8B030D-6E8A-4147-A177-3AD203B41FA5}">
                      <a16:colId xmlns:a16="http://schemas.microsoft.com/office/drawing/2014/main" val="2211017057"/>
                    </a:ext>
                  </a:extLst>
                </a:gridCol>
                <a:gridCol w="640080">
                  <a:extLst>
                    <a:ext uri="{9D8B030D-6E8A-4147-A177-3AD203B41FA5}">
                      <a16:colId xmlns:a16="http://schemas.microsoft.com/office/drawing/2014/main" val="1883291646"/>
                    </a:ext>
                  </a:extLst>
                </a:gridCol>
                <a:gridCol w="1463040">
                  <a:extLst>
                    <a:ext uri="{9D8B030D-6E8A-4147-A177-3AD203B41FA5}">
                      <a16:colId xmlns:a16="http://schemas.microsoft.com/office/drawing/2014/main" val="1325901152"/>
                    </a:ext>
                  </a:extLst>
                </a:gridCol>
              </a:tblGrid>
              <a:tr h="145982">
                <a:tc rowSpan="2">
                  <a:txBody>
                    <a:bodyPr/>
                    <a:lstStyle/>
                    <a:p>
                      <a:pPr algn="ctr" fontAlgn="ctr"/>
                      <a:r>
                        <a:rPr lang="en-US" sz="900" b="0" i="0" u="none" strike="noStrike" dirty="0" smtClean="0">
                          <a:solidFill>
                            <a:srgbClr val="000000"/>
                          </a:solidFill>
                          <a:effectLst/>
                          <a:latin typeface="+mn-lt"/>
                        </a:rPr>
                        <a:t>Construction</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mn-lt"/>
                        </a:rPr>
                        <a:t>3,910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$46,180</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5228878"/>
                  </a:ext>
                </a:extLst>
              </a:tr>
              <a:tr h="14598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130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$60,240</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627322"/>
                  </a:ext>
                </a:extLst>
              </a:tr>
            </a:tbl>
          </a:graphicData>
        </a:graphic>
      </p:graphicFrame>
    </p:spTree>
    <p:extLst>
      <p:ext uri="{BB962C8B-B14F-4D97-AF65-F5344CB8AC3E}">
        <p14:creationId xmlns:p14="http://schemas.microsoft.com/office/powerpoint/2010/main" val="3969158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06141746"/>
              </p:ext>
            </p:extLst>
          </p:nvPr>
        </p:nvGraphicFramePr>
        <p:xfrm>
          <a:off x="654503" y="1407878"/>
          <a:ext cx="10881360" cy="4713112"/>
        </p:xfrm>
        <a:graphic>
          <a:graphicData uri="http://schemas.openxmlformats.org/drawingml/2006/table">
            <a:tbl>
              <a:tblPr/>
              <a:tblGrid>
                <a:gridCol w="1371600">
                  <a:extLst>
                    <a:ext uri="{9D8B030D-6E8A-4147-A177-3AD203B41FA5}">
                      <a16:colId xmlns:a16="http://schemas.microsoft.com/office/drawing/2014/main" val="4293387518"/>
                    </a:ext>
                  </a:extLst>
                </a:gridCol>
                <a:gridCol w="1097280">
                  <a:extLst>
                    <a:ext uri="{9D8B030D-6E8A-4147-A177-3AD203B41FA5}">
                      <a16:colId xmlns:a16="http://schemas.microsoft.com/office/drawing/2014/main" val="3990215607"/>
                    </a:ext>
                  </a:extLst>
                </a:gridCol>
                <a:gridCol w="3291840">
                  <a:extLst>
                    <a:ext uri="{9D8B030D-6E8A-4147-A177-3AD203B41FA5}">
                      <a16:colId xmlns:a16="http://schemas.microsoft.com/office/drawing/2014/main" val="1423925865"/>
                    </a:ext>
                  </a:extLst>
                </a:gridCol>
                <a:gridCol w="1920240">
                  <a:extLst>
                    <a:ext uri="{9D8B030D-6E8A-4147-A177-3AD203B41FA5}">
                      <a16:colId xmlns:a16="http://schemas.microsoft.com/office/drawing/2014/main" val="3366643301"/>
                    </a:ext>
                  </a:extLst>
                </a:gridCol>
                <a:gridCol w="1097280">
                  <a:extLst>
                    <a:ext uri="{9D8B030D-6E8A-4147-A177-3AD203B41FA5}">
                      <a16:colId xmlns:a16="http://schemas.microsoft.com/office/drawing/2014/main" val="3089435311"/>
                    </a:ext>
                  </a:extLst>
                </a:gridCol>
                <a:gridCol w="640080">
                  <a:extLst>
                    <a:ext uri="{9D8B030D-6E8A-4147-A177-3AD203B41FA5}">
                      <a16:colId xmlns:a16="http://schemas.microsoft.com/office/drawing/2014/main" val="489864240"/>
                    </a:ext>
                  </a:extLst>
                </a:gridCol>
                <a:gridCol w="1463040">
                  <a:extLst>
                    <a:ext uri="{9D8B030D-6E8A-4147-A177-3AD203B41FA5}">
                      <a16:colId xmlns:a16="http://schemas.microsoft.com/office/drawing/2014/main" val="1020226802"/>
                    </a:ext>
                  </a:extLst>
                </a:gridCol>
              </a:tblGrid>
              <a:tr h="182880">
                <a:tc>
                  <a:txBody>
                    <a:bodyPr/>
                    <a:lstStyle/>
                    <a:p>
                      <a:pPr algn="l" fontAlgn="ctr"/>
                      <a:endParaRPr lang="en-US" sz="900" b="0" i="0" u="none" strike="noStrike" dirty="0">
                        <a:solidFill>
                          <a:srgbClr val="000000"/>
                        </a:solidFill>
                        <a:effectLst/>
                        <a:latin typeface="+mn-lt"/>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mn-lt"/>
                      </a:endParaRPr>
                    </a:p>
                  </a:txBody>
                  <a:tcPr marL="4552" marR="4552" marT="45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559119188"/>
                  </a:ext>
                </a:extLst>
              </a:tr>
              <a:tr h="182064">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411641755"/>
                  </a:ext>
                </a:extLst>
              </a:tr>
              <a:tr h="91440">
                <a:tc rowSpan="30">
                  <a:txBody>
                    <a:bodyPr/>
                    <a:lstStyle/>
                    <a:p>
                      <a:pPr algn="ctr" fontAlgn="ctr"/>
                      <a:r>
                        <a:rPr lang="en-US" sz="900" b="0" i="0" u="none" strike="noStrike" dirty="0">
                          <a:solidFill>
                            <a:srgbClr val="000000"/>
                          </a:solidFill>
                          <a:effectLst/>
                          <a:latin typeface="+mn-lt"/>
                        </a:rPr>
                        <a:t>Health Care and Social Assistance</a:t>
                      </a:r>
                    </a:p>
                  </a:txBody>
                  <a:tcPr marL="4552" marR="4552" marT="455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a:solidFill>
                            <a:srgbClr val="000000"/>
                          </a:solidFill>
                          <a:effectLst/>
                          <a:latin typeface="+mn-lt"/>
                        </a:rPr>
                        <a:t>29-1021</a:t>
                      </a:r>
                    </a:p>
                  </a:txBody>
                  <a:tcPr marL="4552" marR="4552" marT="455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Dentists, General</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FFFFFF"/>
                          </a:solidFill>
                          <a:effectLst/>
                          <a:latin typeface="+mn-lt"/>
                        </a:rPr>
                        <a:t>Doctoral or professional degree</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a:solidFill>
                            <a:srgbClr val="000000"/>
                          </a:solidFill>
                          <a:effectLst/>
                          <a:latin typeface="+mn-lt"/>
                        </a:rPr>
                        <a:t>3,140</a:t>
                      </a:r>
                    </a:p>
                  </a:txBody>
                  <a:tcPr marL="4552" marR="4552" marT="455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$148,520</a:t>
                      </a:r>
                    </a:p>
                  </a:txBody>
                  <a:tcPr marL="4552" marR="4552" marT="455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4174399"/>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29-1062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Family and General Practitioners</a:t>
                      </a: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2,470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$200,740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12096622"/>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19-3031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Clinical, Counseling, and School Psychologists</a:t>
                      </a:r>
                    </a:p>
                  </a:txBody>
                  <a:tcPr marL="4552" marR="4552" marT="455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1,930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$79,810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84025036"/>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29-1065</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Pediatricians, General</a:t>
                      </a:r>
                    </a:p>
                  </a:txBody>
                  <a:tcPr marL="4552" marR="4552" marT="455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1,550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$180,300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531944"/>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Optometrists</a:t>
                      </a:r>
                    </a:p>
                  </a:txBody>
                  <a:tcPr marL="4552" marR="4552" marT="455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1,060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$124,890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01420473"/>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29-1066</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Psychiatrists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830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$184,610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549979"/>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21-1022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Healthcare Social Workers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5,340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$61,460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614515"/>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29-1151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Nurse Anesthetists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810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$182,550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352534"/>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25-9031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Instructional Coordinators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430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$74,100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3026403"/>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25-1072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Nursing Instructors and Teachers, Postsecondary</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120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$79,710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4721201"/>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25-4021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Librarians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$68,310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7911657"/>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21-1021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Child, Family, and School Social Workers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4,860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$43,980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9509852"/>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11-9151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Social and Community Service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4,810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$65,590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2988843"/>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13-1151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Training and Development Specialists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$68,470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86654598"/>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19-4021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Biological Technicians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$51,290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133016"/>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Dietitians and Nutritionists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$64,160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003586"/>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Fundraisers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$59,950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049030"/>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27-3031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Public Relations Specialists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$62,290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5267125"/>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Compliance Officers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$77,990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3824614"/>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Compensation, Benefits, and Job Analysis Specialists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$70,940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3976613"/>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Budget Analysts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$83,240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1130454"/>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Training and Development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$117,330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2937604"/>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Programmers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$92,200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7630583"/>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Meeting, Convention, and Event Planners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$52,480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2889894"/>
                  </a:ext>
                </a:extLst>
              </a:tr>
              <a:tr h="91440">
                <a:tc vMerge="1">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29-9011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Occupational Health and Safety Specialists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$82,440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980877"/>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25-2054</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Special Education Teachers, Secondary School</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$74,110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449186"/>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25-2052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Special Education Teachers, Kindergarten and </a:t>
                      </a:r>
                      <a:r>
                        <a:rPr lang="en-US" sz="900" b="0" i="0" u="none" strike="noStrike" dirty="0" smtClean="0">
                          <a:solidFill>
                            <a:srgbClr val="000000"/>
                          </a:solidFill>
                          <a:effectLst/>
                          <a:latin typeface="+mn-lt"/>
                        </a:rPr>
                        <a:t>Elementary</a:t>
                      </a: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$72,260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5599939"/>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Compensation and Benefits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$117,930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435812"/>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11-3061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Purchasing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$121,980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8011213"/>
                  </a:ext>
                </a:extLst>
              </a:tr>
              <a:tr h="91440">
                <a:tc vMerge="1">
                  <a:txBody>
                    <a:bodyPr/>
                    <a:lstStyle/>
                    <a:p>
                      <a:pPr algn="ctr" fontAlgn="ct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27-1024</a:t>
                      </a:r>
                    </a:p>
                  </a:txBody>
                  <a:tcPr marL="4552" marR="4552" marT="455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Graphic Designers</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FFFFFF"/>
                          </a:solidFill>
                          <a:effectLst/>
                          <a:latin typeface="+mn-lt"/>
                        </a:rPr>
                        <a:t>Bachelor's degree</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mn-lt"/>
                        </a:rPr>
                        <a:t>50</a:t>
                      </a:r>
                    </a:p>
                  </a:txBody>
                  <a:tcPr marL="4552" marR="4552" marT="455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$60,530</a:t>
                      </a:r>
                    </a:p>
                  </a:txBody>
                  <a:tcPr marL="4552" marR="4552" marT="455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962819"/>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t>BA+ </a:t>
            </a:r>
            <a:r>
              <a:rPr lang="en-US" sz="3200" dirty="0" smtClean="0">
                <a:latin typeface="Helvetica" panose="020B0604020202020204" pitchFamily="34" charset="0"/>
                <a:cs typeface="Helvetica" panose="020B0604020202020204" pitchFamily="34" charset="0"/>
              </a:rPr>
              <a:t>Occupations Associated with </a:t>
            </a:r>
            <a:r>
              <a:rPr lang="en-US" sz="3200" dirty="0" smtClean="0"/>
              <a:t>Priority Industries, 4-Stars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 </a:t>
            </a:r>
            <a:r>
              <a:rPr lang="en-US" sz="1050" i="1" dirty="0">
                <a:latin typeface="Helvetica" panose="020B0604020202020204" pitchFamily="34" charset="0"/>
                <a:cs typeface="Helvetica" panose="020B0604020202020204" pitchFamily="34" charset="0"/>
              </a:rPr>
              <a:t>Top occupations determined by statewide industry employment. </a:t>
            </a:r>
          </a:p>
        </p:txBody>
      </p:sp>
    </p:spTree>
    <p:extLst>
      <p:ext uri="{BB962C8B-B14F-4D97-AF65-F5344CB8AC3E}">
        <p14:creationId xmlns:p14="http://schemas.microsoft.com/office/powerpoint/2010/main" val="3675072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59196124"/>
              </p:ext>
            </p:extLst>
          </p:nvPr>
        </p:nvGraphicFramePr>
        <p:xfrm>
          <a:off x="654912" y="1417638"/>
          <a:ext cx="10881360" cy="4083477"/>
        </p:xfrm>
        <a:graphic>
          <a:graphicData uri="http://schemas.openxmlformats.org/drawingml/2006/table">
            <a:tbl>
              <a:tblPr/>
              <a:tblGrid>
                <a:gridCol w="1371600">
                  <a:extLst>
                    <a:ext uri="{9D8B030D-6E8A-4147-A177-3AD203B41FA5}">
                      <a16:colId xmlns:a16="http://schemas.microsoft.com/office/drawing/2014/main" val="1223879570"/>
                    </a:ext>
                  </a:extLst>
                </a:gridCol>
                <a:gridCol w="1097280">
                  <a:extLst>
                    <a:ext uri="{9D8B030D-6E8A-4147-A177-3AD203B41FA5}">
                      <a16:colId xmlns:a16="http://schemas.microsoft.com/office/drawing/2014/main" val="1861123628"/>
                    </a:ext>
                  </a:extLst>
                </a:gridCol>
                <a:gridCol w="3291840">
                  <a:extLst>
                    <a:ext uri="{9D8B030D-6E8A-4147-A177-3AD203B41FA5}">
                      <a16:colId xmlns:a16="http://schemas.microsoft.com/office/drawing/2014/main" val="3293236527"/>
                    </a:ext>
                  </a:extLst>
                </a:gridCol>
                <a:gridCol w="1920240">
                  <a:extLst>
                    <a:ext uri="{9D8B030D-6E8A-4147-A177-3AD203B41FA5}">
                      <a16:colId xmlns:a16="http://schemas.microsoft.com/office/drawing/2014/main" val="2488314124"/>
                    </a:ext>
                  </a:extLst>
                </a:gridCol>
                <a:gridCol w="1097280">
                  <a:extLst>
                    <a:ext uri="{9D8B030D-6E8A-4147-A177-3AD203B41FA5}">
                      <a16:colId xmlns:a16="http://schemas.microsoft.com/office/drawing/2014/main" val="1250911102"/>
                    </a:ext>
                  </a:extLst>
                </a:gridCol>
                <a:gridCol w="640080">
                  <a:extLst>
                    <a:ext uri="{9D8B030D-6E8A-4147-A177-3AD203B41FA5}">
                      <a16:colId xmlns:a16="http://schemas.microsoft.com/office/drawing/2014/main" val="2034731649"/>
                    </a:ext>
                  </a:extLst>
                </a:gridCol>
                <a:gridCol w="1463040">
                  <a:extLst>
                    <a:ext uri="{9D8B030D-6E8A-4147-A177-3AD203B41FA5}">
                      <a16:colId xmlns:a16="http://schemas.microsoft.com/office/drawing/2014/main" val="3442446950"/>
                    </a:ext>
                  </a:extLst>
                </a:gridCol>
              </a:tblGrid>
              <a:tr h="182880">
                <a:tc>
                  <a:txBody>
                    <a:bodyPr/>
                    <a:lstStyle/>
                    <a:p>
                      <a:pPr algn="l" fontAlgn="ctr"/>
                      <a:endParaRPr lang="en-US" sz="900" b="0" i="0" u="none" strike="noStrike">
                        <a:solidFill>
                          <a:srgbClr val="000000"/>
                        </a:solidFill>
                        <a:effectLst/>
                        <a:latin typeface="+mn-lt"/>
                      </a:endParaRPr>
                    </a:p>
                  </a:txBody>
                  <a:tcPr marL="7709" marR="7709" marT="770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7709" marR="7709" marT="770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mn-lt"/>
                      </a:endParaRPr>
                    </a:p>
                  </a:txBody>
                  <a:tcPr marL="7709" marR="7709" marT="770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747125446"/>
                  </a:ext>
                </a:extLst>
              </a:tr>
              <a:tr h="274320">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986866032"/>
                  </a:ext>
                </a:extLst>
              </a:tr>
              <a:tr h="91440">
                <a:tc rowSpan="25">
                  <a:txBody>
                    <a:bodyPr/>
                    <a:lstStyle/>
                    <a:p>
                      <a:pPr algn="ctr" fontAlgn="ctr"/>
                      <a:r>
                        <a:rPr lang="en-US" sz="900" b="0" i="0" u="none" strike="noStrike" dirty="0">
                          <a:solidFill>
                            <a:srgbClr val="000000"/>
                          </a:solidFill>
                          <a:effectLst/>
                          <a:latin typeface="+mn-lt"/>
                        </a:rPr>
                        <a:t>Manufacturing</a:t>
                      </a:r>
                    </a:p>
                  </a:txBody>
                  <a:tcPr marL="7709" marR="7709" marT="7709"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900" b="0" i="0" u="none" strike="noStrike" dirty="0">
                          <a:solidFill>
                            <a:srgbClr val="000000"/>
                          </a:solidFill>
                          <a:effectLst/>
                          <a:latin typeface="+mn-lt"/>
                        </a:rPr>
                        <a:t>19-1021</a:t>
                      </a:r>
                    </a:p>
                  </a:txBody>
                  <a:tcPr marL="7709" marR="7709" marT="7709"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Biochemists and Biophysicists</a:t>
                      </a:r>
                    </a:p>
                  </a:txBody>
                  <a:tcPr marL="7709" marR="7709" marT="77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FFFFFF"/>
                          </a:solidFill>
                          <a:effectLst/>
                          <a:latin typeface="+mn-lt"/>
                        </a:rPr>
                        <a:t>Doctoral or professional degree</a:t>
                      </a:r>
                    </a:p>
                  </a:txBody>
                  <a:tcPr marL="7709" marR="7709" marT="7709"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dirty="0">
                          <a:solidFill>
                            <a:srgbClr val="000000"/>
                          </a:solidFill>
                          <a:effectLst/>
                          <a:latin typeface="+mn-lt"/>
                        </a:rPr>
                        <a:t>490</a:t>
                      </a:r>
                    </a:p>
                  </a:txBody>
                  <a:tcPr marL="7709" marR="7709" marT="770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dirty="0">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$101,550</a:t>
                      </a:r>
                    </a:p>
                  </a:txBody>
                  <a:tcPr marL="7709" marR="7709" marT="770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9180819"/>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17-2072</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Electronics Engineers, Except Computer</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$116,580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5024141"/>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19-2031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Chemists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1,140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$87,240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0182295"/>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11-3061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Purchasing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920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$121,980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9251185"/>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27-1024</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Graphic Designers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850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$60,530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3163198"/>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41-9031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660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$96,260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5279634"/>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13-1051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Cost Estimators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620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$72,520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1413014"/>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13-1041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Compliance Officers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550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$77,990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5961088"/>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13-1081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Logisticians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$75,220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47870632"/>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19-4021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Biological Technicians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420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$51,290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2402842"/>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Biomedical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420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$94,640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09998648"/>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17-2061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Hardware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370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$120,860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3864184"/>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17-2041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Chemical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360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$95,690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4080143"/>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Programmers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340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$92,200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2275265"/>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13-1151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Training and Development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$68,470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5279085"/>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27-3042</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Technical Writers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300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$84,340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2246445"/>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27-3031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Public Relations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$62,290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44300391"/>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Budget Analysts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$83,240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7385713"/>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29-9011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Occupational Health and Safety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140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$82,440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2515724"/>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27-1011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Art Directors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120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$90,910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1767401"/>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13-1141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Compensation, Benefits, and Job Analysis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$70,940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0722117"/>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13-1121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Meeting, Convention, and Event Planners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90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$52,480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5174463"/>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Training and Development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$117,330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1786275"/>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13-2041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Credit Analysts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$76,220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8766343"/>
                  </a:ext>
                </a:extLst>
              </a:tr>
              <a:tr h="91440">
                <a:tc vMerge="1">
                  <a:txBody>
                    <a:bodyPr/>
                    <a:lstStyle/>
                    <a:p>
                      <a:pPr algn="ctr" fontAlgn="ctr"/>
                      <a:endParaRPr lang="en-US" sz="700" b="0" i="0" u="none" strike="noStrike" dirty="0">
                        <a:solidFill>
                          <a:srgbClr val="000000"/>
                        </a:solidFill>
                        <a:effectLst/>
                        <a:latin typeface="Helvetica" panose="020B0604020202020204" pitchFamily="34" charset="0"/>
                      </a:endParaRPr>
                    </a:p>
                  </a:txBody>
                  <a:tcPr marL="7709" marR="7709" marT="7709"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11-3111</a:t>
                      </a:r>
                    </a:p>
                  </a:txBody>
                  <a:tcPr marL="7709" marR="7709" marT="7709"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Compensation and Benefits Managers</a:t>
                      </a:r>
                    </a:p>
                  </a:txBody>
                  <a:tcPr marL="7709" marR="7709" marT="7709"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mn-lt"/>
                        </a:rPr>
                        <a:t>50</a:t>
                      </a:r>
                    </a:p>
                  </a:txBody>
                  <a:tcPr marL="7709" marR="7709" marT="7709"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$117,930</a:t>
                      </a:r>
                    </a:p>
                  </a:txBody>
                  <a:tcPr marL="7709" marR="7709" marT="7709"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954289"/>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4-Stars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a:t>
            </a:r>
            <a:r>
              <a:rPr lang="en-US" sz="1050" i="1" dirty="0" smtClean="0">
                <a:latin typeface="Helvetica" panose="020B0604020202020204" pitchFamily="34" charset="0"/>
                <a:cs typeface="Helvetica" panose="020B0604020202020204" pitchFamily="34" charset="0"/>
              </a:rPr>
              <a:t>occupations determined by </a:t>
            </a:r>
            <a:r>
              <a:rPr lang="en-US" sz="1050" i="1" dirty="0">
                <a:latin typeface="Helvetica" panose="020B0604020202020204" pitchFamily="34" charset="0"/>
                <a:cs typeface="Helvetica" panose="020B0604020202020204" pitchFamily="34" charset="0"/>
              </a:rPr>
              <a:t>statewide industry employment. </a:t>
            </a:r>
            <a:endParaRPr lang="en-US" sz="1050" i="1"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41638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084433129"/>
              </p:ext>
            </p:extLst>
          </p:nvPr>
        </p:nvGraphicFramePr>
        <p:xfrm>
          <a:off x="654912" y="1414723"/>
          <a:ext cx="10881360" cy="4703062"/>
        </p:xfrm>
        <a:graphic>
          <a:graphicData uri="http://schemas.openxmlformats.org/drawingml/2006/table">
            <a:tbl>
              <a:tblPr/>
              <a:tblGrid>
                <a:gridCol w="1371600">
                  <a:extLst>
                    <a:ext uri="{9D8B030D-6E8A-4147-A177-3AD203B41FA5}">
                      <a16:colId xmlns:a16="http://schemas.microsoft.com/office/drawing/2014/main" val="3558666716"/>
                    </a:ext>
                  </a:extLst>
                </a:gridCol>
                <a:gridCol w="1097280">
                  <a:extLst>
                    <a:ext uri="{9D8B030D-6E8A-4147-A177-3AD203B41FA5}">
                      <a16:colId xmlns:a16="http://schemas.microsoft.com/office/drawing/2014/main" val="2236369928"/>
                    </a:ext>
                  </a:extLst>
                </a:gridCol>
                <a:gridCol w="3291840">
                  <a:extLst>
                    <a:ext uri="{9D8B030D-6E8A-4147-A177-3AD203B41FA5}">
                      <a16:colId xmlns:a16="http://schemas.microsoft.com/office/drawing/2014/main" val="640969122"/>
                    </a:ext>
                  </a:extLst>
                </a:gridCol>
                <a:gridCol w="1920240">
                  <a:extLst>
                    <a:ext uri="{9D8B030D-6E8A-4147-A177-3AD203B41FA5}">
                      <a16:colId xmlns:a16="http://schemas.microsoft.com/office/drawing/2014/main" val="1188495133"/>
                    </a:ext>
                  </a:extLst>
                </a:gridCol>
                <a:gridCol w="1097280">
                  <a:extLst>
                    <a:ext uri="{9D8B030D-6E8A-4147-A177-3AD203B41FA5}">
                      <a16:colId xmlns:a16="http://schemas.microsoft.com/office/drawing/2014/main" val="2430295030"/>
                    </a:ext>
                  </a:extLst>
                </a:gridCol>
                <a:gridCol w="640080">
                  <a:extLst>
                    <a:ext uri="{9D8B030D-6E8A-4147-A177-3AD203B41FA5}">
                      <a16:colId xmlns:a16="http://schemas.microsoft.com/office/drawing/2014/main" val="1581484018"/>
                    </a:ext>
                  </a:extLst>
                </a:gridCol>
                <a:gridCol w="1463040">
                  <a:extLst>
                    <a:ext uri="{9D8B030D-6E8A-4147-A177-3AD203B41FA5}">
                      <a16:colId xmlns:a16="http://schemas.microsoft.com/office/drawing/2014/main" val="2008821289"/>
                    </a:ext>
                  </a:extLst>
                </a:gridCol>
              </a:tblGrid>
              <a:tr h="182880">
                <a:tc>
                  <a:txBody>
                    <a:bodyPr/>
                    <a:lstStyle/>
                    <a:p>
                      <a:pPr algn="l" fontAlgn="ctr"/>
                      <a:endParaRPr lang="en-US" sz="900" b="0" i="0" u="none" strike="noStrike">
                        <a:solidFill>
                          <a:srgbClr val="000000"/>
                        </a:solidFill>
                        <a:effectLst/>
                        <a:latin typeface="+mn-lt"/>
                      </a:endParaRPr>
                    </a:p>
                  </a:txBody>
                  <a:tcPr marL="4047" marR="4047" marT="404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4047" marR="4047" marT="404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mn-lt"/>
                      </a:endParaRPr>
                    </a:p>
                  </a:txBody>
                  <a:tcPr marL="4047" marR="4047" marT="404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497716584"/>
                  </a:ext>
                </a:extLst>
              </a:tr>
              <a:tr h="274320">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210528350"/>
                  </a:ext>
                </a:extLst>
              </a:tr>
              <a:tr h="141377">
                <a:tc rowSpan="30">
                  <a:txBody>
                    <a:bodyPr/>
                    <a:lstStyle/>
                    <a:p>
                      <a:pPr algn="ctr" fontAlgn="ctr"/>
                      <a:r>
                        <a:rPr lang="en-US" sz="900" b="0" i="0" u="none" strike="noStrike" dirty="0">
                          <a:solidFill>
                            <a:srgbClr val="000000"/>
                          </a:solidFill>
                          <a:effectLst/>
                          <a:latin typeface="+mn-lt"/>
                        </a:rPr>
                        <a:t>Professional and Technical Services</a:t>
                      </a:r>
                    </a:p>
                  </a:txBody>
                  <a:tcPr marL="4047" marR="4047" marT="4047"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mn-lt"/>
                        </a:rPr>
                        <a:t>19-1021</a:t>
                      </a:r>
                    </a:p>
                  </a:txBody>
                  <a:tcPr marL="4047" marR="4047" marT="4047"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Biochemists and Biophysicists</a:t>
                      </a:r>
                    </a:p>
                  </a:txBody>
                  <a:tcPr marL="4047" marR="4047" marT="404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chemeClr val="bg1"/>
                          </a:solidFill>
                          <a:effectLst/>
                          <a:latin typeface="+mn-lt"/>
                        </a:rPr>
                        <a:t>Doctoral or professional degree</a:t>
                      </a:r>
                    </a:p>
                  </a:txBody>
                  <a:tcPr marL="4047" marR="4047" marT="4047"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a:solidFill>
                            <a:srgbClr val="000000"/>
                          </a:solidFill>
                          <a:effectLst/>
                          <a:latin typeface="+mn-lt"/>
                        </a:rPr>
                        <a:t>3,890</a:t>
                      </a:r>
                    </a:p>
                  </a:txBody>
                  <a:tcPr marL="4047" marR="4047" marT="404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$101,550</a:t>
                      </a:r>
                    </a:p>
                  </a:txBody>
                  <a:tcPr marL="4047" marR="4047" marT="404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6310816"/>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29-1131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Veterinarians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Doctoral or professional degree</a:t>
                      </a:r>
                    </a:p>
                  </a:txBody>
                  <a:tcPr marL="4047" marR="4047" marT="4047"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1,320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$101,910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0622681"/>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21-1022</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Healthcare Social Workers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047" marR="4047" marT="4047"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340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$61,460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0623019"/>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17-1011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Architects, Except Landscape and Naval</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3,040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$93,920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7705242"/>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19-4021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Biological Technicians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2,340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$51,290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3680707"/>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27-1024</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Graphic Designers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2,130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$60,530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4737588"/>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27-3031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Public Relations Specialists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2,090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$62,290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7150261"/>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Programmers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1,810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$92,200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87575597"/>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41-9031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Engineers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1,630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$96,260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4071927"/>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17-2081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Environmental Engineers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1,450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$84,920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3638069"/>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19-2031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Chemists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1,400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$87,240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2717720"/>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17-2072</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Electronics Engineers, Except Computer</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1,320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$116,580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4011752"/>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19-2041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Environmental Scientists and </a:t>
                      </a:r>
                      <a:r>
                        <a:rPr lang="en-US" sz="900" b="0" i="0" u="none" strike="noStrike" dirty="0" smtClean="0">
                          <a:solidFill>
                            <a:srgbClr val="000000"/>
                          </a:solidFill>
                          <a:effectLst/>
                          <a:latin typeface="+mn-lt"/>
                        </a:rPr>
                        <a:t>Specialists</a:t>
                      </a:r>
                      <a:endParaRPr lang="en-US" sz="900" b="0" i="0" u="none" strike="noStrike" dirty="0">
                        <a:solidFill>
                          <a:srgbClr val="000000"/>
                        </a:solidFill>
                        <a:effectLst/>
                        <a:latin typeface="+mn-lt"/>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1,270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$77,280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7203276"/>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13-1151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Training and Development Specialists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1,150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$68,470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1601440"/>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13-1041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Compliance Officers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1,080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$77,990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7411963"/>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17-2031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Biomedical Engineers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1,020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$94,640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97296237"/>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27-3042</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Technical Writers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980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$84,340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9562021"/>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17-2061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Hardware Engineers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740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$120,860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7475194"/>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27-3043</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Writers and Authors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630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$64,380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5069544"/>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27-1011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Art Directors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630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$90,910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2034059"/>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27-2012</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Producers and Directors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560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$61,810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6350250"/>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11-3061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Purchasing Managers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440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$121,980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6332069"/>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11-2011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Advertising and Promotions Managers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420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$121,770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2781181"/>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13-1121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Meeting, Convention, and Event Planners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410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$52,480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5629985"/>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Training and Development Managers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380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$117,330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63447469"/>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13-1081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Logisticians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380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$75,220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5560844"/>
                  </a:ext>
                </a:extLst>
              </a:tr>
              <a:tr h="141377">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13-2031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Budget Analysts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310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$83,240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04890861"/>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13-1141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Compensation, Benefits, and Job Analysis Specialists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290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$70,940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8813227"/>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17-2041</a:t>
                      </a:r>
                    </a:p>
                  </a:txBody>
                  <a:tcPr marL="4047" marR="4047" marT="404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Chemical Engineers</a:t>
                      </a:r>
                    </a:p>
                  </a:txBody>
                  <a:tcPr marL="4047" marR="4047" marT="404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280</a:t>
                      </a:r>
                    </a:p>
                  </a:txBody>
                  <a:tcPr marL="4047" marR="4047" marT="404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$95,690</a:t>
                      </a:r>
                    </a:p>
                  </a:txBody>
                  <a:tcPr marL="4047" marR="4047" marT="404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8109573"/>
                  </a:ext>
                </a:extLst>
              </a:tr>
              <a:tr h="141377">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4047" marR="4047" marT="404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13-1131</a:t>
                      </a:r>
                    </a:p>
                  </a:txBody>
                  <a:tcPr marL="4047" marR="4047" marT="4047"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Fundraisers</a:t>
                      </a:r>
                    </a:p>
                  </a:txBody>
                  <a:tcPr marL="4047" marR="4047" marT="404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bg1"/>
                          </a:solidFill>
                          <a:effectLst/>
                          <a:latin typeface="+mn-lt"/>
                        </a:rPr>
                        <a:t>Bachelor's degree</a:t>
                      </a:r>
                    </a:p>
                  </a:txBody>
                  <a:tcPr marL="4047" marR="4047" marT="4047"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mn-lt"/>
                        </a:rPr>
                        <a:t>260</a:t>
                      </a:r>
                    </a:p>
                  </a:txBody>
                  <a:tcPr marL="4047" marR="4047" marT="4047"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$59,950</a:t>
                      </a:r>
                    </a:p>
                  </a:txBody>
                  <a:tcPr marL="4047" marR="4047" marT="4047"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404297"/>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4-Stars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occupations determined by statewide industry employment. </a:t>
            </a:r>
          </a:p>
        </p:txBody>
      </p:sp>
    </p:spTree>
    <p:extLst>
      <p:ext uri="{BB962C8B-B14F-4D97-AF65-F5344CB8AC3E}">
        <p14:creationId xmlns:p14="http://schemas.microsoft.com/office/powerpoint/2010/main" val="2516108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21004602"/>
              </p:ext>
            </p:extLst>
          </p:nvPr>
        </p:nvGraphicFramePr>
        <p:xfrm>
          <a:off x="654912" y="1416828"/>
          <a:ext cx="10881360" cy="4708972"/>
        </p:xfrm>
        <a:graphic>
          <a:graphicData uri="http://schemas.openxmlformats.org/drawingml/2006/table">
            <a:tbl>
              <a:tblPr/>
              <a:tblGrid>
                <a:gridCol w="1371600">
                  <a:extLst>
                    <a:ext uri="{9D8B030D-6E8A-4147-A177-3AD203B41FA5}">
                      <a16:colId xmlns:a16="http://schemas.microsoft.com/office/drawing/2014/main" val="1412731682"/>
                    </a:ext>
                  </a:extLst>
                </a:gridCol>
                <a:gridCol w="1097280">
                  <a:extLst>
                    <a:ext uri="{9D8B030D-6E8A-4147-A177-3AD203B41FA5}">
                      <a16:colId xmlns:a16="http://schemas.microsoft.com/office/drawing/2014/main" val="3338379230"/>
                    </a:ext>
                  </a:extLst>
                </a:gridCol>
                <a:gridCol w="3291840">
                  <a:extLst>
                    <a:ext uri="{9D8B030D-6E8A-4147-A177-3AD203B41FA5}">
                      <a16:colId xmlns:a16="http://schemas.microsoft.com/office/drawing/2014/main" val="2932520533"/>
                    </a:ext>
                  </a:extLst>
                </a:gridCol>
                <a:gridCol w="1920240">
                  <a:extLst>
                    <a:ext uri="{9D8B030D-6E8A-4147-A177-3AD203B41FA5}">
                      <a16:colId xmlns:a16="http://schemas.microsoft.com/office/drawing/2014/main" val="2933427300"/>
                    </a:ext>
                  </a:extLst>
                </a:gridCol>
                <a:gridCol w="1097280">
                  <a:extLst>
                    <a:ext uri="{9D8B030D-6E8A-4147-A177-3AD203B41FA5}">
                      <a16:colId xmlns:a16="http://schemas.microsoft.com/office/drawing/2014/main" val="1042893915"/>
                    </a:ext>
                  </a:extLst>
                </a:gridCol>
                <a:gridCol w="640080">
                  <a:extLst>
                    <a:ext uri="{9D8B030D-6E8A-4147-A177-3AD203B41FA5}">
                      <a16:colId xmlns:a16="http://schemas.microsoft.com/office/drawing/2014/main" val="2171402054"/>
                    </a:ext>
                  </a:extLst>
                </a:gridCol>
                <a:gridCol w="1463040">
                  <a:extLst>
                    <a:ext uri="{9D8B030D-6E8A-4147-A177-3AD203B41FA5}">
                      <a16:colId xmlns:a16="http://schemas.microsoft.com/office/drawing/2014/main" val="4165494298"/>
                    </a:ext>
                  </a:extLst>
                </a:gridCol>
              </a:tblGrid>
              <a:tr h="182880">
                <a:tc>
                  <a:txBody>
                    <a:bodyPr/>
                    <a:lstStyle/>
                    <a:p>
                      <a:pPr algn="l" fontAlgn="ctr"/>
                      <a:endParaRPr lang="en-US" sz="900" b="0" i="0" u="none" strike="noStrike">
                        <a:solidFill>
                          <a:srgbClr val="000000"/>
                        </a:solidFill>
                        <a:effectLst/>
                        <a:latin typeface="+mn-lt"/>
                      </a:endParaRPr>
                    </a:p>
                  </a:txBody>
                  <a:tcPr marL="4414" marR="4414" marT="441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4414" marR="4414" marT="441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mn-lt"/>
                      </a:endParaRPr>
                    </a:p>
                  </a:txBody>
                  <a:tcPr marL="4414" marR="4414" marT="441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505617955"/>
                  </a:ext>
                </a:extLst>
              </a:tr>
              <a:tr h="176561">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11248188"/>
                  </a:ext>
                </a:extLst>
              </a:tr>
              <a:tr h="141574">
                <a:tc rowSpan="30">
                  <a:txBody>
                    <a:bodyPr/>
                    <a:lstStyle/>
                    <a:p>
                      <a:pPr algn="ctr" fontAlgn="ctr"/>
                      <a:r>
                        <a:rPr lang="en-US" sz="900" b="0" i="0" u="none" strike="noStrike" dirty="0">
                          <a:solidFill>
                            <a:srgbClr val="000000"/>
                          </a:solidFill>
                          <a:effectLst/>
                          <a:latin typeface="+mn-lt"/>
                        </a:rPr>
                        <a:t>Health Care and Social Assistance</a:t>
                      </a:r>
                    </a:p>
                  </a:txBody>
                  <a:tcPr marL="4414" marR="4414" marT="4414"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a:solidFill>
                            <a:srgbClr val="000000"/>
                          </a:solidFill>
                          <a:effectLst/>
                          <a:latin typeface="+mn-lt"/>
                        </a:rPr>
                        <a:t>29-1123</a:t>
                      </a:r>
                    </a:p>
                  </a:txBody>
                  <a:tcPr marL="4414" marR="4414" marT="4414"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Physical Therapists</a:t>
                      </a:r>
                    </a:p>
                  </a:txBody>
                  <a:tcPr marL="4414" marR="4414" marT="441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Doctoral or professional degree</a:t>
                      </a:r>
                    </a:p>
                  </a:txBody>
                  <a:tcPr marL="4414" marR="4414" marT="4414"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a:solidFill>
                            <a:srgbClr val="000000"/>
                          </a:solidFill>
                          <a:effectLst/>
                          <a:latin typeface="+mn-lt"/>
                        </a:rPr>
                        <a:t>7,390</a:t>
                      </a:r>
                    </a:p>
                  </a:txBody>
                  <a:tcPr marL="4414" marR="4414" marT="441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$92,060</a:t>
                      </a:r>
                    </a:p>
                  </a:txBody>
                  <a:tcPr marL="4414" marR="4414" marT="4414"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0361348"/>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19-1042</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Scientists, Except Epidemiologists</a:t>
                      </a:r>
                    </a:p>
                  </a:txBody>
                  <a:tcPr marL="4414" marR="4414" marT="441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Doctoral or professional degree</a:t>
                      </a:r>
                    </a:p>
                  </a:txBody>
                  <a:tcPr marL="4414" marR="4414" marT="4414"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5,220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$84,070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0978565"/>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29-1051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Pharmacists</a:t>
                      </a:r>
                    </a:p>
                  </a:txBody>
                  <a:tcPr marL="4414" marR="4414" marT="441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Doctoral or professional degree</a:t>
                      </a:r>
                    </a:p>
                  </a:txBody>
                  <a:tcPr marL="4414" marR="4414" marT="4414" marB="0" anchor="ctr">
                    <a:lnL>
                      <a:noFill/>
                    </a:lnL>
                    <a:lnR>
                      <a:noFill/>
                    </a:lnR>
                    <a:lnT>
                      <a:noFill/>
                    </a:lnT>
                    <a:lnB>
                      <a:noFill/>
                    </a:lnB>
                    <a:solidFill>
                      <a:srgbClr val="A5A5A5"/>
                    </a:solidFill>
                  </a:tcPr>
                </a:tc>
                <a:tc>
                  <a:txBody>
                    <a:bodyPr/>
                    <a:lstStyle/>
                    <a:p>
                      <a:pPr algn="ctr" fontAlgn="ctr"/>
                      <a:r>
                        <a:rPr lang="en-US" sz="900" b="0" i="0" u="none" strike="noStrike" dirty="0">
                          <a:solidFill>
                            <a:srgbClr val="000000"/>
                          </a:solidFill>
                          <a:effectLst/>
                          <a:latin typeface="+mn-lt"/>
                        </a:rPr>
                        <a:t>2,410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$120,250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2867366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23-1011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Lawyers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Doctoral or professional degree</a:t>
                      </a:r>
                    </a:p>
                  </a:txBody>
                  <a:tcPr marL="4414" marR="4414" marT="4414"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140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$142,100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58997437"/>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29-1171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Nurse Practitioners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Master's degree</a:t>
                      </a:r>
                    </a:p>
                  </a:txBody>
                  <a:tcPr marL="4414" marR="4414" marT="441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5,830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$119,420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0705203"/>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29-1071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Physician Assistants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Master's degree</a:t>
                      </a:r>
                    </a:p>
                  </a:txBody>
                  <a:tcPr marL="4414" marR="4414" marT="441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3,620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$110,110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5155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29-1122</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Occupational Therapists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Master's degree</a:t>
                      </a:r>
                    </a:p>
                  </a:txBody>
                  <a:tcPr marL="4414" marR="4414" marT="441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3,530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$87,940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680101"/>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29-1127</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Speech-Language Pathologists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414" marR="4414" marT="441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2,120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$85,870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4702546"/>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21-1012</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Educational, Guidance, School, and Vocational Counselors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414" marR="4414" marT="441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940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$67,110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7870117"/>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15-2041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Statisticians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Master's degree</a:t>
                      </a:r>
                    </a:p>
                  </a:txBody>
                  <a:tcPr marL="4414" marR="4414" marT="441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320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$101,020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759779"/>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29-1141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Registered Nurses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70,340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$86,860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7177722"/>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11-9111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Medical and Health Services Managers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11,020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$113,690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2629108"/>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11-1021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General and Operations Managers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3,470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$110,760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49574497"/>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13-1071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Specialists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1,710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$68,110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7801731"/>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11-3011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Administrative Services Managers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1,610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$101,250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00641"/>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13-2011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Accountants and Auditors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1,540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$74,890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099477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11-3031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Financial Managers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1,360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$130,180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3828588"/>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15-1121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Systems Analysts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860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$91,510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6643828"/>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15-1132</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Software Developers, Applications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750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$105,620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243212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13-1161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Market Research Analysts and Marketing Specialists</a:t>
                      </a:r>
                    </a:p>
                  </a:txBody>
                  <a:tcPr marL="4414" marR="4414" marT="4414"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710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$67,920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4883820"/>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15-1142</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Network and Computer Systems Administrators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$86,770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7325907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11-3021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and Information Systems Managers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590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$147,030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6713261"/>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11-2031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Public Relations and Fundraising Managers</a:t>
                      </a:r>
                    </a:p>
                  </a:txBody>
                  <a:tcPr marL="4414" marR="4414" marT="441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$114,310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445356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11-3121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Human Resources Managers</a:t>
                      </a:r>
                    </a:p>
                  </a:txBody>
                  <a:tcPr marL="4414" marR="4414" marT="4414"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490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$123,750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99030574"/>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13-1111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Management Analysts</a:t>
                      </a:r>
                    </a:p>
                  </a:txBody>
                  <a:tcPr marL="4414" marR="4414" marT="4414"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430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$95,080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1142346"/>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Marketing Managers</a:t>
                      </a:r>
                    </a:p>
                  </a:txBody>
                  <a:tcPr marL="4414" marR="4414" marT="4414"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430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$132,210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5523855"/>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13-2051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Financial Analysts</a:t>
                      </a:r>
                    </a:p>
                  </a:txBody>
                  <a:tcPr marL="4414" marR="4414" marT="4414"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410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$87,060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56080878"/>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Database Administrators</a:t>
                      </a:r>
                    </a:p>
                  </a:txBody>
                  <a:tcPr marL="4414" marR="4414" marT="4414"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220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$97,880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56203139"/>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11-9121</a:t>
                      </a:r>
                    </a:p>
                  </a:txBody>
                  <a:tcPr marL="4414" marR="4414" marT="441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Natural Sciences Managers</a:t>
                      </a:r>
                    </a:p>
                  </a:txBody>
                  <a:tcPr marL="4414" marR="4414" marT="4414"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160</a:t>
                      </a:r>
                    </a:p>
                  </a:txBody>
                  <a:tcPr marL="4414" marR="4414" marT="44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$164,590</a:t>
                      </a:r>
                    </a:p>
                  </a:txBody>
                  <a:tcPr marL="4414" marR="4414" marT="441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4832261"/>
                  </a:ext>
                </a:extLst>
              </a:tr>
              <a:tr h="141574">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414" marR="4414" marT="4414"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15-1122</a:t>
                      </a:r>
                    </a:p>
                  </a:txBody>
                  <a:tcPr marL="4414" marR="4414" marT="4414"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Information Security Analysts</a:t>
                      </a:r>
                    </a:p>
                  </a:txBody>
                  <a:tcPr marL="4414" marR="4414" marT="441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mn-lt"/>
                        </a:rPr>
                        <a:t>Bachelor's degree</a:t>
                      </a:r>
                    </a:p>
                  </a:txBody>
                  <a:tcPr marL="4414" marR="4414" marT="4414"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mn-lt"/>
                        </a:rPr>
                        <a:t>140</a:t>
                      </a:r>
                    </a:p>
                  </a:txBody>
                  <a:tcPr marL="4414" marR="4414" marT="4414"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5</a:t>
                      </a:r>
                    </a:p>
                  </a:txBody>
                  <a:tcPr marL="4414" marR="4414" marT="4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$103,740</a:t>
                      </a:r>
                    </a:p>
                  </a:txBody>
                  <a:tcPr marL="4414" marR="4414" marT="4414"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898186"/>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5-Stars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5-star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occupations determined by statewide industry employment. </a:t>
            </a:r>
          </a:p>
        </p:txBody>
      </p:sp>
    </p:spTree>
    <p:extLst>
      <p:ext uri="{BB962C8B-B14F-4D97-AF65-F5344CB8AC3E}">
        <p14:creationId xmlns:p14="http://schemas.microsoft.com/office/powerpoint/2010/main" val="16239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18917359"/>
              </p:ext>
            </p:extLst>
          </p:nvPr>
        </p:nvGraphicFramePr>
        <p:xfrm>
          <a:off x="654912" y="1428033"/>
          <a:ext cx="10881360" cy="4770862"/>
        </p:xfrm>
        <a:graphic>
          <a:graphicData uri="http://schemas.openxmlformats.org/drawingml/2006/table">
            <a:tbl>
              <a:tblPr/>
              <a:tblGrid>
                <a:gridCol w="1371600">
                  <a:extLst>
                    <a:ext uri="{9D8B030D-6E8A-4147-A177-3AD203B41FA5}">
                      <a16:colId xmlns:a16="http://schemas.microsoft.com/office/drawing/2014/main" val="969037731"/>
                    </a:ext>
                  </a:extLst>
                </a:gridCol>
                <a:gridCol w="1097280">
                  <a:extLst>
                    <a:ext uri="{9D8B030D-6E8A-4147-A177-3AD203B41FA5}">
                      <a16:colId xmlns:a16="http://schemas.microsoft.com/office/drawing/2014/main" val="1967196426"/>
                    </a:ext>
                  </a:extLst>
                </a:gridCol>
                <a:gridCol w="3291840">
                  <a:extLst>
                    <a:ext uri="{9D8B030D-6E8A-4147-A177-3AD203B41FA5}">
                      <a16:colId xmlns:a16="http://schemas.microsoft.com/office/drawing/2014/main" val="1832011477"/>
                    </a:ext>
                  </a:extLst>
                </a:gridCol>
                <a:gridCol w="1920240">
                  <a:extLst>
                    <a:ext uri="{9D8B030D-6E8A-4147-A177-3AD203B41FA5}">
                      <a16:colId xmlns:a16="http://schemas.microsoft.com/office/drawing/2014/main" val="167609391"/>
                    </a:ext>
                  </a:extLst>
                </a:gridCol>
                <a:gridCol w="1097280">
                  <a:extLst>
                    <a:ext uri="{9D8B030D-6E8A-4147-A177-3AD203B41FA5}">
                      <a16:colId xmlns:a16="http://schemas.microsoft.com/office/drawing/2014/main" val="1641185793"/>
                    </a:ext>
                  </a:extLst>
                </a:gridCol>
                <a:gridCol w="640080">
                  <a:extLst>
                    <a:ext uri="{9D8B030D-6E8A-4147-A177-3AD203B41FA5}">
                      <a16:colId xmlns:a16="http://schemas.microsoft.com/office/drawing/2014/main" val="1401162741"/>
                    </a:ext>
                  </a:extLst>
                </a:gridCol>
                <a:gridCol w="1463040">
                  <a:extLst>
                    <a:ext uri="{9D8B030D-6E8A-4147-A177-3AD203B41FA5}">
                      <a16:colId xmlns:a16="http://schemas.microsoft.com/office/drawing/2014/main" val="214789560"/>
                    </a:ext>
                  </a:extLst>
                </a:gridCol>
              </a:tblGrid>
              <a:tr h="182880">
                <a:tc>
                  <a:txBody>
                    <a:bodyPr/>
                    <a:lstStyle/>
                    <a:p>
                      <a:pPr algn="l" fontAlgn="ctr"/>
                      <a:endParaRPr lang="en-US" sz="900" b="0" i="0" u="none" strike="noStrike">
                        <a:solidFill>
                          <a:srgbClr val="000000"/>
                        </a:solidFill>
                        <a:effectLst/>
                        <a:latin typeface="+mn-lt"/>
                      </a:endParaRPr>
                    </a:p>
                  </a:txBody>
                  <a:tcPr marL="6477" marR="6477" marT="64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6477" marR="6477" marT="64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mn-lt"/>
                      </a:endParaRPr>
                    </a:p>
                  </a:txBody>
                  <a:tcPr marL="6477" marR="6477" marT="6477"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665021807"/>
                  </a:ext>
                </a:extLst>
              </a:tr>
              <a:tr h="259085">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572436296"/>
                  </a:ext>
                </a:extLst>
              </a:tr>
              <a:tr h="91440">
                <a:tc rowSpan="30">
                  <a:txBody>
                    <a:bodyPr/>
                    <a:lstStyle/>
                    <a:p>
                      <a:pPr algn="ctr" fontAlgn="ctr"/>
                      <a:r>
                        <a:rPr lang="en-US" sz="900" b="0" i="0" u="none" strike="noStrike" dirty="0">
                          <a:solidFill>
                            <a:srgbClr val="000000"/>
                          </a:solidFill>
                          <a:effectLst/>
                          <a:latin typeface="+mn-lt"/>
                        </a:rPr>
                        <a:t>Manufacturing</a:t>
                      </a:r>
                    </a:p>
                  </a:txBody>
                  <a:tcPr marL="6477" marR="6477" marT="6477"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900" b="0" i="0" u="none" strike="noStrike" dirty="0">
                          <a:solidFill>
                            <a:srgbClr val="000000"/>
                          </a:solidFill>
                          <a:effectLst/>
                          <a:latin typeface="+mn-lt"/>
                        </a:rPr>
                        <a:t>19-1042</a:t>
                      </a:r>
                    </a:p>
                  </a:txBody>
                  <a:tcPr marL="6477" marR="6477" marT="6477"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Medical Scientists, Except Epidemiologists</a:t>
                      </a:r>
                    </a:p>
                  </a:txBody>
                  <a:tcPr marL="6477" marR="6477" marT="64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Doctoral or professional degree</a:t>
                      </a:r>
                    </a:p>
                  </a:txBody>
                  <a:tcPr marL="6477" marR="6477" marT="6477"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a:solidFill>
                            <a:srgbClr val="000000"/>
                          </a:solidFill>
                          <a:effectLst/>
                          <a:latin typeface="+mn-lt"/>
                        </a:rPr>
                        <a:t>410</a:t>
                      </a:r>
                    </a:p>
                  </a:txBody>
                  <a:tcPr marL="6477" marR="6477" marT="647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$84,070</a:t>
                      </a:r>
                    </a:p>
                  </a:txBody>
                  <a:tcPr marL="6477" marR="6477" marT="647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1914148"/>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23-1011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Lawyers</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Doctoral or professional degree</a:t>
                      </a:r>
                    </a:p>
                  </a:txBody>
                  <a:tcPr marL="6477" marR="6477" marT="6477"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330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$142,100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3046133"/>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15-2041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Statisticians</a:t>
                      </a:r>
                    </a:p>
                  </a:txBody>
                  <a:tcPr marL="6477" marR="6477" marT="6477"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Master's degree</a:t>
                      </a:r>
                    </a:p>
                  </a:txBody>
                  <a:tcPr marL="6477" marR="6477" marT="6477"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120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$101,020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618029"/>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17-2112</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Industrial Engineers</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6,440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$98,280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69849251"/>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11-1021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General and Operations Managers</a:t>
                      </a:r>
                    </a:p>
                  </a:txBody>
                  <a:tcPr marL="6477" marR="6477" marT="6477"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6,380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$110,760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444881"/>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17-2141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Mechanical Engineers</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4,470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$93,630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68640684"/>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15-1133</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Software Developers, Systems Software</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3,860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$115,580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65060763"/>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11-3051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Industrial Production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3,360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$118,020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9326028"/>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17-2071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Electrical Engineers</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3,070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$113,270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59017609"/>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11-9041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Architectural and Engineering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2,840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$149,740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8163423"/>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41-4011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Representatives, Wholesale and </a:t>
                      </a:r>
                      <a:r>
                        <a:rPr lang="en-US" sz="900" b="0" i="0" u="none" strike="noStrike" dirty="0" smtClean="0">
                          <a:solidFill>
                            <a:srgbClr val="000000"/>
                          </a:solidFill>
                          <a:effectLst/>
                          <a:latin typeface="+mn-lt"/>
                        </a:rPr>
                        <a:t>Manufacturing</a:t>
                      </a:r>
                      <a:endParaRPr lang="en-US" sz="900" b="0" i="0" u="none" strike="noStrike" dirty="0">
                        <a:solidFill>
                          <a:srgbClr val="000000"/>
                        </a:solidFill>
                        <a:effectLst/>
                        <a:latin typeface="+mn-lt"/>
                      </a:endParaRP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2,720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$83,590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8008542"/>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13-2011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Accountants and Auditors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2,090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$74,890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9151768"/>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11-3031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Financial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2,020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$130,180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4331516"/>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11-2022</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1,990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$130,900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7471531"/>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Marketing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1,670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$132,210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6040873"/>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13-1161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Market Research Analysts and Marketing Specialists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1,310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$67,920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8965448"/>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15-1132</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Software Developers, Applications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1,300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$105,620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1662575"/>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11-3021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and Information Systems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1,240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$147,030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0409589"/>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15-1121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Systems Analysts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1,080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$91,510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66462037"/>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11-3011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Administrative Services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850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$101,250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8119601"/>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13-1071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Specialists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840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$68,110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3479796"/>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15-1142</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Network and Computer Systems Administrators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720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$86,770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7275568"/>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11-3121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690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$123,750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8136092"/>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13-2051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Financial Analysts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640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$87,060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4325236"/>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13-1111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Management Analysts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400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$95,080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654163"/>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11-9121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Natural Sciences Managers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390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$164,590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9266536"/>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15-1143</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Network Architects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190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$121,050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7055547"/>
                  </a:ext>
                </a:extLst>
              </a:tr>
              <a:tr h="91440">
                <a:tc vMerge="1">
                  <a:txBody>
                    <a:bodyPr/>
                    <a:lstStyle/>
                    <a:p>
                      <a:endParaRPr lang="en-US"/>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15-1122</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Information Security Analysts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190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$103,740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080537"/>
                  </a:ext>
                </a:extLst>
              </a:tr>
              <a:tr h="91440">
                <a:tc vMerge="1">
                  <a:txBody>
                    <a:bodyPr/>
                    <a:lstStyle/>
                    <a:p>
                      <a:endParaRPr lang="en-US" dirty="0"/>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15-1141</a:t>
                      </a:r>
                    </a:p>
                  </a:txBody>
                  <a:tcPr marL="6477" marR="6477" marT="6477"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Database Administrators</a:t>
                      </a:r>
                    </a:p>
                  </a:txBody>
                  <a:tcPr marL="6477" marR="6477" marT="6477"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170</a:t>
                      </a:r>
                    </a:p>
                  </a:txBody>
                  <a:tcPr marL="6477" marR="6477" marT="647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$97,880</a:t>
                      </a:r>
                    </a:p>
                  </a:txBody>
                  <a:tcPr marL="6477" marR="6477" marT="647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5787607"/>
                  </a:ext>
                </a:extLst>
              </a:tr>
              <a:tr h="91440">
                <a:tc vMerge="1">
                  <a:txBody>
                    <a:bodyPr/>
                    <a:lstStyle/>
                    <a:p>
                      <a:pPr algn="ctr" fontAlgn="ctr"/>
                      <a:endParaRPr lang="en-US" sz="600" b="0" i="0" u="none" strike="noStrike" dirty="0">
                        <a:solidFill>
                          <a:srgbClr val="000000"/>
                        </a:solidFill>
                        <a:effectLst/>
                        <a:latin typeface="Helvetica" panose="020B0604020202020204" pitchFamily="34" charset="0"/>
                      </a:endParaRPr>
                    </a:p>
                  </a:txBody>
                  <a:tcPr marL="6477" marR="6477" marT="6477"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11-2031</a:t>
                      </a:r>
                    </a:p>
                  </a:txBody>
                  <a:tcPr marL="6477" marR="6477" marT="6477"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Public </a:t>
                      </a:r>
                      <a:r>
                        <a:rPr lang="en-US" sz="900" b="0" i="0" u="none" strike="noStrike" dirty="0" smtClean="0">
                          <a:solidFill>
                            <a:srgbClr val="000000"/>
                          </a:solidFill>
                          <a:effectLst/>
                          <a:latin typeface="+mn-lt"/>
                        </a:rPr>
                        <a:t>Relations </a:t>
                      </a:r>
                      <a:r>
                        <a:rPr lang="en-US" sz="900" b="0" i="0" u="none" strike="noStrike" dirty="0">
                          <a:solidFill>
                            <a:srgbClr val="000000"/>
                          </a:solidFill>
                          <a:effectLst/>
                          <a:latin typeface="+mn-lt"/>
                        </a:rPr>
                        <a:t>and Fundraising Managers</a:t>
                      </a:r>
                    </a:p>
                  </a:txBody>
                  <a:tcPr marL="6477" marR="6477" marT="647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FFFFFF"/>
                          </a:solidFill>
                          <a:effectLst/>
                          <a:latin typeface="+mn-lt"/>
                        </a:rPr>
                        <a:t>Bachelor's degree</a:t>
                      </a:r>
                    </a:p>
                  </a:txBody>
                  <a:tcPr marL="6477" marR="6477" marT="6477"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dirty="0">
                          <a:solidFill>
                            <a:srgbClr val="000000"/>
                          </a:solidFill>
                          <a:effectLst/>
                          <a:latin typeface="+mn-lt"/>
                        </a:rPr>
                        <a:t>150</a:t>
                      </a:r>
                    </a:p>
                  </a:txBody>
                  <a:tcPr marL="6477" marR="6477" marT="6477"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5</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$114,310</a:t>
                      </a:r>
                    </a:p>
                  </a:txBody>
                  <a:tcPr marL="6477" marR="6477" marT="6477"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911756"/>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37</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5-Stars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5-star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occupations determined by statewide industry employment. </a:t>
            </a:r>
          </a:p>
        </p:txBody>
      </p:sp>
    </p:spTree>
    <p:extLst>
      <p:ext uri="{BB962C8B-B14F-4D97-AF65-F5344CB8AC3E}">
        <p14:creationId xmlns:p14="http://schemas.microsoft.com/office/powerpoint/2010/main" val="447455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132225639"/>
              </p:ext>
            </p:extLst>
          </p:nvPr>
        </p:nvGraphicFramePr>
        <p:xfrm>
          <a:off x="654912" y="1426203"/>
          <a:ext cx="10881360" cy="4713112"/>
        </p:xfrm>
        <a:graphic>
          <a:graphicData uri="http://schemas.openxmlformats.org/drawingml/2006/table">
            <a:tbl>
              <a:tblPr/>
              <a:tblGrid>
                <a:gridCol w="1371600">
                  <a:extLst>
                    <a:ext uri="{9D8B030D-6E8A-4147-A177-3AD203B41FA5}">
                      <a16:colId xmlns:a16="http://schemas.microsoft.com/office/drawing/2014/main" val="903836733"/>
                    </a:ext>
                  </a:extLst>
                </a:gridCol>
                <a:gridCol w="1097280">
                  <a:extLst>
                    <a:ext uri="{9D8B030D-6E8A-4147-A177-3AD203B41FA5}">
                      <a16:colId xmlns:a16="http://schemas.microsoft.com/office/drawing/2014/main" val="1707098072"/>
                    </a:ext>
                  </a:extLst>
                </a:gridCol>
                <a:gridCol w="3291840">
                  <a:extLst>
                    <a:ext uri="{9D8B030D-6E8A-4147-A177-3AD203B41FA5}">
                      <a16:colId xmlns:a16="http://schemas.microsoft.com/office/drawing/2014/main" val="3508221338"/>
                    </a:ext>
                  </a:extLst>
                </a:gridCol>
                <a:gridCol w="1920240">
                  <a:extLst>
                    <a:ext uri="{9D8B030D-6E8A-4147-A177-3AD203B41FA5}">
                      <a16:colId xmlns:a16="http://schemas.microsoft.com/office/drawing/2014/main" val="2548138040"/>
                    </a:ext>
                  </a:extLst>
                </a:gridCol>
                <a:gridCol w="1097280">
                  <a:extLst>
                    <a:ext uri="{9D8B030D-6E8A-4147-A177-3AD203B41FA5}">
                      <a16:colId xmlns:a16="http://schemas.microsoft.com/office/drawing/2014/main" val="135841035"/>
                    </a:ext>
                  </a:extLst>
                </a:gridCol>
                <a:gridCol w="640080">
                  <a:extLst>
                    <a:ext uri="{9D8B030D-6E8A-4147-A177-3AD203B41FA5}">
                      <a16:colId xmlns:a16="http://schemas.microsoft.com/office/drawing/2014/main" val="65231537"/>
                    </a:ext>
                  </a:extLst>
                </a:gridCol>
                <a:gridCol w="1463040">
                  <a:extLst>
                    <a:ext uri="{9D8B030D-6E8A-4147-A177-3AD203B41FA5}">
                      <a16:colId xmlns:a16="http://schemas.microsoft.com/office/drawing/2014/main" val="513573184"/>
                    </a:ext>
                  </a:extLst>
                </a:gridCol>
              </a:tblGrid>
              <a:tr h="182880">
                <a:tc>
                  <a:txBody>
                    <a:bodyPr/>
                    <a:lstStyle/>
                    <a:p>
                      <a:pPr algn="l" fontAlgn="ctr"/>
                      <a:endParaRPr lang="en-US" sz="900" b="0" i="0" u="none" strike="noStrike">
                        <a:solidFill>
                          <a:srgbClr val="000000"/>
                        </a:solidFill>
                        <a:effectLst/>
                        <a:latin typeface="+mn-lt"/>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mn-lt"/>
                      </a:endParaRPr>
                    </a:p>
                  </a:txBody>
                  <a:tcPr marL="4552" marR="4552" marT="45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321538559"/>
                  </a:ext>
                </a:extLst>
              </a:tr>
              <a:tr h="182064">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52432662"/>
                  </a:ext>
                </a:extLst>
              </a:tr>
              <a:tr h="91440">
                <a:tc rowSpan="30">
                  <a:txBody>
                    <a:bodyPr/>
                    <a:lstStyle/>
                    <a:p>
                      <a:pPr algn="ctr" fontAlgn="ctr"/>
                      <a:r>
                        <a:rPr lang="en-US" sz="900" b="0" i="0" u="none" strike="noStrike" dirty="0">
                          <a:solidFill>
                            <a:srgbClr val="000000"/>
                          </a:solidFill>
                          <a:effectLst/>
                          <a:latin typeface="+mn-lt"/>
                        </a:rPr>
                        <a:t>Professional and Technical Services</a:t>
                      </a:r>
                    </a:p>
                  </a:txBody>
                  <a:tcPr marL="4552" marR="4552" marT="455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mn-lt"/>
                        </a:rPr>
                        <a:t>23-1011</a:t>
                      </a:r>
                    </a:p>
                  </a:txBody>
                  <a:tcPr marL="4552" marR="4552" marT="455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Lawyers</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chemeClr val="bg1"/>
                          </a:solidFill>
                          <a:effectLst/>
                          <a:latin typeface="+mn-lt"/>
                        </a:rPr>
                        <a:t>Doctoral or professional degree</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a:solidFill>
                            <a:srgbClr val="000000"/>
                          </a:solidFill>
                          <a:effectLst/>
                          <a:latin typeface="+mn-lt"/>
                        </a:rPr>
                        <a:t>12,980</a:t>
                      </a:r>
                    </a:p>
                  </a:txBody>
                  <a:tcPr marL="4552" marR="4552" marT="455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$142,100</a:t>
                      </a:r>
                    </a:p>
                  </a:txBody>
                  <a:tcPr marL="4552" marR="4552" marT="455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2488922"/>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19-1042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Scientists, Except Epidemiologists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mn-lt"/>
                        </a:rPr>
                        <a:t>6,900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$84,070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7460082"/>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15-2041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Statisticians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mn-lt"/>
                        </a:rPr>
                        <a:t>1,910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$101,020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3883423"/>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Software Developers, Applications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12,890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$105,620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30889022"/>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11-1021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General and Operations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12,540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$110,760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22524965"/>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Accountants and Auditors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12,100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$74,890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1876835"/>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Management Analysts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11,670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$95,080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2589235"/>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15-1133</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Software Developers, Systems Software</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11,460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$115,580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2538858"/>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and Information Systems Managers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6,480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$147,030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8348623"/>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Financial Managers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6,130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$130,180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1250549"/>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13-1161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Market Research Analysts and Marketing Specialists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5,940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$67,920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6546980"/>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41-4011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Representatives, Wholesale and </a:t>
                      </a:r>
                      <a:r>
                        <a:rPr lang="en-US" sz="900" b="0" i="0" u="none" strike="noStrike" dirty="0" smtClean="0">
                          <a:solidFill>
                            <a:srgbClr val="000000"/>
                          </a:solidFill>
                          <a:effectLst/>
                          <a:latin typeface="+mn-lt"/>
                        </a:rPr>
                        <a:t>Manufacturing</a:t>
                      </a: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5,080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$83,590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904800"/>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Systems Analysts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4,880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$91,510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4611423"/>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Civil Engineers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4,500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$88,780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16406386"/>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Marketing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4,100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$132,210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88850744"/>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17-2141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Mechanical Engineers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3,660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$93,630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7213093"/>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Sales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3,590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$130,900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1355421"/>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13-1071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Specialists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3,550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$68,110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24205094"/>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11-9041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Architectural and Engineering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3,310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$149,740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7566773"/>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15-1143</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Network Architects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3,210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$121,050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250532"/>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Natural Sciences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2,960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$164,590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32747947"/>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17-2071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Electrical Engineers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2,810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$113,270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0590637"/>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Financial Analysts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2,800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$87,060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670291"/>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11-9111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and Health Services Managers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2,250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$113,690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209924"/>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Administrative Services Managers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2,130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$101,250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9274678"/>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15-1142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Network and Computer Systems Administrators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2,090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$86,770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8986244"/>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17-2112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Industrial Engineers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1,680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$98,280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65345810"/>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Managers</a:t>
                      </a:r>
                    </a:p>
                  </a:txBody>
                  <a:tcPr marL="4552" marR="4552" marT="4552"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$123,750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390087"/>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15-1122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Information Security Analysts</a:t>
                      </a:r>
                    </a:p>
                  </a:txBody>
                  <a:tcPr marL="4552" marR="4552" marT="4552" marB="0" anchor="ctr">
                    <a:lnL>
                      <a:noFill/>
                    </a:lnL>
                    <a:lnR>
                      <a:noFill/>
                    </a:lnR>
                    <a:lnT>
                      <a:noFill/>
                    </a:lnT>
                    <a:lnB>
                      <a:noFill/>
                    </a:lnB>
                  </a:tcPr>
                </a:tc>
                <a:tc>
                  <a:txBody>
                    <a:bodyPr/>
                    <a:lstStyle/>
                    <a:p>
                      <a:pPr algn="ctr" fontAlgn="ctr"/>
                      <a:r>
                        <a:rPr lang="en-US" sz="900" b="0" i="0" u="none" strike="noStrike">
                          <a:solidFill>
                            <a:schemeClr val="bg1"/>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$103,740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0057027"/>
                  </a:ext>
                </a:extLst>
              </a:tr>
              <a:tr h="91440">
                <a:tc vMerge="1">
                  <a:txBody>
                    <a:bodyPr/>
                    <a:lstStyle/>
                    <a:p>
                      <a:pPr algn="ctr" fontAlgn="ctr"/>
                      <a:endParaRPr lang="en-US" sz="4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11-2031</a:t>
                      </a:r>
                    </a:p>
                  </a:txBody>
                  <a:tcPr marL="4552" marR="4552" marT="455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Public Relations and Fundraising Managers</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bg1"/>
                          </a:solidFill>
                          <a:effectLst/>
                          <a:latin typeface="+mn-lt"/>
                        </a:rPr>
                        <a:t>Bachelor's degree</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mn-lt"/>
                        </a:rPr>
                        <a:t>1,030</a:t>
                      </a:r>
                    </a:p>
                  </a:txBody>
                  <a:tcPr marL="4552" marR="4552" marT="455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$114,310</a:t>
                      </a:r>
                    </a:p>
                  </a:txBody>
                  <a:tcPr marL="4552" marR="4552" marT="455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3865553"/>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38</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5-Stars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5-star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occupations determined by statewide industry employment. </a:t>
            </a:r>
          </a:p>
        </p:txBody>
      </p:sp>
    </p:spTree>
    <p:extLst>
      <p:ext uri="{BB962C8B-B14F-4D97-AF65-F5344CB8AC3E}">
        <p14:creationId xmlns:p14="http://schemas.microsoft.com/office/powerpoint/2010/main" val="1659205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81945115"/>
              </p:ext>
            </p:extLst>
          </p:nvPr>
        </p:nvGraphicFramePr>
        <p:xfrm>
          <a:off x="654912" y="1985900"/>
          <a:ext cx="10881360" cy="3214263"/>
        </p:xfrm>
        <a:graphic>
          <a:graphicData uri="http://schemas.openxmlformats.org/drawingml/2006/table">
            <a:tbl>
              <a:tblPr/>
              <a:tblGrid>
                <a:gridCol w="1371600">
                  <a:extLst>
                    <a:ext uri="{9D8B030D-6E8A-4147-A177-3AD203B41FA5}">
                      <a16:colId xmlns:a16="http://schemas.microsoft.com/office/drawing/2014/main" val="1838194510"/>
                    </a:ext>
                  </a:extLst>
                </a:gridCol>
                <a:gridCol w="1097280">
                  <a:extLst>
                    <a:ext uri="{9D8B030D-6E8A-4147-A177-3AD203B41FA5}">
                      <a16:colId xmlns:a16="http://schemas.microsoft.com/office/drawing/2014/main" val="2942468890"/>
                    </a:ext>
                  </a:extLst>
                </a:gridCol>
                <a:gridCol w="3291840">
                  <a:extLst>
                    <a:ext uri="{9D8B030D-6E8A-4147-A177-3AD203B41FA5}">
                      <a16:colId xmlns:a16="http://schemas.microsoft.com/office/drawing/2014/main" val="1735332831"/>
                    </a:ext>
                  </a:extLst>
                </a:gridCol>
                <a:gridCol w="1920240">
                  <a:extLst>
                    <a:ext uri="{9D8B030D-6E8A-4147-A177-3AD203B41FA5}">
                      <a16:colId xmlns:a16="http://schemas.microsoft.com/office/drawing/2014/main" val="2736448221"/>
                    </a:ext>
                  </a:extLst>
                </a:gridCol>
                <a:gridCol w="1097280">
                  <a:extLst>
                    <a:ext uri="{9D8B030D-6E8A-4147-A177-3AD203B41FA5}">
                      <a16:colId xmlns:a16="http://schemas.microsoft.com/office/drawing/2014/main" val="3355298570"/>
                    </a:ext>
                  </a:extLst>
                </a:gridCol>
                <a:gridCol w="640080">
                  <a:extLst>
                    <a:ext uri="{9D8B030D-6E8A-4147-A177-3AD203B41FA5}">
                      <a16:colId xmlns:a16="http://schemas.microsoft.com/office/drawing/2014/main" val="1083070133"/>
                    </a:ext>
                  </a:extLst>
                </a:gridCol>
                <a:gridCol w="1463040">
                  <a:extLst>
                    <a:ext uri="{9D8B030D-6E8A-4147-A177-3AD203B41FA5}">
                      <a16:colId xmlns:a16="http://schemas.microsoft.com/office/drawing/2014/main" val="2133335412"/>
                    </a:ext>
                  </a:extLst>
                </a:gridCol>
              </a:tblGrid>
              <a:tr h="182880">
                <a:tc>
                  <a:txBody>
                    <a:bodyPr/>
                    <a:lstStyle/>
                    <a:p>
                      <a:pPr algn="l" fontAlgn="ctr"/>
                      <a:endParaRPr lang="en-US" sz="900" b="0" i="0" u="none" strike="noStrike">
                        <a:solidFill>
                          <a:srgbClr val="000000"/>
                        </a:solidFill>
                        <a:effectLst/>
                        <a:latin typeface="+mn-lt"/>
                      </a:endParaRPr>
                    </a:p>
                  </a:txBody>
                  <a:tcPr marL="7709" marR="7709" marT="770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7709" marR="7709" marT="770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mn-lt"/>
                      </a:endParaRPr>
                    </a:p>
                  </a:txBody>
                  <a:tcPr marL="7709" marR="7709" marT="770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a:t>
                      </a:r>
                    </a:p>
                  </a:txBody>
                  <a:tcPr marL="4552" marR="4552" marT="4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913099925"/>
                  </a:ext>
                </a:extLst>
              </a:tr>
              <a:tr h="182880">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259040769"/>
                  </a:ext>
                </a:extLst>
              </a:tr>
              <a:tr h="91440">
                <a:tc rowSpan="19">
                  <a:txBody>
                    <a:bodyPr/>
                    <a:lstStyle/>
                    <a:p>
                      <a:pPr algn="ctr" fontAlgn="ctr"/>
                      <a:r>
                        <a:rPr lang="en-US" sz="900" b="0" i="0" u="none" strike="noStrike" dirty="0">
                          <a:solidFill>
                            <a:srgbClr val="000000"/>
                          </a:solidFill>
                          <a:effectLst/>
                          <a:latin typeface="+mn-lt"/>
                        </a:rPr>
                        <a:t>Construction</a:t>
                      </a:r>
                    </a:p>
                  </a:txBody>
                  <a:tcPr marL="7709" marR="7709" marT="7709"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a:solidFill>
                            <a:srgbClr val="000000"/>
                          </a:solidFill>
                          <a:effectLst/>
                          <a:latin typeface="+mn-lt"/>
                        </a:rPr>
                        <a:t>11-9021</a:t>
                      </a:r>
                    </a:p>
                  </a:txBody>
                  <a:tcPr marL="7709" marR="7709" marT="7709"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Construction Managers</a:t>
                      </a:r>
                    </a:p>
                  </a:txBody>
                  <a:tcPr marL="7709" marR="7709" marT="770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FFFFFF"/>
                          </a:solidFill>
                          <a:effectLst/>
                          <a:latin typeface="+mn-lt"/>
                        </a:rPr>
                        <a:t>Bachelor's degree</a:t>
                      </a:r>
                    </a:p>
                  </a:txBody>
                  <a:tcPr marL="7709" marR="7709" marT="7709"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5,380</a:t>
                      </a:r>
                    </a:p>
                  </a:txBody>
                  <a:tcPr marL="7709" marR="7709" marT="770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dirty="0">
                          <a:solidFill>
                            <a:srgbClr val="000000"/>
                          </a:solidFill>
                          <a:effectLst/>
                          <a:latin typeface="+mn-lt"/>
                        </a:rPr>
                        <a:t>$102,410</a:t>
                      </a:r>
                    </a:p>
                  </a:txBody>
                  <a:tcPr marL="7709" marR="7709" marT="770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15083048"/>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11-1021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General and Operations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5,340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$110,760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898475"/>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13-1051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Cost Estimators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3,720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$72,520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5050986"/>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13-2011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Accountants and Auditors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890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$74,890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1020726"/>
                  </a:ext>
                </a:extLst>
              </a:tr>
              <a:tr h="91440">
                <a:tc vMerge="1">
                  <a:txBody>
                    <a:bodyPr/>
                    <a:lstStyle/>
                    <a:p>
                      <a:pPr algn="ctr" fontAlgn="ctr"/>
                      <a:endParaRPr lang="en-US" sz="900" b="0" i="0" u="none" strike="noStrike">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17-2051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Civil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850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$88,780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7708642"/>
                  </a:ext>
                </a:extLst>
              </a:tr>
              <a:tr h="91440">
                <a:tc vMerge="1">
                  <a:txBody>
                    <a:bodyPr/>
                    <a:lstStyle/>
                    <a:p>
                      <a:pPr algn="ctr" fontAlgn="ctr"/>
                      <a:endParaRPr lang="en-US" sz="900" b="0" i="0" u="none" strike="noStrike">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11-3031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Financial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600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$130,180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6540339"/>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41-4011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Representatives, Wholesale and </a:t>
                      </a:r>
                      <a:r>
                        <a:rPr lang="en-US" sz="900" b="0" i="0" u="none" strike="noStrike" dirty="0" smtClean="0">
                          <a:solidFill>
                            <a:srgbClr val="000000"/>
                          </a:solidFill>
                          <a:effectLst/>
                          <a:latin typeface="+mn-lt"/>
                        </a:rPr>
                        <a:t>Manufacturing</a:t>
                      </a: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370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$83,590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9884146"/>
                  </a:ext>
                </a:extLst>
              </a:tr>
              <a:tr h="91440">
                <a:tc vMerge="1">
                  <a:txBody>
                    <a:bodyPr/>
                    <a:lstStyle/>
                    <a:p>
                      <a:pPr algn="ctr" fontAlgn="ctr"/>
                      <a:endParaRPr lang="en-US" sz="900" b="0" i="0" u="none" strike="noStrike">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11-2022</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Sales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250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$130,900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6106046"/>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11-3011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Administrative Services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200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$101,250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9251313"/>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13-1071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190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$68,110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34543283"/>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13-1161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Market Research Analysts and Marketing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140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$67,920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4777493"/>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17-2112</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Industrial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140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$98,280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2918451"/>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17-2141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Mechanical Engineers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$93,630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6710681"/>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29-9011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Occupational Health and Safety Specialists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130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$82,440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2787583"/>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11-2021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Marketing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$132,210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6622092"/>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11-3021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Computer and Information Systems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110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$147,030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31151656"/>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11-3121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Human Resources Managers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90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5</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$123,750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16841625"/>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13-1041</a:t>
                      </a:r>
                    </a:p>
                  </a:txBody>
                  <a:tcPr marL="7709" marR="7709" marT="7709"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Compliance Officers</a:t>
                      </a:r>
                    </a:p>
                  </a:txBody>
                  <a:tcPr marL="7709" marR="7709" marT="7709"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60</a:t>
                      </a:r>
                    </a:p>
                  </a:txBody>
                  <a:tcPr marL="7709" marR="7709" marT="77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$77,990</a:t>
                      </a:r>
                    </a:p>
                  </a:txBody>
                  <a:tcPr marL="7709" marR="7709" marT="7709"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8932236"/>
                  </a:ext>
                </a:extLst>
              </a:tr>
              <a:tr h="91440">
                <a:tc vMerge="1">
                  <a:txBody>
                    <a:bodyPr/>
                    <a:lstStyle/>
                    <a:p>
                      <a:pPr algn="ctr" fontAlgn="ctr"/>
                      <a:endParaRPr lang="en-US" sz="900" b="0" i="0" u="none" strike="noStrike" dirty="0">
                        <a:solidFill>
                          <a:srgbClr val="000000"/>
                        </a:solidFill>
                        <a:effectLst/>
                        <a:latin typeface="+mn-lt"/>
                      </a:endParaRPr>
                    </a:p>
                  </a:txBody>
                  <a:tcPr marL="7709" marR="7709" marT="770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17-1011</a:t>
                      </a:r>
                    </a:p>
                  </a:txBody>
                  <a:tcPr marL="7709" marR="7709" marT="7709"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Architects, Except Landscape and Naval</a:t>
                      </a:r>
                    </a:p>
                  </a:txBody>
                  <a:tcPr marL="7709" marR="7709" marT="7709"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FFFFFF"/>
                          </a:solidFill>
                          <a:effectLst/>
                          <a:latin typeface="+mn-lt"/>
                        </a:rPr>
                        <a:t>Bachelor's degree</a:t>
                      </a:r>
                    </a:p>
                  </a:txBody>
                  <a:tcPr marL="7709" marR="7709" marT="7709"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mn-lt"/>
                        </a:rPr>
                        <a:t>60</a:t>
                      </a:r>
                    </a:p>
                  </a:txBody>
                  <a:tcPr marL="7709" marR="7709" marT="7709"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7709" marR="7709" marT="7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$93,920</a:t>
                      </a:r>
                    </a:p>
                  </a:txBody>
                  <a:tcPr marL="7709" marR="7709" marT="7709"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628669"/>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39</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4+ 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588269" y="649064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0" y="5207498"/>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or 5-star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occupations determined by statewide industry employment. </a:t>
            </a:r>
          </a:p>
        </p:txBody>
      </p:sp>
    </p:spTree>
    <p:extLst>
      <p:ext uri="{BB962C8B-B14F-4D97-AF65-F5344CB8AC3E}">
        <p14:creationId xmlns:p14="http://schemas.microsoft.com/office/powerpoint/2010/main" val="134203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40</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05436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41</a:t>
            </a:fld>
            <a:endParaRPr lang="en-US"/>
          </a:p>
        </p:txBody>
      </p:sp>
    </p:spTree>
    <p:extLst>
      <p:ext uri="{BB962C8B-B14F-4D97-AF65-F5344CB8AC3E}">
        <p14:creationId xmlns:p14="http://schemas.microsoft.com/office/powerpoint/2010/main" val="3549470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42</a:t>
            </a:fld>
            <a:endParaRPr lang="en-US"/>
          </a:p>
        </p:txBody>
      </p:sp>
    </p:spTree>
    <p:extLst>
      <p:ext uri="{BB962C8B-B14F-4D97-AF65-F5344CB8AC3E}">
        <p14:creationId xmlns:p14="http://schemas.microsoft.com/office/powerpoint/2010/main" val="615460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439579090"/>
              </p:ext>
            </p:extLst>
          </p:nvPr>
        </p:nvGraphicFramePr>
        <p:xfrm>
          <a:off x="1034751" y="1580747"/>
          <a:ext cx="100584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Sub-BA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43</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requiring a postsecondary non-degree award, some college, or an Associate’s degree. Demand </a:t>
            </a:r>
            <a:r>
              <a:rPr lang="en-US" sz="1100" i="1" dirty="0" smtClean="0">
                <a:latin typeface="Helvetica" panose="020B0604020202020204" pitchFamily="34" charset="0"/>
                <a:cs typeface="Helvetica" panose="020B0604020202020204" pitchFamily="34" charset="0"/>
              </a:rPr>
              <a:t>Index 100+ only. </a:t>
            </a:r>
          </a:p>
        </p:txBody>
      </p:sp>
      <p:sp>
        <p:nvSpPr>
          <p:cNvPr id="27" name="TextBox 26"/>
          <p:cNvSpPr txBox="1"/>
          <p:nvPr/>
        </p:nvSpPr>
        <p:spPr>
          <a:xfrm>
            <a:off x="9660151" y="1697647"/>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28" name="Rectangle 27"/>
          <p:cNvSpPr/>
          <p:nvPr/>
        </p:nvSpPr>
        <p:spPr>
          <a:xfrm>
            <a:off x="9603339" y="1759649"/>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747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44</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3726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45</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680899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46</a:t>
            </a:fld>
            <a:endParaRPr lang="en-US" dirty="0"/>
          </a:p>
        </p:txBody>
      </p:sp>
    </p:spTree>
    <p:extLst>
      <p:ext uri="{BB962C8B-B14F-4D97-AF65-F5344CB8AC3E}">
        <p14:creationId xmlns:p14="http://schemas.microsoft.com/office/powerpoint/2010/main" val="3564373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dirty="0"/>
          </a:p>
        </p:txBody>
      </p:sp>
    </p:spTree>
    <p:extLst>
      <p:ext uri="{BB962C8B-B14F-4D97-AF65-F5344CB8AC3E}">
        <p14:creationId xmlns:p14="http://schemas.microsoft.com/office/powerpoint/2010/main" val="1658818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933220644"/>
              </p:ext>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31483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49</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783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14013339"/>
              </p:ext>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4142358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50</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632"/>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2910906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23353" y="6100507"/>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77563516"/>
              </p:ext>
            </p:extLst>
          </p:nvPr>
        </p:nvGraphicFramePr>
        <p:xfrm>
          <a:off x="611029" y="2354001"/>
          <a:ext cx="10981944" cy="3635234"/>
        </p:xfrm>
        <a:graphic>
          <a:graphicData uri="http://schemas.openxmlformats.org/drawingml/2006/table">
            <a:tbl>
              <a:tblPr/>
              <a:tblGrid>
                <a:gridCol w="6153912">
                  <a:extLst>
                    <a:ext uri="{9D8B030D-6E8A-4147-A177-3AD203B41FA5}">
                      <a16:colId xmlns:a16="http://schemas.microsoft.com/office/drawing/2014/main" val="3738311277"/>
                    </a:ext>
                  </a:extLst>
                </a:gridCol>
                <a:gridCol w="1453896">
                  <a:extLst>
                    <a:ext uri="{9D8B030D-6E8A-4147-A177-3AD203B41FA5}">
                      <a16:colId xmlns:a16="http://schemas.microsoft.com/office/drawing/2014/main" val="759302659"/>
                    </a:ext>
                  </a:extLst>
                </a:gridCol>
                <a:gridCol w="1682496">
                  <a:extLst>
                    <a:ext uri="{9D8B030D-6E8A-4147-A177-3AD203B41FA5}">
                      <a16:colId xmlns:a16="http://schemas.microsoft.com/office/drawing/2014/main" val="3397960182"/>
                    </a:ext>
                  </a:extLst>
                </a:gridCol>
                <a:gridCol w="1691640">
                  <a:extLst>
                    <a:ext uri="{9D8B030D-6E8A-4147-A177-3AD203B41FA5}">
                      <a16:colId xmlns:a16="http://schemas.microsoft.com/office/drawing/2014/main" val="2070607050"/>
                    </a:ext>
                  </a:extLst>
                </a:gridCol>
              </a:tblGrid>
              <a:tr h="411480">
                <a:tc>
                  <a:txBody>
                    <a:bodyPr/>
                    <a:lstStyle/>
                    <a:p>
                      <a:pPr algn="ctr" fontAlgn="ctr"/>
                      <a:r>
                        <a:rPr lang="en-US" sz="1200" b="1" i="0" u="none" strike="noStrike" dirty="0">
                          <a:solidFill>
                            <a:srgbClr val="FFFFFF"/>
                          </a:solidFill>
                          <a:effectLst/>
                          <a:latin typeface="+mn-lt"/>
                        </a:rPr>
                        <a:t>Occupation Title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en-US" sz="1200" b="1" i="0" u="none" strike="noStrike" dirty="0">
                          <a:solidFill>
                            <a:srgbClr val="FFFFFF"/>
                          </a:solidFill>
                          <a:effectLst/>
                          <a:latin typeface="+mn-lt"/>
                        </a:rPr>
                        <a:t>STAR Ranking</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en-US" sz="1200" b="1" i="0" u="none" strike="noStrike" dirty="0" smtClean="0">
                          <a:solidFill>
                            <a:srgbClr val="FFFFFF"/>
                          </a:solidFill>
                          <a:effectLst/>
                          <a:latin typeface="+mn-lt"/>
                        </a:rPr>
                        <a:t>Apprentices</a:t>
                      </a:r>
                      <a:endParaRPr lang="en-US" sz="1200" b="1" i="0" u="none" strike="noStrike" dirty="0">
                        <a:solidFill>
                          <a:srgbClr val="FFFFFF"/>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en-US" sz="1200" b="1" i="0" u="none" strike="noStrike" dirty="0">
                          <a:solidFill>
                            <a:srgbClr val="FFFFFF"/>
                          </a:solidFill>
                          <a:effectLst/>
                          <a:latin typeface="+mn-lt"/>
                        </a:rPr>
                        <a:t>Demand</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58303911"/>
                  </a:ext>
                </a:extLst>
              </a:tr>
              <a:tr h="200857">
                <a:tc>
                  <a:txBody>
                    <a:bodyPr/>
                    <a:lstStyle/>
                    <a:p>
                      <a:pPr algn="l" fontAlgn="ctr"/>
                      <a:r>
                        <a:rPr lang="en-US" sz="1100" b="0" i="0" u="none" strike="noStrike" dirty="0">
                          <a:solidFill>
                            <a:srgbClr val="000000"/>
                          </a:solidFill>
                          <a:effectLst/>
                          <a:latin typeface="+mn-lt"/>
                        </a:rPr>
                        <a:t>Electricians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ctr"/>
                      <a:r>
                        <a:rPr lang="en-US" sz="1100" b="0" i="0" u="none" strike="noStrike" dirty="0" smtClean="0">
                          <a:solidFill>
                            <a:srgbClr val="000000"/>
                          </a:solidFill>
                          <a:effectLst/>
                          <a:latin typeface="+mn-lt"/>
                        </a:rPr>
                        <a:t>5</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mn-lt"/>
                        </a:rPr>
                        <a:t>1,951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mn-lt"/>
                        </a:rPr>
                        <a:t>2,805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66742497"/>
                  </a:ext>
                </a:extLst>
              </a:tr>
              <a:tr h="200857">
                <a:tc>
                  <a:txBody>
                    <a:bodyPr/>
                    <a:lstStyle/>
                    <a:p>
                      <a:pPr algn="l" fontAlgn="ctr"/>
                      <a:r>
                        <a:rPr lang="en-US" sz="1100" b="0" i="0" u="none" strike="noStrike" dirty="0">
                          <a:solidFill>
                            <a:srgbClr val="000000"/>
                          </a:solidFill>
                          <a:effectLst/>
                          <a:latin typeface="+mn-lt"/>
                        </a:rPr>
                        <a:t>Carpenters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1,311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3,761</a:t>
                      </a:r>
                    </a:p>
                  </a:txBody>
                  <a:tcPr marL="9525" marR="9525" marT="9525" marB="0" anchor="ctr">
                    <a:lnL>
                      <a:noFill/>
                    </a:lnL>
                    <a:lnR>
                      <a:noFill/>
                    </a:lnR>
                    <a:lnT>
                      <a:noFill/>
                    </a:lnT>
                    <a:lnB>
                      <a:noFill/>
                    </a:lnB>
                  </a:tcPr>
                </a:tc>
                <a:extLst>
                  <a:ext uri="{0D108BD9-81ED-4DB2-BD59-A6C34878D82A}">
                    <a16:rowId xmlns:a16="http://schemas.microsoft.com/office/drawing/2014/main" val="1708881722"/>
                  </a:ext>
                </a:extLst>
              </a:tr>
              <a:tr h="200857">
                <a:tc>
                  <a:txBody>
                    <a:bodyPr/>
                    <a:lstStyle/>
                    <a:p>
                      <a:pPr algn="l" fontAlgn="ctr"/>
                      <a:r>
                        <a:rPr lang="en-US" sz="1100" b="0" i="0" u="none" strike="noStrike" dirty="0">
                          <a:solidFill>
                            <a:srgbClr val="000000"/>
                          </a:solidFill>
                          <a:effectLst/>
                          <a:latin typeface="+mn-lt"/>
                        </a:rPr>
                        <a:t>Plumbers, Pipefitters, and Steamfitters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1,023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2,328</a:t>
                      </a:r>
                    </a:p>
                  </a:txBody>
                  <a:tcPr marL="9525" marR="9525" marT="9525" marB="0" anchor="ctr">
                    <a:lnL>
                      <a:noFill/>
                    </a:lnL>
                    <a:lnR>
                      <a:noFill/>
                    </a:lnR>
                    <a:lnT>
                      <a:noFill/>
                    </a:lnT>
                    <a:lnB>
                      <a:noFill/>
                    </a:lnB>
                  </a:tcPr>
                </a:tc>
                <a:extLst>
                  <a:ext uri="{0D108BD9-81ED-4DB2-BD59-A6C34878D82A}">
                    <a16:rowId xmlns:a16="http://schemas.microsoft.com/office/drawing/2014/main" val="3736822242"/>
                  </a:ext>
                </a:extLst>
              </a:tr>
              <a:tr h="200857">
                <a:tc>
                  <a:txBody>
                    <a:bodyPr/>
                    <a:lstStyle/>
                    <a:p>
                      <a:pPr algn="l" fontAlgn="ctr"/>
                      <a:r>
                        <a:rPr lang="en-US" sz="1100" b="0" i="0" u="none" strike="noStrike" dirty="0">
                          <a:solidFill>
                            <a:srgbClr val="000000"/>
                          </a:solidFill>
                          <a:effectLst/>
                          <a:latin typeface="+mn-lt"/>
                        </a:rPr>
                        <a:t>Construction Laborers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636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3,974</a:t>
                      </a:r>
                    </a:p>
                  </a:txBody>
                  <a:tcPr marL="9525" marR="9525" marT="9525" marB="0" anchor="ctr">
                    <a:lnL>
                      <a:noFill/>
                    </a:lnL>
                    <a:lnR>
                      <a:noFill/>
                    </a:lnR>
                    <a:lnT>
                      <a:noFill/>
                    </a:lnT>
                    <a:lnB>
                      <a:noFill/>
                    </a:lnB>
                  </a:tcPr>
                </a:tc>
                <a:extLst>
                  <a:ext uri="{0D108BD9-81ED-4DB2-BD59-A6C34878D82A}">
                    <a16:rowId xmlns:a16="http://schemas.microsoft.com/office/drawing/2014/main" val="1874473136"/>
                  </a:ext>
                </a:extLst>
              </a:tr>
              <a:tr h="200857">
                <a:tc>
                  <a:txBody>
                    <a:bodyPr/>
                    <a:lstStyle/>
                    <a:p>
                      <a:pPr algn="l" fontAlgn="ctr"/>
                      <a:r>
                        <a:rPr lang="en-US" sz="1100" b="0" i="0" u="none" strike="noStrike" dirty="0">
                          <a:solidFill>
                            <a:srgbClr val="000000"/>
                          </a:solidFill>
                          <a:effectLst/>
                          <a:latin typeface="+mn-lt"/>
                        </a:rPr>
                        <a:t>Heating, Air Conditioning, and Refrigeration Mechanics and Installers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417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1,463</a:t>
                      </a:r>
                    </a:p>
                  </a:txBody>
                  <a:tcPr marL="9525" marR="9525" marT="9525" marB="0" anchor="ctr">
                    <a:lnL>
                      <a:noFill/>
                    </a:lnL>
                    <a:lnR>
                      <a:noFill/>
                    </a:lnR>
                    <a:lnT>
                      <a:noFill/>
                    </a:lnT>
                    <a:lnB>
                      <a:noFill/>
                    </a:lnB>
                  </a:tcPr>
                </a:tc>
                <a:extLst>
                  <a:ext uri="{0D108BD9-81ED-4DB2-BD59-A6C34878D82A}">
                    <a16:rowId xmlns:a16="http://schemas.microsoft.com/office/drawing/2014/main" val="2990696944"/>
                  </a:ext>
                </a:extLst>
              </a:tr>
              <a:tr h="200857">
                <a:tc>
                  <a:txBody>
                    <a:bodyPr/>
                    <a:lstStyle/>
                    <a:p>
                      <a:pPr algn="l" fontAlgn="ctr"/>
                      <a:r>
                        <a:rPr lang="en-US" sz="1100" b="0" i="0" u="none" strike="noStrike">
                          <a:solidFill>
                            <a:srgbClr val="000000"/>
                          </a:solidFill>
                          <a:effectLst/>
                          <a:latin typeface="+mn-lt"/>
                        </a:rPr>
                        <a:t>Structural Iron and Steel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smtClean="0">
                          <a:solidFill>
                            <a:srgbClr val="000000"/>
                          </a:solidFill>
                          <a:effectLst/>
                          <a:latin typeface="+mn-lt"/>
                        </a:rPr>
                        <a:t>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411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101</a:t>
                      </a:r>
                    </a:p>
                  </a:txBody>
                  <a:tcPr marL="9525" marR="9525" marT="9525" marB="0" anchor="ctr">
                    <a:lnL>
                      <a:noFill/>
                    </a:lnL>
                    <a:lnR>
                      <a:noFill/>
                    </a:lnR>
                    <a:lnT>
                      <a:noFill/>
                    </a:lnT>
                    <a:lnB>
                      <a:noFill/>
                    </a:lnB>
                  </a:tcPr>
                </a:tc>
                <a:extLst>
                  <a:ext uri="{0D108BD9-81ED-4DB2-BD59-A6C34878D82A}">
                    <a16:rowId xmlns:a16="http://schemas.microsoft.com/office/drawing/2014/main" val="3384089462"/>
                  </a:ext>
                </a:extLst>
              </a:tr>
              <a:tr h="200857">
                <a:tc>
                  <a:txBody>
                    <a:bodyPr/>
                    <a:lstStyle/>
                    <a:p>
                      <a:pPr algn="l" fontAlgn="ctr"/>
                      <a:r>
                        <a:rPr lang="en-US" sz="1100" b="0" i="0" u="none" strike="noStrike">
                          <a:solidFill>
                            <a:srgbClr val="000000"/>
                          </a:solidFill>
                          <a:effectLst/>
                          <a:latin typeface="+mn-lt"/>
                        </a:rPr>
                        <a:t>Sheet Metal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smtClean="0">
                          <a:solidFill>
                            <a:srgbClr val="000000"/>
                          </a:solidFill>
                          <a:effectLst/>
                          <a:latin typeface="+mn-lt"/>
                        </a:rPr>
                        <a:t>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407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559</a:t>
                      </a:r>
                    </a:p>
                  </a:txBody>
                  <a:tcPr marL="9525" marR="9525" marT="9525" marB="0" anchor="ctr">
                    <a:lnL>
                      <a:noFill/>
                    </a:lnL>
                    <a:lnR>
                      <a:noFill/>
                    </a:lnR>
                    <a:lnT>
                      <a:noFill/>
                    </a:lnT>
                    <a:lnB>
                      <a:noFill/>
                    </a:lnB>
                  </a:tcPr>
                </a:tc>
                <a:extLst>
                  <a:ext uri="{0D108BD9-81ED-4DB2-BD59-A6C34878D82A}">
                    <a16:rowId xmlns:a16="http://schemas.microsoft.com/office/drawing/2014/main" val="3765171858"/>
                  </a:ext>
                </a:extLst>
              </a:tr>
              <a:tr h="200857">
                <a:tc>
                  <a:txBody>
                    <a:bodyPr/>
                    <a:lstStyle/>
                    <a:p>
                      <a:pPr algn="l" fontAlgn="ctr"/>
                      <a:r>
                        <a:rPr lang="en-US" sz="1100" b="0" i="0" u="none" strike="noStrike" dirty="0">
                          <a:solidFill>
                            <a:srgbClr val="000000"/>
                          </a:solidFill>
                          <a:effectLst/>
                          <a:latin typeface="+mn-lt"/>
                        </a:rPr>
                        <a:t>Elevator Installers and Repairers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378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78</a:t>
                      </a:r>
                    </a:p>
                  </a:txBody>
                  <a:tcPr marL="9525" marR="9525" marT="9525" marB="0" anchor="ctr">
                    <a:lnL>
                      <a:noFill/>
                    </a:lnL>
                    <a:lnR>
                      <a:noFill/>
                    </a:lnR>
                    <a:lnT>
                      <a:noFill/>
                    </a:lnT>
                    <a:lnB>
                      <a:noFill/>
                    </a:lnB>
                  </a:tcPr>
                </a:tc>
                <a:extLst>
                  <a:ext uri="{0D108BD9-81ED-4DB2-BD59-A6C34878D82A}">
                    <a16:rowId xmlns:a16="http://schemas.microsoft.com/office/drawing/2014/main" val="4243305883"/>
                  </a:ext>
                </a:extLst>
              </a:tr>
              <a:tr h="200857">
                <a:tc>
                  <a:txBody>
                    <a:bodyPr/>
                    <a:lstStyle/>
                    <a:p>
                      <a:pPr algn="l" fontAlgn="ctr"/>
                      <a:r>
                        <a:rPr lang="en-US" sz="1100" b="0" i="0" u="none" strike="noStrike">
                          <a:solidFill>
                            <a:srgbClr val="000000"/>
                          </a:solidFill>
                          <a:effectLst/>
                          <a:latin typeface="+mn-lt"/>
                        </a:rPr>
                        <a:t>Opticians, Dispensing</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smtClean="0">
                          <a:solidFill>
                            <a:srgbClr val="000000"/>
                          </a:solidFill>
                          <a:effectLst/>
                          <a:latin typeface="+mn-lt"/>
                        </a:rPr>
                        <a:t>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249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143</a:t>
                      </a:r>
                    </a:p>
                  </a:txBody>
                  <a:tcPr marL="9525" marR="9525" marT="9525" marB="0" anchor="ctr">
                    <a:lnL>
                      <a:noFill/>
                    </a:lnL>
                    <a:lnR>
                      <a:noFill/>
                    </a:lnR>
                    <a:lnT>
                      <a:noFill/>
                    </a:lnT>
                    <a:lnB>
                      <a:noFill/>
                    </a:lnB>
                  </a:tcPr>
                </a:tc>
                <a:extLst>
                  <a:ext uri="{0D108BD9-81ED-4DB2-BD59-A6C34878D82A}">
                    <a16:rowId xmlns:a16="http://schemas.microsoft.com/office/drawing/2014/main" val="343429220"/>
                  </a:ext>
                </a:extLst>
              </a:tr>
              <a:tr h="200857">
                <a:tc>
                  <a:txBody>
                    <a:bodyPr/>
                    <a:lstStyle/>
                    <a:p>
                      <a:pPr algn="l" fontAlgn="ctr"/>
                      <a:r>
                        <a:rPr lang="en-US" sz="1100" b="0" i="0" u="none" strike="noStrike">
                          <a:solidFill>
                            <a:srgbClr val="000000"/>
                          </a:solidFill>
                          <a:effectLst/>
                          <a:latin typeface="+mn-lt"/>
                        </a:rPr>
                        <a:t>Roofers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226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250</a:t>
                      </a:r>
                    </a:p>
                  </a:txBody>
                  <a:tcPr marL="9525" marR="9525" marT="9525" marB="0" anchor="ctr">
                    <a:lnL>
                      <a:noFill/>
                    </a:lnL>
                    <a:lnR>
                      <a:noFill/>
                    </a:lnR>
                    <a:lnT>
                      <a:noFill/>
                    </a:lnT>
                    <a:lnB>
                      <a:noFill/>
                    </a:lnB>
                  </a:tcPr>
                </a:tc>
                <a:extLst>
                  <a:ext uri="{0D108BD9-81ED-4DB2-BD59-A6C34878D82A}">
                    <a16:rowId xmlns:a16="http://schemas.microsoft.com/office/drawing/2014/main" val="3810117198"/>
                  </a:ext>
                </a:extLst>
              </a:tr>
              <a:tr h="200857">
                <a:tc>
                  <a:txBody>
                    <a:bodyPr/>
                    <a:lstStyle/>
                    <a:p>
                      <a:pPr algn="l" fontAlgn="ctr"/>
                      <a:r>
                        <a:rPr lang="en-US" sz="1100" b="0" i="0" u="none" strike="noStrike" dirty="0">
                          <a:solidFill>
                            <a:srgbClr val="000000"/>
                          </a:solidFill>
                          <a:effectLst/>
                          <a:latin typeface="+mn-lt"/>
                        </a:rPr>
                        <a:t>Police and Sheriff's Patrol Officers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140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1,986</a:t>
                      </a:r>
                    </a:p>
                  </a:txBody>
                  <a:tcPr marL="9525" marR="9525" marT="9525" marB="0" anchor="ctr">
                    <a:lnL>
                      <a:noFill/>
                    </a:lnL>
                    <a:lnR>
                      <a:noFill/>
                    </a:lnR>
                    <a:lnT>
                      <a:noFill/>
                    </a:lnT>
                    <a:lnB>
                      <a:noFill/>
                    </a:lnB>
                  </a:tcPr>
                </a:tc>
                <a:extLst>
                  <a:ext uri="{0D108BD9-81ED-4DB2-BD59-A6C34878D82A}">
                    <a16:rowId xmlns:a16="http://schemas.microsoft.com/office/drawing/2014/main" val="520280469"/>
                  </a:ext>
                </a:extLst>
              </a:tr>
              <a:tr h="200857">
                <a:tc>
                  <a:txBody>
                    <a:bodyPr/>
                    <a:lstStyle/>
                    <a:p>
                      <a:pPr algn="l" fontAlgn="ctr"/>
                      <a:r>
                        <a:rPr lang="en-US" sz="1100" b="0" i="0" u="none" strike="noStrike" dirty="0">
                          <a:solidFill>
                            <a:srgbClr val="000000"/>
                          </a:solidFill>
                          <a:effectLst/>
                          <a:latin typeface="+mn-lt"/>
                        </a:rPr>
                        <a:t>Telecommunications Equipment Installers and Repairers, Except Line Installers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501</a:t>
                      </a:r>
                    </a:p>
                  </a:txBody>
                  <a:tcPr marL="9525" marR="9525" marT="9525" marB="0" anchor="ctr">
                    <a:lnL>
                      <a:noFill/>
                    </a:lnL>
                    <a:lnR>
                      <a:noFill/>
                    </a:lnR>
                    <a:lnT>
                      <a:noFill/>
                    </a:lnT>
                    <a:lnB>
                      <a:noFill/>
                    </a:lnB>
                  </a:tcPr>
                </a:tc>
                <a:extLst>
                  <a:ext uri="{0D108BD9-81ED-4DB2-BD59-A6C34878D82A}">
                    <a16:rowId xmlns:a16="http://schemas.microsoft.com/office/drawing/2014/main" val="3481559255"/>
                  </a:ext>
                </a:extLst>
              </a:tr>
              <a:tr h="200857">
                <a:tc>
                  <a:txBody>
                    <a:bodyPr/>
                    <a:lstStyle/>
                    <a:p>
                      <a:pPr algn="l" fontAlgn="ctr"/>
                      <a:r>
                        <a:rPr lang="en-US" sz="1100" b="0" i="0" u="none" strike="noStrike" dirty="0">
                          <a:solidFill>
                            <a:srgbClr val="000000"/>
                          </a:solidFill>
                          <a:effectLst/>
                          <a:latin typeface="+mn-lt"/>
                        </a:rPr>
                        <a:t>Painting, Coating, and Decorating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43</a:t>
                      </a:r>
                    </a:p>
                  </a:txBody>
                  <a:tcPr marL="9525" marR="9525" marT="9525" marB="0" anchor="ctr">
                    <a:lnL>
                      <a:noFill/>
                    </a:lnL>
                    <a:lnR>
                      <a:noFill/>
                    </a:lnR>
                    <a:lnT>
                      <a:noFill/>
                    </a:lnT>
                    <a:lnB>
                      <a:noFill/>
                    </a:lnB>
                  </a:tcPr>
                </a:tc>
                <a:extLst>
                  <a:ext uri="{0D108BD9-81ED-4DB2-BD59-A6C34878D82A}">
                    <a16:rowId xmlns:a16="http://schemas.microsoft.com/office/drawing/2014/main" val="1021460711"/>
                  </a:ext>
                </a:extLst>
              </a:tr>
              <a:tr h="200857">
                <a:tc>
                  <a:txBody>
                    <a:bodyPr/>
                    <a:lstStyle/>
                    <a:p>
                      <a:pPr algn="l" fontAlgn="ctr"/>
                      <a:r>
                        <a:rPr lang="en-US" sz="1100" b="0" i="0" u="none" strike="noStrike" dirty="0" err="1">
                          <a:solidFill>
                            <a:srgbClr val="000000"/>
                          </a:solidFill>
                          <a:effectLst/>
                          <a:latin typeface="+mn-lt"/>
                        </a:rPr>
                        <a:t>Brickmasons</a:t>
                      </a:r>
                      <a:r>
                        <a:rPr lang="en-US" sz="1100" b="0" i="0" u="none" strike="noStrike" dirty="0">
                          <a:solidFill>
                            <a:srgbClr val="000000"/>
                          </a:solidFill>
                          <a:effectLst/>
                          <a:latin typeface="+mn-lt"/>
                        </a:rPr>
                        <a:t> and </a:t>
                      </a:r>
                      <a:r>
                        <a:rPr lang="en-US" sz="1100" b="0" i="0" u="none" strike="noStrike" dirty="0" err="1">
                          <a:solidFill>
                            <a:srgbClr val="000000"/>
                          </a:solidFill>
                          <a:effectLst/>
                          <a:latin typeface="+mn-lt"/>
                        </a:rPr>
                        <a:t>Blockmasons</a:t>
                      </a:r>
                      <a:endParaRPr lang="en-US" sz="1100" b="0" i="0" u="none" strike="noStrike" dirty="0">
                        <a:solidFill>
                          <a:srgbClr val="000000"/>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smtClean="0">
                          <a:solidFill>
                            <a:srgbClr val="000000"/>
                          </a:solidFill>
                          <a:effectLst/>
                          <a:latin typeface="+mn-lt"/>
                        </a:rPr>
                        <a:t>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181</a:t>
                      </a:r>
                    </a:p>
                  </a:txBody>
                  <a:tcPr marL="9525" marR="9525" marT="9525" marB="0" anchor="ctr">
                    <a:lnL>
                      <a:noFill/>
                    </a:lnL>
                    <a:lnR>
                      <a:noFill/>
                    </a:lnR>
                    <a:lnT>
                      <a:noFill/>
                    </a:lnT>
                    <a:lnB>
                      <a:noFill/>
                    </a:lnB>
                  </a:tcPr>
                </a:tc>
                <a:extLst>
                  <a:ext uri="{0D108BD9-81ED-4DB2-BD59-A6C34878D82A}">
                    <a16:rowId xmlns:a16="http://schemas.microsoft.com/office/drawing/2014/main" val="2467534859"/>
                  </a:ext>
                </a:extLst>
              </a:tr>
              <a:tr h="200857">
                <a:tc>
                  <a:txBody>
                    <a:bodyPr/>
                    <a:lstStyle/>
                    <a:p>
                      <a:pPr algn="l" fontAlgn="ctr"/>
                      <a:r>
                        <a:rPr lang="en-US" sz="1100" b="0" i="0" u="none" strike="noStrike" dirty="0">
                          <a:solidFill>
                            <a:srgbClr val="000000"/>
                          </a:solidFill>
                          <a:effectLst/>
                          <a:latin typeface="+mn-lt"/>
                        </a:rPr>
                        <a:t>Glaziers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smtClean="0">
                          <a:solidFill>
                            <a:srgbClr val="000000"/>
                          </a:solidFill>
                          <a:effectLst/>
                          <a:latin typeface="+mn-lt"/>
                        </a:rPr>
                        <a:t>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120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123</a:t>
                      </a:r>
                    </a:p>
                  </a:txBody>
                  <a:tcPr marL="9525" marR="9525" marT="9525" marB="0" anchor="ctr">
                    <a:lnL>
                      <a:noFill/>
                    </a:lnL>
                    <a:lnR>
                      <a:noFill/>
                    </a:lnR>
                    <a:lnT>
                      <a:noFill/>
                    </a:lnT>
                    <a:lnB>
                      <a:noFill/>
                    </a:lnB>
                  </a:tcPr>
                </a:tc>
                <a:extLst>
                  <a:ext uri="{0D108BD9-81ED-4DB2-BD59-A6C34878D82A}">
                    <a16:rowId xmlns:a16="http://schemas.microsoft.com/office/drawing/2014/main" val="587953717"/>
                  </a:ext>
                </a:extLst>
              </a:tr>
              <a:tr h="210899">
                <a:tc>
                  <a:txBody>
                    <a:bodyPr/>
                    <a:lstStyle/>
                    <a:p>
                      <a:pPr algn="l" fontAlgn="ctr"/>
                      <a:r>
                        <a:rPr lang="en-US" sz="1100" b="0" i="0" u="none" strike="noStrike" dirty="0">
                          <a:solidFill>
                            <a:srgbClr val="000000"/>
                          </a:solidFill>
                          <a:effectLst/>
                          <a:latin typeface="+mn-lt"/>
                        </a:rPr>
                        <a:t>Firefighters</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0" i="0" u="none" strike="noStrike" dirty="0" smtClean="0">
                          <a:solidFill>
                            <a:srgbClr val="000000"/>
                          </a:solidFill>
                          <a:effectLst/>
                          <a:latin typeface="+mn-lt"/>
                        </a:rPr>
                        <a:t>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101</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1,053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3435458"/>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Occupation </a:t>
            </a:r>
            <a:r>
              <a:rPr lang="en-US" sz="3200" dirty="0" smtClean="0"/>
              <a:t>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Across the state, the most popular occupations for apprentices (Electricians, Carpenters, Plumbers, Pipefitters, and Steamfitters, and Construction Laborers) are ranked 4 or 5 stars, indicating high wages and strong projected employer demand.</a:t>
            </a:r>
            <a:endParaRPr lang="en-US" sz="1400" dirty="0"/>
          </a:p>
        </p:txBody>
      </p:sp>
    </p:spTree>
    <p:extLst>
      <p:ext uri="{BB962C8B-B14F-4D97-AF65-F5344CB8AC3E}">
        <p14:creationId xmlns:p14="http://schemas.microsoft.com/office/powerpoint/2010/main" val="981486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52</a:t>
            </a:fld>
            <a:endParaRPr lang="en-US" dirty="0"/>
          </a:p>
        </p:txBody>
      </p:sp>
    </p:spTree>
    <p:extLst>
      <p:ext uri="{BB962C8B-B14F-4D97-AF65-F5344CB8AC3E}">
        <p14:creationId xmlns:p14="http://schemas.microsoft.com/office/powerpoint/2010/main" val="5980458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621672167"/>
              </p:ext>
            </p:extLst>
          </p:nvPr>
        </p:nvGraphicFramePr>
        <p:xfrm>
          <a:off x="966217" y="2222397"/>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t>15</a:t>
            </a:r>
            <a:r>
              <a:rPr lang="en-US" sz="3200" dirty="0" smtClean="0">
                <a:latin typeface="Helvetica" panose="020B0604020202020204" pitchFamily="34" charset="0"/>
                <a:cs typeface="Helvetica" panose="020B0604020202020204" pitchFamily="34" charset="0"/>
              </a:rPr>
              <a:t> 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71713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Professional Licensing</a:t>
            </a:r>
            <a:endParaRPr lang="en-US" sz="1200" dirty="0"/>
          </a:p>
        </p:txBody>
      </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 majority of the top occupations by number of associated Division of Professional Licensure licenses are 4- or 5-star occupations.</a:t>
            </a:r>
            <a:endParaRPr lang="en-US" sz="1400" dirty="0"/>
          </a:p>
        </p:txBody>
      </p:sp>
      <p:sp>
        <p:nvSpPr>
          <p:cNvPr id="21" name="Rectangle 20"/>
          <p:cNvSpPr/>
          <p:nvPr/>
        </p:nvSpPr>
        <p:spPr>
          <a:xfrm>
            <a:off x="966217" y="5941579"/>
            <a:ext cx="10259568" cy="237838"/>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nvGrpSpPr>
          <p:cNvPr id="25" name="Group 24"/>
          <p:cNvGrpSpPr/>
          <p:nvPr/>
        </p:nvGrpSpPr>
        <p:grpSpPr>
          <a:xfrm>
            <a:off x="10204084" y="1843197"/>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2" name="Rectangle 21"/>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 </a:t>
            </a:r>
            <a:r>
              <a:rPr lang="en-US" sz="1000" i="1" dirty="0">
                <a:latin typeface="Helvetica" panose="020B0604020202020204" pitchFamily="34" charset="0"/>
                <a:cs typeface="Helvetica" panose="020B0604020202020204" pitchFamily="34" charset="0"/>
              </a:rPr>
              <a:t>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Tree>
    <p:extLst>
      <p:ext uri="{BB962C8B-B14F-4D97-AF65-F5344CB8AC3E}">
        <p14:creationId xmlns:p14="http://schemas.microsoft.com/office/powerpoint/2010/main" val="3634379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2740036"/>
              </p:ext>
            </p:extLst>
          </p:nvPr>
        </p:nvGraphicFramePr>
        <p:xfrm>
          <a:off x="1023246" y="2278247"/>
          <a:ext cx="10049256" cy="3572060"/>
        </p:xfrm>
        <a:graphic>
          <a:graphicData uri="http://schemas.openxmlformats.org/drawingml/2006/table">
            <a:tbl>
              <a:tblPr/>
              <a:tblGrid>
                <a:gridCol w="4251960">
                  <a:extLst>
                    <a:ext uri="{9D8B030D-6E8A-4147-A177-3AD203B41FA5}">
                      <a16:colId xmlns:a16="http://schemas.microsoft.com/office/drawing/2014/main" val="2979366857"/>
                    </a:ext>
                  </a:extLst>
                </a:gridCol>
                <a:gridCol w="1097280">
                  <a:extLst>
                    <a:ext uri="{9D8B030D-6E8A-4147-A177-3AD203B41FA5}">
                      <a16:colId xmlns:a16="http://schemas.microsoft.com/office/drawing/2014/main" val="268696821"/>
                    </a:ext>
                  </a:extLst>
                </a:gridCol>
                <a:gridCol w="2350008">
                  <a:extLst>
                    <a:ext uri="{9D8B030D-6E8A-4147-A177-3AD203B41FA5}">
                      <a16:colId xmlns:a16="http://schemas.microsoft.com/office/drawing/2014/main" val="1640566465"/>
                    </a:ext>
                  </a:extLst>
                </a:gridCol>
                <a:gridCol w="2350008">
                  <a:extLst>
                    <a:ext uri="{9D8B030D-6E8A-4147-A177-3AD203B41FA5}">
                      <a16:colId xmlns:a16="http://schemas.microsoft.com/office/drawing/2014/main" val="1200852388"/>
                    </a:ext>
                  </a:extLst>
                </a:gridCol>
              </a:tblGrid>
              <a:tr h="182880">
                <a:tc>
                  <a:txBody>
                    <a:bodyPr/>
                    <a:lstStyle/>
                    <a:p>
                      <a:pPr algn="ctr" fontAlgn="b"/>
                      <a:r>
                        <a:rPr lang="en-US" sz="1050" b="0" i="0" u="none" strike="noStrike" dirty="0">
                          <a:solidFill>
                            <a:srgbClr val="FFFFFF"/>
                          </a:solidFill>
                          <a:effectLst/>
                          <a:latin typeface="+mn-lt"/>
                        </a:rPr>
                        <a:t>DPL </a:t>
                      </a:r>
                      <a:r>
                        <a:rPr lang="en-US" sz="1050" b="0" i="0" u="none" strike="noStrike" dirty="0" smtClean="0">
                          <a:solidFill>
                            <a:srgbClr val="FFFFFF"/>
                          </a:solidFill>
                          <a:effectLst/>
                          <a:latin typeface="+mn-lt"/>
                        </a:rPr>
                        <a:t>Board / License </a:t>
                      </a:r>
                      <a:r>
                        <a:rPr lang="en-US" sz="1050" b="0" i="0" u="none" strike="noStrike" dirty="0">
                          <a:solidFill>
                            <a:srgbClr val="FFFFFF"/>
                          </a:solidFill>
                          <a:effectLst/>
                          <a:latin typeface="+mn-lt"/>
                        </a:rPr>
                        <a:t>Type</a:t>
                      </a:r>
                    </a:p>
                  </a:txBody>
                  <a:tcPr marL="9439" marR="9439" marT="9439"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9439" marR="9439" marT="9439"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9439" marR="9439" marT="9439"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9439" marR="9439" marT="9439"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920092247"/>
                  </a:ext>
                </a:extLst>
              </a:tr>
              <a:tr h="169459">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9439" marR="9439" marT="9439"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083731751"/>
                  </a:ext>
                </a:extLst>
              </a:tr>
              <a:tr h="169459">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5,028</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7,556</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926857481"/>
                  </a:ext>
                </a:extLst>
              </a:tr>
              <a:tr h="169459">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3,020</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5,536</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3661946055"/>
                  </a:ext>
                </a:extLst>
              </a:tr>
              <a:tr h="169459">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2,614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5,305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452855021"/>
                  </a:ext>
                </a:extLst>
              </a:tr>
              <a:tr h="169459">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2,138</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4,443</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465113910"/>
                  </a:ext>
                </a:extLst>
              </a:tr>
              <a:tr h="169459">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4,482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9,429</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3569340576"/>
                  </a:ext>
                </a:extLst>
              </a:tr>
              <a:tr h="169459">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998490347"/>
                  </a:ext>
                </a:extLst>
              </a:tr>
              <a:tr h="169459">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12,781</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18,249</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963371768"/>
                  </a:ext>
                </a:extLst>
              </a:tr>
              <a:tr h="169459">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269038125"/>
                  </a:ext>
                </a:extLst>
              </a:tr>
              <a:tr h="169459">
                <a:tc>
                  <a:txBody>
                    <a:bodyPr/>
                    <a:lstStyle/>
                    <a:p>
                      <a:pPr algn="l" fontAlgn="b"/>
                      <a:r>
                        <a:rPr lang="en-US" sz="1050" b="0" i="0" u="none" strike="noStrike" dirty="0" smtClean="0">
                          <a:solidFill>
                            <a:srgbClr val="000000"/>
                          </a:solidFill>
                          <a:effectLst/>
                          <a:latin typeface="+mn-lt"/>
                        </a:rPr>
                        <a:t>Engineer</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8,300</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48,881</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147473454"/>
                  </a:ext>
                </a:extLst>
              </a:tr>
              <a:tr h="169459">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3777888807"/>
                  </a:ext>
                </a:extLst>
              </a:tr>
              <a:tr h="169459">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12,117</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15,004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723585056"/>
                  </a:ext>
                </a:extLst>
              </a:tr>
              <a:tr h="169459">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232378405"/>
                  </a:ext>
                </a:extLst>
              </a:tr>
              <a:tr h="169459">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9,542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38,572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3821180103"/>
                  </a:ext>
                </a:extLst>
              </a:tr>
              <a:tr h="169459">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115758755"/>
                  </a:ext>
                </a:extLst>
              </a:tr>
              <a:tr h="169459">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36,172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6,059</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1351429657"/>
                  </a:ext>
                </a:extLst>
              </a:tr>
              <a:tr h="169459">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671787907"/>
                  </a:ext>
                </a:extLst>
              </a:tr>
              <a:tr h="169459">
                <a:tc>
                  <a:txBody>
                    <a:bodyPr/>
                    <a:lstStyle/>
                    <a:p>
                      <a:pPr algn="l" fontAlgn="b"/>
                      <a:r>
                        <a:rPr lang="en-US" sz="1050" b="0" i="0" u="none" strike="noStrike" dirty="0" smtClean="0">
                          <a:solidFill>
                            <a:srgbClr val="000000"/>
                          </a:solidFill>
                          <a:effectLst/>
                          <a:latin typeface="+mn-lt"/>
                        </a:rPr>
                        <a:t>Social Worker, Licensed</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13,948</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24,165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541979363"/>
                  </a:ext>
                </a:extLst>
              </a:tr>
              <a:tr h="169459">
                <a:tc>
                  <a:txBody>
                    <a:bodyPr/>
                    <a:lstStyle/>
                    <a:p>
                      <a:pPr algn="l" fontAlgn="b"/>
                      <a:r>
                        <a:rPr lang="en-US" sz="1050" b="0" i="0" u="none" strike="noStrike" dirty="0" smtClean="0">
                          <a:solidFill>
                            <a:srgbClr val="000000"/>
                          </a:solidFill>
                          <a:effectLst/>
                          <a:latin typeface="+mn-lt"/>
                        </a:rPr>
                        <a:t>Speech And Audiology</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1000209290"/>
                  </a:ext>
                </a:extLst>
              </a:tr>
              <a:tr h="169459">
                <a:tc>
                  <a:txBody>
                    <a:bodyPr/>
                    <a:lstStyle/>
                    <a:p>
                      <a:pPr algn="l" fontAlgn="b"/>
                      <a:r>
                        <a:rPr lang="en-US" sz="1050" b="0" i="0" u="none" strike="noStrike" dirty="0" smtClean="0">
                          <a:solidFill>
                            <a:srgbClr val="000000"/>
                          </a:solidFill>
                          <a:effectLst/>
                          <a:latin typeface="+mn-lt"/>
                        </a:rPr>
                        <a:t>Speech Pathologist</a:t>
                      </a:r>
                      <a:endParaRPr lang="en-US" sz="1050" b="0" i="0" u="none" strike="noStrike" dirty="0">
                        <a:solidFill>
                          <a:srgbClr val="000000"/>
                        </a:solidFill>
                        <a:effectLst/>
                        <a:latin typeface="+mn-lt"/>
                      </a:endParaRPr>
                    </a:p>
                  </a:txBody>
                  <a:tcPr marL="84950" marR="9439" marT="9439"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dirty="0" smtClean="0">
                          <a:solidFill>
                            <a:srgbClr val="000000"/>
                          </a:solidFill>
                          <a:effectLst/>
                          <a:latin typeface="+mn-lt"/>
                        </a:rPr>
                        <a:t>4,035</a:t>
                      </a:r>
                      <a:endParaRPr lang="en-US" sz="1050" b="0" i="0" u="none" strike="noStrike" dirty="0">
                        <a:solidFill>
                          <a:srgbClr val="000000"/>
                        </a:solidFill>
                        <a:effectLst/>
                        <a:latin typeface="+mn-lt"/>
                      </a:endParaRPr>
                    </a:p>
                  </a:txBody>
                  <a:tcPr marL="9439" marR="9439" marT="9439"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mn-lt"/>
                        </a:rPr>
                        <a:t>4,462</a:t>
                      </a:r>
                      <a:endParaRPr lang="en-US" sz="1050" b="0" i="0" u="none" strike="noStrike" dirty="0">
                        <a:solidFill>
                          <a:srgbClr val="000000"/>
                        </a:solidFill>
                        <a:effectLst/>
                        <a:latin typeface="+mn-lt"/>
                      </a:endParaRPr>
                    </a:p>
                  </a:txBody>
                  <a:tcPr marL="9439" marR="9439" marT="9439"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587586"/>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t>Occupation Demand and </a:t>
            </a:r>
            <a:r>
              <a:rPr lang="en-US" sz="3200" smtClean="0"/>
              <a:t>DPL Professional Licensing</a:t>
            </a:r>
            <a:endParaRPr lang="en-US" sz="3200" dirty="0"/>
          </a:p>
        </p:txBody>
      </p:sp>
      <p:sp>
        <p:nvSpPr>
          <p:cNvPr id="13" name="Rectangle 12"/>
          <p:cNvSpPr/>
          <p:nvPr/>
        </p:nvSpPr>
        <p:spPr>
          <a:xfrm>
            <a:off x="611029" y="240270"/>
            <a:ext cx="171713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Professional Licensing</a:t>
            </a:r>
            <a:endParaRPr lang="en-US" sz="1200" dirty="0"/>
          </a:p>
        </p:txBody>
      </p:sp>
      <p:sp>
        <p:nvSpPr>
          <p:cNvPr id="22" name="Rectangle 21"/>
          <p:cNvSpPr/>
          <p:nvPr/>
        </p:nvSpPr>
        <p:spPr>
          <a:xfrm>
            <a:off x="2769226" y="5871171"/>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Selected </a:t>
            </a:r>
            <a:r>
              <a:rPr lang="en-US" sz="1000" i="1" dirty="0">
                <a:latin typeface="Helvetica" panose="020B0604020202020204" pitchFamily="34" charset="0"/>
                <a:cs typeface="Helvetica" panose="020B0604020202020204" pitchFamily="34" charset="0"/>
              </a:rPr>
              <a:t>o</a:t>
            </a:r>
            <a:r>
              <a:rPr lang="en-US" sz="1000" i="1" dirty="0" smtClean="0">
                <a:latin typeface="Helvetica" panose="020B0604020202020204" pitchFamily="34" charset="0"/>
                <a:cs typeface="Helvetica" panose="020B0604020202020204" pitchFamily="34" charset="0"/>
              </a:rPr>
              <a:t>ccupations </a:t>
            </a:r>
            <a:r>
              <a:rPr lang="en-US" sz="1000" i="1" dirty="0">
                <a:latin typeface="Helvetica" panose="020B0604020202020204" pitchFamily="34" charset="0"/>
                <a:cs typeface="Helvetica" panose="020B0604020202020204" pitchFamily="34" charset="0"/>
              </a:rPr>
              <a:t>ranked </a:t>
            </a:r>
            <a:r>
              <a:rPr lang="en-US" sz="1000" i="1" dirty="0" smtClean="0">
                <a:latin typeface="Helvetica" panose="020B0604020202020204" pitchFamily="34" charset="0"/>
                <a:cs typeface="Helvetica" panose="020B0604020202020204" pitchFamily="34" charset="0"/>
              </a:rPr>
              <a:t>4+ </a:t>
            </a:r>
            <a:r>
              <a:rPr lang="en-US" sz="1000" i="1" dirty="0">
                <a:latin typeface="Helvetica" panose="020B0604020202020204" pitchFamily="34" charset="0"/>
                <a:cs typeface="Helvetica" panose="020B0604020202020204" pitchFamily="34" charset="0"/>
              </a:rPr>
              <a:t>stars only. Not 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
        <p:nvSpPr>
          <p:cNvPr id="9" name="Rectangle 8"/>
          <p:cNvSpPr/>
          <p:nvPr/>
        </p:nvSpPr>
        <p:spPr>
          <a:xfrm>
            <a:off x="611030" y="1423736"/>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Comparing the number of license holders with total occupational employment offers another indicator of skill shortages or surpluses in occupational labor markets. While the number of professional licenses greatly exceeds total employment for some occupations, such as </a:t>
            </a:r>
            <a:r>
              <a:rPr lang="en-US" sz="1400" dirty="0" smtClean="0">
                <a:latin typeface="Helvetica" panose="020B0604020202020204" pitchFamily="34" charset="0"/>
                <a:cs typeface="Helvetica" panose="020B0604020202020204" pitchFamily="34" charset="0"/>
              </a:rPr>
              <a:t>Real Estate Sales Persons, </a:t>
            </a:r>
            <a:r>
              <a:rPr lang="en-US" sz="1400" dirty="0">
                <a:latin typeface="Helvetica" panose="020B0604020202020204" pitchFamily="34" charset="0"/>
                <a:cs typeface="Helvetica" panose="020B0604020202020204" pitchFamily="34" charset="0"/>
              </a:rPr>
              <a:t>for others, such as </a:t>
            </a:r>
            <a:r>
              <a:rPr lang="en-US" sz="1400" dirty="0" smtClean="0">
                <a:latin typeface="Helvetica" panose="020B0604020202020204" pitchFamily="34" charset="0"/>
                <a:cs typeface="Helvetica" panose="020B0604020202020204" pitchFamily="34" charset="0"/>
              </a:rPr>
              <a:t>Physical Therapists, </a:t>
            </a:r>
            <a:r>
              <a:rPr lang="en-US" sz="1400" dirty="0">
                <a:latin typeface="Helvetica" panose="020B0604020202020204" pitchFamily="34" charset="0"/>
                <a:cs typeface="Helvetica" panose="020B0604020202020204" pitchFamily="34" charset="0"/>
              </a:rPr>
              <a:t>the number of jobs </a:t>
            </a:r>
            <a:r>
              <a:rPr lang="en-US" sz="1400" dirty="0" smtClean="0">
                <a:latin typeface="Helvetica" panose="020B0604020202020204" pitchFamily="34" charset="0"/>
                <a:cs typeface="Helvetica" panose="020B0604020202020204" pitchFamily="34" charset="0"/>
              </a:rPr>
              <a:t>(9,429) </a:t>
            </a:r>
            <a:r>
              <a:rPr lang="en-US" sz="1400" dirty="0">
                <a:latin typeface="Helvetica" panose="020B0604020202020204" pitchFamily="34" charset="0"/>
                <a:cs typeface="Helvetica" panose="020B0604020202020204" pitchFamily="34" charset="0"/>
              </a:rPr>
              <a:t>outstrips the supply of licenses </a:t>
            </a:r>
            <a:r>
              <a:rPr lang="en-US" sz="1400" dirty="0" smtClean="0">
                <a:latin typeface="Helvetica" panose="020B0604020202020204" pitchFamily="34" charset="0"/>
                <a:cs typeface="Helvetica" panose="020B0604020202020204" pitchFamily="34" charset="0"/>
              </a:rPr>
              <a:t>(4,482).</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87032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IV: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dirty="0"/>
          </a:p>
        </p:txBody>
      </p:sp>
    </p:spTree>
    <p:extLst>
      <p:ext uri="{BB962C8B-B14F-4D97-AF65-F5344CB8AC3E}">
        <p14:creationId xmlns:p14="http://schemas.microsoft.com/office/powerpoint/2010/main" val="4287193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56</a:t>
            </a:fld>
            <a:endParaRPr lang="en-US"/>
          </a:p>
        </p:txBody>
      </p:sp>
    </p:spTree>
    <p:extLst>
      <p:ext uri="{BB962C8B-B14F-4D97-AF65-F5344CB8AC3E}">
        <p14:creationId xmlns:p14="http://schemas.microsoft.com/office/powerpoint/2010/main" val="1472367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774271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58</a:t>
            </a:fld>
            <a:endParaRPr lang="en-US"/>
          </a:p>
        </p:txBody>
      </p:sp>
    </p:spTree>
    <p:extLst>
      <p:ext uri="{BB962C8B-B14F-4D97-AF65-F5344CB8AC3E}">
        <p14:creationId xmlns:p14="http://schemas.microsoft.com/office/powerpoint/2010/main" val="13566987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a:p>
        </p:txBody>
      </p:sp>
    </p:spTree>
    <p:extLst>
      <p:ext uri="{BB962C8B-B14F-4D97-AF65-F5344CB8AC3E}">
        <p14:creationId xmlns:p14="http://schemas.microsoft.com/office/powerpoint/2010/main" val="2810003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792815010"/>
              </p:ext>
            </p:extLst>
          </p:nvPr>
        </p:nvGraphicFramePr>
        <p:xfrm>
          <a:off x="608173" y="1509969"/>
          <a:ext cx="10972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2018-2019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Tree>
    <p:extLst>
      <p:ext uri="{BB962C8B-B14F-4D97-AF65-F5344CB8AC3E}">
        <p14:creationId xmlns:p14="http://schemas.microsoft.com/office/powerpoint/2010/main" val="4109664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718935352"/>
              </p:ext>
            </p:extLst>
          </p:nvPr>
        </p:nvGraphicFramePr>
        <p:xfrm>
          <a:off x="611029" y="1509969"/>
          <a:ext cx="10972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2018-2019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063840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723042245"/>
              </p:ext>
            </p:extLst>
          </p:nvPr>
        </p:nvGraphicFramePr>
        <p:xfrm>
          <a:off x="608173" y="1509969"/>
          <a:ext cx="10972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2015-2018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98421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31937653"/>
              </p:ext>
            </p:extLst>
          </p:nvPr>
        </p:nvGraphicFramePr>
        <p:xfrm>
          <a:off x="6643927" y="2807609"/>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384021557"/>
              </p:ext>
            </p:extLst>
          </p:nvPr>
        </p:nvGraphicFramePr>
        <p:xfrm>
          <a:off x="700331"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63</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Massachusetts is </a:t>
            </a:r>
            <a:r>
              <a:rPr lang="en-US" sz="1400" dirty="0">
                <a:latin typeface="Helvetica" panose="020B0604020202020204" pitchFamily="34" charset="0"/>
                <a:cs typeface="Helvetica" panose="020B0604020202020204" pitchFamily="34" charset="0"/>
              </a:rPr>
              <a:t>projected to have the same shares of jobs that require </a:t>
            </a:r>
            <a:r>
              <a:rPr lang="en-US" sz="1400" dirty="0" smtClean="0">
                <a:latin typeface="Helvetica" panose="020B0604020202020204" pitchFamily="34" charset="0"/>
                <a:cs typeface="Helvetica" panose="020B0604020202020204" pitchFamily="34" charset="0"/>
              </a:rPr>
              <a:t>a BA+, </a:t>
            </a:r>
            <a:r>
              <a:rPr lang="en-US" sz="1400" dirty="0">
                <a:latin typeface="Helvetica" panose="020B0604020202020204" pitchFamily="34" charset="0"/>
                <a:cs typeface="Helvetica" panose="020B0604020202020204" pitchFamily="34" charset="0"/>
              </a:rPr>
              <a:t>AS, Cert. or Some College, and HS or Below in 2026 as in 2016. </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3,650,902</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a:t>
            </a:r>
            <a:r>
              <a:rPr lang="en-US" sz="1000" b="1" dirty="0" smtClean="0">
                <a:latin typeface="Helvetica" panose="020B0604020202020204" pitchFamily="34" charset="0"/>
                <a:cs typeface="Helvetica" panose="020B0604020202020204" pitchFamily="34" charset="0"/>
              </a:rPr>
              <a:t>3,922,592</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050916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a:p>
        </p:txBody>
      </p:sp>
    </p:spTree>
    <p:extLst>
      <p:ext uri="{BB962C8B-B14F-4D97-AF65-F5344CB8AC3E}">
        <p14:creationId xmlns:p14="http://schemas.microsoft.com/office/powerpoint/2010/main" val="17846544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ext uri="{D42A27DB-BD31-4B8C-83A1-F6EECF244321}">
                <p14:modId xmlns:p14="http://schemas.microsoft.com/office/powerpoint/2010/main" val="3760710064"/>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Priority Industries by Age</a:t>
            </a:r>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0436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1689561"/>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t>
            </a:r>
            <a:r>
              <a:rPr lang="en-US" sz="3200" dirty="0" smtClean="0">
                <a:latin typeface="Helvetica" panose="020B0604020202020204" pitchFamily="34" charset="0"/>
                <a:cs typeface="Helvetica" panose="020B0604020202020204" pitchFamily="34" charset="0"/>
              </a:rPr>
              <a:t>Industries by 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0745744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3909661687"/>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t>
            </a:r>
            <a:r>
              <a:rPr lang="en-US" sz="3200" dirty="0" smtClean="0">
                <a:latin typeface="Helvetica" panose="020B0604020202020204" pitchFamily="34" charset="0"/>
                <a:cs typeface="Helvetica" panose="020B0604020202020204" pitchFamily="34" charset="0"/>
              </a:rPr>
              <a:t>Industries by 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2990069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3594255315"/>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t>
            </a:r>
            <a:r>
              <a:rPr lang="en-US" sz="3200" dirty="0" smtClean="0">
                <a:latin typeface="Helvetica" panose="020B0604020202020204" pitchFamily="34" charset="0"/>
                <a:cs typeface="Helvetica" panose="020B0604020202020204" pitchFamily="34" charset="0"/>
              </a:rPr>
              <a:t>Industries by 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4330338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ChangeAspect="1"/>
          </p:cNvGraphicFramePr>
          <p:nvPr>
            <p:extLst>
              <p:ext uri="{D42A27DB-BD31-4B8C-83A1-F6EECF244321}">
                <p14:modId xmlns:p14="http://schemas.microsoft.com/office/powerpoint/2010/main" val="3297325469"/>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0261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756510433"/>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a:p>
        </p:txBody>
      </p:sp>
      <p:sp>
        <p:nvSpPr>
          <p:cNvPr id="15" name="Rectangle 14"/>
          <p:cNvSpPr/>
          <p:nvPr/>
        </p:nvSpPr>
        <p:spPr>
          <a:xfrm>
            <a:off x="611028" y="6500496"/>
            <a:ext cx="10969946"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13071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Statewide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a:t>
            </a:r>
            <a:r>
              <a:rPr lang="en-US" sz="1400" dirty="0" smtClean="0">
                <a:latin typeface="Helvetica" panose="020B0604020202020204" pitchFamily="34" charset="0"/>
                <a:cs typeface="Helvetica" panose="020B0604020202020204" pitchFamily="34" charset="0"/>
              </a:rPr>
              <a:t>is the largest industry by employment in Massachusetts, employing around 300,000 more persons than the next largest industries, Retail Trade, Professional and Technical Services, and Accommodation and Food Services. </a:t>
            </a:r>
            <a:endParaRPr lang="en-US" sz="1400" dirty="0">
              <a:latin typeface="Helvetica" panose="020B0604020202020204" pitchFamily="34" charset="0"/>
              <a:cs typeface="Helvetica" panose="020B0604020202020204" pitchFamily="34" charset="0"/>
            </a:endParaRP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2602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a:p>
        </p:txBody>
      </p:sp>
    </p:spTree>
    <p:extLst>
      <p:ext uri="{BB962C8B-B14F-4D97-AF65-F5344CB8AC3E}">
        <p14:creationId xmlns:p14="http://schemas.microsoft.com/office/powerpoint/2010/main" val="21930148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dirty="0"/>
          </a:p>
        </p:txBody>
      </p:sp>
    </p:spTree>
    <p:extLst>
      <p:ext uri="{BB962C8B-B14F-4D97-AF65-F5344CB8AC3E}">
        <p14:creationId xmlns:p14="http://schemas.microsoft.com/office/powerpoint/2010/main" val="1805779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7" name="Group 16"/>
            <p:cNvGrpSpPr/>
            <p:nvPr/>
          </p:nvGrpSpPr>
          <p:grpSpPr>
            <a:xfrm>
              <a:off x="1496613" y="2793279"/>
              <a:ext cx="8897302" cy="2926080"/>
              <a:chOff x="0" y="0"/>
              <a:chExt cx="8897302" cy="2926080"/>
            </a:xfrm>
          </p:grpSpPr>
          <p:graphicFrame>
            <p:nvGraphicFramePr>
              <p:cNvPr id="23" name="Chart 22"/>
              <p:cNvGraphicFramePr>
                <a:graphicFrameLocks/>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 name="Group 4"/>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spTree>
    <p:extLst>
      <p:ext uri="{BB962C8B-B14F-4D97-AF65-F5344CB8AC3E}">
        <p14:creationId xmlns:p14="http://schemas.microsoft.com/office/powerpoint/2010/main" val="20036687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a:p>
        </p:txBody>
      </p:sp>
      <p:grpSp>
        <p:nvGrpSpPr>
          <p:cNvPr id="5" name="Group 4"/>
          <p:cNvGrpSpPr/>
          <p:nvPr/>
        </p:nvGrpSpPr>
        <p:grpSpPr>
          <a:xfrm>
            <a:off x="611029" y="2429032"/>
            <a:ext cx="3512582" cy="3767298"/>
            <a:chOff x="611029" y="2429032"/>
            <a:chExt cx="3512582" cy="3767298"/>
          </a:xfrm>
        </p:grpSpPr>
        <p:graphicFrame>
          <p:nvGraphicFramePr>
            <p:cNvPr id="23" name="Chart 22"/>
            <p:cNvGraphicFramePr>
              <a:graphicFrameLocks noChangeAspect="1"/>
            </p:cNvGraphicFramePr>
            <p:nvPr>
              <p:extLst/>
            </p:nvPr>
          </p:nvGraphicFramePr>
          <p:xfrm>
            <a:off x="648891" y="2800459"/>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9" name="Group 8"/>
          <p:cNvGrpSpPr/>
          <p:nvPr/>
        </p:nvGrpSpPr>
        <p:grpSpPr>
          <a:xfrm>
            <a:off x="4898801" y="2427883"/>
            <a:ext cx="6797676" cy="3768447"/>
            <a:chOff x="4898801" y="2427883"/>
            <a:chExt cx="6797676" cy="3768447"/>
          </a:xfrm>
        </p:grpSpPr>
        <p:graphicFrame>
          <p:nvGraphicFramePr>
            <p:cNvPr id="17" name="Chart 16"/>
            <p:cNvGraphicFramePr>
              <a:graphicFrameLocks noChangeAspect="1"/>
            </p:cNvGraphicFramePr>
            <p:nvPr>
              <p:extLst/>
            </p:nvPr>
          </p:nvGraphicFramePr>
          <p:xfrm>
            <a:off x="4898801"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noChangeAspect="1"/>
            </p:cNvGraphicFramePr>
            <p:nvPr>
              <p:extLst/>
            </p:nvPr>
          </p:nvGraphicFramePr>
          <p:xfrm>
            <a:off x="9232070" y="2800459"/>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most workers in the Healthcare and Social Assistance sector are white, since 2015, growth in employment has been increasing for Black or African American, Asian, and Hispanic or Latino populations.</a:t>
            </a:r>
          </a:p>
        </p:txBody>
      </p:sp>
    </p:spTree>
    <p:extLst>
      <p:ext uri="{BB962C8B-B14F-4D97-AF65-F5344CB8AC3E}">
        <p14:creationId xmlns:p14="http://schemas.microsoft.com/office/powerpoint/2010/main" val="27489698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dirty="0"/>
          </a:p>
        </p:txBody>
      </p:sp>
    </p:spTree>
    <p:extLst>
      <p:ext uri="{BB962C8B-B14F-4D97-AF65-F5344CB8AC3E}">
        <p14:creationId xmlns:p14="http://schemas.microsoft.com/office/powerpoint/2010/main" val="30324596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19" name="Group 18"/>
            <p:cNvGrpSpPr/>
            <p:nvPr/>
          </p:nvGrpSpPr>
          <p:grpSpPr>
            <a:xfrm>
              <a:off x="1496613" y="2793279"/>
              <a:ext cx="8916352" cy="2926080"/>
              <a:chOff x="0" y="0"/>
              <a:chExt cx="8916352" cy="2926080"/>
            </a:xfrm>
          </p:grpSpPr>
          <p:graphicFrame>
            <p:nvGraphicFramePr>
              <p:cNvPr id="25" name="Chart 24"/>
              <p:cNvGraphicFramePr>
                <a:graphicFrameLocks/>
              </p:cNvGraphicFramePr>
              <p:nvPr>
                <p:extLst/>
              </p:nvPr>
            </p:nvGraphicFramePr>
            <p:xfrm>
              <a:off x="4710112"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in </a:t>
            </a:r>
            <a:r>
              <a:rPr lang="en-US" sz="1400" dirty="0" smtClean="0">
                <a:latin typeface="Helvetica" panose="020B0604020202020204" pitchFamily="34" charset="0"/>
                <a:cs typeface="Helvetica" panose="020B0604020202020204" pitchFamily="34" charset="0"/>
              </a:rPr>
              <a:t>Massachusetts </a:t>
            </a:r>
            <a:r>
              <a:rPr lang="en-US" sz="1400" dirty="0">
                <a:latin typeface="Helvetica" panose="020B0604020202020204" pitchFamily="34" charset="0"/>
                <a:cs typeface="Helvetica" panose="020B0604020202020204" pitchFamily="34" charset="0"/>
              </a:rPr>
              <a:t>are </a:t>
            </a:r>
            <a:r>
              <a:rPr lang="en-US" sz="1400" dirty="0" smtClean="0">
                <a:latin typeface="Helvetica" panose="020B0604020202020204" pitchFamily="34" charset="0"/>
                <a:cs typeface="Helvetica" panose="020B0604020202020204" pitchFamily="34" charset="0"/>
              </a:rPr>
              <a:t>still predominantly male, although the share of female workers has increased since 2015.</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50983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98802" y="2427883"/>
            <a:ext cx="6797675" cy="3768447"/>
            <a:chOff x="4898802" y="2427883"/>
            <a:chExt cx="6797675" cy="3768447"/>
          </a:xfrm>
        </p:grpSpPr>
        <p:grpSp>
          <p:nvGrpSpPr>
            <p:cNvPr id="7" name="Group 6"/>
            <p:cNvGrpSpPr/>
            <p:nvPr/>
          </p:nvGrpSpPr>
          <p:grpSpPr>
            <a:xfrm>
              <a:off x="4898802" y="2800999"/>
              <a:ext cx="6797675" cy="2926080"/>
              <a:chOff x="4898802" y="2800999"/>
              <a:chExt cx="6797675" cy="2926080"/>
            </a:xfrm>
          </p:grpSpPr>
          <p:graphicFrame>
            <p:nvGraphicFramePr>
              <p:cNvPr id="19" name="Chart 18"/>
              <p:cNvGraphicFramePr>
                <a:graphicFrameLocks noChangeAspect="1"/>
              </p:cNvGraphicFramePr>
              <p:nvPr>
                <p:extLst/>
              </p:nvPr>
            </p:nvGraphicFramePr>
            <p:xfrm>
              <a:off x="4898802" y="2800999"/>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noChangeAspect="1"/>
              </p:cNvGraphicFramePr>
              <p:nvPr>
                <p:extLst/>
              </p:nvPr>
            </p:nvGraphicFramePr>
            <p:xfrm>
              <a:off x="9232070" y="2800999"/>
              <a:ext cx="2464407"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76999"/>
              </a:xfrm>
              <a:prstGeom prst="rect">
                <a:avLst/>
              </a:prstGeom>
            </p:spPr>
            <p:txBody>
              <a:bodyPr wrap="square">
                <a:spAutoFit/>
              </a:bodyPr>
              <a:lstStyle/>
              <a:p>
                <a:pPr algn="ctr"/>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a:p>
        </p:txBody>
      </p:sp>
      <p:grpSp>
        <p:nvGrpSpPr>
          <p:cNvPr id="3" name="Group 2"/>
          <p:cNvGrpSpPr/>
          <p:nvPr/>
        </p:nvGrpSpPr>
        <p:grpSpPr>
          <a:xfrm>
            <a:off x="611029" y="2427883"/>
            <a:ext cx="3512582" cy="3768447"/>
            <a:chOff x="611029" y="2427883"/>
            <a:chExt cx="3512582" cy="3768447"/>
          </a:xfrm>
        </p:grpSpPr>
        <p:graphicFrame>
          <p:nvGraphicFramePr>
            <p:cNvPr id="21" name="Chart 20"/>
            <p:cNvGraphicFramePr>
              <a:graphicFrameLocks noChangeAspect="1"/>
            </p:cNvGraphicFramePr>
            <p:nvPr>
              <p:extLst/>
            </p:nvPr>
          </p:nvGraphicFramePr>
          <p:xfrm>
            <a:off x="629960" y="2800999"/>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76999"/>
              </a:xfrm>
              <a:prstGeom prst="rect">
                <a:avLst/>
              </a:prstGeom>
            </p:spPr>
            <p:txBody>
              <a:bodyPr wrap="square">
                <a:spAutoFit/>
              </a:bodyPr>
              <a:lstStyle/>
              <a:p>
                <a:pPr algn="ctr"/>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3" name="Rectangle 22"/>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80% of Manufacturing workers in Massachusetts are white. However, the share of Manufacturing workers who identify as Black or African American, Asian, or Hispanic or Latino has increased since 2015.</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839030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dirty="0"/>
          </a:p>
        </p:txBody>
      </p:sp>
    </p:spTree>
    <p:extLst>
      <p:ext uri="{BB962C8B-B14F-4D97-AF65-F5344CB8AC3E}">
        <p14:creationId xmlns:p14="http://schemas.microsoft.com/office/powerpoint/2010/main" val="3061308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6" name="Group 5"/>
          <p:cNvGrpSpPr/>
          <p:nvPr/>
        </p:nvGrpSpPr>
        <p:grpSpPr>
          <a:xfrm>
            <a:off x="1477682" y="2427883"/>
            <a:ext cx="10103291" cy="3768447"/>
            <a:chOff x="1477682" y="2427883"/>
            <a:chExt cx="10103291" cy="3768447"/>
          </a:xfrm>
        </p:grpSpPr>
        <p:grpSp>
          <p:nvGrpSpPr>
            <p:cNvPr id="21" name="Group 20"/>
            <p:cNvGrpSpPr/>
            <p:nvPr/>
          </p:nvGrpSpPr>
          <p:grpSpPr>
            <a:xfrm>
              <a:off x="1496612" y="2793279"/>
              <a:ext cx="8916352" cy="2926080"/>
              <a:chOff x="0" y="0"/>
              <a:chExt cx="8916352" cy="2926080"/>
            </a:xfrm>
          </p:grpSpPr>
          <p:graphicFrame>
            <p:nvGraphicFramePr>
              <p:cNvPr id="23" name="Chart 22"/>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nvPr>
            </p:nvGraphicFramePr>
            <p:xfrm>
              <a:off x="471011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the Professional and Technical Services sector is fairly evenly split between male and female workers. </a:t>
            </a:r>
          </a:p>
        </p:txBody>
      </p:sp>
    </p:spTree>
    <p:extLst>
      <p:ext uri="{BB962C8B-B14F-4D97-AF65-F5344CB8AC3E}">
        <p14:creationId xmlns:p14="http://schemas.microsoft.com/office/powerpoint/2010/main" val="4329067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79</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2" name="Group 1"/>
          <p:cNvGrpSpPr/>
          <p:nvPr/>
        </p:nvGrpSpPr>
        <p:grpSpPr>
          <a:xfrm>
            <a:off x="611029" y="2427883"/>
            <a:ext cx="11068118" cy="3768447"/>
            <a:chOff x="611029" y="2427883"/>
            <a:chExt cx="11068118" cy="3768447"/>
          </a:xfrm>
        </p:grpSpPr>
        <p:graphicFrame>
          <p:nvGraphicFramePr>
            <p:cNvPr id="25" name="Chart 24"/>
            <p:cNvGraphicFramePr>
              <a:graphicFrameLocks noChangeAspect="1"/>
            </p:cNvGraphicFramePr>
            <p:nvPr>
              <p:extLst/>
            </p:nvPr>
          </p:nvGraphicFramePr>
          <p:xfrm>
            <a:off x="9214740" y="2781704"/>
            <a:ext cx="2464407"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ChangeAspect="1"/>
            </p:cNvGraphicFramePr>
            <p:nvPr>
              <p:extLst/>
            </p:nvPr>
          </p:nvGraphicFramePr>
          <p:xfrm>
            <a:off x="629960" y="2782577"/>
            <a:ext cx="347472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noChangeAspect="1"/>
            </p:cNvGraphicFramePr>
            <p:nvPr>
              <p:extLst/>
            </p:nvPr>
          </p:nvGraphicFramePr>
          <p:xfrm>
            <a:off x="4881471" y="2781704"/>
            <a:ext cx="420624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p:cNvGrpSpPr/>
            <p:nvPr/>
          </p:nvGrpSpPr>
          <p:grpSpPr>
            <a:xfrm>
              <a:off x="611029" y="2427883"/>
              <a:ext cx="10969944" cy="3768447"/>
              <a:chOff x="611029" y="2427883"/>
              <a:chExt cx="10969944" cy="3768447"/>
            </a:xfrm>
          </p:grpSpPr>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t>
            </a:r>
            <a:r>
              <a:rPr lang="en-US" sz="1400" dirty="0" smtClean="0">
                <a:latin typeface="Helvetica" panose="020B0604020202020204" pitchFamily="34" charset="0"/>
                <a:cs typeface="Helvetica" panose="020B0604020202020204" pitchFamily="34" charset="0"/>
              </a:rPr>
              <a:t>ore </a:t>
            </a:r>
            <a:r>
              <a:rPr lang="en-US" sz="1400" dirty="0">
                <a:latin typeface="Helvetica" panose="020B0604020202020204" pitchFamily="34" charset="0"/>
                <a:cs typeface="Helvetica" panose="020B0604020202020204" pitchFamily="34" charset="0"/>
              </a:rPr>
              <a:t>than </a:t>
            </a:r>
            <a:r>
              <a:rPr lang="en-US" sz="1400" dirty="0" smtClean="0">
                <a:latin typeface="Helvetica" panose="020B0604020202020204" pitchFamily="34" charset="0"/>
                <a:cs typeface="Helvetica" panose="020B0604020202020204" pitchFamily="34" charset="0"/>
              </a:rPr>
              <a:t>80% of </a:t>
            </a:r>
            <a:r>
              <a:rPr lang="en-US" sz="1400" dirty="0">
                <a:latin typeface="Helvetica" panose="020B0604020202020204" pitchFamily="34" charset="0"/>
                <a:cs typeface="Helvetica" panose="020B0604020202020204" pitchFamily="34" charset="0"/>
              </a:rPr>
              <a:t>workers in the Professional and Technical Services </a:t>
            </a:r>
            <a:r>
              <a:rPr lang="en-US" sz="1400" dirty="0" smtClean="0">
                <a:latin typeface="Helvetica" panose="020B0604020202020204" pitchFamily="34" charset="0"/>
                <a:cs typeface="Helvetica" panose="020B0604020202020204" pitchFamily="34" charset="0"/>
              </a:rPr>
              <a:t>sector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Massachusetts are white, although Asian workers make up the fastest-growing segment of the industry workforce.</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7956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796479771"/>
              </p:ext>
            </p:extLst>
          </p:nvPr>
        </p:nvGraphicFramePr>
        <p:xfrm>
          <a:off x="699613" y="1849329"/>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8</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13071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Statewide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29" y="1287587"/>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Professional and Technical services paid </a:t>
            </a:r>
            <a:r>
              <a:rPr lang="en-US" sz="1400" dirty="0">
                <a:latin typeface="Helvetica" panose="020B0604020202020204" pitchFamily="34" charset="0"/>
                <a:cs typeface="Helvetica" panose="020B0604020202020204" pitchFamily="34" charset="0"/>
              </a:rPr>
              <a:t>the highest total wages in </a:t>
            </a:r>
            <a:r>
              <a:rPr lang="en-US" sz="1400" dirty="0" smtClean="0">
                <a:latin typeface="Helvetica" panose="020B0604020202020204" pitchFamily="34" charset="0"/>
                <a:cs typeface="Helvetica" panose="020B0604020202020204" pitchFamily="34" charset="0"/>
              </a:rPr>
              <a:t>Massachusetts,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Healthcare and Social Assistance. </a:t>
            </a:r>
            <a:endParaRPr lang="en-US" sz="1400" dirty="0">
              <a:latin typeface="Helvetica" panose="020B0604020202020204" pitchFamily="34" charset="0"/>
              <a:cs typeface="Helvetica" panose="020B0604020202020204" pitchFamily="34" charset="0"/>
            </a:endParaRPr>
          </a:p>
        </p:txBody>
      </p:sp>
      <p:sp>
        <p:nvSpPr>
          <p:cNvPr id="19" name="Rectangle 18"/>
          <p:cNvSpPr/>
          <p:nvPr/>
        </p:nvSpPr>
        <p:spPr>
          <a:xfrm>
            <a:off x="611028" y="6500496"/>
            <a:ext cx="10969946"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525236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80</a:t>
            </a:fld>
            <a:endParaRPr lang="en-US" dirty="0"/>
          </a:p>
        </p:txBody>
      </p:sp>
    </p:spTree>
    <p:extLst>
      <p:ext uri="{BB962C8B-B14F-4D97-AF65-F5344CB8AC3E}">
        <p14:creationId xmlns:p14="http://schemas.microsoft.com/office/powerpoint/2010/main" val="3976453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81</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a:latin typeface="Helvetica" panose="020B0604020202020204" pitchFamily="34" charset="0"/>
                <a:cs typeface="Helvetica" panose="020B0604020202020204" pitchFamily="34" charset="0"/>
              </a:rPr>
              <a:t>Industry Deep Dive: Construction</a:t>
            </a:r>
            <a:endParaRPr lang="en-US" sz="1200" dirty="0"/>
          </a:p>
        </p:txBody>
      </p:sp>
      <p:grpSp>
        <p:nvGrpSpPr>
          <p:cNvPr id="6" name="Group 5"/>
          <p:cNvGrpSpPr/>
          <p:nvPr/>
        </p:nvGrpSpPr>
        <p:grpSpPr>
          <a:xfrm>
            <a:off x="1477682" y="2427883"/>
            <a:ext cx="10103291" cy="3768447"/>
            <a:chOff x="1477682" y="2427883"/>
            <a:chExt cx="10103291" cy="3768447"/>
          </a:xfrm>
        </p:grpSpPr>
        <p:grpSp>
          <p:nvGrpSpPr>
            <p:cNvPr id="19" name="Group 18"/>
            <p:cNvGrpSpPr/>
            <p:nvPr/>
          </p:nvGrpSpPr>
          <p:grpSpPr>
            <a:xfrm>
              <a:off x="1496613" y="2792130"/>
              <a:ext cx="8897302" cy="2926080"/>
              <a:chOff x="0" y="0"/>
              <a:chExt cx="8897302" cy="2926080"/>
            </a:xfrm>
          </p:grpSpPr>
          <p:graphicFrame>
            <p:nvGraphicFramePr>
              <p:cNvPr id="21" name="Chart 20"/>
              <p:cNvGraphicFramePr/>
              <p:nvPr>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80</a:t>
            </a:r>
            <a:r>
              <a:rPr lang="en-US" sz="1400" dirty="0">
                <a:latin typeface="Helvetica" panose="020B0604020202020204" pitchFamily="34" charset="0"/>
                <a:cs typeface="Helvetica" panose="020B0604020202020204" pitchFamily="34" charset="0"/>
              </a:rPr>
              <a:t>% of </a:t>
            </a:r>
            <a:r>
              <a:rPr lang="en-US" sz="1400" dirty="0" smtClean="0">
                <a:latin typeface="Helvetica" panose="020B0604020202020204" pitchFamily="34" charset="0"/>
                <a:cs typeface="Helvetica" panose="020B0604020202020204" pitchFamily="34" charset="0"/>
              </a:rPr>
              <a:t>Construction workers in Massachusetts are male.</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472495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82</a:t>
            </a:fld>
            <a:endParaRPr lang="en-US"/>
          </a:p>
        </p:txBody>
      </p:sp>
      <p:grpSp>
        <p:nvGrpSpPr>
          <p:cNvPr id="7" name="Group 6"/>
          <p:cNvGrpSpPr/>
          <p:nvPr/>
        </p:nvGrpSpPr>
        <p:grpSpPr>
          <a:xfrm>
            <a:off x="611029" y="2427883"/>
            <a:ext cx="11085448" cy="3768447"/>
            <a:chOff x="611029" y="2427883"/>
            <a:chExt cx="11085448" cy="3768447"/>
          </a:xfrm>
        </p:grpSpPr>
        <p:graphicFrame>
          <p:nvGraphicFramePr>
            <p:cNvPr id="17" name="Chart 16"/>
            <p:cNvGraphicFramePr>
              <a:graphicFrameLocks noChangeAspect="1"/>
            </p:cNvGraphicFramePr>
            <p:nvPr>
              <p:extLst/>
            </p:nvPr>
          </p:nvGraphicFramePr>
          <p:xfrm>
            <a:off x="4898801" y="278453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noChangeAspect="1"/>
            </p:cNvGraphicFramePr>
            <p:nvPr>
              <p:extLst/>
            </p:nvPr>
          </p:nvGraphicFramePr>
          <p:xfrm>
            <a:off x="9232070" y="2789412"/>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noChangeAspect="1"/>
            </p:cNvGraphicFramePr>
            <p:nvPr>
              <p:extLst/>
            </p:nvPr>
          </p:nvGraphicFramePr>
          <p:xfrm>
            <a:off x="647290" y="2789412"/>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611029" y="2427883"/>
              <a:ext cx="10981965" cy="3768447"/>
              <a:chOff x="611029" y="2427883"/>
              <a:chExt cx="10981965" cy="3768447"/>
            </a:xfrm>
          </p:grpSpPr>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76999"/>
                </a:xfrm>
                <a:prstGeom prst="rect">
                  <a:avLst/>
                </a:prstGeom>
              </p:spPr>
              <p:txBody>
                <a:bodyPr wrap="square">
                  <a:spAutoFit/>
                </a:bodyPr>
                <a:lstStyle/>
                <a:p>
                  <a:pPr algn="ctr"/>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76999"/>
                </a:xfrm>
                <a:prstGeom prst="rect">
                  <a:avLst/>
                </a:prstGeom>
              </p:spPr>
              <p:txBody>
                <a:bodyPr wrap="square">
                  <a:spAutoFit/>
                </a:bodyPr>
                <a:lstStyle/>
                <a:p>
                  <a:pPr algn="ctr"/>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436886" cy="276999"/>
          </a:xfrm>
          <a:prstGeom prst="rect">
            <a:avLst/>
          </a:prstGeom>
        </p:spPr>
        <p:txBody>
          <a:bodyPr wrap="none">
            <a:spAutoFit/>
          </a:bodyPr>
          <a:lstStyle/>
          <a:p>
            <a:r>
              <a:rPr lang="en-US" sz="1200">
                <a:latin typeface="Helvetica" panose="020B0604020202020204" pitchFamily="34" charset="0"/>
                <a:cs typeface="Helvetica" panose="020B0604020202020204" pitchFamily="34" charset="0"/>
              </a:rPr>
              <a:t>Industry Deep Dive: Construction</a:t>
            </a:r>
            <a:endParaRPr lang="en-US" sz="1200" dirty="0"/>
          </a:p>
        </p:txBody>
      </p:sp>
      <p:sp>
        <p:nvSpPr>
          <p:cNvPr id="23" name="Rectangle 22"/>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90%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Construction workers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Massachusetts are </a:t>
            </a:r>
            <a:r>
              <a:rPr lang="en-US" sz="1400" dirty="0">
                <a:latin typeface="Helvetica" panose="020B0604020202020204" pitchFamily="34" charset="0"/>
                <a:cs typeface="Helvetica" panose="020B0604020202020204" pitchFamily="34" charset="0"/>
              </a:rPr>
              <a:t>white. </a:t>
            </a:r>
          </a:p>
        </p:txBody>
      </p:sp>
    </p:spTree>
    <p:extLst>
      <p:ext uri="{BB962C8B-B14F-4D97-AF65-F5344CB8AC3E}">
        <p14:creationId xmlns:p14="http://schemas.microsoft.com/office/powerpoint/2010/main" val="11387205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83</a:t>
            </a:fld>
            <a:endParaRPr lang="en-US"/>
          </a:p>
        </p:txBody>
      </p:sp>
    </p:spTree>
    <p:extLst>
      <p:ext uri="{BB962C8B-B14F-4D97-AF65-F5344CB8AC3E}">
        <p14:creationId xmlns:p14="http://schemas.microsoft.com/office/powerpoint/2010/main" val="40691905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28368511"/>
              </p:ext>
            </p:extLst>
          </p:nvPr>
        </p:nvGraphicFramePr>
        <p:xfrm>
          <a:off x="492322" y="1593956"/>
          <a:ext cx="5925312" cy="3910978"/>
        </p:xfrm>
        <a:graphic>
          <a:graphicData uri="http://schemas.openxmlformats.org/drawingml/2006/table">
            <a:tbl>
              <a:tblPr/>
              <a:tblGrid>
                <a:gridCol w="2834640">
                  <a:extLst>
                    <a:ext uri="{9D8B030D-6E8A-4147-A177-3AD203B41FA5}">
                      <a16:colId xmlns:a16="http://schemas.microsoft.com/office/drawing/2014/main" val="2096971815"/>
                    </a:ext>
                  </a:extLst>
                </a:gridCol>
                <a:gridCol w="822960">
                  <a:extLst>
                    <a:ext uri="{9D8B030D-6E8A-4147-A177-3AD203B41FA5}">
                      <a16:colId xmlns:a16="http://schemas.microsoft.com/office/drawing/2014/main" val="3123454832"/>
                    </a:ext>
                  </a:extLst>
                </a:gridCol>
                <a:gridCol w="1060704">
                  <a:extLst>
                    <a:ext uri="{9D8B030D-6E8A-4147-A177-3AD203B41FA5}">
                      <a16:colId xmlns:a16="http://schemas.microsoft.com/office/drawing/2014/main" val="4081726666"/>
                    </a:ext>
                  </a:extLst>
                </a:gridCol>
                <a:gridCol w="1207008">
                  <a:extLst>
                    <a:ext uri="{9D8B030D-6E8A-4147-A177-3AD203B41FA5}">
                      <a16:colId xmlns:a16="http://schemas.microsoft.com/office/drawing/2014/main" val="178756727"/>
                    </a:ext>
                  </a:extLst>
                </a:gridCol>
              </a:tblGrid>
              <a:tr h="182880">
                <a:tc>
                  <a:txBody>
                    <a:bodyPr/>
                    <a:lstStyle/>
                    <a:p>
                      <a:pPr algn="ctr" fontAlgn="b"/>
                      <a:r>
                        <a:rPr lang="en-US" sz="1050" b="0" i="0" u="none" strike="noStrike" dirty="0">
                          <a:solidFill>
                            <a:srgbClr val="FFFFFF"/>
                          </a:solidFill>
                          <a:effectLst/>
                          <a:latin typeface="+mn-lt"/>
                        </a:rPr>
                        <a:t>DPL Board/License Type</a:t>
                      </a:r>
                    </a:p>
                  </a:txBody>
                  <a:tcPr marL="9439" marR="9439" marT="9439"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9439" marR="9439" marT="9439"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9439" marR="9439" marT="9439"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9439" marR="9439" marT="9439" marB="0" anchor="ctr">
                    <a:lnL>
                      <a:noFill/>
                    </a:lnL>
                    <a:lnR>
                      <a:noFill/>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084442946"/>
                  </a:ext>
                </a:extLst>
              </a:tr>
              <a:tr h="91440">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9439" marR="9439" marT="9439"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59203876"/>
                  </a:ext>
                </a:extLst>
              </a:tr>
              <a:tr h="91440">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5,028</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7,556</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548985623"/>
                  </a:ext>
                </a:extLst>
              </a:tr>
              <a:tr h="91440">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3,020</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5,536</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682062371"/>
                  </a:ext>
                </a:extLst>
              </a:tr>
              <a:tr h="91440">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2,614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5,305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1064136348"/>
                  </a:ext>
                </a:extLst>
              </a:tr>
              <a:tr h="91440">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2,138</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4,443</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801466711"/>
                  </a:ext>
                </a:extLst>
              </a:tr>
              <a:tr h="91440">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4,482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9,429</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1710485843"/>
                  </a:ext>
                </a:extLst>
              </a:tr>
              <a:tr h="91440">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190433737"/>
                  </a:ext>
                </a:extLst>
              </a:tr>
              <a:tr h="91440">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12,781</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18,249</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868968267"/>
                  </a:ext>
                </a:extLst>
              </a:tr>
              <a:tr h="91440">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75481262"/>
                  </a:ext>
                </a:extLst>
              </a:tr>
              <a:tr h="91440">
                <a:tc>
                  <a:txBody>
                    <a:bodyPr/>
                    <a:lstStyle/>
                    <a:p>
                      <a:pPr algn="l" fontAlgn="b"/>
                      <a:r>
                        <a:rPr lang="en-US" sz="1050" b="1" i="1" u="none" strike="noStrike" dirty="0" smtClean="0">
                          <a:solidFill>
                            <a:srgbClr val="000000"/>
                          </a:solidFill>
                          <a:effectLst/>
                          <a:latin typeface="+mn-lt"/>
                        </a:rPr>
                        <a:t>Engineer*</a:t>
                      </a:r>
                      <a:endParaRPr lang="en-US" sz="1050" b="1" i="1"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8,300</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48,881</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145059301"/>
                  </a:ext>
                </a:extLst>
              </a:tr>
              <a:tr h="91440">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4040130397"/>
                  </a:ext>
                </a:extLst>
              </a:tr>
              <a:tr h="91440">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12,117</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15,004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951943714"/>
                  </a:ext>
                </a:extLst>
              </a:tr>
              <a:tr h="91440">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1609185734"/>
                  </a:ext>
                </a:extLst>
              </a:tr>
              <a:tr h="91440">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9,542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38,572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2608531163"/>
                  </a:ext>
                </a:extLst>
              </a:tr>
              <a:tr h="91440">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679895899"/>
                  </a:ext>
                </a:extLst>
              </a:tr>
              <a:tr h="91440">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36,172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6,059</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3538563649"/>
                  </a:ext>
                </a:extLst>
              </a:tr>
              <a:tr h="91440">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1867036200"/>
                  </a:ext>
                </a:extLst>
              </a:tr>
              <a:tr h="91440">
                <a:tc>
                  <a:txBody>
                    <a:bodyPr/>
                    <a:lstStyle/>
                    <a:p>
                      <a:pPr algn="l" fontAlgn="b"/>
                      <a:r>
                        <a:rPr lang="en-US" sz="1050" b="1" i="1" u="none" strike="noStrike" dirty="0" smtClean="0">
                          <a:solidFill>
                            <a:srgbClr val="000000"/>
                          </a:solidFill>
                          <a:effectLst/>
                          <a:latin typeface="+mn-lt"/>
                        </a:rPr>
                        <a:t>Social Worker, Licensed*</a:t>
                      </a:r>
                      <a:endParaRPr lang="en-US" sz="1050" b="1" i="1"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13,948</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24,165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3001377781"/>
                  </a:ext>
                </a:extLst>
              </a:tr>
              <a:tr h="91440">
                <a:tc>
                  <a:txBody>
                    <a:bodyPr/>
                    <a:lstStyle/>
                    <a:p>
                      <a:pPr algn="l" fontAlgn="b"/>
                      <a:r>
                        <a:rPr lang="en-US" sz="1050" b="0" i="0" u="none" strike="noStrike" dirty="0" smtClean="0">
                          <a:solidFill>
                            <a:srgbClr val="000000"/>
                          </a:solidFill>
                          <a:effectLst/>
                          <a:latin typeface="+mn-lt"/>
                        </a:rPr>
                        <a:t>Speech And Audiology</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788131054"/>
                  </a:ext>
                </a:extLst>
              </a:tr>
              <a:tr h="91440">
                <a:tc>
                  <a:txBody>
                    <a:bodyPr/>
                    <a:lstStyle/>
                    <a:p>
                      <a:pPr algn="l" fontAlgn="b"/>
                      <a:r>
                        <a:rPr lang="en-US" sz="1050" b="0" i="0" u="none" strike="noStrike" dirty="0" smtClean="0">
                          <a:solidFill>
                            <a:srgbClr val="000000"/>
                          </a:solidFill>
                          <a:effectLst/>
                          <a:latin typeface="+mn-lt"/>
                        </a:rPr>
                        <a:t>Speech Pathologist</a:t>
                      </a:r>
                      <a:endParaRPr lang="en-US" sz="1050" b="0" i="0" u="none" strike="noStrike" dirty="0">
                        <a:solidFill>
                          <a:srgbClr val="000000"/>
                        </a:solidFill>
                        <a:effectLst/>
                        <a:latin typeface="+mn-lt"/>
                      </a:endParaRPr>
                    </a:p>
                  </a:txBody>
                  <a:tcPr marL="84950" marR="9439" marT="9439"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4,035</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4,462</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tcPr>
                </a:tc>
                <a:extLst>
                  <a:ext uri="{0D108BD9-81ED-4DB2-BD59-A6C34878D82A}">
                    <a16:rowId xmlns:a16="http://schemas.microsoft.com/office/drawing/2014/main" val="1132618333"/>
                  </a:ext>
                </a:extLst>
              </a:tr>
              <a:tr h="91440">
                <a:tc>
                  <a:txBody>
                    <a:bodyPr/>
                    <a:lstStyle/>
                    <a:p>
                      <a:pPr algn="l" fontAlgn="b"/>
                      <a:r>
                        <a:rPr lang="en-US" sz="1050" b="0" i="0" u="none" strike="noStrike" dirty="0" smtClean="0">
                          <a:solidFill>
                            <a:srgbClr val="000000"/>
                          </a:solidFill>
                          <a:effectLst/>
                          <a:latin typeface="+mn-lt"/>
                        </a:rPr>
                        <a:t>Veterinarian</a:t>
                      </a: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439" marR="9439" marT="9439" marB="0" anchor="ctr">
                    <a:lnL>
                      <a:noFill/>
                    </a:lnL>
                    <a:lnR>
                      <a:noFill/>
                    </a:lnR>
                    <a:lnT>
                      <a:noFill/>
                    </a:lnT>
                    <a:lnB>
                      <a:noFill/>
                    </a:lnB>
                    <a:solidFill>
                      <a:srgbClr val="DDEBF7"/>
                    </a:solidFill>
                  </a:tcPr>
                </a:tc>
                <a:extLst>
                  <a:ext uri="{0D108BD9-81ED-4DB2-BD59-A6C34878D82A}">
                    <a16:rowId xmlns:a16="http://schemas.microsoft.com/office/drawing/2014/main" val="2201955065"/>
                  </a:ext>
                </a:extLst>
              </a:tr>
              <a:tr h="91440">
                <a:tc>
                  <a:txBody>
                    <a:bodyPr/>
                    <a:lstStyle/>
                    <a:p>
                      <a:pPr algn="l" fontAlgn="b"/>
                      <a:r>
                        <a:rPr lang="en-US" sz="1050" b="0" i="0" u="none" strike="noStrike" dirty="0" smtClean="0">
                          <a:solidFill>
                            <a:srgbClr val="000000"/>
                          </a:solidFill>
                          <a:effectLst/>
                          <a:latin typeface="+mn-lt"/>
                        </a:rPr>
                        <a:t>Veterinarian</a:t>
                      </a:r>
                      <a:endParaRPr lang="en-US" sz="1050" b="0" i="0" u="none" strike="noStrike" dirty="0">
                        <a:solidFill>
                          <a:srgbClr val="000000"/>
                        </a:solidFill>
                        <a:effectLst/>
                        <a:latin typeface="+mn-lt"/>
                      </a:endParaRPr>
                    </a:p>
                  </a:txBody>
                  <a:tcPr marL="84950" marR="9439" marT="9439"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9439" marR="9439" marT="9439"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dirty="0" smtClean="0">
                          <a:solidFill>
                            <a:srgbClr val="000000"/>
                          </a:solidFill>
                          <a:effectLst/>
                          <a:latin typeface="+mn-lt"/>
                        </a:rPr>
                        <a:t>1,503</a:t>
                      </a:r>
                      <a:endParaRPr lang="en-US" sz="1050" b="0" i="0" u="none" strike="noStrike" dirty="0">
                        <a:solidFill>
                          <a:srgbClr val="000000"/>
                        </a:solidFill>
                        <a:effectLst/>
                        <a:latin typeface="+mn-lt"/>
                      </a:endParaRPr>
                    </a:p>
                  </a:txBody>
                  <a:tcPr marL="9439" marR="9439" marT="9439"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mn-lt"/>
                        </a:rPr>
                        <a:t>1,746</a:t>
                      </a:r>
                      <a:endParaRPr lang="en-US" sz="1050" b="0" i="0" u="none" strike="noStrike" dirty="0">
                        <a:solidFill>
                          <a:srgbClr val="000000"/>
                        </a:solidFill>
                        <a:effectLst/>
                        <a:latin typeface="+mn-lt"/>
                      </a:endParaRPr>
                    </a:p>
                  </a:txBody>
                  <a:tcPr marL="9439" marR="9439" marT="9439"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4120784"/>
                  </a:ext>
                </a:extLst>
              </a:tr>
            </a:tbl>
          </a:graphicData>
        </a:graphic>
      </p:graphicFrame>
      <p:cxnSp>
        <p:nvCxnSpPr>
          <p:cNvPr id="32" name="Straight Arrow Connector 31"/>
          <p:cNvCxnSpPr/>
          <p:nvPr/>
        </p:nvCxnSpPr>
        <p:spPr>
          <a:xfrm flipH="1">
            <a:off x="6035039" y="2414301"/>
            <a:ext cx="650060" cy="93762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6035039" y="4331368"/>
            <a:ext cx="650060" cy="38410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103F95D0-111C-45BF-9CB9-32C5136DAE99}" type="slidenum">
              <a:rPr lang="en-US" smtClean="0"/>
              <a:t>84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t>Occupation Demand and DPL Licensing: Deep Dive</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23134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Licensing Deep Dive</a:t>
            </a:r>
            <a:endParaRPr lang="en-US" sz="1200" dirty="0"/>
          </a:p>
        </p:txBody>
      </p:sp>
      <p:sp>
        <p:nvSpPr>
          <p:cNvPr id="22" name="Rectangle 21"/>
          <p:cNvSpPr/>
          <p:nvPr/>
        </p:nvSpPr>
        <p:spPr>
          <a:xfrm>
            <a:off x="176330" y="5741263"/>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graphicFrame>
        <p:nvGraphicFramePr>
          <p:cNvPr id="27" name="Table 26"/>
          <p:cNvGraphicFramePr>
            <a:graphicFrameLocks noGrp="1"/>
          </p:cNvGraphicFramePr>
          <p:nvPr>
            <p:extLst>
              <p:ext uri="{D42A27DB-BD31-4B8C-83A1-F6EECF244321}">
                <p14:modId xmlns:p14="http://schemas.microsoft.com/office/powerpoint/2010/main" val="3577764194"/>
              </p:ext>
            </p:extLst>
          </p:nvPr>
        </p:nvGraphicFramePr>
        <p:xfrm>
          <a:off x="6685099" y="1853668"/>
          <a:ext cx="5029379" cy="30480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solidFill>
                            <a:srgbClr val="000000"/>
                          </a:solidFill>
                          <a:effectLst/>
                          <a:latin typeface="+mn-lt"/>
                        </a:rPr>
                        <a:t>ENGINEER</a:t>
                      </a: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a:solidFill>
                            <a:srgbClr val="000000"/>
                          </a:solidFill>
                          <a:effectLst/>
                          <a:latin typeface="+mn-lt"/>
                        </a:rPr>
                        <a:t>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solidFill>
                            <a:srgbClr val="000000"/>
                          </a:solidFill>
                          <a:effectLst/>
                          <a:latin typeface="+mn-lt"/>
                        </a:rPr>
                        <a:t>8,300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solidFill>
                            <a:srgbClr val="000000"/>
                          </a:solidFill>
                          <a:effectLst/>
                          <a:latin typeface="+mn-lt"/>
                        </a:rPr>
                        <a:t>48,881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b="0" i="0" u="none" strike="noStrike">
                          <a:solidFill>
                            <a:srgbClr val="000000"/>
                          </a:solidFill>
                          <a:effectLst/>
                          <a:latin typeface="+mn-lt"/>
                        </a:rPr>
                        <a:t>Industrial Engineers</a:t>
                      </a: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9,548</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b="0" i="0" u="none" strike="noStrike">
                          <a:solidFill>
                            <a:srgbClr val="000000"/>
                          </a:solidFill>
                          <a:effectLst/>
                          <a:latin typeface="+mn-lt"/>
                        </a:rPr>
                        <a:t>Mechanical Engineers</a:t>
                      </a:r>
                    </a:p>
                  </a:txBody>
                  <a:tcPr marL="171450" marR="9525" marT="9525" marB="0" anchor="ctr"/>
                </a:tc>
                <a:tc>
                  <a:txBody>
                    <a:bodyPr/>
                    <a:lstStyle/>
                    <a:p>
                      <a:pPr algn="ctr" fontAlgn="b"/>
                      <a:r>
                        <a:rPr lang="en-US" sz="900" b="0" i="0" u="none" strike="noStrike">
                          <a:solidFill>
                            <a:srgbClr val="000000"/>
                          </a:solidFill>
                          <a:effectLst/>
                          <a:latin typeface="+mn-lt"/>
                        </a:rPr>
                        <a:t>5</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9,541</a:t>
                      </a:r>
                    </a:p>
                  </a:txBody>
                  <a:tcPr marL="9525" marR="9525" marT="9525" marB="0" anchor="ctr"/>
                </a:tc>
                <a:extLst>
                  <a:ext uri="{0D108BD9-81ED-4DB2-BD59-A6C34878D82A}">
                    <a16:rowId xmlns:a16="http://schemas.microsoft.com/office/drawing/2014/main" val="3823262001"/>
                  </a:ext>
                </a:extLst>
              </a:tr>
              <a:tr h="190500">
                <a:tc>
                  <a:txBody>
                    <a:bodyPr/>
                    <a:lstStyle/>
                    <a:p>
                      <a:pPr algn="l" fontAlgn="b"/>
                      <a:r>
                        <a:rPr lang="en-US" sz="900" b="0" i="0" u="none" strike="noStrike">
                          <a:solidFill>
                            <a:srgbClr val="000000"/>
                          </a:solidFill>
                          <a:effectLst/>
                          <a:latin typeface="+mn-lt"/>
                        </a:rPr>
                        <a:t>Electrical Engineers</a:t>
                      </a:r>
                    </a:p>
                  </a:txBody>
                  <a:tcPr marL="171450" marR="9525" marT="9525" marB="0" anchor="ctr"/>
                </a:tc>
                <a:tc>
                  <a:txBody>
                    <a:bodyPr/>
                    <a:lstStyle/>
                    <a:p>
                      <a:pPr algn="ctr" fontAlgn="b"/>
                      <a:r>
                        <a:rPr lang="en-US" sz="900" b="0" i="0" u="none" strike="noStrike">
                          <a:solidFill>
                            <a:srgbClr val="000000"/>
                          </a:solidFill>
                          <a:effectLst/>
                          <a:latin typeface="+mn-lt"/>
                        </a:rPr>
                        <a:t>5</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8,599</a:t>
                      </a:r>
                    </a:p>
                  </a:txBody>
                  <a:tcPr marL="9525" marR="9525" marT="9525" marB="0" anchor="ctr"/>
                </a:tc>
                <a:extLst>
                  <a:ext uri="{0D108BD9-81ED-4DB2-BD59-A6C34878D82A}">
                    <a16:rowId xmlns:a16="http://schemas.microsoft.com/office/drawing/2014/main" val="332276712"/>
                  </a:ext>
                </a:extLst>
              </a:tr>
              <a:tr h="190500">
                <a:tc>
                  <a:txBody>
                    <a:bodyPr/>
                    <a:lstStyle/>
                    <a:p>
                      <a:pPr algn="l" fontAlgn="b"/>
                      <a:r>
                        <a:rPr lang="en-US" sz="900" b="0" i="0" u="none" strike="noStrike">
                          <a:solidFill>
                            <a:srgbClr val="000000"/>
                          </a:solidFill>
                          <a:effectLst/>
                          <a:latin typeface="+mn-lt"/>
                        </a:rPr>
                        <a:t>Civil Engineers</a:t>
                      </a:r>
                    </a:p>
                  </a:txBody>
                  <a:tcPr marL="171450" marR="9525" marT="9525" marB="0" anchor="ctr"/>
                </a:tc>
                <a:tc>
                  <a:txBody>
                    <a:bodyPr/>
                    <a:lstStyle/>
                    <a:p>
                      <a:pPr algn="ctr" fontAlgn="b"/>
                      <a:r>
                        <a:rPr lang="en-US" sz="900" b="0" i="0" u="none" strike="noStrike">
                          <a:solidFill>
                            <a:srgbClr val="000000"/>
                          </a:solidFill>
                          <a:effectLst/>
                          <a:latin typeface="+mn-lt"/>
                        </a:rPr>
                        <a:t>5</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8,115</a:t>
                      </a:r>
                    </a:p>
                  </a:txBody>
                  <a:tcPr marL="9525" marR="9525" marT="9525" marB="0" anchor="ctr"/>
                </a:tc>
                <a:extLst>
                  <a:ext uri="{0D108BD9-81ED-4DB2-BD59-A6C34878D82A}">
                    <a16:rowId xmlns:a16="http://schemas.microsoft.com/office/drawing/2014/main" val="128390515"/>
                  </a:ext>
                </a:extLst>
              </a:tr>
              <a:tr h="190500">
                <a:tc>
                  <a:txBody>
                    <a:bodyPr/>
                    <a:lstStyle/>
                    <a:p>
                      <a:pPr algn="l" fontAlgn="b"/>
                      <a:r>
                        <a:rPr lang="en-US" sz="900" b="0" i="0" u="none" strike="noStrike">
                          <a:solidFill>
                            <a:srgbClr val="000000"/>
                          </a:solidFill>
                          <a:effectLst/>
                          <a:latin typeface="+mn-lt"/>
                        </a:rPr>
                        <a:t>Electronics Engineers, Except Computer</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3,908</a:t>
                      </a:r>
                    </a:p>
                  </a:txBody>
                  <a:tcPr marL="9525" marR="9525" marT="9525" marB="0" anchor="ctr"/>
                </a:tc>
                <a:extLst>
                  <a:ext uri="{0D108BD9-81ED-4DB2-BD59-A6C34878D82A}">
                    <a16:rowId xmlns:a16="http://schemas.microsoft.com/office/drawing/2014/main" val="2608204739"/>
                  </a:ext>
                </a:extLst>
              </a:tr>
              <a:tr h="190500">
                <a:tc>
                  <a:txBody>
                    <a:bodyPr/>
                    <a:lstStyle/>
                    <a:p>
                      <a:pPr algn="l" fontAlgn="b"/>
                      <a:r>
                        <a:rPr lang="en-US" sz="900" b="0" i="0" u="none" strike="noStrike">
                          <a:solidFill>
                            <a:srgbClr val="000000"/>
                          </a:solidFill>
                          <a:effectLst/>
                          <a:latin typeface="+mn-lt"/>
                        </a:rPr>
                        <a:t>Environmental Engineers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2,864</a:t>
                      </a:r>
                    </a:p>
                  </a:txBody>
                  <a:tcPr marL="9525" marR="9525" marT="9525" marB="0" anchor="ctr"/>
                </a:tc>
                <a:extLst>
                  <a:ext uri="{0D108BD9-81ED-4DB2-BD59-A6C34878D82A}">
                    <a16:rowId xmlns:a16="http://schemas.microsoft.com/office/drawing/2014/main" val="124707972"/>
                  </a:ext>
                </a:extLst>
              </a:tr>
              <a:tr h="190500">
                <a:tc>
                  <a:txBody>
                    <a:bodyPr/>
                    <a:lstStyle/>
                    <a:p>
                      <a:pPr algn="l" fontAlgn="b"/>
                      <a:r>
                        <a:rPr lang="en-US" sz="900" b="0" i="0" u="none" strike="noStrike">
                          <a:solidFill>
                            <a:srgbClr val="000000"/>
                          </a:solidFill>
                          <a:effectLst/>
                          <a:latin typeface="+mn-lt"/>
                        </a:rPr>
                        <a:t>Biomedical Engineers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2,782</a:t>
                      </a:r>
                    </a:p>
                  </a:txBody>
                  <a:tcPr marL="9525" marR="9525" marT="9525" marB="0" anchor="ctr"/>
                </a:tc>
                <a:extLst>
                  <a:ext uri="{0D108BD9-81ED-4DB2-BD59-A6C34878D82A}">
                    <a16:rowId xmlns:a16="http://schemas.microsoft.com/office/drawing/2014/main" val="2916836281"/>
                  </a:ext>
                </a:extLst>
              </a:tr>
              <a:tr h="190500">
                <a:tc>
                  <a:txBody>
                    <a:bodyPr/>
                    <a:lstStyle/>
                    <a:p>
                      <a:pPr algn="l" fontAlgn="b"/>
                      <a:r>
                        <a:rPr lang="en-US" sz="900" b="0" i="0" u="none" strike="noStrike">
                          <a:solidFill>
                            <a:srgbClr val="000000"/>
                          </a:solidFill>
                          <a:effectLst/>
                          <a:latin typeface="+mn-lt"/>
                        </a:rPr>
                        <a:t>Computer Hardware Engineers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2,606</a:t>
                      </a:r>
                    </a:p>
                  </a:txBody>
                  <a:tcPr marL="9525" marR="9525" marT="9525" marB="0" anchor="ctr"/>
                </a:tc>
                <a:extLst>
                  <a:ext uri="{0D108BD9-81ED-4DB2-BD59-A6C34878D82A}">
                    <a16:rowId xmlns:a16="http://schemas.microsoft.com/office/drawing/2014/main" val="2315213522"/>
                  </a:ext>
                </a:extLst>
              </a:tr>
              <a:tr h="190500">
                <a:tc>
                  <a:txBody>
                    <a:bodyPr/>
                    <a:lstStyle/>
                    <a:p>
                      <a:pPr algn="l" fontAlgn="b"/>
                      <a:r>
                        <a:rPr lang="en-US" sz="900" b="0" i="0" u="none" strike="noStrike">
                          <a:solidFill>
                            <a:srgbClr val="000000"/>
                          </a:solidFill>
                          <a:effectLst/>
                          <a:latin typeface="+mn-lt"/>
                        </a:rPr>
                        <a:t>Chemical Engineers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918</a:t>
                      </a:r>
                    </a:p>
                  </a:txBody>
                  <a:tcPr marL="9525" marR="9525" marT="9525" marB="0" anchor="ctr"/>
                </a:tc>
                <a:extLst>
                  <a:ext uri="{0D108BD9-81ED-4DB2-BD59-A6C34878D82A}">
                    <a16:rowId xmlns:a16="http://schemas.microsoft.com/office/drawing/2014/main" val="4159585088"/>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 </a:t>
                      </a:r>
                      <a:endParaRPr lang="en-US" sz="900" b="1"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solidFill>
                            <a:srgbClr val="000000"/>
                          </a:solidFill>
                          <a:effectLst/>
                          <a:latin typeface="+mn-lt"/>
                        </a:rPr>
                        <a:t>SOCIAL WORKER, LICENSED</a:t>
                      </a: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a:solidFill>
                            <a:srgbClr val="000000"/>
                          </a:solidFill>
                          <a:effectLst/>
                          <a:latin typeface="+mn-lt"/>
                        </a:rPr>
                        <a:t>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a:solidFill>
                            <a:srgbClr val="000000"/>
                          </a:solidFill>
                          <a:effectLst/>
                          <a:latin typeface="+mn-lt"/>
                        </a:rPr>
                        <a:t>13,948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solidFill>
                            <a:srgbClr val="000000"/>
                          </a:solidFill>
                          <a:effectLst/>
                          <a:latin typeface="+mn-lt"/>
                        </a:rPr>
                        <a:t>24,165</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b="0" i="0" u="none" strike="noStrike" dirty="0">
                          <a:solidFill>
                            <a:srgbClr val="000000"/>
                          </a:solidFill>
                          <a:effectLst/>
                          <a:latin typeface="+mn-lt"/>
                        </a:rPr>
                        <a:t>Child, Family, and School Social Workers</a:t>
                      </a: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12,086</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b="0" i="0" u="none" strike="noStrike" dirty="0">
                          <a:solidFill>
                            <a:srgbClr val="000000"/>
                          </a:solidFill>
                          <a:effectLst/>
                          <a:latin typeface="+mn-lt"/>
                        </a:rPr>
                        <a:t>Healthcare Social Workers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12,079</a:t>
                      </a:r>
                    </a:p>
                  </a:txBody>
                  <a:tcPr marL="9525" marR="9525" marT="9525" marB="0" anchor="ctr"/>
                </a:tc>
                <a:extLst>
                  <a:ext uri="{0D108BD9-81ED-4DB2-BD59-A6C34878D82A}">
                    <a16:rowId xmlns:a16="http://schemas.microsoft.com/office/drawing/2014/main" val="2681357728"/>
                  </a:ext>
                </a:extLst>
              </a:tr>
            </a:tbl>
          </a:graphicData>
        </a:graphic>
      </p:graphicFrame>
      <p:sp>
        <p:nvSpPr>
          <p:cNvPr id="28" name="Rectangle 27"/>
          <p:cNvSpPr/>
          <p:nvPr/>
        </p:nvSpPr>
        <p:spPr>
          <a:xfrm>
            <a:off x="548061" y="5511124"/>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grpSp>
        <p:nvGrpSpPr>
          <p:cNvPr id="24" name="Group 23"/>
          <p:cNvGrpSpPr/>
          <p:nvPr/>
        </p:nvGrpSpPr>
        <p:grpSpPr>
          <a:xfrm>
            <a:off x="6685099" y="1504760"/>
            <a:ext cx="5029379" cy="3868999"/>
            <a:chOff x="6656224" y="1504760"/>
            <a:chExt cx="5029379" cy="3868999"/>
          </a:xfrm>
        </p:grpSpPr>
        <p:sp>
          <p:nvSpPr>
            <p:cNvPr id="29" name="TextBox 28"/>
            <p:cNvSpPr txBox="1"/>
            <p:nvPr/>
          </p:nvSpPr>
          <p:spPr>
            <a:xfrm>
              <a:off x="6833222" y="1504760"/>
              <a:ext cx="4675383" cy="276999"/>
            </a:xfrm>
            <a:prstGeom prst="rect">
              <a:avLst/>
            </a:prstGeom>
            <a:noFill/>
          </p:spPr>
          <p:txBody>
            <a:bodyPr wrap="non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6656224" y="5004427"/>
              <a:ext cx="502937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grp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a:t>
            </a:r>
            <a:r>
              <a:rPr lang="en-US" sz="1100" i="1" dirty="0" smtClean="0">
                <a:latin typeface="Helvetica" panose="020B0604020202020204" pitchFamily="34" charset="0"/>
                <a:cs typeface="Helvetica" panose="020B0604020202020204" pitchFamily="34" charset="0"/>
              </a:rPr>
              <a:t>4+ </a:t>
            </a:r>
            <a:r>
              <a:rPr lang="en-US" sz="1100" i="1" dirty="0">
                <a:latin typeface="Helvetica" panose="020B0604020202020204" pitchFamily="34" charset="0"/>
                <a:cs typeface="Helvetica" panose="020B0604020202020204" pitchFamily="34" charset="0"/>
              </a:rPr>
              <a:t>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spTree>
    <p:extLst>
      <p:ext uri="{BB962C8B-B14F-4D97-AF65-F5344CB8AC3E}">
        <p14:creationId xmlns:p14="http://schemas.microsoft.com/office/powerpoint/2010/main" val="14065978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85</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39250</TotalTime>
  <Words>9058</Words>
  <Application>Microsoft Office PowerPoint</Application>
  <PresentationFormat>Widescreen</PresentationFormat>
  <Paragraphs>2463</Paragraphs>
  <Slides>88</Slides>
  <Notes>86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Cambria Math</vt:lpstr>
      <vt:lpstr>Helvetica</vt:lpstr>
      <vt:lpstr>Wingdings</vt:lpstr>
      <vt:lpstr>Office Theme</vt:lpstr>
      <vt:lpstr>Massachusetts 2019 Data Package</vt:lpstr>
      <vt:lpstr>Objectives for Regions</vt:lpstr>
      <vt:lpstr>Table of Contents</vt:lpstr>
      <vt:lpstr>Part I: Industry Overview and Profiles</vt:lpstr>
      <vt:lpstr>Terminology</vt:lpstr>
      <vt:lpstr>I.A: Industry Overview</vt:lpstr>
      <vt:lpstr>Sector Makeup by Total Employment</vt:lpstr>
      <vt:lpstr>Sector Makeup by Total Wages</vt:lpstr>
      <vt:lpstr>I.B: Industry Profiles</vt:lpstr>
      <vt:lpstr>Healthcare and Social Assistance</vt:lpstr>
      <vt:lpstr>Healthcare and Social Assistance Groups and Employers</vt:lpstr>
      <vt:lpstr>Healthcare and Social Assistance by Education</vt:lpstr>
      <vt:lpstr>Healthcare and Social Assistance by Gender</vt:lpstr>
      <vt:lpstr>Healthcare and Social Assistance by Race/Ethnicity</vt:lpstr>
      <vt:lpstr>Manufacturing</vt:lpstr>
      <vt:lpstr>Manufacturing Groups and Employers</vt:lpstr>
      <vt:lpstr>Manufacturing by Education</vt:lpstr>
      <vt:lpstr>Manufacturing by Gender</vt:lpstr>
      <vt:lpstr>Manufacturing by Race/Ethnicity</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Construction</vt:lpstr>
      <vt:lpstr>Construction Groups and Employers</vt:lpstr>
      <vt:lpstr>Construction by Education</vt:lpstr>
      <vt:lpstr>Construction by Gender</vt:lpstr>
      <vt:lpstr>Construction by Race/Ethnicity</vt:lpstr>
      <vt:lpstr>Occupations</vt:lpstr>
      <vt:lpstr>Terminology</vt:lpstr>
      <vt:lpstr>Selected Sub-BA Occupations Associated with Priority Industries</vt:lpstr>
      <vt:lpstr>BA+ Occupations Associated with Priority Industries, 4-Stars</vt:lpstr>
      <vt:lpstr>BA+ Occupations Associated with Priority Industries, 4-Stars</vt:lpstr>
      <vt:lpstr>BA+ Occupations Associated with Priority Industries, 4-Stars</vt:lpstr>
      <vt:lpstr>BA+ Occupations Associated with Priority Industries, 5-Stars</vt:lpstr>
      <vt:lpstr>BA+ Occupations Associated with Priority Industries, 5-Stars</vt:lpstr>
      <vt:lpstr>BA+ Occupations Associated with Priority Industries, 5-Stars</vt:lpstr>
      <vt:lpstr>BA+ Occupations Associated with Priority Industries, 4+ Stars</vt:lpstr>
      <vt:lpstr>Part II: Supply Gap Analysis</vt:lpstr>
      <vt:lpstr>How do we calculate a supply gap ratio?</vt:lpstr>
      <vt:lpstr>How do we calculate demand and supply?</vt:lpstr>
      <vt:lpstr>More Openings than Qualified: State Sub-BA Occupations</vt:lpstr>
      <vt:lpstr>State Supply Gap Overview: BA+ Clusters</vt:lpstr>
      <vt:lpstr>More Openings than Qualified: State BA+ Occupations</vt:lpstr>
      <vt:lpstr>Part III: Workforce Supply Analysis</vt:lpstr>
      <vt:lpstr>III. A: Apprenticeships</vt:lpstr>
      <vt:lpstr>Top 15 State Occupations by Apprenticeships</vt:lpstr>
      <vt:lpstr>How do we calculate demand and supply?</vt:lpstr>
      <vt:lpstr>State Supply Gap Overview: Apprenticeships</vt:lpstr>
      <vt:lpstr>State Occupation Demand and Supply of Apprentices</vt:lpstr>
      <vt:lpstr>III. B: Professional Licensing</vt:lpstr>
      <vt:lpstr>Top 15 Occupations by DPL Professional Licensing</vt:lpstr>
      <vt:lpstr>Occupation Demand and DPL Professional Licensing</vt:lpstr>
      <vt:lpstr>Part IV: New Data Tools</vt:lpstr>
      <vt:lpstr>Dynamic Data Tools</vt:lpstr>
      <vt:lpstr>Education Program Supply</vt:lpstr>
      <vt:lpstr>Discussion Questions</vt:lpstr>
      <vt:lpstr>Appendix: Regional Context</vt:lpstr>
      <vt:lpstr>Unemployment Rate</vt:lpstr>
      <vt:lpstr>Unemployed v. Employed in Labor Force</vt:lpstr>
      <vt:lpstr>Median Annual Wage</vt:lpstr>
      <vt:lpstr>Educational Requirements for Employment</vt:lpstr>
      <vt:lpstr>Appendix: Worker Characteristics</vt:lpstr>
      <vt:lpstr>PowerPoint Presentation</vt:lpstr>
      <vt:lpstr>PowerPoint Presentation</vt:lpstr>
      <vt:lpstr>PowerPoint Presentation</vt:lpstr>
      <vt:lpstr>PowerPoint Presentation</vt:lpstr>
      <vt:lpstr>PowerPoint Presentation</vt:lpstr>
      <vt:lpstr>Appendix: Priority Industry Profiles</vt:lpstr>
      <vt:lpstr>Healthcare and Social Assistance</vt:lpstr>
      <vt:lpstr>Healthcare and Social Assistance by Gender</vt:lpstr>
      <vt:lpstr>Healthcare and Social Assistance by Race/Ethnicity</vt:lpstr>
      <vt:lpstr>Manufacturing</vt:lpstr>
      <vt:lpstr>Manufacturing by Gender</vt:lpstr>
      <vt:lpstr>Manufacturing by Race/Ethnicity</vt:lpstr>
      <vt:lpstr>Professional and Technical Services</vt:lpstr>
      <vt:lpstr>Professional and Technical Services by Gender</vt:lpstr>
      <vt:lpstr>Professional and Technical Services by Race/Ethnicity</vt:lpstr>
      <vt:lpstr>Construction</vt:lpstr>
      <vt:lpstr>Construction by Gender</vt:lpstr>
      <vt:lpstr>Construction by Race/Ethnicity</vt:lpstr>
      <vt:lpstr>Appendix: Professional Licensing</vt:lpstr>
      <vt:lpstr>Occupation Demand and DPL Licensing: Deep Dive</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893</cp:revision>
  <cp:lastPrinted>2019-07-12T16:22:16Z</cp:lastPrinted>
  <dcterms:created xsi:type="dcterms:W3CDTF">2019-05-10T18:43:22Z</dcterms:created>
  <dcterms:modified xsi:type="dcterms:W3CDTF">2019-12-06T16:36:54Z</dcterms:modified>
</cp:coreProperties>
</file>