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718" r:id="rId5"/>
    <p:sldId id="2719" r:id="rId6"/>
    <p:sldId id="543" r:id="rId7"/>
    <p:sldId id="549" r:id="rId8"/>
    <p:sldId id="2733" r:id="rId9"/>
    <p:sldId id="2739" r:id="rId10"/>
    <p:sldId id="2740" r:id="rId11"/>
    <p:sldId id="550" r:id="rId12"/>
    <p:sldId id="1873" r:id="rId13"/>
    <p:sldId id="1874" r:id="rId14"/>
    <p:sldId id="2717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A8B24E3-599B-42BF-8EAB-2DB3AC47A944}">
          <p14:sldIdLst>
            <p14:sldId id="2718"/>
            <p14:sldId id="2719"/>
            <p14:sldId id="543"/>
            <p14:sldId id="549"/>
            <p14:sldId id="2733"/>
            <p14:sldId id="2739"/>
            <p14:sldId id="2740"/>
            <p14:sldId id="550"/>
            <p14:sldId id="1873"/>
            <p14:sldId id="1874"/>
            <p14:sldId id="271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leizy Victor" initials="IV" lastIdx="11" clrIdx="0">
    <p:extLst>
      <p:ext uri="{19B8F6BF-5375-455C-9EA6-DF929625EA0E}">
        <p15:presenceInfo xmlns:p15="http://schemas.microsoft.com/office/powerpoint/2012/main" userId="S-1-5-21-2228611531-2849049840-1901125760-1424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66FF66"/>
    <a:srgbClr val="E5A4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AF47D9-44A1-4265-9C32-CD62A0E7316A}" v="21" dt="2022-03-29T03:33:26.0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80" autoAdjust="0"/>
    <p:restoredTop sz="94660"/>
  </p:normalViewPr>
  <p:slideViewPr>
    <p:cSldViewPr snapToGrid="0">
      <p:cViewPr>
        <p:scale>
          <a:sx n="60" d="100"/>
          <a:sy n="60" d="100"/>
        </p:scale>
        <p:origin x="6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77178-C187-452C-9D24-AD03DBA76B7A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07FF9-3C70-4DED-9C87-15A500AB5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575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Paper generating software</a:t>
            </a:r>
          </a:p>
          <a:p>
            <a:r>
              <a:rPr lang="en-US" dirty="0"/>
              <a:t>MassCourts &amp; Paper (split record)</a:t>
            </a:r>
          </a:p>
          <a:p>
            <a:endParaRPr lang="en-US" dirty="0"/>
          </a:p>
          <a:p>
            <a:pPr defTabSz="940735">
              <a:defRPr/>
            </a:pPr>
            <a:r>
              <a:rPr lang="en-US" dirty="0"/>
              <a:t>paperless court is impossible today without a workflow engine, convenient and usable access to the documents, and access to comprehensive information on the case (complete criminal history, for example)</a:t>
            </a:r>
          </a:p>
          <a:p>
            <a:r>
              <a:rPr lang="en-US" dirty="0"/>
              <a:t>“paperless court is impossible today without a workflow engine, convenient and usable access to the documents, and access to comprehensive information on the case (complete criminal history, for example).”</a:t>
            </a:r>
          </a:p>
          <a:p>
            <a:r>
              <a:rPr lang="en-US" dirty="0"/>
              <a:t>It’s difficult to manipulate forms and files – that’s why I print them and write on them or use a typewriter – scan and file </a:t>
            </a:r>
          </a:p>
          <a:p>
            <a:r>
              <a:rPr lang="en-US" dirty="0"/>
              <a:t>It’s near impossible to transfer data between departments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B49493-0450-4A08-9441-DB736B49E3BF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3845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barrier? The implementation of the judge’s workbench?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B49493-0450-4A08-9441-DB736B49E3BF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8398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We’re also hearing a lot about Changes Management, Training, PMO, BPR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B49493-0450-4A08-9441-DB736B49E3BF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8674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We’re also hearing a lot about Changes Management, Training, PMO, BPR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B49493-0450-4A08-9441-DB736B49E3BF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05101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We’re also hearing a lot about Changes Management, Training, PMO, BPR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B49493-0450-4A08-9441-DB736B49E3BF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9840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2863" y="1122363"/>
            <a:ext cx="9576332" cy="2152682"/>
          </a:xfrm>
        </p:spPr>
        <p:txBody>
          <a:bodyPr anchor="ctr">
            <a:normAutofit/>
          </a:bodyPr>
          <a:lstStyle>
            <a:lvl1pPr algn="ctr">
              <a:defRPr sz="5400" baseline="0"/>
            </a:lvl1pPr>
          </a:lstStyle>
          <a:p>
            <a:r>
              <a:rPr lang="en-US" dirty="0"/>
              <a:t>Title of Your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42863" y="3602038"/>
            <a:ext cx="9576332" cy="1655762"/>
          </a:xfrm>
        </p:spPr>
        <p:txBody>
          <a:bodyPr/>
          <a:lstStyle>
            <a:lvl1pPr marL="0" indent="0" algn="ctr"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Short description of presentation, Presenter’s name, date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9787" y="6356350"/>
            <a:ext cx="2743167" cy="365125"/>
          </a:xfrm>
        </p:spPr>
        <p:txBody>
          <a:bodyPr/>
          <a:lstStyle/>
          <a:p>
            <a:fld id="{6A72E876-1869-4742-8FEB-BADAC016FC21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713586" y="6356350"/>
            <a:ext cx="3853544" cy="365125"/>
          </a:xfrm>
        </p:spPr>
        <p:txBody>
          <a:bodyPr/>
          <a:lstStyle/>
          <a:p>
            <a:r>
              <a:rPr lang="en-US" dirty="0"/>
              <a:t>Massachusetts Trial Court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97762" y="6356350"/>
            <a:ext cx="2721433" cy="365125"/>
          </a:xfrm>
        </p:spPr>
        <p:txBody>
          <a:bodyPr/>
          <a:lstStyle/>
          <a:p>
            <a:fld id="{CB61BDC7-D85D-4689-9BD3-21A4A4580B26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42863" y="3433666"/>
            <a:ext cx="957633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2171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830425"/>
            <a:ext cx="9587345" cy="1607976"/>
          </a:xfrm>
        </p:spPr>
        <p:txBody>
          <a:bodyPr anchor="b">
            <a:normAutofit/>
          </a:bodyPr>
          <a:lstStyle>
            <a:lvl1pPr>
              <a:defRPr sz="5400" baseline="0"/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3122257"/>
            <a:ext cx="9587345" cy="1881544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Presenter’s Name</a:t>
            </a:r>
            <a:br>
              <a:rPr lang="en-US" dirty="0"/>
            </a:br>
            <a:r>
              <a:rPr lang="en-US" dirty="0"/>
              <a:t>Firstname.Lastname@jud.state.ma.us</a:t>
            </a:r>
          </a:p>
          <a:p>
            <a:pPr lvl="0"/>
            <a:r>
              <a:rPr lang="en-US" dirty="0"/>
              <a:t>(###) ###-####</a:t>
            </a:r>
          </a:p>
          <a:p>
            <a:pPr lvl="0"/>
            <a:r>
              <a:rPr lang="en-US" dirty="0"/>
              <a:t> 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1850" y="2805015"/>
            <a:ext cx="9587345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>
          <a:xfrm>
            <a:off x="839787" y="6356350"/>
            <a:ext cx="2743167" cy="365125"/>
          </a:xfrm>
        </p:spPr>
        <p:txBody>
          <a:bodyPr/>
          <a:lstStyle/>
          <a:p>
            <a:fld id="{6A72E876-1869-4742-8FEB-BADAC016FC21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713586" y="6356350"/>
            <a:ext cx="3853544" cy="365125"/>
          </a:xfrm>
        </p:spPr>
        <p:txBody>
          <a:bodyPr/>
          <a:lstStyle/>
          <a:p>
            <a:r>
              <a:rPr lang="en-US" dirty="0"/>
              <a:t>Massachusetts Trial Court</a:t>
            </a:r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97762" y="6356350"/>
            <a:ext cx="2721433" cy="365125"/>
          </a:xfrm>
        </p:spPr>
        <p:txBody>
          <a:bodyPr/>
          <a:lstStyle/>
          <a:p>
            <a:fld id="{CB61BDC7-D85D-4689-9BD3-21A4A4580B2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839787" y="5430837"/>
            <a:ext cx="9569450" cy="542925"/>
          </a:xfrm>
        </p:spPr>
        <p:txBody>
          <a:bodyPr>
            <a:normAutofit/>
          </a:bodyPr>
          <a:lstStyle>
            <a:lvl2pPr marL="457200" indent="0" algn="ctr">
              <a:buNone/>
              <a:defRPr sz="2800" b="1"/>
            </a:lvl2pPr>
          </a:lstStyle>
          <a:p>
            <a:pPr lvl="1"/>
            <a:r>
              <a:rPr lang="en-US" dirty="0"/>
              <a:t>www.Mass.Gov/Courts</a:t>
            </a:r>
          </a:p>
        </p:txBody>
      </p:sp>
    </p:spTree>
    <p:extLst>
      <p:ext uri="{BB962C8B-B14F-4D97-AF65-F5344CB8AC3E}">
        <p14:creationId xmlns:p14="http://schemas.microsoft.com/office/powerpoint/2010/main" val="1970420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top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1077"/>
            <a:ext cx="10972800" cy="642637"/>
          </a:xfrm>
        </p:spPr>
        <p:txBody>
          <a:bodyPr/>
          <a:lstStyle>
            <a:lvl1pPr>
              <a:defRPr sz="384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01FF6-6AA1-43AF-BC0C-EA247D76D5A9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dirty="0">
                <a:solidFill>
                  <a:srgbClr val="808080"/>
                </a:solidFill>
              </a:rPr>
              <a:t>The Ripples Group</a:t>
            </a:r>
          </a:p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34" dirty="0">
                <a:solidFill>
                  <a:srgbClr val="808080"/>
                </a:solidFill>
              </a:rPr>
              <a:t>© 2019 CONFIDENTIAL &amp; PROPRIETARY – INTERNAL USE ONLY</a:t>
            </a:r>
            <a:r>
              <a:rPr lang="en-US" sz="1867" dirty="0">
                <a:solidFill>
                  <a:srgbClr val="808080"/>
                </a:solidFill>
              </a:rPr>
              <a:t> </a:t>
            </a:r>
          </a:p>
        </p:txBody>
      </p:sp>
      <p:sp>
        <p:nvSpPr>
          <p:cNvPr id="8" name="Right Triangle 7"/>
          <p:cNvSpPr/>
          <p:nvPr userDrawn="1"/>
        </p:nvSpPr>
        <p:spPr>
          <a:xfrm flipV="1">
            <a:off x="0" y="4"/>
            <a:ext cx="6324478" cy="575440"/>
          </a:xfrm>
          <a:prstGeom prst="rtTriangle">
            <a:avLst/>
          </a:prstGeom>
          <a:gradFill flip="none" rotWithShape="1">
            <a:gsLst>
              <a:gs pos="0">
                <a:srgbClr val="006699">
                  <a:shade val="30000"/>
                  <a:satMod val="115000"/>
                </a:srgbClr>
              </a:gs>
              <a:gs pos="50000">
                <a:srgbClr val="006699">
                  <a:shade val="67500"/>
                  <a:satMod val="115000"/>
                </a:srgbClr>
              </a:gs>
              <a:gs pos="100000">
                <a:srgbClr val="006699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0754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830424"/>
            <a:ext cx="9587345" cy="2789855"/>
          </a:xfrm>
        </p:spPr>
        <p:txBody>
          <a:bodyPr anchor="b">
            <a:normAutofit/>
          </a:bodyPr>
          <a:lstStyle>
            <a:lvl1pPr>
              <a:defRPr sz="5400" baseline="0"/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208107"/>
            <a:ext cx="9587345" cy="188154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Summary of this section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1850" y="3890865"/>
            <a:ext cx="9587345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>
          <a:xfrm>
            <a:off x="839787" y="6356350"/>
            <a:ext cx="2743167" cy="365125"/>
          </a:xfrm>
        </p:spPr>
        <p:txBody>
          <a:bodyPr/>
          <a:lstStyle/>
          <a:p>
            <a:fld id="{6A72E876-1869-4742-8FEB-BADAC016FC21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713586" y="6356350"/>
            <a:ext cx="3853544" cy="365125"/>
          </a:xfrm>
        </p:spPr>
        <p:txBody>
          <a:bodyPr/>
          <a:lstStyle/>
          <a:p>
            <a:r>
              <a:rPr lang="en-US" dirty="0"/>
              <a:t>Massachusetts Trial Court</a:t>
            </a:r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97762" y="6356350"/>
            <a:ext cx="2721433" cy="365125"/>
          </a:xfrm>
        </p:spPr>
        <p:txBody>
          <a:bodyPr/>
          <a:lstStyle/>
          <a:p>
            <a:fld id="{CB61BDC7-D85D-4689-9BD3-21A4A4580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0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7" y="365125"/>
            <a:ext cx="9579408" cy="132556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Title of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9787" y="1825625"/>
            <a:ext cx="957940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9787" y="6356350"/>
            <a:ext cx="2743167" cy="365125"/>
          </a:xfrm>
        </p:spPr>
        <p:txBody>
          <a:bodyPr/>
          <a:lstStyle/>
          <a:p>
            <a:fld id="{6A72E876-1869-4742-8FEB-BADAC016FC21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713586" y="6356350"/>
            <a:ext cx="3853544" cy="365125"/>
          </a:xfrm>
        </p:spPr>
        <p:txBody>
          <a:bodyPr/>
          <a:lstStyle/>
          <a:p>
            <a:r>
              <a:rPr lang="en-US" dirty="0"/>
              <a:t>Massachusetts Trial Court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97762" y="6356350"/>
            <a:ext cx="2721433" cy="365125"/>
          </a:xfrm>
        </p:spPr>
        <p:txBody>
          <a:bodyPr/>
          <a:lstStyle/>
          <a:p>
            <a:fld id="{CB61BDC7-D85D-4689-9BD3-21A4A4580B2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839787" y="1690688"/>
            <a:ext cx="9570079" cy="9331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45000"/>
                    <a:lumOff val="55000"/>
                  </a:schemeClr>
                </a:gs>
                <a:gs pos="43000">
                  <a:schemeClr val="accent1">
                    <a:lumMod val="45000"/>
                    <a:lumOff val="55000"/>
                  </a:schemeClr>
                </a:gs>
                <a:gs pos="100000">
                  <a:schemeClr val="accent1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2071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54956" y="365125"/>
            <a:ext cx="9564239" cy="132556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Title of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4958" y="1825625"/>
            <a:ext cx="453859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9627" y="1825625"/>
            <a:ext cx="4550237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Date Placeholder 6"/>
          <p:cNvSpPr>
            <a:spLocks noGrp="1"/>
          </p:cNvSpPr>
          <p:nvPr>
            <p:ph type="dt" sz="half" idx="10"/>
          </p:nvPr>
        </p:nvSpPr>
        <p:spPr>
          <a:xfrm>
            <a:off x="839787" y="6356350"/>
            <a:ext cx="2743167" cy="365125"/>
          </a:xfrm>
        </p:spPr>
        <p:txBody>
          <a:bodyPr/>
          <a:lstStyle/>
          <a:p>
            <a:fld id="{6A72E876-1869-4742-8FEB-BADAC016FC21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13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713586" y="6356350"/>
            <a:ext cx="3853544" cy="365125"/>
          </a:xfrm>
        </p:spPr>
        <p:txBody>
          <a:bodyPr/>
          <a:lstStyle/>
          <a:p>
            <a:r>
              <a:rPr lang="en-US" dirty="0"/>
              <a:t>Massachusetts Trial Court</a:t>
            </a:r>
          </a:p>
        </p:txBody>
      </p:sp>
      <p:sp>
        <p:nvSpPr>
          <p:cNvPr id="14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97762" y="6356350"/>
            <a:ext cx="2721433" cy="365125"/>
          </a:xfrm>
        </p:spPr>
        <p:txBody>
          <a:bodyPr/>
          <a:lstStyle/>
          <a:p>
            <a:fld id="{CB61BDC7-D85D-4689-9BD3-21A4A4580B26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839787" y="1690688"/>
            <a:ext cx="9570079" cy="9331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45000"/>
                    <a:lumOff val="55000"/>
                  </a:schemeClr>
                </a:gs>
                <a:gs pos="43000">
                  <a:schemeClr val="accent1">
                    <a:lumMod val="45000"/>
                    <a:lumOff val="55000"/>
                  </a:schemeClr>
                </a:gs>
                <a:gs pos="100000">
                  <a:schemeClr val="accent1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9536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9579407" cy="132556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Title of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53464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534644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6948" y="1681163"/>
            <a:ext cx="452224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6948" y="2505075"/>
            <a:ext cx="45222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9787" y="6356350"/>
            <a:ext cx="2743167" cy="365125"/>
          </a:xfrm>
        </p:spPr>
        <p:txBody>
          <a:bodyPr/>
          <a:lstStyle/>
          <a:p>
            <a:fld id="{6A72E876-1869-4742-8FEB-BADAC016FC21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713586" y="6356350"/>
            <a:ext cx="3853544" cy="365125"/>
          </a:xfrm>
        </p:spPr>
        <p:txBody>
          <a:bodyPr/>
          <a:lstStyle/>
          <a:p>
            <a:r>
              <a:rPr lang="en-US" dirty="0"/>
              <a:t>Massachusetts Trial Court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97762" y="6356350"/>
            <a:ext cx="2721433" cy="365125"/>
          </a:xfrm>
        </p:spPr>
        <p:txBody>
          <a:bodyPr/>
          <a:lstStyle/>
          <a:p>
            <a:fld id="{CB61BDC7-D85D-4689-9BD3-21A4A4580B26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839787" y="1681163"/>
            <a:ext cx="9570079" cy="9331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45000"/>
                    <a:lumOff val="55000"/>
                  </a:schemeClr>
                </a:gs>
                <a:gs pos="43000">
                  <a:schemeClr val="accent1">
                    <a:lumMod val="45000"/>
                    <a:lumOff val="55000"/>
                  </a:schemeClr>
                </a:gs>
                <a:gs pos="100000">
                  <a:schemeClr val="accent1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5700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7" y="365125"/>
            <a:ext cx="957940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Title of Slide</a:t>
            </a:r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>
          <a:xfrm>
            <a:off x="839787" y="6356350"/>
            <a:ext cx="2743167" cy="365125"/>
          </a:xfrm>
        </p:spPr>
        <p:txBody>
          <a:bodyPr/>
          <a:lstStyle/>
          <a:p>
            <a:fld id="{6A72E876-1869-4742-8FEB-BADAC016FC21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713586" y="6356350"/>
            <a:ext cx="3853544" cy="365125"/>
          </a:xfrm>
        </p:spPr>
        <p:txBody>
          <a:bodyPr/>
          <a:lstStyle/>
          <a:p>
            <a:r>
              <a:rPr lang="en-US" dirty="0"/>
              <a:t>Massachusetts Trial Court</a:t>
            </a: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97762" y="6356350"/>
            <a:ext cx="2721433" cy="365125"/>
          </a:xfrm>
        </p:spPr>
        <p:txBody>
          <a:bodyPr/>
          <a:lstStyle/>
          <a:p>
            <a:fld id="{CB61BDC7-D85D-4689-9BD3-21A4A4580B2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839787" y="1690688"/>
            <a:ext cx="9570079" cy="9331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45000"/>
                    <a:lumOff val="55000"/>
                  </a:schemeClr>
                </a:gs>
                <a:gs pos="43000">
                  <a:schemeClr val="accent1">
                    <a:lumMod val="45000"/>
                    <a:lumOff val="55000"/>
                  </a:schemeClr>
                </a:gs>
                <a:gs pos="100000">
                  <a:schemeClr val="accent1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7831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>
          <a:xfrm>
            <a:off x="839787" y="6356350"/>
            <a:ext cx="2743167" cy="365125"/>
          </a:xfrm>
        </p:spPr>
        <p:txBody>
          <a:bodyPr/>
          <a:lstStyle/>
          <a:p>
            <a:fld id="{6A72E876-1869-4742-8FEB-BADAC016FC21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713586" y="6356350"/>
            <a:ext cx="3853544" cy="365125"/>
          </a:xfrm>
        </p:spPr>
        <p:txBody>
          <a:bodyPr/>
          <a:lstStyle/>
          <a:p>
            <a:r>
              <a:rPr lang="en-US" dirty="0"/>
              <a:t>Massachusetts Trial Court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97762" y="6356350"/>
            <a:ext cx="2721433" cy="365125"/>
          </a:xfrm>
        </p:spPr>
        <p:txBody>
          <a:bodyPr/>
          <a:lstStyle/>
          <a:p>
            <a:fld id="{CB61BDC7-D85D-4689-9BD3-21A4A4580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26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 dirty="0"/>
              <a:t>Title of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1"/>
            <a:ext cx="5236007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>
          <a:xfrm>
            <a:off x="839787" y="6356350"/>
            <a:ext cx="2743167" cy="365125"/>
          </a:xfrm>
        </p:spPr>
        <p:txBody>
          <a:bodyPr/>
          <a:lstStyle/>
          <a:p>
            <a:fld id="{6A72E876-1869-4742-8FEB-BADAC016FC21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713586" y="6356350"/>
            <a:ext cx="3853544" cy="365125"/>
          </a:xfrm>
        </p:spPr>
        <p:txBody>
          <a:bodyPr/>
          <a:lstStyle/>
          <a:p>
            <a:r>
              <a:rPr lang="en-US" dirty="0"/>
              <a:t>Massachusetts Trial Court</a:t>
            </a: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97762" y="6356350"/>
            <a:ext cx="2721433" cy="365125"/>
          </a:xfrm>
        </p:spPr>
        <p:txBody>
          <a:bodyPr/>
          <a:lstStyle/>
          <a:p>
            <a:fld id="{CB61BDC7-D85D-4689-9BD3-21A4A4580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54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 dirty="0"/>
              <a:t>Title of Slide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5236007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>
          <a:xfrm>
            <a:off x="839787" y="6356350"/>
            <a:ext cx="2743167" cy="365125"/>
          </a:xfrm>
        </p:spPr>
        <p:txBody>
          <a:bodyPr/>
          <a:lstStyle/>
          <a:p>
            <a:fld id="{6A72E876-1869-4742-8FEB-BADAC016FC21}" type="datetimeFigureOut">
              <a:rPr lang="en-US" smtClean="0"/>
              <a:t>3/28/2022</a:t>
            </a:fld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713586" y="6356350"/>
            <a:ext cx="3853544" cy="365125"/>
          </a:xfrm>
        </p:spPr>
        <p:txBody>
          <a:bodyPr/>
          <a:lstStyle/>
          <a:p>
            <a:r>
              <a:rPr lang="en-US" dirty="0"/>
              <a:t>Massachusetts Trial Court</a:t>
            </a: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97762" y="6356350"/>
            <a:ext cx="2721433" cy="365125"/>
          </a:xfrm>
        </p:spPr>
        <p:txBody>
          <a:bodyPr/>
          <a:lstStyle/>
          <a:p>
            <a:fld id="{CB61BDC7-D85D-4689-9BD3-21A4A4580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5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 userDrawn="1"/>
        </p:nvSpPr>
        <p:spPr>
          <a:xfrm rot="10800000">
            <a:off x="11521787" y="0"/>
            <a:ext cx="669384" cy="6858000"/>
          </a:xfrm>
          <a:prstGeom prst="rtTriangle">
            <a:avLst/>
          </a:prstGeom>
          <a:gradFill>
            <a:gsLst>
              <a:gs pos="14000">
                <a:schemeClr val="accent1"/>
              </a:gs>
              <a:gs pos="49000">
                <a:schemeClr val="accent1">
                  <a:shade val="67500"/>
                  <a:satMod val="115000"/>
                </a:schemeClr>
              </a:gs>
              <a:gs pos="90000">
                <a:schemeClr val="accent5"/>
              </a:gs>
            </a:gsLst>
            <a:lin ang="12000000" scaled="0"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15"/>
          <p:cNvSpPr/>
          <p:nvPr userDrawn="1"/>
        </p:nvSpPr>
        <p:spPr>
          <a:xfrm rot="10800000">
            <a:off x="10456846" y="-6"/>
            <a:ext cx="1647708" cy="6858000"/>
          </a:xfrm>
          <a:prstGeom prst="rtTriangle">
            <a:avLst/>
          </a:prstGeom>
          <a:gradFill>
            <a:gsLst>
              <a:gs pos="14000">
                <a:schemeClr val="accent5">
                  <a:alpha val="94000"/>
                </a:schemeClr>
              </a:gs>
              <a:gs pos="7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671" y="365125"/>
            <a:ext cx="97415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671" y="1825625"/>
            <a:ext cx="974152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6263" y="6356350"/>
            <a:ext cx="2925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A72E876-1869-4742-8FEB-BADAC016FC21}" type="datetimeFigureOut">
              <a:rPr lang="en-US" smtClean="0"/>
              <a:pPr/>
              <a:t>3/28/2022</a:t>
            </a:fld>
            <a:endParaRPr lang="en-US" dirty="0"/>
          </a:p>
        </p:txBody>
      </p:sp>
      <p:sp>
        <p:nvSpPr>
          <p:cNvPr id="11" name="Right Triangle 10"/>
          <p:cNvSpPr/>
          <p:nvPr userDrawn="1"/>
        </p:nvSpPr>
        <p:spPr>
          <a:xfrm rot="10800000">
            <a:off x="10804849" y="0"/>
            <a:ext cx="1386103" cy="6858000"/>
          </a:xfrm>
          <a:prstGeom prst="rtTriangle">
            <a:avLst/>
          </a:prstGeom>
          <a:gradFill>
            <a:gsLst>
              <a:gs pos="14000">
                <a:schemeClr val="accent2">
                  <a:alpha val="49000"/>
                </a:schemeClr>
              </a:gs>
              <a:gs pos="7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35565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Massachusetts Trial Court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52318" y="6356350"/>
            <a:ext cx="23668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B61BDC7-D85D-4689-9BD3-21A4A4580B2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ight Triangle 17"/>
          <p:cNvSpPr/>
          <p:nvPr userDrawn="1"/>
        </p:nvSpPr>
        <p:spPr>
          <a:xfrm rot="10800000">
            <a:off x="11261717" y="0"/>
            <a:ext cx="929236" cy="6858000"/>
          </a:xfrm>
          <a:prstGeom prst="rtTriangle">
            <a:avLst/>
          </a:prstGeom>
          <a:gradFill>
            <a:gsLst>
              <a:gs pos="14000">
                <a:schemeClr val="accent1">
                  <a:alpha val="89000"/>
                </a:schemeClr>
              </a:gs>
              <a:gs pos="32760">
                <a:srgbClr val="EDC56B"/>
              </a:gs>
              <a:gs pos="54000">
                <a:schemeClr val="accent3">
                  <a:lumMod val="40000"/>
                  <a:lumOff val="60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/>
          <p:cNvSpPr/>
          <p:nvPr userDrawn="1"/>
        </p:nvSpPr>
        <p:spPr>
          <a:xfrm flipH="1">
            <a:off x="10867063" y="-10"/>
            <a:ext cx="1322503" cy="6858000"/>
          </a:xfrm>
          <a:prstGeom prst="rtTriangle">
            <a:avLst/>
          </a:prstGeom>
          <a:gradFill>
            <a:gsLst>
              <a:gs pos="14000">
                <a:schemeClr val="accent5">
                  <a:alpha val="79000"/>
                </a:schemeClr>
              </a:gs>
              <a:gs pos="7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 userDrawn="1"/>
        </p:nvSpPr>
        <p:spPr>
          <a:xfrm flipH="1">
            <a:off x="11246368" y="-3"/>
            <a:ext cx="936516" cy="6858000"/>
          </a:xfrm>
          <a:prstGeom prst="rtTriangle">
            <a:avLst/>
          </a:prstGeom>
          <a:gradFill>
            <a:gsLst>
              <a:gs pos="14000">
                <a:schemeClr val="accent2">
                  <a:alpha val="37000"/>
                </a:schemeClr>
              </a:gs>
              <a:gs pos="3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 userDrawn="1"/>
        </p:nvSpPr>
        <p:spPr>
          <a:xfrm flipH="1">
            <a:off x="11635272" y="0"/>
            <a:ext cx="556727" cy="6858000"/>
          </a:xfrm>
          <a:prstGeom prst="rtTriangle">
            <a:avLst/>
          </a:prstGeom>
          <a:gradFill>
            <a:gsLst>
              <a:gs pos="14000">
                <a:schemeClr val="accent2">
                  <a:alpha val="57000"/>
                </a:schemeClr>
              </a:gs>
              <a:gs pos="34000">
                <a:schemeClr val="accent1">
                  <a:shade val="67500"/>
                  <a:satMod val="115000"/>
                </a:schemeClr>
              </a:gs>
              <a:gs pos="100000">
                <a:schemeClr val="accent5"/>
              </a:gs>
            </a:gsLst>
            <a:lin ang="12000000" scaled="0"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6140" y="365126"/>
            <a:ext cx="1356039" cy="1359160"/>
          </a:xfrm>
          <a:prstGeom prst="rect">
            <a:avLst/>
          </a:prstGeom>
          <a:effectLst>
            <a:outerShdw blurRad="63500" dist="63500" dir="2700000" algn="tl" rotWithShape="0">
              <a:schemeClr val="accent5">
                <a:alpha val="40000"/>
              </a:schemeClr>
            </a:outerShdw>
          </a:effectLst>
        </p:spPr>
      </p:pic>
      <p:sp>
        <p:nvSpPr>
          <p:cNvPr id="19" name="Right Triangle 18"/>
          <p:cNvSpPr/>
          <p:nvPr userDrawn="1"/>
        </p:nvSpPr>
        <p:spPr>
          <a:xfrm>
            <a:off x="-8116" y="-11"/>
            <a:ext cx="474648" cy="6858000"/>
          </a:xfrm>
          <a:prstGeom prst="rtTriangle">
            <a:avLst/>
          </a:prstGeom>
          <a:gradFill>
            <a:gsLst>
              <a:gs pos="14000">
                <a:schemeClr val="accent5"/>
              </a:gs>
              <a:gs pos="7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Triangle 14"/>
          <p:cNvSpPr/>
          <p:nvPr userDrawn="1"/>
        </p:nvSpPr>
        <p:spPr>
          <a:xfrm rot="10800000" flipH="1">
            <a:off x="-8116" y="-3"/>
            <a:ext cx="595945" cy="6858000"/>
          </a:xfrm>
          <a:prstGeom prst="rtTriangle">
            <a:avLst/>
          </a:prstGeom>
          <a:gradFill>
            <a:gsLst>
              <a:gs pos="14000">
                <a:schemeClr val="accent2">
                  <a:alpha val="56000"/>
                </a:schemeClr>
              </a:gs>
              <a:gs pos="74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567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9" r:id="rId10"/>
    <p:sldLayoutId id="21474836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mcolom.perso.math.cnrs.fr/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hyperlink" Target="http://www.trainingcognitivo.it/test-valutare-la-lettura-gratis/" TargetMode="External"/><Relationship Id="rId5" Type="http://schemas.openxmlformats.org/officeDocument/2006/relationships/image" Target="../media/image4.jpg"/><Relationship Id="rId4" Type="http://schemas.openxmlformats.org/officeDocument/2006/relationships/hyperlink" Target="http://www.publicdomainpictures.net/view-image.php?image=42208&amp;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hyperlink" Target="http://www.publicdomainpictures.net/view-image.php?image=42208&amp;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F7715C-96DA-4B99-B9E2-3658AF3910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Joint Committee on Bonding, </a:t>
            </a:r>
            <a:br>
              <a:rPr lang="en-US" sz="3600" dirty="0"/>
            </a:br>
            <a:r>
              <a:rPr lang="en-US" sz="3600" dirty="0"/>
              <a:t>Capital Expenditures and State Assets</a:t>
            </a:r>
            <a:br>
              <a:rPr lang="en-US" sz="3600" dirty="0"/>
            </a:br>
            <a:br>
              <a:rPr lang="en-US" sz="3600" dirty="0"/>
            </a:br>
            <a:r>
              <a:rPr lang="en-US" sz="3200" dirty="0"/>
              <a:t>H4499 Judiciary IT Bond Bill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DF610D1-1148-43F1-BAFF-4BFA2BAEDF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2863" y="3602037"/>
            <a:ext cx="9576332" cy="2310325"/>
          </a:xfrm>
        </p:spPr>
        <p:txBody>
          <a:bodyPr>
            <a:normAutofit/>
          </a:bodyPr>
          <a:lstStyle/>
          <a:p>
            <a:endParaRPr lang="en-US" sz="2800" dirty="0"/>
          </a:p>
          <a:p>
            <a:r>
              <a:rPr lang="en-US" sz="2800" dirty="0"/>
              <a:t>Judiciary Chief Information Officer Steven Duncan</a:t>
            </a:r>
          </a:p>
          <a:p>
            <a:r>
              <a:rPr lang="en-US" sz="2800" dirty="0"/>
              <a:t>March 29, 2022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780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7B3E9-9BDA-444B-BBA3-EAA26913D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 Excellence: $35M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F922B0-719A-4DEC-850E-29B7EA19FC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01FF6-6AA1-43AF-BC0C-EA247D76D5A9}" type="slidenum">
              <a:rPr lang="nl-NL" smtClean="0"/>
              <a:pPr/>
              <a:t>10</a:t>
            </a:fld>
            <a:endParaRPr lang="nl-NL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F380718-5A8E-47E9-8B69-75EE2E42B900}"/>
              </a:ext>
            </a:extLst>
          </p:cNvPr>
          <p:cNvSpPr/>
          <p:nvPr/>
        </p:nvSpPr>
        <p:spPr>
          <a:xfrm>
            <a:off x="609600" y="1436914"/>
            <a:ext cx="2507018" cy="4919436"/>
          </a:xfrm>
          <a:prstGeom prst="roundRect">
            <a:avLst/>
          </a:prstGeom>
          <a:solidFill>
            <a:srgbClr val="4A66AC">
              <a:alpha val="2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920" b="1" dirty="0">
                <a:solidFill>
                  <a:schemeClr val="tx1"/>
                </a:solidFill>
              </a:rPr>
              <a:t>Goals</a:t>
            </a:r>
          </a:p>
          <a:p>
            <a:pPr marL="342900" indent="-342900"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Provide the infrastructure to support the digital transformation</a:t>
            </a:r>
          </a:p>
          <a:p>
            <a:pPr marL="342900" indent="-342900"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Reduce manual processing</a:t>
            </a:r>
          </a:p>
          <a:p>
            <a:pPr marL="342900" indent="-342900"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Improve timeliness of admin functions</a:t>
            </a:r>
          </a:p>
          <a:p>
            <a:pPr marL="342900" indent="-342900"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Reduce communications costs (VOIP)</a:t>
            </a:r>
          </a:p>
          <a:p>
            <a:pPr marL="342900" indent="-342900"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Prepare the court for continued digital future</a:t>
            </a:r>
          </a:p>
          <a:p>
            <a:pPr marL="342900" indent="-342900">
              <a:buFontTx/>
              <a:buChar char="-"/>
            </a:pPr>
            <a:endParaRPr lang="en-US" sz="1680" dirty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</a:pPr>
            <a:endParaRPr lang="en-US" sz="1920" dirty="0">
              <a:solidFill>
                <a:schemeClr val="tx1"/>
              </a:solidFill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31115FB-8894-4062-9077-177ECAC7DA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246426"/>
              </p:ext>
            </p:extLst>
          </p:nvPr>
        </p:nvGraphicFramePr>
        <p:xfrm>
          <a:off x="3322509" y="1539383"/>
          <a:ext cx="7479905" cy="4753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3604">
                  <a:extLst>
                    <a:ext uri="{9D8B030D-6E8A-4147-A177-3AD203B41FA5}">
                      <a16:colId xmlns:a16="http://schemas.microsoft.com/office/drawing/2014/main" val="3418959018"/>
                    </a:ext>
                  </a:extLst>
                </a:gridCol>
                <a:gridCol w="1388577">
                  <a:extLst>
                    <a:ext uri="{9D8B030D-6E8A-4147-A177-3AD203B41FA5}">
                      <a16:colId xmlns:a16="http://schemas.microsoft.com/office/drawing/2014/main" val="3916948348"/>
                    </a:ext>
                  </a:extLst>
                </a:gridCol>
                <a:gridCol w="2293862">
                  <a:extLst>
                    <a:ext uri="{9D8B030D-6E8A-4147-A177-3AD203B41FA5}">
                      <a16:colId xmlns:a16="http://schemas.microsoft.com/office/drawing/2014/main" val="681691355"/>
                    </a:ext>
                  </a:extLst>
                </a:gridCol>
                <a:gridCol w="2293862">
                  <a:extLst>
                    <a:ext uri="{9D8B030D-6E8A-4147-A177-3AD203B41FA5}">
                      <a16:colId xmlns:a16="http://schemas.microsoft.com/office/drawing/2014/main" val="3214197969"/>
                    </a:ext>
                  </a:extLst>
                </a:gridCol>
              </a:tblGrid>
              <a:tr h="476026">
                <a:tc>
                  <a:txBody>
                    <a:bodyPr/>
                    <a:lstStyle/>
                    <a:p>
                      <a:r>
                        <a:rPr lang="en-US" sz="2200" dirty="0"/>
                        <a:t>Initiative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IT cost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Implementation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IT Maintenance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1537275610"/>
                  </a:ext>
                </a:extLst>
              </a:tr>
              <a:tr h="476026">
                <a:tc>
                  <a:txBody>
                    <a:bodyPr/>
                    <a:lstStyle/>
                    <a:p>
                      <a:r>
                        <a:rPr lang="en-US" sz="1700" dirty="0"/>
                        <a:t>ERP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 $9.8M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$2.4M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$2M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469673318"/>
                  </a:ext>
                </a:extLst>
              </a:tr>
              <a:tr h="1225931">
                <a:tc>
                  <a:txBody>
                    <a:bodyPr/>
                    <a:lstStyle/>
                    <a:p>
                      <a:r>
                        <a:rPr lang="en-US" sz="1700" b="0" dirty="0"/>
                        <a:t>Energy Management System (EMS)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/>
                        <a:t>$5.25M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>
                          <a:solidFill>
                            <a:schemeClr val="tx1"/>
                          </a:solidFill>
                        </a:rPr>
                        <a:t>$2M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/>
                        <a:t>$525K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956358163"/>
                  </a:ext>
                </a:extLst>
              </a:tr>
              <a:tr h="476026">
                <a:tc>
                  <a:txBody>
                    <a:bodyPr/>
                    <a:lstStyle/>
                    <a:p>
                      <a:r>
                        <a:rPr lang="en-US" sz="1700" dirty="0"/>
                        <a:t>VoIP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$8M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$1.05M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$1.9M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994490612"/>
                  </a:ext>
                </a:extLst>
              </a:tr>
              <a:tr h="476026">
                <a:tc>
                  <a:txBody>
                    <a:bodyPr/>
                    <a:lstStyle/>
                    <a:p>
                      <a:r>
                        <a:rPr lang="en-US" sz="1700" b="0" dirty="0"/>
                        <a:t>Data Centers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/>
                        <a:t>$2.5M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>
                          <a:solidFill>
                            <a:schemeClr val="tx1"/>
                          </a:solidFill>
                        </a:rPr>
                        <a:t>$478K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/>
                        <a:t>$500K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201091425"/>
                  </a:ext>
                </a:extLst>
              </a:tr>
              <a:tr h="476026">
                <a:tc>
                  <a:txBody>
                    <a:bodyPr/>
                    <a:lstStyle/>
                    <a:p>
                      <a:r>
                        <a:rPr lang="en-US" sz="1700" b="0" dirty="0"/>
                        <a:t>Bandwidth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/>
                        <a:t>-----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>
                          <a:solidFill>
                            <a:schemeClr val="tx1"/>
                          </a:solidFill>
                        </a:rPr>
                        <a:t>$1.61M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marL="0" marR="0" lvl="0" indent="0" algn="ctr" defTabSz="10159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</a:rPr>
                        <a:t>$5.45M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914177163"/>
                  </a:ext>
                </a:extLst>
              </a:tr>
              <a:tr h="476026">
                <a:tc>
                  <a:txBody>
                    <a:bodyPr/>
                    <a:lstStyle/>
                    <a:p>
                      <a:r>
                        <a:rPr lang="en-US" sz="1700" b="0" dirty="0"/>
                        <a:t>VPN Access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/>
                        <a:t>$115K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>
                          <a:solidFill>
                            <a:schemeClr val="tx1"/>
                          </a:solidFill>
                        </a:rPr>
                        <a:t>$819K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/>
                        <a:t>$95K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2710737800"/>
                  </a:ext>
                </a:extLst>
              </a:tr>
              <a:tr h="671654">
                <a:tc>
                  <a:txBody>
                    <a:bodyPr/>
                    <a:lstStyle/>
                    <a:p>
                      <a:r>
                        <a:rPr lang="en-US" sz="1700" b="0" dirty="0"/>
                        <a:t>EMS Dashboards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/>
                        <a:t>$700K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marL="0" marR="0" lvl="0" indent="0" algn="ctr" defTabSz="10159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dirty="0"/>
                        <a:t>-----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/>
                        <a:t>$200K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2067936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6267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D0B28-DFC3-4FDB-8B2E-83844F44A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66F0B-8AB3-46D4-9F00-70B97E08D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Youth Open Forum — Rocky River United Methodist Church">
            <a:extLst>
              <a:ext uri="{FF2B5EF4-FFF2-40B4-BE49-F238E27FC236}">
                <a16:creationId xmlns:a16="http://schemas.microsoft.com/office/drawing/2014/main" id="{9E59E15E-AB72-4A95-BCF6-0BACE48A89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3610" y="2893060"/>
            <a:ext cx="66675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829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2416751-1635-412A-AC5D-0D325D56C548}"/>
              </a:ext>
            </a:extLst>
          </p:cNvPr>
          <p:cNvSpPr/>
          <p:nvPr/>
        </p:nvSpPr>
        <p:spPr>
          <a:xfrm>
            <a:off x="1608986" y="4424504"/>
            <a:ext cx="1147190" cy="117221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Security</a:t>
            </a:r>
          </a:p>
          <a:p>
            <a:pPr algn="ctr"/>
            <a:r>
              <a:rPr lang="en-US" sz="1400" dirty="0"/>
              <a:t>Redesign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EC61FD-E039-4A7E-A138-3876F1A25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Transformation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45333BA-F2AA-449A-98BD-64B0B73A6E32}"/>
              </a:ext>
            </a:extLst>
          </p:cNvPr>
          <p:cNvSpPr/>
          <p:nvPr/>
        </p:nvSpPr>
        <p:spPr>
          <a:xfrm>
            <a:off x="3459943" y="2804933"/>
            <a:ext cx="1147190" cy="117221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E-Payment</a:t>
            </a:r>
          </a:p>
          <a:p>
            <a:pPr algn="ctr"/>
            <a:r>
              <a:rPr lang="en-US" sz="1400" dirty="0"/>
              <a:t>Partial rollout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63941A-745B-423F-A997-EA2A228EA48B}"/>
              </a:ext>
            </a:extLst>
          </p:cNvPr>
          <p:cNvSpPr/>
          <p:nvPr/>
        </p:nvSpPr>
        <p:spPr>
          <a:xfrm>
            <a:off x="2607948" y="4783280"/>
            <a:ext cx="1147190" cy="117221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VoIP</a:t>
            </a:r>
          </a:p>
          <a:p>
            <a:pPr algn="ctr"/>
            <a:r>
              <a:rPr lang="en-US" sz="1400" dirty="0"/>
              <a:t>Partial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0A4C7F7-32F4-41BD-B565-07E6F01F5F7E}"/>
              </a:ext>
            </a:extLst>
          </p:cNvPr>
          <p:cNvSpPr/>
          <p:nvPr/>
        </p:nvSpPr>
        <p:spPr>
          <a:xfrm>
            <a:off x="2307794" y="2954858"/>
            <a:ext cx="1147190" cy="117221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DataMart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15D58A-BB8D-4C8A-9709-B1F53D8DA2CF}"/>
              </a:ext>
            </a:extLst>
          </p:cNvPr>
          <p:cNvSpPr/>
          <p:nvPr/>
        </p:nvSpPr>
        <p:spPr>
          <a:xfrm>
            <a:off x="1537000" y="2731882"/>
            <a:ext cx="1147190" cy="71868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A2J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A5C287-A55D-40D6-A249-61933D090C06}"/>
              </a:ext>
            </a:extLst>
          </p:cNvPr>
          <p:cNvSpPr/>
          <p:nvPr/>
        </p:nvSpPr>
        <p:spPr>
          <a:xfrm>
            <a:off x="3654217" y="3730598"/>
            <a:ext cx="1147190" cy="69786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Wifi</a:t>
            </a:r>
            <a:r>
              <a:rPr lang="en-US" sz="1400" dirty="0"/>
              <a:t> Pilot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54F51F-7595-45FB-B07E-EE1808D25355}"/>
              </a:ext>
            </a:extLst>
          </p:cNvPr>
          <p:cNvSpPr/>
          <p:nvPr/>
        </p:nvSpPr>
        <p:spPr>
          <a:xfrm>
            <a:off x="1270180" y="3518715"/>
            <a:ext cx="1147190" cy="117221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Appeal Digital </a:t>
            </a:r>
          </a:p>
          <a:p>
            <a:pPr algn="ctr"/>
            <a:r>
              <a:rPr lang="en-US" sz="1400" dirty="0"/>
              <a:t>Docs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1B9C0B-0090-4EEB-A36B-D930222242D2}"/>
              </a:ext>
            </a:extLst>
          </p:cNvPr>
          <p:cNvSpPr/>
          <p:nvPr/>
        </p:nvSpPr>
        <p:spPr>
          <a:xfrm>
            <a:off x="3516547" y="4331971"/>
            <a:ext cx="1147190" cy="11722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E-Filing</a:t>
            </a:r>
          </a:p>
          <a:p>
            <a:pPr algn="ctr"/>
            <a:r>
              <a:rPr lang="en-US" sz="1400" dirty="0"/>
              <a:t>Partial rollout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1F4410A-75EB-4AD7-B3ED-93B97E67E8CA}"/>
              </a:ext>
            </a:extLst>
          </p:cNvPr>
          <p:cNvSpPr/>
          <p:nvPr/>
        </p:nvSpPr>
        <p:spPr>
          <a:xfrm>
            <a:off x="2562175" y="4084253"/>
            <a:ext cx="1147190" cy="71868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MassCourts</a:t>
            </a:r>
            <a:endParaRPr lang="en-US" sz="1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7962690-768A-47A9-848D-938AE7FEE19B}"/>
              </a:ext>
            </a:extLst>
          </p:cNvPr>
          <p:cNvSpPr/>
          <p:nvPr/>
        </p:nvSpPr>
        <p:spPr>
          <a:xfrm>
            <a:off x="4413874" y="4823057"/>
            <a:ext cx="915398" cy="11722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Virtual Evidence Pilot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4278F6F-F2E0-49AF-AF4A-57D98FE34125}"/>
              </a:ext>
            </a:extLst>
          </p:cNvPr>
          <p:cNvSpPr/>
          <p:nvPr/>
        </p:nvSpPr>
        <p:spPr>
          <a:xfrm>
            <a:off x="1270180" y="5995274"/>
            <a:ext cx="4149545" cy="3480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Information Security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34316EB-2286-4E33-BAD0-C748F5E3CD35}"/>
              </a:ext>
            </a:extLst>
          </p:cNvPr>
          <p:cNvSpPr/>
          <p:nvPr/>
        </p:nvSpPr>
        <p:spPr>
          <a:xfrm>
            <a:off x="1270179" y="6350095"/>
            <a:ext cx="4149545" cy="34809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Digital Infrastructure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FF5D84A3-2A86-49C9-A028-F0AD865708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226453" y="3690182"/>
            <a:ext cx="4182174" cy="183385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B8FD2284-58EE-48A9-9FEF-9908D5F12383}"/>
              </a:ext>
            </a:extLst>
          </p:cNvPr>
          <p:cNvSpPr txBox="1"/>
          <p:nvPr/>
        </p:nvSpPr>
        <p:spPr>
          <a:xfrm>
            <a:off x="8647970" y="5733664"/>
            <a:ext cx="1031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Operations</a:t>
            </a:r>
          </a:p>
          <a:p>
            <a:pPr algn="ctr"/>
            <a:r>
              <a:rPr lang="en-US" sz="1400" b="1" dirty="0"/>
              <a:t>Excellence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74B0601-3D6C-46B4-BABE-7832852569E9}"/>
              </a:ext>
            </a:extLst>
          </p:cNvPr>
          <p:cNvSpPr txBox="1"/>
          <p:nvPr/>
        </p:nvSpPr>
        <p:spPr>
          <a:xfrm>
            <a:off x="8912805" y="4413948"/>
            <a:ext cx="9509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Modern &amp;</a:t>
            </a:r>
          </a:p>
          <a:p>
            <a:pPr algn="ctr"/>
            <a:r>
              <a:rPr lang="en-US" sz="1400" b="1" dirty="0"/>
              <a:t>Secure</a:t>
            </a:r>
          </a:p>
          <a:p>
            <a:pPr algn="ctr"/>
            <a:r>
              <a:rPr lang="en-US" sz="1400" b="1" dirty="0"/>
              <a:t>Judiciary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3E49341-B2A7-4B3E-853E-69C609E89D6D}"/>
              </a:ext>
            </a:extLst>
          </p:cNvPr>
          <p:cNvSpPr txBox="1"/>
          <p:nvPr/>
        </p:nvSpPr>
        <p:spPr>
          <a:xfrm>
            <a:off x="8699422" y="2991934"/>
            <a:ext cx="123623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Digital </a:t>
            </a:r>
          </a:p>
          <a:p>
            <a:pPr algn="ctr"/>
            <a:r>
              <a:rPr lang="en-US" sz="1400" b="1" dirty="0"/>
              <a:t>Courthouse &amp;</a:t>
            </a:r>
          </a:p>
          <a:p>
            <a:pPr algn="ctr"/>
            <a:r>
              <a:rPr lang="en-US" sz="1400" b="1" dirty="0"/>
              <a:t>Courtroom</a:t>
            </a:r>
          </a:p>
        </p:txBody>
      </p:sp>
      <p:sp>
        <p:nvSpPr>
          <p:cNvPr id="26" name="Arrow: Striped Right 25">
            <a:extLst>
              <a:ext uri="{FF2B5EF4-FFF2-40B4-BE49-F238E27FC236}">
                <a16:creationId xmlns:a16="http://schemas.microsoft.com/office/drawing/2014/main" id="{2C6AA140-3D38-4930-959E-EC9EA5F5C640}"/>
              </a:ext>
            </a:extLst>
          </p:cNvPr>
          <p:cNvSpPr/>
          <p:nvPr/>
        </p:nvSpPr>
        <p:spPr>
          <a:xfrm>
            <a:off x="5846468" y="2729649"/>
            <a:ext cx="1320990" cy="2774539"/>
          </a:xfrm>
          <a:prstGeom prst="stripedRightArrow">
            <a:avLst>
              <a:gd name="adj1" fmla="val 50000"/>
              <a:gd name="adj2" fmla="val 56449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FDBEDDF-C3BF-420F-99FD-4FE5C54FBAD2}"/>
              </a:ext>
            </a:extLst>
          </p:cNvPr>
          <p:cNvSpPr txBox="1"/>
          <p:nvPr/>
        </p:nvSpPr>
        <p:spPr>
          <a:xfrm>
            <a:off x="1315213" y="1868965"/>
            <a:ext cx="3701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Patchwork of Technologies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34085E7-3EDE-4367-A818-6E92B884970E}"/>
              </a:ext>
            </a:extLst>
          </p:cNvPr>
          <p:cNvSpPr txBox="1"/>
          <p:nvPr/>
        </p:nvSpPr>
        <p:spPr>
          <a:xfrm>
            <a:off x="6870140" y="1787751"/>
            <a:ext cx="41513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Integrated Business Processes</a:t>
            </a:r>
          </a:p>
          <a:p>
            <a:pPr algn="ctr"/>
            <a:r>
              <a:rPr lang="en-US" sz="2400" dirty="0"/>
              <a:t>and Supporting Technology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8FA669F-B434-47A5-85A8-D6F58714FFE6}"/>
              </a:ext>
            </a:extLst>
          </p:cNvPr>
          <p:cNvSpPr/>
          <p:nvPr/>
        </p:nvSpPr>
        <p:spPr>
          <a:xfrm>
            <a:off x="847752" y="5245946"/>
            <a:ext cx="1675055" cy="71868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Judicial Tools</a:t>
            </a:r>
          </a:p>
        </p:txBody>
      </p:sp>
    </p:spTree>
    <p:extLst>
      <p:ext uri="{BB962C8B-B14F-4D97-AF65-F5344CB8AC3E}">
        <p14:creationId xmlns:p14="http://schemas.microsoft.com/office/powerpoint/2010/main" val="1119229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AE47EF52-5A5B-4A2D-A34E-4DC19657D5D9}"/>
              </a:ext>
            </a:extLst>
          </p:cNvPr>
          <p:cNvSpPr/>
          <p:nvPr/>
        </p:nvSpPr>
        <p:spPr>
          <a:xfrm>
            <a:off x="8468751" y="2801148"/>
            <a:ext cx="3055504" cy="10895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60" dirty="0"/>
              <a:t>Manual update to MassCourts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60" dirty="0"/>
              <a:t>Paper docket created</a:t>
            </a:r>
          </a:p>
        </p:txBody>
      </p:sp>
      <p:sp>
        <p:nvSpPr>
          <p:cNvPr id="33" name="Arrow: Down 32">
            <a:extLst>
              <a:ext uri="{FF2B5EF4-FFF2-40B4-BE49-F238E27FC236}">
                <a16:creationId xmlns:a16="http://schemas.microsoft.com/office/drawing/2014/main" id="{69B5090C-4442-4A27-AC78-E2AA1C82A1F8}"/>
              </a:ext>
            </a:extLst>
          </p:cNvPr>
          <p:cNvSpPr/>
          <p:nvPr/>
        </p:nvSpPr>
        <p:spPr>
          <a:xfrm rot="18774190">
            <a:off x="7764719" y="2852432"/>
            <a:ext cx="492592" cy="1753626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60" dirty="0">
              <a:solidFill>
                <a:schemeClr val="tx1"/>
              </a:solidFill>
            </a:endParaRPr>
          </a:p>
        </p:txBody>
      </p:sp>
      <p:sp>
        <p:nvSpPr>
          <p:cNvPr id="30" name="Arrow: Down 29">
            <a:extLst>
              <a:ext uri="{FF2B5EF4-FFF2-40B4-BE49-F238E27FC236}">
                <a16:creationId xmlns:a16="http://schemas.microsoft.com/office/drawing/2014/main" id="{B8DD3F96-7B6D-4977-B6B6-9F0BB56FDB5F}"/>
              </a:ext>
            </a:extLst>
          </p:cNvPr>
          <p:cNvSpPr/>
          <p:nvPr/>
        </p:nvSpPr>
        <p:spPr>
          <a:xfrm rot="16200000">
            <a:off x="1878798" y="4427329"/>
            <a:ext cx="492592" cy="1512941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60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9B0E26-6708-4203-98C8-01999D959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91076"/>
            <a:ext cx="11324216" cy="476438"/>
          </a:xfrm>
        </p:spPr>
        <p:txBody>
          <a:bodyPr/>
          <a:lstStyle/>
          <a:p>
            <a:r>
              <a:rPr lang="en-US" sz="2640" dirty="0"/>
              <a:t>E-filing process supplies paper workflow (TC)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6BEF31-2815-4F54-9978-D14D1F8B3B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01FF6-6AA1-43AF-BC0C-EA247D76D5A9}" type="slidenum">
              <a:rPr lang="nl-NL" smtClean="0"/>
              <a:pPr/>
              <a:t>3</a:t>
            </a:fld>
            <a:endParaRPr lang="nl-NL" dirty="0"/>
          </a:p>
        </p:txBody>
      </p:sp>
      <p:sp>
        <p:nvSpPr>
          <p:cNvPr id="6" name="Rectangle: Folded Corner 5">
            <a:extLst>
              <a:ext uri="{FF2B5EF4-FFF2-40B4-BE49-F238E27FC236}">
                <a16:creationId xmlns:a16="http://schemas.microsoft.com/office/drawing/2014/main" id="{D6717A74-C04E-43E2-8D93-002192F99976}"/>
              </a:ext>
            </a:extLst>
          </p:cNvPr>
          <p:cNvSpPr/>
          <p:nvPr/>
        </p:nvSpPr>
        <p:spPr>
          <a:xfrm>
            <a:off x="1561009" y="1753589"/>
            <a:ext cx="1024128" cy="1047559"/>
          </a:xfrm>
          <a:prstGeom prst="foldedCorner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60" dirty="0"/>
              <a:t>E-file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854716B-75E4-4158-B7DA-8FE1A5D6EDCF}"/>
              </a:ext>
            </a:extLst>
          </p:cNvPr>
          <p:cNvSpPr/>
          <p:nvPr/>
        </p:nvSpPr>
        <p:spPr>
          <a:xfrm>
            <a:off x="2130361" y="5552146"/>
            <a:ext cx="2210390" cy="7571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160" dirty="0"/>
              <a:t>Clerk accepts &amp; prints filing</a:t>
            </a:r>
          </a:p>
        </p:txBody>
      </p:sp>
      <p:sp>
        <p:nvSpPr>
          <p:cNvPr id="12" name="Flowchart: Magnetic Disk 11">
            <a:extLst>
              <a:ext uri="{FF2B5EF4-FFF2-40B4-BE49-F238E27FC236}">
                <a16:creationId xmlns:a16="http://schemas.microsoft.com/office/drawing/2014/main" id="{91C2C0BB-0CD1-41F4-8E6F-3860A697D0D7}"/>
              </a:ext>
            </a:extLst>
          </p:cNvPr>
          <p:cNvSpPr/>
          <p:nvPr/>
        </p:nvSpPr>
        <p:spPr>
          <a:xfrm>
            <a:off x="390869" y="4694011"/>
            <a:ext cx="1252238" cy="1107407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60" dirty="0"/>
              <a:t>DMS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F1262AD9-2C0B-4979-A35E-2B509BA9F683}"/>
              </a:ext>
            </a:extLst>
          </p:cNvPr>
          <p:cNvSpPr/>
          <p:nvPr/>
        </p:nvSpPr>
        <p:spPr>
          <a:xfrm>
            <a:off x="893012" y="2333161"/>
            <a:ext cx="492592" cy="2360850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60" dirty="0">
              <a:solidFill>
                <a:schemeClr val="tx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2401A79-E903-4E80-A624-00F8FBDBC3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253053" y="3357438"/>
            <a:ext cx="917448" cy="91744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18E5C34-A643-4391-8F79-69EB349BF3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09600" y="1597946"/>
            <a:ext cx="917448" cy="91744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11BBC2C-BCAA-4D05-8A26-035160E81D8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898791" y="3948428"/>
            <a:ext cx="1433742" cy="1414626"/>
          </a:xfrm>
          <a:prstGeom prst="rect">
            <a:avLst/>
          </a:prstGeom>
        </p:spPr>
      </p:pic>
      <p:pic>
        <p:nvPicPr>
          <p:cNvPr id="21" name="Picture 20" descr="A picture containing linedrawing&#10;&#10;Description generated with high confidence">
            <a:extLst>
              <a:ext uri="{FF2B5EF4-FFF2-40B4-BE49-F238E27FC236}">
                <a16:creationId xmlns:a16="http://schemas.microsoft.com/office/drawing/2014/main" id="{A7297707-FDFC-43CF-81F6-B808D72080C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6194845" y="5244403"/>
            <a:ext cx="653027" cy="1056583"/>
          </a:xfrm>
          <a:prstGeom prst="rect">
            <a:avLst/>
          </a:prstGeom>
        </p:spPr>
      </p:pic>
      <p:pic>
        <p:nvPicPr>
          <p:cNvPr id="19" name="Picture 18" descr="A picture containing linedrawing&#10;&#10;Description generated with high confidence">
            <a:extLst>
              <a:ext uri="{FF2B5EF4-FFF2-40B4-BE49-F238E27FC236}">
                <a16:creationId xmlns:a16="http://schemas.microsoft.com/office/drawing/2014/main" id="{90FF3D32-4AFA-4B16-85EE-D62B60374E3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6194845" y="2866195"/>
            <a:ext cx="653027" cy="105658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D60E1A4-D8EC-488F-A336-992429B4F2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935122" y="2955914"/>
            <a:ext cx="917448" cy="91744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29B6F28-7707-40E6-8186-C0F6C43318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935122" y="5342224"/>
            <a:ext cx="917448" cy="917448"/>
          </a:xfrm>
          <a:prstGeom prst="rect">
            <a:avLst/>
          </a:prstGeom>
        </p:spPr>
      </p:pic>
      <p:sp>
        <p:nvSpPr>
          <p:cNvPr id="26" name="Flowchart: Magnetic Disk 25">
            <a:extLst>
              <a:ext uri="{FF2B5EF4-FFF2-40B4-BE49-F238E27FC236}">
                <a16:creationId xmlns:a16="http://schemas.microsoft.com/office/drawing/2014/main" id="{E0D0B342-6CF7-4B19-B69F-6240FA5CD1F8}"/>
              </a:ext>
            </a:extLst>
          </p:cNvPr>
          <p:cNvSpPr/>
          <p:nvPr/>
        </p:nvSpPr>
        <p:spPr>
          <a:xfrm>
            <a:off x="8208659" y="4649771"/>
            <a:ext cx="2914645" cy="1116292"/>
          </a:xfrm>
          <a:prstGeom prst="flowChartMagneticDisk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60" dirty="0"/>
              <a:t>MassCourts</a:t>
            </a:r>
          </a:p>
        </p:txBody>
      </p:sp>
      <p:sp>
        <p:nvSpPr>
          <p:cNvPr id="28" name="Arrow: Down 27">
            <a:extLst>
              <a:ext uri="{FF2B5EF4-FFF2-40B4-BE49-F238E27FC236}">
                <a16:creationId xmlns:a16="http://schemas.microsoft.com/office/drawing/2014/main" id="{BB47184F-21E0-4A64-951E-ADDBDBEE8298}"/>
              </a:ext>
            </a:extLst>
          </p:cNvPr>
          <p:cNvSpPr/>
          <p:nvPr/>
        </p:nvSpPr>
        <p:spPr>
          <a:xfrm rot="13854835">
            <a:off x="5246264" y="3246027"/>
            <a:ext cx="492592" cy="1645048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60" dirty="0">
              <a:solidFill>
                <a:schemeClr val="tx1"/>
              </a:solidFill>
            </a:endParaRPr>
          </a:p>
        </p:txBody>
      </p:sp>
      <p:sp>
        <p:nvSpPr>
          <p:cNvPr id="29" name="Arrow: Down 28">
            <a:extLst>
              <a:ext uri="{FF2B5EF4-FFF2-40B4-BE49-F238E27FC236}">
                <a16:creationId xmlns:a16="http://schemas.microsoft.com/office/drawing/2014/main" id="{46321BC9-0427-4D5B-822F-5BB87120C325}"/>
              </a:ext>
            </a:extLst>
          </p:cNvPr>
          <p:cNvSpPr/>
          <p:nvPr/>
        </p:nvSpPr>
        <p:spPr>
          <a:xfrm rot="19116389">
            <a:off x="5126624" y="4239706"/>
            <a:ext cx="492592" cy="1512941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60" dirty="0">
              <a:solidFill>
                <a:schemeClr val="tx1"/>
              </a:solidFill>
            </a:endParaRPr>
          </a:p>
        </p:txBody>
      </p:sp>
      <p:sp>
        <p:nvSpPr>
          <p:cNvPr id="35" name="Rectangle: Folded Corner 34">
            <a:extLst>
              <a:ext uri="{FF2B5EF4-FFF2-40B4-BE49-F238E27FC236}">
                <a16:creationId xmlns:a16="http://schemas.microsoft.com/office/drawing/2014/main" id="{4C883D2B-82CB-489D-9354-CC994B83269D}"/>
              </a:ext>
            </a:extLst>
          </p:cNvPr>
          <p:cNvSpPr/>
          <p:nvPr/>
        </p:nvSpPr>
        <p:spPr>
          <a:xfrm>
            <a:off x="10784110" y="3852380"/>
            <a:ext cx="678389" cy="862451"/>
          </a:xfrm>
          <a:prstGeom prst="foldedCorner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335F540-D447-41AC-937E-6A5937A8B233}"/>
              </a:ext>
            </a:extLst>
          </p:cNvPr>
          <p:cNvSpPr txBox="1"/>
          <p:nvPr/>
        </p:nvSpPr>
        <p:spPr>
          <a:xfrm>
            <a:off x="7036408" y="3069554"/>
            <a:ext cx="670953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80" dirty="0"/>
              <a:t>Clerk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93DE1B0-6C22-4059-8B82-226CD58A7A28}"/>
              </a:ext>
            </a:extLst>
          </p:cNvPr>
          <p:cNvSpPr txBox="1"/>
          <p:nvPr/>
        </p:nvSpPr>
        <p:spPr>
          <a:xfrm>
            <a:off x="7036408" y="5485639"/>
            <a:ext cx="670953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80" dirty="0"/>
              <a:t>Clerk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E39D2E6-3DB3-4EBC-AA82-A2605B974B37}"/>
              </a:ext>
            </a:extLst>
          </p:cNvPr>
          <p:cNvSpPr txBox="1"/>
          <p:nvPr/>
        </p:nvSpPr>
        <p:spPr>
          <a:xfrm>
            <a:off x="1341570" y="3471891"/>
            <a:ext cx="670953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80" dirty="0"/>
              <a:t>Clerk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F4992B9-1970-481B-9DA9-1CA08A96E203}"/>
              </a:ext>
            </a:extLst>
          </p:cNvPr>
          <p:cNvSpPr txBox="1"/>
          <p:nvPr/>
        </p:nvSpPr>
        <p:spPr>
          <a:xfrm>
            <a:off x="728902" y="1728619"/>
            <a:ext cx="612668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80" dirty="0"/>
              <a:t>User</a:t>
            </a:r>
          </a:p>
        </p:txBody>
      </p:sp>
      <p:sp>
        <p:nvSpPr>
          <p:cNvPr id="27" name="Rectangle: Folded Corner 26">
            <a:extLst>
              <a:ext uri="{FF2B5EF4-FFF2-40B4-BE49-F238E27FC236}">
                <a16:creationId xmlns:a16="http://schemas.microsoft.com/office/drawing/2014/main" id="{4860DA18-502F-4640-A252-04D60427C2BB}"/>
              </a:ext>
            </a:extLst>
          </p:cNvPr>
          <p:cNvSpPr/>
          <p:nvPr/>
        </p:nvSpPr>
        <p:spPr>
          <a:xfrm>
            <a:off x="2768261" y="1774788"/>
            <a:ext cx="1024128" cy="1047559"/>
          </a:xfrm>
          <a:prstGeom prst="foldedCorner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60" dirty="0">
                <a:solidFill>
                  <a:schemeClr val="tx1"/>
                </a:solidFill>
              </a:rPr>
              <a:t>Paper file</a:t>
            </a:r>
          </a:p>
        </p:txBody>
      </p:sp>
      <p:sp>
        <p:nvSpPr>
          <p:cNvPr id="31" name="Arrow: Down 30">
            <a:extLst>
              <a:ext uri="{FF2B5EF4-FFF2-40B4-BE49-F238E27FC236}">
                <a16:creationId xmlns:a16="http://schemas.microsoft.com/office/drawing/2014/main" id="{03393430-D118-4801-9CDF-A41FB7377269}"/>
              </a:ext>
            </a:extLst>
          </p:cNvPr>
          <p:cNvSpPr/>
          <p:nvPr/>
        </p:nvSpPr>
        <p:spPr>
          <a:xfrm>
            <a:off x="2932154" y="2653127"/>
            <a:ext cx="492592" cy="1450327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60" dirty="0">
              <a:solidFill>
                <a:schemeClr val="tx1"/>
              </a:solidFill>
            </a:endParaRPr>
          </a:p>
        </p:txBody>
      </p:sp>
      <p:sp>
        <p:nvSpPr>
          <p:cNvPr id="32" name="Arrow: Down 31">
            <a:extLst>
              <a:ext uri="{FF2B5EF4-FFF2-40B4-BE49-F238E27FC236}">
                <a16:creationId xmlns:a16="http://schemas.microsoft.com/office/drawing/2014/main" id="{BC8D0EE1-3F3F-413D-BCE6-C0382B89940A}"/>
              </a:ext>
            </a:extLst>
          </p:cNvPr>
          <p:cNvSpPr/>
          <p:nvPr/>
        </p:nvSpPr>
        <p:spPr>
          <a:xfrm rot="16200000">
            <a:off x="11349246" y="3819463"/>
            <a:ext cx="492592" cy="919835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60" dirty="0"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0751ED6-CE93-4E16-B40F-DF8065BA112F}"/>
              </a:ext>
            </a:extLst>
          </p:cNvPr>
          <p:cNvSpPr/>
          <p:nvPr/>
        </p:nvSpPr>
        <p:spPr>
          <a:xfrm>
            <a:off x="5701812" y="1174108"/>
            <a:ext cx="4618406" cy="1311128"/>
          </a:xfrm>
          <a:prstGeom prst="rect">
            <a:avLst/>
          </a:prstGeom>
          <a:solidFill>
            <a:schemeClr val="bg1">
              <a:lumMod val="85000"/>
              <a:alpha val="89804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en-US" sz="2160" b="1" dirty="0"/>
          </a:p>
          <a:p>
            <a:pPr algn="ctr"/>
            <a:r>
              <a:rPr lang="en-US" sz="2160" b="1" dirty="0"/>
              <a:t>“We’re e-collecting, not e-filing”</a:t>
            </a:r>
          </a:p>
          <a:p>
            <a:pPr algn="ctr"/>
            <a:r>
              <a:rPr lang="en-US" sz="1440" dirty="0"/>
              <a:t>Deputy Court Administrator</a:t>
            </a:r>
          </a:p>
          <a:p>
            <a:pPr algn="ctr"/>
            <a:endParaRPr lang="en-US" sz="2160" b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E409F4B-EB18-435F-8383-436D4793E0AC}"/>
              </a:ext>
            </a:extLst>
          </p:cNvPr>
          <p:cNvSpPr txBox="1"/>
          <p:nvPr/>
        </p:nvSpPr>
        <p:spPr>
          <a:xfrm>
            <a:off x="524074" y="6354401"/>
            <a:ext cx="3062558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80" dirty="0">
                <a:solidFill>
                  <a:schemeClr val="bg1">
                    <a:lumMod val="50000"/>
                  </a:schemeClr>
                </a:solidFill>
              </a:rPr>
              <a:t>Source: Ripples Analysis</a:t>
            </a:r>
          </a:p>
        </p:txBody>
      </p:sp>
    </p:spTree>
    <p:extLst>
      <p:ext uri="{BB962C8B-B14F-4D97-AF65-F5344CB8AC3E}">
        <p14:creationId xmlns:p14="http://schemas.microsoft.com/office/powerpoint/2010/main" val="353055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owchart: Magnetic Disk 37">
            <a:extLst>
              <a:ext uri="{FF2B5EF4-FFF2-40B4-BE49-F238E27FC236}">
                <a16:creationId xmlns:a16="http://schemas.microsoft.com/office/drawing/2014/main" id="{D52D24EB-0E30-4D5F-8E32-A6D3142C3A45}"/>
              </a:ext>
            </a:extLst>
          </p:cNvPr>
          <p:cNvSpPr/>
          <p:nvPr/>
        </p:nvSpPr>
        <p:spPr>
          <a:xfrm>
            <a:off x="8052318" y="5634034"/>
            <a:ext cx="2914645" cy="1116292"/>
          </a:xfrm>
          <a:prstGeom prst="flowChartMagneticDisk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60" dirty="0"/>
              <a:t>Appellate CMS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E47EF52-5A5B-4A2D-A34E-4DC19657D5D9}"/>
              </a:ext>
            </a:extLst>
          </p:cNvPr>
          <p:cNvSpPr/>
          <p:nvPr/>
        </p:nvSpPr>
        <p:spPr>
          <a:xfrm>
            <a:off x="8468751" y="2801148"/>
            <a:ext cx="3055504" cy="14219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60" dirty="0"/>
              <a:t>Updates to MassCourts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60" dirty="0"/>
              <a:t>Docket automatically created</a:t>
            </a:r>
          </a:p>
        </p:txBody>
      </p:sp>
      <p:sp>
        <p:nvSpPr>
          <p:cNvPr id="33" name="Arrow: Down 32">
            <a:extLst>
              <a:ext uri="{FF2B5EF4-FFF2-40B4-BE49-F238E27FC236}">
                <a16:creationId xmlns:a16="http://schemas.microsoft.com/office/drawing/2014/main" id="{69B5090C-4442-4A27-AC78-E2AA1C82A1F8}"/>
              </a:ext>
            </a:extLst>
          </p:cNvPr>
          <p:cNvSpPr/>
          <p:nvPr/>
        </p:nvSpPr>
        <p:spPr>
          <a:xfrm rot="18774190">
            <a:off x="7764719" y="2852432"/>
            <a:ext cx="492592" cy="1753626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60" dirty="0">
              <a:solidFill>
                <a:schemeClr val="tx1"/>
              </a:solidFill>
            </a:endParaRPr>
          </a:p>
        </p:txBody>
      </p:sp>
      <p:sp>
        <p:nvSpPr>
          <p:cNvPr id="30" name="Arrow: Down 29">
            <a:extLst>
              <a:ext uri="{FF2B5EF4-FFF2-40B4-BE49-F238E27FC236}">
                <a16:creationId xmlns:a16="http://schemas.microsoft.com/office/drawing/2014/main" id="{B8DD3F96-7B6D-4977-B6B6-9F0BB56FDB5F}"/>
              </a:ext>
            </a:extLst>
          </p:cNvPr>
          <p:cNvSpPr/>
          <p:nvPr/>
        </p:nvSpPr>
        <p:spPr>
          <a:xfrm rot="16200000">
            <a:off x="1878800" y="4427329"/>
            <a:ext cx="492592" cy="1512941"/>
          </a:xfrm>
          <a:prstGeom prst="down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6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9B0E26-6708-4203-98C8-01999D959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91077"/>
            <a:ext cx="11324216" cy="1207715"/>
          </a:xfrm>
        </p:spPr>
        <p:txBody>
          <a:bodyPr/>
          <a:lstStyle/>
          <a:p>
            <a:r>
              <a:rPr lang="en-US" sz="2640" dirty="0"/>
              <a:t>… still allowing critical functional gaps.</a:t>
            </a:r>
            <a:br>
              <a:rPr lang="en-US" sz="2640" dirty="0"/>
            </a:br>
            <a:br>
              <a:rPr lang="en-US" sz="2640" dirty="0"/>
            </a:br>
            <a:r>
              <a:rPr lang="en-US" sz="2640" dirty="0"/>
              <a:t>E-filing process potential to kickoff paperless court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6BEF31-2815-4F54-9978-D14D1F8B3B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01FF6-6AA1-43AF-BC0C-EA247D76D5A9}" type="slidenum">
              <a:rPr lang="nl-NL" smtClean="0"/>
              <a:pPr/>
              <a:t>4</a:t>
            </a:fld>
            <a:endParaRPr lang="nl-NL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854716B-75E4-4158-B7DA-8FE1A5D6EDCF}"/>
              </a:ext>
            </a:extLst>
          </p:cNvPr>
          <p:cNvSpPr/>
          <p:nvPr/>
        </p:nvSpPr>
        <p:spPr>
          <a:xfrm>
            <a:off x="2959842" y="3203209"/>
            <a:ext cx="2535112" cy="7571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160" dirty="0"/>
              <a:t>Clerk accepts &amp; digital queue starts</a:t>
            </a:r>
          </a:p>
        </p:txBody>
      </p:sp>
      <p:sp>
        <p:nvSpPr>
          <p:cNvPr id="12" name="Flowchart: Magnetic Disk 11">
            <a:extLst>
              <a:ext uri="{FF2B5EF4-FFF2-40B4-BE49-F238E27FC236}">
                <a16:creationId xmlns:a16="http://schemas.microsoft.com/office/drawing/2014/main" id="{91C2C0BB-0CD1-41F4-8E6F-3860A697D0D7}"/>
              </a:ext>
            </a:extLst>
          </p:cNvPr>
          <p:cNvSpPr/>
          <p:nvPr/>
        </p:nvSpPr>
        <p:spPr>
          <a:xfrm>
            <a:off x="390869" y="4694011"/>
            <a:ext cx="1252238" cy="1107407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60" dirty="0"/>
              <a:t>DMS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D60E1A4-D8EC-488F-A336-992429B4F2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935122" y="2955914"/>
            <a:ext cx="917448" cy="91744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29B6F28-7707-40E6-8186-C0F6C43318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935122" y="5342224"/>
            <a:ext cx="917448" cy="917448"/>
          </a:xfrm>
          <a:prstGeom prst="rect">
            <a:avLst/>
          </a:prstGeom>
        </p:spPr>
      </p:pic>
      <p:sp>
        <p:nvSpPr>
          <p:cNvPr id="26" name="Flowchart: Magnetic Disk 25">
            <a:extLst>
              <a:ext uri="{FF2B5EF4-FFF2-40B4-BE49-F238E27FC236}">
                <a16:creationId xmlns:a16="http://schemas.microsoft.com/office/drawing/2014/main" id="{E0D0B342-6CF7-4B19-B69F-6240FA5CD1F8}"/>
              </a:ext>
            </a:extLst>
          </p:cNvPr>
          <p:cNvSpPr/>
          <p:nvPr/>
        </p:nvSpPr>
        <p:spPr>
          <a:xfrm>
            <a:off x="8005947" y="4650075"/>
            <a:ext cx="2914645" cy="1116292"/>
          </a:xfrm>
          <a:prstGeom prst="flowChartMagneticDisk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60" dirty="0"/>
              <a:t>MassCourts</a:t>
            </a:r>
          </a:p>
        </p:txBody>
      </p:sp>
      <p:sp>
        <p:nvSpPr>
          <p:cNvPr id="28" name="Arrow: Down 27">
            <a:extLst>
              <a:ext uri="{FF2B5EF4-FFF2-40B4-BE49-F238E27FC236}">
                <a16:creationId xmlns:a16="http://schemas.microsoft.com/office/drawing/2014/main" id="{BB47184F-21E0-4A64-951E-ADDBDBEE8298}"/>
              </a:ext>
            </a:extLst>
          </p:cNvPr>
          <p:cNvSpPr/>
          <p:nvPr/>
        </p:nvSpPr>
        <p:spPr>
          <a:xfrm rot="13854835">
            <a:off x="5246264" y="3246027"/>
            <a:ext cx="492592" cy="1645048"/>
          </a:xfrm>
          <a:prstGeom prst="down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60" dirty="0"/>
          </a:p>
        </p:txBody>
      </p:sp>
      <p:sp>
        <p:nvSpPr>
          <p:cNvPr id="29" name="Arrow: Down 28">
            <a:extLst>
              <a:ext uri="{FF2B5EF4-FFF2-40B4-BE49-F238E27FC236}">
                <a16:creationId xmlns:a16="http://schemas.microsoft.com/office/drawing/2014/main" id="{46321BC9-0427-4D5B-822F-5BB87120C325}"/>
              </a:ext>
            </a:extLst>
          </p:cNvPr>
          <p:cNvSpPr/>
          <p:nvPr/>
        </p:nvSpPr>
        <p:spPr>
          <a:xfrm rot="19116389">
            <a:off x="5126624" y="4239706"/>
            <a:ext cx="492592" cy="1512941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60" dirty="0"/>
          </a:p>
        </p:txBody>
      </p:sp>
      <p:sp>
        <p:nvSpPr>
          <p:cNvPr id="35" name="Rectangle: Folded Corner 34">
            <a:extLst>
              <a:ext uri="{FF2B5EF4-FFF2-40B4-BE49-F238E27FC236}">
                <a16:creationId xmlns:a16="http://schemas.microsoft.com/office/drawing/2014/main" id="{4C883D2B-82CB-489D-9354-CC994B83269D}"/>
              </a:ext>
            </a:extLst>
          </p:cNvPr>
          <p:cNvSpPr/>
          <p:nvPr/>
        </p:nvSpPr>
        <p:spPr>
          <a:xfrm>
            <a:off x="10784110" y="3861905"/>
            <a:ext cx="678389" cy="862451"/>
          </a:xfrm>
          <a:prstGeom prst="foldedCorner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60" dirty="0"/>
          </a:p>
        </p:txBody>
      </p:sp>
      <p:sp>
        <p:nvSpPr>
          <p:cNvPr id="23" name="Rectangle: Folded Corner 22">
            <a:extLst>
              <a:ext uri="{FF2B5EF4-FFF2-40B4-BE49-F238E27FC236}">
                <a16:creationId xmlns:a16="http://schemas.microsoft.com/office/drawing/2014/main" id="{1C5305DD-E026-4E9C-B13D-2DF4E348F347}"/>
              </a:ext>
            </a:extLst>
          </p:cNvPr>
          <p:cNvSpPr/>
          <p:nvPr/>
        </p:nvSpPr>
        <p:spPr>
          <a:xfrm>
            <a:off x="2996261" y="4660020"/>
            <a:ext cx="1024128" cy="1047559"/>
          </a:xfrm>
          <a:prstGeom prst="foldedCorner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60" dirty="0"/>
              <a:t>E-file</a:t>
            </a:r>
          </a:p>
        </p:txBody>
      </p:sp>
      <p:sp>
        <p:nvSpPr>
          <p:cNvPr id="27" name="Rectangle: Folded Corner 26">
            <a:extLst>
              <a:ext uri="{FF2B5EF4-FFF2-40B4-BE49-F238E27FC236}">
                <a16:creationId xmlns:a16="http://schemas.microsoft.com/office/drawing/2014/main" id="{61D87916-5F26-4DD2-9127-96DBCD79EF48}"/>
              </a:ext>
            </a:extLst>
          </p:cNvPr>
          <p:cNvSpPr/>
          <p:nvPr/>
        </p:nvSpPr>
        <p:spPr>
          <a:xfrm>
            <a:off x="5915298" y="2387176"/>
            <a:ext cx="1024128" cy="1047559"/>
          </a:xfrm>
          <a:prstGeom prst="foldedCorner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60" dirty="0"/>
              <a:t>E-file</a:t>
            </a:r>
          </a:p>
        </p:txBody>
      </p:sp>
      <p:sp>
        <p:nvSpPr>
          <p:cNvPr id="31" name="Rectangle: Folded Corner 30">
            <a:extLst>
              <a:ext uri="{FF2B5EF4-FFF2-40B4-BE49-F238E27FC236}">
                <a16:creationId xmlns:a16="http://schemas.microsoft.com/office/drawing/2014/main" id="{E2311A58-6F06-40FA-A39E-A795CF1ADCDA}"/>
              </a:ext>
            </a:extLst>
          </p:cNvPr>
          <p:cNvSpPr/>
          <p:nvPr/>
        </p:nvSpPr>
        <p:spPr>
          <a:xfrm>
            <a:off x="5915298" y="5144621"/>
            <a:ext cx="1024128" cy="1047559"/>
          </a:xfrm>
          <a:prstGeom prst="foldedCorner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60" dirty="0"/>
              <a:t>E-file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B6DC917-8532-4471-B329-14B2BFFC0A8E}"/>
              </a:ext>
            </a:extLst>
          </p:cNvPr>
          <p:cNvSpPr txBox="1"/>
          <p:nvPr/>
        </p:nvSpPr>
        <p:spPr>
          <a:xfrm>
            <a:off x="7036408" y="3069554"/>
            <a:ext cx="670953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80" dirty="0"/>
              <a:t>Clerk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AF917A1-7111-4E2B-89A8-C1453B05992A}"/>
              </a:ext>
            </a:extLst>
          </p:cNvPr>
          <p:cNvSpPr txBox="1"/>
          <p:nvPr/>
        </p:nvSpPr>
        <p:spPr>
          <a:xfrm>
            <a:off x="7055443" y="5450083"/>
            <a:ext cx="670953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80" dirty="0"/>
              <a:t>Clerk</a:t>
            </a:r>
          </a:p>
        </p:txBody>
      </p:sp>
      <p:sp>
        <p:nvSpPr>
          <p:cNvPr id="40" name="Rectangle: Folded Corner 39">
            <a:extLst>
              <a:ext uri="{FF2B5EF4-FFF2-40B4-BE49-F238E27FC236}">
                <a16:creationId xmlns:a16="http://schemas.microsoft.com/office/drawing/2014/main" id="{CA10ED84-8DF5-4DCE-9B5C-24F7456BD0B2}"/>
              </a:ext>
            </a:extLst>
          </p:cNvPr>
          <p:cNvSpPr/>
          <p:nvPr/>
        </p:nvSpPr>
        <p:spPr>
          <a:xfrm>
            <a:off x="1561009" y="1753589"/>
            <a:ext cx="1024128" cy="1047559"/>
          </a:xfrm>
          <a:prstGeom prst="foldedCorner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60" dirty="0"/>
              <a:t>E-file</a:t>
            </a:r>
          </a:p>
        </p:txBody>
      </p:sp>
      <p:sp>
        <p:nvSpPr>
          <p:cNvPr id="41" name="Arrow: Down 40">
            <a:extLst>
              <a:ext uri="{FF2B5EF4-FFF2-40B4-BE49-F238E27FC236}">
                <a16:creationId xmlns:a16="http://schemas.microsoft.com/office/drawing/2014/main" id="{479BE7B7-36D9-4237-B36C-4696F94EE5C5}"/>
              </a:ext>
            </a:extLst>
          </p:cNvPr>
          <p:cNvSpPr/>
          <p:nvPr/>
        </p:nvSpPr>
        <p:spPr>
          <a:xfrm>
            <a:off x="893012" y="2333161"/>
            <a:ext cx="492592" cy="2360850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60" dirty="0">
              <a:solidFill>
                <a:schemeClr val="tx1"/>
              </a:solidFill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134D4D62-952C-48C1-B629-13FE938A0B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253053" y="3357438"/>
            <a:ext cx="917448" cy="917448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FCFD48DE-DC1E-48AB-837A-564E9842DF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43561" y="1718289"/>
            <a:ext cx="917448" cy="917448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B9C46CA2-C1FA-493E-984E-6AE3942A4320}"/>
              </a:ext>
            </a:extLst>
          </p:cNvPr>
          <p:cNvSpPr txBox="1"/>
          <p:nvPr/>
        </p:nvSpPr>
        <p:spPr>
          <a:xfrm>
            <a:off x="1341570" y="3471891"/>
            <a:ext cx="670953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80" dirty="0"/>
              <a:t>Clerk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DFD08EE-F727-40A1-BB45-4C44DBCCC7D5}"/>
              </a:ext>
            </a:extLst>
          </p:cNvPr>
          <p:cNvSpPr txBox="1"/>
          <p:nvPr/>
        </p:nvSpPr>
        <p:spPr>
          <a:xfrm>
            <a:off x="765217" y="1809543"/>
            <a:ext cx="612668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80" dirty="0"/>
              <a:t>User</a:t>
            </a:r>
          </a:p>
        </p:txBody>
      </p:sp>
      <p:sp>
        <p:nvSpPr>
          <p:cNvPr id="46" name="Rectangle: Folded Corner 45">
            <a:extLst>
              <a:ext uri="{FF2B5EF4-FFF2-40B4-BE49-F238E27FC236}">
                <a16:creationId xmlns:a16="http://schemas.microsoft.com/office/drawing/2014/main" id="{79695DB8-3F49-42D6-AC54-E49DE39AAC12}"/>
              </a:ext>
            </a:extLst>
          </p:cNvPr>
          <p:cNvSpPr/>
          <p:nvPr/>
        </p:nvSpPr>
        <p:spPr>
          <a:xfrm>
            <a:off x="2768261" y="1774788"/>
            <a:ext cx="1024128" cy="1047559"/>
          </a:xfrm>
          <a:prstGeom prst="foldedCorner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60" dirty="0">
                <a:solidFill>
                  <a:schemeClr val="tx1"/>
                </a:solidFill>
              </a:rPr>
              <a:t>Paper file</a:t>
            </a:r>
          </a:p>
        </p:txBody>
      </p:sp>
      <p:sp>
        <p:nvSpPr>
          <p:cNvPr id="47" name="Arrow: Down 46">
            <a:extLst>
              <a:ext uri="{FF2B5EF4-FFF2-40B4-BE49-F238E27FC236}">
                <a16:creationId xmlns:a16="http://schemas.microsoft.com/office/drawing/2014/main" id="{58441C65-41BD-4EC8-922B-F02233854185}"/>
              </a:ext>
            </a:extLst>
          </p:cNvPr>
          <p:cNvSpPr/>
          <p:nvPr/>
        </p:nvSpPr>
        <p:spPr>
          <a:xfrm rot="2705555">
            <a:off x="2473476" y="2476242"/>
            <a:ext cx="492592" cy="1450327"/>
          </a:xfrm>
          <a:prstGeom prst="downArrow">
            <a:avLst/>
          </a:prstGeom>
          <a:gradFill>
            <a:gsLst>
              <a:gs pos="0">
                <a:srgbClr val="FFC000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60" dirty="0">
              <a:solidFill>
                <a:schemeClr val="tx1"/>
              </a:solidFill>
            </a:endParaRPr>
          </a:p>
        </p:txBody>
      </p:sp>
      <p:sp>
        <p:nvSpPr>
          <p:cNvPr id="37" name="Arrow: Down 36">
            <a:extLst>
              <a:ext uri="{FF2B5EF4-FFF2-40B4-BE49-F238E27FC236}">
                <a16:creationId xmlns:a16="http://schemas.microsoft.com/office/drawing/2014/main" id="{E3827D37-9B47-4CC6-AF37-136ECAB6BF12}"/>
              </a:ext>
            </a:extLst>
          </p:cNvPr>
          <p:cNvSpPr/>
          <p:nvPr/>
        </p:nvSpPr>
        <p:spPr>
          <a:xfrm rot="16200000">
            <a:off x="11349246" y="3828988"/>
            <a:ext cx="492592" cy="919835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60" dirty="0">
              <a:solidFill>
                <a:schemeClr val="tx1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86BCD8E-2B65-41E7-AB1A-64004E9D38F0}"/>
              </a:ext>
            </a:extLst>
          </p:cNvPr>
          <p:cNvSpPr txBox="1"/>
          <p:nvPr/>
        </p:nvSpPr>
        <p:spPr>
          <a:xfrm>
            <a:off x="524074" y="6354399"/>
            <a:ext cx="3062558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80" dirty="0">
                <a:solidFill>
                  <a:schemeClr val="bg1">
                    <a:lumMod val="50000"/>
                  </a:schemeClr>
                </a:solidFill>
              </a:rPr>
              <a:t>Source: Ripples Analysis</a:t>
            </a:r>
          </a:p>
        </p:txBody>
      </p:sp>
    </p:spTree>
    <p:extLst>
      <p:ext uri="{BB962C8B-B14F-4D97-AF65-F5344CB8AC3E}">
        <p14:creationId xmlns:p14="http://schemas.microsoft.com/office/powerpoint/2010/main" val="3349539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95225-B7AB-44E2-94F8-81E7C4C44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Elements of the Judiciary IT Bond Bill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A3E11F-5FC0-4427-B5A1-6672858D98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287" y="1896976"/>
            <a:ext cx="10269857" cy="425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213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D3613-DD39-4E5F-880F-4C0B651F0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Preliminary Bond Bill Roadmap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FD849C5-D76C-4A1B-BF42-78245DA831DE}"/>
              </a:ext>
            </a:extLst>
          </p:cNvPr>
          <p:cNvGraphicFramePr>
            <a:graphicFrameLocks noGrp="1"/>
          </p:cNvGraphicFramePr>
          <p:nvPr/>
        </p:nvGraphicFramePr>
        <p:xfrm>
          <a:off x="2030004" y="1825625"/>
          <a:ext cx="7685496" cy="490855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60687">
                  <a:extLst>
                    <a:ext uri="{9D8B030D-6E8A-4147-A177-3AD203B41FA5}">
                      <a16:colId xmlns:a16="http://schemas.microsoft.com/office/drawing/2014/main" val="3697503400"/>
                    </a:ext>
                  </a:extLst>
                </a:gridCol>
                <a:gridCol w="960687">
                  <a:extLst>
                    <a:ext uri="{9D8B030D-6E8A-4147-A177-3AD203B41FA5}">
                      <a16:colId xmlns:a16="http://schemas.microsoft.com/office/drawing/2014/main" val="1084548880"/>
                    </a:ext>
                  </a:extLst>
                </a:gridCol>
                <a:gridCol w="960687">
                  <a:extLst>
                    <a:ext uri="{9D8B030D-6E8A-4147-A177-3AD203B41FA5}">
                      <a16:colId xmlns:a16="http://schemas.microsoft.com/office/drawing/2014/main" val="973692285"/>
                    </a:ext>
                  </a:extLst>
                </a:gridCol>
                <a:gridCol w="960687">
                  <a:extLst>
                    <a:ext uri="{9D8B030D-6E8A-4147-A177-3AD203B41FA5}">
                      <a16:colId xmlns:a16="http://schemas.microsoft.com/office/drawing/2014/main" val="3464408101"/>
                    </a:ext>
                  </a:extLst>
                </a:gridCol>
                <a:gridCol w="960687">
                  <a:extLst>
                    <a:ext uri="{9D8B030D-6E8A-4147-A177-3AD203B41FA5}">
                      <a16:colId xmlns:a16="http://schemas.microsoft.com/office/drawing/2014/main" val="1887042234"/>
                    </a:ext>
                  </a:extLst>
                </a:gridCol>
                <a:gridCol w="960687">
                  <a:extLst>
                    <a:ext uri="{9D8B030D-6E8A-4147-A177-3AD203B41FA5}">
                      <a16:colId xmlns:a16="http://schemas.microsoft.com/office/drawing/2014/main" val="3310892215"/>
                    </a:ext>
                  </a:extLst>
                </a:gridCol>
                <a:gridCol w="960687">
                  <a:extLst>
                    <a:ext uri="{9D8B030D-6E8A-4147-A177-3AD203B41FA5}">
                      <a16:colId xmlns:a16="http://schemas.microsoft.com/office/drawing/2014/main" val="3951452978"/>
                    </a:ext>
                  </a:extLst>
                </a:gridCol>
                <a:gridCol w="960687">
                  <a:extLst>
                    <a:ext uri="{9D8B030D-6E8A-4147-A177-3AD203B41FA5}">
                      <a16:colId xmlns:a16="http://schemas.microsoft.com/office/drawing/2014/main" val="3018403394"/>
                    </a:ext>
                  </a:extLst>
                </a:gridCol>
              </a:tblGrid>
              <a:tr h="40622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973945"/>
                  </a:ext>
                </a:extLst>
              </a:tr>
              <a:tr h="45023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700574"/>
                  </a:ext>
                </a:extLst>
              </a:tr>
            </a:tbl>
          </a:graphicData>
        </a:graphic>
      </p:graphicFrame>
      <p:sp>
        <p:nvSpPr>
          <p:cNvPr id="5" name="Arrow: Pentagon 4">
            <a:extLst>
              <a:ext uri="{FF2B5EF4-FFF2-40B4-BE49-F238E27FC236}">
                <a16:creationId xmlns:a16="http://schemas.microsoft.com/office/drawing/2014/main" id="{A270E1C9-BD8B-4F85-ADF7-3BB13BD2BD86}"/>
              </a:ext>
            </a:extLst>
          </p:cNvPr>
          <p:cNvSpPr/>
          <p:nvPr/>
        </p:nvSpPr>
        <p:spPr>
          <a:xfrm>
            <a:off x="3209986" y="2287577"/>
            <a:ext cx="2634415" cy="386497"/>
          </a:xfrm>
          <a:prstGeom prst="homePlat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      Digital </a:t>
            </a:r>
            <a:r>
              <a:rPr lang="en-US" sz="1000" b="1" dirty="0" err="1">
                <a:solidFill>
                  <a:schemeClr val="bg1"/>
                </a:solidFill>
              </a:rPr>
              <a:t>Caseflow</a:t>
            </a:r>
            <a:r>
              <a:rPr lang="en-US" sz="1000" b="1" dirty="0">
                <a:solidFill>
                  <a:schemeClr val="bg1"/>
                </a:solidFill>
              </a:rPr>
              <a:t> (Content Management &amp; Workflow)</a:t>
            </a:r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B18FEF00-112B-462F-A79A-C325EF9AAE13}"/>
              </a:ext>
            </a:extLst>
          </p:cNvPr>
          <p:cNvSpPr/>
          <p:nvPr/>
        </p:nvSpPr>
        <p:spPr>
          <a:xfrm>
            <a:off x="2933543" y="2706392"/>
            <a:ext cx="1524353" cy="386497"/>
          </a:xfrm>
          <a:prstGeom prst="homePlat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Appellate CMS Replacement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8B4A03A0-A1BE-4E2D-92C4-4B58E5A48311}"/>
              </a:ext>
            </a:extLst>
          </p:cNvPr>
          <p:cNvSpPr/>
          <p:nvPr/>
        </p:nvSpPr>
        <p:spPr>
          <a:xfrm>
            <a:off x="2064082" y="6377078"/>
            <a:ext cx="2316532" cy="386497"/>
          </a:xfrm>
          <a:prstGeom prst="homePlat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Bandwidth</a:t>
            </a:r>
          </a:p>
        </p:txBody>
      </p:sp>
      <p:sp>
        <p:nvSpPr>
          <p:cNvPr id="8" name="Arrow: Pentagon 7">
            <a:extLst>
              <a:ext uri="{FF2B5EF4-FFF2-40B4-BE49-F238E27FC236}">
                <a16:creationId xmlns:a16="http://schemas.microsoft.com/office/drawing/2014/main" id="{94E11C52-40A7-4A05-B39E-58B93811D92E}"/>
              </a:ext>
            </a:extLst>
          </p:cNvPr>
          <p:cNvSpPr/>
          <p:nvPr/>
        </p:nvSpPr>
        <p:spPr>
          <a:xfrm>
            <a:off x="2859926" y="3628862"/>
            <a:ext cx="2676091" cy="386497"/>
          </a:xfrm>
          <a:prstGeom prst="homePlate">
            <a:avLst/>
          </a:prstGeom>
          <a:gradFill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Wifi (public &amp; staff)</a:t>
            </a:r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268A774D-227B-446D-A856-C904CC690D41}"/>
              </a:ext>
            </a:extLst>
          </p:cNvPr>
          <p:cNvSpPr/>
          <p:nvPr/>
        </p:nvSpPr>
        <p:spPr>
          <a:xfrm>
            <a:off x="2063466" y="5938284"/>
            <a:ext cx="1891846" cy="386497"/>
          </a:xfrm>
          <a:prstGeom prst="homePlat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Digital Security</a:t>
            </a:r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00B4E3C0-CD44-4EFA-9FA8-2CC981874D36}"/>
              </a:ext>
            </a:extLst>
          </p:cNvPr>
          <p:cNvSpPr/>
          <p:nvPr/>
        </p:nvSpPr>
        <p:spPr>
          <a:xfrm>
            <a:off x="2814389" y="5501921"/>
            <a:ext cx="3030011" cy="386497"/>
          </a:xfrm>
          <a:prstGeom prst="homePlat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Physical Security</a:t>
            </a:r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EE393BBB-888A-4455-9AC2-8F1CFBA741A3}"/>
              </a:ext>
            </a:extLst>
          </p:cNvPr>
          <p:cNvSpPr/>
          <p:nvPr/>
        </p:nvSpPr>
        <p:spPr>
          <a:xfrm>
            <a:off x="4899658" y="6364438"/>
            <a:ext cx="1583874" cy="386497"/>
          </a:xfrm>
          <a:prstGeom prst="homePlate">
            <a:avLst/>
          </a:prstGeom>
          <a:gradFill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Law Enforce</a:t>
            </a:r>
          </a:p>
          <a:p>
            <a:pPr algn="ctr"/>
            <a:r>
              <a:rPr lang="en-US" sz="1000" b="1" dirty="0"/>
              <a:t>Comm.</a:t>
            </a:r>
          </a:p>
        </p:txBody>
      </p:sp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E75AD952-F5B0-4994-86DC-A96DCF32114D}"/>
              </a:ext>
            </a:extLst>
          </p:cNvPr>
          <p:cNvSpPr/>
          <p:nvPr/>
        </p:nvSpPr>
        <p:spPr>
          <a:xfrm>
            <a:off x="5213416" y="5938499"/>
            <a:ext cx="1583874" cy="386497"/>
          </a:xfrm>
          <a:prstGeom prst="homePlate">
            <a:avLst/>
          </a:prstGeom>
          <a:gradFill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Energy Management System</a:t>
            </a:r>
          </a:p>
        </p:txBody>
      </p:sp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6EDF58BF-4ECD-4D37-B40F-D0DD6432B8F1}"/>
              </a:ext>
            </a:extLst>
          </p:cNvPr>
          <p:cNvSpPr/>
          <p:nvPr/>
        </p:nvSpPr>
        <p:spPr>
          <a:xfrm>
            <a:off x="2062053" y="3188594"/>
            <a:ext cx="1857616" cy="386497"/>
          </a:xfrm>
          <a:prstGeom prst="homePlat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Data Centers</a:t>
            </a:r>
          </a:p>
        </p:txBody>
      </p:sp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4D7A7775-159D-4753-8105-CC472B3C19AE}"/>
              </a:ext>
            </a:extLst>
          </p:cNvPr>
          <p:cNvSpPr/>
          <p:nvPr/>
        </p:nvSpPr>
        <p:spPr>
          <a:xfrm>
            <a:off x="5872752" y="5504557"/>
            <a:ext cx="963314" cy="386497"/>
          </a:xfrm>
          <a:prstGeom prst="homePlate">
            <a:avLst/>
          </a:prstGeom>
          <a:gradFill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Inmate Track’g</a:t>
            </a:r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565447D1-BFC4-4455-A845-938FED07EFEA}"/>
              </a:ext>
            </a:extLst>
          </p:cNvPr>
          <p:cNvSpPr/>
          <p:nvPr/>
        </p:nvSpPr>
        <p:spPr>
          <a:xfrm>
            <a:off x="6387894" y="4152481"/>
            <a:ext cx="745097" cy="386497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Reports</a:t>
            </a:r>
          </a:p>
        </p:txBody>
      </p: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7538AA10-762B-4E6E-8DAE-E5F7AC7C77C3}"/>
              </a:ext>
            </a:extLst>
          </p:cNvPr>
          <p:cNvSpPr/>
          <p:nvPr/>
        </p:nvSpPr>
        <p:spPr>
          <a:xfrm>
            <a:off x="4981599" y="4584871"/>
            <a:ext cx="1816150" cy="386497"/>
          </a:xfrm>
          <a:prstGeom prst="homePlate">
            <a:avLst/>
          </a:prstGeom>
          <a:gradFill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Enterprise Resource Planning</a:t>
            </a:r>
          </a:p>
        </p:txBody>
      </p:sp>
      <p:sp>
        <p:nvSpPr>
          <p:cNvPr id="20" name="Arrow: Pentagon 19">
            <a:extLst>
              <a:ext uri="{FF2B5EF4-FFF2-40B4-BE49-F238E27FC236}">
                <a16:creationId xmlns:a16="http://schemas.microsoft.com/office/drawing/2014/main" id="{350D4EA3-8DDB-4F9B-8E10-FE39E00BA292}"/>
              </a:ext>
            </a:extLst>
          </p:cNvPr>
          <p:cNvSpPr/>
          <p:nvPr/>
        </p:nvSpPr>
        <p:spPr>
          <a:xfrm>
            <a:off x="6836066" y="5028782"/>
            <a:ext cx="963314" cy="419008"/>
          </a:xfrm>
          <a:prstGeom prst="homePlate">
            <a:avLst/>
          </a:prstGeom>
          <a:gradFill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Video Remote Interpreting</a:t>
            </a:r>
          </a:p>
        </p:txBody>
      </p:sp>
      <p:sp>
        <p:nvSpPr>
          <p:cNvPr id="21" name="Arrow: Pentagon 20">
            <a:extLst>
              <a:ext uri="{FF2B5EF4-FFF2-40B4-BE49-F238E27FC236}">
                <a16:creationId xmlns:a16="http://schemas.microsoft.com/office/drawing/2014/main" id="{3E7B3BDF-E368-43D6-BA96-F69BD614D8E0}"/>
              </a:ext>
            </a:extLst>
          </p:cNvPr>
          <p:cNvSpPr/>
          <p:nvPr/>
        </p:nvSpPr>
        <p:spPr>
          <a:xfrm>
            <a:off x="2062052" y="4534564"/>
            <a:ext cx="1466492" cy="386497"/>
          </a:xfrm>
          <a:prstGeom prst="homePlat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VPN</a:t>
            </a:r>
          </a:p>
        </p:txBody>
      </p:sp>
      <p:sp>
        <p:nvSpPr>
          <p:cNvPr id="22" name="Arrow: Pentagon 21">
            <a:extLst>
              <a:ext uri="{FF2B5EF4-FFF2-40B4-BE49-F238E27FC236}">
                <a16:creationId xmlns:a16="http://schemas.microsoft.com/office/drawing/2014/main" id="{DC113019-C007-4579-9D95-4511F91D1B8C}"/>
              </a:ext>
            </a:extLst>
          </p:cNvPr>
          <p:cNvSpPr/>
          <p:nvPr/>
        </p:nvSpPr>
        <p:spPr>
          <a:xfrm>
            <a:off x="3928294" y="3301771"/>
            <a:ext cx="5681547" cy="171895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A2J Portal</a:t>
            </a:r>
          </a:p>
        </p:txBody>
      </p:sp>
      <p:sp>
        <p:nvSpPr>
          <p:cNvPr id="23" name="Arrow: Pentagon 22">
            <a:extLst>
              <a:ext uri="{FF2B5EF4-FFF2-40B4-BE49-F238E27FC236}">
                <a16:creationId xmlns:a16="http://schemas.microsoft.com/office/drawing/2014/main" id="{F7B247F5-7F02-43D5-B09B-7CC9DAA8019D}"/>
              </a:ext>
            </a:extLst>
          </p:cNvPr>
          <p:cNvSpPr/>
          <p:nvPr/>
        </p:nvSpPr>
        <p:spPr>
          <a:xfrm>
            <a:off x="3934582" y="3188594"/>
            <a:ext cx="1163545" cy="386497"/>
          </a:xfrm>
          <a:prstGeom prst="homePlat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A2J Portal</a:t>
            </a:r>
          </a:p>
        </p:txBody>
      </p:sp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29167F0B-52FC-4B89-83DF-5C228D79EC1C}"/>
              </a:ext>
            </a:extLst>
          </p:cNvPr>
          <p:cNvSpPr/>
          <p:nvPr/>
        </p:nvSpPr>
        <p:spPr>
          <a:xfrm>
            <a:off x="7845668" y="2585200"/>
            <a:ext cx="1661217" cy="386497"/>
          </a:xfrm>
          <a:prstGeom prst="homePlat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MassCourts Replacement</a:t>
            </a:r>
          </a:p>
        </p:txBody>
      </p:sp>
      <p:sp>
        <p:nvSpPr>
          <p:cNvPr id="25" name="Arrow: Pentagon 24">
            <a:extLst>
              <a:ext uri="{FF2B5EF4-FFF2-40B4-BE49-F238E27FC236}">
                <a16:creationId xmlns:a16="http://schemas.microsoft.com/office/drawing/2014/main" id="{2FCF82A2-34BE-4D90-9329-986C33BB8B1D}"/>
              </a:ext>
            </a:extLst>
          </p:cNvPr>
          <p:cNvSpPr/>
          <p:nvPr/>
        </p:nvSpPr>
        <p:spPr>
          <a:xfrm>
            <a:off x="2991293" y="5013261"/>
            <a:ext cx="1908364" cy="386497"/>
          </a:xfrm>
          <a:prstGeom prst="homePlate">
            <a:avLst/>
          </a:prstGeom>
          <a:gradFill>
            <a:gsLst>
              <a:gs pos="0">
                <a:schemeClr val="accent6">
                  <a:satMod val="103000"/>
                  <a:lumMod val="102000"/>
                  <a:tint val="94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Digital Signage</a:t>
            </a:r>
          </a:p>
        </p:txBody>
      </p:sp>
      <p:sp>
        <p:nvSpPr>
          <p:cNvPr id="26" name="Arrow: Pentagon 25">
            <a:extLst>
              <a:ext uri="{FF2B5EF4-FFF2-40B4-BE49-F238E27FC236}">
                <a16:creationId xmlns:a16="http://schemas.microsoft.com/office/drawing/2014/main" id="{6DF9EE44-5DCA-4057-AFC9-927555D16408}"/>
              </a:ext>
            </a:extLst>
          </p:cNvPr>
          <p:cNvSpPr/>
          <p:nvPr/>
        </p:nvSpPr>
        <p:spPr>
          <a:xfrm>
            <a:off x="2062052" y="2281661"/>
            <a:ext cx="1170245" cy="386497"/>
          </a:xfrm>
          <a:prstGeom prst="homePlat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Digital </a:t>
            </a:r>
            <a:r>
              <a:rPr lang="en-US" sz="1000" b="1" dirty="0" err="1">
                <a:solidFill>
                  <a:schemeClr val="bg1"/>
                </a:solidFill>
              </a:rPr>
              <a:t>Caseflow</a:t>
            </a:r>
            <a:r>
              <a:rPr lang="en-US" sz="1000" b="1" dirty="0">
                <a:solidFill>
                  <a:schemeClr val="bg1"/>
                </a:solidFill>
              </a:rPr>
              <a:t> Planning</a:t>
            </a:r>
          </a:p>
        </p:txBody>
      </p:sp>
      <p:sp>
        <p:nvSpPr>
          <p:cNvPr id="27" name="Arrow: Pentagon 26">
            <a:extLst>
              <a:ext uri="{FF2B5EF4-FFF2-40B4-BE49-F238E27FC236}">
                <a16:creationId xmlns:a16="http://schemas.microsoft.com/office/drawing/2014/main" id="{4738BC07-4FEE-41A5-9B1D-0BE9D7E6A584}"/>
              </a:ext>
            </a:extLst>
          </p:cNvPr>
          <p:cNvSpPr/>
          <p:nvPr/>
        </p:nvSpPr>
        <p:spPr>
          <a:xfrm>
            <a:off x="2062054" y="2699705"/>
            <a:ext cx="871490" cy="386497"/>
          </a:xfrm>
          <a:prstGeom prst="homePlat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Appellate Planning</a:t>
            </a:r>
          </a:p>
        </p:txBody>
      </p:sp>
      <p:sp>
        <p:nvSpPr>
          <p:cNvPr id="28" name="Arrow: Pentagon 27">
            <a:extLst>
              <a:ext uri="{FF2B5EF4-FFF2-40B4-BE49-F238E27FC236}">
                <a16:creationId xmlns:a16="http://schemas.microsoft.com/office/drawing/2014/main" id="{8994D1D6-2249-44B9-8045-884060181A52}"/>
              </a:ext>
            </a:extLst>
          </p:cNvPr>
          <p:cNvSpPr/>
          <p:nvPr/>
        </p:nvSpPr>
        <p:spPr>
          <a:xfrm>
            <a:off x="5837313" y="2585199"/>
            <a:ext cx="1896794" cy="386497"/>
          </a:xfrm>
          <a:prstGeom prst="homePlat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MassCourts Replacement Planning</a:t>
            </a:r>
          </a:p>
        </p:txBody>
      </p:sp>
      <p:sp>
        <p:nvSpPr>
          <p:cNvPr id="29" name="Arrow: Pentagon 28">
            <a:extLst>
              <a:ext uri="{FF2B5EF4-FFF2-40B4-BE49-F238E27FC236}">
                <a16:creationId xmlns:a16="http://schemas.microsoft.com/office/drawing/2014/main" id="{6F8F9AE1-37CE-4066-B425-7FE6B5DC8DD6}"/>
              </a:ext>
            </a:extLst>
          </p:cNvPr>
          <p:cNvSpPr/>
          <p:nvPr/>
        </p:nvSpPr>
        <p:spPr>
          <a:xfrm>
            <a:off x="2026614" y="4098201"/>
            <a:ext cx="2431282" cy="386497"/>
          </a:xfrm>
          <a:prstGeom prst="homePlat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VOIP</a:t>
            </a:r>
          </a:p>
        </p:txBody>
      </p:sp>
    </p:spTree>
    <p:extLst>
      <p:ext uri="{BB962C8B-B14F-4D97-AF65-F5344CB8AC3E}">
        <p14:creationId xmlns:p14="http://schemas.microsoft.com/office/powerpoint/2010/main" val="1437685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9DA52-968C-49D7-AA5D-87FA8F04C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Governance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5404E2-AA01-4883-B269-35748970989F}"/>
              </a:ext>
            </a:extLst>
          </p:cNvPr>
          <p:cNvSpPr/>
          <p:nvPr/>
        </p:nvSpPr>
        <p:spPr>
          <a:xfrm>
            <a:off x="3247180" y="2441355"/>
            <a:ext cx="893780" cy="4953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Abadi" panose="020B0604020104020204" pitchFamily="34" charset="0"/>
              </a:rPr>
              <a:t>SMEs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518E77-E426-479A-91D3-7D9660A7D39F}"/>
              </a:ext>
            </a:extLst>
          </p:cNvPr>
          <p:cNvSpPr/>
          <p:nvPr/>
        </p:nvSpPr>
        <p:spPr>
          <a:xfrm>
            <a:off x="4903941" y="2446047"/>
            <a:ext cx="1955412" cy="495300"/>
          </a:xfrm>
          <a:prstGeom prst="rect">
            <a:avLst/>
          </a:prstGeom>
          <a:solidFill>
            <a:srgbClr val="E5A425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Abadi" panose="020B0604020104020204" pitchFamily="34" charset="0"/>
              </a:rPr>
              <a:t>Technology Governance Committee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B8F879-317A-4921-BA71-13253871652F}"/>
              </a:ext>
            </a:extLst>
          </p:cNvPr>
          <p:cNvSpPr/>
          <p:nvPr/>
        </p:nvSpPr>
        <p:spPr>
          <a:xfrm>
            <a:off x="4219912" y="3414563"/>
            <a:ext cx="3321049" cy="82549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badi" panose="020B0604020104020204" pitchFamily="34" charset="0"/>
              </a:rPr>
              <a:t>Project Management Office</a:t>
            </a:r>
          </a:p>
          <a:p>
            <a:pPr algn="ctr"/>
            <a:r>
              <a:rPr lang="en-US" dirty="0">
                <a:latin typeface="Abadi" panose="020B0604020104020204" pitchFamily="34" charset="0"/>
              </a:rPr>
              <a:t>(including Change Management)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7CC610-A3AA-480F-96CE-988A627B8B6A}"/>
              </a:ext>
            </a:extLst>
          </p:cNvPr>
          <p:cNvSpPr/>
          <p:nvPr/>
        </p:nvSpPr>
        <p:spPr>
          <a:xfrm>
            <a:off x="4207759" y="2441355"/>
            <a:ext cx="617120" cy="4953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Abadi" panose="020B0604020104020204" pitchFamily="34" charset="0"/>
              </a:rPr>
              <a:t>IT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2D54CB-9732-4793-8EF8-A7471D5E2C52}"/>
              </a:ext>
            </a:extLst>
          </p:cNvPr>
          <p:cNvSpPr/>
          <p:nvPr/>
        </p:nvSpPr>
        <p:spPr>
          <a:xfrm>
            <a:off x="6936693" y="2447925"/>
            <a:ext cx="1077205" cy="4953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Abadi" panose="020B0604020104020204" pitchFamily="34" charset="0"/>
              </a:rPr>
              <a:t>Procurement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EED3E37-04DF-4796-8540-C59ABF131046}"/>
              </a:ext>
            </a:extLst>
          </p:cNvPr>
          <p:cNvSpPr/>
          <p:nvPr/>
        </p:nvSpPr>
        <p:spPr>
          <a:xfrm>
            <a:off x="8084266" y="2447925"/>
            <a:ext cx="705460" cy="4953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Abadi" panose="020B0604020104020204" pitchFamily="34" charset="0"/>
              </a:rPr>
              <a:t>Finance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603A5D5-D05C-411E-8214-300B49426A63}"/>
              </a:ext>
            </a:extLst>
          </p:cNvPr>
          <p:cNvSpPr/>
          <p:nvPr/>
        </p:nvSpPr>
        <p:spPr>
          <a:xfrm>
            <a:off x="8866519" y="2447925"/>
            <a:ext cx="705460" cy="4953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Abadi" panose="020B0604020104020204" pitchFamily="34" charset="0"/>
              </a:rPr>
              <a:t>Training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431FEE9-5FCB-45DA-A341-F0A5CD79BE48}"/>
              </a:ext>
            </a:extLst>
          </p:cNvPr>
          <p:cNvSpPr/>
          <p:nvPr/>
        </p:nvSpPr>
        <p:spPr>
          <a:xfrm>
            <a:off x="2420701" y="2441355"/>
            <a:ext cx="749156" cy="4953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Abadi" panose="020B0604020104020204" pitchFamily="34" charset="0"/>
              </a:rPr>
              <a:t>HR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61A727-351D-4CDB-8841-D2A16FBC3F93}"/>
              </a:ext>
            </a:extLst>
          </p:cNvPr>
          <p:cNvSpPr/>
          <p:nvPr/>
        </p:nvSpPr>
        <p:spPr>
          <a:xfrm>
            <a:off x="1058497" y="3514064"/>
            <a:ext cx="1249698" cy="622005"/>
          </a:xfrm>
          <a:prstGeom prst="rect">
            <a:avLst/>
          </a:prstGeom>
          <a:solidFill>
            <a:srgbClr val="E5A425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Abadi" panose="020B0604020104020204" pitchFamily="34" charset="0"/>
              </a:rPr>
              <a:t>Technology Advisory Group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5FA7D15-36BD-40E1-9F10-246843D3BD37}"/>
              </a:ext>
            </a:extLst>
          </p:cNvPr>
          <p:cNvCxnSpPr>
            <a:cxnSpLocks/>
            <a:stCxn id="6" idx="2"/>
            <a:endCxn id="26" idx="0"/>
          </p:cNvCxnSpPr>
          <p:nvPr/>
        </p:nvCxnSpPr>
        <p:spPr>
          <a:xfrm>
            <a:off x="5880437" y="4240062"/>
            <a:ext cx="2848463" cy="1010317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0E000DF-2025-451D-9B7E-AA95EA88DCCC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2308195" y="3825067"/>
            <a:ext cx="1911717" cy="12879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5A2041E-9FC1-4C41-98E7-1405B9505AD9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flipH="1">
            <a:off x="5880437" y="2941347"/>
            <a:ext cx="1210" cy="473216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BD30989F-0D92-44C2-8D3D-C0538030C75E}"/>
              </a:ext>
            </a:extLst>
          </p:cNvPr>
          <p:cNvSpPr/>
          <p:nvPr/>
        </p:nvSpPr>
        <p:spPr>
          <a:xfrm>
            <a:off x="2496849" y="5250379"/>
            <a:ext cx="963254" cy="4953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r="54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Abadi" panose="020B0604020104020204" pitchFamily="34" charset="0"/>
              </a:rPr>
              <a:t>Project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F428695-A656-44BE-A4D2-EC58A60482AD}"/>
              </a:ext>
            </a:extLst>
          </p:cNvPr>
          <p:cNvSpPr/>
          <p:nvPr/>
        </p:nvSpPr>
        <p:spPr>
          <a:xfrm>
            <a:off x="3653949" y="5250379"/>
            <a:ext cx="963254" cy="495300"/>
          </a:xfrm>
          <a:prstGeom prst="rect">
            <a:avLst/>
          </a:prstGeom>
          <a:solidFill>
            <a:srgbClr val="C00000">
              <a:alpha val="46000"/>
            </a:srgbClr>
          </a:solidFill>
          <a:effectLst>
            <a:innerShdw blurRad="63500" dir="54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Abadi" panose="020B0604020104020204" pitchFamily="34" charset="0"/>
              </a:rPr>
              <a:t>Project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F2C578E-AA3E-4C6B-9AFF-3E019FBF7913}"/>
              </a:ext>
            </a:extLst>
          </p:cNvPr>
          <p:cNvSpPr/>
          <p:nvPr/>
        </p:nvSpPr>
        <p:spPr>
          <a:xfrm>
            <a:off x="4799357" y="5250379"/>
            <a:ext cx="963254" cy="4953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innerShdw blurRad="63500" dir="54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Abadi" panose="020B0604020104020204" pitchFamily="34" charset="0"/>
              </a:rPr>
              <a:t>Project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10AD3A5-4D9F-4A40-98C6-EF4D22B13C69}"/>
              </a:ext>
            </a:extLst>
          </p:cNvPr>
          <p:cNvSpPr/>
          <p:nvPr/>
        </p:nvSpPr>
        <p:spPr>
          <a:xfrm>
            <a:off x="5944765" y="5250379"/>
            <a:ext cx="963254" cy="4953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r="54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Abadi" panose="020B0604020104020204" pitchFamily="34" charset="0"/>
              </a:rPr>
              <a:t>Project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A5EC27D-EF29-4726-B693-D19F2AB333D0}"/>
              </a:ext>
            </a:extLst>
          </p:cNvPr>
          <p:cNvSpPr/>
          <p:nvPr/>
        </p:nvSpPr>
        <p:spPr>
          <a:xfrm>
            <a:off x="7101865" y="5250379"/>
            <a:ext cx="963254" cy="495300"/>
          </a:xfrm>
          <a:prstGeom prst="rect">
            <a:avLst/>
          </a:prstGeom>
          <a:solidFill>
            <a:srgbClr val="C00000">
              <a:alpha val="44000"/>
            </a:srgbClr>
          </a:solidFill>
          <a:effectLst>
            <a:innerShdw blurRad="63500" dir="54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Abadi" panose="020B0604020104020204" pitchFamily="34" charset="0"/>
              </a:rPr>
              <a:t>Project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F43FF4D-7B9D-4DF9-B247-45704A63A50F}"/>
              </a:ext>
            </a:extLst>
          </p:cNvPr>
          <p:cNvSpPr/>
          <p:nvPr/>
        </p:nvSpPr>
        <p:spPr>
          <a:xfrm>
            <a:off x="8247273" y="5250379"/>
            <a:ext cx="963254" cy="4953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innerShdw blurRad="63500" dir="54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Abadi" panose="020B0604020104020204" pitchFamily="34" charset="0"/>
              </a:rPr>
              <a:t>Project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2CBC973-6D4B-47BB-95D1-C7875607B478}"/>
              </a:ext>
            </a:extLst>
          </p:cNvPr>
          <p:cNvCxnSpPr>
            <a:cxnSpLocks/>
            <a:stCxn id="20" idx="0"/>
          </p:cNvCxnSpPr>
          <p:nvPr/>
        </p:nvCxnSpPr>
        <p:spPr>
          <a:xfrm flipV="1">
            <a:off x="2978476" y="4240063"/>
            <a:ext cx="2784135" cy="1010316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B7C5D9E-719E-4EF5-B740-845A427AAD26}"/>
              </a:ext>
            </a:extLst>
          </p:cNvPr>
          <p:cNvCxnSpPr>
            <a:cxnSpLocks/>
            <a:stCxn id="6" idx="2"/>
            <a:endCxn id="25" idx="0"/>
          </p:cNvCxnSpPr>
          <p:nvPr/>
        </p:nvCxnSpPr>
        <p:spPr>
          <a:xfrm>
            <a:off x="5880437" y="4240062"/>
            <a:ext cx="1703055" cy="1010317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D19141E-9564-495A-A213-39271D0D9B64}"/>
              </a:ext>
            </a:extLst>
          </p:cNvPr>
          <p:cNvCxnSpPr>
            <a:cxnSpLocks/>
            <a:stCxn id="6" idx="2"/>
            <a:endCxn id="24" idx="0"/>
          </p:cNvCxnSpPr>
          <p:nvPr/>
        </p:nvCxnSpPr>
        <p:spPr>
          <a:xfrm>
            <a:off x="5880437" y="4240062"/>
            <a:ext cx="545955" cy="1010317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E92D9CD-133A-4F3B-8BC7-3811A50B0E22}"/>
              </a:ext>
            </a:extLst>
          </p:cNvPr>
          <p:cNvCxnSpPr>
            <a:cxnSpLocks/>
            <a:stCxn id="6" idx="2"/>
            <a:endCxn id="22" idx="0"/>
          </p:cNvCxnSpPr>
          <p:nvPr/>
        </p:nvCxnSpPr>
        <p:spPr>
          <a:xfrm flipH="1">
            <a:off x="5280984" y="4240062"/>
            <a:ext cx="599453" cy="1010317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AF66871-3005-4358-9531-0DFAFE56618B}"/>
              </a:ext>
            </a:extLst>
          </p:cNvPr>
          <p:cNvCxnSpPr>
            <a:cxnSpLocks/>
            <a:stCxn id="6" idx="2"/>
            <a:endCxn id="21" idx="0"/>
          </p:cNvCxnSpPr>
          <p:nvPr/>
        </p:nvCxnSpPr>
        <p:spPr>
          <a:xfrm flipH="1">
            <a:off x="4135576" y="4240062"/>
            <a:ext cx="1744861" cy="1010317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2170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7B3E9-9BDA-444B-BBA3-EAA26913D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Courtroom &amp; Courthouse: $94M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F922B0-719A-4DEC-850E-29B7EA19FC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01FF6-6AA1-43AF-BC0C-EA247D76D5A9}" type="slidenum">
              <a:rPr lang="nl-NL" smtClean="0"/>
              <a:pPr/>
              <a:t>8</a:t>
            </a:fld>
            <a:endParaRPr lang="nl-NL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9502C7D-7C6A-4E8F-AD8B-9C4E16AEDBEF}"/>
              </a:ext>
            </a:extLst>
          </p:cNvPr>
          <p:cNvSpPr/>
          <p:nvPr/>
        </p:nvSpPr>
        <p:spPr>
          <a:xfrm>
            <a:off x="609600" y="1260127"/>
            <a:ext cx="2498308" cy="5278785"/>
          </a:xfrm>
          <a:prstGeom prst="roundRect">
            <a:avLst/>
          </a:prstGeom>
          <a:solidFill>
            <a:srgbClr val="4A66AC">
              <a:alpha val="2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920" b="1" dirty="0">
                <a:solidFill>
                  <a:schemeClr val="tx1"/>
                </a:solidFill>
              </a:rPr>
              <a:t>Goals</a:t>
            </a:r>
          </a:p>
          <a:p>
            <a:pPr marL="342900" indent="-342900">
              <a:buFontTx/>
              <a:buChar char="-"/>
            </a:pPr>
            <a:r>
              <a:rPr lang="en-US" sz="1560" dirty="0">
                <a:solidFill>
                  <a:schemeClr val="tx1"/>
                </a:solidFill>
              </a:rPr>
              <a:t>Get documents right place, right time (esp. Judges and Clerks)</a:t>
            </a:r>
          </a:p>
          <a:p>
            <a:pPr marL="342900" indent="-342900">
              <a:buFontTx/>
              <a:buChar char="-"/>
            </a:pPr>
            <a:r>
              <a:rPr lang="en-US" sz="1560" dirty="0">
                <a:solidFill>
                  <a:schemeClr val="tx1"/>
                </a:solidFill>
              </a:rPr>
              <a:t>Support in-court docketing</a:t>
            </a:r>
          </a:p>
          <a:p>
            <a:pPr marL="342900" indent="-342900">
              <a:buFontTx/>
              <a:buChar char="-"/>
            </a:pPr>
            <a:r>
              <a:rPr lang="en-US" sz="1560" dirty="0">
                <a:solidFill>
                  <a:schemeClr val="tx1"/>
                </a:solidFill>
              </a:rPr>
              <a:t>Support comprehensive eFiling &amp; ePayment</a:t>
            </a:r>
          </a:p>
          <a:p>
            <a:pPr marL="342900" indent="-342900">
              <a:buFontTx/>
              <a:buChar char="-"/>
            </a:pPr>
            <a:r>
              <a:rPr lang="en-US" sz="1560" dirty="0">
                <a:solidFill>
                  <a:schemeClr val="tx1"/>
                </a:solidFill>
              </a:rPr>
              <a:t>Improve digital access to case info</a:t>
            </a:r>
          </a:p>
          <a:p>
            <a:pPr marL="342900" indent="-342900">
              <a:buFontTx/>
              <a:buChar char="-"/>
            </a:pPr>
            <a:r>
              <a:rPr lang="en-US" sz="1560" dirty="0">
                <a:solidFill>
                  <a:schemeClr val="tx1"/>
                </a:solidFill>
              </a:rPr>
              <a:t>Support mobile access</a:t>
            </a:r>
          </a:p>
          <a:p>
            <a:pPr marL="342900" indent="-342900">
              <a:buFontTx/>
              <a:buChar char="-"/>
            </a:pPr>
            <a:r>
              <a:rPr lang="en-US" sz="1560" dirty="0">
                <a:solidFill>
                  <a:schemeClr val="tx1"/>
                </a:solidFill>
              </a:rPr>
              <a:t>Improve access to court info (public </a:t>
            </a:r>
            <a:r>
              <a:rPr lang="en-US" sz="1560" dirty="0" err="1">
                <a:solidFill>
                  <a:schemeClr val="tx1"/>
                </a:solidFill>
              </a:rPr>
              <a:t>wifi</a:t>
            </a:r>
            <a:r>
              <a:rPr lang="en-US" sz="1560" dirty="0">
                <a:solidFill>
                  <a:schemeClr val="tx1"/>
                </a:solidFill>
              </a:rPr>
              <a:t>)</a:t>
            </a:r>
          </a:p>
          <a:p>
            <a:pPr marL="342900" indent="-342900">
              <a:buFontTx/>
              <a:buChar char="-"/>
            </a:pPr>
            <a:r>
              <a:rPr lang="en-US" sz="1560" dirty="0">
                <a:solidFill>
                  <a:schemeClr val="tx1"/>
                </a:solidFill>
              </a:rPr>
              <a:t>Ensure comprehensive digital workflow</a:t>
            </a:r>
          </a:p>
          <a:p>
            <a:pPr marL="342900" indent="-342900">
              <a:buFontTx/>
              <a:buChar char="-"/>
            </a:pPr>
            <a:r>
              <a:rPr lang="en-US" sz="1560" dirty="0">
                <a:solidFill>
                  <a:schemeClr val="tx1"/>
                </a:solidFill>
              </a:rPr>
              <a:t>Minimize data entry</a:t>
            </a:r>
          </a:p>
          <a:p>
            <a:pPr marL="342900" indent="-342900">
              <a:buFontTx/>
              <a:buChar char="-"/>
            </a:pPr>
            <a:endParaRPr lang="en-US" sz="1560" dirty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</a:pPr>
            <a:endParaRPr lang="en-US" sz="1920" dirty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</a:pPr>
            <a:endParaRPr lang="en-US" sz="192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2450767-2869-4B03-9AC9-AF2B81D9A1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654368"/>
              </p:ext>
            </p:extLst>
          </p:nvPr>
        </p:nvGraphicFramePr>
        <p:xfrm>
          <a:off x="3288432" y="1337836"/>
          <a:ext cx="7479904" cy="5131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092">
                  <a:extLst>
                    <a:ext uri="{9D8B030D-6E8A-4147-A177-3AD203B41FA5}">
                      <a16:colId xmlns:a16="http://schemas.microsoft.com/office/drawing/2014/main" val="3418959018"/>
                    </a:ext>
                  </a:extLst>
                </a:gridCol>
                <a:gridCol w="1183794">
                  <a:extLst>
                    <a:ext uri="{9D8B030D-6E8A-4147-A177-3AD203B41FA5}">
                      <a16:colId xmlns:a16="http://schemas.microsoft.com/office/drawing/2014/main" val="3916948348"/>
                    </a:ext>
                  </a:extLst>
                </a:gridCol>
                <a:gridCol w="2040357">
                  <a:extLst>
                    <a:ext uri="{9D8B030D-6E8A-4147-A177-3AD203B41FA5}">
                      <a16:colId xmlns:a16="http://schemas.microsoft.com/office/drawing/2014/main" val="681691355"/>
                    </a:ext>
                  </a:extLst>
                </a:gridCol>
                <a:gridCol w="1639661">
                  <a:extLst>
                    <a:ext uri="{9D8B030D-6E8A-4147-A177-3AD203B41FA5}">
                      <a16:colId xmlns:a16="http://schemas.microsoft.com/office/drawing/2014/main" val="1519926438"/>
                    </a:ext>
                  </a:extLst>
                </a:gridCol>
              </a:tblGrid>
              <a:tr h="712317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Initiative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IT cost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Implementation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IT Maintenance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1537275610"/>
                  </a:ext>
                </a:extLst>
              </a:tr>
              <a:tr h="617762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+mj-lt"/>
                        </a:rPr>
                        <a:t>Content and Workflow Management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$29.4M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$6.14M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$8.8M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3478221605"/>
                  </a:ext>
                </a:extLst>
              </a:tr>
              <a:tr h="567488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Digital Signage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$16.9M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$1M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$3.9M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2790084521"/>
                  </a:ext>
                </a:extLst>
              </a:tr>
              <a:tr h="567488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+mj-lt"/>
                        </a:rPr>
                        <a:t>Wifi</a:t>
                      </a:r>
                      <a:r>
                        <a:rPr lang="en-US" sz="1600" dirty="0">
                          <a:latin typeface="+mj-lt"/>
                        </a:rPr>
                        <a:t> (Staff &amp; Public)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+mj-lt"/>
                        </a:rPr>
                        <a:t>$9.75M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$9.6M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+mj-lt"/>
                        </a:rPr>
                        <a:t>$2M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1402286903"/>
                  </a:ext>
                </a:extLst>
              </a:tr>
              <a:tr h="617762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+mj-lt"/>
                        </a:rPr>
                        <a:t>Appeals Case Management Replacement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$5.5M</a:t>
                      </a:r>
                    </a:p>
                  </a:txBody>
                  <a:tcPr marL="11430" marR="11430" marT="1143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$3M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$1.1M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469673318"/>
                  </a:ext>
                </a:extLst>
              </a:tr>
              <a:tr h="431526">
                <a:tc>
                  <a:txBody>
                    <a:bodyPr/>
                    <a:lstStyle/>
                    <a:p>
                      <a:pPr marL="0" marR="0" lvl="0" indent="0" algn="l" defTabSz="10159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+mj-lt"/>
                        </a:rPr>
                        <a:t>Video Remote Interpreting 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$5.05M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$2.05M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$850K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203073500"/>
                  </a:ext>
                </a:extLst>
              </a:tr>
              <a:tr h="431526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A2J Portal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$1.4M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$2M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$700K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1646603853"/>
                  </a:ext>
                </a:extLst>
              </a:tr>
              <a:tr h="617762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Case Management Replacement Planning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j-lt"/>
                      </a:endParaRP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$1M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j-lt"/>
                      </a:endParaRP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1070634160"/>
                  </a:ext>
                </a:extLst>
              </a:tr>
              <a:tr h="567488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Digital Court Reports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$474K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$546K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$27K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2833569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697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7B3E9-9BDA-444B-BBA3-EAA26913D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91077"/>
            <a:ext cx="10972800" cy="642637"/>
          </a:xfrm>
        </p:spPr>
        <p:txBody>
          <a:bodyPr/>
          <a:lstStyle/>
          <a:p>
            <a:r>
              <a:rPr lang="en-US" dirty="0"/>
              <a:t>Modern &amp; Secure Judiciary: $35M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F922B0-719A-4DEC-850E-29B7EA19FC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01FF6-6AA1-43AF-BC0C-EA247D76D5A9}" type="slidenum">
              <a:rPr lang="nl-NL" smtClean="0"/>
              <a:pPr/>
              <a:t>9</a:t>
            </a:fld>
            <a:endParaRPr lang="nl-NL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9B4E261-68EB-485C-A795-9EF9945B385C}"/>
              </a:ext>
            </a:extLst>
          </p:cNvPr>
          <p:cNvSpPr/>
          <p:nvPr/>
        </p:nvSpPr>
        <p:spPr>
          <a:xfrm>
            <a:off x="683433" y="2042434"/>
            <a:ext cx="2399997" cy="2478452"/>
          </a:xfrm>
          <a:prstGeom prst="roundRect">
            <a:avLst/>
          </a:prstGeom>
          <a:solidFill>
            <a:srgbClr val="4A66AC">
              <a:alpha val="2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920" b="1" dirty="0">
                <a:solidFill>
                  <a:schemeClr val="tx1"/>
                </a:solidFill>
              </a:rPr>
              <a:t>Goals</a:t>
            </a:r>
          </a:p>
          <a:p>
            <a:pPr marL="342900" indent="-342900">
              <a:buFontTx/>
              <a:buChar char="-"/>
            </a:pPr>
            <a:r>
              <a:rPr lang="en-US" sz="1680" dirty="0">
                <a:solidFill>
                  <a:schemeClr val="tx1"/>
                </a:solidFill>
              </a:rPr>
              <a:t>Improve digital security</a:t>
            </a:r>
          </a:p>
          <a:p>
            <a:pPr marL="342900" indent="-342900">
              <a:buFontTx/>
              <a:buChar char="-"/>
            </a:pPr>
            <a:r>
              <a:rPr lang="en-US" sz="1680" dirty="0">
                <a:solidFill>
                  <a:schemeClr val="tx1"/>
                </a:solidFill>
              </a:rPr>
              <a:t>Improve physical security</a:t>
            </a:r>
          </a:p>
          <a:p>
            <a:pPr marL="342900" indent="-342900">
              <a:buFontTx/>
              <a:buChar char="-"/>
            </a:pPr>
            <a:r>
              <a:rPr lang="en-US" sz="1680" dirty="0">
                <a:solidFill>
                  <a:schemeClr val="tx1"/>
                </a:solidFill>
              </a:rPr>
              <a:t>Enhance disaster response</a:t>
            </a:r>
          </a:p>
          <a:p>
            <a:pPr marL="342900" indent="-342900">
              <a:buFontTx/>
              <a:buChar char="-"/>
            </a:pPr>
            <a:endParaRPr lang="en-US" sz="1920" dirty="0">
              <a:solidFill>
                <a:schemeClr val="tx1"/>
              </a:solidFill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A268AE73-37D8-46F6-AD89-C1DA61B20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890330"/>
              </p:ext>
            </p:extLst>
          </p:nvPr>
        </p:nvGraphicFramePr>
        <p:xfrm>
          <a:off x="3242996" y="2155897"/>
          <a:ext cx="7445831" cy="2364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7345">
                  <a:extLst>
                    <a:ext uri="{9D8B030D-6E8A-4147-A177-3AD203B41FA5}">
                      <a16:colId xmlns:a16="http://schemas.microsoft.com/office/drawing/2014/main" val="3418959018"/>
                    </a:ext>
                  </a:extLst>
                </a:gridCol>
                <a:gridCol w="1481370">
                  <a:extLst>
                    <a:ext uri="{9D8B030D-6E8A-4147-A177-3AD203B41FA5}">
                      <a16:colId xmlns:a16="http://schemas.microsoft.com/office/drawing/2014/main" val="3916948348"/>
                    </a:ext>
                  </a:extLst>
                </a:gridCol>
                <a:gridCol w="2023292">
                  <a:extLst>
                    <a:ext uri="{9D8B030D-6E8A-4147-A177-3AD203B41FA5}">
                      <a16:colId xmlns:a16="http://schemas.microsoft.com/office/drawing/2014/main" val="681691355"/>
                    </a:ext>
                  </a:extLst>
                </a:gridCol>
                <a:gridCol w="2283824">
                  <a:extLst>
                    <a:ext uri="{9D8B030D-6E8A-4147-A177-3AD203B41FA5}">
                      <a16:colId xmlns:a16="http://schemas.microsoft.com/office/drawing/2014/main" val="309065445"/>
                    </a:ext>
                  </a:extLst>
                </a:gridCol>
              </a:tblGrid>
              <a:tr h="447595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Initiative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IT cost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Implementation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IT Maintenance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1537275610"/>
                  </a:ext>
                </a:extLst>
              </a:tr>
              <a:tr h="516456">
                <a:tc>
                  <a:txBody>
                    <a:bodyPr/>
                    <a:lstStyle/>
                    <a:p>
                      <a:r>
                        <a:rPr lang="en-US" sz="1400" b="0" dirty="0"/>
                        <a:t>Physical Security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/>
                        <a:t>$17.6M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$4M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/>
                        <a:t>$3M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1871404122"/>
                  </a:ext>
                </a:extLst>
              </a:tr>
              <a:tr h="516456">
                <a:tc>
                  <a:txBody>
                    <a:bodyPr/>
                    <a:lstStyle/>
                    <a:p>
                      <a:r>
                        <a:rPr lang="en-US" sz="1400" b="0" dirty="0"/>
                        <a:t>Digital Security 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marL="0" marR="0" lvl="0" indent="0" algn="ctr" defTabSz="10159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$5.25M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$2M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/>
                        <a:t>$300K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342379628"/>
                  </a:ext>
                </a:extLst>
              </a:tr>
              <a:tr h="552017">
                <a:tc>
                  <a:txBody>
                    <a:bodyPr/>
                    <a:lstStyle/>
                    <a:p>
                      <a:r>
                        <a:rPr lang="en-US" sz="1400" b="0" dirty="0"/>
                        <a:t>Law Enforcement Comm.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/>
                        <a:t>$3.5M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$1.5M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/>
                        <a:t>$350K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3675699787"/>
                  </a:ext>
                </a:extLst>
              </a:tr>
              <a:tr h="332465">
                <a:tc>
                  <a:txBody>
                    <a:bodyPr/>
                    <a:lstStyle/>
                    <a:p>
                      <a:r>
                        <a:rPr lang="en-US" sz="1400" b="0" dirty="0"/>
                        <a:t>Inmate Tracking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/>
                        <a:t>$725K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$819K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/>
                        <a:t>$80K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val="2836262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1519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randing-Colors">
      <a:dk1>
        <a:srgbClr val="002060"/>
      </a:dk1>
      <a:lt1>
        <a:sysClr val="window" lastClr="FFFFFF"/>
      </a:lt1>
      <a:dk2>
        <a:srgbClr val="7F7F7F"/>
      </a:dk2>
      <a:lt2>
        <a:srgbClr val="D3D3D3"/>
      </a:lt2>
      <a:accent1>
        <a:srgbClr val="E5A425"/>
      </a:accent1>
      <a:accent2>
        <a:srgbClr val="F5E3A5"/>
      </a:accent2>
      <a:accent3>
        <a:srgbClr val="ECCA53"/>
      </a:accent3>
      <a:accent4>
        <a:srgbClr val="AF8C13"/>
      </a:accent4>
      <a:accent5>
        <a:srgbClr val="1F2E5C"/>
      </a:accent5>
      <a:accent6>
        <a:srgbClr val="30468C"/>
      </a:accent6>
      <a:hlink>
        <a:srgbClr val="A9B6E1"/>
      </a:hlink>
      <a:folHlink>
        <a:srgbClr val="090D19"/>
      </a:folHlink>
    </a:clrScheme>
    <a:fontScheme name="Branding1">
      <a:majorFont>
        <a:latin typeface="Cambria"/>
        <a:ea typeface=""/>
        <a:cs typeface=""/>
      </a:majorFont>
      <a:minorFont>
        <a:latin typeface="Cambria Mat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2A6480DEB9F34A8A167B5ED0E4A559" ma:contentTypeVersion="2" ma:contentTypeDescription="Create a new document." ma:contentTypeScope="" ma:versionID="e55d851ae42862c2d4455cb6990a0f92">
  <xsd:schema xmlns:xsd="http://www.w3.org/2001/XMLSchema" xmlns:xs="http://www.w3.org/2001/XMLSchema" xmlns:p="http://schemas.microsoft.com/office/2006/metadata/properties" xmlns:ns2="bddfc408-3f77-43ea-80f6-a637602e0af0" targetNamespace="http://schemas.microsoft.com/office/2006/metadata/properties" ma:root="true" ma:fieldsID="46a90edcd4cbb7d9eefa64072bf0b53b" ns2:_="">
    <xsd:import namespace="bddfc408-3f77-43ea-80f6-a637602e0a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dfc408-3f77-43ea-80f6-a637602e0a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33A2A4-7246-43B1-8484-A0C4E154B137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bddfc408-3f77-43ea-80f6-a637602e0af0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7905752-AD64-4671-B975-A9ED9562F9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dfc408-3f77-43ea-80f6-a637602e0a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4E1E07C-B31E-4239-91F0-869329ED23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14000</TotalTime>
  <Words>736</Words>
  <Application>Microsoft Office PowerPoint</Application>
  <PresentationFormat>Widescreen</PresentationFormat>
  <Paragraphs>259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Abadi</vt:lpstr>
      <vt:lpstr>Arial</vt:lpstr>
      <vt:lpstr>Calibri</vt:lpstr>
      <vt:lpstr>Cambria</vt:lpstr>
      <vt:lpstr>Cambria Math</vt:lpstr>
      <vt:lpstr>Office Theme</vt:lpstr>
      <vt:lpstr>Joint Committee on Bonding,  Capital Expenditures and State Assets  H4499 Judiciary IT Bond Bill </vt:lpstr>
      <vt:lpstr>Digital Transformation</vt:lpstr>
      <vt:lpstr>E-filing process supplies paper workflow (TC)</vt:lpstr>
      <vt:lpstr>… still allowing critical functional gaps.  E-filing process potential to kickoff paperless court</vt:lpstr>
      <vt:lpstr>3 Elements of the Judiciary IT Bond Bill</vt:lpstr>
      <vt:lpstr>Preliminary Bond Bill Roadmap</vt:lpstr>
      <vt:lpstr>Governance</vt:lpstr>
      <vt:lpstr>Digital Courtroom &amp; Courthouse: $94M</vt:lpstr>
      <vt:lpstr>Modern &amp; Secure Judiciary: $35M</vt:lpstr>
      <vt:lpstr>Operations Excellence: $35M</vt:lpstr>
      <vt:lpstr>Questions</vt:lpstr>
    </vt:vector>
  </TitlesOfParts>
  <Company>AOTC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christine.lamont</dc:creator>
  <cp:lastModifiedBy>Steven W Duncan</cp:lastModifiedBy>
  <cp:revision>337</cp:revision>
  <cp:lastPrinted>2020-01-21T15:28:32Z</cp:lastPrinted>
  <dcterms:created xsi:type="dcterms:W3CDTF">2019-08-22T13:02:45Z</dcterms:created>
  <dcterms:modified xsi:type="dcterms:W3CDTF">2022-03-29T03:49:37Z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0x010100CB2A6480DEB9F34A8A167B5ED0E4A559</vt:lpwstr>
  </property>
</Properties>
</file>