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handoutMasterIdLst>
    <p:handoutMasterId r:id="rId62"/>
  </p:handoutMasterIdLst>
  <p:sldIdLst>
    <p:sldId id="2147470021" r:id="rId5"/>
    <p:sldId id="2147470035" r:id="rId6"/>
    <p:sldId id="2147470036" r:id="rId7"/>
    <p:sldId id="2147470037" r:id="rId8"/>
    <p:sldId id="2147470038" r:id="rId9"/>
    <p:sldId id="2147470040" r:id="rId10"/>
    <p:sldId id="2147470041" r:id="rId11"/>
    <p:sldId id="2147470042" r:id="rId12"/>
    <p:sldId id="2147470044" r:id="rId13"/>
    <p:sldId id="2147470045" r:id="rId14"/>
    <p:sldId id="2147470046" r:id="rId15"/>
    <p:sldId id="2147470048" r:id="rId16"/>
    <p:sldId id="2147470049" r:id="rId17"/>
    <p:sldId id="2147470050" r:id="rId18"/>
    <p:sldId id="2147470051" r:id="rId19"/>
    <p:sldId id="2147470053" r:id="rId20"/>
    <p:sldId id="2147470054" r:id="rId21"/>
    <p:sldId id="2147470055" r:id="rId22"/>
    <p:sldId id="2147470056" r:id="rId23"/>
    <p:sldId id="2147470057" r:id="rId24"/>
    <p:sldId id="2147470059" r:id="rId25"/>
    <p:sldId id="2147470094" r:id="rId26"/>
    <p:sldId id="2147470060" r:id="rId27"/>
    <p:sldId id="2147470062" r:id="rId28"/>
    <p:sldId id="2147470095" r:id="rId29"/>
    <p:sldId id="2147470098" r:id="rId30"/>
    <p:sldId id="2147470099" r:id="rId31"/>
    <p:sldId id="2147470096" r:id="rId32"/>
    <p:sldId id="2147470066" r:id="rId33"/>
    <p:sldId id="2147470067" r:id="rId34"/>
    <p:sldId id="2147470068" r:id="rId35"/>
    <p:sldId id="2147470069" r:id="rId36"/>
    <p:sldId id="2147470070" r:id="rId37"/>
    <p:sldId id="2147470071" r:id="rId38"/>
    <p:sldId id="2147470072" r:id="rId39"/>
    <p:sldId id="2147470073" r:id="rId40"/>
    <p:sldId id="2147470074" r:id="rId41"/>
    <p:sldId id="2147470075" r:id="rId42"/>
    <p:sldId id="2147470085" r:id="rId43"/>
    <p:sldId id="2147470076" r:id="rId44"/>
    <p:sldId id="2147470077" r:id="rId45"/>
    <p:sldId id="2147470078" r:id="rId46"/>
    <p:sldId id="2147470097" r:id="rId47"/>
    <p:sldId id="2147470079" r:id="rId48"/>
    <p:sldId id="2147470080" r:id="rId49"/>
    <p:sldId id="2147470081" r:id="rId50"/>
    <p:sldId id="2147470082" r:id="rId51"/>
    <p:sldId id="2147470083" r:id="rId52"/>
    <p:sldId id="2147470084" r:id="rId53"/>
    <p:sldId id="2147470086" r:id="rId54"/>
    <p:sldId id="2147470087" r:id="rId55"/>
    <p:sldId id="2147470088" r:id="rId56"/>
    <p:sldId id="2147470089" r:id="rId57"/>
    <p:sldId id="2147470090" r:id="rId58"/>
    <p:sldId id="2147470091" r:id="rId59"/>
    <p:sldId id="2147470092" r:id="rId60"/>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4"/>
    <a:srgbClr val="032E53"/>
    <a:srgbClr val="055994"/>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62465" autoAdjust="0"/>
  </p:normalViewPr>
  <p:slideViewPr>
    <p:cSldViewPr snapToGrid="0" snapToObjects="1">
      <p:cViewPr varScale="1">
        <p:scale>
          <a:sx n="69" d="100"/>
          <a:sy n="69" d="100"/>
        </p:scale>
        <p:origin x="1722" y="66"/>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2/23/2026</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2/23/2026</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doc/2020-integrated-hivaids-std-and-viral-hepatitis-report/download"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lists/std-data-and-report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std/statistics/2021/default.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_INTERPRETING_HIV,_STD,"/></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x.doi.org/10.15585/mmwr.rr6905a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epatitis-b/hcp/diagnosis-testing/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cdc.gov/nndss/conditi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dx.doi.org/10.15585/mmwr.mm6942a3" TargetMode="External"/><Relationship Id="rId4" Type="http://schemas.openxmlformats.org/officeDocument/2006/relationships/hyperlink" Target="https://doi.org/10.1007/s40615-022-01456-7"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mass.gov/doc/joint-mdph-and-bphc-clinical-advisory-hiv-transmission-through-injection-drug-use-in-boston-march-15-2021/downloa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mass.gov/doc/joint-mdph-and-bphc-clinical-advisory-hiv-transmission-through-injection-drug-use-in-boston-march-15-2021/download"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solidFill>
                  <a:prstClr val="black"/>
                </a:solidFill>
              </a:rPr>
              <a:t>Suggested citation:</a:t>
            </a:r>
            <a:endParaRPr lang="en-US" sz="1600" dirty="0">
              <a:solidFill>
                <a:prstClr val="black"/>
              </a:solidFill>
            </a:endParaRPr>
          </a:p>
          <a:p>
            <a:pPr lvl="0"/>
            <a:r>
              <a:rPr lang="en-US" sz="1400" dirty="0">
                <a:solidFill>
                  <a:prstClr val="black"/>
                </a:solidFill>
              </a:rPr>
              <a:t>Massachusetts Department of Public Health, Bureau of Infectious Disease and Laboratory Sciences. 2024 Massachusetts Integrated HIV, STI and Viral Hepatitis Surveillance Report, </a:t>
            </a:r>
            <a:r>
              <a:rPr lang="en-US" sz="1400" dirty="0">
                <a:solidFill>
                  <a:srgbClr val="3333FF"/>
                </a:solidFill>
                <a:hlinkClick r:id="rId3">
                  <a:extLst>
                    <a:ext uri="{A12FA001-AC4F-418D-AE19-62706E023703}">
                      <ahyp:hlinkClr xmlns:ahyp="http://schemas.microsoft.com/office/drawing/2018/hyperlinkcolor" val="tx"/>
                    </a:ext>
                  </a:extLst>
                </a:hlinkClick>
              </a:rPr>
              <a:t>https://www.mass.gov/doc/2020-integrated-hivaids-std-and-viral-hepatitis-report/download</a:t>
            </a:r>
            <a:r>
              <a:rPr lang="en-US" sz="1400" dirty="0">
                <a:solidFill>
                  <a:srgbClr val="3333FF"/>
                </a:solidFill>
              </a:rPr>
              <a:t> </a:t>
            </a:r>
            <a:r>
              <a:rPr lang="en-US" sz="1400" dirty="0">
                <a:solidFill>
                  <a:prstClr val="black"/>
                </a:solidFill>
              </a:rPr>
              <a:t>Published December 2025. Accessed [date].</a:t>
            </a:r>
          </a:p>
          <a:p>
            <a:pPr lvl="0"/>
            <a:r>
              <a:rPr lang="en-US" sz="1400" b="1" dirty="0">
                <a:solidFill>
                  <a:prstClr val="black"/>
                </a:solidFill>
              </a:rPr>
              <a:t> </a:t>
            </a:r>
            <a:endParaRPr lang="en-US" sz="1400" dirty="0">
              <a:solidFill>
                <a:prstClr val="black"/>
              </a:solidFill>
            </a:endParaRPr>
          </a:p>
          <a:p>
            <a:pPr lvl="0">
              <a:spcBef>
                <a:spcPts val="0"/>
              </a:spcBef>
            </a:pPr>
            <a:r>
              <a:rPr lang="en-US" sz="1600" b="1" dirty="0">
                <a:solidFill>
                  <a:prstClr val="black"/>
                </a:solidFill>
              </a:rPr>
              <a:t>Bureau of Infectious Disease and Laboratory Sciences</a:t>
            </a:r>
            <a:br>
              <a:rPr lang="en-US" sz="1400" dirty="0">
                <a:solidFill>
                  <a:prstClr val="black"/>
                </a:solidFill>
              </a:rPr>
            </a:br>
            <a:r>
              <a:rPr lang="en-US" sz="1400" b="1" dirty="0">
                <a:solidFill>
                  <a:prstClr val="black"/>
                </a:solidFill>
              </a:rPr>
              <a:t>Massachusetts Department of Public Health</a:t>
            </a:r>
            <a:endParaRPr lang="en-US" sz="1400" dirty="0">
              <a:solidFill>
                <a:prstClr val="black"/>
              </a:solidFill>
            </a:endParaRPr>
          </a:p>
          <a:p>
            <a:pPr lvl="0">
              <a:spcBef>
                <a:spcPts val="0"/>
              </a:spcBef>
            </a:pPr>
            <a:r>
              <a:rPr lang="en-US" sz="1400" b="1" dirty="0">
                <a:solidFill>
                  <a:prstClr val="black"/>
                </a:solidFill>
              </a:rPr>
              <a:t>Dr. Alfred DeMaria, Jr. Campus</a:t>
            </a:r>
          </a:p>
          <a:p>
            <a:pPr lvl="0">
              <a:spcBef>
                <a:spcPts val="0"/>
              </a:spcBef>
            </a:pPr>
            <a:r>
              <a:rPr lang="en-US" sz="1400" dirty="0">
                <a:solidFill>
                  <a:prstClr val="black"/>
                </a:solidFill>
              </a:rPr>
              <a:t>305 South Street</a:t>
            </a:r>
            <a:br>
              <a:rPr lang="en-US" sz="1400" dirty="0">
                <a:solidFill>
                  <a:prstClr val="black"/>
                </a:solidFill>
              </a:rPr>
            </a:br>
            <a:r>
              <a:rPr lang="en-US" sz="1400" dirty="0">
                <a:solidFill>
                  <a:prstClr val="black"/>
                </a:solidFill>
              </a:rPr>
              <a:t>Jamaica Plain, MA 02130</a:t>
            </a:r>
          </a:p>
          <a:p>
            <a:pPr lvl="0"/>
            <a:r>
              <a:rPr lang="en-US" sz="1400" b="1" dirty="0">
                <a:solidFill>
                  <a:prstClr val="black"/>
                </a:solidFill>
              </a:rPr>
              <a:t>Questions about this report</a:t>
            </a:r>
            <a:endParaRPr lang="en-US" sz="1400" dirty="0">
              <a:solidFill>
                <a:prstClr val="black"/>
              </a:solidFill>
            </a:endParaRPr>
          </a:p>
          <a:p>
            <a:pPr lvl="0"/>
            <a:r>
              <a:rPr lang="en-US" sz="1400" dirty="0">
                <a:solidFill>
                  <a:prstClr val="black"/>
                </a:solidFill>
              </a:rPr>
              <a:t>Tel: (617) 983-6560</a:t>
            </a:r>
          </a:p>
          <a:p>
            <a:pPr lvl="0"/>
            <a:r>
              <a:rPr lang="en-US" sz="1400" b="1" dirty="0">
                <a:solidFill>
                  <a:prstClr val="black"/>
                </a:solidFill>
              </a:rPr>
              <a:t>To speak to the on-call epidemiologist </a:t>
            </a:r>
            <a:endParaRPr lang="en-US" sz="1400" dirty="0">
              <a:solidFill>
                <a:prstClr val="black"/>
              </a:solidFill>
            </a:endParaRPr>
          </a:p>
          <a:p>
            <a:pPr lvl="0"/>
            <a:r>
              <a:rPr lang="en-US" sz="1400" dirty="0">
                <a:solidFill>
                  <a:prstClr val="black"/>
                </a:solidFill>
              </a:rPr>
              <a:t>Tel: (617) 983-6800 </a:t>
            </a:r>
          </a:p>
          <a:p>
            <a:pPr marL="0" marR="0"/>
            <a:r>
              <a:rPr lang="en-US" sz="1400" b="1" dirty="0">
                <a:solidFill>
                  <a:srgbClr val="000000"/>
                </a:solidFill>
                <a:effectLst/>
                <a:ea typeface="Times New Roman" panose="02020603050405020304" pitchFamily="18" charset="0"/>
              </a:rPr>
              <a:t>To reach the Reporting and Partner Services </a:t>
            </a:r>
            <a:r>
              <a:rPr lang="en-US" sz="1400" b="1" dirty="0" err="1">
                <a:solidFill>
                  <a:srgbClr val="000000"/>
                </a:solidFill>
                <a:effectLst/>
                <a:ea typeface="Times New Roman" panose="02020603050405020304" pitchFamily="18" charset="0"/>
              </a:rPr>
              <a:t>Line</a:t>
            </a:r>
            <a:r>
              <a:rPr lang="en-US" sz="1400" b="1" baseline="30000" dirty="0" err="1">
                <a:effectLst/>
                <a:ea typeface="Calibri" panose="020F0502020204030204" pitchFamily="34" charset="0"/>
              </a:rPr>
              <a:t>i</a:t>
            </a:r>
            <a:r>
              <a:rPr lang="en-US" sz="1400" b="1" baseline="30000" dirty="0">
                <a:effectLst/>
                <a:ea typeface="Calibri" panose="020F0502020204030204" pitchFamily="34" charset="0"/>
              </a:rPr>
              <a:t> </a:t>
            </a:r>
            <a:endParaRPr lang="en-US" sz="1400" b="1" dirty="0">
              <a:effectLst/>
              <a:ea typeface="Times New Roman" panose="02020603050405020304" pitchFamily="18" charset="0"/>
            </a:endParaRPr>
          </a:p>
          <a:p>
            <a:pPr marL="0" marR="0"/>
            <a:r>
              <a:rPr lang="en-US" sz="1400" dirty="0">
                <a:solidFill>
                  <a:srgbClr val="000000"/>
                </a:solidFill>
                <a:effectLst/>
                <a:ea typeface="Times New Roman" panose="02020603050405020304" pitchFamily="18" charset="0"/>
              </a:rPr>
              <a:t>Tel: (617) 983-6999</a:t>
            </a:r>
            <a:endParaRPr lang="en-US" sz="1400" dirty="0">
              <a:effectLst/>
              <a:ea typeface="Times New Roman" panose="02020603050405020304" pitchFamily="18" charset="0"/>
            </a:endParaRPr>
          </a:p>
          <a:p>
            <a:pPr lvl="0"/>
            <a:r>
              <a:rPr lang="en-US" sz="1400" b="1" dirty="0">
                <a:solidFill>
                  <a:prstClr val="black"/>
                </a:solidFill>
              </a:rPr>
              <a:t>Questions about infectious disease reporting</a:t>
            </a:r>
            <a:endParaRPr lang="en-US" sz="1400" dirty="0">
              <a:solidFill>
                <a:prstClr val="black"/>
              </a:solidFill>
            </a:endParaRPr>
          </a:p>
          <a:p>
            <a:pPr lvl="0"/>
            <a:r>
              <a:rPr lang="en-US" sz="1400" dirty="0">
                <a:solidFill>
                  <a:prstClr val="black"/>
                </a:solidFill>
              </a:rPr>
              <a:t>Tel: (617) 983-6801</a:t>
            </a:r>
          </a:p>
          <a:p>
            <a:pPr lvl="0"/>
            <a:r>
              <a:rPr lang="en-US" sz="1400" b="1" dirty="0">
                <a:solidFill>
                  <a:prstClr val="black"/>
                </a:solidFill>
              </a:rPr>
              <a:t>Requests for additional data</a:t>
            </a:r>
            <a:endParaRPr lang="en-US" sz="1400" dirty="0">
              <a:solidFill>
                <a:prstClr val="black"/>
              </a:solidFill>
            </a:endParaRPr>
          </a:p>
          <a:p>
            <a:pPr lvl="0"/>
            <a:r>
              <a:rPr lang="en-US" sz="1400" u="sng" dirty="0">
                <a:solidFill>
                  <a:srgbClr val="3333FF"/>
                </a:solidFill>
                <a:hlinkClick r:id="rId4">
                  <a:extLst>
                    <a:ext uri="{A12FA001-AC4F-418D-AE19-62706E023703}">
                      <ahyp:hlinkClr xmlns:ahyp="http://schemas.microsoft.com/office/drawing/2018/hyperlinkcolor" val="tx"/>
                    </a:ext>
                  </a:extLst>
                </a:hlinkClick>
              </a:rPr>
              <a:t>https://www.mass.gov/lists/infectious-disease-data-reports-and-requests</a:t>
            </a:r>
            <a:r>
              <a:rPr lang="en-US" sz="1400" dirty="0">
                <a:solidFill>
                  <a:srgbClr val="3333FF"/>
                </a:solidFill>
              </a:rPr>
              <a:t> </a:t>
            </a:r>
          </a:p>
          <a:p>
            <a:pPr lvl="0"/>
            <a:r>
              <a:rPr lang="en-US" sz="1400" b="1" dirty="0">
                <a:solidFill>
                  <a:prstClr val="black"/>
                </a:solidFill>
              </a:rPr>
              <a:t>Slide set for 2024 Integrated Report</a:t>
            </a:r>
            <a:endParaRPr lang="en-US" sz="1400" dirty="0">
              <a:solidFill>
                <a:prstClr val="black"/>
              </a:solidFill>
            </a:endParaRPr>
          </a:p>
          <a:p>
            <a:pPr lvl="0"/>
            <a:r>
              <a:rPr lang="en-US" sz="1400" u="sng" dirty="0">
                <a:solidFill>
                  <a:srgbClr val="3333FF"/>
                </a:solidFill>
                <a:hlinkClick r:id="rId5">
                  <a:extLst>
                    <a:ext uri="{A12FA001-AC4F-418D-AE19-62706E023703}">
                      <ahyp:hlinkClr xmlns:ahyp="http://schemas.microsoft.com/office/drawing/2018/hyperlinkcolor" val="tx"/>
                    </a:ext>
                  </a:extLst>
                </a:hlinkClick>
              </a:rPr>
              <a:t>https://www.mass.gov/lists/std-data-and-reports</a:t>
            </a:r>
            <a:endParaRPr lang="en-US" sz="1400" b="1" dirty="0">
              <a:solidFill>
                <a:srgbClr val="3333FF"/>
              </a:solidFill>
            </a:endParaRPr>
          </a:p>
          <a:p>
            <a:pPr lvl="0"/>
            <a:r>
              <a:rPr lang="en-US" sz="1400" b="1" dirty="0">
                <a:solidFill>
                  <a:prstClr val="black"/>
                </a:solidFill>
              </a:rPr>
              <a:t>For additional contact information see </a:t>
            </a:r>
            <a:r>
              <a:rPr lang="en-US" sz="1400" u="sng" dirty="0">
                <a:solidFill>
                  <a:srgbClr val="3333FF"/>
                </a:solidFill>
              </a:rPr>
              <a:t>HIV, STI, and Viral Hepatitis Program Staff Contact Information</a:t>
            </a:r>
            <a:endParaRPr lang="en-US" sz="1400" u="sng" dirty="0">
              <a:solidFill>
                <a:prstClr val="black"/>
              </a:solidFill>
            </a:endParaRPr>
          </a:p>
          <a:p>
            <a:r>
              <a:rPr lang="en-US" sz="1400" b="1" dirty="0"/>
              <a:t>Acknowledgments</a:t>
            </a:r>
          </a:p>
          <a:p>
            <a:r>
              <a:rPr lang="en-US" sz="1400" dirty="0"/>
              <a:t>We are grateful to healthcare providers and laboratories across the Commonwealth who report HIV, STI, and viral hepatitis diagnoses and corresponding clinical information to the Massachusetts Department of Health (DPH), Bureau of Infectious Disease and Laboratory Sciences (BIDLS). These reports are essential to perform timely epidemiologic investigations and to inform an effective public health response. We also wish to acknowledge the contributions of the many program staff within BIDLS who collect, manage, maintain, and analyze this information and who reviewed draft sections relevant to their areas of expertise.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stacked bar chart displaying trends in the annual number of syphilis cases for seven age groups (&lt;15, 15-19, 20-24, 25-29, 30-39, 40-49, and 50+) for the ten-year period.</a:t>
            </a:r>
          </a:p>
          <a:p>
            <a:pPr indent="-182880">
              <a:spcBef>
                <a:spcPts val="0"/>
              </a:spcBef>
              <a:spcAft>
                <a:spcPts val="600"/>
              </a:spcAft>
            </a:pPr>
            <a:endParaRPr lang="en-US" sz="1200" dirty="0"/>
          </a:p>
          <a:p>
            <a:pPr indent="-182880">
              <a:spcBef>
                <a:spcPts val="0"/>
              </a:spcBef>
              <a:spcAft>
                <a:spcPts val="600"/>
              </a:spcAft>
              <a:buFont typeface="Arial" panose="020B0604020202020204" pitchFamily="34" charset="0"/>
              <a:buChar char="•"/>
            </a:pPr>
            <a:r>
              <a:rPr lang="en-US" sz="1200" dirty="0"/>
              <a:t>From 2015 to 2024,</a:t>
            </a:r>
            <a:r>
              <a:rPr lang="en-US" sz="1200" baseline="30000" dirty="0"/>
              <a:t>1</a:t>
            </a:r>
            <a:r>
              <a:rPr lang="en-US" sz="1200" dirty="0"/>
              <a:t> the largest increases in the number of reported confirmed and probable infectious syphilis cases were among individuals aged 30–39 years (by 2.2 times from 216 to 472) and 25–29 years (by 77% from 137 to 177).</a:t>
            </a:r>
          </a:p>
          <a:p>
            <a:pPr indent="-182880">
              <a:spcBef>
                <a:spcPts val="0"/>
              </a:spcBef>
              <a:spcAft>
                <a:spcPts val="600"/>
              </a:spcAft>
              <a:buFont typeface="Arial" panose="020B0604020202020204" pitchFamily="34" charset="0"/>
              <a:buChar char="•"/>
            </a:pPr>
            <a:r>
              <a:rPr lang="en-US" sz="1200" dirty="0"/>
              <a:t>The largest number of reported confirmed and probable infectious syphilis cases was among 30–39 year-olds for the past decade. </a:t>
            </a:r>
          </a:p>
          <a:p>
            <a:endParaRPr lang="en-US"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12621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rate map of Massachusetts displaying the incidence rate of syphilis cases per 100,000 population by city/town. Cities and towns are in one of seven categories: no reported cases, less than or equal to 4 per 100,000, 5 - 14 per 100,000, 15 - 24 per 100,000, 25 - 39 per 100,000, or 40 - 59 per 100,000, and greater than or equal to 60 per 100,000.</a:t>
            </a:r>
          </a:p>
          <a:p>
            <a:pPr defTabSz="913929">
              <a:defRPr/>
            </a:pPr>
            <a:endParaRPr lang="en-US" dirty="0"/>
          </a:p>
          <a:p>
            <a:pPr marL="171450" lvl="0"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rPr>
              <a:t>The statewide confirmed and probable infectious syphilis</a:t>
            </a:r>
            <a:r>
              <a:rPr lang="en-US" altLang="en-US" sz="1200" baseline="30000" dirty="0">
                <a:latin typeface="Arial" panose="020B0604020202020204" pitchFamily="34" charset="0"/>
                <a:ea typeface="Times New Roman" panose="02020603050405020304" pitchFamily="18" charset="0"/>
              </a:rPr>
              <a:t>2</a:t>
            </a:r>
            <a:r>
              <a:rPr lang="en-US" altLang="en-US" sz="1200" dirty="0">
                <a:latin typeface="Arial" panose="020B0604020202020204" pitchFamily="34" charset="0"/>
                <a:ea typeface="Times New Roman" panose="02020603050405020304" pitchFamily="18" charset="0"/>
              </a:rPr>
              <a:t> incidence rate decreased from a ten-year high of 22.7 in 2022 to 18.9 in 2024.</a:t>
            </a:r>
            <a:r>
              <a:rPr lang="en-US" altLang="en-US" sz="1200" baseline="30000" dirty="0">
                <a:latin typeface="Arial" panose="020B0604020202020204" pitchFamily="34" charset="0"/>
                <a:ea typeface="Times New Roman" panose="02020603050405020304" pitchFamily="18" charset="0"/>
              </a:rPr>
              <a:t>3</a:t>
            </a:r>
            <a:r>
              <a:rPr lang="en-US" altLang="en-US" sz="1200" dirty="0">
                <a:latin typeface="Arial" panose="020B0604020202020204" pitchFamily="34" charset="0"/>
                <a:ea typeface="Times New Roman" panose="02020603050405020304" pitchFamily="18" charset="0"/>
              </a:rPr>
              <a:t> </a:t>
            </a:r>
            <a:endParaRPr lang="en-US" altLang="en-US" sz="1200" dirty="0">
              <a:latin typeface="Arial" panose="020B0604020202020204" pitchFamily="34" charset="0"/>
            </a:endParaRPr>
          </a:p>
          <a:p>
            <a:pPr marL="171450" indent="-171450" defTabSz="914400" eaLnBrk="0" fontAlgn="base" hangingPunct="0">
              <a:spcBef>
                <a:spcPct val="0"/>
              </a:spcBef>
              <a:spcAft>
                <a:spcPts val="600"/>
              </a:spcAft>
              <a:buFont typeface="Arial" panose="020B0604020202020204" pitchFamily="34" charset="0"/>
              <a:buChar char="•"/>
            </a:pPr>
            <a:r>
              <a:rPr lang="en-US" sz="1200" dirty="0">
                <a:latin typeface="Arial" panose="020B0604020202020204" pitchFamily="34" charset="0"/>
              </a:rPr>
              <a:t>The five cities</a:t>
            </a:r>
            <a:r>
              <a:rPr lang="en-US" sz="1200" baseline="30000" dirty="0">
                <a:latin typeface="Arial" panose="020B0604020202020204" pitchFamily="34" charset="0"/>
              </a:rPr>
              <a:t>4</a:t>
            </a:r>
            <a:r>
              <a:rPr lang="en-US" sz="1200" dirty="0">
                <a:latin typeface="Arial" panose="020B0604020202020204" pitchFamily="34" charset="0"/>
              </a:rPr>
              <a:t> with the highest confirmed and probable infectious syphilis incidence rates were Lawrence (58.3 per 100,000), Springfield (56.4 per 100,000), Chelsea (56.4 per 100,000), Everett (48.9 per 100,000), and Chicopee (46.8 per 100,000).</a:t>
            </a:r>
          </a:p>
          <a:p>
            <a:pPr marL="171450"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rPr>
              <a:t>While South Dakota ranked first (highest rate) and Vermont ranked 50</a:t>
            </a:r>
            <a:r>
              <a:rPr lang="en-US" altLang="en-US" sz="1200" baseline="30000" dirty="0">
                <a:latin typeface="Arial" panose="020B0604020202020204" pitchFamily="34" charset="0"/>
                <a:ea typeface="Times New Roman" panose="02020603050405020304" pitchFamily="18" charset="0"/>
              </a:rPr>
              <a:t>th </a:t>
            </a:r>
            <a:r>
              <a:rPr lang="en-US" altLang="en-US" sz="1200" dirty="0">
                <a:latin typeface="Arial" panose="020B0604020202020204" pitchFamily="34" charset="0"/>
                <a:ea typeface="Times New Roman" panose="02020603050405020304" pitchFamily="18" charset="0"/>
              </a:rPr>
              <a:t>(lowest rate), Massachusetts ranked 34</a:t>
            </a:r>
            <a:r>
              <a:rPr lang="en-US" altLang="en-US" sz="1200" baseline="30000" dirty="0">
                <a:latin typeface="Arial" panose="020B0604020202020204" pitchFamily="34" charset="0"/>
                <a:ea typeface="Times New Roman" panose="02020603050405020304" pitchFamily="18" charset="0"/>
              </a:rPr>
              <a:t>th</a:t>
            </a:r>
            <a:r>
              <a:rPr lang="en-US" altLang="en-US" sz="1200" dirty="0">
                <a:latin typeface="Arial" panose="020B0604020202020204" pitchFamily="34" charset="0"/>
                <a:ea typeface="Times New Roman" panose="02020603050405020304" pitchFamily="18" charset="0"/>
              </a:rPr>
              <a:t> in primary and secondary syphilis incidence rate among the 50 states in 2023, the last year for which these national data are publicly available.</a:t>
            </a:r>
            <a:r>
              <a:rPr lang="en-US" altLang="en-US" sz="1200" baseline="30000" dirty="0">
                <a:latin typeface="Arial" panose="020B0604020202020204" pitchFamily="34" charset="0"/>
                <a:ea typeface="Times New Roman" panose="02020603050405020304" pitchFamily="18" charset="0"/>
                <a:cs typeface="Times New Roman" panose="02020603050405020304" pitchFamily="18" charset="0"/>
              </a:rPr>
              <a:t>5</a:t>
            </a:r>
            <a:endParaRPr lang="en-US" altLang="en-US" sz="1200" dirty="0">
              <a:latin typeface="Arial" panose="020B0604020202020204" pitchFamily="34" charset="0"/>
            </a:endParaRP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p>
          <a:p>
            <a:r>
              <a:rPr lang="en-US" sz="1200" baseline="30000" dirty="0">
                <a:latin typeface="Arial Narrow" panose="020B0606020202030204" pitchFamily="34" charset="0"/>
              </a:rPr>
              <a:t>2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200" baseline="30000" dirty="0">
                <a:latin typeface="Arial Narrow" panose="020B0606020202030204" pitchFamily="34" charset="0"/>
                <a:cs typeface="Arial" panose="020B0604020202020204" pitchFamily="34" charset="0"/>
              </a:rPr>
              <a:t>4 </a:t>
            </a:r>
            <a:r>
              <a:rPr lang="en-US" sz="1200" dirty="0">
                <a:latin typeface="Arial Narrow" panose="020B0606020202030204" pitchFamily="34" charset="0"/>
              </a:rPr>
              <a:t>Among cities that reported at least 12 confirmed syphilis cases in 2024.</a:t>
            </a:r>
          </a:p>
          <a:p>
            <a:r>
              <a:rPr lang="en-US" sz="1200" baseline="30000" dirty="0">
                <a:latin typeface="Arial Narrow" panose="020B0606020202030204" pitchFamily="34" charset="0"/>
                <a:ea typeface="Calibri" panose="020F0502020204030204" pitchFamily="34" charset="0"/>
                <a:cs typeface="Times New Roman" panose="02020603050405020304" pitchFamily="18" charset="0"/>
              </a:rPr>
              <a:t>5</a:t>
            </a:r>
            <a:r>
              <a:rPr lang="en-US" sz="1200" dirty="0">
                <a:latin typeface="Arial Narrow" panose="020B0606020202030204" pitchFamily="34" charset="0"/>
                <a:ea typeface="Calibri" panose="020F0502020204030204" pitchFamily="34" charset="0"/>
                <a:cs typeface="Times New Roman" panose="02020603050405020304" pitchFamily="18" charset="0"/>
              </a:rPr>
              <a:t> </a:t>
            </a:r>
            <a:r>
              <a:rPr lang="en-US" sz="1200" dirty="0">
                <a:latin typeface="Arial Narrow" panose="020B0606020202030204" pitchFamily="34" charset="0"/>
              </a:rPr>
              <a:t>Centers for Disease Control and Prevention. </a:t>
            </a:r>
            <a:r>
              <a:rPr lang="en-US" sz="1200" i="1" dirty="0">
                <a:latin typeface="Arial Narrow" panose="020B0606020202030204" pitchFamily="34" charset="0"/>
              </a:rPr>
              <a:t>Sexually Transmitted Infections Surveillance 2023</a:t>
            </a:r>
            <a:r>
              <a:rPr lang="en-US" sz="1200" dirty="0">
                <a:latin typeface="Arial Narrow" panose="020B0606020202030204" pitchFamily="34" charset="0"/>
              </a:rPr>
              <a:t> Atlanta: U.S. Department of Health and Human Services; 2025. Please note, 2023 state rankings are presented because 2024 rankings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405842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individuals living with HIV infection from 2015 (N=22,078) to 2024 (N=24,838).</a:t>
            </a:r>
          </a:p>
          <a:p>
            <a:endParaRPr lang="en-US" dirty="0"/>
          </a:p>
          <a:p>
            <a:r>
              <a:rPr lang="en-US" sz="1200" dirty="0"/>
              <a:t>The number of persons living with HIV infection (PLWH) in Massachusetts increased by 13% from 22,078 in 2015 to 24,838 in 2024.</a:t>
            </a:r>
            <a:r>
              <a:rPr lang="en-US" sz="1200" baseline="30000" dirty="0"/>
              <a:t>2,3</a:t>
            </a:r>
            <a:r>
              <a:rPr lang="en-US" sz="1200" dirty="0"/>
              <a:t> </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cs typeface="Arial" panose="020B0604020202020204" pitchFamily="34" charset="0"/>
              </a:rPr>
              <a:t>2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2024 HIV prevalence data are preliminary and subject to change.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212452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annual changes in the number of new HIV diagnoses and the number of deaths among individuals with HIV for the ten-year period.</a:t>
            </a:r>
          </a:p>
          <a:p>
            <a:pPr marL="171450" indent="-171450" algn="l">
              <a:spcBef>
                <a:spcPts val="0"/>
              </a:spcBef>
              <a:spcAft>
                <a:spcPts val="600"/>
              </a:spcAft>
            </a:pPr>
            <a:endParaRPr lang="en-US" sz="1200" dirty="0">
              <a:latin typeface="Arial" panose="020B0604020202020204" pitchFamily="34" charset="0"/>
              <a:cs typeface="Arial" panose="020B0604020202020204" pitchFamily="34" charset="0"/>
            </a:endParaRPr>
          </a:p>
          <a:p>
            <a:pPr marL="171450" indent="-171450">
              <a:spcBef>
                <a:spcPts val="0"/>
              </a:spcBef>
              <a:spcAft>
                <a:spcPts val="600"/>
              </a:spcAft>
              <a:buFont typeface="Arial" panose="020B0604020202020204" pitchFamily="34" charset="0"/>
              <a:buChar char="•"/>
            </a:pPr>
            <a:r>
              <a:rPr lang="en-US" sz="1200" dirty="0"/>
              <a:t>After ranging from 609 to 654 from 2015 to 2018, the number of new HIV infection diagnoses declined to 529 in 2019. In 2020, the number of new HIV infection diagnoses further declined to 435 and then remained at this lower level in 2021 and 2022, when there were 451 and 448 diagnoses, respectively. However, caution should be used in the interpretation of this decline and subsequent stabilization due to the impact of COVID-19 on access to HIV testing and care services, and case surveillance activities. The number of new HIV infection diagnoses returned to pre-pandemic levels in 2023 (N=546), increasing by 22% compared to the prior year, and then by an additional 10% in 2024 (N=602)</a:t>
            </a:r>
            <a:r>
              <a:rPr lang="en-US" sz="1200" dirty="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t>
            </a:r>
          </a:p>
          <a:p>
            <a:pPr marL="171450" indent="-171450">
              <a:spcBef>
                <a:spcPts val="0"/>
              </a:spcBef>
              <a:spcAft>
                <a:spcPts val="600"/>
              </a:spcAft>
              <a:buFont typeface="Arial" panose="020B0604020202020204" pitchFamily="34" charset="0"/>
              <a:buChar char="•"/>
            </a:pPr>
            <a:r>
              <a:rPr lang="en-US" sz="1200" dirty="0"/>
              <a:t>The number of deaths due to any cause among individuals reported with HIV infection increased by 14% from 325 in 2015 to a peak of 369 in 2022 and then decreased by 11% to 330 in 2024</a:t>
            </a:r>
            <a:r>
              <a:rPr lang="en-US" sz="1200" dirty="0">
                <a:latin typeface="Arial" panose="020B0604020202020204" pitchFamily="34" charset="0"/>
                <a:cs typeface="Arial" panose="020B0604020202020204" pitchFamily="34" charset="0"/>
              </a:rPr>
              <a:t>. </a:t>
            </a:r>
          </a:p>
          <a:p>
            <a:pPr marL="171450" indent="-171450" algn="l">
              <a:spcBef>
                <a:spcPts val="0"/>
              </a:spcBef>
              <a:spcAft>
                <a:spcPts val="600"/>
              </a:spcAft>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Tx/>
              <a:buNone/>
              <a:tabLst/>
              <a:defRPr/>
            </a:pPr>
            <a:r>
              <a:rPr lang="en-US" sz="1200" baseline="30000" dirty="0">
                <a:latin typeface="Arial Narrow" panose="020B0606020202030204" pitchFamily="34" charset="0"/>
                <a:cs typeface="Arial" panose="020B0604020202020204" pitchFamily="34" charset="0"/>
              </a:rPr>
              <a:t>1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200" dirty="0"/>
          </a:p>
          <a:p>
            <a:pPr marL="171450" indent="-171450" algn="l">
              <a:spcBef>
                <a:spcPts val="0"/>
              </a:spcBef>
              <a:spcAft>
                <a:spcPts val="600"/>
              </a:spcAft>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2682437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average annual rate of diagnosis per 100,000 population by city/town. Cities and towns are in one of six categories: no reported cases, less than 2.6 per 100,000, 2.7-4.1 per 100,000, 4.2-5.6 per 100,000, 5.7-8.9 per 100,000, or greater than 8.9 per 100,000.</a:t>
            </a:r>
          </a:p>
          <a:p>
            <a:endParaRPr lang="en-US" dirty="0"/>
          </a:p>
          <a:p>
            <a:pPr marL="171450" indent="-171450">
              <a:lnSpc>
                <a:spcPct val="115000"/>
              </a:lnSpc>
              <a:buFont typeface="Arial" panose="020B0604020202020204" pitchFamily="34" charset="0"/>
              <a:buChar char="•"/>
            </a:pPr>
            <a:r>
              <a:rPr lang="en-US" sz="1200" dirty="0"/>
              <a:t>The cities and towns</a:t>
            </a:r>
            <a:r>
              <a:rPr lang="en-US" sz="1200" baseline="30000" dirty="0">
                <a:ea typeface="Calibri" panose="020F0502020204030204" pitchFamily="34" charset="0"/>
              </a:rPr>
              <a:t>2</a:t>
            </a:r>
            <a:r>
              <a:rPr lang="en-US" sz="1200" dirty="0"/>
              <a:t> with the highest average annual rate of HIV infection diagnosis during 2022 to 2024</a:t>
            </a:r>
            <a:r>
              <a:rPr lang="en-US" sz="1200" baseline="30000" dirty="0"/>
              <a:t>3</a:t>
            </a:r>
            <a:r>
              <a:rPr lang="en-US" sz="1200" dirty="0"/>
              <a:t> included Brockton (30.3 per 100,000), Everett (21.1), Chelsea (19.6), Randolph (18.1), and Boston (17.4). </a:t>
            </a:r>
          </a:p>
          <a:p>
            <a:pPr marL="171450" indent="-171450">
              <a:lnSpc>
                <a:spcPct val="115000"/>
              </a:lnSpc>
              <a:buFont typeface="Arial" panose="020B0604020202020204" pitchFamily="34" charset="0"/>
              <a:buChar char="•"/>
            </a:pPr>
            <a:r>
              <a:rPr lang="en-US" sz="1200" dirty="0"/>
              <a:t>Boston had the highest number of new HIV infection diagnoses from 2022–2024 (N=352), followed by Brockton (N=96).</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Among cities that reported at least 12 HIV infections during 2022-2024. City/town is based on residence at HIV infection diagnosis and excludes individuals diagnosed in a correctional facility.</a:t>
            </a:r>
          </a:p>
          <a:p>
            <a:r>
              <a:rPr lang="en-US" sz="1200" baseline="30000" dirty="0">
                <a:latin typeface="Arial Narrow" panose="020B0606020202030204" pitchFamily="34" charset="0"/>
                <a:cs typeface="Arial" panose="020B0604020202020204" pitchFamily="34" charset="0"/>
              </a:rPr>
              <a:t>3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90541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HIV prevalence rate per 100,000 population by city/town. Cities and towns are in one of six categories: no reported cases, less than 84.2 per 100,000, 84.2-122.4 per 100,000, 122.5-170.4 per 100,000, 170.5-275.8 per 100,000, or greater than 275.8 per 100,000.</a:t>
            </a:r>
          </a:p>
          <a:p>
            <a:endParaRPr lang="en-US" dirty="0"/>
          </a:p>
          <a:p>
            <a:pPr marL="171450" indent="-171450">
              <a:lnSpc>
                <a:spcPct val="115000"/>
              </a:lnSpc>
              <a:buFont typeface="Arial" panose="020B0604020202020204" pitchFamily="34" charset="0"/>
              <a:buChar char="•"/>
            </a:pPr>
            <a:r>
              <a:rPr lang="en-US" sz="1200" dirty="0"/>
              <a:t>The cities and towns</a:t>
            </a:r>
            <a:r>
              <a:rPr lang="en-US" sz="1200" baseline="30000" dirty="0">
                <a:ea typeface="Calibri" panose="020F0502020204030204" pitchFamily="34" charset="0"/>
              </a:rPr>
              <a:t>2</a:t>
            </a:r>
            <a:r>
              <a:rPr lang="en-US" sz="1200" dirty="0"/>
              <a:t> with the highest prevalence rate of PLWH in 2024 included Provincetown (12,313.6 per 100,000), Ayer (861.0), Boston (853.0), Springfield (846.5), and Chelsea (789.5).</a:t>
            </a:r>
            <a:r>
              <a:rPr lang="en-US" sz="1200" baseline="30000" dirty="0"/>
              <a:t>3</a:t>
            </a:r>
            <a:r>
              <a:rPr lang="en-US" sz="1200" dirty="0"/>
              <a:t> </a:t>
            </a:r>
          </a:p>
          <a:p>
            <a:pPr marL="171450" indent="-171450">
              <a:lnSpc>
                <a:spcPct val="115000"/>
              </a:lnSpc>
              <a:buFont typeface="Arial" panose="020B0604020202020204" pitchFamily="34" charset="0"/>
              <a:buChar char="•"/>
            </a:pPr>
            <a:r>
              <a:rPr lang="en-US" sz="1200" dirty="0"/>
              <a:t>Boston and Springfield had the highest numbers of PLWH in 2024, at 5,763 and 1,320, respectively.</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Among cities that reported at least 50 PLWH in 2024. City/town is based on residence at HIV infection diagnosis and may include PLWH who may have been incarcerated in 2024.</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The rates of HIV prevalence for Provincetown, and Ayer are high because of small population sizes (3,663 and 8,479, respectively), as opposed to the number of cases (451 and 73, respectively). The rate of HIV prevalence in Ayer is also high due to the inclusion of incarcerated individuals housed at Federal Medical Center (FMC) Devens</a:t>
            </a:r>
            <a:r>
              <a:rPr lang="en-US" sz="1200" dirty="0">
                <a:solidFill>
                  <a:srgbClr val="FF0000"/>
                </a:solidFill>
                <a:latin typeface="Arial Narrow" panose="020B0606020202030204" pitchFamily="34" charset="0"/>
                <a:cs typeface="Arial" panose="020B0604020202020204" pitchFamily="34" charset="0"/>
              </a:rPr>
              <a:t>.</a:t>
            </a: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236649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set of two bar charts, one on the left displaying the distribution of individuals assigned male at birth (N=1,162) and diagnosed with HIV infection by exposure mode and the other on the right displaying the distribution of individuals assigned female at birth (N=434) and diagnosed with HIV infection by exposure mode.</a:t>
            </a:r>
          </a:p>
          <a:p>
            <a:endParaRPr lang="en-US" dirty="0"/>
          </a:p>
          <a:p>
            <a:pPr marL="171450" lvl="0" indent="-171450">
              <a:spcBef>
                <a:spcPts val="0"/>
              </a:spcBef>
              <a:spcAft>
                <a:spcPts val="600"/>
              </a:spcAft>
              <a:buFont typeface="Arial" panose="020B0604020202020204" pitchFamily="34" charset="0"/>
              <a:buChar char="•"/>
            </a:pPr>
            <a:r>
              <a:rPr lang="en-US" sz="1200" dirty="0"/>
              <a:t>From 2022 to 2024,</a:t>
            </a:r>
            <a:r>
              <a:rPr lang="en-US" sz="1200" baseline="30000" dirty="0"/>
              <a:t>2</a:t>
            </a:r>
            <a:r>
              <a:rPr lang="en-US" sz="1200" dirty="0"/>
              <a:t> of the 1,596 HIV infections newly diagnosed in Massachusetts, 1,162 (73%) were among individuals assigned male at birth (AMAB) and 434 (27%) were among individuals assigned female at birth (AFAB). Among the 1,596 HIV infections, 33 (2%) were among individuals of transgender experience,</a:t>
            </a:r>
            <a:r>
              <a:rPr lang="en-US" sz="1200" baseline="30000" dirty="0"/>
              <a:t>3</a:t>
            </a:r>
            <a:r>
              <a:rPr lang="en-US" sz="1200" dirty="0"/>
              <a:t> and 1,563 (98%) were among cisgender individuals.</a:t>
            </a:r>
            <a:r>
              <a:rPr lang="en-US" sz="1200" baseline="30000" dirty="0"/>
              <a:t>4</a:t>
            </a:r>
            <a:r>
              <a:rPr lang="en-US" sz="1200" dirty="0"/>
              <a:t>  </a:t>
            </a:r>
          </a:p>
          <a:p>
            <a:pPr marL="171450" lvl="0" indent="-171450">
              <a:spcBef>
                <a:spcPts val="0"/>
              </a:spcBef>
              <a:spcAft>
                <a:spcPts val="600"/>
              </a:spcAft>
              <a:buFont typeface="Arial" panose="020B0604020202020204" pitchFamily="34" charset="0"/>
              <a:buChar char="•"/>
            </a:pPr>
            <a:r>
              <a:rPr lang="en-US" sz="1200" dirty="0"/>
              <a:t>From 2022 to 2024, the most frequently reported known exposure mode among individuals AMAB was male-to-male sex (56%) and among individuals AFAB was presumed heterosexual sex</a:t>
            </a:r>
            <a:r>
              <a:rPr lang="en-US" sz="1200" baseline="30000" dirty="0"/>
              <a:t>5</a:t>
            </a:r>
            <a:r>
              <a:rPr lang="en-US" sz="1200" dirty="0"/>
              <a:t> (53%). A substantial proportion of diagnoses among both individuals AMAB and AFAB were reported with no identified risk (30% and 27%, respectively).</a:t>
            </a:r>
          </a:p>
          <a:p>
            <a:pPr marL="171450" lvl="0" indent="-171450">
              <a:spcBef>
                <a:spcPts val="0"/>
              </a:spcBef>
              <a:spcAft>
                <a:spcPts val="600"/>
              </a:spcAft>
              <a:buFont typeface="Arial" panose="020B0604020202020204" pitchFamily="34" charset="0"/>
              <a:buChar char="•"/>
            </a:pPr>
            <a:r>
              <a:rPr lang="en-US" sz="1200" dirty="0"/>
              <a:t>Among individuals AMAB, the proportion of HIV infection diagnoses with injection drug use (IDU) exposure mode increased from 7% (N=33/447) in 2015 to 16% (N=75/456) in 2017, decreased to 9% (N=35/389) in 2019, increased to 17% in 2021 (N=55/316), and then decreased again to 6% (N=24/432) in 2024.</a:t>
            </a:r>
          </a:p>
          <a:p>
            <a:pPr marL="171450" indent="-171450">
              <a:spcBef>
                <a:spcPts val="0"/>
              </a:spcBef>
              <a:spcAft>
                <a:spcPts val="600"/>
              </a:spcAft>
              <a:buFont typeface="Arial" panose="020B0604020202020204" pitchFamily="34" charset="0"/>
              <a:buChar char="•"/>
            </a:pPr>
            <a:r>
              <a:rPr lang="en-US" sz="1200" dirty="0"/>
              <a:t>Among individuals AFAB, the proportion of HIV infection diagnoses with IDU exposure mode increased from 10% (N=17/162) in 2015 to 25% (N=40/157) in 2017, decreased to 18% (N=25/140) in 2019, increased to 22% in 2020 (N=27/122), and then decreased again to 11% (N=19/170) in 2024. </a:t>
            </a:r>
          </a:p>
          <a:p>
            <a:pPr marL="171450" indent="-171450">
              <a:spcBef>
                <a:spcPts val="0"/>
              </a:spcBef>
              <a:spcAft>
                <a:spcPts val="600"/>
              </a:spcAft>
              <a:buFont typeface="Arial" panose="020B0604020202020204" pitchFamily="34" charset="0"/>
              <a:buChar char="•"/>
            </a:pPr>
            <a:endParaRPr lang="en-US" sz="1200" dirty="0"/>
          </a:p>
          <a:p>
            <a:r>
              <a:rPr lang="en-US" sz="1200" baseline="30000" dirty="0">
                <a:latin typeface="Arial Narrow" panose="020B0606020202030204" pitchFamily="34" charset="0"/>
                <a:cs typeface="Arial" panose="020B0604020202020204" pitchFamily="34" charset="0"/>
              </a:rPr>
              <a:t>2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200" baseline="30000" dirty="0">
              <a:latin typeface="Arial Narrow" panose="020B0606020202030204" pitchFamily="34" charset="0"/>
            </a:endParaRPr>
          </a:p>
          <a:p>
            <a:r>
              <a:rPr lang="en-US" sz="1200" baseline="30000" dirty="0"/>
              <a:t>3</a:t>
            </a:r>
            <a:r>
              <a:rPr lang="en-US" sz="1200" dirty="0">
                <a:latin typeface="Arial Narrow" panose="020B060602020203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p>
          <a:p>
            <a:r>
              <a:rPr lang="en-US" sz="1200" baseline="30000" dirty="0">
                <a:latin typeface="Arial Narrow" panose="020B0606020202030204" pitchFamily="34" charset="0"/>
              </a:rPr>
              <a:t>4</a:t>
            </a:r>
            <a:r>
              <a:rPr lang="en-US" sz="1200" dirty="0">
                <a:latin typeface="Arial Narrow" panose="020B0606020202030204" pitchFamily="34" charset="0"/>
              </a:rPr>
              <a:t> Persons whose current gender identity corresponds with their sex assigned at birth.</a:t>
            </a:r>
          </a:p>
          <a:p>
            <a:r>
              <a:rPr lang="en-US" sz="1200" baseline="30000" dirty="0">
                <a:latin typeface="Arial Narrow" panose="020B0606020202030204" pitchFamily="34" charset="0"/>
              </a:rPr>
              <a:t>5</a:t>
            </a:r>
            <a:r>
              <a:rPr lang="en-US" sz="1200" dirty="0">
                <a:latin typeface="Arial Narrow" panose="020B0606020202030204" pitchFamily="34" charset="0"/>
              </a:rPr>
              <a:t> Presumed heterosexual exposure includes individuals assigned female at birth with a negative history of injection drug use who report having sex with an individual that identifies as male of unknown HIV status and risk.</a:t>
            </a:r>
          </a:p>
          <a:p>
            <a:pPr marL="171450" indent="-171450">
              <a:spcBef>
                <a:spcPts val="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57769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t>The figure is a trendline graph displaying changes in the annual number of cases of perinatal transmission of HIV infection each year from 1985 to 2024 by year of birth. The text, “</a:t>
            </a:r>
            <a:r>
              <a:rPr lang="en-US" dirty="0">
                <a:solidFill>
                  <a:schemeClr val="tx1">
                    <a:lumMod val="65000"/>
                    <a:lumOff val="35000"/>
                  </a:schemeClr>
                </a:solidFill>
                <a:latin typeface="Arial Narrow" panose="020B0606020202030204" pitchFamily="34" charset="0"/>
              </a:rPr>
              <a:t>Introduction of anti-viral therapy to prevent perinatal transmission” has an arrow indicating that this happened in the year 1995 and the text “Promotion of universal screening of pregnant people” has a long arrow indicating that this began in 1999.</a:t>
            </a:r>
          </a:p>
          <a:p>
            <a:endParaRPr lang="en-US" dirty="0"/>
          </a:p>
          <a:p>
            <a:pPr lvl="0">
              <a:spcBef>
                <a:spcPts val="0"/>
              </a:spcBef>
              <a:spcAft>
                <a:spcPts val="600"/>
              </a:spcAft>
            </a:pPr>
            <a:r>
              <a:rPr lang="en-US" sz="1200" dirty="0"/>
              <a:t>Since the mid-1990s, there has been a dramatic reduction in perinatal transmission of HIV infection related to high rates of antiretroviral treatment of HIV positive people and promotion of HIV screening during pregnancy.</a:t>
            </a:r>
          </a:p>
          <a:p>
            <a:pPr lvl="0">
              <a:spcBef>
                <a:spcPts val="0"/>
              </a:spcBef>
              <a:spcAft>
                <a:spcPts val="600"/>
              </a:spcAft>
            </a:pPr>
            <a:r>
              <a:rPr lang="en-US" sz="1200" dirty="0"/>
              <a:t>There were only two cases identified in the past ten years (one in 2018 and one in 2023).</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105277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percentage distribution of persons living with HIV infection by age (0-19, 20-24, 25-29, 30-39, 40-49, 50-59, 60+ years) for each year of the ten-year period.</a:t>
            </a:r>
          </a:p>
          <a:p>
            <a:endParaRPr lang="en-US" dirty="0"/>
          </a:p>
          <a:p>
            <a:pPr marL="173736" indent="-171450">
              <a:spcBef>
                <a:spcPts val="600"/>
              </a:spcBef>
              <a:buFont typeface="Arial" panose="020B0604020202020204" pitchFamily="34" charset="0"/>
              <a:buChar char="•"/>
            </a:pPr>
            <a:r>
              <a:rPr lang="en-US" dirty="0"/>
              <a:t>Because of effective HIV treatment, people diagnosed with HIV infection are living longer, healthier lives. The proportion of people living with HIV infection who were aged 60 years or older increased from 18% on December 31, 2015 to 38% on December 31, 2024.</a:t>
            </a:r>
            <a:r>
              <a:rPr lang="en-US" baseline="30000" dirty="0"/>
              <a:t>1,2</a:t>
            </a:r>
          </a:p>
          <a:p>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2024 HIV prevalence data are preliminary and subject to change.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48040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r>
              <a:rPr lang="en-US" dirty="0"/>
              <a:t>The figure is a trendline that displays the percent of individuals alive less than 1 – 10 years after HIV infection diagnosis for 5 cohorts by year of HIV infection diagnosis: 2000-2004, 2005-2009, 2010-2014, 2015-2019, 2020-2024.</a:t>
            </a:r>
          </a:p>
          <a:p>
            <a:endParaRPr lang="en-US" dirty="0"/>
          </a:p>
          <a:p>
            <a:r>
              <a:rPr lang="en-US" sz="1200" dirty="0">
                <a:effectLst/>
                <a:latin typeface="Arial" panose="020B0604020202020204" pitchFamily="34" charset="0"/>
                <a:ea typeface="Calibri" panose="020F0502020204030204" pitchFamily="34" charset="0"/>
                <a:cs typeface="Times New Roman" panose="02020603050405020304" pitchFamily="18" charset="0"/>
              </a:rPr>
              <a:t>Survival of individuals diagnosed with HIV infection has increased over time. In the earliest cohort of HIV infection diagnoses (</a:t>
            </a:r>
            <a:r>
              <a:rPr lang="en-US" dirty="0">
                <a:ea typeface="Calibri" panose="020F0502020204030204" pitchFamily="34" charset="0"/>
                <a:cs typeface="Times New Roman" panose="02020603050405020304" pitchFamily="18" charset="0"/>
              </a:rPr>
              <a:t>2000</a:t>
            </a:r>
            <a:r>
              <a:rPr lang="en-US" sz="1200" dirty="0">
                <a:effectLst/>
                <a:latin typeface="Arial" panose="020B0604020202020204" pitchFamily="34" charset="0"/>
                <a:ea typeface="Calibri" panose="020F0502020204030204" pitchFamily="34" charset="0"/>
                <a:cs typeface="Times New Roman" panose="02020603050405020304" pitchFamily="18" charset="0"/>
              </a:rPr>
              <a:t>–2004), estimated survival at </a:t>
            </a:r>
            <a:r>
              <a:rPr lang="en-US" dirty="0">
                <a:ea typeface="Calibri" panose="020F0502020204030204" pitchFamily="34" charset="0"/>
                <a:cs typeface="Times New Roman" panose="02020603050405020304" pitchFamily="18" charset="0"/>
              </a:rPr>
              <a:t>ten</a:t>
            </a:r>
            <a:r>
              <a:rPr lang="en-US" sz="1200" dirty="0">
                <a:effectLst/>
                <a:latin typeface="Arial" panose="020B0604020202020204" pitchFamily="34" charset="0"/>
                <a:ea typeface="Calibri" panose="020F0502020204030204" pitchFamily="34" charset="0"/>
                <a:cs typeface="Times New Roman" panose="02020603050405020304" pitchFamily="18" charset="0"/>
              </a:rPr>
              <a:t> years after HIV infection diagnosis was 86%</a:t>
            </a:r>
            <a:r>
              <a:rPr lang="en-US" dirty="0">
                <a:ea typeface="Calibri" panose="020F0502020204030204" pitchFamily="34" charset="0"/>
                <a:cs typeface="Times New Roman" panose="02020603050405020304" pitchFamily="18" charset="0"/>
              </a:rPr>
              <a:t>, compared to</a:t>
            </a:r>
            <a:r>
              <a:rPr lang="en-US" sz="1200" dirty="0">
                <a:effectLst/>
                <a:latin typeface="Arial" panose="020B0604020202020204" pitchFamily="34" charset="0"/>
                <a:ea typeface="Calibri" panose="020F0502020204030204" pitchFamily="34" charset="0"/>
                <a:cs typeface="Times New Roman" panose="02020603050405020304" pitchFamily="18" charset="0"/>
              </a:rPr>
              <a:t> 90% among individuals diagnosed from 2005–2009, 92% among individuals diagnosed from 2010–2014 and from 2014–2018, and 96% among individuals diagnosed from 2020–2024.</a:t>
            </a:r>
            <a:r>
              <a:rPr lang="en-US" sz="1200" baseline="30000" dirty="0">
                <a:latin typeface="Arial" panose="020B0604020202020204" pitchFamily="34" charset="0"/>
                <a:ea typeface="Calibri" panose="020F0502020204030204" pitchFamily="34" charset="0"/>
                <a:cs typeface="Times New Roman" panose="02020603050405020304" pitchFamily="18" charset="0"/>
              </a:rPr>
              <a:t>1,2</a:t>
            </a:r>
            <a:endParaRPr lang="en-US" sz="1200"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 </a:t>
            </a:r>
            <a:r>
              <a:rPr lang="en-US" sz="1200" dirty="0">
                <a:latin typeface="Arial Narrow" panose="020B0606020202030204" pitchFamily="34" charset="0"/>
              </a:rPr>
              <a:t>Please consider the impact of the COVID-19 pandemic on infectious disease screening, treatment, and surveillance in the interpretation of data from 2020 to 2022.</a:t>
            </a:r>
          </a:p>
          <a:p>
            <a:r>
              <a:rPr lang="en-US" sz="1200" baseline="30000" dirty="0">
                <a:latin typeface="Arial Narrow" panose="020B0606020202030204" pitchFamily="34" charset="0"/>
              </a:rPr>
              <a:t>2</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note that actual ten-year survival is only available for individuals diagnosed in 2015 in the 2015</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latin typeface="Arial Narrow" panose="020B0606020202030204" pitchFamily="34" charset="0"/>
                <a:cs typeface="Arial" panose="020B0604020202020204" pitchFamily="34" charset="0"/>
              </a:rPr>
              <a:t>2019 cohort and not available for any individuals diagnosed in the most recent cohort (2020</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latin typeface="Arial Narrow" panose="020B0606020202030204" pitchFamily="34" charset="0"/>
                <a:cs typeface="Arial" panose="020B0604020202020204" pitchFamily="34" charset="0"/>
              </a:rPr>
              <a:t>2024).</a:t>
            </a:r>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50456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graph displaying the annual number of chlamydia cases for four groups (male gender, female gender, transgender/non-binary, and Statewide total) for each year of the ten-year period.</a:t>
            </a:r>
          </a:p>
          <a:p>
            <a:endParaRPr lang="en-US" dirty="0"/>
          </a:p>
          <a:p>
            <a:pPr lvl="0"/>
            <a:r>
              <a:rPr lang="en-US" sz="1200" kern="1200" dirty="0">
                <a:solidFill>
                  <a:schemeClr val="tx1"/>
                </a:solidFill>
                <a:effectLst/>
                <a:latin typeface="+mn-lt"/>
                <a:ea typeface="+mn-ea"/>
                <a:cs typeface="+mn-cs"/>
              </a:rPr>
              <a:t>The total number of confirmed chlamydia cases increased by 32% from 23,944 in 2015 to 31,633 in 2019, decreased to 24,701 in 2020, and then increased to 26,623 in 2024.* A decrease in chlamydia cases in 2020, followed by an increase in 2021 was also observed nationally.**</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year from 2015 to 2024, nearly twice as many confirmed chlamydia cases were reported among females as among males. In 2024, the ratio of female-to-male chlamydia cases was 1.8 (1.8 = 16,998/9,557).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2024, 51 confirmed chlamydia cases were reported among individuals of transgender experience and/or individuals who are nonbinary.***</a:t>
            </a:r>
            <a:r>
              <a:rPr lang="en-US" sz="1200" kern="1200" baseline="30000" dirty="0">
                <a:solidFill>
                  <a:schemeClr val="tx1"/>
                </a:solidFill>
                <a:effectLst/>
                <a:latin typeface="+mn-lt"/>
                <a:ea typeface="+mn-ea"/>
                <a:cs typeface="+mn-cs"/>
              </a:rPr>
              <a:t> </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Please consider the impact of the COVID-19 pandemic on infectious disease screening, treatment, and surveillance in the interpretation of data from 2020 to 2022.</a:t>
            </a:r>
          </a:p>
          <a:p>
            <a:r>
              <a:rPr lang="en-US" sz="1200" kern="1200" dirty="0">
                <a:solidFill>
                  <a:schemeClr val="tx1"/>
                </a:solidFill>
                <a:effectLst/>
                <a:latin typeface="+mn-lt"/>
                <a:ea typeface="+mn-ea"/>
                <a:cs typeface="+mn-cs"/>
              </a:rPr>
              <a:t>**CDC, Trends in Reported Cases and Rates of Reported Cases for Nationally Notifiable STDs, United States, 2017-2021*, available at </a:t>
            </a:r>
            <a:r>
              <a:rPr lang="en-US" sz="1200" u="sng" kern="1200" dirty="0">
                <a:solidFill>
                  <a:schemeClr val="tx1"/>
                </a:solidFill>
                <a:effectLst/>
                <a:latin typeface="+mn-lt"/>
                <a:ea typeface="+mn-ea"/>
                <a:cs typeface="+mn-cs"/>
                <a:hlinkClick r:id="rId3"/>
              </a:rPr>
              <a:t>https://www.cdc.gov/std/statistics/2021/default.htm</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Pagaoa</a:t>
            </a:r>
            <a:r>
              <a:rPr lang="en-US" sz="1200" kern="1200" dirty="0">
                <a:solidFill>
                  <a:schemeClr val="tx1"/>
                </a:solidFill>
                <a:effectLst/>
                <a:latin typeface="+mn-lt"/>
                <a:ea typeface="+mn-ea"/>
                <a:cs typeface="+mn-cs"/>
              </a:rPr>
              <a:t>, Melissa MPH; Grey, Jeremy PhD; Torrone, Elizabeth PhD; Kreisel, Kristen PhD; Stenger, Mark MA; Weinstock, Hillard MD Trends in ***Nationally Notifiable Sexually Transmitted Disease Case Reports During the US COVID-19 Pandemic, January to December 2020, Sexually Transmitted Diseases: October 2021 - Volume 48 - Issue 10 - p 798-804</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note reported numbers among individuals of transgender experience and individuals who are nonbinary are likely to be underestimates. For more information, see </a:t>
            </a:r>
            <a:r>
              <a:rPr lang="en-US" sz="1200" u="sng" kern="1200" dirty="0">
                <a:solidFill>
                  <a:schemeClr val="tx1"/>
                </a:solidFill>
                <a:effectLst/>
                <a:latin typeface="+mn-lt"/>
                <a:ea typeface="+mn-ea"/>
                <a:cs typeface="+mn-cs"/>
                <a:hlinkClick r:id="rId4" action="ppaction://hlinkfile"/>
              </a:rPr>
              <a:t>Interpreting HIV, STD, and Viral Hepatitis Data.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570336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hepatitis A cases reported each year of the ten-year period by housing status (homelessness/unstable housing) and presence of substance use disorder. The number of cases each year with homelessness/unstable housing or substance use disorder reported verses those with no homelessness/unstable housing or substance use disorder reported is displayed.</a:t>
            </a:r>
          </a:p>
          <a:p>
            <a:endParaRPr lang="en-US" dirty="0"/>
          </a:p>
          <a:p>
            <a:r>
              <a:rPr lang="en-US" sz="1200" dirty="0">
                <a:ea typeface="Times New Roman" panose="02020603050405020304" pitchFamily="18" charset="0"/>
              </a:rPr>
              <a:t>Between 2018 and 2020, the Massachusetts Department of Public Health (DPH) and local health departments investigated an outbreak of hepatitis A. The populations most affected by the outbreak were those reported with recent homelessness or unstable housing, and/or substance use disorder, accounting for 72% (N=268/373) and 64% (N=124/193) of cases in 2018 and 2019, respectively. DPH partnered with clinical and community-based providers to implement a hepatitis A (HAV) vaccination response by deploying mobile vaccination providers to shelters, correctional facilities, harm reduction programs, and outreach venues. The outbreak was declared over in spring of 2020 and case counts among individuals with homelessness/unstable housing or substance use disorder remained low through 2022. A second, smaller outbreak affecting the same populations was detected in fall 2023, prompting additional vaccination efforts.</a:t>
            </a:r>
            <a:r>
              <a:rPr lang="en-US" sz="1200" baseline="30000" dirty="0">
                <a:effectLst/>
                <a:ea typeface="Times New Roman" panose="02020603050405020304" pitchFamily="18" charset="0"/>
              </a:rPr>
              <a:t>1</a:t>
            </a:r>
            <a:r>
              <a:rPr lang="en-US" sz="1200" dirty="0">
                <a:ea typeface="Times New Roman" panose="02020603050405020304" pitchFamily="18" charset="0"/>
              </a:rPr>
              <a:t> This outbreak ended in May of 2024 with a total of 24 cases. DPH encourages continued vaccination of populations at high risk of acquiring hepatitis A in accordance with recommendations from the Advisory Committee on Immunization Practices.</a:t>
            </a:r>
            <a:r>
              <a:rPr lang="en-US" sz="1200" baseline="30000" dirty="0">
                <a:effectLst/>
                <a:ea typeface="Times New Roman" panose="02020603050405020304" pitchFamily="18" charset="0"/>
              </a:rPr>
              <a:t>2</a:t>
            </a:r>
            <a:endParaRPr lang="en-US" sz="1200" i="1" baseline="30000" dirty="0"/>
          </a:p>
          <a:p>
            <a:endParaRPr lang="en-US" dirty="0"/>
          </a:p>
          <a:p>
            <a:r>
              <a:rPr lang="en-US" sz="1200" b="0" i="0" baseline="30000" dirty="0">
                <a:solidFill>
                  <a:srgbClr val="000000"/>
                </a:solidFill>
                <a:effectLst/>
                <a:latin typeface="Arial Narrow" panose="020B0606020202030204" pitchFamily="34" charset="0"/>
              </a:rPr>
              <a:t>1 </a:t>
            </a:r>
            <a:r>
              <a:rPr lang="en-US" sz="1200" b="0" i="0" dirty="0">
                <a:solidFill>
                  <a:srgbClr val="000000"/>
                </a:solidFill>
                <a:effectLst/>
                <a:latin typeface="Arial Narrow" panose="020B0606020202030204" pitchFamily="34" charset="0"/>
              </a:rPr>
              <a:t>Please consider the impact of the COVID-19 pandemic on infectious disease screening, treatment, and surveillance in the interpretation of 2020 </a:t>
            </a:r>
            <a:r>
              <a:rPr lang="en-US" sz="1200" dirty="0">
                <a:solidFill>
                  <a:srgbClr val="000000"/>
                </a:solidFill>
                <a:latin typeface="Arial Narrow" panose="020B0606020202030204" pitchFamily="34" charset="0"/>
              </a:rPr>
              <a:t>to 2022</a:t>
            </a:r>
            <a:r>
              <a:rPr lang="en-US" sz="1200" b="0" i="0" dirty="0">
                <a:solidFill>
                  <a:srgbClr val="000000"/>
                </a:solidFill>
                <a:effectLst/>
                <a:latin typeface="Arial Narrow" panose="020B0606020202030204" pitchFamily="34" charset="0"/>
              </a:rPr>
              <a:t> data.</a:t>
            </a:r>
            <a:endParaRPr lang="en-US" sz="1200" b="0" i="0" baseline="30000" dirty="0">
              <a:solidFill>
                <a:srgbClr val="000000"/>
              </a:solidFill>
              <a:effectLst/>
              <a:latin typeface="Arial Narrow" panose="020B0606020202030204" pitchFamily="34" charset="0"/>
            </a:endParaRPr>
          </a:p>
          <a:p>
            <a:r>
              <a:rPr lang="en-US" sz="1200" b="0" i="0" baseline="30000" dirty="0">
                <a:solidFill>
                  <a:srgbClr val="000000"/>
                </a:solidFill>
                <a:effectLst/>
                <a:latin typeface="Arial Narrow" panose="020B0606020202030204" pitchFamily="34" charset="0"/>
              </a:rPr>
              <a:t>2 </a:t>
            </a:r>
            <a:r>
              <a:rPr lang="en-US" sz="1200" b="0" i="0" dirty="0">
                <a:solidFill>
                  <a:srgbClr val="000000"/>
                </a:solidFill>
                <a:effectLst/>
                <a:latin typeface="Arial Narrow" panose="020B0606020202030204" pitchFamily="34" charset="0"/>
              </a:rPr>
              <a:t>Nelson NP, Weng MK, Hofmeister MG, et al. Prevention of Hepatitis A Virus Infection in the United States: Recommendations of the Advisory Committee on Immunization Practices, 2020. MMWR </a:t>
            </a:r>
            <a:r>
              <a:rPr lang="en-US" sz="1200" b="0" i="0" dirty="0" err="1">
                <a:solidFill>
                  <a:srgbClr val="000000"/>
                </a:solidFill>
                <a:effectLst/>
                <a:latin typeface="Arial Narrow" panose="020B0606020202030204" pitchFamily="34" charset="0"/>
              </a:rPr>
              <a:t>Recomm</a:t>
            </a:r>
            <a:r>
              <a:rPr lang="en-US" sz="1200" b="0" i="0" dirty="0">
                <a:solidFill>
                  <a:srgbClr val="000000"/>
                </a:solidFill>
                <a:effectLst/>
                <a:latin typeface="Arial Narrow" panose="020B0606020202030204" pitchFamily="34" charset="0"/>
              </a:rPr>
              <a:t> Rep 2020;69(No. RR-5):1–38. DOI: </a:t>
            </a:r>
            <a:r>
              <a:rPr lang="en-US" sz="1200" b="0" i="0" u="sng" dirty="0">
                <a:solidFill>
                  <a:srgbClr val="3333FF"/>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http://dx.doi.org/10.15585/mmwr.rr6905a1</a:t>
            </a:r>
            <a:endParaRPr lang="en-US" sz="1200" dirty="0">
              <a:solidFill>
                <a:srgbClr val="3333FF"/>
              </a:solidFill>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20402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number confirmed and probable chronic hepatitis B cases for three groups (female and male gender and statewide total) for each year for the most recent ten-year period.</a:t>
            </a:r>
          </a:p>
          <a:p>
            <a:endParaRPr lang="en-US" dirty="0"/>
          </a:p>
          <a:p>
            <a:pPr marL="171450" indent="-171450">
              <a:spcBef>
                <a:spcPts val="0"/>
              </a:spcBef>
              <a:spcAft>
                <a:spcPts val="600"/>
              </a:spcAft>
              <a:buFont typeface="Arial" panose="020B0604020202020204" pitchFamily="34" charset="0"/>
              <a:buChar char="•"/>
            </a:pPr>
            <a:r>
              <a:rPr lang="en-US" sz="1200" dirty="0"/>
              <a:t>From 2015 to 2024,</a:t>
            </a:r>
            <a:r>
              <a:rPr lang="en-US" sz="1200" baseline="30000" dirty="0"/>
              <a:t>1</a:t>
            </a:r>
            <a:r>
              <a:rPr lang="en-US" sz="1200" dirty="0"/>
              <a:t> an average of 1,740 cases of confirmed and probable chronic hepatitis B virus (HBV) infection were reported each year (with a low of 1,160 in 2020 and a high of 2,155 in 2024). Changes in testing behaviors and travel due to the COVID-19 pandemic likely influenced the number of reported cases and may contribute to the decrease in 2020, followed by the rebound from 2021 to 2024</a:t>
            </a:r>
            <a:r>
              <a:rPr lang="en-US" sz="1200" i="1" dirty="0"/>
              <a:t>. Please note that HBV case definitions were revised in 2024. The updated definitions added a probable case classification for acute HBV and broadened the criteria for both chronic and acute HBV</a:t>
            </a:r>
            <a:r>
              <a:rPr lang="en-US" sz="1200" dirty="0"/>
              <a:t>.</a:t>
            </a:r>
            <a:r>
              <a:rPr lang="en-US" sz="1200" baseline="30000" dirty="0"/>
              <a:t>2 </a:t>
            </a:r>
            <a:r>
              <a:rPr lang="en-US" sz="1200" dirty="0"/>
              <a:t>The recent increase in reported chronic cases may also be partially due to updated screening recommendations introduced in 2023.</a:t>
            </a:r>
            <a:r>
              <a:rPr lang="en-US" sz="1200" baseline="30000" dirty="0"/>
              <a:t>3</a:t>
            </a:r>
          </a:p>
          <a:p>
            <a:pPr marL="171450" indent="-171450">
              <a:spcBef>
                <a:spcPts val="0"/>
              </a:spcBef>
              <a:spcAft>
                <a:spcPts val="600"/>
              </a:spcAft>
              <a:buFont typeface="Arial" panose="020B0604020202020204" pitchFamily="34" charset="0"/>
              <a:buChar char="•"/>
            </a:pPr>
            <a:r>
              <a:rPr lang="en-US" sz="1200" dirty="0"/>
              <a:t>In 2024, 1,209 (56%) of cases of confirmed and probable chronic HBV infection were newly reported among males and 939 (44%) were reported among females.</a:t>
            </a:r>
          </a:p>
          <a:p>
            <a:pPr marL="171450" indent="-171450">
              <a:spcBef>
                <a:spcPts val="0"/>
              </a:spcBef>
              <a:spcAft>
                <a:spcPts val="600"/>
              </a:spcAft>
              <a:buFont typeface="Arial" panose="020B0604020202020204" pitchFamily="34" charset="0"/>
              <a:buChar char="•"/>
            </a:pPr>
            <a:r>
              <a:rPr lang="en-US" sz="1200" dirty="0"/>
              <a:t>Hepatitis B in people of childbearing age is of particular concern due to the risk of transmission from pregnant person to infant at birth. Perinatal HBV transmission can be prevented by identifying HBV-positive pregnant people and providing post-exposure prophylaxis (PEP) to their infants within 12 hours of birth. The DPH Perinatal Hepatitis B Prevention Program provides case management to pregnant people who are HBV-positive and their infants to ensure appropriate PEP, vaccination, and post-vaccination serologic testing.</a:t>
            </a:r>
          </a:p>
          <a:p>
            <a:endParaRPr lang="en-US" dirty="0"/>
          </a:p>
          <a:p>
            <a:r>
              <a:rPr lang="en-US" sz="1200" baseline="30000" dirty="0">
                <a:latin typeface="Arial Narrow" panose="020B0606020202030204" pitchFamily="34" charset="0"/>
                <a:cs typeface="Arial" panose="020B0604020202020204" pitchFamily="34" charset="0"/>
              </a:rPr>
              <a:t>1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For more information, see: </a:t>
            </a:r>
            <a:r>
              <a:rPr lang="en-US" sz="1200" u="sng" dirty="0">
                <a:solidFill>
                  <a:srgbClr val="3333FF"/>
                </a:solidFill>
                <a:latin typeface="Arial Narrow" panose="020B0606020202030204" pitchFamily="34" charset="0"/>
                <a:cs typeface="Arial" panose="020B0604020202020204" pitchFamily="34" charset="0"/>
              </a:rPr>
              <a:t>HIV, STI, and Viral Hepatitis Case Classifications</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For more information, see </a:t>
            </a:r>
            <a:r>
              <a:rPr lang="en-US" sz="1200" dirty="0">
                <a:latin typeface="Arial Narrow" panose="020B0606020202030204" pitchFamily="34" charset="0"/>
                <a:cs typeface="Arial" panose="020B0604020202020204" pitchFamily="34" charset="0"/>
                <a:hlinkClick r:id="rId3"/>
              </a:rPr>
              <a:t>https://www.cdc.gov/hepatitis-b/hcp/diagnosis-testing/index.html</a:t>
            </a:r>
            <a:r>
              <a:rPr lang="en-US" sz="1200" dirty="0">
                <a:latin typeface="Arial Narrow" panose="020B0606020202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98562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478B-024C-482C-28B5-0B1BDF257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74FB6-122A-F098-103B-54B6F4001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004E4-545C-6CD2-F072-1489A6376A4F}"/>
              </a:ext>
            </a:extLst>
          </p:cNvPr>
          <p:cNvSpPr>
            <a:spLocks noGrp="1"/>
          </p:cNvSpPr>
          <p:nvPr>
            <p:ph type="body" idx="1"/>
          </p:nvPr>
        </p:nvSpPr>
        <p:spPr/>
        <p:txBody>
          <a:bodyPr/>
          <a:lstStyle/>
          <a:p>
            <a:pPr defTabSz="913929">
              <a:defRPr/>
            </a:pPr>
            <a:r>
              <a:rPr lang="en-US" dirty="0"/>
              <a:t>The figure is a stacked bar chart displaying trends in the annual number of hepatitis B cases for seven age groups (&lt;15, 15-19, 20-24, 25-29, 30-39, 40-49, and 50+) for the ten-year period.</a:t>
            </a:r>
          </a:p>
          <a:p>
            <a:pPr indent="-182880">
              <a:spcBef>
                <a:spcPts val="0"/>
              </a:spcBef>
              <a:spcAft>
                <a:spcPts val="600"/>
              </a:spcAft>
            </a:pPr>
            <a:endParaRPr lang="en-US" sz="1200" dirty="0"/>
          </a:p>
          <a:p>
            <a:pPr indent="-182880">
              <a:spcBef>
                <a:spcPts val="0"/>
              </a:spcBef>
              <a:spcAft>
                <a:spcPts val="600"/>
              </a:spcAft>
              <a:buFont typeface="Arial" panose="020B0604020202020204" pitchFamily="34" charset="0"/>
              <a:buChar char="•"/>
            </a:pPr>
            <a:r>
              <a:rPr lang="en-US" sz="1200" dirty="0"/>
              <a:t>From 2015 to 2024,</a:t>
            </a:r>
            <a:r>
              <a:rPr lang="en-US" sz="1200" baseline="30000" dirty="0"/>
              <a:t>1 </a:t>
            </a:r>
            <a:r>
              <a:rPr lang="en-US" sz="1200" dirty="0"/>
              <a:t>the largest increase in the number of reported confirmed and probable hepatitis B cases was among individuals aged 50 years and older (by 57% from 601 to 943), followed by individuals aged 40–49 years (by 24% from 378 to 467).</a:t>
            </a:r>
          </a:p>
          <a:p>
            <a:pPr indent="-182880">
              <a:spcBef>
                <a:spcPts val="0"/>
              </a:spcBef>
              <a:spcAft>
                <a:spcPts val="600"/>
              </a:spcAft>
              <a:buFont typeface="Arial" panose="020B0604020202020204" pitchFamily="34" charset="0"/>
              <a:buChar char="•"/>
            </a:pPr>
            <a:r>
              <a:rPr lang="en-US" sz="1200" dirty="0"/>
              <a:t>During the same time period, the largest decrease in the number of confirmed and probable hepatitis B cases was among individuals aged 15–19 years (by 31% from 32 to 22), followed by individuals aged 25–29 years (by 10% from 172 to 155).</a:t>
            </a:r>
          </a:p>
          <a:p>
            <a:endParaRPr lang="en-US"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endParaRPr lang="en-US" sz="1200" dirty="0">
              <a:latin typeface="Arial Narrow" panose="020B0606020202030204" pitchFamily="34" charset="0"/>
            </a:endParaRPr>
          </a:p>
          <a:p>
            <a:endParaRPr lang="en-US" dirty="0"/>
          </a:p>
        </p:txBody>
      </p:sp>
      <p:sp>
        <p:nvSpPr>
          <p:cNvPr id="4" name="Slide Number Placeholder 3">
            <a:extLst>
              <a:ext uri="{FF2B5EF4-FFF2-40B4-BE49-F238E27FC236}">
                <a16:creationId xmlns:a16="http://schemas.microsoft.com/office/drawing/2014/main" id="{86FD7A65-899D-99D0-9A27-33725E5AEAC0}"/>
              </a:ext>
            </a:extLst>
          </p:cNvPr>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2440731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stacked bar chart displaying the number of confirmed, probable, and suspect acute hepatitis B cases each year for the most recent ten-year period.</a:t>
            </a:r>
          </a:p>
          <a:p>
            <a:pPr>
              <a:spcBef>
                <a:spcPts val="0"/>
              </a:spcBef>
              <a:spcAft>
                <a:spcPts val="600"/>
              </a:spcAft>
            </a:pPr>
            <a:endParaRPr lang="en-US" sz="1200" dirty="0"/>
          </a:p>
          <a:p>
            <a:pPr marL="171450" indent="-171450">
              <a:spcBef>
                <a:spcPts val="0"/>
              </a:spcBef>
              <a:spcAft>
                <a:spcPts val="600"/>
              </a:spcAft>
              <a:buFont typeface="Arial" panose="020B0604020202020204" pitchFamily="34" charset="0"/>
              <a:buChar char="•"/>
            </a:pPr>
            <a:r>
              <a:rPr lang="en-US" sz="1200" dirty="0"/>
              <a:t>In 2024, there were 44 confirmed acute, 110 suspect acute, and three probable acute HBV cases for a total of 157 acute cases. </a:t>
            </a:r>
            <a:r>
              <a:rPr lang="en-US" sz="1200" i="1" dirty="0"/>
              <a:t>Please note that HBV case definitions were revised in 2024. The updated definitions added a probable case classification for acute HBV and broadened the criteria for both chronic and acute HBV</a:t>
            </a:r>
            <a:r>
              <a:rPr lang="en-US" sz="1200" dirty="0"/>
              <a:t>.</a:t>
            </a:r>
            <a:r>
              <a:rPr lang="en-US" sz="1200" baseline="30000" dirty="0"/>
              <a:t>2</a:t>
            </a:r>
            <a:r>
              <a:rPr lang="en-US" sz="1200" dirty="0"/>
              <a:t> The updated definition for acute HBV, in particular, means that certain cases that would have been classified as suspect acute in 2023 and earlier are now classified as confirmed acute. </a:t>
            </a:r>
          </a:p>
          <a:p>
            <a:pPr marL="171450" marR="0" lvl="0" indent="-171450">
              <a:lnSpc>
                <a:spcPct val="107000"/>
              </a:lnSpc>
              <a:spcBef>
                <a:spcPts val="0"/>
              </a:spcBef>
              <a:spcAft>
                <a:spcPts val="600"/>
              </a:spcAft>
              <a:buFont typeface="Arial" panose="020B0604020202020204" pitchFamily="34" charset="0"/>
              <a:buChar char="•"/>
              <a:tabLst>
                <a:tab pos="457200" algn="l"/>
              </a:tabLst>
            </a:pPr>
            <a:r>
              <a:rPr lang="en-US" sz="1200" dirty="0"/>
              <a:t>The total number of confirmed acute HBV cases reported decreased from 53 cases in 2017 to 14 cases in 2021 and subsequently increased to 44 cases in 2024. Caution should be used in the interpretation of this decline and subsequent increase due to the impact of COVID-19 on testing behaviors.</a:t>
            </a:r>
          </a:p>
          <a:p>
            <a:pPr marL="171450" indent="-171450">
              <a:spcBef>
                <a:spcPts val="0"/>
              </a:spcBef>
              <a:spcAft>
                <a:spcPts val="600"/>
              </a:spcAft>
              <a:buFont typeface="Arial" panose="020B0604020202020204" pitchFamily="34" charset="0"/>
              <a:buChar char="•"/>
            </a:pPr>
            <a:r>
              <a:rPr lang="en-US" sz="1200" dirty="0"/>
              <a:t>Injection drug use (IDU) is a significant, and increasingly important, risk factor for acquisition of acute HBV infection. As shown in Figure 44, 31% (N=41/134) of people reported with acute HBV from 2020 to 2024 reported injection drug use in their incubation period.</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997902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number confirmed and probable chronic HCV cases for three groups (female and male gender and statewide total) for each year of the most recent ten-year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Bef>
                <a:spcPts val="600"/>
              </a:spcBef>
              <a:buFont typeface="Arial" panose="020B0604020202020204" pitchFamily="34" charset="0"/>
              <a:buChar char="•"/>
            </a:pPr>
            <a:r>
              <a:rPr lang="en-US" sz="1200" dirty="0"/>
              <a:t>The total number of reported confirmed and probable HCV cases decreased by 76% from 8,696 in 2015 to 2,116 in 2024.</a:t>
            </a:r>
            <a:r>
              <a:rPr lang="en-US" sz="1200" baseline="30000" dirty="0"/>
              <a:t>1</a:t>
            </a:r>
          </a:p>
          <a:p>
            <a:pPr marL="471488" lvl="1" indent="-171450">
              <a:spcBef>
                <a:spcPts val="600"/>
              </a:spcBef>
              <a:buFont typeface="Arial" panose="020B0604020202020204" pitchFamily="34" charset="0"/>
              <a:buChar char="•"/>
            </a:pPr>
            <a:r>
              <a:rPr lang="en-US" sz="1200" dirty="0"/>
              <a:t>Most reported cases are chronically infected and DPH currently estimates that there are over 250,000 people living with HCV infection in Massachusetts.</a:t>
            </a:r>
          </a:p>
          <a:p>
            <a:pPr marL="171450" indent="-171450">
              <a:buFont typeface="Arial" panose="020B0604020202020204" pitchFamily="34" charset="0"/>
              <a:buChar char="•"/>
            </a:pPr>
            <a:r>
              <a:rPr lang="en-US" sz="1200" dirty="0"/>
              <a:t>In 2024, 1,283 (61%) cases of confirmed and probable HCV infection were newly reported among males, 745 (35%) were reported among females, and 88 (4%) were reported among individuals with transgender experience or unknown gender.</a:t>
            </a:r>
            <a:r>
              <a:rPr lang="en-US" sz="1200" baseline="30000" dirty="0"/>
              <a:t>2</a:t>
            </a:r>
          </a:p>
          <a:p>
            <a:endParaRPr lang="en-US" sz="1200" baseline="30000"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endParaRPr lang="en-US" sz="1200" dirty="0">
              <a:latin typeface="Arial Narrow" panose="020B0606020202030204" pitchFamily="34" charset="0"/>
            </a:endParaRPr>
          </a:p>
          <a:p>
            <a:r>
              <a:rPr lang="en-US" sz="1200" dirty="0">
                <a:latin typeface="Arial Narrow" panose="020B0606020202030204" pitchFamily="34" charset="0"/>
              </a:rPr>
              <a:t>Please note, in 2016, revised case definitions for acute and chronic HCV infection were implemented that contain significant changes from the case definitions for 2012 to 2015. For further information see </a:t>
            </a:r>
            <a:r>
              <a:rPr lang="en-US" sz="1200" u="sng" dirty="0">
                <a:solidFill>
                  <a:srgbClr val="3333FF"/>
                </a:solidFill>
                <a:latin typeface="Arial Narrow" panose="020B0606020202030204" pitchFamily="34" charset="0"/>
                <a:hlinkClick r:id="rId3">
                  <a:extLst>
                    <a:ext uri="{A12FA001-AC4F-418D-AE19-62706E023703}">
                      <ahyp:hlinkClr xmlns:ahyp="http://schemas.microsoft.com/office/drawing/2018/hyperlinkcolor" val="tx"/>
                    </a:ext>
                  </a:extLst>
                </a:hlinkClick>
              </a:rPr>
              <a:t>https://wwwn.cdc.gov/nndss/conditions/</a:t>
            </a:r>
            <a:endParaRPr lang="en-US" sz="1200" u="sng" dirty="0">
              <a:solidFill>
                <a:srgbClr val="3333FF"/>
              </a:solidFill>
              <a:latin typeface="Arial Narrow" panose="020B0606020202030204" pitchFamily="34" charset="0"/>
            </a:endParaRP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cs typeface="Arial" panose="020B0604020202020204" pitchFamily="34" charset="0"/>
              </a:rPr>
              <a:t>Interpreting HIV, STI, and Viral Hepatitis Data.</a:t>
            </a:r>
          </a:p>
          <a:p>
            <a:endParaRPr lang="en-US" sz="1200" baseline="30000"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125238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F6012-A1E8-A518-A1B7-976339685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38E30-307C-6909-2343-9E7BAF08E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10C39-5BAA-1D48-A13B-39669E4A504B}"/>
              </a:ext>
            </a:extLst>
          </p:cNvPr>
          <p:cNvSpPr>
            <a:spLocks noGrp="1"/>
          </p:cNvSpPr>
          <p:nvPr>
            <p:ph type="body" idx="1"/>
          </p:nvPr>
        </p:nvSpPr>
        <p:spPr/>
        <p:txBody>
          <a:bodyPr/>
          <a:lstStyle/>
          <a:p>
            <a:pPr defTabSz="913929">
              <a:defRPr/>
            </a:pPr>
            <a:r>
              <a:rPr lang="en-US" dirty="0"/>
              <a:t>The figure is a stacked bar chart displaying trends in the annual number of hepatitis C cases for seven age groups (&lt;15, 15-19, 20-24, 25-29, 30-39, 40-49, and 50+) for the ten-year period.</a:t>
            </a:r>
          </a:p>
          <a:p>
            <a:pPr indent="-182880">
              <a:spcBef>
                <a:spcPts val="0"/>
              </a:spcBef>
              <a:spcAft>
                <a:spcPts val="600"/>
              </a:spcAft>
            </a:pPr>
            <a:endParaRPr lang="en-US" sz="1200" dirty="0"/>
          </a:p>
          <a:p>
            <a:pPr indent="-182880">
              <a:spcBef>
                <a:spcPts val="0"/>
              </a:spcBef>
              <a:spcAft>
                <a:spcPts val="600"/>
              </a:spcAft>
              <a:buFont typeface="Arial" panose="020B0604020202020204" pitchFamily="34" charset="0"/>
              <a:buChar char="•"/>
            </a:pPr>
            <a:r>
              <a:rPr lang="en-US" sz="1200" dirty="0"/>
              <a:t>Forty percent (N=847/2,116) of HCV cases reported in 2024 were among young adults (age 20–39 years), reflecting ongoing transmission among young people who inject drugs. </a:t>
            </a:r>
          </a:p>
          <a:p>
            <a:pPr indent="-182880">
              <a:spcBef>
                <a:spcPts val="0"/>
              </a:spcBef>
              <a:spcAft>
                <a:spcPts val="600"/>
              </a:spcAft>
              <a:buFont typeface="Arial" panose="020B0604020202020204" pitchFamily="34" charset="0"/>
              <a:buChar char="•"/>
            </a:pPr>
            <a:r>
              <a:rPr lang="en-US" sz="1200" dirty="0"/>
              <a:t>From 2015 to 2024, the largest percentage decrease in the number of reported confirmed and probable hepatitis C cases was among individuals aged 20–24 years (by 94% from 1,010 to 63), followed by individuals aged 25–29 years (by 88% from 1,402 to 173) and individuals aged 15–19 years (by 87% from 174 to 22).</a:t>
            </a:r>
          </a:p>
          <a:p>
            <a:endParaRPr lang="en-US" dirty="0"/>
          </a:p>
          <a:p>
            <a:endParaRPr lang="en-US" dirty="0"/>
          </a:p>
        </p:txBody>
      </p:sp>
      <p:sp>
        <p:nvSpPr>
          <p:cNvPr id="4" name="Slide Number Placeholder 3">
            <a:extLst>
              <a:ext uri="{FF2B5EF4-FFF2-40B4-BE49-F238E27FC236}">
                <a16:creationId xmlns:a16="http://schemas.microsoft.com/office/drawing/2014/main" id="{6050D018-ACBA-2E1C-4551-78C95EA8831F}"/>
              </a:ext>
            </a:extLst>
          </p:cNvPr>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285477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map of Massachusetts displaying the </a:t>
            </a:r>
            <a:r>
              <a:rPr lang="en-US" sz="1200" dirty="0">
                <a:latin typeface="Arial Narrow" panose="020B0606020202030204" pitchFamily="34" charset="0"/>
              </a:rPr>
              <a:t>Social Vulnerability Index (SVI) by census tract</a:t>
            </a:r>
            <a:r>
              <a:rPr lang="en-US" dirty="0"/>
              <a:t>. The SVI index ranges from 00.00 to 1.00, with increasing darkness in blue color indicating higher SVI index. Census tracts with no reported cases are white. </a:t>
            </a:r>
            <a:r>
              <a:rPr lang="en-US" sz="1200" dirty="0">
                <a:latin typeface="Arial Narrow" panose="020B0606020202030204" pitchFamily="34" charset="0"/>
              </a:rPr>
              <a:t>SVI rankings were grouped into quartiles (low, &lt;0.25; moderately low, 0.25 – 0.49; moderately high, 0.5 - 0.74; high &gt;=0.75).</a:t>
            </a:r>
            <a:endParaRPr lang="en-US" dirty="0"/>
          </a:p>
          <a:p>
            <a:endParaRPr lang="en-US" dirty="0"/>
          </a:p>
          <a:p>
            <a:pPr marL="0" lvl="0" indent="0">
              <a:buNone/>
            </a:pPr>
            <a:r>
              <a:rPr lang="en-US" sz="1200" dirty="0"/>
              <a:t>The social vulnerability index (SVI)</a:t>
            </a:r>
            <a:r>
              <a:rPr lang="en-US" sz="1200" baseline="30000" dirty="0"/>
              <a:t>1</a:t>
            </a:r>
            <a:r>
              <a:rPr lang="en-US" sz="1200" dirty="0"/>
              <a:t> is a tool to identify socially vulnerable communities that was created by CDC and the Agency for Toxic Substances and Disease Registry (ATSDR). The CDC/ATSDR SVI uses U.S. Census data to determine the social vulnerability of every census tract. The SVI ranks each tract on 16 social factors, including poverty, lack of vehicle access, and crowded housing, and groups them into four related themes: socioeconomic status, household characteristics, racial and ethnic minority status, and housing type/transportation. Each census tract receives a separate ranking for each of the four themes, as well as an overall ranking. Originally developed to incorporate social determinants of health into emergency response and recovery efforts for environmental and natural disasters, more recently, higher SVI has been linked to higher HIV</a:t>
            </a:r>
            <a:r>
              <a:rPr lang="en-US" sz="1200" baseline="30000" dirty="0"/>
              <a:t>2</a:t>
            </a:r>
            <a:r>
              <a:rPr lang="en-US" sz="1200" dirty="0"/>
              <a:t> and STI</a:t>
            </a:r>
            <a:r>
              <a:rPr lang="en-US" sz="1200" baseline="30000" dirty="0"/>
              <a:t>3</a:t>
            </a:r>
            <a:r>
              <a:rPr lang="en-US" sz="1200" dirty="0"/>
              <a:t> diagnosis rates, COVID-19 mortality, and lower COVID-19 vaccination coverage.</a:t>
            </a:r>
            <a:r>
              <a:rPr lang="en-US" sz="1200" baseline="30000" dirty="0"/>
              <a:t>4</a:t>
            </a:r>
            <a:r>
              <a:rPr lang="en-US" sz="1200" dirty="0"/>
              <a:t> </a:t>
            </a:r>
          </a:p>
          <a:p>
            <a:endParaRPr lang="en-US" sz="1200" kern="1200" dirty="0">
              <a:solidFill>
                <a:schemeClr val="tx1"/>
              </a:solidFill>
              <a:effectLst/>
              <a:latin typeface="+mn-lt"/>
              <a:ea typeface="+mn-ea"/>
              <a:cs typeface="+mn-cs"/>
            </a:endParaRPr>
          </a:p>
          <a:p>
            <a:pPr marL="182880" lvl="0"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Large cities such as Boston, Springfield, Worcester, Lawrence, Brockton, and Lowell contain the greatest number of census tracts with high social vulnerability (≥ 0.75).</a:t>
            </a:r>
          </a:p>
          <a:p>
            <a:pPr marL="182880" lvl="0"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Census tracts with high social vulnerability also appear in many smaller cities and suburbs across the state but are limited to one or a few tracts.</a:t>
            </a:r>
          </a:p>
          <a:p>
            <a:pPr marL="182880" lvl="0" indent="-182880">
              <a:spcAft>
                <a:spcPts val="600"/>
              </a:spcAft>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Overall, there are dense urban clusters with widespread high vulnerability and scattered pockets of extreme vulnerability in smaller municipalities.</a:t>
            </a: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For more information, see: </a:t>
            </a:r>
            <a:r>
              <a:rPr lang="en-US" sz="1200" u="sng" kern="1200" dirty="0">
                <a:solidFill>
                  <a:schemeClr val="tx1"/>
                </a:solidFill>
                <a:effectLst/>
                <a:latin typeface="+mn-lt"/>
                <a:ea typeface="+mn-ea"/>
                <a:cs typeface="+mn-cs"/>
                <a:hlinkClick r:id="rId3"/>
              </a:rPr>
              <a:t>https://www.atsdr.cdc.gov/placeandhealth/svi/index.html</a:t>
            </a:r>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Gant, Z., Dailey, A., Hu, X. et al. A Census Tract–Level Examination of Diagnosed HIV Infection and Social Vulnerability among Black/African American, Hispanic/Latinx, and White Adults, 2018: United States. J. Racial and Ethnic Health Disparities (2022). </a:t>
            </a:r>
            <a:r>
              <a:rPr lang="en-US" sz="1200" u="sng" kern="1200" dirty="0">
                <a:solidFill>
                  <a:schemeClr val="tx1"/>
                </a:solidFill>
                <a:effectLst/>
                <a:latin typeface="+mn-lt"/>
                <a:ea typeface="+mn-ea"/>
                <a:cs typeface="+mn-cs"/>
                <a:hlinkClick r:id="rId4"/>
              </a:rPr>
              <a:t>https://doi.org/10.1007/s40615-022-01456-7</a:t>
            </a:r>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Copen CE, </a:t>
            </a:r>
            <a:r>
              <a:rPr lang="en-US" sz="1200" kern="1200" dirty="0" err="1">
                <a:solidFill>
                  <a:schemeClr val="tx1"/>
                </a:solidFill>
                <a:effectLst/>
                <a:latin typeface="+mn-lt"/>
                <a:ea typeface="+mn-ea"/>
                <a:cs typeface="+mn-cs"/>
              </a:rPr>
              <a:t>Haderxhanaj</a:t>
            </a:r>
            <a:r>
              <a:rPr lang="en-US" sz="1200" kern="1200" dirty="0">
                <a:solidFill>
                  <a:schemeClr val="tx1"/>
                </a:solidFill>
                <a:effectLst/>
                <a:latin typeface="+mn-lt"/>
                <a:ea typeface="+mn-ea"/>
                <a:cs typeface="+mn-cs"/>
              </a:rPr>
              <a:t> LT, Renfro KJ, Loosier PS. County-Level Chlamydia and Gonorrhea Rates by Social Vulnerability, United States, 2014-2018. Sex Transm Dis. 2022 Dec 1;49(12):822-825. </a:t>
            </a:r>
          </a:p>
          <a:p>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Dasgupta S, Bowen VB, Leidner A, et al. Association Between Social Vulnerability and a County’s Risk for Becoming a COVID-19 Hotspot — United States, June 1–July 25, 2020. MMWR </a:t>
            </a:r>
            <a:r>
              <a:rPr lang="en-US" sz="1200" kern="1200" dirty="0" err="1">
                <a:solidFill>
                  <a:schemeClr val="tx1"/>
                </a:solidFill>
                <a:effectLst/>
                <a:latin typeface="+mn-lt"/>
                <a:ea typeface="+mn-ea"/>
                <a:cs typeface="+mn-cs"/>
              </a:rPr>
              <a:t>Morb</a:t>
            </a:r>
            <a:r>
              <a:rPr lang="en-US" sz="1200" kern="1200" dirty="0">
                <a:solidFill>
                  <a:schemeClr val="tx1"/>
                </a:solidFill>
                <a:effectLst/>
                <a:latin typeface="+mn-lt"/>
                <a:ea typeface="+mn-ea"/>
                <a:cs typeface="+mn-cs"/>
              </a:rPr>
              <a:t> Mortal </a:t>
            </a:r>
            <a:r>
              <a:rPr lang="en-US" sz="1200" kern="1200" dirty="0" err="1">
                <a:solidFill>
                  <a:schemeClr val="tx1"/>
                </a:solidFill>
                <a:effectLst/>
                <a:latin typeface="+mn-lt"/>
                <a:ea typeface="+mn-ea"/>
                <a:cs typeface="+mn-cs"/>
              </a:rPr>
              <a:t>Wkly</a:t>
            </a:r>
            <a:r>
              <a:rPr lang="en-US" sz="1200" kern="1200" dirty="0">
                <a:solidFill>
                  <a:schemeClr val="tx1"/>
                </a:solidFill>
                <a:effectLst/>
                <a:latin typeface="+mn-lt"/>
                <a:ea typeface="+mn-ea"/>
                <a:cs typeface="+mn-cs"/>
              </a:rPr>
              <a:t> Rep 2020;69:1535–1541. DOI: </a:t>
            </a:r>
            <a:r>
              <a:rPr lang="en-US" sz="1200" u="sng" kern="1200" dirty="0">
                <a:solidFill>
                  <a:schemeClr val="tx1"/>
                </a:solidFill>
                <a:effectLst/>
                <a:latin typeface="+mn-lt"/>
                <a:ea typeface="+mn-ea"/>
                <a:cs typeface="+mn-cs"/>
                <a:hlinkClick r:id="rId5"/>
              </a:rPr>
              <a:t>http://dx.doi.org/10.15585/mmwr.mm6942a3</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3130073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individuals diagnosed with HIV infection only and the number of individuals co-diagnosed with HIV infection and HCV each year from 2008 to 2024. An overlayed trendline displays the percentage of HIV infection diagnoses that were co-infected with HCV by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indent="-171450">
              <a:spcBef>
                <a:spcPts val="0"/>
              </a:spcBef>
              <a:spcAft>
                <a:spcPts val="600"/>
              </a:spcAft>
              <a:buFont typeface="Arial" panose="020B0604020202020204" pitchFamily="34" charset="0"/>
              <a:buChar char="•"/>
            </a:pPr>
            <a:r>
              <a:rPr lang="en-US" sz="1200" dirty="0"/>
              <a:t>The percentage of individuals diagnosed with HIV infection who were co-infected with HCV decreased from 17% (N=123/745) in 2008 to 8% (N=51/651) in 2014, increased to 19% (N=118/613) in 2017, decreased to 15% in 2018 (N=100/654), increased again to a 25-year high of 23% (N=99/435) in 2020, and then decreased to 8% (N=49/602) in 2024.</a:t>
            </a:r>
            <a:r>
              <a:rPr lang="en-US" sz="1200" baseline="30000" dirty="0"/>
              <a:t>1,2 </a:t>
            </a:r>
            <a:r>
              <a:rPr lang="en-US" sz="1200" dirty="0"/>
              <a:t>This trend mirrors that among HIV infection diagnoses with a primary exposure mode of injection drug use and is likely related to two outbreaks of HIV infection among persons who inject drugs. The first outbreak occurred from 2016 to 2018 in the northeastern part of the state and the second was identified in 2019 in the Boston area and is still ongoing (see Specific Populations – Persons Who Inject Drugs for more information).</a:t>
            </a:r>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Total number of annual HIV diagnoses now excludes those first diagnosed in another state. Previously, all HIV diagnoses, including those first made in another state, were included in the co-infection analysis. </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277052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186C4-6D8D-45AB-5F70-39979D49E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43330-26E6-4AFE-BA6F-749684529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E2B1A-6731-C22A-3F6D-C7DA862107C5}"/>
              </a:ext>
            </a:extLst>
          </p:cNvPr>
          <p:cNvSpPr>
            <a:spLocks noGrp="1"/>
          </p:cNvSpPr>
          <p:nvPr>
            <p:ph type="body" idx="1"/>
          </p:nvPr>
        </p:nvSpPr>
        <p:spPr/>
        <p:txBody>
          <a:bodyPr/>
          <a:lstStyle/>
          <a:p>
            <a:r>
              <a:rPr lang="en-US" dirty="0"/>
              <a:t>The figure is a stacked bar chart displaying the number of individuals diagnosed with HIV infection only and the number of individuals co-diagnosed with HIV infection and HBV each year from 2008 to 2024. An overlayed trendline displays the percentage of HIV infection diagnoses that were co-infected with HBV by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indent="-171450">
              <a:spcBef>
                <a:spcPts val="0"/>
              </a:spcBef>
              <a:spcAft>
                <a:spcPts val="600"/>
              </a:spcAft>
              <a:buFont typeface="Arial" panose="020B0604020202020204" pitchFamily="34" charset="0"/>
              <a:buChar char="•"/>
            </a:pPr>
            <a:r>
              <a:rPr lang="en-US" sz="1200" dirty="0"/>
              <a:t>The percentage of individuals diagnosed with HIV infection who were co-infected with HBV ranged from 3% to 6% from 2008 to 2024.</a:t>
            </a:r>
            <a:r>
              <a:rPr lang="en-US" sz="1200" baseline="30000" dirty="0"/>
              <a:t>1,2</a:t>
            </a:r>
            <a:endParaRPr lang="en-US" sz="1200" dirty="0"/>
          </a:p>
          <a:p>
            <a:endParaRPr lang="en-US" sz="1200" baseline="30000" dirty="0">
              <a:latin typeface="Arial Narrow" panose="020B0606020202030204" pitchFamily="34" charset="0"/>
              <a:cs typeface="Arial" panose="020B0604020202020204" pitchFamily="34" charset="0"/>
            </a:endParaRPr>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Total number of annual HIV diagnoses excludes those first diagnosed in another state. </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endParaRPr lang="en-US" dirty="0"/>
          </a:p>
        </p:txBody>
      </p:sp>
      <p:sp>
        <p:nvSpPr>
          <p:cNvPr id="4" name="Slide Number Placeholder 3">
            <a:extLst>
              <a:ext uri="{FF2B5EF4-FFF2-40B4-BE49-F238E27FC236}">
                <a16:creationId xmlns:a16="http://schemas.microsoft.com/office/drawing/2014/main" id="{7641B79C-DD2A-8356-B11F-F2D2C8D2FDEA}"/>
              </a:ext>
            </a:extLst>
          </p:cNvPr>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1846558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sz="1400" b="1" i="0" u="none" strike="noStrike" kern="1200" baseline="0">
                <a:solidFill>
                  <a:prstClr val="black"/>
                </a:solidFill>
                <a:latin typeface="Arial Narrow" panose="020B0606020202030204" pitchFamily="34" charset="0"/>
                <a:ea typeface="+mn-ea"/>
                <a:cs typeface="+mn-cs"/>
              </a:defRPr>
            </a:pPr>
            <a:r>
              <a:rPr lang="en-US" b="0" dirty="0"/>
              <a:t>The figure is a set of two side by side pie charts displaying the distribution by age group (15-24 or 25+) for 2024 chlamydia cases (</a:t>
            </a:r>
            <a:r>
              <a:rPr lang="en-US" sz="1200" b="1" dirty="0">
                <a:effectLst/>
                <a:latin typeface="Arial Narrow" panose="020B0606020202030204" pitchFamily="34" charset="0"/>
              </a:rPr>
              <a:t>N = 26,623</a:t>
            </a:r>
            <a:r>
              <a:rPr lang="en-US" sz="1200" b="1" i="0" u="none" strike="noStrike" kern="1200" baseline="0" dirty="0">
                <a:solidFill>
                  <a:prstClr val="black"/>
                </a:solidFill>
                <a:effectLst/>
                <a:latin typeface="Arial Narrow" panose="020B0606020202030204" pitchFamily="34" charset="0"/>
              </a:rPr>
              <a:t> All cases reported with age</a:t>
            </a:r>
            <a:r>
              <a:rPr lang="en-US" b="0" dirty="0"/>
              <a:t>) on the left and 2023 gonorrhea cases (</a:t>
            </a:r>
            <a:r>
              <a:rPr lang="en-US" sz="1200" dirty="0">
                <a:latin typeface="Arial Narrow" panose="020B0606020202030204" pitchFamily="34" charset="0"/>
              </a:rPr>
              <a:t>N = 8,678 All cases reported with age</a:t>
            </a:r>
            <a:r>
              <a:rPr lang="en-US" b="0" dirty="0"/>
              <a:t>) on the right.</a:t>
            </a:r>
          </a:p>
          <a:p>
            <a:pPr lvl="0">
              <a:spcBef>
                <a:spcPts val="0"/>
              </a:spcBef>
              <a:spcAft>
                <a:spcPts val="600"/>
              </a:spcAft>
            </a:pPr>
            <a:endParaRPr lang="en-US" sz="1200" dirty="0"/>
          </a:p>
          <a:p>
            <a:pPr lvl="0">
              <a:spcBef>
                <a:spcPts val="0"/>
              </a:spcBef>
              <a:spcAft>
                <a:spcPts val="600"/>
              </a:spcAft>
            </a:pPr>
            <a:endParaRPr lang="en-US" sz="1200" dirty="0"/>
          </a:p>
          <a:p>
            <a:pPr marL="171450" lvl="0" indent="-171450">
              <a:spcBef>
                <a:spcPts val="0"/>
              </a:spcBef>
              <a:spcAft>
                <a:spcPts val="600"/>
              </a:spcAft>
              <a:buFont typeface="Arial" panose="020B0604020202020204" pitchFamily="34" charset="0"/>
              <a:buChar char="•"/>
            </a:pPr>
            <a:r>
              <a:rPr lang="en-US" sz="1200" dirty="0"/>
              <a:t>In 2024, in Massachusetts, 56% of confirmed chlamydia cases and 33% of confirmed gonorrhea cases were reported among adolescents and young adults aged 15–24 years. </a:t>
            </a:r>
          </a:p>
          <a:p>
            <a:pPr marL="628650" lvl="1" indent="-171450">
              <a:spcBef>
                <a:spcPts val="0"/>
              </a:spcBef>
              <a:spcAft>
                <a:spcPts val="600"/>
              </a:spcAft>
              <a:buFont typeface="Arial" panose="020B0604020202020204" pitchFamily="34" charset="0"/>
              <a:buChar char="•"/>
            </a:pPr>
            <a:r>
              <a:rPr lang="en-US" sz="1200" dirty="0"/>
              <a:t>Nationally, 57% of chlamydia cases and 39% of gonorrhea cases were reported among adolescents and young adults aged 15–24 years in 2023.</a:t>
            </a:r>
            <a:r>
              <a:rPr lang="en-US" sz="1200" baseline="30000" dirty="0"/>
              <a:t>1</a:t>
            </a:r>
            <a:r>
              <a:rPr lang="en-US" sz="1200" dirty="0"/>
              <a:t>  </a:t>
            </a:r>
          </a:p>
          <a:p>
            <a:pPr marL="628650" lvl="1" indent="-171450">
              <a:spcBef>
                <a:spcPts val="0"/>
              </a:spcBef>
              <a:spcAft>
                <a:spcPts val="600"/>
              </a:spcAft>
              <a:buFont typeface="Arial" panose="020B0604020202020204" pitchFamily="34" charset="0"/>
              <a:buChar char="•"/>
            </a:pPr>
            <a:endParaRPr lang="en-US" sz="1200"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a:t>
            </a:r>
            <a:r>
              <a:rPr lang="en-US" sz="1200" dirty="0">
                <a:latin typeface="Arial Narrow" panose="020B0606020202030204" pitchFamily="34" charset="0"/>
              </a:rPr>
              <a:t>Centers for Disease Control and Prevention. </a:t>
            </a:r>
            <a:r>
              <a:rPr lang="en-US" sz="1200" i="1" dirty="0">
                <a:latin typeface="Arial Narrow" panose="020B0606020202030204" pitchFamily="34" charset="0"/>
              </a:rPr>
              <a:t>Sexually Transmitted Infections Surveillance 2023</a:t>
            </a:r>
            <a:r>
              <a:rPr lang="en-US" sz="1200" dirty="0">
                <a:latin typeface="Arial Narrow" panose="020B0606020202030204" pitchFamily="34" charset="0"/>
              </a:rPr>
              <a:t>. Atlanta: U.S. Department of Health and Human Services; 2025. National percentages among 15-24 year-olds also exclude cases of unknown age for comparability with Massachusetts percentages. Please note, 2023 percentages are presented because 2024 percentages by age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337114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stacked bar chart displaying the annual number of chlamydia cases for seven age groups (&lt;15, 15-19, 20-24, 25-29, 30-39, 40-49, and 50+) for each year of the ten-year period.</a:t>
            </a:r>
          </a:p>
          <a:p>
            <a:endParaRPr lang="en-US" dirty="0"/>
          </a:p>
          <a:p>
            <a:pPr lvl="0"/>
            <a:r>
              <a:rPr lang="en-US" sz="1200" kern="1200" dirty="0">
                <a:solidFill>
                  <a:schemeClr val="tx1"/>
                </a:solidFill>
                <a:effectLst/>
                <a:latin typeface="+mn-lt"/>
                <a:ea typeface="+mn-ea"/>
                <a:cs typeface="+mn-cs"/>
              </a:rPr>
              <a:t>Each year from 2015 to 2024, the greatest number of confirmed chlamydia cases was reported among 20–24 year-olds, followed by 15–19 year-olds. In each of these years over half (56% to 62%) of confirmed chlamydia cases were reported among individuals in these age groups.*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2015 to 2024, the number of confirmed chlamydia cases increased among individuals aged under 15 years (by 61%), 30–39 years, 40–49 years, 50+ years, (each by 53%), 15–19 years (by 13%), and 25–29 years (by 7%), while it decreased among individuals aged 20–24 years (by 7%).</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consider the impact of the COVID-19 pandemic on infectious disease screening, treatment, and surveillance in the interpretation of data from 2020 to 2022.</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413121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two stacked bar charts displaying the distribution by age group (&lt;15,15-24, 25-29, 30-39, 40-49, 50+) for four groups (male gender, female gender, transgender, and total) for chlamydia cases on the left and gonorrhea cases on the right for the most recent year.</a:t>
            </a:r>
          </a:p>
          <a:p>
            <a:pPr lvl="0">
              <a:spcBef>
                <a:spcPts val="0"/>
              </a:spcBef>
              <a:spcAft>
                <a:spcPts val="600"/>
              </a:spcAft>
            </a:pPr>
            <a:endParaRPr lang="en-US" sz="1200" dirty="0"/>
          </a:p>
          <a:p>
            <a:pPr marL="171450" lvl="0" indent="-171450">
              <a:spcBef>
                <a:spcPts val="0"/>
              </a:spcBef>
              <a:spcAft>
                <a:spcPts val="600"/>
              </a:spcAft>
              <a:buFont typeface="Arial" panose="020B0604020202020204" pitchFamily="34" charset="0"/>
              <a:buChar char="•"/>
            </a:pPr>
            <a:r>
              <a:rPr lang="en-US" sz="1200" dirty="0"/>
              <a:t>In 2024, in Massachusetts, 46% of confirmed chlamydia cases reported among males, 61% among females, 27% among individuals of transgender experience,</a:t>
            </a:r>
            <a:r>
              <a:rPr lang="en-US" sz="1200" baseline="30000" dirty="0"/>
              <a:t>1</a:t>
            </a:r>
            <a:r>
              <a:rPr lang="en-US" sz="1200" dirty="0"/>
              <a:t> and 56% of total cases were reported among adolescents and young adults aged 15–24 years. </a:t>
            </a:r>
          </a:p>
          <a:p>
            <a:pPr marL="628650" lvl="1" indent="-171450">
              <a:spcBef>
                <a:spcPts val="0"/>
              </a:spcBef>
              <a:spcAft>
                <a:spcPts val="600"/>
              </a:spcAft>
              <a:buFont typeface="Arial" panose="020B0604020202020204" pitchFamily="34" charset="0"/>
              <a:buChar char="•"/>
            </a:pPr>
            <a:r>
              <a:rPr lang="en-US" sz="1200" dirty="0"/>
              <a:t>Nationally in 2023, 46% of chlamydia cases reported among males, 64% among females, and 57% of total cases were reported among adolescents and young adults aged 15–24 years.</a:t>
            </a:r>
            <a:r>
              <a:rPr lang="en-US" sz="1200" baseline="30000" dirty="0"/>
              <a:t>2</a:t>
            </a:r>
          </a:p>
          <a:p>
            <a:pPr marL="171450" lvl="0" indent="-171450">
              <a:spcBef>
                <a:spcPts val="0"/>
              </a:spcBef>
              <a:spcAft>
                <a:spcPts val="600"/>
              </a:spcAft>
              <a:buFont typeface="Arial" panose="020B0604020202020204" pitchFamily="34" charset="0"/>
              <a:buChar char="•"/>
            </a:pPr>
            <a:r>
              <a:rPr lang="en-US" sz="1200" dirty="0"/>
              <a:t>In 2024, in Massachusetts, 25% of confirmed gonorrhea cases reported among males, 50% among females, 33% among individuals of transgender experience, and 33% of total cases were reported among adolescents and young adults aged 15–24 years. </a:t>
            </a:r>
          </a:p>
          <a:p>
            <a:pPr marL="628650" lvl="1" indent="-171450">
              <a:spcBef>
                <a:spcPts val="0"/>
              </a:spcBef>
              <a:spcAft>
                <a:spcPts val="600"/>
              </a:spcAft>
              <a:buFont typeface="Arial" panose="020B0604020202020204" pitchFamily="34" charset="0"/>
              <a:buChar char="•"/>
            </a:pPr>
            <a:r>
              <a:rPr lang="en-US" sz="1200" dirty="0"/>
              <a:t>Nationally in 2023, 31% of gonorrhea cases reported among males, 53% among females, and 39% of total cases were reported among adolescents and young adults aged 15–24 years.</a:t>
            </a:r>
            <a:r>
              <a:rPr lang="en-US" sz="1200" baseline="30000" dirty="0"/>
              <a:t>2</a:t>
            </a:r>
          </a:p>
          <a:p>
            <a:endParaRPr lang="en-US" dirty="0"/>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a:t>
            </a:r>
            <a:r>
              <a:rPr lang="en-US" sz="1200" dirty="0">
                <a:latin typeface="Arial Narrow" panose="020B0606020202030204" pitchFamily="34" charset="0"/>
              </a:rPr>
              <a:t>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p>
          <a:p>
            <a:r>
              <a:rPr lang="en-US" sz="1200" baseline="30000" dirty="0">
                <a:latin typeface="Arial Narrow" panose="020B0606020202030204" pitchFamily="34" charset="0"/>
              </a:rPr>
              <a:t>2</a:t>
            </a:r>
            <a:r>
              <a:rPr lang="en-US" sz="1200" dirty="0">
                <a:latin typeface="Arial Narrow" panose="020B0606020202030204" pitchFamily="34" charset="0"/>
              </a:rPr>
              <a:t> Centers for Disease Control and Prevention. Sexually Transmitted Infections Surveillance 2023. Atlanta: U.S. Department of Health and Human Services; 2025. National percentages among 15-24 year-olds also exclude cases of unknown age for comparability with Massachusetts percentages. Please note, 2023 national data are presented because 2024 data by age and gender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137186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dirty="0"/>
              <a:t>The figure is a series of four bar charts displaying the distribution of adolescents and young adults diagnosed with HIV infection by race/ethnicity, place of birth, sex assigned at birth, and exposure mode.</a:t>
            </a:r>
          </a:p>
          <a:p>
            <a:pPr>
              <a:spcBef>
                <a:spcPts val="0"/>
              </a:spcBef>
              <a:spcAft>
                <a:spcPts val="600"/>
              </a:spcAft>
            </a:pPr>
            <a:endParaRPr lang="en-US" sz="1200" dirty="0"/>
          </a:p>
          <a:p>
            <a:pPr>
              <a:spcBef>
                <a:spcPts val="0"/>
              </a:spcBef>
              <a:spcAft>
                <a:spcPts val="600"/>
              </a:spcAft>
            </a:pPr>
            <a:r>
              <a:rPr lang="en-US" sz="1200" dirty="0"/>
              <a:t>During 2022 to 2024, 12% (N=194/1,596) of HIV infection diagnoses were reported among adolescents and young adults aged 15–24 years. </a:t>
            </a:r>
          </a:p>
          <a:p>
            <a:pPr>
              <a:spcBef>
                <a:spcPts val="0"/>
              </a:spcBef>
              <a:spcAft>
                <a:spcPts val="600"/>
              </a:spcAft>
            </a:pPr>
            <a:r>
              <a:rPr lang="en-US" sz="1200" dirty="0"/>
              <a:t>Adolescent and young adults aged 15–24 years newly diagnosed with HIV infection in Massachusetts during 2022 to 2024 were predominantly Hispanic/Latinx (51%), assigned male at birth (88%), and US born (59%), with an exposure mode of male-to-male sex (71%).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2350285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series of three stacked bar charts displaying the number of both male and female HCV cases reported at each age from 0 to 95 years for the years 2002, 2008 and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spcBef>
                <a:spcPts val="0"/>
              </a:spcBef>
              <a:spcAft>
                <a:spcPts val="600"/>
              </a:spcAft>
            </a:pPr>
            <a:r>
              <a:rPr lang="en-US" dirty="0"/>
              <a:t>The age distribution of HCV cases reported in Massachusetts changed between 2002 and 2024</a:t>
            </a:r>
            <a:r>
              <a:rPr lang="en-US" baseline="30000" dirty="0"/>
              <a:t>1</a:t>
            </a:r>
            <a:r>
              <a:rPr lang="en-US" dirty="0"/>
              <a:t> with a significant increase in the proportion of cases represented by young persons who inject drugs. </a:t>
            </a:r>
          </a:p>
          <a:p>
            <a:pPr marL="171450" lvl="0" indent="-171450">
              <a:spcBef>
                <a:spcPts val="0"/>
              </a:spcBef>
              <a:spcAft>
                <a:spcPts val="600"/>
              </a:spcAft>
              <a:buFont typeface="Arial" panose="020B0604020202020204" pitchFamily="34" charset="0"/>
              <a:buChar char="•"/>
            </a:pPr>
            <a:r>
              <a:rPr lang="en-US" dirty="0"/>
              <a:t>In 2002, reported HCV cases were distributed in a curve with one age peak at 44 years. </a:t>
            </a:r>
          </a:p>
          <a:p>
            <a:pPr marL="171450" lvl="0" indent="-171450">
              <a:spcBef>
                <a:spcPts val="0"/>
              </a:spcBef>
              <a:spcAft>
                <a:spcPts val="600"/>
              </a:spcAft>
              <a:buFont typeface="Arial" panose="020B0604020202020204" pitchFamily="34" charset="0"/>
              <a:buChar char="•"/>
            </a:pPr>
            <a:r>
              <a:rPr lang="en-US" dirty="0"/>
              <a:t>In 2008, reported cases of HCV were distributed in a curve with two age peaks, with the lower peak at age 26 years and the higher peak at age 52 years. </a:t>
            </a:r>
          </a:p>
          <a:p>
            <a:pPr marL="171450" lvl="0" indent="-171450">
              <a:spcBef>
                <a:spcPts val="0"/>
              </a:spcBef>
              <a:spcAft>
                <a:spcPts val="600"/>
              </a:spcAft>
              <a:buFont typeface="Arial" panose="020B0604020202020204" pitchFamily="34" charset="0"/>
              <a:buChar char="•"/>
            </a:pPr>
            <a:r>
              <a:rPr lang="en-US" dirty="0"/>
              <a:t>In 2024, HCV cases among young adults who inject drugs outnumbered newly reported cases among the older (“baby boomer”) age cohort.</a:t>
            </a:r>
          </a:p>
          <a:p>
            <a:pPr marL="171450" lvl="0" indent="-171450">
              <a:spcBef>
                <a:spcPts val="0"/>
              </a:spcBef>
              <a:spcAft>
                <a:spcPts val="600"/>
              </a:spcAft>
              <a:buFont typeface="Arial" panose="020B0604020202020204" pitchFamily="34" charset="0"/>
              <a:buChar char="•"/>
            </a:pPr>
            <a:r>
              <a:rPr lang="en-US" dirty="0"/>
              <a:t>The proportion of cases among young adults (aged 20-39 years) was higher in 2008 (39%, N=3,158/8,091) and 2024 (41%, N=837/2,028) compared to 2002 (31%, N=2,803/9,053).</a:t>
            </a:r>
          </a:p>
          <a:p>
            <a:pPr marL="171450" lvl="0" indent="-171450">
              <a:spcBef>
                <a:spcPts val="0"/>
              </a:spcBef>
              <a:spcAft>
                <a:spcPts val="600"/>
              </a:spcAft>
              <a:buFont typeface="Arial" panose="020B0604020202020204" pitchFamily="34" charset="0"/>
              <a:buChar char="•"/>
            </a:pPr>
            <a:r>
              <a:rPr lang="en-US" dirty="0"/>
              <a:t>The primary risk for HCV infection in younger adults is injection drug use. While the primary exposure mode for HIV infection in younger adults is male-to-male sex, recent increases in the number of HIV infections attributed to injection drug use have been observed, particularly among young adults (aged 13-39 years). </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433296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average annual HIV diagnosis rate for MSM on the left, compared to the average annual HIV diagnosis rate for non-MSM males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At </a:t>
            </a:r>
            <a:r>
              <a:rPr lang="en-US" dirty="0"/>
              <a:t>171.1</a:t>
            </a:r>
            <a:r>
              <a:rPr lang="en-US" sz="1200" dirty="0"/>
              <a:t> per 100,000 population (95% confidence interval [CI]: 141.8</a:t>
            </a:r>
            <a:r>
              <a:rPr lang="en-US" sz="12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220.0</a:t>
            </a:r>
            <a:r>
              <a:rPr lang="en-US" sz="1200" dirty="0"/>
              <a:t> per 100,000), the estimated average rate of HIV diagnosis from 2022 to 2024</a:t>
            </a:r>
            <a:r>
              <a:rPr lang="en-US" sz="1200" baseline="30000" dirty="0"/>
              <a:t>2</a:t>
            </a:r>
            <a:r>
              <a:rPr lang="en-US" sz="1200" dirty="0"/>
              <a:t> among MSM (ages 18</a:t>
            </a:r>
            <a:r>
              <a:rPr lang="en-US" sz="1200" dirty="0">
                <a:latin typeface="Arial" panose="020B0604020202020204" pitchFamily="34" charset="0"/>
                <a:cs typeface="Arial" panose="020B0604020202020204" pitchFamily="34" charset="0"/>
              </a:rPr>
              <a:t>–</a:t>
            </a:r>
            <a:r>
              <a:rPr lang="en-US" sz="1200" dirty="0"/>
              <a:t>64 years) was 23 times the rate </a:t>
            </a:r>
            <a:r>
              <a:rPr lang="en-US" dirty="0"/>
              <a:t>of infection in men who did not report sex with men</a:t>
            </a:r>
            <a:r>
              <a:rPr lang="en-US" sz="1200" dirty="0"/>
              <a:t> (7.6 per 100,000 [95% CI: </a:t>
            </a:r>
            <a:r>
              <a:rPr lang="en-US" dirty="0"/>
              <a:t>7.5</a:t>
            </a:r>
            <a:r>
              <a:rPr lang="en-US" sz="1200" dirty="0">
                <a:latin typeface="Arial" panose="020B0604020202020204" pitchFamily="34" charset="0"/>
                <a:cs typeface="Arial" panose="020B0604020202020204" pitchFamily="34" charset="0"/>
              </a:rPr>
              <a:t>–7.7 per 100,000]</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ct val="0"/>
              </a:spcBef>
              <a:buClrTx/>
              <a:buSzTx/>
              <a:buFontTx/>
              <a:buNone/>
            </a:pPr>
            <a:r>
              <a:rPr lang="en-US" altLang="en-US" sz="1200" baseline="30000" dirty="0">
                <a:latin typeface="Arial Narrow" panose="020B0606020202030204" pitchFamily="34" charset="0"/>
              </a:rPr>
              <a:t>1</a:t>
            </a:r>
            <a:r>
              <a:rPr lang="en-US" altLang="en-US" sz="1200" dirty="0">
                <a:latin typeface="Arial Narrow" panose="020B0606020202030204" pitchFamily="34" charset="0"/>
              </a:rPr>
              <a:t> Multiple source estimation method for MSM rate (2020-2022 BRFSS, UMDI Interim 2020 Population Estimates by Age, Sex, Race, and Municipality, UMass Donahue Institute Population Estimates Program, March 1, 2022; and MDPH Bureau of Infectious Disease and Laboratory Sciences, data as of 7/1/2024)</a:t>
            </a:r>
          </a:p>
          <a:p>
            <a:pPr>
              <a:spcBef>
                <a:spcPct val="0"/>
              </a:spcBef>
              <a:buClrTx/>
              <a:buSzTx/>
              <a:buNone/>
            </a:pPr>
            <a:r>
              <a:rPr lang="en-US" sz="1200" baseline="30000" dirty="0">
                <a:latin typeface="Arial Narrow" panose="020B0606020202030204" pitchFamily="34" charset="0"/>
              </a:rPr>
              <a:t>2</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1730526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dirty="0"/>
              <a:t>The figure is a bar chart displaying the estimated infectious syphilis rate per 100,000 for MSM on the left, compared to the estimated infectious syphilis rate per 100,000 for non-MSM males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At 549.0 per 100,000 population </a:t>
            </a:r>
            <a:r>
              <a:rPr lang="en-US" sz="1200" dirty="0"/>
              <a:t>(95% confidence interval [CI]: 455.1</a:t>
            </a:r>
            <a:r>
              <a:rPr lang="en-US" sz="12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705.8</a:t>
            </a:r>
            <a:r>
              <a:rPr lang="en-US" sz="1200" dirty="0"/>
              <a:t> per 100,000)</a:t>
            </a:r>
            <a:r>
              <a:rPr lang="en-US" dirty="0"/>
              <a:t>, the estimated confirmed and probable infectious syphilis rate in 2024 among MSM (ages 18</a:t>
            </a:r>
            <a:r>
              <a:rPr lang="en-US" sz="1200" dirty="0">
                <a:latin typeface="Arial" panose="020B0604020202020204" pitchFamily="34" charset="0"/>
                <a:cs typeface="Arial" panose="020B0604020202020204" pitchFamily="34" charset="0"/>
              </a:rPr>
              <a:t>–</a:t>
            </a:r>
            <a:r>
              <a:rPr lang="en-US" dirty="0"/>
              <a:t>64) was 35 times the rate of infection in men who did not report sex with men (15.7 per 100,000 </a:t>
            </a:r>
            <a:r>
              <a:rPr lang="en-US" sz="1200" dirty="0"/>
              <a:t>[95% CI: 15.4</a:t>
            </a:r>
            <a:r>
              <a:rPr lang="en-US" sz="1200" dirty="0">
                <a:latin typeface="Arial" panose="020B0604020202020204" pitchFamily="34" charset="0"/>
                <a:cs typeface="Arial" panose="020B0604020202020204" pitchFamily="34" charset="0"/>
              </a:rPr>
              <a:t>–15.9 per 100,000]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ct val="0"/>
              </a:spcBef>
              <a:buClrTx/>
              <a:buSzTx/>
              <a:buFontTx/>
              <a:buNone/>
            </a:pPr>
            <a:r>
              <a:rPr lang="en-US" altLang="en-US" sz="1200" baseline="30000" dirty="0">
                <a:latin typeface="Arial Narrow" panose="020B0606020202030204" pitchFamily="34" charset="0"/>
              </a:rPr>
              <a:t>1</a:t>
            </a:r>
            <a:r>
              <a:rPr lang="en-US" altLang="en-US" sz="1200" dirty="0">
                <a:latin typeface="Arial Narrow" panose="020B0606020202030204" pitchFamily="34" charset="0"/>
              </a:rPr>
              <a:t> Multiple source estimation method for MSM rate (2020–2022 BRFSS,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UMDI Interim 2020 Population Estimates by Age, Sex, Race, and Municipality, UMass Donahue Institute Population Estimates Program, March 1, 2022</a:t>
            </a:r>
            <a:r>
              <a:rPr lang="en-US" altLang="en-US" sz="1200" dirty="0">
                <a:latin typeface="Arial Narrow" panose="020B0606020202030204" pitchFamily="34" charset="0"/>
              </a:rPr>
              <a:t>, and  MDPH Bureau of Infectious Disease and Laboratory Sciences, data as of 7/21/2023)</a:t>
            </a:r>
          </a:p>
          <a:p>
            <a:pPr>
              <a:spcBef>
                <a:spcPct val="0"/>
              </a:spcBef>
              <a:buClrTx/>
              <a:buSzTx/>
              <a:buNone/>
            </a:pPr>
            <a:r>
              <a:rPr lang="en-US" sz="1200" baseline="30000" dirty="0">
                <a:latin typeface="Arial Narrow" panose="020B0606020202030204" pitchFamily="34" charset="0"/>
              </a:rPr>
              <a:t>2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966392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number of syphilis cases among MSM and total syphilis cases for each year from 2020 to 2024 with an overlaid trendline displaying the percentage of syphilis cases among MSM that were also HIV positive in each of those years. </a:t>
            </a:r>
          </a:p>
          <a:p>
            <a:pPr marL="171450" indent="-171450">
              <a:spcBef>
                <a:spcPts val="0"/>
              </a:spcBef>
              <a:spcAft>
                <a:spcPts val="600"/>
              </a:spcAft>
              <a:defRPr/>
            </a:pPr>
            <a:endParaRPr lang="en-US" sz="1200" dirty="0">
              <a:solidFill>
                <a:prstClr val="black"/>
              </a:solidFill>
            </a:endParaRPr>
          </a:p>
          <a:p>
            <a:pPr marL="171450" indent="-171450">
              <a:spcBef>
                <a:spcPts val="0"/>
              </a:spcBef>
              <a:spcAft>
                <a:spcPts val="600"/>
              </a:spcAft>
              <a:buFont typeface="Arial" panose="020B0604020202020204" pitchFamily="34" charset="0"/>
              <a:buChar char="•"/>
              <a:defRPr/>
            </a:pPr>
            <a:r>
              <a:rPr lang="en-US" sz="1200" dirty="0">
                <a:solidFill>
                  <a:prstClr val="black"/>
                </a:solidFill>
              </a:rPr>
              <a:t>The incidence of confirmed and probable infectious syphilis in Massachusetts increased by 36% from 2020 to 2022 and subsequently decreased by 16% in 2024; MSM represented the majority of cases (56% in 2024).</a:t>
            </a:r>
            <a:r>
              <a:rPr lang="en-US" sz="1200" baseline="30000" dirty="0"/>
              <a:t>2</a:t>
            </a:r>
            <a:endParaRPr lang="en-US" sz="1200" dirty="0">
              <a:solidFill>
                <a:prstClr val="black"/>
              </a:solidFill>
            </a:endParaRPr>
          </a:p>
          <a:p>
            <a:pPr marL="171450" indent="-171450">
              <a:spcBef>
                <a:spcPts val="0"/>
              </a:spcBef>
              <a:spcAft>
                <a:spcPts val="600"/>
              </a:spcAft>
              <a:buFont typeface="Arial" panose="020B0604020202020204" pitchFamily="34" charset="0"/>
              <a:buChar char="•"/>
              <a:defRPr/>
            </a:pPr>
            <a:r>
              <a:rPr lang="en-US" sz="1200" dirty="0"/>
              <a:t>In 2024, 37% (N=271/742) of confirmed and probable infectious syphilis cases among men reporting sex with men also self-reported co-infection with HIV.</a:t>
            </a:r>
            <a:r>
              <a:rPr lang="en-US" sz="1200" baseline="30000" dirty="0"/>
              <a:t>3</a:t>
            </a:r>
            <a:r>
              <a:rPr lang="en-US" sz="1200" dirty="0"/>
              <a:t> </a:t>
            </a:r>
          </a:p>
          <a:p>
            <a:endParaRPr lang="en-US" dirty="0"/>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endParaRPr lang="en-US" sz="1200" dirty="0">
              <a:latin typeface="Arial Narrow" panose="020B0606020202030204" pitchFamily="34" charset="0"/>
            </a:endParaRP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Please note that the syphilis/HIV co-infection rate among MSM is based on self-report; not database matching analyses, which were used to calculate HIV/syphilis co-infection rates elsewhere in this report.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1185765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latin typeface="Arial Narrow" panose="020B0606020202030204" pitchFamily="34" charset="0"/>
              </a:rPr>
              <a:t>The figure is a bar chart which displays both the total number of syphilis cases and the number of syphilis cases among MSM in each Massachusetts county: Barnstable/Dukes/Nantucket, Berkshire, Bristol, Essex, Franklin, Hampden, Hampshire, Middlesex, Norfolk, Plymouth, Suffolk, and Worcester.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In 2024, the largest proportions of MSM among confirmed and probable infectious syphilis cases were reported in Barnstable, Dukes and Nantucket (73%, N=24/33), Norfolk (65%, N=49/75), and Worcester (65%, N=71/110) counties.  </a:t>
            </a:r>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3490579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three bar chart displaying the percentage distribution of individuals diagnosed with HIV infection with MSM exposure mode by race/ethnicity, age, and place of birth.</a:t>
            </a:r>
          </a:p>
          <a:p>
            <a:pPr>
              <a:spcBef>
                <a:spcPts val="0"/>
              </a:spcBef>
              <a:spcAft>
                <a:spcPts val="600"/>
              </a:spcAft>
            </a:pPr>
            <a:endParaRPr lang="en-US" dirty="0"/>
          </a:p>
          <a:p>
            <a:pPr marL="171450" indent="-171450">
              <a:spcBef>
                <a:spcPts val="0"/>
              </a:spcBef>
              <a:spcAft>
                <a:spcPts val="600"/>
              </a:spcAft>
              <a:buFont typeface="Arial" panose="020B0604020202020204" pitchFamily="34" charset="0"/>
              <a:buChar char="•"/>
            </a:pPr>
            <a:r>
              <a:rPr lang="en-US" dirty="0"/>
              <a:t>Black (non-Hispanic) and Hispanic/Latinx individuals represented 7% and 13% of men in Massachusetts, compared to 21% and 42%, respectively, of men recently diagnosed with HIV infection with MSM exposure mode. </a:t>
            </a:r>
          </a:p>
          <a:p>
            <a:pPr marL="171450" indent="-171450">
              <a:spcBef>
                <a:spcPts val="0"/>
              </a:spcBef>
              <a:spcAft>
                <a:spcPts val="600"/>
              </a:spcAft>
              <a:buFont typeface="Arial" panose="020B0604020202020204" pitchFamily="34" charset="0"/>
              <a:buChar char="•"/>
            </a:pPr>
            <a:r>
              <a:rPr lang="en-US" dirty="0"/>
              <a:t>Individuals with MSM exposure mode newly diagnosed with HIV infection in Massachusetts during 2022 to 2024</a:t>
            </a:r>
            <a:r>
              <a:rPr lang="en-US" baseline="30000" dirty="0"/>
              <a:t>1</a:t>
            </a:r>
            <a:r>
              <a:rPr lang="en-US" dirty="0"/>
              <a:t> were predominantly in their twenties or thirties (43% 20–29 year-olds, 31% 30–39 year-olds), Hispanic/Latinx (42%) or White (non-Hispanic) (32%), and US born (59%).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37</a:t>
            </a:fld>
            <a:endParaRPr lang="en-US"/>
          </a:p>
        </p:txBody>
      </p:sp>
    </p:spTree>
    <p:extLst>
      <p:ext uri="{BB962C8B-B14F-4D97-AF65-F5344CB8AC3E}">
        <p14:creationId xmlns:p14="http://schemas.microsoft.com/office/powerpoint/2010/main" val="665316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dirty="0"/>
              <a:t>The figure is a series of two bar charts displaying the percentage distribution of infectious syphilis cases among men who have sex with men by race/ethnicity on the left and age at diagnosis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Bef>
                <a:spcPts val="0"/>
              </a:spcBef>
              <a:spcAft>
                <a:spcPts val="600"/>
              </a:spcAft>
              <a:buFont typeface="Arial" panose="020B0604020202020204" pitchFamily="34" charset="0"/>
              <a:buChar char="•"/>
            </a:pPr>
            <a:r>
              <a:rPr lang="en-US" dirty="0"/>
              <a:t>Black (non-Hispanic) and Hispanic/Latinx individuals represented 7% and 13% of men in Massachusetts, compared to 15% and 38%, respectively, of confirmed and probable infectious syphilis cases among men reporting sex with men in 2024</a:t>
            </a:r>
            <a:r>
              <a:rPr lang="en-US" sz="1200" dirty="0"/>
              <a:t>. </a:t>
            </a:r>
          </a:p>
          <a:p>
            <a:pPr marL="171450" indent="-171450">
              <a:spcBef>
                <a:spcPts val="0"/>
              </a:spcBef>
              <a:spcAft>
                <a:spcPts val="600"/>
              </a:spcAft>
              <a:buFont typeface="Arial" panose="020B0604020202020204" pitchFamily="34" charset="0"/>
              <a:buChar char="•"/>
            </a:pPr>
            <a:r>
              <a:rPr lang="en-US" sz="1200" dirty="0"/>
              <a:t>In 2024, confirmed and probable infectious syphilis cases among men reporting sex with men were predominantly White (non-Hispanic) (</a:t>
            </a:r>
            <a:r>
              <a:rPr lang="en-US" dirty="0"/>
              <a:t>38</a:t>
            </a:r>
            <a:r>
              <a:rPr lang="en-US" sz="1200" dirty="0"/>
              <a:t>%) or Hispanic/Latinx (37%), and age 30 years and above (69% 30+ year-olds</a:t>
            </a:r>
            <a:r>
              <a:rPr lang="en-US" dirty="0"/>
              <a:t>).</a:t>
            </a:r>
          </a:p>
        </p:txBody>
      </p:sp>
      <p:sp>
        <p:nvSpPr>
          <p:cNvPr id="4" name="Slide Number Placeholder 3"/>
          <p:cNvSpPr>
            <a:spLocks noGrp="1"/>
          </p:cNvSpPr>
          <p:nvPr>
            <p:ph type="sldNum" sz="quarter" idx="5"/>
          </p:nvPr>
        </p:nvSpPr>
        <p:spPr/>
        <p:txBody>
          <a:bodyPr/>
          <a:lstStyle/>
          <a:p>
            <a:fld id="{D34CBBDB-52D0-FE4C-8729-D7393D454E10}" type="slidenum">
              <a:rPr lang="en-US" smtClean="0"/>
              <a:t>38</a:t>
            </a:fld>
            <a:endParaRPr lang="en-US"/>
          </a:p>
        </p:txBody>
      </p:sp>
    </p:spTree>
    <p:extLst>
      <p:ext uri="{BB962C8B-B14F-4D97-AF65-F5344CB8AC3E}">
        <p14:creationId xmlns:p14="http://schemas.microsoft.com/office/powerpoint/2010/main" val="2697766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percentage distribution of HIV infection diagnoses among males by exposure mode (male-to-male sex, injection drug use, male-to-male sex/injection drug use, heterosexual sex, no identified risk, and Other) for the most recent ten-year period.</a:t>
            </a:r>
          </a:p>
          <a:p>
            <a:endParaRPr lang="en-US" dirty="0"/>
          </a:p>
          <a:p>
            <a:pPr marL="171450" indent="-171450">
              <a:buFont typeface="Arial" panose="020B0604020202020204" pitchFamily="34" charset="0"/>
              <a:buChar char="•"/>
            </a:pPr>
            <a:r>
              <a:rPr lang="en-US" dirty="0"/>
              <a:t>Among individuals AMAB, the proportion of HIV infection diagnoses with male-to-male sex as the reported mode of exposure decreased from 60% in 2015 to 52% in 2020 and subsequently increased to 58% in 2023 and 2024.</a:t>
            </a:r>
            <a:r>
              <a:rPr lang="en-US" baseline="30000" dirty="0"/>
              <a:t>1</a:t>
            </a:r>
            <a:r>
              <a:rPr lang="en-US" dirty="0"/>
              <a:t> During the same time period, the proportion reported with no identified risk remained between 20% and 31%.</a:t>
            </a:r>
          </a:p>
          <a:p>
            <a:pPr marL="171450" indent="-171450">
              <a:buFont typeface="Arial" panose="020B0604020202020204" pitchFamily="34" charset="0"/>
              <a:buChar char="•"/>
            </a:pPr>
            <a:r>
              <a:rPr lang="en-US" dirty="0"/>
              <a:t>The proportion of cases among individuals AMAB attributed to injection drug use increased from 7% in 2014 to 16% in 2017 and then decreased to 9% in 2019. The increase in 2017 was primarily due to an outbreak among persons who inject drugs in the northeast part of the state between 2016 and 2018.</a:t>
            </a:r>
            <a:r>
              <a:rPr lang="en-US" baseline="30000" dirty="0"/>
              <a:t>2</a:t>
            </a:r>
            <a:r>
              <a:rPr lang="en-US" sz="1200" dirty="0">
                <a:latin typeface="Arial" panose="020B0604020202020204" pitchFamily="34" charset="0"/>
                <a:cs typeface="Arial" panose="020B0604020202020204" pitchFamily="34" charset="0"/>
              </a:rPr>
              <a:t> Following a focused public health response, the number of HIV infection diagnoses attributed to IDU in the northeast decreased. However, in early 2019, a new cluster of HIV infection was identified in Boston among PWID who were experiencing or had experienced recent homelessness, and the proportion of HIV infection diagnoses among individuals AMAB with IDU as the primary exposure increased to 17% in 2021. </a:t>
            </a:r>
            <a:r>
              <a:rPr lang="en-US" dirty="0"/>
              <a:t>F</a:t>
            </a:r>
            <a:r>
              <a:rPr lang="en-US" sz="1200" dirty="0">
                <a:latin typeface="Arial" panose="020B0604020202020204" pitchFamily="34" charset="0"/>
                <a:cs typeface="Arial" panose="020B0604020202020204" pitchFamily="34" charset="0"/>
              </a:rPr>
              <a:t>ollowing another focused </a:t>
            </a:r>
            <a:r>
              <a:rPr lang="en-US" dirty="0"/>
              <a:t>public health response, the proportion </a:t>
            </a:r>
            <a:r>
              <a:rPr lang="en-US" sz="1200" dirty="0">
                <a:latin typeface="Arial" panose="020B0604020202020204" pitchFamily="34" charset="0"/>
                <a:cs typeface="Arial" panose="020B0604020202020204" pitchFamily="34" charset="0"/>
              </a:rPr>
              <a:t>decreased to </a:t>
            </a:r>
            <a:r>
              <a:rPr lang="en-US" dirty="0"/>
              <a:t>6</a:t>
            </a:r>
            <a:r>
              <a:rPr lang="en-US" sz="1200" dirty="0">
                <a:latin typeface="Arial" panose="020B0604020202020204" pitchFamily="34" charset="0"/>
                <a:cs typeface="Arial" panose="020B0604020202020204" pitchFamily="34" charset="0"/>
              </a:rPr>
              <a:t>% in 2024.</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a:t>
            </a:r>
            <a:endParaRPr lang="en-US" baseline="30000" dirty="0"/>
          </a:p>
          <a:p>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Please consider the impact of the COVID-19 pandemic on infectious disease screening, treatment, and surveillance in the interpretation of data from 2020 to 2022.</a:t>
            </a:r>
          </a:p>
          <a:p>
            <a:r>
              <a:rPr lang="en-US" sz="1200" baseline="30000" dirty="0">
                <a:latin typeface="Arial Narrow" panose="020B0606020202030204" pitchFamily="34" charset="0"/>
              </a:rPr>
              <a:t>2 </a:t>
            </a:r>
            <a:r>
              <a:rPr lang="en-US" sz="1200" dirty="0">
                <a:latin typeface="Arial Narrow" panose="020B0606020202030204" pitchFamily="34" charset="0"/>
              </a:rPr>
              <a:t>For more information see: Charles </a:t>
            </a:r>
            <a:r>
              <a:rPr lang="en-US" sz="1200" dirty="0" err="1">
                <a:latin typeface="Arial Narrow" panose="020B0606020202030204" pitchFamily="34" charset="0"/>
              </a:rPr>
              <a:t>Alpren</a:t>
            </a:r>
            <a:r>
              <a:rPr lang="en-US" sz="1200" dirty="0">
                <a:latin typeface="Arial Narrow" panose="020B0606020202030204" pitchFamily="34" charset="0"/>
              </a:rPr>
              <a:t> et al. “Opioid Use Fueling HIV Transmission in an Urban Setting: An Outbreak of HIV Infection Among People Who Inject Drugs—Massachusetts, 2015–2018”, </a:t>
            </a:r>
            <a:r>
              <a:rPr lang="en-US" sz="1200" i="1" dirty="0">
                <a:latin typeface="Arial Narrow" panose="020B0606020202030204" pitchFamily="34" charset="0"/>
              </a:rPr>
              <a:t>American Journal of Public Health</a:t>
            </a:r>
            <a:r>
              <a:rPr lang="en-US" sz="1200" dirty="0">
                <a:latin typeface="Arial Narrow" panose="020B0606020202030204" pitchFamily="34" charset="0"/>
              </a:rPr>
              <a:t> 110, no. 1 (January 1, 2020): pp. 37-44.</a:t>
            </a:r>
            <a:r>
              <a:rPr lang="en-US" sz="1200" dirty="0">
                <a:solidFill>
                  <a:srgbClr val="3333FF"/>
                </a:solidFill>
                <a:latin typeface="Arial Narrow" panose="020B0606020202030204" pitchFamily="34" charset="0"/>
                <a:hlinkClick r:id="rId3" tooltip="Opioid Use Fueling HIV Transmission in an Urban Setting: An Outbreak of HIV Infection Among People Who Inject Drugs&amp;#x2014;Massachusetts, 2015&amp;#x2013;2018">
                  <a:extLst>
                    <a:ext uri="{A12FA001-AC4F-418D-AE19-62706E023703}">
                      <ahyp:hlinkClr xmlns:ahyp="http://schemas.microsoft.com/office/drawing/2018/hyperlinkcolor" val="tx"/>
                    </a:ext>
                  </a:extLst>
                </a:hlinkClick>
              </a:rPr>
              <a:t>https://doi.org/10.2105/AJPH.2019.305366</a:t>
            </a:r>
            <a:endParaRPr lang="en-US" sz="1200" dirty="0">
              <a:solidFill>
                <a:srgbClr val="3333FF"/>
              </a:solidFill>
              <a:latin typeface="Arial Narrow" panose="020B0606020202030204" pitchFamily="34" charset="0"/>
            </a:endParaRPr>
          </a:p>
          <a:p>
            <a:r>
              <a:rPr lang="en-US" sz="1200" baseline="30000" dirty="0">
                <a:latin typeface="Arial Narrow" panose="020B0606020202030204" pitchFamily="34" charset="0"/>
              </a:rPr>
              <a:t>3 </a:t>
            </a:r>
            <a:r>
              <a:rPr lang="en-US" sz="1200" dirty="0">
                <a:latin typeface="Arial Narrow" panose="020B0606020202030204" pitchFamily="34" charset="0"/>
              </a:rPr>
              <a:t>For more information, see: Joint MDPH and BPHC Clinical Advisory: Increase in newly diagnosed HIV infections among persons who inject drugs in Boston, March 15, 2021, available at: </a:t>
            </a:r>
            <a:r>
              <a:rPr lang="en-US" sz="1200" dirty="0">
                <a:latin typeface="Arial Narrow" panose="020B0606020202030204" pitchFamily="34" charset="0"/>
                <a:hlinkClick r:id="rId4"/>
              </a:rPr>
              <a:t>https://www.mass.gov/doc/joint-mdph-and-bphc-clinical-advisory-hiv-transmission-through-injection-drug-use-in-boston-march-15-2021/download</a:t>
            </a:r>
            <a:r>
              <a:rPr lang="en-US" sz="1200" dirty="0">
                <a:latin typeface="Arial Narrow" panose="020B0606020202030204" pitchFamily="34" charset="0"/>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39</a:t>
            </a:fld>
            <a:endParaRPr lang="en-US"/>
          </a:p>
        </p:txBody>
      </p:sp>
    </p:spTree>
    <p:extLst>
      <p:ext uri="{BB962C8B-B14F-4D97-AF65-F5344CB8AC3E}">
        <p14:creationId xmlns:p14="http://schemas.microsoft.com/office/powerpoint/2010/main" val="150067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latin typeface="Arial Narrow" panose="020B0606020202030204" pitchFamily="34" charset="0"/>
              </a:rPr>
              <a:t>The figure is a bar chart displaying the trend in the average age of reported chlamydia cases for the ten-year period for male gender, female gender, transgender/non-binary and the statewide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Narrow" panose="020B0606020202030204" pitchFamily="34" charset="0"/>
            </a:endParaRPr>
          </a:p>
          <a:p>
            <a:pPr lvl="0"/>
            <a:r>
              <a:rPr lang="en-US" sz="1200" kern="1200" dirty="0">
                <a:solidFill>
                  <a:schemeClr val="tx1"/>
                </a:solidFill>
                <a:effectLst/>
                <a:latin typeface="+mn-lt"/>
                <a:ea typeface="+mn-ea"/>
                <a:cs typeface="+mn-cs"/>
              </a:rPr>
              <a:t>The overall average age of confirmed chlamydia cases in Massachusetts increased from 24.8 years in 2015 to 26.4 years in 2024.</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marks the sixth year that the average age has exceeded the CDC recommended screening age range of under 25 years for sexually active women. </a:t>
            </a:r>
          </a:p>
          <a:p>
            <a:r>
              <a:rPr lang="en-US" sz="1200" kern="1200" dirty="0">
                <a:solidFill>
                  <a:schemeClr val="tx1"/>
                </a:solidFill>
                <a:effectLst/>
                <a:latin typeface="+mn-lt"/>
                <a:ea typeface="+mn-ea"/>
                <a:cs typeface="+mn-cs"/>
              </a:rPr>
              <a:t>From 2015 to 2024, the average age of confirmed chlamydia cases reported among males increased by 1.4 years compared to an increase of 1.6 years among females.</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consider the impact of the COVID-19 pandemic on infectious disease screening, treatment, and surveillance in the interpretation of data from 2020 to 2022.</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141198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number of HIV infections diagnosed each year of the most recent ten-year period for each of seven exposure mode categories: male-to-male sex, injection drug use, male-to-male sex/injection drug use, heterosexual sex, other, presumed heterosexual sex, and no identified risk.</a:t>
            </a:r>
          </a:p>
          <a:p>
            <a:pPr marL="171450" indent="-171450">
              <a:spcBef>
                <a:spcPts val="600"/>
              </a:spcBef>
            </a:pPr>
            <a:endParaRPr lang="en-US"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US" dirty="0"/>
              <a:t>The number of reported cases with injection drug use (IDU) as the primary exposure mode increased from 50 in 2015 to a peak of 115 in 2017 and then decreased to 60 in 2019. The increase in 2017 was primarily due to an outbreak among persons who inject drugs (PWID) in the northeast part of the state between 2016 and 2018</a:t>
            </a:r>
            <a:r>
              <a:rPr lang="en-US" sz="1200" dirty="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Following a focused public health response, the number of HIV infection diagnoses attributed to IDU in the northeast decreased. </a:t>
            </a:r>
          </a:p>
          <a:p>
            <a:pPr marL="171450"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However, in early 2019, a new cluster of HIV infection was identified in Boston among PWID who were experiencing or had experienced recent homelessness, and the total statewide number of reported cases with IDU as the primary exposure increased to 82 in 2021.</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Following another </a:t>
            </a:r>
            <a:r>
              <a:rPr lang="en-US" dirty="0"/>
              <a:t>focused</a:t>
            </a:r>
            <a:r>
              <a:rPr lang="en-US" sz="1200" dirty="0">
                <a:latin typeface="Arial" panose="020B0604020202020204" pitchFamily="34" charset="0"/>
                <a:cs typeface="Arial" panose="020B0604020202020204" pitchFamily="34" charset="0"/>
              </a:rPr>
              <a:t> </a:t>
            </a:r>
            <a:r>
              <a:rPr lang="en-US" dirty="0"/>
              <a:t>public health response, the number of HIV infection diagnoses attributed to IDU decreased by 48% to 43 cases in 2024. </a:t>
            </a:r>
            <a:r>
              <a:rPr lang="en-US" sz="1200" dirty="0">
                <a:latin typeface="Arial" panose="020B0604020202020204" pitchFamily="34" charset="0"/>
                <a:cs typeface="Arial" panose="020B0604020202020204" pitchFamily="34" charset="0"/>
              </a:rPr>
              <a:t>As of </a:t>
            </a:r>
            <a:r>
              <a:rPr lang="en-US" dirty="0"/>
              <a:t>July 1</a:t>
            </a:r>
            <a:r>
              <a:rPr lang="en-US" sz="1200" dirty="0">
                <a:latin typeface="Arial" panose="020B0604020202020204" pitchFamily="34" charset="0"/>
                <a:cs typeface="Arial" panose="020B0604020202020204" pitchFamily="34" charset="0"/>
              </a:rPr>
              <a:t>, 2025, a total of </a:t>
            </a:r>
            <a:r>
              <a:rPr lang="en-US" dirty="0"/>
              <a:t>239</a:t>
            </a:r>
            <a:r>
              <a:rPr lang="en-US" sz="1200" dirty="0">
                <a:latin typeface="Arial" panose="020B0604020202020204" pitchFamily="34" charset="0"/>
                <a:cs typeface="Arial" panose="020B0604020202020204" pitchFamily="34" charset="0"/>
              </a:rPr>
              <a:t> cases diagnosed since November 2018 have been investigated and identified as part of the Boston cluster. As it is an active cluster of concern, additional cases will continue to be investigated and added. </a:t>
            </a:r>
            <a:r>
              <a:rPr lang="en-US" dirty="0"/>
              <a:t>Continuing</a:t>
            </a:r>
            <a:r>
              <a:rPr lang="en-US" sz="1200" dirty="0">
                <a:latin typeface="Arial" panose="020B0604020202020204" pitchFamily="34" charset="0"/>
                <a:cs typeface="Arial" panose="020B0604020202020204" pitchFamily="34" charset="0"/>
              </a:rPr>
              <a:t> trends among those newly diagnosed in the Boston cluster (N=</a:t>
            </a:r>
            <a:r>
              <a:rPr lang="en-US" dirty="0"/>
              <a:t>16</a:t>
            </a:r>
            <a:r>
              <a:rPr lang="en-US" sz="1200" dirty="0">
                <a:latin typeface="Arial" panose="020B0604020202020204" pitchFamily="34" charset="0"/>
                <a:cs typeface="Arial" panose="020B0604020202020204" pitchFamily="34" charset="0"/>
              </a:rPr>
              <a:t> cases diagnosed in 2024) include an increase in polysubstance and methamphetamine use.</a:t>
            </a:r>
            <a:r>
              <a:rPr lang="en-US" sz="1200" baseline="30000" dirty="0">
                <a:latin typeface="Arial" panose="020B0604020202020204" pitchFamily="34" charset="0"/>
                <a:cs typeface="Arial" panose="020B0604020202020204" pitchFamily="34" charset="0"/>
              </a:rPr>
              <a:t>3</a:t>
            </a:r>
            <a:endParaRPr lang="en-US" sz="1200" baseline="30000" dirty="0"/>
          </a:p>
          <a:p>
            <a:pPr marL="171450" indent="-171450">
              <a:spcBef>
                <a:spcPts val="600"/>
              </a:spcBef>
            </a:pPr>
            <a:endParaRPr lang="en-US" sz="1200" baseline="30000" dirty="0"/>
          </a:p>
          <a:p>
            <a:r>
              <a:rPr lang="en-US" sz="1200" baseline="30000" dirty="0">
                <a:latin typeface="Arial Narrow" panose="020B0606020202030204" pitchFamily="34" charset="0"/>
              </a:rPr>
              <a:t>1 </a:t>
            </a:r>
            <a:r>
              <a:rPr lang="en-US" sz="1200" dirty="0">
                <a:latin typeface="Arial Narrow" panose="020B0606020202030204" pitchFamily="34" charset="0"/>
              </a:rPr>
              <a:t>For more information, see: Charles </a:t>
            </a:r>
            <a:r>
              <a:rPr lang="en-US" sz="1200" dirty="0" err="1">
                <a:latin typeface="Arial Narrow" panose="020B0606020202030204" pitchFamily="34" charset="0"/>
              </a:rPr>
              <a:t>Alpren</a:t>
            </a:r>
            <a:r>
              <a:rPr lang="en-US" sz="1200" dirty="0">
                <a:latin typeface="Arial Narrow" panose="020B0606020202030204" pitchFamily="34" charset="0"/>
              </a:rPr>
              <a:t> et al. “Opioid Use Fueling HIV Transmission in an Urban Setting: An Outbreak of HIV Infection Among People Who Inject Drugs—Massachusetts, 2015–2018”, </a:t>
            </a:r>
            <a:r>
              <a:rPr lang="en-US" sz="1200" i="1" dirty="0">
                <a:latin typeface="Arial Narrow" panose="020B0606020202030204" pitchFamily="34" charset="0"/>
              </a:rPr>
              <a:t>American Journal of Public Health</a:t>
            </a:r>
            <a:r>
              <a:rPr lang="en-US" sz="1200" dirty="0">
                <a:latin typeface="Arial Narrow" panose="020B0606020202030204" pitchFamily="34" charset="0"/>
              </a:rPr>
              <a:t> 110, no. 1 (January 1, 2020): pp. 37-44. </a:t>
            </a:r>
            <a:r>
              <a:rPr lang="en-US" sz="1200" dirty="0">
                <a:solidFill>
                  <a:srgbClr val="3333FF"/>
                </a:solidFill>
                <a:latin typeface="Arial Narrow" panose="020B0606020202030204" pitchFamily="34" charset="0"/>
                <a:hlinkClick r:id="rId3" tooltip="Opioid Use Fueling HIV Transmission in an Urban Setting: An Outbreak of HIV Infection Among People Who Inject Drugs&amp;#x2014;Massachusetts, 2015&amp;#x2013;2018">
                  <a:extLst>
                    <a:ext uri="{A12FA001-AC4F-418D-AE19-62706E023703}">
                      <ahyp:hlinkClr xmlns:ahyp="http://schemas.microsoft.com/office/drawing/2018/hyperlinkcolor" val="tx"/>
                    </a:ext>
                  </a:extLst>
                </a:hlinkClick>
              </a:rPr>
              <a:t>https://doi.org/10.2105/AJPH.2019.305366</a:t>
            </a:r>
            <a:endParaRPr lang="en-US" sz="1200" dirty="0">
              <a:solidFill>
                <a:srgbClr val="3333FF"/>
              </a:solidFill>
              <a:latin typeface="Arial Narrow" panose="020B0606020202030204" pitchFamily="34" charset="0"/>
            </a:endParaRPr>
          </a:p>
          <a:p>
            <a:r>
              <a:rPr lang="en-US" sz="1200" baseline="30000" dirty="0">
                <a:latin typeface="Arial Narrow" panose="020B0606020202030204" pitchFamily="34" charset="0"/>
              </a:rPr>
              <a:t>2</a:t>
            </a:r>
            <a:r>
              <a:rPr lang="en-US" sz="1200" dirty="0">
                <a:latin typeface="Arial Narrow" panose="020B0606020202030204" pitchFamily="34" charset="0"/>
              </a:rPr>
              <a:t> Please consider the impact of the COVID-19 pandemic on infectious disease screening, treatment, and surveillance in the interpretation of data from 2020 to 2022.</a:t>
            </a:r>
            <a:endParaRPr lang="en-US" sz="1200" dirty="0">
              <a:solidFill>
                <a:srgbClr val="3333FF"/>
              </a:solidFill>
              <a:latin typeface="Arial Narrow" panose="020B0606020202030204" pitchFamily="34" charset="0"/>
            </a:endParaRPr>
          </a:p>
          <a:p>
            <a:r>
              <a:rPr lang="en-US" sz="1200" baseline="30000" dirty="0">
                <a:latin typeface="Arial" panose="020B0604020202020204" pitchFamily="34" charset="0"/>
                <a:cs typeface="Arial" panose="020B0604020202020204" pitchFamily="34" charset="0"/>
              </a:rPr>
              <a:t>3 </a:t>
            </a:r>
            <a:r>
              <a:rPr lang="en-US" sz="1200" dirty="0">
                <a:latin typeface="Arial Narrow" panose="020B0606020202030204" pitchFamily="34" charset="0"/>
              </a:rPr>
              <a:t>For more information, see: Joint MDPH and BPHC Clinical Advisory: Increase in newly diagnosed HIV infections among persons who inject drugs in Boston, March 15, 2021, available at: </a:t>
            </a:r>
            <a:r>
              <a:rPr lang="en-US" sz="1200" dirty="0">
                <a:solidFill>
                  <a:srgbClr val="3333FF"/>
                </a:solidFill>
                <a:latin typeface="Arial Narrow" panose="020B0606020202030204" pitchFamily="34" charset="0"/>
                <a:hlinkClick r:id="rId4">
                  <a:extLst>
                    <a:ext uri="{A12FA001-AC4F-418D-AE19-62706E023703}">
                      <ahyp:hlinkClr xmlns:ahyp="http://schemas.microsoft.com/office/drawing/2018/hyperlinkcolor" val="tx"/>
                    </a:ext>
                  </a:extLst>
                </a:hlinkClick>
              </a:rPr>
              <a:t>https://www.mass.gov/doc/joint-mdph-and-bphc-clinical-advisory-hiv-transmission-through-injection-drug-use-in-boston-march-15-2021/download</a:t>
            </a:r>
            <a:endParaRPr lang="en-US" sz="1200" dirty="0">
              <a:solidFill>
                <a:srgbClr val="3333FF"/>
              </a:solidFill>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40</a:t>
            </a:fld>
            <a:endParaRPr lang="en-US"/>
          </a:p>
        </p:txBody>
      </p:sp>
    </p:spTree>
    <p:extLst>
      <p:ext uri="{BB962C8B-B14F-4D97-AF65-F5344CB8AC3E}">
        <p14:creationId xmlns:p14="http://schemas.microsoft.com/office/powerpoint/2010/main" val="1324355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four bar charts displaying the percentage distribution of individuals diagnosed with HIV infection with IDU exposure mode by race/ethnicity (White NH, Black NH, Hispanic/Latinx</a:t>
            </a:r>
            <a:r>
              <a:rPr lang="en-US" dirty="0">
                <a:latin typeface="Arial Narrow" panose="020B0606020202030204" pitchFamily="34" charset="0"/>
              </a:rPr>
              <a:t>, Asian/Pacific Islander, Other/unknown), age at diagnosis (0-19, 20-24, 25-29, 30-39, 40-49, 50+), place of birth (US Born, PR/USD), non-US born), and gender (male, female, transgender)</a:t>
            </a:r>
            <a:r>
              <a:rPr lang="en-US" dirty="0"/>
              <a:t>.</a:t>
            </a:r>
          </a:p>
          <a:p>
            <a:endParaRPr lang="en-US" sz="1200" baseline="30000" dirty="0">
              <a:latin typeface="Arial Narrow" panose="020B0606020202030204" pitchFamily="34" charset="0"/>
            </a:endParaRPr>
          </a:p>
          <a:p>
            <a:pPr marL="171450" indent="-171450">
              <a:spcBef>
                <a:spcPts val="0"/>
              </a:spcBef>
              <a:spcAft>
                <a:spcPts val="600"/>
              </a:spcAft>
              <a:buFont typeface="Arial" panose="020B0604020202020204" pitchFamily="34" charset="0"/>
              <a:buChar char="•"/>
            </a:pPr>
            <a:r>
              <a:rPr lang="en-US" dirty="0"/>
              <a:t>Individuals with IDU exposure mode newly diagnosed with HIV infection in Massachusetts during 2022 to 2024</a:t>
            </a:r>
            <a:r>
              <a:rPr lang="en-US" baseline="30000" dirty="0"/>
              <a:t>1</a:t>
            </a:r>
            <a:r>
              <a:rPr lang="en-US" dirty="0"/>
              <a:t> were predominantly White (non-Hispanic) (65%), between 30 and 39 years of age (51%), US born (91%), and male (65%).</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41</a:t>
            </a:fld>
            <a:endParaRPr lang="en-US"/>
          </a:p>
        </p:txBody>
      </p:sp>
    </p:spTree>
    <p:extLst>
      <p:ext uri="{BB962C8B-B14F-4D97-AF65-F5344CB8AC3E}">
        <p14:creationId xmlns:p14="http://schemas.microsoft.com/office/powerpoint/2010/main" val="1831234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an open pie chart which displays the distribution by exposure mode of deaths among individuals reported with HIV for the most recent year. Text in the center of the pie chart reads, “38% reported IDU".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panose="020F0502020204030204" pitchFamily="34" charset="0"/>
            </a:endParaRPr>
          </a:p>
          <a:p>
            <a:pPr marL="171450" indent="-171450">
              <a:buFont typeface="Arial" panose="020B0604020202020204" pitchFamily="34" charset="0"/>
              <a:buChar char="•"/>
            </a:pPr>
            <a:r>
              <a:rPr lang="en-US" dirty="0">
                <a:ea typeface="Calibri" panose="020F0502020204030204" pitchFamily="34" charset="0"/>
              </a:rPr>
              <a:t>The proportion of deaths from any cause among individuals with HIV with IDU exposure mode decreased from 42% in 2015 to 33% in 2024. At 33%, the proportion among IDU remained the largest among exposure modes in 2024, followed by MSM at 26%, with an additional 5% reported with an exposure mode of MSM/IDU. </a:t>
            </a:r>
            <a:r>
              <a:rPr lang="en-US" dirty="0">
                <a:ea typeface="Calibri" panose="020F0502020204030204" pitchFamily="34" charset="0"/>
                <a:cs typeface="Times New Roman" panose="02020603050405020304" pitchFamily="18" charset="0"/>
              </a:rPr>
              <a:t>Comparatively, IDU and MSM/IDU accounted for 7% and 2%, respectively, of new HIV diagnoses in that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42</a:t>
            </a:fld>
            <a:endParaRPr lang="en-US"/>
          </a:p>
        </p:txBody>
      </p:sp>
    </p:spTree>
    <p:extLst>
      <p:ext uri="{BB962C8B-B14F-4D97-AF65-F5344CB8AC3E}">
        <p14:creationId xmlns:p14="http://schemas.microsoft.com/office/powerpoint/2010/main" val="3729947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three stacked bar charts displaying the percentage distribution of confirmed HAV, confirmed acute HBV, and confirmed acute HCV by reporting of injection drug use (IDU reported, No IDU reported, IDU unknown).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large number of acute viral hepatitis cases from 2020 to 2024</a:t>
            </a:r>
            <a:r>
              <a:rPr lang="en-US" baseline="30000" dirty="0"/>
              <a:t>1</a:t>
            </a:r>
            <a:r>
              <a:rPr lang="en-US" dirty="0"/>
              <a:t> reported recent injection drug use: 8% (N=12/150) of hepatitis A cases, 31% (N=41/134) of hepatitis B cases, and 32% (N=254/797) of hepatitis C cases reported injection drug use in their incubation period.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43</a:t>
            </a:fld>
            <a:endParaRPr lang="en-US"/>
          </a:p>
        </p:txBody>
      </p:sp>
    </p:spTree>
    <p:extLst>
      <p:ext uri="{BB962C8B-B14F-4D97-AF65-F5344CB8AC3E}">
        <p14:creationId xmlns:p14="http://schemas.microsoft.com/office/powerpoint/2010/main" val="1542788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percentage distribution by race/ethnicity (White NH, Black NH, Hispanic/Latinx, API NH, Other NH, Unreported) of five groups: the Massachusetts population, 2024 infectious syphilis cases, 2022-2024 HIV Diagnoses, 2024 Chronic HBV cases, and 2024 Chronic HCV cases.</a:t>
            </a:r>
          </a:p>
          <a:p>
            <a:pPr lvl="0">
              <a:spcBef>
                <a:spcPts val="0"/>
              </a:spcBef>
              <a:spcAft>
                <a:spcPts val="750"/>
              </a:spcAft>
            </a:pPr>
            <a:endParaRPr lang="en-US" sz="1200" dirty="0"/>
          </a:p>
          <a:p>
            <a:pPr marL="171450" lvl="0" indent="-171450">
              <a:spcBef>
                <a:spcPts val="0"/>
              </a:spcBef>
              <a:spcAft>
                <a:spcPts val="750"/>
              </a:spcAft>
              <a:buFont typeface="Arial" panose="020B0604020202020204" pitchFamily="34" charset="0"/>
              <a:buChar char="•"/>
            </a:pPr>
            <a:r>
              <a:rPr lang="en-US" sz="1200" dirty="0"/>
              <a:t>In 2024, Black (non-Hispanic), Hispanic/Latinx, and Asian/Pacific Islander (non-Hispanic) individuals represented 7%, 12%, and 7% of the total Massachusetts population and:</a:t>
            </a:r>
          </a:p>
          <a:p>
            <a:pPr marL="628650" lvl="1" indent="-171450">
              <a:spcBef>
                <a:spcPts val="0"/>
              </a:spcBef>
              <a:buFont typeface="Arial" panose="020B0604020202020204" pitchFamily="34" charset="0"/>
              <a:buChar char="•"/>
            </a:pPr>
            <a:r>
              <a:rPr lang="en-US" sz="1200" dirty="0"/>
              <a:t>18%, 38%, and 4% of confirmed and probable infectious syphilis cases, </a:t>
            </a:r>
          </a:p>
          <a:p>
            <a:pPr marL="628650" lvl="1" indent="-171450">
              <a:spcBef>
                <a:spcPts val="0"/>
              </a:spcBef>
              <a:buFont typeface="Arial" panose="020B0604020202020204" pitchFamily="34" charset="0"/>
              <a:buChar char="•"/>
            </a:pPr>
            <a:r>
              <a:rPr lang="en-US" sz="1200" dirty="0"/>
              <a:t>21%, 8%, and 21% of confirmed and probable chronic hepatitis B cases, and</a:t>
            </a:r>
          </a:p>
          <a:p>
            <a:pPr marL="628650" lvl="1" indent="-171450">
              <a:spcBef>
                <a:spcPts val="0"/>
              </a:spcBef>
              <a:spcAft>
                <a:spcPts val="750"/>
              </a:spcAft>
              <a:buFont typeface="Arial" panose="020B0604020202020204" pitchFamily="34" charset="0"/>
              <a:buChar char="•"/>
            </a:pPr>
            <a:r>
              <a:rPr lang="en-US" sz="1200" dirty="0"/>
              <a:t>8%, 14%, and 3% of confirmed and probable hepatitis C cases respectively.</a:t>
            </a:r>
          </a:p>
          <a:p>
            <a:pPr marL="171450" lvl="0" indent="-171450">
              <a:spcBef>
                <a:spcPts val="0"/>
              </a:spcBef>
              <a:spcAft>
                <a:spcPts val="750"/>
              </a:spcAft>
              <a:buFont typeface="Arial" panose="020B0604020202020204" pitchFamily="34" charset="0"/>
              <a:buChar char="•"/>
            </a:pPr>
            <a:r>
              <a:rPr lang="en-US" sz="1200" dirty="0"/>
              <a:t>During 2022 to 2024,</a:t>
            </a:r>
            <a:r>
              <a:rPr lang="en-US" sz="1200" baseline="30000" dirty="0"/>
              <a:t>3</a:t>
            </a:r>
            <a:r>
              <a:rPr lang="en-US" sz="1200" dirty="0"/>
              <a:t> Black (non-Hispanic), Hispanic/Latinx, and Asian/Pacific Islander (non-Hispanic) individuals represented 38%, 32%, and 3% of individuals diagnosed with HIV infection in Massachusetts,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 </a:t>
            </a:r>
            <a:r>
              <a:rPr lang="en-US" sz="1200" dirty="0">
                <a:latin typeface="Arial Narrow" panose="020B0606020202030204" pitchFamily="34" charset="0"/>
              </a:rPr>
              <a:t>Population Data Source: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UMDI  Interim 2020 Population Estimates by Age, Sex, Race, and Municipality, UMass Donahue Institute Population Estimates Program, March 1, 2022 </a:t>
            </a:r>
          </a:p>
          <a:p>
            <a:r>
              <a:rPr lang="en-US" sz="1200" baseline="30000" dirty="0">
                <a:latin typeface="Arial Narrow" panose="020B0606020202030204" pitchFamily="34" charset="0"/>
              </a:rPr>
              <a:t>2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200" baseline="30000" dirty="0">
                <a:latin typeface="Arial Narrow" panose="020B0606020202030204" pitchFamily="34" charset="0"/>
                <a:cs typeface="Arial" panose="020B0604020202020204" pitchFamily="34" charset="0"/>
              </a:rPr>
              <a:t>3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p:txBody>
      </p:sp>
      <p:sp>
        <p:nvSpPr>
          <p:cNvPr id="4" name="Slide Number Placeholder 3"/>
          <p:cNvSpPr>
            <a:spLocks noGrp="1"/>
          </p:cNvSpPr>
          <p:nvPr>
            <p:ph type="sldNum" sz="quarter" idx="5"/>
          </p:nvPr>
        </p:nvSpPr>
        <p:spPr/>
        <p:txBody>
          <a:bodyPr/>
          <a:lstStyle/>
          <a:p>
            <a:fld id="{D34CBBDB-52D0-FE4C-8729-D7393D454E10}" type="slidenum">
              <a:rPr lang="en-US" smtClean="0"/>
              <a:t>44</a:t>
            </a:fld>
            <a:endParaRPr lang="en-US"/>
          </a:p>
        </p:txBody>
      </p:sp>
    </p:spTree>
    <p:extLst>
      <p:ext uri="{BB962C8B-B14F-4D97-AF65-F5344CB8AC3E}">
        <p14:creationId xmlns:p14="http://schemas.microsoft.com/office/powerpoint/2010/main" val="1683550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graph displaying the number of infectious syphilis cases reported each year for the most recent ten-year period among White non-Hispanic individuals, Black non-Hispanic individuals, Hispanic/Latinx individuals, and those of other non-Hispanic race/ethnicity.</a:t>
            </a:r>
          </a:p>
          <a:p>
            <a:pPr lvl="0"/>
            <a:endParaRPr lang="en-US" sz="1200" dirty="0"/>
          </a:p>
          <a:p>
            <a:pPr marL="171450" lvl="0" indent="-171450">
              <a:buFont typeface="Arial" panose="020B0604020202020204" pitchFamily="34" charset="0"/>
              <a:buChar char="•"/>
            </a:pPr>
            <a:r>
              <a:rPr lang="en-US" sz="1200" dirty="0"/>
              <a:t>The greatest number of confirmed and probable infectious syphilis cases was among White (non-Hispanic) individuals each year from 2015 to 2023. In 2024, the greatest number of cases was among Hispanic/Latinx individuals.</a:t>
            </a:r>
            <a:r>
              <a:rPr lang="en-US" sz="1200" baseline="30000" dirty="0"/>
              <a:t>2</a:t>
            </a:r>
          </a:p>
          <a:p>
            <a:pPr marL="171450" lvl="0" indent="-171450">
              <a:buFont typeface="Arial" panose="020B0604020202020204" pitchFamily="34" charset="0"/>
              <a:buChar char="•"/>
            </a:pPr>
            <a:r>
              <a:rPr lang="en-US" sz="1200" dirty="0"/>
              <a:t>From 2015 to 2024, the greatest proportionate increase in the number of confirmed and probable infectious syphilis cases was reported among Hispanic/Latinx individuals (increased by 2.5 times from 201 to 510) and Black (non-Hispanic) individuals (increased by 2.5 times from 100 to 245), followed by White (non-Hispanic) (increased by 25% from 352 to 440).</a:t>
            </a:r>
          </a:p>
          <a:p>
            <a:pPr marL="171450" lvl="0" indent="-171450">
              <a:buFont typeface="Arial" panose="020B0604020202020204" pitchFamily="34" charset="0"/>
              <a:buChar char="•"/>
            </a:pPr>
            <a:r>
              <a:rPr lang="en-US" sz="1200" dirty="0"/>
              <a:t>From 2015 to 2024, the proportion of confirmed and probable infectious syphilis cases among White (non-Hispanic) individuals decreased from 48% to 34% while it increased from 28% to 39% among Hispanic/Latinx individuals, and from 14% to 19% among Black (non-Hispanic) individuals.</a:t>
            </a:r>
          </a:p>
          <a:p>
            <a:pPr marL="171450" lvl="0" indent="-171450">
              <a:buFont typeface="Arial" panose="020B0604020202020204" pitchFamily="34" charset="0"/>
              <a:buChar char="•"/>
            </a:pPr>
            <a:r>
              <a:rPr lang="en-US" sz="1200" dirty="0"/>
              <a:t>In 2024, the age-adjusted confirmed and probable infectious syphilis incidence rates among Black (non-Hispanic) individuals (49.1 per 100,000) and Hispanic/Latinx individuals (53.2 per 100.000) were five and six times that of White (non-Hispanic) individuals (9.3 per 100,000),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endParaRPr lang="en-US" sz="1200" baseline="30000" dirty="0">
              <a:latin typeface="Arial Narrow" panose="020B0606020202030204" pitchFamily="34" charset="0"/>
              <a:cs typeface="Arial" panose="020B0604020202020204" pitchFamily="34" charset="0"/>
            </a:endParaRP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p:txBody>
      </p:sp>
      <p:sp>
        <p:nvSpPr>
          <p:cNvPr id="4" name="Slide Number Placeholder 3"/>
          <p:cNvSpPr>
            <a:spLocks noGrp="1"/>
          </p:cNvSpPr>
          <p:nvPr>
            <p:ph type="sldNum" sz="quarter" idx="5"/>
          </p:nvPr>
        </p:nvSpPr>
        <p:spPr/>
        <p:txBody>
          <a:bodyPr/>
          <a:lstStyle/>
          <a:p>
            <a:fld id="{D34CBBDB-52D0-FE4C-8729-D7393D454E10}" type="slidenum">
              <a:rPr lang="en-US" smtClean="0"/>
              <a:t>45</a:t>
            </a:fld>
            <a:endParaRPr lang="en-US"/>
          </a:p>
        </p:txBody>
      </p:sp>
    </p:spTree>
    <p:extLst>
      <p:ext uri="{BB962C8B-B14F-4D97-AF65-F5344CB8AC3E}">
        <p14:creationId xmlns:p14="http://schemas.microsoft.com/office/powerpoint/2010/main" val="3988294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age-adjusted HIV diagnosis rate among individuals assigned male at birth, female at birth, and total cases for five groups: the total population, White non-Hispanic individuals, Black non-Hispanic individuals, Hispanic/Latinx individuals, and Asian Pacific Islanders.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Bef>
                <a:spcPts val="0"/>
              </a:spcBef>
              <a:spcAft>
                <a:spcPts val="600"/>
              </a:spcAft>
              <a:buFont typeface="Arial" panose="020B0604020202020204" pitchFamily="34" charset="0"/>
              <a:buChar char="•"/>
            </a:pPr>
            <a:r>
              <a:rPr lang="en-US" sz="1200" dirty="0">
                <a:ea typeface="Calibri" panose="020F0502020204030204" pitchFamily="34" charset="0"/>
                <a:cs typeface="Times New Roman" panose="02020603050405020304" pitchFamily="18" charset="0"/>
              </a:rPr>
              <a:t>In 2022–2024, the average annual age-adjusted HIV diagnosis rate per 100,000 population of individuals assigned male at birth (AMAB) was nearly three times that of individuals assigned female at birth (AFAB). There were large disparities in average annual age-adjusted HIV diagnosis rates for 2022 to 2024 by race/ethnicity. Compared to the rate among White (non-Hispanic) individuals, the rate among:</a:t>
            </a:r>
          </a:p>
          <a:p>
            <a:pPr marL="628650" lvl="1" indent="-171450">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Black (non-Hispanic) individuals was 13 times greater, and </a:t>
            </a:r>
          </a:p>
          <a:p>
            <a:pPr marL="628650" lvl="1" indent="-171450">
              <a:spcBef>
                <a:spcPts val="0"/>
              </a:spcBef>
              <a:spcAft>
                <a:spcPts val="600"/>
              </a:spcAft>
              <a:buFont typeface="Arial" panose="020B0604020202020204" pitchFamily="34" charset="0"/>
              <a:buChar char="•"/>
            </a:pPr>
            <a:r>
              <a:rPr lang="en-US" sz="1200" dirty="0">
                <a:ea typeface="Calibri" panose="020F0502020204030204" pitchFamily="34" charset="0"/>
                <a:cs typeface="Times New Roman" panose="02020603050405020304" pitchFamily="18" charset="0"/>
              </a:rPr>
              <a:t>Hispanic/Latinx individuals was six times greater.</a:t>
            </a:r>
          </a:p>
          <a:p>
            <a:pPr marL="214312" indent="-171450">
              <a:spcBef>
                <a:spcPts val="0"/>
              </a:spcBef>
              <a:spcAft>
                <a:spcPts val="600"/>
              </a:spcAft>
              <a:buFont typeface="Arial" panose="020B0604020202020204" pitchFamily="34" charset="0"/>
              <a:buChar char="•"/>
            </a:pPr>
            <a:r>
              <a:rPr lang="en-US" sz="1200" dirty="0">
                <a:ea typeface="Calibri" panose="020F0502020204030204" pitchFamily="34" charset="0"/>
                <a:cs typeface="Times New Roman" panose="02020603050405020304" pitchFamily="18" charset="0"/>
              </a:rPr>
              <a:t>With respect to differences based on race/ethnicity and sex assigned at birth, the average annual age-adjusted HIV diagnosis rate for 2022 to 2024 among:</a:t>
            </a:r>
          </a:p>
          <a:p>
            <a:pPr marL="628650" lvl="1" indent="-171450">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Black (non-Hispanic) individuals assigned male at birth (AMAB), was nine times that of White (non-Hispanic) individuals AMAB, </a:t>
            </a:r>
          </a:p>
          <a:p>
            <a:pPr marL="628650" lvl="1" indent="-171450">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Hispanic/Latinx individuals AMAB was six times that of White (non-Hispanic) individuals AMAB,</a:t>
            </a:r>
          </a:p>
          <a:p>
            <a:pPr marL="628650" lvl="1" indent="-171450">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Black (non-Hispanic) individuals assigned female at birth (AFAB) was 28 times that of White (non-Hispanic) individuals AFAB, and</a:t>
            </a:r>
          </a:p>
          <a:p>
            <a:pPr marL="628650" lvl="1" indent="-171450">
              <a:spcBef>
                <a:spcPts val="0"/>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Hispanic/Latinx individuals AFAB was five times that of White (non-Hispanic) individuals AFAB.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46</a:t>
            </a:fld>
            <a:endParaRPr lang="en-US"/>
          </a:p>
        </p:txBody>
      </p:sp>
    </p:spTree>
    <p:extLst>
      <p:ext uri="{BB962C8B-B14F-4D97-AF65-F5344CB8AC3E}">
        <p14:creationId xmlns:p14="http://schemas.microsoft.com/office/powerpoint/2010/main" val="336802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sz="1955" b="1" i="0" u="none" strike="noStrike" kern="1200" baseline="0">
                <a:solidFill>
                  <a:prstClr val="black"/>
                </a:solidFill>
                <a:latin typeface="Times New Roman"/>
                <a:ea typeface="Times New Roman"/>
                <a:cs typeface="Times New Roman"/>
              </a:defRPr>
            </a:pPr>
            <a:r>
              <a:rPr lang="en-US" b="0" dirty="0"/>
              <a:t>The figure is a series of two side by side pie charts displaying the distribution by gender of 2023 chlamydia cases (</a:t>
            </a:r>
            <a:r>
              <a:rPr lang="en-US" sz="2000" dirty="0">
                <a:solidFill>
                  <a:schemeClr val="tx1">
                    <a:lumMod val="65000"/>
                    <a:lumOff val="35000"/>
                  </a:schemeClr>
                </a:solidFill>
                <a:latin typeface="Arial Narrow" panose="020B0606020202030204" pitchFamily="34" charset="0"/>
              </a:rPr>
              <a:t>N =26,606</a:t>
            </a:r>
            <a:r>
              <a:rPr lang="en-US" sz="2000" b="1" dirty="0">
                <a:solidFill>
                  <a:schemeClr val="tx1">
                    <a:lumMod val="65000"/>
                    <a:lumOff val="35000"/>
                  </a:schemeClr>
                </a:solidFill>
                <a:latin typeface="Arial Narrow" panose="020B0606020202030204" pitchFamily="34" charset="0"/>
              </a:rPr>
              <a:t> </a:t>
            </a:r>
            <a:r>
              <a:rPr lang="en-US" sz="2000" b="0" dirty="0">
                <a:solidFill>
                  <a:schemeClr val="tx1">
                    <a:lumMod val="65000"/>
                    <a:lumOff val="35000"/>
                  </a:schemeClr>
                </a:solidFill>
                <a:latin typeface="Arial Narrow" panose="020B0606020202030204" pitchFamily="34" charset="0"/>
              </a:rPr>
              <a:t>Excludes 17 missing gender</a:t>
            </a:r>
            <a:r>
              <a:rPr lang="en-US" b="0" dirty="0"/>
              <a:t>) on the left and 2023 gonorrhea cases (</a:t>
            </a:r>
            <a:r>
              <a:rPr lang="en-US" sz="2000" b="1" dirty="0">
                <a:solidFill>
                  <a:schemeClr val="tx1">
                    <a:lumMod val="65000"/>
                    <a:lumOff val="35000"/>
                  </a:schemeClr>
                </a:solidFill>
                <a:effectLst/>
                <a:latin typeface="Arial Narrow" panose="020B0606020202030204" pitchFamily="34" charset="0"/>
              </a:rPr>
              <a:t>N = 8,669 </a:t>
            </a:r>
            <a:r>
              <a:rPr lang="en-US" sz="2000" b="0" dirty="0">
                <a:solidFill>
                  <a:schemeClr val="tx1">
                    <a:lumMod val="65000"/>
                    <a:lumOff val="35000"/>
                  </a:schemeClr>
                </a:solidFill>
                <a:effectLst/>
                <a:latin typeface="Arial Narrow" panose="020B0606020202030204" pitchFamily="34" charset="0"/>
              </a:rPr>
              <a:t>Excludes 9 missing ge</a:t>
            </a:r>
            <a:r>
              <a:rPr lang="en-US" sz="2000" b="0" baseline="0" dirty="0">
                <a:solidFill>
                  <a:schemeClr val="tx1">
                    <a:lumMod val="65000"/>
                    <a:lumOff val="35000"/>
                  </a:schemeClr>
                </a:solidFill>
                <a:effectLst/>
                <a:latin typeface="Arial Narrow" panose="020B0606020202030204" pitchFamily="34" charset="0"/>
              </a:rPr>
              <a:t>nder</a:t>
            </a:r>
            <a:r>
              <a:rPr lang="en-US" b="0" dirty="0"/>
              <a:t>) on the right.</a:t>
            </a:r>
          </a:p>
          <a:p>
            <a:pPr lvl="0"/>
            <a:endParaRPr lang="en-US" dirty="0"/>
          </a:p>
          <a:p>
            <a:pPr marL="171450" lvl="0" indent="-171450">
              <a:buFont typeface="Arial" panose="020B0604020202020204" pitchFamily="34" charset="0"/>
              <a:buChar char="•"/>
            </a:pPr>
            <a:r>
              <a:rPr lang="en-US" dirty="0"/>
              <a:t>In 2024, 64% of confirmed chlamydia cases were among females (N=16,998), 36% were among males (N=9,557), and less than one percent (N=51) was among individuals of transgender experience or individuals who are nonbinary.</a:t>
            </a:r>
            <a:r>
              <a:rPr lang="en-US" baseline="30000" dirty="0"/>
              <a:t>1</a:t>
            </a:r>
            <a:r>
              <a:rPr lang="en-US" dirty="0"/>
              <a:t> </a:t>
            </a:r>
          </a:p>
          <a:p>
            <a:pPr marL="171450" lvl="0" indent="-171450">
              <a:buFont typeface="Arial" panose="020B0604020202020204" pitchFamily="34" charset="0"/>
              <a:buChar char="•"/>
            </a:pPr>
            <a:r>
              <a:rPr lang="en-US" dirty="0"/>
              <a:t>In 2024, 31% of confirmed gonorrhea cases were among females (N=2,722), 68% were among males (N=5,856), and one percent (N=91) was among individuals of transgender experience or individuals who are nonbinary.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cs typeface="Arial" panose="020B0604020202020204" pitchFamily="34" charset="0"/>
              </a:rPr>
              <a:t>Interpreting HIV, STI, and Viral Hepatitis Data.</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47</a:t>
            </a:fld>
            <a:endParaRPr lang="en-US"/>
          </a:p>
        </p:txBody>
      </p:sp>
    </p:spTree>
    <p:extLst>
      <p:ext uri="{BB962C8B-B14F-4D97-AF65-F5344CB8AC3E}">
        <p14:creationId xmlns:p14="http://schemas.microsoft.com/office/powerpoint/2010/main" val="2000222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bar chart displaying the total number of confirmed and probable congenital syphilis cases each year of the ten-year period with an overlaid trendline displaying the rate of infectious syphilis per 100,000 among females of child-bearing age for each of the same years.</a:t>
            </a:r>
          </a:p>
          <a:p>
            <a:pPr>
              <a:spcBef>
                <a:spcPts val="0"/>
              </a:spcBef>
              <a:spcAft>
                <a:spcPts val="600"/>
              </a:spcAft>
            </a:pPr>
            <a:endParaRPr lang="en-US" sz="1200" dirty="0"/>
          </a:p>
          <a:p>
            <a:pPr marL="171450" indent="-171450">
              <a:spcBef>
                <a:spcPts val="0"/>
              </a:spcBef>
              <a:spcAft>
                <a:spcPts val="600"/>
              </a:spcAft>
              <a:buFont typeface="Arial" panose="020B0604020202020204" pitchFamily="34" charset="0"/>
              <a:buChar char="•"/>
            </a:pPr>
            <a:r>
              <a:rPr lang="en-US" sz="1200" dirty="0"/>
              <a:t>Trends in congenital syphilis typically mirror trends in infectious syphilis among individuals AFAB of child-bearing age.</a:t>
            </a:r>
            <a:r>
              <a:rPr lang="en-US" sz="1200" baseline="30000" dirty="0"/>
              <a:t>2</a:t>
            </a:r>
            <a:r>
              <a:rPr lang="en-US" sz="1200" dirty="0"/>
              <a:t> In Massachusetts, as the rate of confirmed and probable infectious syphilis among individuals AFAB of child-bearing age increased to 13.0 per 100,000 in 2024,</a:t>
            </a:r>
            <a:r>
              <a:rPr lang="en-US" sz="1200" baseline="30000" dirty="0"/>
              <a:t>3</a:t>
            </a:r>
            <a:r>
              <a:rPr lang="en-US" sz="1200" dirty="0"/>
              <a:t> so too did the number of confirmed and probable cases of congenital syphilis (N=19).</a:t>
            </a:r>
          </a:p>
          <a:p>
            <a:pPr marL="171450" lvl="0" indent="-171450">
              <a:spcBef>
                <a:spcPts val="0"/>
              </a:spcBef>
              <a:spcAft>
                <a:spcPts val="600"/>
              </a:spcAft>
              <a:buFont typeface="Arial" panose="020B0604020202020204" pitchFamily="34" charset="0"/>
              <a:buChar char="•"/>
            </a:pPr>
            <a:r>
              <a:rPr lang="en-US" sz="1200" dirty="0"/>
              <a:t>Nationally, the number of congenital syphilis cases reached 3,882 in 2023, with a rate of 105.8 cases per 100,000 live births, the highest rate reported since 1994. Massachusetts ranked 44</a:t>
            </a:r>
            <a:r>
              <a:rPr lang="en-US" sz="1200" baseline="30000" dirty="0"/>
              <a:t>th</a:t>
            </a:r>
            <a:r>
              <a:rPr lang="en-US" sz="1200" dirty="0"/>
              <a:t> in congenital syphilis incidence rate among the 50 states in 2023.</a:t>
            </a:r>
            <a:r>
              <a:rPr lang="en-US" sz="1200" baseline="30000" dirty="0"/>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aseline="30000" dirty="0">
                <a:latin typeface="Arial Narrow" panose="020B0606020202030204" pitchFamily="34" charset="0"/>
              </a:rPr>
              <a:t>3</a:t>
            </a:r>
            <a:r>
              <a:rPr lang="en-US" sz="1200" dirty="0">
                <a:latin typeface="Arial Narrow" panose="020B0606020202030204" pitchFamily="34" charset="0"/>
              </a:rPr>
              <a:t> Please consider the impact of the COVID-19 pandemic on infectious disease screening, treatment, and surveillance in the interpretation of data from 2020 to 2022.</a:t>
            </a:r>
          </a:p>
          <a:p>
            <a:r>
              <a:rPr lang="en-US" sz="1200" baseline="30000" dirty="0">
                <a:latin typeface="Arial Narrow" panose="020B0606020202030204" pitchFamily="34" charset="0"/>
              </a:rPr>
              <a:t>4</a:t>
            </a:r>
            <a:r>
              <a:rPr lang="en-US" sz="1200" dirty="0">
                <a:latin typeface="Arial Narrow" panose="020B0606020202030204" pitchFamily="34" charset="0"/>
              </a:rPr>
              <a:t> Centers for Disease Control and Prevention. Sexually Transmitted Infections Surveillance 2023 Atlanta: U.S. Department of Health and Human Services; 2025. Please note, 2023 state rankings are presented because 2024 rankings were not yet available at the time of this publication. </a:t>
            </a:r>
          </a:p>
        </p:txBody>
      </p:sp>
      <p:sp>
        <p:nvSpPr>
          <p:cNvPr id="4" name="Slide Number Placeholder 3"/>
          <p:cNvSpPr>
            <a:spLocks noGrp="1"/>
          </p:cNvSpPr>
          <p:nvPr>
            <p:ph type="sldNum" sz="quarter" idx="5"/>
          </p:nvPr>
        </p:nvSpPr>
        <p:spPr/>
        <p:txBody>
          <a:bodyPr/>
          <a:lstStyle/>
          <a:p>
            <a:fld id="{D34CBBDB-52D0-FE4C-8729-D7393D454E10}" type="slidenum">
              <a:rPr lang="en-US" smtClean="0"/>
              <a:t>48</a:t>
            </a:fld>
            <a:endParaRPr lang="en-US"/>
          </a:p>
        </p:txBody>
      </p:sp>
    </p:spTree>
    <p:extLst>
      <p:ext uri="{BB962C8B-B14F-4D97-AF65-F5344CB8AC3E}">
        <p14:creationId xmlns:p14="http://schemas.microsoft.com/office/powerpoint/2010/main" val="2202169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series of bar charts displaying the percentage distribution of women recently diagnosed with HIV infection by race/ethnicity, </a:t>
            </a:r>
            <a:r>
              <a:rPr lang="en-US" dirty="0">
                <a:latin typeface="Arial Narrow" panose="020B0606020202030204" pitchFamily="34" charset="0"/>
              </a:rPr>
              <a:t>place of birth, age, and exposure mode</a:t>
            </a:r>
            <a:r>
              <a:rPr lang="en-US" dirty="0"/>
              <a:t>.</a:t>
            </a:r>
          </a:p>
          <a:p>
            <a:pPr>
              <a:spcBef>
                <a:spcPts val="0"/>
              </a:spcBef>
              <a:spcAft>
                <a:spcPts val="600"/>
              </a:spcAft>
            </a:pPr>
            <a:endParaRPr lang="en-US" sz="1200" dirty="0"/>
          </a:p>
          <a:p>
            <a:pPr marL="171450" indent="-171450">
              <a:spcBef>
                <a:spcPts val="0"/>
              </a:spcBef>
              <a:spcAft>
                <a:spcPts val="600"/>
              </a:spcAft>
              <a:buFont typeface="Arial" panose="020B0604020202020204" pitchFamily="34" charset="0"/>
              <a:buChar char="•"/>
            </a:pPr>
            <a:r>
              <a:rPr lang="en-US" sz="1200" dirty="0"/>
              <a:t>Individuals assigned female at birth (AFAB) and newly diagnosed with HIV infection in Massachusetts during 2022–2024</a:t>
            </a:r>
            <a:r>
              <a:rPr lang="en-US" sz="1200" baseline="30000" dirty="0"/>
              <a:t>2</a:t>
            </a:r>
            <a:r>
              <a:rPr lang="en-US" sz="1200" dirty="0"/>
              <a:t> were predominantly Black (non-Hispanic) (60%), 30 years of age or older (36% 30–39 year-olds, 21% 40–49 year-olds, 28% 50+ year-olds), with an exposure mode of presumed heterosexual sex (53%). While presumed heterosexual sex was the leading reported exposure mode, a large percentage of new HIV diagnoses were reported with no identified risk (NIR) (27%).</a:t>
            </a:r>
          </a:p>
          <a:p>
            <a:pPr marL="171450" indent="-171450">
              <a:spcBef>
                <a:spcPts val="0"/>
              </a:spcBef>
              <a:spcAft>
                <a:spcPts val="600"/>
              </a:spcAft>
              <a:buFont typeface="Arial" panose="020B0604020202020204" pitchFamily="34" charset="0"/>
              <a:buChar char="•"/>
            </a:pPr>
            <a:r>
              <a:rPr lang="en-US" sz="1200" dirty="0"/>
              <a:t>Among individuals AFAB, the proportion of HIV infection diagnoses with IDU exposure mode increased from 10% (N=17/162) in 2015 to 25% (N=40/157) in 2017, remained between 18% (2019, N=25/140) and 22% (2020, N=27/122) from 2018 through 2021, and then decreased to 11% (N=19/170) in 2024.</a:t>
            </a:r>
          </a:p>
          <a:p>
            <a:pPr marL="171450" indent="-171450">
              <a:spcBef>
                <a:spcPts val="0"/>
              </a:spcBef>
              <a:spcAft>
                <a:spcPts val="600"/>
              </a:spcAft>
              <a:buFont typeface="Arial" panose="020B0604020202020204" pitchFamily="34" charset="0"/>
              <a:buChar char="•"/>
            </a:pPr>
            <a:endParaRPr lang="en-US" sz="1200" dirty="0"/>
          </a:p>
          <a:p>
            <a:r>
              <a:rPr lang="en-US" sz="1200" baseline="30000" dirty="0">
                <a:latin typeface="Arial Narrow" panose="020B0606020202030204" pitchFamily="34" charset="0"/>
              </a:rPr>
              <a:t>1</a:t>
            </a:r>
            <a:r>
              <a:rPr lang="en-US" sz="1200" dirty="0">
                <a:latin typeface="Arial Narrow" panose="020B0606020202030204" pitchFamily="34" charset="0"/>
              </a:rPr>
              <a:t> Recent HIV diagnoses among women include 434 individuals assigned female sex at birth. Data included reflect sex assigned at birth and therefore not gender identity or gender expression of individuals of transgender experience (N=33 individuals of transgender experience diagnosed with HIV infection from 2022 – 2024).</a:t>
            </a:r>
            <a:r>
              <a:rPr lang="en-US" sz="1200" baseline="30000" dirty="0">
                <a:latin typeface="Arial Narrow" panose="020B0606020202030204" pitchFamily="34" charset="0"/>
              </a:rPr>
              <a:t> </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pPr>
              <a:spcBef>
                <a:spcPts val="0"/>
              </a:spcBef>
              <a:spcAft>
                <a:spcPts val="600"/>
              </a:spcAft>
            </a:pPr>
            <a:endParaRPr lang="en-U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49</a:t>
            </a:fld>
            <a:endParaRPr lang="en-US"/>
          </a:p>
        </p:txBody>
      </p:sp>
    </p:spTree>
    <p:extLst>
      <p:ext uri="{BB962C8B-B14F-4D97-AF65-F5344CB8AC3E}">
        <p14:creationId xmlns:p14="http://schemas.microsoft.com/office/powerpoint/2010/main" val="113056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incidence rate of chlamydia cases per 100,000 population by city/town. Cities and towns are in one of seven categories: no reported cases, less than or equal to 99 per 100,000, 100 – 149 per 100,000, 150 - 249 per 100,000, 250 - 599 per 100,000, or 600 - 999 per 100,000 and greater than or equal to 1000 per 100,000.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Confirmed chlamydia cases continue to be reported throughout Massachusetts, with concentrations in the most populated cities.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five cities* with the highest confirmed chlamydia incidence rates in 2024 were Provincetown (1,337.3 per 100,000),** Brockton (1,275.0 per 100,000), Lawrence (1,133.0 per 100,000), Chelsea (899.8 per 100,000), and Springfield (883.7 per 100,000).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2024, the statewide confirmed chlamydia incidence rate of 378.7 per 100,000 population was lower than the 2023 national rate of 492.2 per 100,000.</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While Louisiana ranked first (highest rate) and New Hampshire ranked 50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(lowest rate), Massachusetts ranked 36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chlamydia incidence rate among the 50 states in 2023, the last year for which these national data are publicly available.***</a:t>
            </a:r>
          </a:p>
          <a:p>
            <a:r>
              <a:rPr lang="en-US" sz="1200" kern="1200" dirty="0">
                <a:solidFill>
                  <a:schemeClr val="tx1"/>
                </a:solidFill>
                <a:effectLst/>
                <a:latin typeface="+mn-lt"/>
                <a:ea typeface="+mn-ea"/>
                <a:cs typeface="+mn-cs"/>
              </a:rPr>
              <a:t>*Among cities that reported at least 12 confirmed chlamydia cases in 2024.</a:t>
            </a:r>
          </a:p>
          <a:p>
            <a:r>
              <a:rPr lang="en-US" sz="1200" kern="1200" dirty="0">
                <a:solidFill>
                  <a:schemeClr val="tx1"/>
                </a:solidFill>
                <a:effectLst/>
                <a:latin typeface="+mn-lt"/>
                <a:ea typeface="+mn-ea"/>
                <a:cs typeface="+mn-cs"/>
              </a:rPr>
              <a:t>**The chlamydia incidence rate for Provincetown is high because of small population size (2,583), as opposed to the number of cases (79).</a:t>
            </a:r>
          </a:p>
          <a:p>
            <a:r>
              <a:rPr lang="en-US" sz="1200" kern="1200" dirty="0">
                <a:solidFill>
                  <a:schemeClr val="tx1"/>
                </a:solidFill>
                <a:effectLst/>
                <a:latin typeface="+mn-lt"/>
                <a:ea typeface="+mn-ea"/>
                <a:cs typeface="+mn-cs"/>
              </a:rPr>
              <a:t>***Centers for Disease Control and Prevention, Sexually Transmitted Infections Surveillance 2023, available at </a:t>
            </a:r>
            <a:r>
              <a:rPr lang="en-US" sz="1200" u="sng" kern="1200" dirty="0">
                <a:solidFill>
                  <a:schemeClr val="tx1"/>
                </a:solidFill>
                <a:effectLst/>
                <a:latin typeface="+mn-lt"/>
                <a:ea typeface="+mn-ea"/>
                <a:cs typeface="+mn-cs"/>
                <a:hlinkClick r:id="rId3"/>
              </a:rPr>
              <a:t>https://www.cdc.gov/sti-statistics/annual/index.html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2025. Please note, 2023 state rankings are presented because 2024 rankings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1048115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t>The figure is a stacked bar chart displaying the distribution by age (&lt;15 years, 15-24 years, 25-29 years, 30-39 years, 40-49 years, 50-59 years, and 60+ years) for three groups: </a:t>
            </a:r>
            <a:r>
              <a:rPr lang="en-US" sz="1200" dirty="0">
                <a:latin typeface="Arial Narrow" panose="020B0606020202030204" pitchFamily="34" charset="0"/>
              </a:rPr>
              <a:t>confirmed chlamydia, gonorrhea, and syphilis cases.</a:t>
            </a:r>
            <a:endParaRPr lang="en-US" dirty="0"/>
          </a:p>
          <a:p>
            <a:endParaRPr lang="en-US" sz="1200" baseline="30000" dirty="0">
              <a:latin typeface="Arial Narrow" panose="020B0606020202030204" pitchFamily="34" charset="0"/>
            </a:endParaRPr>
          </a:p>
          <a:p>
            <a:pPr marL="171450" lvl="0" indent="-171450">
              <a:spcBef>
                <a:spcPts val="0"/>
              </a:spcBef>
              <a:spcAft>
                <a:spcPts val="600"/>
              </a:spcAft>
              <a:buFont typeface="Arial" panose="020B0604020202020204" pitchFamily="34" charset="0"/>
              <a:buChar char="•"/>
            </a:pPr>
            <a:r>
              <a:rPr lang="en-US" sz="1200" dirty="0"/>
              <a:t>In 2024, in Massachusetts, 1% of confirmed chlamydia cases, 2% of confirmed gonorrhea cases, and 7% of confirmed and probable infectious syphilis</a:t>
            </a:r>
            <a:r>
              <a:rPr lang="en-US" sz="1200" baseline="30000" dirty="0"/>
              <a:t>1</a:t>
            </a:r>
            <a:r>
              <a:rPr lang="en-US" sz="1200" dirty="0"/>
              <a:t> cases were reported among individuals aged 60+ years. An additional 2% of confirmed chlamydia cases, 5% of confirmed gonorrhea cases, and 9% of confirmed and probable infectious syphilis cases were reported among individuals aged 50–59 years.</a:t>
            </a:r>
          </a:p>
          <a:p>
            <a:endParaRPr lang="en-US" sz="1200" baseline="30000" dirty="0">
              <a:latin typeface="Arial Narrow" panose="020B0606020202030204" pitchFamily="34" charset="0"/>
            </a:endParaRPr>
          </a:p>
          <a:p>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a:t>
            </a:r>
            <a:r>
              <a:rPr lang="en-US" sz="12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p:txBody>
      </p:sp>
      <p:sp>
        <p:nvSpPr>
          <p:cNvPr id="4" name="Slide Number Placeholder 3"/>
          <p:cNvSpPr>
            <a:spLocks noGrp="1"/>
          </p:cNvSpPr>
          <p:nvPr>
            <p:ph type="sldNum" sz="quarter" idx="5"/>
          </p:nvPr>
        </p:nvSpPr>
        <p:spPr/>
        <p:txBody>
          <a:bodyPr/>
          <a:lstStyle/>
          <a:p>
            <a:fld id="{D34CBBDB-52D0-FE4C-8729-D7393D454E10}" type="slidenum">
              <a:rPr lang="en-US" smtClean="0"/>
              <a:t>50</a:t>
            </a:fld>
            <a:endParaRPr lang="en-US"/>
          </a:p>
        </p:txBody>
      </p:sp>
    </p:spTree>
    <p:extLst>
      <p:ext uri="{BB962C8B-B14F-4D97-AF65-F5344CB8AC3E}">
        <p14:creationId xmlns:p14="http://schemas.microsoft.com/office/powerpoint/2010/main" val="2640952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butterfly graph comparing the percentage distribution of people under 60 years to people aged 60+ years and diagnosed with chlamydia and gonorrhea by gender (male, female, transgender/nonbinary)</a:t>
            </a:r>
          </a:p>
          <a:p>
            <a:pPr>
              <a:spcBef>
                <a:spcPts val="0"/>
              </a:spcBef>
              <a:spcAft>
                <a:spcPts val="600"/>
              </a:spcAft>
            </a:pPr>
            <a:endParaRPr lang="en-US" sz="1200" dirty="0">
              <a:latin typeface="Arial" panose="020B0604020202020204" pitchFamily="34" charset="0"/>
              <a:cs typeface="Arial" panose="020B0604020202020204" pitchFamily="34" charset="0"/>
            </a:endParaRPr>
          </a:p>
          <a:p>
            <a:pPr marL="171450" indent="-171450">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2024, a much larger proportion of confirmed chlamydia cases among individuals aged 60 years or older (66%) than aged less than 60 years (36%) was male. </a:t>
            </a:r>
          </a:p>
          <a:p>
            <a:pPr marL="171450" indent="-171450">
              <a:spcBef>
                <a:spcPts val="0"/>
              </a:spcBef>
              <a:spcAft>
                <a:spcPts val="600"/>
              </a:spcAft>
              <a:buFont typeface="Arial" panose="020B0604020202020204" pitchFamily="34" charset="0"/>
              <a:buChar char="•"/>
            </a:pPr>
            <a:r>
              <a:rPr lang="en-US" sz="1200" dirty="0"/>
              <a:t>Similarly in 2024, a much larger proportion of confirmed gonorrhea cases among individuals aged 60 years or older (90%) than aged less than 60 years (67%) was male.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51</a:t>
            </a:fld>
            <a:endParaRPr lang="en-US"/>
          </a:p>
        </p:txBody>
      </p:sp>
    </p:spTree>
    <p:extLst>
      <p:ext uri="{BB962C8B-B14F-4D97-AF65-F5344CB8AC3E}">
        <p14:creationId xmlns:p14="http://schemas.microsoft.com/office/powerpoint/2010/main" val="1761535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butterfly graph comparing the percentage distribution of people under 60 years to people aged 60+ years and diagnosed with syphilis by gender, race/ethnicity, exposure mode and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2024, a larger proportion of confirmed and probable infectious syphilis cases among individuals aged 60 years or older (93%) than aged less than 60 years (80%) was male. </a:t>
            </a:r>
          </a:p>
          <a:p>
            <a:pPr marL="171450" indent="-171450">
              <a:spcBef>
                <a:spcPts val="0"/>
              </a:spcBef>
              <a:spcAft>
                <a:spcPts val="600"/>
              </a:spcAft>
              <a:buFont typeface="Arial" panose="020B0604020202020204" pitchFamily="34" charset="0"/>
              <a:buChar char="•"/>
            </a:pPr>
            <a:r>
              <a:rPr lang="en-US" sz="1200" dirty="0"/>
              <a:t>A much larger proportion of confirmed and probable infectious syphilis cases among individuals aged 60 years or older (69%) than aged less than 60 years (31%) was White non-Hispanic.</a:t>
            </a:r>
          </a:p>
          <a:p>
            <a:pPr marL="171450" indent="-171450">
              <a:spcBef>
                <a:spcPts val="0"/>
              </a:spcBef>
              <a:spcAft>
                <a:spcPts val="600"/>
              </a:spcAft>
              <a:buFont typeface="Arial" panose="020B0604020202020204" pitchFamily="34" charset="0"/>
              <a:buChar char="•"/>
            </a:pPr>
            <a:r>
              <a:rPr lang="en-US" sz="1200" dirty="0"/>
              <a:t>A similar proportion of confirmed and probable infectious syphilis cases among individuals aged 60 years or older (60%) and aged less than 60 years (56%) reported male-to-male sex.</a:t>
            </a:r>
          </a:p>
        </p:txBody>
      </p:sp>
      <p:sp>
        <p:nvSpPr>
          <p:cNvPr id="4" name="Slide Number Placeholder 3"/>
          <p:cNvSpPr>
            <a:spLocks noGrp="1"/>
          </p:cNvSpPr>
          <p:nvPr>
            <p:ph type="sldNum" sz="quarter" idx="5"/>
          </p:nvPr>
        </p:nvSpPr>
        <p:spPr/>
        <p:txBody>
          <a:bodyPr/>
          <a:lstStyle/>
          <a:p>
            <a:fld id="{D34CBBDB-52D0-FE4C-8729-D7393D454E10}" type="slidenum">
              <a:rPr lang="en-US" smtClean="0"/>
              <a:t>52</a:t>
            </a:fld>
            <a:endParaRPr lang="en-US"/>
          </a:p>
        </p:txBody>
      </p:sp>
    </p:spTree>
    <p:extLst>
      <p:ext uri="{BB962C8B-B14F-4D97-AF65-F5344CB8AC3E}">
        <p14:creationId xmlns:p14="http://schemas.microsoft.com/office/powerpoint/2010/main" val="407736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persons living with HIV infection by current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In 2024,</a:t>
            </a:r>
            <a:r>
              <a:rPr lang="en-US" sz="1200" baseline="30000" dirty="0"/>
              <a:t> </a:t>
            </a:r>
            <a:r>
              <a:rPr lang="en-US" sz="1200" dirty="0"/>
              <a:t>22% (N=5,441) of PLWH were aged 65 years or older, the age of eligibility for Medicare for individuals without a disability. </a:t>
            </a:r>
            <a:endParaRPr lang="en-US" sz="1200" dirty="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53</a:t>
            </a:fld>
            <a:endParaRPr lang="en-US"/>
          </a:p>
        </p:txBody>
      </p:sp>
    </p:spTree>
    <p:extLst>
      <p:ext uri="{BB962C8B-B14F-4D97-AF65-F5344CB8AC3E}">
        <p14:creationId xmlns:p14="http://schemas.microsoft.com/office/powerpoint/2010/main" val="2045710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persons living with HIV infection aged 60+years by number of years since HIV infection diagnosis.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2024,</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majority (70%, N=6,663) of PLWH aged 60 years and older were diagnosed with HIV infection at least 20 years ago. The average number of years since HIV infection diagnosis among PLWH aged 60 years and older was 23.5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54</a:t>
            </a:fld>
            <a:endParaRPr lang="en-US"/>
          </a:p>
        </p:txBody>
      </p:sp>
    </p:spTree>
    <p:extLst>
      <p:ext uri="{BB962C8B-B14F-4D97-AF65-F5344CB8AC3E}">
        <p14:creationId xmlns:p14="http://schemas.microsoft.com/office/powerpoint/2010/main" val="3018799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butterfly graph comparing the percentage distribution of people under 60 years to people aged 60+ years and living with HIV infection by sex assigned at birth, gender, place of birth, race/ethnicity, and exposure mode.</a:t>
            </a:r>
          </a:p>
          <a:p>
            <a:pPr>
              <a:spcBef>
                <a:spcPts val="0"/>
              </a:spcBef>
              <a:spcAft>
                <a:spcPts val="600"/>
              </a:spcAft>
            </a:pPr>
            <a:endParaRPr lang="en-US" sz="1200" dirty="0"/>
          </a:p>
          <a:p>
            <a:pPr marL="171450" indent="-171450">
              <a:spcBef>
                <a:spcPts val="0"/>
              </a:spcBef>
              <a:spcAft>
                <a:spcPts val="600"/>
              </a:spcAft>
              <a:buFont typeface="Arial" panose="020B0604020202020204" pitchFamily="34" charset="0"/>
              <a:buChar char="•"/>
            </a:pPr>
            <a:r>
              <a:rPr lang="en-US" sz="1200" dirty="0"/>
              <a:t>In 2024, the distributions of people living with HIV infection by place of birth, race/ethnicity, and exposure mode varied by age:  </a:t>
            </a:r>
          </a:p>
          <a:p>
            <a:pPr marL="628650" lvl="1" indent="-171450">
              <a:spcBef>
                <a:spcPts val="0"/>
              </a:spcBef>
              <a:spcAft>
                <a:spcPts val="600"/>
              </a:spcAft>
              <a:buFont typeface="Arial" panose="020B0604020202020204" pitchFamily="34" charset="0"/>
              <a:buChar char="•"/>
            </a:pPr>
            <a:r>
              <a:rPr lang="en-US" sz="1200" dirty="0"/>
              <a:t>A larger proportion of individuals aged 60+ years (64%) than &lt;60 years (53%) was born in the US. </a:t>
            </a:r>
          </a:p>
          <a:p>
            <a:pPr marL="628650" lvl="1" indent="-171450">
              <a:spcBef>
                <a:spcPts val="0"/>
              </a:spcBef>
              <a:spcAft>
                <a:spcPts val="600"/>
              </a:spcAft>
              <a:buFont typeface="Arial" panose="020B0604020202020204" pitchFamily="34" charset="0"/>
              <a:buChar char="•"/>
            </a:pPr>
            <a:r>
              <a:rPr lang="en-US" sz="1200" dirty="0"/>
              <a:t>A larger proportion of individuals aged 60+ years (45%) than &lt;60 years (31%) was White (non-Hispanic), and a smaller proportion was Hispanic/Latinx (22% vs. 32%). </a:t>
            </a:r>
          </a:p>
          <a:p>
            <a:pPr marL="628650" lvl="1" indent="-171450">
              <a:spcBef>
                <a:spcPts val="0"/>
              </a:spcBef>
              <a:spcAft>
                <a:spcPts val="600"/>
              </a:spcAft>
              <a:buFont typeface="Arial" panose="020B0604020202020204" pitchFamily="34" charset="0"/>
              <a:buChar char="•"/>
            </a:pPr>
            <a:r>
              <a:rPr lang="en-US" sz="1200" dirty="0"/>
              <a:t>A larger proportion of individuals aged 60+ years (19%) than &lt;60 years (10%) had injection drug use exposure mode and a smaller proportion had MSM exposure mode (36% vs. 43%). However, MSM was still the most frequently reported exposure mode for both age groups.</a:t>
            </a:r>
          </a:p>
          <a:p>
            <a:pPr marL="628650" lvl="1" indent="-171450">
              <a:spcBef>
                <a:spcPts val="0"/>
              </a:spcBef>
              <a:spcAft>
                <a:spcPts val="600"/>
              </a:spcAft>
              <a:buFont typeface="Arial" panose="020B0604020202020204" pitchFamily="34" charset="0"/>
              <a:buChar char="•"/>
            </a:pPr>
            <a:r>
              <a:rPr lang="en-US" sz="1200" dirty="0"/>
              <a:t>The distributions of people living with HIV infection by sex assigned at birth and current gender identity were similar for both age groups in 2024.</a:t>
            </a:r>
          </a:p>
          <a:p>
            <a:pPr lvl="1">
              <a:spcBef>
                <a:spcPts val="0"/>
              </a:spcBef>
              <a:spcAft>
                <a:spcPts val="600"/>
              </a:spcAft>
            </a:pPr>
            <a:endParaRPr lang="en-U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55</a:t>
            </a:fld>
            <a:endParaRPr lang="en-US"/>
          </a:p>
        </p:txBody>
      </p:sp>
    </p:spTree>
    <p:extLst>
      <p:ext uri="{BB962C8B-B14F-4D97-AF65-F5344CB8AC3E}">
        <p14:creationId xmlns:p14="http://schemas.microsoft.com/office/powerpoint/2010/main" val="35639483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butterfly graph comparing the percentage distribution of people under 60 years to people aged 60+ years and recently diagnosed with HIV infection by sex assigned at birth, gender, place of birth,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200" i="1" dirty="0"/>
              <a:t>When reviewing the data presentations on people diagnosed with HIV infection at age 60+ years, please note that the ascertainment of accurate initial diagnosis date/age is often more difficult for individuals born outside the United States than those born in the United States or Puerto Rico. This is due to limited access to clinical documentation and/or less access to testing in the patient’s country of origin.  Differences between younger (&lt;60) and older (60+) individuals diagnosed with HIV infection displayed in this report may be an artefact of this data quality discrepancy rather than actual age at diagnosis.</a:t>
            </a:r>
          </a:p>
          <a:p>
            <a:pPr marL="171450" indent="-171450">
              <a:buFont typeface="Arial" panose="020B0604020202020204" pitchFamily="34" charset="0"/>
              <a:buChar char="•"/>
            </a:pPr>
            <a:r>
              <a:rPr lang="en-US" sz="1200" dirty="0"/>
              <a:t>During 2022 to 2024,</a:t>
            </a:r>
            <a:r>
              <a:rPr lang="en-US" sz="1200" baseline="30000" dirty="0"/>
              <a:t>1</a:t>
            </a:r>
            <a:r>
              <a:rPr lang="en-US" sz="1200" dirty="0"/>
              <a:t> the distributions of individuals diagnosed with HIV infection by sex assigned at birth, race/ethnicity, and exposure mode varied by age:  </a:t>
            </a:r>
          </a:p>
          <a:p>
            <a:pPr marL="628650" lvl="1" indent="-171450">
              <a:buFont typeface="Arial" panose="020B0604020202020204" pitchFamily="34" charset="0"/>
              <a:buChar char="•"/>
            </a:pPr>
            <a:r>
              <a:rPr lang="en-US" sz="1200" dirty="0"/>
              <a:t>A larger proportion of individuals aged 60+ years (47%) than &lt;60 years (26%) was assigned female at birth. </a:t>
            </a:r>
          </a:p>
          <a:p>
            <a:pPr marL="628650" lvl="1" indent="-171450">
              <a:buFont typeface="Arial" panose="020B0604020202020204" pitchFamily="34" charset="0"/>
              <a:buChar char="•"/>
            </a:pPr>
            <a:r>
              <a:rPr lang="en-US" sz="1200" dirty="0"/>
              <a:t>A larger proportion of individuals aged 60+ years (49%) than &lt;60 years (37%) was Black (non-Hispanic).</a:t>
            </a:r>
          </a:p>
          <a:p>
            <a:pPr marL="628650" lvl="1" indent="-171450">
              <a:buFont typeface="Arial" panose="020B0604020202020204" pitchFamily="34" charset="0"/>
              <a:buChar char="•"/>
            </a:pPr>
            <a:r>
              <a:rPr lang="en-US" sz="1200" dirty="0"/>
              <a:t>A larger proportion of individuals aged 60+ years (30%) than &lt;60 years (13%) had presumed heterosexual exposure mode and no identified risk (40% vs. 28%) and a smaller proportion had MSM exposure mode (19% vs. 43%).</a:t>
            </a:r>
          </a:p>
          <a:p>
            <a:r>
              <a:rPr lang="en-US" sz="1200" baseline="30000" dirty="0">
                <a:latin typeface="Arial Narrow" panose="020B0606020202030204" pitchFamily="34" charset="0"/>
              </a:rPr>
              <a:t>1</a:t>
            </a:r>
            <a:r>
              <a:rPr lang="en-US" sz="1200" dirty="0">
                <a:latin typeface="Arial Narrow" panose="020B0606020202030204" pitchFamily="34" charset="0"/>
              </a:rPr>
              <a:t> </a:t>
            </a:r>
            <a:r>
              <a:rPr lang="en-US" sz="12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56</a:t>
            </a:fld>
            <a:endParaRPr lang="en-US"/>
          </a:p>
        </p:txBody>
      </p:sp>
    </p:spTree>
    <p:extLst>
      <p:ext uri="{BB962C8B-B14F-4D97-AF65-F5344CB8AC3E}">
        <p14:creationId xmlns:p14="http://schemas.microsoft.com/office/powerpoint/2010/main" val="85074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annual number of gonorrhea cases for four groups (male gender, female gender, transgender/nonbinary and statewide total) for each year of the ten-year period.</a:t>
            </a:r>
          </a:p>
          <a:p>
            <a:endParaRPr lang="en-US" dirty="0"/>
          </a:p>
          <a:p>
            <a:pPr marL="171450" indent="-171450">
              <a:spcBef>
                <a:spcPts val="0"/>
              </a:spcBef>
              <a:spcAft>
                <a:spcPts val="600"/>
              </a:spcAft>
              <a:buFont typeface="Arial" panose="020B0604020202020204" pitchFamily="34" charset="0"/>
              <a:buChar char="•"/>
            </a:pPr>
            <a:r>
              <a:rPr lang="en-US" sz="1200" dirty="0"/>
              <a:t>After a sharp 57% increase from 2016 (N=4,638) to 2017 (N=7,293), the number of confirmed gonorrhea cases remained relatively stable through 2020 (N=7,303), increased by 34% to 9,779 in 2023, and then decreased by 11% to 8,678 in 2024.</a:t>
            </a:r>
            <a:r>
              <a:rPr lang="en-US" sz="1200" baseline="30000" dirty="0"/>
              <a:t>1</a:t>
            </a:r>
            <a:r>
              <a:rPr lang="en-US" sz="1200" dirty="0"/>
              <a:t> </a:t>
            </a:r>
          </a:p>
          <a:p>
            <a:pPr marL="171450" indent="-171450">
              <a:spcBef>
                <a:spcPts val="0"/>
              </a:spcBef>
              <a:spcAft>
                <a:spcPts val="600"/>
              </a:spcAft>
              <a:buFont typeface="Arial" panose="020B0604020202020204" pitchFamily="34" charset="0"/>
              <a:buChar char="•"/>
            </a:pPr>
            <a:r>
              <a:rPr lang="en-US" sz="1200" dirty="0"/>
              <a:t>Between 2015 and 2024, the number of confirmed gonorrhea cases reported among males increased by 2.2 times (from 2,648 to 5,856, respectively). The number of confirmed gonorrhea cases among males in 2024 was more than double the number among females (2,722), resulting in a male-to-female ratio of 2.2 (2.2 = 5,856/2,722). </a:t>
            </a:r>
          </a:p>
          <a:p>
            <a:pPr marL="171450" indent="-171450">
              <a:spcBef>
                <a:spcPts val="0"/>
              </a:spcBef>
              <a:spcAft>
                <a:spcPts val="600"/>
              </a:spcAft>
              <a:buFont typeface="Arial" panose="020B0604020202020204" pitchFamily="34" charset="0"/>
              <a:buChar char="•"/>
            </a:pPr>
            <a:r>
              <a:rPr lang="en-US" sz="1200" dirty="0"/>
              <a:t>The number of confirmed gonorrhea cases reported among females increased by 2.9 times from 935 in 2015 to 2,722 in 2024.</a:t>
            </a:r>
          </a:p>
          <a:p>
            <a:pPr marL="171450" indent="-171450">
              <a:spcBef>
                <a:spcPts val="0"/>
              </a:spcBef>
              <a:spcAft>
                <a:spcPts val="600"/>
              </a:spcAft>
              <a:buFont typeface="Arial" panose="020B0604020202020204" pitchFamily="34" charset="0"/>
              <a:buChar char="•"/>
            </a:pPr>
            <a:r>
              <a:rPr lang="en-US" sz="1200" dirty="0"/>
              <a:t>In 2024, 91 confirmed gonorrhea cases were reported among individuals of transgender experience and/or nonbinary individuals.</a:t>
            </a:r>
            <a:r>
              <a:rPr lang="en-US" sz="1200" baseline="30000" dirty="0"/>
              <a:t>2</a:t>
            </a:r>
            <a:r>
              <a:rPr lang="en-US" sz="1200" dirty="0"/>
              <a:t> </a:t>
            </a:r>
          </a:p>
          <a:p>
            <a:pPr marL="74295" indent="0">
              <a:spcBef>
                <a:spcPts val="0"/>
              </a:spcBef>
              <a:buNone/>
            </a:pPr>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pPr marL="74295" indent="0">
              <a:spcBef>
                <a:spcPts val="0"/>
              </a:spcBef>
              <a:buNone/>
            </a:pPr>
            <a:r>
              <a:rPr lang="en-US" sz="1200" baseline="30000" dirty="0">
                <a:latin typeface="Arial Narrow" panose="020B0606020202030204" pitchFamily="34" charset="0"/>
              </a:rPr>
              <a:t>2 </a:t>
            </a:r>
            <a:r>
              <a:rPr lang="en-US" sz="1200" dirty="0">
                <a:latin typeface="Arial Narrow" panose="020B0606020202030204" pitchFamily="34" charset="0"/>
              </a:rPr>
              <a:t>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r>
              <a:rPr lang="en-US" sz="1200" dirty="0">
                <a:latin typeface="Arial Narrow" panose="020B0606020202030204" pitchFamily="34" charset="0"/>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7792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annual number of gonorrhea cases for seven age groups (&lt;15, 15-19, 20-24, 25-29, 30-39, 40-49, and 50+) each year for the most recent ten-year period.</a:t>
            </a:r>
          </a:p>
          <a:p>
            <a:endParaRPr lang="en-US" dirty="0"/>
          </a:p>
          <a:p>
            <a:pPr indent="-182880">
              <a:spcBef>
                <a:spcPts val="0"/>
              </a:spcBef>
              <a:spcAft>
                <a:spcPts val="600"/>
              </a:spcAft>
              <a:buFont typeface="Arial" panose="020B0604020202020204" pitchFamily="34" charset="0"/>
              <a:buChar char="•"/>
            </a:pPr>
            <a:r>
              <a:rPr lang="en-US" sz="1200" dirty="0"/>
              <a:t>Each year from 2015 to 2024,</a:t>
            </a:r>
            <a:r>
              <a:rPr lang="en-US" sz="1200" baseline="30000" dirty="0"/>
              <a:t>1</a:t>
            </a:r>
            <a:r>
              <a:rPr lang="en-US" sz="1200" dirty="0"/>
              <a:t> about half (42% to 52%) of confirmed gonorrhea cases were reported among individuals aged 20–24 or 25–29 years. </a:t>
            </a:r>
          </a:p>
          <a:p>
            <a:pPr indent="-182880">
              <a:spcBef>
                <a:spcPts val="0"/>
              </a:spcBef>
              <a:spcAft>
                <a:spcPts val="600"/>
              </a:spcAft>
              <a:buFont typeface="Arial" panose="020B0604020202020204" pitchFamily="34" charset="0"/>
              <a:buChar char="•"/>
            </a:pPr>
            <a:r>
              <a:rPr lang="en-US" sz="1200" dirty="0"/>
              <a:t>From 2015 to 2024, the largest increase in the number of confirmed gonorrhea cases was among individuals aged 30–39 years (by 3.4 times from 746 to 2,531).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cs typeface="Arial" panose="020B0604020202020204" pitchFamily="34" charset="0"/>
              </a:rPr>
              <a:t>1</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96732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rate map of Massachusetts displaying the incidence rate of gonorrhea cases per 100,000 population by city/town. Cities and towns are in one of seven categories: no reported cases, less than or equal to 19 per 100,000, 20 - 39 per 100,000, 40 - 79 per 100,000, 80 - 199 per 100,000, or 200 - 299 per 100,000, and greater than or equal to 300 per 100,000.</a:t>
            </a:r>
          </a:p>
          <a:p>
            <a:endParaRPr lang="en-US" dirty="0"/>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US" altLang="en-US" sz="1200" dirty="0">
                <a:latin typeface="Arial" panose="020B0604020202020204" pitchFamily="34" charset="0"/>
                <a:ea typeface="Times New Roman" panose="02020603050405020304" pitchFamily="18" charset="0"/>
                <a:cs typeface="Arial" panose="020B0604020202020204" pitchFamily="34" charset="0"/>
              </a:rPr>
              <a:t>Confirmed g</a:t>
            </a: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onorrhea cases continued to be clustered in </a:t>
            </a:r>
            <a:r>
              <a:rPr lang="en-US" altLang="en-US" sz="1200" dirty="0">
                <a:latin typeface="Arial" panose="020B0604020202020204" pitchFamily="34" charset="0"/>
                <a:ea typeface="Times New Roman" panose="02020603050405020304" pitchFamily="18" charset="0"/>
                <a:cs typeface="Arial" panose="020B0604020202020204" pitchFamily="34" charset="0"/>
              </a:rPr>
              <a:t>the most populated cities</a:t>
            </a: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in Massachusetts in 2024.</a:t>
            </a:r>
            <a:endParaRPr kumimoji="0" lang="en-US" altLang="en-US" sz="1200" b="0" i="0" u="none" strike="noStrike" cap="none" normalizeH="0" baseline="0" dirty="0">
              <a:ln>
                <a:noFill/>
              </a:ln>
              <a:effectLst/>
              <a:latin typeface="Arial" panose="020B0604020202020204" pitchFamily="34" charset="0"/>
              <a:cs typeface="Arial" panose="020B0604020202020204" pitchFamily="34" charset="0"/>
            </a:endParaRPr>
          </a:p>
          <a:p>
            <a:pPr marL="171450" indent="-171450" defTabSz="914400" eaLnBrk="0" fontAlgn="base" hangingPunct="0">
              <a:spcBef>
                <a:spcPct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five cities</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with the highest incidence rates of confirmed gonorrhea in 2024 were Provincetown (2,538.2 per 100,000),</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Boston (344.6 per 100,000), Brockton (319.0 per 100,000), Springfield (313.0 per 100,000), and Chelsea (286.9 per 100,000). </a:t>
            </a:r>
          </a:p>
          <a:p>
            <a:pPr marL="171450"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cs typeface="Arial" panose="020B0604020202020204" pitchFamily="34" charset="0"/>
              </a:rPr>
              <a:t>In 2024, the statewide incidence rate of confirmed gonorrhea of 123.4 per 100,000 population was lower than the 2023 national rate of 179.5 per 100,000.</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4</a:t>
            </a:r>
            <a:endParaRPr lang="en-US" altLang="en-US" sz="1200" dirty="0">
              <a:latin typeface="Arial" panose="020B0604020202020204" pitchFamily="34" charset="0"/>
              <a:cs typeface="Arial" panose="020B0604020202020204" pitchFamily="34" charset="0"/>
            </a:endParaRPr>
          </a:p>
          <a:p>
            <a:pPr marL="628650" lvl="1" indent="-171450" defTabSz="914400" eaLnBrk="0" fontAlgn="base" hangingPunct="0">
              <a:spcBef>
                <a:spcPct val="0"/>
              </a:spcBef>
              <a:spcAft>
                <a:spcPts val="600"/>
              </a:spcAft>
              <a:buFont typeface="Arial" panose="020B0604020202020204" pitchFamily="34" charset="0"/>
              <a:buChar char="•"/>
            </a:pPr>
            <a:r>
              <a:rPr lang="en-US" altLang="en-US" sz="1200" dirty="0">
                <a:latin typeface="Arial" panose="020B0604020202020204" pitchFamily="34" charset="0"/>
                <a:ea typeface="Times New Roman" panose="02020603050405020304" pitchFamily="18" charset="0"/>
                <a:cs typeface="Arial" panose="020B0604020202020204" pitchFamily="34" charset="0"/>
              </a:rPr>
              <a:t>While Alaska ranked first (highest rate) and Vermont ranked 50</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th </a:t>
            </a:r>
            <a:r>
              <a:rPr lang="en-US" altLang="en-US" sz="1200" dirty="0">
                <a:latin typeface="Arial" panose="020B0604020202020204" pitchFamily="34" charset="0"/>
                <a:ea typeface="Times New Roman" panose="02020603050405020304" pitchFamily="18" charset="0"/>
                <a:cs typeface="Arial" panose="020B0604020202020204" pitchFamily="34" charset="0"/>
              </a:rPr>
              <a:t>(lowest rate), Massachusetts ranked 31</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st</a:t>
            </a:r>
            <a:r>
              <a:rPr lang="en-US" altLang="en-US" sz="1200" dirty="0">
                <a:latin typeface="Arial" panose="020B0604020202020204" pitchFamily="34" charset="0"/>
                <a:ea typeface="Times New Roman" panose="02020603050405020304" pitchFamily="18" charset="0"/>
                <a:cs typeface="Arial" panose="020B0604020202020204" pitchFamily="34" charset="0"/>
              </a:rPr>
              <a:t> in gonorrhea incidence rate among the 50 states in 2023, the last year for which these national data are publicly available.</a:t>
            </a:r>
            <a:r>
              <a:rPr lang="en-US" altLang="en-US" sz="1200" baseline="30000" dirty="0">
                <a:latin typeface="Arial" panose="020B0604020202020204" pitchFamily="34" charset="0"/>
                <a:ea typeface="Times New Roman" panose="02020603050405020304" pitchFamily="18" charset="0"/>
                <a:cs typeface="Arial" panose="020B0604020202020204" pitchFamily="34" charset="0"/>
              </a:rPr>
              <a:t>5</a:t>
            </a:r>
            <a:endParaRPr lang="en-US" altLang="en-US" sz="1200" baseline="30000" dirty="0">
              <a:latin typeface="Arial" panose="020B0604020202020204" pitchFamily="34" charset="0"/>
              <a:cs typeface="Arial" panose="020B0604020202020204" pitchFamily="34" charset="0"/>
            </a:endParaRPr>
          </a:p>
          <a:p>
            <a:endParaRPr lang="en-US" dirty="0"/>
          </a:p>
          <a:p>
            <a:r>
              <a:rPr lang="en-US" sz="1200" baseline="30000" dirty="0">
                <a:latin typeface="Arial Narrow" panose="020B0606020202030204" pitchFamily="34" charset="0"/>
              </a:rPr>
              <a:t>1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a:t>
            </a:r>
          </a:p>
          <a:p>
            <a:r>
              <a:rPr lang="en-US" sz="1200" baseline="30000" dirty="0">
                <a:latin typeface="Arial" panose="020B0604020202020204" pitchFamily="34" charset="0"/>
                <a:cs typeface="Arial" panose="020B0604020202020204" pitchFamily="34" charset="0"/>
              </a:rPr>
              <a:t>2 </a:t>
            </a:r>
            <a:r>
              <a:rPr lang="en-US" sz="1200" dirty="0">
                <a:latin typeface="Arial Narrow" panose="020B0606020202030204" pitchFamily="34" charset="0"/>
              </a:rPr>
              <a:t>Among cities that reported at least 12 confirmed gonorrhea cases in 2024.</a:t>
            </a:r>
          </a:p>
          <a:p>
            <a:r>
              <a:rPr lang="en-US" sz="1200" baseline="30000" dirty="0">
                <a:latin typeface="Arial Narrow" panose="020B0606020202030204" pitchFamily="34" charset="0"/>
                <a:cs typeface="Arial" panose="020B0604020202020204" pitchFamily="34" charset="0"/>
              </a:rPr>
              <a:t>3</a:t>
            </a:r>
            <a:r>
              <a:rPr lang="en-US" sz="1200" dirty="0">
                <a:latin typeface="Arial Narrow" panose="020B0606020202030204" pitchFamily="34" charset="0"/>
                <a:cs typeface="Arial" panose="020B0604020202020204" pitchFamily="34" charset="0"/>
              </a:rPr>
              <a:t> The gonorrhea incidence rate for Provincetown is high because of small population size (2,583), as opposed to the number of cases (93).</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200" baseline="30000" dirty="0">
                <a:latin typeface="Arial Narrow" panose="020B0606020202030204" pitchFamily="34" charset="0"/>
                <a:cs typeface="Arial" panose="020B0604020202020204" pitchFamily="34" charset="0"/>
              </a:rPr>
              <a:t>4 </a:t>
            </a:r>
            <a:r>
              <a:rPr lang="en-US" sz="1200" dirty="0">
                <a:latin typeface="Arial Narrow" panose="020B0606020202030204" pitchFamily="34" charset="0"/>
              </a:rPr>
              <a:t>Centers for Disease Control and Prevention, Sexually Transmitted Infections Surveillance 2023, available at </a:t>
            </a:r>
            <a:r>
              <a:rPr lang="en-US" sz="1200" dirty="0">
                <a:latin typeface="Arial Narrow" panose="020B0606020202030204" pitchFamily="34" charset="0"/>
                <a:hlinkClick r:id="rId3"/>
              </a:rPr>
              <a:t>https://www.cdc.gov/sti-statistics/annual/index.html</a:t>
            </a:r>
            <a:r>
              <a:rPr lang="en-US" sz="1200" dirty="0">
                <a:latin typeface="Arial Narrow" panose="020B0606020202030204" pitchFamily="34" charset="0"/>
              </a:rPr>
              <a:t> </a:t>
            </a:r>
          </a:p>
          <a:p>
            <a:r>
              <a:rPr lang="en-US" sz="1200" baseline="30000" dirty="0">
                <a:latin typeface="Arial Narrow" panose="020B0606020202030204" pitchFamily="34" charset="0"/>
              </a:rPr>
              <a:t>5</a:t>
            </a:r>
            <a:r>
              <a:rPr lang="en-US" sz="1200" dirty="0">
                <a:latin typeface="Arial Narrow" panose="020B0606020202030204" pitchFamily="34" charset="0"/>
              </a:rPr>
              <a:t> Centers for Disease Control and Prevention. </a:t>
            </a:r>
            <a:r>
              <a:rPr lang="en-US" sz="1200" i="1" dirty="0">
                <a:latin typeface="Arial Narrow" panose="020B0606020202030204" pitchFamily="34" charset="0"/>
              </a:rPr>
              <a:t>Sexually Transmitted Infections Surveillance 2023</a:t>
            </a:r>
            <a:r>
              <a:rPr lang="en-US" sz="1200" dirty="0">
                <a:latin typeface="Arial Narrow" panose="020B0606020202030204" pitchFamily="34" charset="0"/>
              </a:rPr>
              <a:t> Atlanta: U.S. Department of Health and Human Services; 2025. Please note, 2023 state rankings are presented because 2024 rankings were not yet available at the time of this publication.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51757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9">
              <a:defRPr/>
            </a:pPr>
            <a:r>
              <a:rPr lang="en-US" dirty="0"/>
              <a:t>The figure is a trendline graph displaying the number of infectious syphilis cases for four groups (male gender, female gender, transgender/nonbinary and statewide total) for each year of the ten-year period.</a:t>
            </a:r>
          </a:p>
          <a:p>
            <a:endParaRPr lang="en-US" dirty="0"/>
          </a:p>
          <a:p>
            <a:pPr marL="171450" indent="-171450">
              <a:spcBef>
                <a:spcPts val="0"/>
              </a:spcBef>
              <a:spcAft>
                <a:spcPts val="600"/>
              </a:spcAft>
              <a:buFont typeface="Arial" panose="020B0604020202020204" pitchFamily="34" charset="0"/>
              <a:buChar char="•"/>
            </a:pPr>
            <a:r>
              <a:rPr lang="en-US" sz="1200" dirty="0"/>
              <a:t>The total number of reported confirmed and probable infectious syphilis cases</a:t>
            </a:r>
            <a:r>
              <a:rPr lang="en-US" sz="1200" baseline="30000" dirty="0"/>
              <a:t>1</a:t>
            </a:r>
            <a:r>
              <a:rPr lang="en-US" sz="1200" dirty="0"/>
              <a:t> increased to a ten-year high of 1,579 in 2022 and subsequently decreased to 1,329 in 2024.</a:t>
            </a:r>
            <a:r>
              <a:rPr lang="en-US" sz="1200" baseline="30000" dirty="0"/>
              <a:t>2</a:t>
            </a:r>
            <a:r>
              <a:rPr lang="en-US" sz="1200" dirty="0"/>
              <a:t> A ten-year high was observed in 2022 among males (N=1,342) and in 2023 among females (N=212). </a:t>
            </a:r>
          </a:p>
          <a:p>
            <a:pPr marL="171450" indent="-171450">
              <a:spcBef>
                <a:spcPts val="0"/>
              </a:spcBef>
              <a:spcAft>
                <a:spcPts val="600"/>
              </a:spcAft>
              <a:buFont typeface="Arial" panose="020B0604020202020204" pitchFamily="34" charset="0"/>
              <a:buChar char="•"/>
            </a:pPr>
            <a:r>
              <a:rPr lang="en-US" sz="1200" dirty="0"/>
              <a:t>The total number of confirmed and probable infectious syphilis cases increased by 1.7 times from 2015 (N=797) to 2024 (N=1,329). In the most recent five years from 2020 to 2024 the number of cases increased by 15% (from 1,159 to 1,329). </a:t>
            </a:r>
          </a:p>
          <a:p>
            <a:pPr marL="171450" indent="-171450">
              <a:spcBef>
                <a:spcPts val="0"/>
              </a:spcBef>
              <a:spcAft>
                <a:spcPts val="600"/>
              </a:spcAft>
              <a:buFont typeface="Arial" panose="020B0604020202020204" pitchFamily="34" charset="0"/>
              <a:buChar char="•"/>
            </a:pPr>
            <a:r>
              <a:rPr lang="en-US" sz="1200" dirty="0"/>
              <a:t>Between 2015 and 2024, the proportion of confirmed and probable infectious syphilis cases among males remained between 80% and 94% each year. In 2024, there were 5.1 times as many syphilis cases reported among males (N=1,069) as among females (N=210).</a:t>
            </a:r>
          </a:p>
          <a:p>
            <a:pPr marL="171450" indent="-171450">
              <a:spcBef>
                <a:spcPts val="0"/>
              </a:spcBef>
              <a:spcAft>
                <a:spcPts val="600"/>
              </a:spcAft>
              <a:buFont typeface="Arial" panose="020B0604020202020204" pitchFamily="34" charset="0"/>
              <a:buChar char="•"/>
            </a:pPr>
            <a:r>
              <a:rPr lang="en-US" sz="1200" dirty="0"/>
              <a:t>In 2024, 50 confirmed and probable infectious syphilis cases were reported among individuals of transgender experience and/or nonbinary individuals.</a:t>
            </a:r>
            <a:r>
              <a:rPr lang="en-US" sz="1200" baseline="30000" dirty="0"/>
              <a:t>3</a:t>
            </a:r>
            <a:r>
              <a:rPr lang="en-US" sz="1200" dirty="0"/>
              <a:t> </a:t>
            </a:r>
          </a:p>
          <a:p>
            <a:endParaRPr lang="en-US" dirty="0"/>
          </a:p>
          <a:p>
            <a:r>
              <a:rPr lang="en-US" sz="1200" baseline="30000" dirty="0">
                <a:latin typeface="Arial Narrow" panose="020B0606020202030204" pitchFamily="34" charset="0"/>
              </a:rPr>
              <a:t>1</a:t>
            </a:r>
            <a:r>
              <a:rPr lang="en-US" sz="1200" dirty="0">
                <a:latin typeface="Arial Narrow" panose="020B0606020202030204" pitchFamily="34" charset="0"/>
              </a:rPr>
              <a:t> Infectious syphilis includes diagnoses made in the primary, secondary, and early non-primary non-secondary stages of infection (latent asymptomatic syphilis where infection occurred in the past 12 months).</a:t>
            </a:r>
          </a:p>
          <a:p>
            <a:r>
              <a:rPr lang="en-US" sz="1200" baseline="30000" dirty="0">
                <a:latin typeface="Arial Narrow" panose="020B0606020202030204" pitchFamily="34" charset="0"/>
                <a:cs typeface="Arial" panose="020B0604020202020204" pitchFamily="34" charset="0"/>
              </a:rPr>
              <a:t>2</a:t>
            </a:r>
            <a:r>
              <a:rPr lang="en-US" sz="12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r>
              <a:rPr lang="en-US" sz="1200" baseline="30000" dirty="0">
                <a:latin typeface="Arial Narrow" panose="020B0606020202030204" pitchFamily="34" charset="0"/>
              </a:rPr>
              <a:t>3</a:t>
            </a:r>
            <a:r>
              <a:rPr lang="en-US" sz="1200" dirty="0">
                <a:latin typeface="Arial Narrow" panose="020B0606020202030204" pitchFamily="34" charset="0"/>
              </a:rPr>
              <a:t> Please note reported numbers among individuals of transgender experience and individuals who are nonbinary are likely to be underestimates, for more information see </a:t>
            </a:r>
            <a:r>
              <a:rPr lang="en-US" sz="1200" u="sng" dirty="0">
                <a:solidFill>
                  <a:srgbClr val="3333FF"/>
                </a:solidFill>
                <a:latin typeface="Arial Narrow" panose="020B0606020202030204" pitchFamily="34" charset="0"/>
              </a:rPr>
              <a:t>Interpreting HIV, STI, and Viral Hepatitis Data</a:t>
            </a:r>
            <a:r>
              <a:rPr lang="en-US" sz="1200" dirty="0">
                <a:latin typeface="Arial Narrow" panose="020B0606020202030204" pitchFamily="34" charset="0"/>
              </a:rPr>
              <a:t>.</a:t>
            </a:r>
            <a:endParaRPr lang="en-US" sz="1200" dirty="0">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2145008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 uri="{C183D7F6-B498-43B3-948B-1728B52AA6E4}">
                <adec:decorative xmlns:adec="http://schemas.microsoft.com/office/drawing/2017/decorative" val="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venir Next LT Pro" panose="020B05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venir Next LT Pro" panose="020B0504020202020204" pitchFamily="34" charset="0"/>
                <a:cs typeface="Arial" panose="020B0604020202020204" pitchFamily="34" charset="0"/>
              </a:rPr>
              <a:t>Massachusetts Department of Public Health</a:t>
            </a:r>
          </a:p>
        </p:txBody>
      </p:sp>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venir Next LT Pro" panose="020B05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venir Next LT Pro" panose="020B05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pic>
        <p:nvPicPr>
          <p:cNvPr id="14" name="Picture 13" descr="Logo, company name&#10;&#10;AI-generated content may be incorrect.">
            <a:extLst>
              <a:ext uri="{FF2B5EF4-FFF2-40B4-BE49-F238E27FC236}">
                <a16:creationId xmlns:a16="http://schemas.microsoft.com/office/drawing/2014/main" id="{12424AD9-3DDB-7449-9BD8-03E3D19E95A4}"/>
              </a:ext>
            </a:extLst>
          </p:cNvPr>
          <p:cNvPicPr>
            <a:picLocks noChangeAspect="1"/>
          </p:cNvPicPr>
          <p:nvPr userDrawn="1"/>
        </p:nvPicPr>
        <p:blipFill>
          <a:blip r:embed="rId2"/>
          <a:stretch>
            <a:fillRect/>
          </a:stretch>
        </p:blipFill>
        <p:spPr>
          <a:xfrm>
            <a:off x="251825" y="113766"/>
            <a:ext cx="1533883" cy="750024"/>
          </a:xfrm>
          <a:prstGeom prst="rect">
            <a:avLst/>
          </a:prstGeom>
        </p:spPr>
      </p:pic>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(Add periods if full sentences; no periods needed otherwise.)</a:t>
            </a:r>
          </a:p>
          <a:p>
            <a:pPr lvl="1"/>
            <a:r>
              <a:rPr lang="en-US" dirty="0"/>
              <a:t>Second level bullet text</a:t>
            </a:r>
          </a:p>
          <a:p>
            <a:pPr lvl="2"/>
            <a:r>
              <a:rPr lang="en-US" dirty="0"/>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sz="2200">
                <a:latin typeface="Avenir Next LT Pro" panose="020B0504020202020204" pitchFamily="34" charset="0"/>
                <a:cs typeface="Arial" panose="020B0604020202020204" pitchFamily="34" charset="0"/>
              </a:defRPr>
            </a:lvl2pPr>
            <a:lvl3pPr marL="914400" indent="0">
              <a:buNone/>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a:p>
            <a:pPr lvl="2"/>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a:latin typeface="Avenir Next LT Pro" panose="020B0504020202020204" pitchFamily="34" charset="0"/>
                <a:cs typeface="Arial" panose="020B0604020202020204" pitchFamily="34" charset="0"/>
              </a:defRPr>
            </a:lvl2pPr>
            <a:lvl3pPr>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a:p>
            <a:pPr lvl="2"/>
            <a:endParaRPr lang="en-US" dirty="0"/>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Enter section title</a:t>
            </a:r>
          </a:p>
        </p:txBody>
      </p:sp>
    </p:spTree>
    <p:extLst>
      <p:ext uri="{BB962C8B-B14F-4D97-AF65-F5344CB8AC3E}">
        <p14:creationId xmlns:p14="http://schemas.microsoft.com/office/powerpoint/2010/main" val="329688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9" r:id="rId5"/>
    <p:sldLayoutId id="2147483657" r:id="rId6"/>
    <p:sldLayoutId id="214748366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www.cdc.gov/std/stats/congenitalsyphilisdef-rev-jan-2015.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301215" y="2358615"/>
            <a:ext cx="11478410"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2024 Massachusetts Integrated HIV, STI, and Viral Hepatitis Surveillance Report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Massachusetts Department of Public Health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Bureau of Infectious Disease and Laboratory Sciences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December 2025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069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infectious syphilis cases reported by age group (years), Massachusetts 2015–2024 </a:t>
            </a:r>
            <a:r>
              <a:rPr lang="en-US" sz="2400" baseline="30000" dirty="0"/>
              <a:t>1</a:t>
            </a:r>
            <a:r>
              <a:rPr lang="en-US" sz="2400" dirty="0"/>
              <a:t> </a:t>
            </a:r>
          </a:p>
        </p:txBody>
      </p:sp>
      <p:pic>
        <p:nvPicPr>
          <p:cNvPr id="4" name="Picture 3" descr="The figure is a stacked bar chart displaying trends in the annual number of syphilis cases for seven age groups (&lt;15, 15-19, 20-24, 25-29, 30-39, 40-49, and 50+) for the ten-year period.">
            <a:extLst>
              <a:ext uri="{FF2B5EF4-FFF2-40B4-BE49-F238E27FC236}">
                <a16:creationId xmlns:a16="http://schemas.microsoft.com/office/drawing/2014/main" id="{706C9993-E0C7-E2AD-8753-1CA820DDC5C4}"/>
              </a:ext>
            </a:extLst>
          </p:cNvPr>
          <p:cNvPicPr>
            <a:picLocks noChangeAspect="1"/>
          </p:cNvPicPr>
          <p:nvPr/>
        </p:nvPicPr>
        <p:blipFill>
          <a:blip r:embed="rId3"/>
          <a:stretch>
            <a:fillRect/>
          </a:stretch>
        </p:blipFill>
        <p:spPr>
          <a:xfrm>
            <a:off x="527844" y="1042198"/>
            <a:ext cx="10973751" cy="501744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5755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All syphilis cases from 2015 to 2024 were reported with age, none were excluded from this figure; Infectious syphilis includes diagnoses made in the primary, secondary, and early non-primary non-secondary stages of infection (latent asymptomatic syphilis where infection occurred in the past 12 months). 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139343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Incidence rate of confirmed and probable infectious syphilis cases per 100,000 population</a:t>
            </a:r>
            <a:r>
              <a:rPr lang="en-US" sz="2400" baseline="30000" dirty="0"/>
              <a:t>1</a:t>
            </a:r>
            <a:r>
              <a:rPr lang="en-US" sz="2400" dirty="0"/>
              <a:t> reported by city/town, Massachusetts 2024  </a:t>
            </a:r>
          </a:p>
        </p:txBody>
      </p:sp>
      <p:pic>
        <p:nvPicPr>
          <p:cNvPr id="4" name="Picture 3" descr="The figure is a rate map of Massachusetts displaying the incidence rate of syphilis cases per 100,000 population by city/town. Cities and towns are in one of seven categories: no reported cases, less than or equal to 4 per 100,000, 5 - 14 per 100,000, 15 - 24 per 100,000, 25 - 39 per 100,000, or 40 - 59 per 100,000, and greater than or equal to 60 per 100,000.">
            <a:extLst>
              <a:ext uri="{FF2B5EF4-FFF2-40B4-BE49-F238E27FC236}">
                <a16:creationId xmlns:a16="http://schemas.microsoft.com/office/drawing/2014/main" id="{FBA7DE7A-B596-CC89-D405-9BB79FF3F289}"/>
              </a:ext>
            </a:extLst>
          </p:cNvPr>
          <p:cNvPicPr>
            <a:picLocks noChangeAspect="1"/>
          </p:cNvPicPr>
          <p:nvPr/>
        </p:nvPicPr>
        <p:blipFill>
          <a:blip r:embed="rId3"/>
          <a:srcRect l="1445"/>
          <a:stretch>
            <a:fillRect/>
          </a:stretch>
        </p:blipFill>
        <p:spPr>
          <a:xfrm>
            <a:off x="2082799" y="970325"/>
            <a:ext cx="7922259" cy="504319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16996"/>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There are seven city/towns with &lt;10 cases of syphilis that fall within the top two rate categories (≥40 cases per 100,00): Huntington, Westhampton, Dunstable, Nahant, Tisbury, Edgartown and Provincetown.  </a:t>
            </a:r>
          </a:p>
          <a:p>
            <a:r>
              <a:rPr lang="en-US" sz="1000" dirty="0">
                <a:latin typeface="Arial Narrow" panose="020B0606020202030204" pitchFamily="34" charset="0"/>
              </a:rPr>
              <a:t>Note: regional data include individuals tested in a correctional facility.</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91934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 Massachusetts 2015–2024 </a:t>
            </a:r>
            <a:r>
              <a:rPr lang="en-US" sz="2400" baseline="30000" dirty="0"/>
              <a:t>1</a:t>
            </a:r>
            <a:r>
              <a:rPr lang="en-US" sz="2400" dirty="0"/>
              <a:t> </a:t>
            </a:r>
          </a:p>
        </p:txBody>
      </p:sp>
      <p:pic>
        <p:nvPicPr>
          <p:cNvPr id="3" name="Picture 2" descr="The figure is a trendline displaying the annual number of individuals living with HIV infection from 2015 (N=22,078) to 2024 (N=24,838).">
            <a:extLst>
              <a:ext uri="{FF2B5EF4-FFF2-40B4-BE49-F238E27FC236}">
                <a16:creationId xmlns:a16="http://schemas.microsoft.com/office/drawing/2014/main" id="{35E6CE19-A342-1C48-CB75-7BA5DC8AEEF0}"/>
              </a:ext>
            </a:extLst>
          </p:cNvPr>
          <p:cNvPicPr>
            <a:picLocks noChangeAspect="1"/>
          </p:cNvPicPr>
          <p:nvPr/>
        </p:nvPicPr>
        <p:blipFill>
          <a:blip r:embed="rId3"/>
          <a:stretch>
            <a:fillRect/>
          </a:stretch>
        </p:blipFill>
        <p:spPr>
          <a:xfrm>
            <a:off x="248416" y="108691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cs typeface="Arial" panose="020B0604020202020204" pitchFamily="34" charset="0"/>
              </a:rPr>
              <a:t>Note: 2024 HIV prevalence data are preliminary and subject to change.</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164664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HIV infection diagnoses and deaths from any cause among persons with HIV, Massachusetts 2015–2024 </a:t>
            </a:r>
            <a:r>
              <a:rPr lang="en-US" sz="2400" baseline="30000" dirty="0"/>
              <a:t>1</a:t>
            </a:r>
            <a:r>
              <a:rPr lang="en-US" sz="2400" dirty="0"/>
              <a:t> </a:t>
            </a:r>
          </a:p>
        </p:txBody>
      </p:sp>
      <p:pic>
        <p:nvPicPr>
          <p:cNvPr id="3" name="Picture 2" descr="The figure is a trendline displaying annual changes in the number of new HIV diagnoses and the number of deaths among individuals with HIV for the ten-year period.">
            <a:extLst>
              <a:ext uri="{FF2B5EF4-FFF2-40B4-BE49-F238E27FC236}">
                <a16:creationId xmlns:a16="http://schemas.microsoft.com/office/drawing/2014/main" id="{93A28028-B987-94F8-8784-60F4338B5AB0}"/>
              </a:ext>
            </a:extLst>
          </p:cNvPr>
          <p:cNvPicPr>
            <a:picLocks noChangeAspect="1"/>
          </p:cNvPicPr>
          <p:nvPr/>
        </p:nvPicPr>
        <p:blipFill>
          <a:blip r:embed="rId3"/>
          <a:stretch>
            <a:fillRect/>
          </a:stretch>
        </p:blipFill>
        <p:spPr>
          <a:xfrm>
            <a:off x="390656" y="108691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49994" y="6019877"/>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364562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rate of HIV diagnosis per 100,000 population</a:t>
            </a:r>
            <a:r>
              <a:rPr lang="en-US" sz="2400" baseline="30000" dirty="0"/>
              <a:t>1</a:t>
            </a:r>
            <a:r>
              <a:rPr lang="en-US" sz="2400" dirty="0"/>
              <a:t> by city/town, Massachusetts 2022–2024 </a:t>
            </a:r>
            <a:r>
              <a:rPr lang="en-US" sz="2400" baseline="30000" dirty="0"/>
              <a:t>2</a:t>
            </a:r>
            <a:r>
              <a:rPr lang="en-US" sz="2400" dirty="0"/>
              <a:t> </a:t>
            </a:r>
          </a:p>
        </p:txBody>
      </p:sp>
      <p:pic>
        <p:nvPicPr>
          <p:cNvPr id="3" name="Picture 2" descr="The figure is a rate map of Massachusetts displaying the average annual rate of diagnosis per 100,000 population by city/town. Cities and towns are in one of six categories: no reported cases, less than 2.6 per 100,000, 2.7-4.1 per 100,000, 4.2-5.6 per 100,000, 5.7-8.9 per 100,000, or greater than 8.9 per 100,000.">
            <a:extLst>
              <a:ext uri="{FF2B5EF4-FFF2-40B4-BE49-F238E27FC236}">
                <a16:creationId xmlns:a16="http://schemas.microsoft.com/office/drawing/2014/main" id="{6D451FCF-E0E3-7489-BCF4-E2B5524A6048}"/>
              </a:ext>
            </a:extLst>
          </p:cNvPr>
          <p:cNvPicPr>
            <a:picLocks noChangeAspect="1"/>
          </p:cNvPicPr>
          <p:nvPr/>
        </p:nvPicPr>
        <p:blipFill>
          <a:blip r:embed="rId3"/>
          <a:stretch>
            <a:fillRect/>
          </a:stretch>
        </p:blipFill>
        <p:spPr>
          <a:xfrm>
            <a:off x="2191632" y="985323"/>
            <a:ext cx="7955280" cy="507024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8554" y="5817173"/>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cs typeface="Arial" panose="020B0604020202020204" pitchFamily="34" charset="0"/>
              </a:rPr>
              <a:t>Note: regional HIV data exclude individuals diagnosed in a correctional facility.</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13680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Prevalence rate of persons living with HIV infection (PLWH) per 100,000 population</a:t>
            </a:r>
            <a:r>
              <a:rPr lang="en-US" sz="2400" baseline="30000" dirty="0"/>
              <a:t>1</a:t>
            </a:r>
            <a:r>
              <a:rPr lang="en-US" sz="2400" dirty="0"/>
              <a:t> by city/town, Massachusetts 2024  </a:t>
            </a:r>
          </a:p>
        </p:txBody>
      </p:sp>
      <p:pic>
        <p:nvPicPr>
          <p:cNvPr id="4" name="Picture 3" descr="The figure is a rate map of Massachusetts displaying the HIV prevalence rate per 100,000 population by city/town. Cities and towns are in one of six categories: no reported cases, less than 84.2 per 100,000, 84.2-122.4 per 100,000, 122.5-170.4 per 100,000, 170.5-275.8 per 100,000, or greater than 275.8 per 100,000">
            <a:extLst>
              <a:ext uri="{FF2B5EF4-FFF2-40B4-BE49-F238E27FC236}">
                <a16:creationId xmlns:a16="http://schemas.microsoft.com/office/drawing/2014/main" id="{51BFDBBE-CE31-B47C-7F83-B4A9B1777165}"/>
              </a:ext>
            </a:extLst>
          </p:cNvPr>
          <p:cNvPicPr>
            <a:picLocks noChangeAspect="1"/>
          </p:cNvPicPr>
          <p:nvPr/>
        </p:nvPicPr>
        <p:blipFill>
          <a:blip r:embed="rId3"/>
          <a:stretch>
            <a:fillRect/>
          </a:stretch>
        </p:blipFill>
        <p:spPr>
          <a:xfrm>
            <a:off x="2179783" y="986333"/>
            <a:ext cx="7955280" cy="5077236"/>
          </a:xfrm>
          <a:prstGeom prst="rect">
            <a:avLst/>
          </a:prstGeom>
        </p:spPr>
      </p:pic>
      <p:sp>
        <p:nvSpPr>
          <p:cNvPr id="3" name="TextBox 2">
            <a:extLst>
              <a:ext uri="{FF2B5EF4-FFF2-40B4-BE49-F238E27FC236}">
                <a16:creationId xmlns:a16="http://schemas.microsoft.com/office/drawing/2014/main" id="{A626B84B-2F71-401E-D93D-A3A5B7FB88D8}"/>
              </a:ext>
            </a:extLst>
          </p:cNvPr>
          <p:cNvSpPr txBox="1"/>
          <p:nvPr/>
        </p:nvSpPr>
        <p:spPr>
          <a:xfrm>
            <a:off x="498554" y="5944176"/>
            <a:ext cx="11470139" cy="553998"/>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 </a:t>
            </a:r>
            <a:endParaRPr lang="en-US" sz="1000" baseline="30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Note: regional HIV data may include PLWH who may have been incarcerated in 2023.</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209383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HIV infection diagnoses by sex assigned at birth</a:t>
            </a:r>
            <a:r>
              <a:rPr lang="en-US" sz="2400" baseline="30000" dirty="0"/>
              <a:t> 1</a:t>
            </a:r>
            <a:r>
              <a:rPr lang="en-US" sz="2400" dirty="0"/>
              <a:t> and exposure mode, Massachusetts 2022–2024 </a:t>
            </a:r>
            <a:r>
              <a:rPr lang="en-US" sz="2400" baseline="30000" dirty="0"/>
              <a:t>2</a:t>
            </a:r>
            <a:r>
              <a:rPr lang="en-US" sz="2400" dirty="0"/>
              <a:t> </a:t>
            </a:r>
          </a:p>
        </p:txBody>
      </p:sp>
      <p:pic>
        <p:nvPicPr>
          <p:cNvPr id="8" name="Picture 7" descr="The figure is a set of two bar charts, one on the left displaying the distribution of individuals assigned male at birth (N=1,162) and diagnosed with HIV infection by exposure mode and the other on the right displaying the distribution of individuals assigned female at birth (N=434) and diagnosed with HIV infection by exposure mode.">
            <a:extLst>
              <a:ext uri="{FF2B5EF4-FFF2-40B4-BE49-F238E27FC236}">
                <a16:creationId xmlns:a16="http://schemas.microsoft.com/office/drawing/2014/main" id="{BD8A0B10-EB45-3EA5-A0FD-7B2A4F5E2C82}"/>
              </a:ext>
            </a:extLst>
          </p:cNvPr>
          <p:cNvPicPr>
            <a:picLocks noChangeAspect="1"/>
          </p:cNvPicPr>
          <p:nvPr/>
        </p:nvPicPr>
        <p:blipFill>
          <a:blip r:embed="rId3"/>
          <a:stretch>
            <a:fillRect/>
          </a:stretch>
        </p:blipFill>
        <p:spPr>
          <a:xfrm>
            <a:off x="1437218" y="958888"/>
            <a:ext cx="9723963" cy="498086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79520"/>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Data reflect sex assigned at birth and therefore not gender identity or gender expression of transgender individuals.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a:t>
            </a:r>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62608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reported cases of perinatal transmission of HIV infection, by year of birth, Massachusetts 1985–2024 </a:t>
            </a:r>
            <a:r>
              <a:rPr lang="en-US" sz="2400" baseline="30000" dirty="0"/>
              <a:t>1</a:t>
            </a:r>
            <a:r>
              <a:rPr lang="en-US" sz="2400" dirty="0"/>
              <a:t> </a:t>
            </a:r>
          </a:p>
        </p:txBody>
      </p:sp>
      <p:pic>
        <p:nvPicPr>
          <p:cNvPr id="4" name="Picture 3" descr="The figure is a trendline graph displaying changes in the annual number of cases of perinatal transmission of HIV infection each year from 1985 to 2024 by year of birth. The text, “Introduction of anti-viral therapy to prevent perinatal transmission” has an arrow indicating that this happened in the year 1995 and the text “Promotion of universal screening of pregnant people” has a long arrow indicating that this began in 1999.">
            <a:extLst>
              <a:ext uri="{FF2B5EF4-FFF2-40B4-BE49-F238E27FC236}">
                <a16:creationId xmlns:a16="http://schemas.microsoft.com/office/drawing/2014/main" id="{EF6F83C7-E525-B7AD-C318-85460D6E526F}"/>
              </a:ext>
            </a:extLst>
          </p:cNvPr>
          <p:cNvPicPr>
            <a:picLocks noChangeAspect="1"/>
          </p:cNvPicPr>
          <p:nvPr/>
        </p:nvPicPr>
        <p:blipFill>
          <a:blip r:embed="rId3"/>
          <a:stretch>
            <a:fillRect/>
          </a:stretch>
        </p:blipFill>
        <p:spPr>
          <a:xfrm>
            <a:off x="247399" y="1221017"/>
            <a:ext cx="11656562" cy="494428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092392"/>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67366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individuals living with HIV infection by age on </a:t>
            </a:r>
            <a:br>
              <a:rPr lang="en-US" sz="2400" dirty="0"/>
            </a:br>
            <a:r>
              <a:rPr lang="en-US" sz="2400" dirty="0"/>
              <a:t>December 31, Massachusetts 2015–2024 </a:t>
            </a:r>
            <a:r>
              <a:rPr lang="en-US" sz="2400" baseline="30000" dirty="0"/>
              <a:t>1</a:t>
            </a:r>
            <a:r>
              <a:rPr lang="en-US" sz="2400" dirty="0"/>
              <a:t> </a:t>
            </a:r>
          </a:p>
        </p:txBody>
      </p:sp>
      <p:pic>
        <p:nvPicPr>
          <p:cNvPr id="3" name="Picture 2" descr="The figure is a stacked bar chart displaying the percentage distribution of persons living with HIV infection by age (0-19, 20-24, 25-29, 30-39, 40-49, 50-59, 60+ years) for each year of the ten-year period.">
            <a:extLst>
              <a:ext uri="{FF2B5EF4-FFF2-40B4-BE49-F238E27FC236}">
                <a16:creationId xmlns:a16="http://schemas.microsoft.com/office/drawing/2014/main" id="{A87911B3-E0ED-E405-5E8C-97A291DA9872}"/>
              </a:ext>
            </a:extLst>
          </p:cNvPr>
          <p:cNvPicPr>
            <a:picLocks noChangeAspect="1"/>
          </p:cNvPicPr>
          <p:nvPr/>
        </p:nvPicPr>
        <p:blipFill>
          <a:blip r:embed="rId3"/>
          <a:stretch>
            <a:fillRect/>
          </a:stretch>
        </p:blipFill>
        <p:spPr>
          <a:xfrm>
            <a:off x="204723" y="1094014"/>
            <a:ext cx="11741914" cy="503573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38559"/>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28970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Ten-year survival among individuals with HIV infection by year of diagnosis, </a:t>
            </a:r>
            <a:br>
              <a:rPr lang="en-US" sz="2400" dirty="0"/>
            </a:br>
            <a:r>
              <a:rPr lang="en-US" sz="2400" dirty="0"/>
              <a:t>Massachusetts 2000–2024 (Total number of HIV diagnoses from 2000–2024, N=17,912) </a:t>
            </a:r>
            <a:r>
              <a:rPr lang="en-US" sz="2400" baseline="30000" dirty="0"/>
              <a:t>1</a:t>
            </a:r>
            <a:r>
              <a:rPr lang="en-US" sz="2400" dirty="0"/>
              <a:t> </a:t>
            </a:r>
          </a:p>
        </p:txBody>
      </p:sp>
      <p:pic>
        <p:nvPicPr>
          <p:cNvPr id="3" name="Picture 2" descr="The figure is a trendline that displays the percent of individuals alive less than 1 – 10 years after HIV infection diagnosis for 5 cohorts by year of HIV infection diagnosis: 2000-2004, 2005-2009, 2010-2014, 2015-2019, 2020-2024.">
            <a:extLst>
              <a:ext uri="{FF2B5EF4-FFF2-40B4-BE49-F238E27FC236}">
                <a16:creationId xmlns:a16="http://schemas.microsoft.com/office/drawing/2014/main" id="{44DFA726-428F-9079-B7EA-D87DD47AC7D9}"/>
              </a:ext>
            </a:extLst>
          </p:cNvPr>
          <p:cNvPicPr>
            <a:picLocks noChangeAspect="1"/>
          </p:cNvPicPr>
          <p:nvPr/>
        </p:nvPicPr>
        <p:blipFill>
          <a:blip r:embed="rId3"/>
          <a:stretch>
            <a:fillRect/>
          </a:stretch>
        </p:blipFill>
        <p:spPr>
          <a:xfrm>
            <a:off x="289056" y="1022901"/>
            <a:ext cx="11613887"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cs typeface="Arial" panose="020B0604020202020204" pitchFamily="34" charset="0"/>
              </a:rPr>
              <a:t>Please note that actual ten-year survival is only available for individuals diagnosed in 2015 in the 2015–2019 cohort and not available for any individuals diagnosed in the most recent cohort (2020–2024).</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418062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chlamydia cases reported by gender, </a:t>
            </a:r>
            <a:br>
              <a:rPr lang="en-US" sz="2400" dirty="0"/>
            </a:br>
            <a:r>
              <a:rPr lang="en-US" sz="2400" dirty="0"/>
              <a:t>Massachusetts 2015–2024</a:t>
            </a:r>
            <a:r>
              <a:rPr lang="en-US" sz="2400" baseline="30000" dirty="0"/>
              <a:t>1</a:t>
            </a:r>
            <a:r>
              <a:rPr lang="en-US" sz="2400" dirty="0"/>
              <a:t> </a:t>
            </a:r>
          </a:p>
        </p:txBody>
      </p:sp>
      <p:pic>
        <p:nvPicPr>
          <p:cNvPr id="4" name="Picture 3" descr="The figure is a trendline graph displaying the annual number of chlamydia cases for four groups (male gender, female gender, transgender/non-binary, and Statewide total) for each year of the ten-year period.">
            <a:extLst>
              <a:ext uri="{FF2B5EF4-FFF2-40B4-BE49-F238E27FC236}">
                <a16:creationId xmlns:a16="http://schemas.microsoft.com/office/drawing/2014/main" id="{48379167-9C5D-A3CC-D275-AFF67C7EAD9C}"/>
              </a:ext>
            </a:extLst>
          </p:cNvPr>
          <p:cNvPicPr>
            <a:picLocks noChangeAspect="1"/>
          </p:cNvPicPr>
          <p:nvPr/>
        </p:nvPicPr>
        <p:blipFill>
          <a:blip r:embed="rId3"/>
          <a:stretch>
            <a:fillRect/>
          </a:stretch>
        </p:blipFill>
        <p:spPr>
          <a:xfrm>
            <a:off x="248416" y="108691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with no gender reported (2015–2024: N=337) are included in the statewide total but are not depicted in Figure separately due to small numbers. </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15262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hepatitis A cases reported by year, housing status, and presence of substance use disorder, Massachusetts 2015–2024 </a:t>
            </a:r>
            <a:r>
              <a:rPr lang="en-US" sz="2400" baseline="30000" dirty="0"/>
              <a:t>1</a:t>
            </a:r>
            <a:r>
              <a:rPr lang="en-US" sz="2400" dirty="0"/>
              <a:t> </a:t>
            </a:r>
          </a:p>
        </p:txBody>
      </p:sp>
      <p:pic>
        <p:nvPicPr>
          <p:cNvPr id="3" name="Picture 2" descr="The figure is a stacked bar chart displaying the number of hepatitis A cases reported each year of the ten-year period by housing status (homelessness/unstable housing) and presence of substance use disorder. The number of cases each year with homelessness/unstable housing or substance use disorder reported verses those with no homelessness/unstable housing or substance use disorder reported is displayed.">
            <a:extLst>
              <a:ext uri="{FF2B5EF4-FFF2-40B4-BE49-F238E27FC236}">
                <a16:creationId xmlns:a16="http://schemas.microsoft.com/office/drawing/2014/main" id="{B75B4FDE-BDAD-2ABC-2D4C-AF4E2F2ECB37}"/>
              </a:ext>
            </a:extLst>
          </p:cNvPr>
          <p:cNvPicPr>
            <a:picLocks noChangeAspect="1"/>
          </p:cNvPicPr>
          <p:nvPr/>
        </p:nvPicPr>
        <p:blipFill>
          <a:blip r:embed="rId3"/>
          <a:stretch>
            <a:fillRect/>
          </a:stretch>
        </p:blipFill>
        <p:spPr>
          <a:xfrm>
            <a:off x="268736" y="1107224"/>
            <a:ext cx="11613887" cy="4968671"/>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099874"/>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9/3/2025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126343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chronic hepatitis B cases reported by female and male gender, Massachusetts 2015–2024 </a:t>
            </a:r>
            <a:r>
              <a:rPr lang="en-US" sz="2400" baseline="30000" dirty="0"/>
              <a:t>1</a:t>
            </a:r>
            <a:r>
              <a:rPr lang="en-US" sz="2400" dirty="0"/>
              <a:t> </a:t>
            </a:r>
          </a:p>
        </p:txBody>
      </p:sp>
      <p:pic>
        <p:nvPicPr>
          <p:cNvPr id="4" name="Picture 3" descr="The figure is a trendline graph displaying the number confirmed and probable chronic hepatitis B cases for three groups (female and male gender and statewide total) for each year for the most recent ten-year period.">
            <a:extLst>
              <a:ext uri="{FF2B5EF4-FFF2-40B4-BE49-F238E27FC236}">
                <a16:creationId xmlns:a16="http://schemas.microsoft.com/office/drawing/2014/main" id="{AFDAC033-6ACD-193E-7700-54914245DC90}"/>
              </a:ext>
            </a:extLst>
          </p:cNvPr>
          <p:cNvPicPr>
            <a:picLocks noChangeAspect="1"/>
          </p:cNvPicPr>
          <p:nvPr/>
        </p:nvPicPr>
        <p:blipFill>
          <a:blip r:embed="rId3"/>
          <a:stretch>
            <a:fillRect/>
          </a:stretch>
        </p:blipFill>
        <p:spPr>
          <a:xfrm>
            <a:off x="268736" y="1036107"/>
            <a:ext cx="11613887" cy="490770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58125"/>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 Note Hepatitis B case definitions were revised in 2024. Note: Cases reported as transgender or missing gender (2015–2024: N=68) are included in the statewide total but are not depicted in this Figure separately due to small numbers.</a:t>
            </a:r>
          </a:p>
          <a:p>
            <a:r>
              <a:rPr lang="en-US" sz="1000" dirty="0">
                <a:latin typeface="Arial Narrow" panose="020B0606020202030204" pitchFamily="34" charset="0"/>
              </a:rPr>
              <a:t>Data Source: Bureau of Infectious Disease and Laboratory Sciences, data are current as of 9/03/2025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125724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8F114-F756-E7AF-514A-24FD1C9AF2A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BDBB36-D8D4-5388-BA4E-3215F110E9A6}"/>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chronic hepatitis B cases reported by age group (years), Massachusetts 2015–2024 </a:t>
            </a:r>
            <a:r>
              <a:rPr lang="en-US" sz="2400" baseline="30000" dirty="0"/>
              <a:t>1</a:t>
            </a:r>
            <a:r>
              <a:rPr lang="en-US" sz="2400" dirty="0"/>
              <a:t> </a:t>
            </a:r>
          </a:p>
        </p:txBody>
      </p:sp>
      <p:pic>
        <p:nvPicPr>
          <p:cNvPr id="4" name="Picture 3" descr="The figure is a stacked bar chart displaying trends in the annual number of hepatitis B cases for seven age groups (&lt;15, 15-19, 20-24, 25-29, 30-39, 40-49, and 50+) for the ten-year period.">
            <a:extLst>
              <a:ext uri="{FF2B5EF4-FFF2-40B4-BE49-F238E27FC236}">
                <a16:creationId xmlns:a16="http://schemas.microsoft.com/office/drawing/2014/main" id="{D1EA0F3F-A322-A48A-3105-ABDEAB1B26F9}"/>
              </a:ext>
            </a:extLst>
          </p:cNvPr>
          <p:cNvPicPr>
            <a:picLocks noChangeAspect="1"/>
          </p:cNvPicPr>
          <p:nvPr/>
        </p:nvPicPr>
        <p:blipFill>
          <a:blip r:embed="rId3"/>
          <a:stretch>
            <a:fillRect/>
          </a:stretch>
        </p:blipFill>
        <p:spPr>
          <a:xfrm>
            <a:off x="527844" y="1059470"/>
            <a:ext cx="10973751" cy="5023539"/>
          </a:xfrm>
          <a:prstGeom prst="rect">
            <a:avLst/>
          </a:prstGeom>
        </p:spPr>
      </p:pic>
      <p:sp>
        <p:nvSpPr>
          <p:cNvPr id="5" name="TextBox 4">
            <a:extLst>
              <a:ext uri="{FF2B5EF4-FFF2-40B4-BE49-F238E27FC236}">
                <a16:creationId xmlns:a16="http://schemas.microsoft.com/office/drawing/2014/main" id="{3A87650F-5BE9-8647-2C9D-756FAE920562}"/>
              </a:ext>
            </a:extLst>
          </p:cNvPr>
          <p:cNvSpPr txBox="1"/>
          <p:nvPr/>
        </p:nvSpPr>
        <p:spPr>
          <a:xfrm>
            <a:off x="463242" y="595755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 Note Hepatitis B case definitions were revised in 2024. Note: Cases with no age reported (2015–2024: N=48) are not included in this figure.</a:t>
            </a:r>
          </a:p>
          <a:p>
            <a:r>
              <a:rPr lang="en-US" sz="1000" dirty="0">
                <a:latin typeface="Arial Narrow" panose="020B0606020202030204" pitchFamily="34" charset="0"/>
              </a:rPr>
              <a:t>Data Source: Bureau of Infectious Disease and Laboratory Sciences, data are current as of 9/03/2025 and subject to change.</a:t>
            </a:r>
          </a:p>
        </p:txBody>
      </p:sp>
      <p:sp>
        <p:nvSpPr>
          <p:cNvPr id="2" name="Slide Number Placeholder 1">
            <a:extLst>
              <a:ext uri="{FF2B5EF4-FFF2-40B4-BE49-F238E27FC236}">
                <a16:creationId xmlns:a16="http://schemas.microsoft.com/office/drawing/2014/main" id="{0C449421-B516-2C03-2FE8-4834F4C0CD8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319077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probable, and suspect acute hepatitis B cases reported </a:t>
            </a:r>
            <a:br>
              <a:rPr lang="en-US" sz="2400" dirty="0"/>
            </a:br>
            <a:r>
              <a:rPr lang="en-US" sz="2400" dirty="0"/>
              <a:t>by year, Massachusetts 2015–2024 </a:t>
            </a:r>
            <a:r>
              <a:rPr lang="en-US" sz="2400" baseline="30000" dirty="0"/>
              <a:t>1</a:t>
            </a:r>
            <a:r>
              <a:rPr lang="en-US" sz="2400" dirty="0"/>
              <a:t> </a:t>
            </a:r>
          </a:p>
        </p:txBody>
      </p:sp>
      <p:pic>
        <p:nvPicPr>
          <p:cNvPr id="4" name="Picture 3" descr="The figure is a stacked bar chart displaying the number of confirmed, probable, and suspect acute hepatitis B cases each year for the most recent ten-year period.">
            <a:extLst>
              <a:ext uri="{FF2B5EF4-FFF2-40B4-BE49-F238E27FC236}">
                <a16:creationId xmlns:a16="http://schemas.microsoft.com/office/drawing/2014/main" id="{B3090257-D8CD-85BD-5619-6ABB6B6CAB48}"/>
              </a:ext>
            </a:extLst>
          </p:cNvPr>
          <p:cNvPicPr>
            <a:picLocks noChangeAspect="1"/>
          </p:cNvPicPr>
          <p:nvPr/>
        </p:nvPicPr>
        <p:blipFill>
          <a:blip r:embed="rId3"/>
          <a:stretch>
            <a:fillRect/>
          </a:stretch>
        </p:blipFill>
        <p:spPr>
          <a:xfrm>
            <a:off x="289056" y="1165141"/>
            <a:ext cx="11613887"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49079" y="5977443"/>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 Note Hepatitis B case definitions were revised in 2024.</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9/3/2025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68341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hepatitis C cases reported by female and male gender, Massachusetts 2015–2024 </a:t>
            </a:r>
            <a:r>
              <a:rPr lang="en-US" sz="2400" baseline="30000" dirty="0"/>
              <a:t>1</a:t>
            </a:r>
            <a:r>
              <a:rPr lang="en-US" sz="2400" dirty="0"/>
              <a:t> </a:t>
            </a:r>
          </a:p>
        </p:txBody>
      </p:sp>
      <p:pic>
        <p:nvPicPr>
          <p:cNvPr id="4" name="Picture 3" descr="The figure is a trendline graph displaying the number confirmed and probable chronic HCV cases for three groups (female and male gender and statewide total) for each year of the most recent ten-year period.">
            <a:extLst>
              <a:ext uri="{FF2B5EF4-FFF2-40B4-BE49-F238E27FC236}">
                <a16:creationId xmlns:a16="http://schemas.microsoft.com/office/drawing/2014/main" id="{9AE2F3D5-9200-2510-0E81-D1CE80F2B2FF}"/>
              </a:ext>
            </a:extLst>
          </p:cNvPr>
          <p:cNvPicPr>
            <a:picLocks noChangeAspect="1"/>
          </p:cNvPicPr>
          <p:nvPr/>
        </p:nvPicPr>
        <p:blipFill>
          <a:blip r:embed="rId3"/>
          <a:stretch>
            <a:fillRect/>
          </a:stretch>
        </p:blipFill>
        <p:spPr>
          <a:xfrm>
            <a:off x="309376" y="120883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7838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reported as transgender or missing gender (2015–2024: N=854) are included in the statewide total but are not depicted in Figure separately due to small numbers.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6/18/2025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Tree>
    <p:extLst>
      <p:ext uri="{BB962C8B-B14F-4D97-AF65-F5344CB8AC3E}">
        <p14:creationId xmlns:p14="http://schemas.microsoft.com/office/powerpoint/2010/main" val="1586801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BE01-E1E9-F3FF-1CCB-764EC4E8B09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6BD176-39BC-DBCB-8DC6-6C8E1A159F54}"/>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chronic hepatitis C cases reported by age group (years), Massachusetts 2015–2024 </a:t>
            </a:r>
            <a:r>
              <a:rPr lang="en-US" sz="2400" baseline="30000" dirty="0"/>
              <a:t>1</a:t>
            </a:r>
            <a:r>
              <a:rPr lang="en-US" sz="2400" dirty="0"/>
              <a:t> </a:t>
            </a:r>
          </a:p>
        </p:txBody>
      </p:sp>
      <p:pic>
        <p:nvPicPr>
          <p:cNvPr id="4" name="Picture 3" descr="The figure is a stacked bar chart displaying trends in the annual number of hepatitis C cases for seven age groups (&lt;15, 15-19, 20-24, 25-29, 30-39, 40-49, and 50+) for the ten-year period.">
            <a:extLst>
              <a:ext uri="{FF2B5EF4-FFF2-40B4-BE49-F238E27FC236}">
                <a16:creationId xmlns:a16="http://schemas.microsoft.com/office/drawing/2014/main" id="{AA0D8809-168C-C124-01F2-21D2EBA14787}"/>
              </a:ext>
            </a:extLst>
          </p:cNvPr>
          <p:cNvPicPr>
            <a:picLocks noChangeAspect="1"/>
          </p:cNvPicPr>
          <p:nvPr/>
        </p:nvPicPr>
        <p:blipFill>
          <a:blip r:embed="rId3"/>
          <a:stretch>
            <a:fillRect/>
          </a:stretch>
        </p:blipFill>
        <p:spPr>
          <a:xfrm>
            <a:off x="548164" y="1059470"/>
            <a:ext cx="10973751" cy="5023539"/>
          </a:xfrm>
          <a:prstGeom prst="rect">
            <a:avLst/>
          </a:prstGeom>
        </p:spPr>
      </p:pic>
      <p:sp>
        <p:nvSpPr>
          <p:cNvPr id="5" name="TextBox 4">
            <a:extLst>
              <a:ext uri="{FF2B5EF4-FFF2-40B4-BE49-F238E27FC236}">
                <a16:creationId xmlns:a16="http://schemas.microsoft.com/office/drawing/2014/main" id="{519BBC7B-FDE0-A75B-79CA-5C4EC69944C8}"/>
              </a:ext>
            </a:extLst>
          </p:cNvPr>
          <p:cNvSpPr txBox="1"/>
          <p:nvPr/>
        </p:nvSpPr>
        <p:spPr>
          <a:xfrm>
            <a:off x="463242" y="595755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with no age reported (2015–2024: N=444) are not included in this figure.</a:t>
            </a:r>
          </a:p>
          <a:p>
            <a:r>
              <a:rPr lang="en-US" sz="1000" dirty="0">
                <a:latin typeface="Arial Narrow" panose="020B0606020202030204" pitchFamily="34" charset="0"/>
              </a:rPr>
              <a:t>Data Source: Bureau of Infectious Disease and Laboratory Sciences, data are current as of 6/18/2025 and subject to change.</a:t>
            </a:r>
          </a:p>
        </p:txBody>
      </p:sp>
      <p:sp>
        <p:nvSpPr>
          <p:cNvPr id="2" name="Slide Number Placeholder 1">
            <a:extLst>
              <a:ext uri="{FF2B5EF4-FFF2-40B4-BE49-F238E27FC236}">
                <a16:creationId xmlns:a16="http://schemas.microsoft.com/office/drawing/2014/main" id="{3D66508F-274E-AB7C-767D-73ABE067EEF0}"/>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135562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64D0-67D3-6BB7-F6A2-8F5DE1AE7521}"/>
              </a:ext>
            </a:extLst>
          </p:cNvPr>
          <p:cNvSpPr>
            <a:spLocks noGrp="1"/>
          </p:cNvSpPr>
          <p:nvPr>
            <p:ph type="title"/>
          </p:nvPr>
        </p:nvSpPr>
        <p:spPr/>
        <p:txBody>
          <a:bodyPr>
            <a:normAutofit fontScale="90000"/>
          </a:bodyPr>
          <a:lstStyle/>
          <a:p>
            <a:r>
              <a:rPr lang="en-US" dirty="0"/>
              <a:t>Social Vulnerability Index (SVI) by census tract, Massachusetts</a:t>
            </a:r>
          </a:p>
        </p:txBody>
      </p:sp>
      <p:pic>
        <p:nvPicPr>
          <p:cNvPr id="5" name="Picture 4" descr="The figure is a map of Massachusetts displaying the Social Vulnerability Index (SVI) by census tract. The SVI index ranges from 00.00 to 1.00, with increasing darkness in blue color indicating higher SVI index. Census tracts with no reported cases are white. SVI rankings were grouped into quartiles (low, &lt;0.25; moderately low, 0.25 – 0.49; moderately high, 0.5 - 0.74; high &gt;=0.75).">
            <a:extLst>
              <a:ext uri="{FF2B5EF4-FFF2-40B4-BE49-F238E27FC236}">
                <a16:creationId xmlns:a16="http://schemas.microsoft.com/office/drawing/2014/main" id="{B4D6DFFD-57EA-34C5-B10B-BBA52F3B233C}"/>
              </a:ext>
            </a:extLst>
          </p:cNvPr>
          <p:cNvPicPr>
            <a:picLocks noChangeAspect="1"/>
          </p:cNvPicPr>
          <p:nvPr/>
        </p:nvPicPr>
        <p:blipFill>
          <a:blip r:embed="rId3"/>
          <a:stretch>
            <a:fillRect/>
          </a:stretch>
        </p:blipFill>
        <p:spPr>
          <a:xfrm>
            <a:off x="1964422" y="991336"/>
            <a:ext cx="8065403" cy="5209489"/>
          </a:xfrm>
          <a:prstGeom prst="rect">
            <a:avLst/>
          </a:prstGeom>
        </p:spPr>
      </p:pic>
      <p:sp>
        <p:nvSpPr>
          <p:cNvPr id="6" name="TextBox 5">
            <a:extLst>
              <a:ext uri="{FF2B5EF4-FFF2-40B4-BE49-F238E27FC236}">
                <a16:creationId xmlns:a16="http://schemas.microsoft.com/office/drawing/2014/main" id="{D7BC77C6-A5B7-E6CF-B76B-553172F27D29}"/>
              </a:ext>
            </a:extLst>
          </p:cNvPr>
          <p:cNvSpPr txBox="1"/>
          <p:nvPr/>
        </p:nvSpPr>
        <p:spPr>
          <a:xfrm>
            <a:off x="95483" y="5938504"/>
            <a:ext cx="11470139" cy="553998"/>
          </a:xfrm>
          <a:prstGeom prst="rect">
            <a:avLst/>
          </a:prstGeom>
          <a:noFill/>
        </p:spPr>
        <p:txBody>
          <a:bodyPr wrap="square" rtlCol="0">
            <a:spAutoFit/>
          </a:bodyPr>
          <a:lstStyle/>
          <a:p>
            <a:r>
              <a:rPr lang="en-US" sz="1000" dirty="0">
                <a:latin typeface="Arial Narrow" panose="020B0606020202030204" pitchFamily="34" charset="0"/>
              </a:rPr>
              <a:t>SVI quartiles: (low: &lt;0.25, moderately low: 0.25 – 0.49, moderately high: 0.50 – 0.74, high: ≥0.75)</a:t>
            </a:r>
          </a:p>
          <a:p>
            <a:r>
              <a:rPr lang="en-US" sz="1000" dirty="0">
                <a:latin typeface="Arial Narrow" panose="020B0606020202030204" pitchFamily="34" charset="0"/>
              </a:rPr>
              <a:t>Note: Census tract level overall SVI values for 2022 were obtained from the CDC/Agency for Toxic Substance and Disease Registry. Values range from 0 to 1, with higher values implying greater social vulnerability. Data Sources: CDC/Agency for Toxic Substance and Disease, Bureau of Infectious Disease and Laboratory Sciences, data are current as of 6/02/2025 and subject to change</a:t>
            </a:r>
          </a:p>
        </p:txBody>
      </p:sp>
      <p:sp>
        <p:nvSpPr>
          <p:cNvPr id="4" name="Slide Number Placeholder 3">
            <a:extLst>
              <a:ext uri="{FF2B5EF4-FFF2-40B4-BE49-F238E27FC236}">
                <a16:creationId xmlns:a16="http://schemas.microsoft.com/office/drawing/2014/main" id="{81BD3B70-FEA9-20E9-F3B1-C30D07A058DF}"/>
              </a:ext>
            </a:extLst>
          </p:cNvPr>
          <p:cNvSpPr>
            <a:spLocks noGrp="1"/>
          </p:cNvSpPr>
          <p:nvPr>
            <p:ph type="sldNum" sz="quarter" idx="4"/>
          </p:nvPr>
        </p:nvSpPr>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40508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individuals diagnosed with HIV infection only, and ever co-infected with HCV by year of HIV infection diagnosis, Massachusetts 2008–2024 </a:t>
            </a:r>
            <a:r>
              <a:rPr lang="en-US" sz="2400" baseline="30000" dirty="0"/>
              <a:t>1</a:t>
            </a:r>
            <a:r>
              <a:rPr lang="en-US" sz="2400" dirty="0"/>
              <a:t> </a:t>
            </a:r>
          </a:p>
        </p:txBody>
      </p:sp>
      <p:pic>
        <p:nvPicPr>
          <p:cNvPr id="3" name="Picture 2" descr="The figure is a stacked bar chart displaying the number of individuals diagnosed with HIV infection only and the number of individuals co-diagnosed with HIV infection and HCV each year from 2008 to 2024. An overlayed trendline displays the percentage of HIV infection diagnoses that were co-infected with HCV by year.">
            <a:extLst>
              <a:ext uri="{FF2B5EF4-FFF2-40B4-BE49-F238E27FC236}">
                <a16:creationId xmlns:a16="http://schemas.microsoft.com/office/drawing/2014/main" id="{28D7CECD-E0F9-9E9D-9854-0FD10BD8CBCD}"/>
              </a:ext>
            </a:extLst>
          </p:cNvPr>
          <p:cNvPicPr>
            <a:picLocks noChangeAspect="1"/>
          </p:cNvPicPr>
          <p:nvPr/>
        </p:nvPicPr>
        <p:blipFill>
          <a:blip r:embed="rId3"/>
          <a:stretch>
            <a:fillRect/>
          </a:stretch>
        </p:blipFill>
        <p:spPr>
          <a:xfrm>
            <a:off x="284990" y="1208830"/>
            <a:ext cx="1166265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318504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B6E30-3E9B-094C-4D23-37B67B405EE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9CEBB5-8745-EA66-3993-A063B09292F7}"/>
              </a:ext>
            </a:extLst>
          </p:cNvPr>
          <p:cNvSpPr>
            <a:spLocks noGrp="1"/>
          </p:cNvSpPr>
          <p:nvPr>
            <p:ph type="title"/>
          </p:nvPr>
        </p:nvSpPr>
        <p:spPr>
          <a:xfrm>
            <a:off x="592822" y="80806"/>
            <a:ext cx="10972800" cy="874654"/>
          </a:xfrm>
        </p:spPr>
        <p:txBody>
          <a:bodyPr>
            <a:normAutofit/>
          </a:bodyPr>
          <a:lstStyle/>
          <a:p>
            <a:pPr algn="ctr"/>
            <a:r>
              <a:rPr lang="en-US" sz="2400" dirty="0"/>
              <a:t>Number of individuals diagnosed with HIV infection only, and ever co-infected with HBV by year of HIV infection diagnosis, Massachusetts 2008–2024 </a:t>
            </a:r>
            <a:r>
              <a:rPr lang="en-US" sz="2400" baseline="30000" dirty="0"/>
              <a:t>1</a:t>
            </a:r>
            <a:r>
              <a:rPr lang="en-US" sz="2400" dirty="0"/>
              <a:t> </a:t>
            </a:r>
          </a:p>
        </p:txBody>
      </p:sp>
      <p:pic>
        <p:nvPicPr>
          <p:cNvPr id="3" name="Picture 2" descr="The figure is a stacked bar chart displaying the number of individuals diagnosed with HIV infection only and the number of individuals co-diagnosed with HIV infection and HBV each year from 2008 to 2024. An overlayed trendline displays the percentage of HIV infection diagnoses that were co-infected with HBV by year.">
            <a:extLst>
              <a:ext uri="{FF2B5EF4-FFF2-40B4-BE49-F238E27FC236}">
                <a16:creationId xmlns:a16="http://schemas.microsoft.com/office/drawing/2014/main" id="{9175835D-2727-3938-1830-1FD7EC43AF57}"/>
              </a:ext>
            </a:extLst>
          </p:cNvPr>
          <p:cNvPicPr>
            <a:picLocks noChangeAspect="1"/>
          </p:cNvPicPr>
          <p:nvPr/>
        </p:nvPicPr>
        <p:blipFill>
          <a:blip r:embed="rId3"/>
          <a:stretch>
            <a:fillRect/>
          </a:stretch>
        </p:blipFill>
        <p:spPr>
          <a:xfrm>
            <a:off x="305310" y="1208830"/>
            <a:ext cx="11662659" cy="4846740"/>
          </a:xfrm>
          <a:prstGeom prst="rect">
            <a:avLst/>
          </a:prstGeom>
        </p:spPr>
      </p:pic>
      <p:sp>
        <p:nvSpPr>
          <p:cNvPr id="5" name="TextBox 4">
            <a:extLst>
              <a:ext uri="{FF2B5EF4-FFF2-40B4-BE49-F238E27FC236}">
                <a16:creationId xmlns:a16="http://schemas.microsoft.com/office/drawing/2014/main" id="{13469694-77C4-3204-80C9-841418CAAA3E}"/>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8D20536F-4D03-0686-9DB8-964A48FBCB12}"/>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56515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Distribution of confirmed chlamydia and gonorrhea cases reported by age group (years), Massachusetts 2024  </a:t>
            </a:r>
          </a:p>
        </p:txBody>
      </p:sp>
      <p:pic>
        <p:nvPicPr>
          <p:cNvPr id="3" name="Picture 2" descr="The figure is a set of two side by side pie charts displaying the distribution by age group (15-24 or 25+) for 2024 chlamydia cases (N = 26,623 All cases reported with age) on the left and 2023 gonorrhea cases (N = 8,678 All cases reported with age) on the right.">
            <a:extLst>
              <a:ext uri="{FF2B5EF4-FFF2-40B4-BE49-F238E27FC236}">
                <a16:creationId xmlns:a16="http://schemas.microsoft.com/office/drawing/2014/main" id="{EB4BE1B9-597E-AC52-78F9-405CA994E764}"/>
              </a:ext>
            </a:extLst>
          </p:cNvPr>
          <p:cNvPicPr>
            <a:picLocks noChangeAspect="1"/>
          </p:cNvPicPr>
          <p:nvPr/>
        </p:nvPicPr>
        <p:blipFill>
          <a:blip r:embed="rId3"/>
          <a:stretch>
            <a:fillRect/>
          </a:stretch>
        </p:blipFill>
        <p:spPr>
          <a:xfrm>
            <a:off x="1005372" y="1168184"/>
            <a:ext cx="10790855" cy="4968671"/>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235898"/>
            <a:ext cx="11470139" cy="246221"/>
          </a:xfrm>
          <a:prstGeom prst="rect">
            <a:avLst/>
          </a:prstGeom>
          <a:noFill/>
        </p:spPr>
        <p:txBody>
          <a:bodyPr wrap="square" rtlCol="0">
            <a:spAutoFit/>
          </a:bodyPr>
          <a:lstStyle/>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110986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chlamydia cases reported by age group (years), </a:t>
            </a:r>
            <a:br>
              <a:rPr lang="en-US" sz="2400" dirty="0"/>
            </a:br>
            <a:r>
              <a:rPr lang="en-US" sz="2400" dirty="0"/>
              <a:t>Massachusetts 2015–2024</a:t>
            </a:r>
            <a:r>
              <a:rPr lang="en-US" sz="2400" baseline="30000" dirty="0"/>
              <a:t>1</a:t>
            </a:r>
            <a:r>
              <a:rPr lang="en-US" sz="2400" dirty="0"/>
              <a:t> </a:t>
            </a:r>
          </a:p>
        </p:txBody>
      </p:sp>
      <p:pic>
        <p:nvPicPr>
          <p:cNvPr id="4" name="Picture 3" descr="The figure is a stacked bar chart displaying the annual number of chlamydia cases for seven age groups (&lt;15, 15-19, 20-24, 25-29, 30-39, 40-49, and 50+) for each year of the ten-year period.">
            <a:extLst>
              <a:ext uri="{FF2B5EF4-FFF2-40B4-BE49-F238E27FC236}">
                <a16:creationId xmlns:a16="http://schemas.microsoft.com/office/drawing/2014/main" id="{2AA51AD3-BECE-0676-FBB8-4EA04B787D4F}"/>
              </a:ext>
            </a:extLst>
          </p:cNvPr>
          <p:cNvPicPr>
            <a:picLocks noChangeAspect="1"/>
          </p:cNvPicPr>
          <p:nvPr/>
        </p:nvPicPr>
        <p:blipFill>
          <a:blip r:embed="rId3"/>
          <a:stretch>
            <a:fillRect/>
          </a:stretch>
        </p:blipFill>
        <p:spPr>
          <a:xfrm>
            <a:off x="370336" y="1036107"/>
            <a:ext cx="11613887" cy="490770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721861"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with no age reported (2015–2024: N=70) are not included in this figure</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34565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Distribution of confirmed chlamydia and gonorrhea cases reported by age group (years) and gender, Massachusetts 2024</a:t>
            </a:r>
          </a:p>
        </p:txBody>
      </p:sp>
      <p:pic>
        <p:nvPicPr>
          <p:cNvPr id="3" name="Picture 2" descr="The figure is a series of two stacked bar charts displaying the distribution by age group (&lt;15,15-24, 25-29, 30-39, 40-49, 50+) for four groups (male gender, female gender, transgender, and total) for chlamydia cases on the left and gonorrhea cases on the right for the most recent year.">
            <a:extLst>
              <a:ext uri="{FF2B5EF4-FFF2-40B4-BE49-F238E27FC236}">
                <a16:creationId xmlns:a16="http://schemas.microsoft.com/office/drawing/2014/main" id="{20105D32-4E82-B0FE-06CB-D348460A8247}"/>
              </a:ext>
            </a:extLst>
          </p:cNvPr>
          <p:cNvPicPr>
            <a:picLocks noChangeAspect="1"/>
          </p:cNvPicPr>
          <p:nvPr/>
        </p:nvPicPr>
        <p:blipFill>
          <a:blip r:embed="rId3"/>
          <a:stretch>
            <a:fillRect/>
          </a:stretch>
        </p:blipFill>
        <p:spPr>
          <a:xfrm>
            <a:off x="345950" y="1310430"/>
            <a:ext cx="1166265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245423"/>
            <a:ext cx="11470139" cy="246221"/>
          </a:xfrm>
          <a:prstGeom prst="rect">
            <a:avLst/>
          </a:prstGeom>
          <a:noFill/>
        </p:spPr>
        <p:txBody>
          <a:bodyPr wrap="square" rtlCol="0">
            <a:spAutoFit/>
          </a:bodyPr>
          <a:lstStyle/>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338547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Distribution of HIV infection diagnoses in adolescents and young adults (aged 15–24 years) by race/ethnicity, exposure mode, place of birth, and sex assigned at birth, Massachusetts 2022–2024, N=194 </a:t>
            </a:r>
            <a:r>
              <a:rPr lang="en-US" sz="2400" baseline="30000" dirty="0"/>
              <a:t>1</a:t>
            </a:r>
            <a:r>
              <a:rPr lang="en-US" sz="2400" dirty="0"/>
              <a:t> </a:t>
            </a:r>
          </a:p>
        </p:txBody>
      </p:sp>
      <p:pic>
        <p:nvPicPr>
          <p:cNvPr id="3" name="Picture 2" descr="The figure is a series of four bar charts displaying the distribution of adolescents and young adults diagnosed with HIV infection by race/ethnicity, place of birth, sex assigned at birth, and exposure mode.">
            <a:extLst>
              <a:ext uri="{FF2B5EF4-FFF2-40B4-BE49-F238E27FC236}">
                <a16:creationId xmlns:a16="http://schemas.microsoft.com/office/drawing/2014/main" id="{00BD9E42-C8DC-F79C-7E46-29C88A26E353}"/>
              </a:ext>
            </a:extLst>
          </p:cNvPr>
          <p:cNvPicPr>
            <a:picLocks noChangeAspect="1"/>
          </p:cNvPicPr>
          <p:nvPr/>
        </p:nvPicPr>
        <p:blipFill>
          <a:blip r:embed="rId3"/>
          <a:stretch>
            <a:fillRect/>
          </a:stretch>
        </p:blipFill>
        <p:spPr>
          <a:xfrm>
            <a:off x="279906" y="1009685"/>
            <a:ext cx="11754107" cy="50418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2588246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hepatitis C cases reported by age and female and male gender, Massachusetts 2002, 2008, 2024 </a:t>
            </a:r>
            <a:r>
              <a:rPr lang="en-US" sz="2400" baseline="30000" dirty="0"/>
              <a:t>1</a:t>
            </a:r>
            <a:r>
              <a:rPr lang="en-US" sz="2400" dirty="0"/>
              <a:t> </a:t>
            </a:r>
          </a:p>
        </p:txBody>
      </p:sp>
      <p:pic>
        <p:nvPicPr>
          <p:cNvPr id="9" name="Picture 8" descr="The figure is a series of three stacked bar charts displaying the number of both male and female HCV cases reported at each age from 0 to 95 years for the years 2002, 2008 and 2024.">
            <a:extLst>
              <a:ext uri="{FF2B5EF4-FFF2-40B4-BE49-F238E27FC236}">
                <a16:creationId xmlns:a16="http://schemas.microsoft.com/office/drawing/2014/main" id="{392BB820-AC8C-4064-3B09-C83BC24DCF6C}"/>
              </a:ext>
            </a:extLst>
          </p:cNvPr>
          <p:cNvPicPr>
            <a:picLocks noChangeAspect="1"/>
          </p:cNvPicPr>
          <p:nvPr/>
        </p:nvPicPr>
        <p:blipFill>
          <a:blip r:embed="rId3"/>
          <a:stretch>
            <a:fillRect/>
          </a:stretch>
        </p:blipFill>
        <p:spPr>
          <a:xfrm>
            <a:off x="145793" y="1136700"/>
            <a:ext cx="11778493" cy="470652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937602"/>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Probable and Confirmed HCV 2002, N=9,053 (excludes 159 with missing age and/or gender), 2008 N=8,091 (excludes 595 with missing age and/or gender), 2024 N=2,028 (excludes 88 with missing age and/or gender). Cases reported as transgender are not depicted in this Figure separately due to small numbers. Data Source: Bureau of Infectious Disease and Laboratory Sciences, data are current as of 6/18/2025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4291751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Estimated</a:t>
            </a:r>
            <a:r>
              <a:rPr lang="en-US" sz="2400" baseline="30000" dirty="0"/>
              <a:t>1</a:t>
            </a:r>
            <a:r>
              <a:rPr lang="en-US" sz="2400" dirty="0"/>
              <a:t> average annual HIV diagnosis rate per 100,000 population: MSM (men who have sex with men) compared to non-MSM (males) ages 18–64 years: Massachusetts 2022–2024 </a:t>
            </a:r>
            <a:r>
              <a:rPr lang="en-US" sz="2400" baseline="30000" dirty="0"/>
              <a:t>2</a:t>
            </a:r>
            <a:r>
              <a:rPr lang="en-US" sz="2400" dirty="0"/>
              <a:t> </a:t>
            </a:r>
          </a:p>
        </p:txBody>
      </p:sp>
      <p:pic>
        <p:nvPicPr>
          <p:cNvPr id="4" name="Picture 3" descr="The figure is a bar chart displaying the average annual HIV diagnosis rate for MSM on the left, compared to the average annual HIV diagnosis rate for non-MSM males on the right.">
            <a:extLst>
              <a:ext uri="{FF2B5EF4-FFF2-40B4-BE49-F238E27FC236}">
                <a16:creationId xmlns:a16="http://schemas.microsoft.com/office/drawing/2014/main" id="{0159642C-E5A9-756A-AADF-61CA4F2F7E45}"/>
              </a:ext>
            </a:extLst>
          </p:cNvPr>
          <p:cNvPicPr>
            <a:picLocks noChangeAspect="1"/>
          </p:cNvPicPr>
          <p:nvPr/>
        </p:nvPicPr>
        <p:blipFill>
          <a:blip r:embed="rId3"/>
          <a:stretch>
            <a:fillRect/>
          </a:stretch>
        </p:blipFill>
        <p:spPr>
          <a:xfrm>
            <a:off x="880393" y="1063541"/>
            <a:ext cx="11040813"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57554"/>
            <a:ext cx="11470139" cy="553998"/>
          </a:xfrm>
          <a:prstGeom prst="rect">
            <a:avLst/>
          </a:prstGeom>
          <a:noFill/>
        </p:spPr>
        <p:txBody>
          <a:bodyPr wrap="square" rtlCol="0">
            <a:spAutoFit/>
          </a:bodyPr>
          <a:lstStyle/>
          <a:p>
            <a:r>
              <a:rPr lang="en-US" altLang="en-US" sz="1000" baseline="30000" dirty="0">
                <a:latin typeface="Arial Narrow" panose="020B0606020202030204" pitchFamily="34" charset="0"/>
              </a:rPr>
              <a:t>1</a:t>
            </a:r>
            <a:r>
              <a:rPr lang="en-US" altLang="en-US" sz="1000" dirty="0">
                <a:latin typeface="Arial Narrow" panose="020B0606020202030204" pitchFamily="34" charset="0"/>
              </a:rPr>
              <a:t> Multiple source estimation method for MSM rate (2022-2024 BRFSS, UMDI Interim 2020 Population Estimates by Age, Sex, Race, and Municipality, UMass Donahue Institute Population Estimates Program, March 1, 2022; and MDPH Bureau of Infectious Disease and Laboratory Sciences, data as of 7/1/2025)</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1387687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Estimated</a:t>
            </a:r>
            <a:r>
              <a:rPr lang="en-US" sz="2400" baseline="30000" dirty="0"/>
              <a:t>1</a:t>
            </a:r>
            <a:r>
              <a:rPr lang="en-US" sz="2400" dirty="0"/>
              <a:t> confirmed and probable infectious syphilis</a:t>
            </a:r>
            <a:r>
              <a:rPr lang="en-US" sz="2400" baseline="30000" dirty="0"/>
              <a:t>2</a:t>
            </a:r>
            <a:r>
              <a:rPr lang="en-US" sz="2400" dirty="0"/>
              <a:t> rate per 100,000 population: MSM compared to non-MSM (males) ages 18–64 years: Massachusetts 2024 </a:t>
            </a:r>
          </a:p>
        </p:txBody>
      </p:sp>
      <p:pic>
        <p:nvPicPr>
          <p:cNvPr id="4" name="Picture 3" descr="The figure is a bar chart displaying the estimated infectious syphilis rate per 100,000 for MSM on the left, compared to the estimated infectious syphilis rate per 100,000 for non-MSM males on the right.">
            <a:extLst>
              <a:ext uri="{FF2B5EF4-FFF2-40B4-BE49-F238E27FC236}">
                <a16:creationId xmlns:a16="http://schemas.microsoft.com/office/drawing/2014/main" id="{49F8DF5C-D156-B1E6-2D62-957529C8CF18}"/>
              </a:ext>
            </a:extLst>
          </p:cNvPr>
          <p:cNvPicPr>
            <a:picLocks noChangeAspect="1"/>
          </p:cNvPicPr>
          <p:nvPr/>
        </p:nvPicPr>
        <p:blipFill>
          <a:blip r:embed="rId3"/>
          <a:stretch>
            <a:fillRect/>
          </a:stretch>
        </p:blipFill>
        <p:spPr>
          <a:xfrm>
            <a:off x="698536" y="1063547"/>
            <a:ext cx="10876207" cy="473090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53125"/>
            <a:ext cx="11470139" cy="553998"/>
          </a:xfrm>
          <a:prstGeom prst="rect">
            <a:avLst/>
          </a:prstGeom>
          <a:noFill/>
        </p:spPr>
        <p:txBody>
          <a:bodyPr wrap="square" rtlCol="0">
            <a:spAutoFit/>
          </a:bodyPr>
          <a:lstStyle/>
          <a:p>
            <a:pPr>
              <a:spcBef>
                <a:spcPct val="0"/>
              </a:spcBef>
              <a:buClrTx/>
              <a:buSzTx/>
              <a:buFontTx/>
              <a:buNone/>
            </a:pPr>
            <a:r>
              <a:rPr lang="en-US" altLang="en-US" sz="1000" baseline="30000" dirty="0">
                <a:latin typeface="Arial Narrow" panose="020B0606020202030204" pitchFamily="34" charset="0"/>
              </a:rPr>
              <a:t>1</a:t>
            </a:r>
            <a:r>
              <a:rPr lang="en-US" altLang="en-US" sz="1000" dirty="0">
                <a:latin typeface="Arial Narrow" panose="020B0606020202030204" pitchFamily="34" charset="0"/>
              </a:rPr>
              <a:t> Multiple source estimation method for MSM rate (2022–2024 BRFSS,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UMDI Interim 2020 Population Estimates by Age, Sex, Race, and Municipality, UMass Donahue Institute Population Estimates Program, March 1, 2022</a:t>
            </a:r>
            <a:r>
              <a:rPr lang="en-US" altLang="en-US" sz="1000" dirty="0">
                <a:latin typeface="Arial Narrow" panose="020B0606020202030204" pitchFamily="34" charset="0"/>
              </a:rPr>
              <a:t>, and  MDPH Bureau of Infectious Disease and Laboratory Sciences, data as of 6/2/2025)</a:t>
            </a:r>
          </a:p>
          <a:p>
            <a:pPr>
              <a:spcBef>
                <a:spcPct val="0"/>
              </a:spcBef>
              <a:buClrTx/>
              <a:buSzTx/>
              <a:buNone/>
            </a:pPr>
            <a:r>
              <a:rPr lang="en-US" sz="1000" baseline="30000" dirty="0">
                <a:latin typeface="Arial Narrow" panose="020B0606020202030204" pitchFamily="34" charset="0"/>
              </a:rPr>
              <a:t>2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2158665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confirmed and probable infectious syphilis</a:t>
            </a:r>
            <a:r>
              <a:rPr lang="en-US" sz="2400" baseline="30000" dirty="0"/>
              <a:t> 1</a:t>
            </a:r>
            <a:r>
              <a:rPr lang="en-US" sz="2400" dirty="0"/>
              <a:t> cases among MSM and the percent of cases among MSM known to ever be co-infected with HIV, Massachusetts 2020–2024 </a:t>
            </a:r>
            <a:r>
              <a:rPr lang="en-US" sz="2400" baseline="30000" dirty="0"/>
              <a:t>2</a:t>
            </a:r>
            <a:r>
              <a:rPr lang="en-US" sz="2400" dirty="0"/>
              <a:t> </a:t>
            </a:r>
          </a:p>
        </p:txBody>
      </p:sp>
      <p:pic>
        <p:nvPicPr>
          <p:cNvPr id="4" name="Picture 3" descr="The figure is a bar chart displaying the number of syphilis cases among MSM and total syphilis cases for each year from 2020 to 2024 with an overlaid trendline displaying the percentage of syphilis cases among MSM that were also HIV positive in each of those years.">
            <a:extLst>
              <a:ext uri="{FF2B5EF4-FFF2-40B4-BE49-F238E27FC236}">
                <a16:creationId xmlns:a16="http://schemas.microsoft.com/office/drawing/2014/main" id="{545833F0-B523-2FD3-D74D-9B37DF96AEDE}"/>
              </a:ext>
            </a:extLst>
          </p:cNvPr>
          <p:cNvPicPr>
            <a:picLocks noChangeAspect="1"/>
          </p:cNvPicPr>
          <p:nvPr/>
        </p:nvPicPr>
        <p:blipFill>
          <a:blip r:embed="rId3"/>
          <a:stretch>
            <a:fillRect/>
          </a:stretch>
        </p:blipFill>
        <p:spPr>
          <a:xfrm>
            <a:off x="247399" y="1086910"/>
            <a:ext cx="11656562"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35</a:t>
            </a:fld>
            <a:endParaRPr lang="en-US" dirty="0"/>
          </a:p>
        </p:txBody>
      </p:sp>
    </p:spTree>
    <p:extLst>
      <p:ext uri="{BB962C8B-B14F-4D97-AF65-F5344CB8AC3E}">
        <p14:creationId xmlns:p14="http://schemas.microsoft.com/office/powerpoint/2010/main" val="1989966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Total number of confirmed and probable infectious syphilis</a:t>
            </a:r>
            <a:r>
              <a:rPr lang="en-US" sz="2400" baseline="30000" dirty="0"/>
              <a:t> 1</a:t>
            </a:r>
            <a:r>
              <a:rPr lang="en-US" sz="2400" dirty="0"/>
              <a:t> cases and number among MSM by county, Massachusetts 2024</a:t>
            </a:r>
          </a:p>
        </p:txBody>
      </p:sp>
      <p:pic>
        <p:nvPicPr>
          <p:cNvPr id="4" name="Picture 3" descr="The figure is a bar chart which displays both the total number of syphilis cases and the number of syphilis cases among MSM in each Massachusetts county: Barnstable/Dukes/Nantucket, Berkshire, Bristol, Essex, Franklin, Hampden, Hampshire, Middlesex, Norfolk, Plymouth, Suffolk, and Worcester.">
            <a:extLst>
              <a:ext uri="{FF2B5EF4-FFF2-40B4-BE49-F238E27FC236}">
                <a16:creationId xmlns:a16="http://schemas.microsoft.com/office/drawing/2014/main" id="{70C6251F-8A41-FE5E-4F12-C86F267E87C7}"/>
              </a:ext>
            </a:extLst>
          </p:cNvPr>
          <p:cNvPicPr>
            <a:picLocks noChangeAspect="1"/>
          </p:cNvPicPr>
          <p:nvPr/>
        </p:nvPicPr>
        <p:blipFill>
          <a:blip r:embed="rId3"/>
          <a:stretch>
            <a:fillRect/>
          </a:stretch>
        </p:blipFill>
        <p:spPr>
          <a:xfrm>
            <a:off x="251459" y="955845"/>
            <a:ext cx="11729721" cy="486503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07010" y="5808399"/>
            <a:ext cx="11470139" cy="553998"/>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endParaRPr lang="en-US" sz="1000" baseline="30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Note: MSM N=742, missing risk information N=93, other risk N =13, total cases N=1,329; BDN = Barnstable, Dukes and Nantucket Counties, combined because of small numbers. </a:t>
            </a:r>
          </a:p>
          <a:p>
            <a:r>
              <a:rPr lang="en-US" sz="1000" dirty="0">
                <a:latin typeface="Arial Narrow" panose="020B0606020202030204" pitchFamily="34" charset="0"/>
              </a:rPr>
              <a:t>Data Source: Bureau of Infectious Disease and Laboratory Sciences, data are current as of 6/2/2025 and subject to change</a:t>
            </a:r>
            <a:r>
              <a:rPr lang="en-US" sz="1000" dirty="0">
                <a:latin typeface="Arial Narrow" panose="020B060602020203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36</a:t>
            </a:fld>
            <a:endParaRPr lang="en-US" dirty="0"/>
          </a:p>
        </p:txBody>
      </p:sp>
    </p:spTree>
    <p:extLst>
      <p:ext uri="{BB962C8B-B14F-4D97-AF65-F5344CB8AC3E}">
        <p14:creationId xmlns:p14="http://schemas.microsoft.com/office/powerpoint/2010/main" val="254867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HIV infection diagnoses among men reporting sex with men by race/ethnicity, age at diagnosis, and place of birth, Massachusetts 2022–2024 (N=652) </a:t>
            </a:r>
            <a:r>
              <a:rPr lang="en-US" sz="2400" baseline="30000" dirty="0"/>
              <a:t>1</a:t>
            </a:r>
            <a:r>
              <a:rPr lang="en-US" sz="2400" dirty="0"/>
              <a:t> </a:t>
            </a:r>
          </a:p>
        </p:txBody>
      </p:sp>
      <p:pic>
        <p:nvPicPr>
          <p:cNvPr id="3" name="Picture 2" descr="The figure is a series of three bar chart displaying the percentage distribution of individuals diagnosed with HIV infection with MSM exposure mode by race/ethnicity, age, and place of birth.">
            <a:extLst>
              <a:ext uri="{FF2B5EF4-FFF2-40B4-BE49-F238E27FC236}">
                <a16:creationId xmlns:a16="http://schemas.microsoft.com/office/drawing/2014/main" id="{0C683203-3D7C-32D1-F666-7879AB445ABA}"/>
              </a:ext>
            </a:extLst>
          </p:cNvPr>
          <p:cNvPicPr>
            <a:picLocks noChangeAspect="1"/>
          </p:cNvPicPr>
          <p:nvPr/>
        </p:nvPicPr>
        <p:blipFill>
          <a:blip r:embed="rId3"/>
          <a:stretch>
            <a:fillRect/>
          </a:stretch>
        </p:blipFill>
        <p:spPr>
          <a:xfrm>
            <a:off x="2352725" y="1125253"/>
            <a:ext cx="7638950" cy="510279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37</a:t>
            </a:fld>
            <a:endParaRPr lang="en-US" dirty="0"/>
          </a:p>
        </p:txBody>
      </p:sp>
    </p:spTree>
    <p:extLst>
      <p:ext uri="{BB962C8B-B14F-4D97-AF65-F5344CB8AC3E}">
        <p14:creationId xmlns:p14="http://schemas.microsoft.com/office/powerpoint/2010/main" val="2069620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Confirmed and probable infectious syphilis</a:t>
            </a:r>
            <a:r>
              <a:rPr lang="en-US" sz="2400" baseline="30000" dirty="0"/>
              <a:t>1</a:t>
            </a:r>
            <a:r>
              <a:rPr lang="en-US" sz="2400" dirty="0"/>
              <a:t> cases among men reporting sex with men, by race/ethnicity and age, Massachusetts 2024 (N=742) </a:t>
            </a:r>
          </a:p>
        </p:txBody>
      </p:sp>
      <p:pic>
        <p:nvPicPr>
          <p:cNvPr id="8" name="Picture 7" descr="The figure is a series of two bar charts displaying the percentage distribution of infectious syphilis cases among men who have sex with men by race/ethnicity on the left and age at diagnosis on the right.">
            <a:extLst>
              <a:ext uri="{FF2B5EF4-FFF2-40B4-BE49-F238E27FC236}">
                <a16:creationId xmlns:a16="http://schemas.microsoft.com/office/drawing/2014/main" id="{A3C35FC0-8AD9-B97C-201C-F46082AFC2A1}"/>
              </a:ext>
            </a:extLst>
          </p:cNvPr>
          <p:cNvPicPr>
            <a:picLocks noChangeAspect="1"/>
          </p:cNvPicPr>
          <p:nvPr/>
        </p:nvPicPr>
        <p:blipFill>
          <a:blip r:embed="rId3"/>
          <a:stretch>
            <a:fillRect/>
          </a:stretch>
        </p:blipFill>
        <p:spPr>
          <a:xfrm>
            <a:off x="1085374" y="1207569"/>
            <a:ext cx="10973751" cy="463336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107992"/>
            <a:ext cx="11470139" cy="400110"/>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38</a:t>
            </a:fld>
            <a:endParaRPr lang="en-US" dirty="0"/>
          </a:p>
        </p:txBody>
      </p:sp>
    </p:spTree>
    <p:extLst>
      <p:ext uri="{BB962C8B-B14F-4D97-AF65-F5344CB8AC3E}">
        <p14:creationId xmlns:p14="http://schemas.microsoft.com/office/powerpoint/2010/main" val="946318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individuals assigned male at birth (AMAB) diagnosed with HIV infection by exposure mode, Massachusetts 2015–2024 </a:t>
            </a:r>
            <a:r>
              <a:rPr lang="en-US" sz="2400" baseline="30000" dirty="0"/>
              <a:t>1</a:t>
            </a:r>
            <a:r>
              <a:rPr lang="en-US" sz="2400" dirty="0"/>
              <a:t> </a:t>
            </a:r>
          </a:p>
        </p:txBody>
      </p:sp>
      <p:pic>
        <p:nvPicPr>
          <p:cNvPr id="3" name="Picture 2" descr="The figure is a trendline displaying the percentage distribution of HIV infection diagnoses among males by exposure mode (male-to-male sex, injection drug use, male-to-male sex/injection drug use, heterosexual sex, no identified risk, and Other) for the most recent ten-year period.">
            <a:extLst>
              <a:ext uri="{FF2B5EF4-FFF2-40B4-BE49-F238E27FC236}">
                <a16:creationId xmlns:a16="http://schemas.microsoft.com/office/drawing/2014/main" id="{F46A11C7-F159-0B55-F30C-4090DB28AD48}"/>
              </a:ext>
            </a:extLst>
          </p:cNvPr>
          <p:cNvPicPr>
            <a:picLocks noChangeAspect="1"/>
          </p:cNvPicPr>
          <p:nvPr/>
        </p:nvPicPr>
        <p:blipFill>
          <a:blip r:embed="rId3"/>
          <a:stretch>
            <a:fillRect/>
          </a:stretch>
        </p:blipFill>
        <p:spPr>
          <a:xfrm>
            <a:off x="276857" y="988094"/>
            <a:ext cx="11790686" cy="50723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39</a:t>
            </a:fld>
            <a:endParaRPr lang="en-US" dirty="0"/>
          </a:p>
        </p:txBody>
      </p:sp>
    </p:spTree>
    <p:extLst>
      <p:ext uri="{BB962C8B-B14F-4D97-AF65-F5344CB8AC3E}">
        <p14:creationId xmlns:p14="http://schemas.microsoft.com/office/powerpoint/2010/main" val="170612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age of confirmed chlamydia cases reported by female and male gender, Massachusetts 2015–2024</a:t>
            </a:r>
            <a:r>
              <a:rPr lang="en-US" sz="2400" baseline="30000" dirty="0"/>
              <a:t>1</a:t>
            </a:r>
            <a:r>
              <a:rPr lang="en-US" sz="2400" dirty="0"/>
              <a:t> </a:t>
            </a:r>
          </a:p>
        </p:txBody>
      </p:sp>
      <p:pic>
        <p:nvPicPr>
          <p:cNvPr id="4" name="Picture 3" descr="The figure is a bar chart displaying the trend in the average age of reported chlamydia cases for the ten-year period for male gender, female gender, transgender/non-binary and the statewide total.">
            <a:extLst>
              <a:ext uri="{FF2B5EF4-FFF2-40B4-BE49-F238E27FC236}">
                <a16:creationId xmlns:a16="http://schemas.microsoft.com/office/drawing/2014/main" id="{C659F420-AA9B-C617-B6A6-1B55F9A20694}"/>
              </a:ext>
            </a:extLst>
          </p:cNvPr>
          <p:cNvPicPr>
            <a:picLocks noChangeAspect="1"/>
          </p:cNvPicPr>
          <p:nvPr/>
        </p:nvPicPr>
        <p:blipFill>
          <a:blip r:embed="rId3"/>
          <a:stretch>
            <a:fillRect/>
          </a:stretch>
        </p:blipFill>
        <p:spPr>
          <a:xfrm>
            <a:off x="138679" y="1005630"/>
            <a:ext cx="11833362"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911196"/>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with no age reported (2015–2024: N=70) are not included in this analysis.</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1966129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by exposure mode, </a:t>
            </a:r>
            <a:br>
              <a:rPr lang="en-US" sz="2400" dirty="0"/>
            </a:br>
            <a:r>
              <a:rPr lang="en-US" sz="2400" dirty="0"/>
              <a:t>Massachusetts 2015–2024 </a:t>
            </a:r>
            <a:r>
              <a:rPr lang="en-US" sz="2400" baseline="30000" dirty="0"/>
              <a:t>1</a:t>
            </a:r>
            <a:r>
              <a:rPr lang="en-US" sz="2400" dirty="0"/>
              <a:t> </a:t>
            </a:r>
          </a:p>
        </p:txBody>
      </p:sp>
      <p:pic>
        <p:nvPicPr>
          <p:cNvPr id="4" name="Picture 3" descr="The figure is a trendline displaying the number of HIV infections diagnosed each year of the most recent ten-year period for each of seven exposure mode categories: male-to-male sex, injection drug use, male-to-male sex/injection drug use, heterosexual sex, other, presumed heterosexual sex, and no identified risk.">
            <a:extLst>
              <a:ext uri="{FF2B5EF4-FFF2-40B4-BE49-F238E27FC236}">
                <a16:creationId xmlns:a16="http://schemas.microsoft.com/office/drawing/2014/main" id="{161AA401-CDA5-8F2E-840C-6162E4E6348F}"/>
              </a:ext>
            </a:extLst>
          </p:cNvPr>
          <p:cNvPicPr>
            <a:picLocks noChangeAspect="1"/>
          </p:cNvPicPr>
          <p:nvPr/>
        </p:nvPicPr>
        <p:blipFill>
          <a:blip r:embed="rId3"/>
          <a:stretch>
            <a:fillRect/>
          </a:stretch>
        </p:blipFill>
        <p:spPr>
          <a:xfrm>
            <a:off x="266958" y="1081830"/>
            <a:ext cx="11619983"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40</a:t>
            </a:fld>
            <a:endParaRPr lang="en-US" dirty="0"/>
          </a:p>
        </p:txBody>
      </p:sp>
    </p:spTree>
    <p:extLst>
      <p:ext uri="{BB962C8B-B14F-4D97-AF65-F5344CB8AC3E}">
        <p14:creationId xmlns:p14="http://schemas.microsoft.com/office/powerpoint/2010/main" val="1736757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with IDU exposure mode diagnosed with HIV infection by race/ethnicity, age, place of birth and current gender, </a:t>
            </a:r>
            <a:br>
              <a:rPr lang="en-US" sz="2400" dirty="0"/>
            </a:br>
            <a:r>
              <a:rPr lang="en-US" sz="2400" dirty="0"/>
              <a:t>Massachusetts 2022–2024 (N=127) </a:t>
            </a:r>
            <a:r>
              <a:rPr lang="en-US" sz="2400" baseline="30000" dirty="0"/>
              <a:t>1</a:t>
            </a:r>
            <a:r>
              <a:rPr lang="en-US" sz="2400" dirty="0"/>
              <a:t> </a:t>
            </a:r>
          </a:p>
        </p:txBody>
      </p:sp>
      <p:pic>
        <p:nvPicPr>
          <p:cNvPr id="4" name="Picture 3" descr="The figure is a series of four bar charts displaying the percentage distribution of individuals diagnosed with HIV infection with IDU exposure mode by race/ethnicity (White NH, Black NH, Hispanic/Latinx, Asian/Pacific Islander, Other/unknown), age at diagnosis (0-19, 20-24, 25-29, 30-39, 40-49, 50+), place of birth (US Born, PR/USD), non-US born), and gender (male, female, transgender).">
            <a:extLst>
              <a:ext uri="{FF2B5EF4-FFF2-40B4-BE49-F238E27FC236}">
                <a16:creationId xmlns:a16="http://schemas.microsoft.com/office/drawing/2014/main" id="{57D8A397-E6FD-0E33-F44B-B17DFA345F2F}"/>
              </a:ext>
            </a:extLst>
          </p:cNvPr>
          <p:cNvPicPr>
            <a:picLocks noChangeAspect="1"/>
          </p:cNvPicPr>
          <p:nvPr/>
        </p:nvPicPr>
        <p:blipFill>
          <a:blip r:embed="rId3"/>
          <a:stretch>
            <a:fillRect/>
          </a:stretch>
        </p:blipFill>
        <p:spPr>
          <a:xfrm>
            <a:off x="1874934" y="970565"/>
            <a:ext cx="8023031" cy="514547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1025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41</a:t>
            </a:fld>
            <a:endParaRPr lang="en-US" dirty="0"/>
          </a:p>
        </p:txBody>
      </p:sp>
    </p:spTree>
    <p:extLst>
      <p:ext uri="{BB962C8B-B14F-4D97-AF65-F5344CB8AC3E}">
        <p14:creationId xmlns:p14="http://schemas.microsoft.com/office/powerpoint/2010/main" val="69058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Deaths from any cause among individuals reported with HIV by exposure mode, Massachusetts 2024 (N=330) </a:t>
            </a:r>
          </a:p>
        </p:txBody>
      </p:sp>
      <p:pic>
        <p:nvPicPr>
          <p:cNvPr id="8" name="Picture 7" descr="The figure is an open pie chart which displays the distribution by exposure mode of deaths among individuals reported with HIV for the most recent year. Text in the center of the pie chart reads, “38% reported IDU&quot;.">
            <a:extLst>
              <a:ext uri="{FF2B5EF4-FFF2-40B4-BE49-F238E27FC236}">
                <a16:creationId xmlns:a16="http://schemas.microsoft.com/office/drawing/2014/main" id="{E71835CB-5B36-C144-B966-23BA9F81DBF1}"/>
              </a:ext>
            </a:extLst>
          </p:cNvPr>
          <p:cNvPicPr>
            <a:picLocks noChangeAspect="1"/>
          </p:cNvPicPr>
          <p:nvPr/>
        </p:nvPicPr>
        <p:blipFill>
          <a:blip r:embed="rId3"/>
          <a:stretch>
            <a:fillRect/>
          </a:stretch>
        </p:blipFill>
        <p:spPr>
          <a:xfrm>
            <a:off x="3465288" y="1257836"/>
            <a:ext cx="6633023" cy="521862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254948"/>
            <a:ext cx="11470139" cy="246221"/>
          </a:xfrm>
          <a:prstGeom prst="rect">
            <a:avLst/>
          </a:prstGeom>
          <a:noFill/>
        </p:spPr>
        <p:txBody>
          <a:bodyPr wrap="square" rtlCol="0">
            <a:spAutoFit/>
          </a:bodyPr>
          <a:lstStyle/>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xfrm>
            <a:off x="1720762" y="1559011"/>
            <a:ext cx="1983502" cy="1213423"/>
          </a:xfrm>
          <a:prstGeom prst="rect">
            <a:avLst/>
          </a:prstGeom>
        </p:spPr>
        <p:txBody>
          <a:bodyPr/>
          <a:lstStyle/>
          <a:p>
            <a:fld id="{CA49D0EE-DE7F-324B-A84C-F36708423CDB}" type="slidenum">
              <a:rPr lang="en-US" smtClean="0"/>
              <a:pPr/>
              <a:t>42</a:t>
            </a:fld>
            <a:endParaRPr lang="en-US" dirty="0"/>
          </a:p>
        </p:txBody>
      </p:sp>
    </p:spTree>
    <p:extLst>
      <p:ext uri="{BB962C8B-B14F-4D97-AF65-F5344CB8AC3E}">
        <p14:creationId xmlns:p14="http://schemas.microsoft.com/office/powerpoint/2010/main" val="1693301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252F-5BEB-33DB-29FE-277EE80B18FA}"/>
              </a:ext>
            </a:extLst>
          </p:cNvPr>
          <p:cNvSpPr>
            <a:spLocks noGrp="1"/>
          </p:cNvSpPr>
          <p:nvPr>
            <p:ph type="title"/>
          </p:nvPr>
        </p:nvSpPr>
        <p:spPr/>
        <p:txBody>
          <a:bodyPr>
            <a:noAutofit/>
          </a:bodyPr>
          <a:lstStyle/>
          <a:p>
            <a:pPr algn="ctr"/>
            <a:r>
              <a:rPr lang="en-US" sz="2400" dirty="0"/>
              <a:t>Confirmed acute hepatitis A, confirmed acute hepatitis B, and confirmed acute hepatitis C by reported risk of injection drug use (identified in incubation period), Massachusetts 2020–2024 </a:t>
            </a:r>
            <a:r>
              <a:rPr lang="en-US" sz="2400" baseline="30000" dirty="0"/>
              <a:t>1</a:t>
            </a:r>
          </a:p>
        </p:txBody>
      </p:sp>
      <p:pic>
        <p:nvPicPr>
          <p:cNvPr id="3" name="Picture 2" descr="The figure is a series of three stacked bar charts displaying the percentage distribution of confirmed HAV, confirmed acute HBV, and confirmed acute HCV by reporting of injection drug use (IDU reported, No IDU reported, IDU unknown).">
            <a:extLst>
              <a:ext uri="{FF2B5EF4-FFF2-40B4-BE49-F238E27FC236}">
                <a16:creationId xmlns:a16="http://schemas.microsoft.com/office/drawing/2014/main" id="{49FAD761-6765-C0C6-51AD-3237ECD0D44E}"/>
              </a:ext>
            </a:extLst>
          </p:cNvPr>
          <p:cNvPicPr>
            <a:picLocks noChangeAspect="1"/>
          </p:cNvPicPr>
          <p:nvPr/>
        </p:nvPicPr>
        <p:blipFill>
          <a:blip r:embed="rId3"/>
          <a:stretch>
            <a:fillRect/>
          </a:stretch>
        </p:blipFill>
        <p:spPr>
          <a:xfrm>
            <a:off x="385841" y="1063534"/>
            <a:ext cx="11382218" cy="5035732"/>
          </a:xfrm>
          <a:prstGeom prst="rect">
            <a:avLst/>
          </a:prstGeom>
        </p:spPr>
      </p:pic>
      <p:sp>
        <p:nvSpPr>
          <p:cNvPr id="10" name="TextBox 9">
            <a:extLst>
              <a:ext uri="{FF2B5EF4-FFF2-40B4-BE49-F238E27FC236}">
                <a16:creationId xmlns:a16="http://schemas.microsoft.com/office/drawing/2014/main" id="{25342F24-D05E-8624-1C58-F8E1320215D9}"/>
              </a:ext>
            </a:extLst>
          </p:cNvPr>
          <p:cNvSpPr txBox="1"/>
          <p:nvPr/>
        </p:nvSpPr>
        <p:spPr>
          <a:xfrm>
            <a:off x="438383" y="611207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HAV and HBV data are current as of 9/3/2025, HCV data are current as of 6/18/2025 and subject to change</a:t>
            </a:r>
          </a:p>
        </p:txBody>
      </p:sp>
      <p:sp>
        <p:nvSpPr>
          <p:cNvPr id="4" name="Slide Number Placeholder 3">
            <a:extLst>
              <a:ext uri="{FF2B5EF4-FFF2-40B4-BE49-F238E27FC236}">
                <a16:creationId xmlns:a16="http://schemas.microsoft.com/office/drawing/2014/main" id="{E443896B-A822-3194-7A3D-332F38B31238}"/>
              </a:ext>
            </a:extLst>
          </p:cNvPr>
          <p:cNvSpPr>
            <a:spLocks noGrp="1"/>
          </p:cNvSpPr>
          <p:nvPr>
            <p:ph type="sldNum" sz="quarter" idx="4"/>
          </p:nvPr>
        </p:nvSpPr>
        <p:spPr/>
        <p:txBody>
          <a:bodyPr/>
          <a:lstStyle/>
          <a:p>
            <a:fld id="{CA49D0EE-DE7F-324B-A84C-F36708423CDB}" type="slidenum">
              <a:rPr lang="en-US" smtClean="0"/>
              <a:pPr/>
              <a:t>43</a:t>
            </a:fld>
            <a:endParaRPr lang="en-US" dirty="0"/>
          </a:p>
        </p:txBody>
      </p:sp>
    </p:spTree>
    <p:extLst>
      <p:ext uri="{BB962C8B-B14F-4D97-AF65-F5344CB8AC3E}">
        <p14:creationId xmlns:p14="http://schemas.microsoft.com/office/powerpoint/2010/main" val="3420181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Distribution of the general population</a:t>
            </a:r>
            <a:r>
              <a:rPr lang="en-US" sz="2400" baseline="30000" dirty="0"/>
              <a:t>1</a:t>
            </a:r>
            <a:r>
              <a:rPr lang="en-US" sz="2400" dirty="0"/>
              <a:t> and of individuals diagnosed with confirmed and probable infectious syphilis</a:t>
            </a:r>
            <a:r>
              <a:rPr lang="en-US" sz="2400" baseline="30000" dirty="0"/>
              <a:t>2</a:t>
            </a:r>
            <a:r>
              <a:rPr lang="en-US" sz="2400" dirty="0"/>
              <a:t>, confirmed and probable hepatitis B, confirmed and probable hepatitis C in 2024, and HIV infection during 2022–2024 by race/ethnicity, Massachusetts </a:t>
            </a:r>
            <a:r>
              <a:rPr lang="en-US" sz="2400" baseline="30000" dirty="0"/>
              <a:t>3</a:t>
            </a:r>
            <a:r>
              <a:rPr lang="en-US" sz="2400" dirty="0"/>
              <a:t> </a:t>
            </a:r>
          </a:p>
        </p:txBody>
      </p:sp>
      <p:pic>
        <p:nvPicPr>
          <p:cNvPr id="3" name="Picture 2" descr="The figure is a stacked bar chart displaying the percentage distribution by race/ethnicity (White NH, Black NH, Hispanic/Latinx, API NH, Other NH, Unreported) of five groups: the Massachusetts population, 2024 infectious syphilis cases, 2022-2024 HIV Diagnoses, 2024 Chronic HBV cases, and 2024 Chronic HCV cases.">
            <a:extLst>
              <a:ext uri="{FF2B5EF4-FFF2-40B4-BE49-F238E27FC236}">
                <a16:creationId xmlns:a16="http://schemas.microsoft.com/office/drawing/2014/main" id="{AB84A194-6658-525E-730F-A6287A668A0B}"/>
              </a:ext>
            </a:extLst>
          </p:cNvPr>
          <p:cNvPicPr>
            <a:picLocks noChangeAspect="1"/>
          </p:cNvPicPr>
          <p:nvPr/>
        </p:nvPicPr>
        <p:blipFill>
          <a:blip r:embed="rId3"/>
          <a:stretch>
            <a:fillRect/>
          </a:stretch>
        </p:blipFill>
        <p:spPr>
          <a:xfrm>
            <a:off x="115319" y="964488"/>
            <a:ext cx="11656562" cy="470042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58860" y="5649778"/>
            <a:ext cx="11470139" cy="861774"/>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Population Data Source: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UMDI  Interim 2020 Population Estimates by Age, Sex, Race, and Municipality, UMass Donahue Institute Population Estimates Program, March 1, 2022 </a:t>
            </a:r>
          </a:p>
          <a:p>
            <a:r>
              <a:rPr lang="en-US" sz="1000" baseline="30000" dirty="0">
                <a:latin typeface="Arial Narrow" panose="020B0606020202030204" pitchFamily="34" charset="0"/>
              </a:rPr>
              <a:t>2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p>
          <a:p>
            <a:r>
              <a:rPr lang="en-US" sz="1000" baseline="30000" dirty="0">
                <a:latin typeface="Arial Narrow" panose="020B0606020202030204" pitchFamily="34" charset="0"/>
                <a:cs typeface="Arial" panose="020B0604020202020204" pitchFamily="34" charset="0"/>
              </a:rPr>
              <a:t>3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Confirmed and Probable Infectious Syphilis 2024, N=1,329; HIV Diagnoses 2022-2024, N=1,596; Confirmed and Probable Hepatitis B 2024, N=2,155, Confirmed and Probable Hepatitis C 2024, N=2,116</a:t>
            </a:r>
          </a:p>
          <a:p>
            <a:r>
              <a:rPr lang="en-US" sz="1000" dirty="0">
                <a:latin typeface="Arial Narrow" panose="020B0606020202030204" pitchFamily="34" charset="0"/>
              </a:rPr>
              <a:t>Data Source: Bureau of Infectious Disease and Laboratory Sciences, HIV data are current as of 7/1/2025, STI data are current as of 6/02/2025, HBV data are current as of 9/03/2025, HCV data are current as of 6/18/2025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44</a:t>
            </a:fld>
            <a:endParaRPr lang="en-US" dirty="0"/>
          </a:p>
        </p:txBody>
      </p:sp>
    </p:spTree>
    <p:extLst>
      <p:ext uri="{BB962C8B-B14F-4D97-AF65-F5344CB8AC3E}">
        <p14:creationId xmlns:p14="http://schemas.microsoft.com/office/powerpoint/2010/main" val="253425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infectious syphilis</a:t>
            </a:r>
            <a:r>
              <a:rPr lang="en-US" sz="2400" baseline="30000" dirty="0"/>
              <a:t>1</a:t>
            </a:r>
            <a:r>
              <a:rPr lang="en-US" sz="2400" dirty="0"/>
              <a:t> cases reported by race/ethnicity, Massachusetts 2015–2024 </a:t>
            </a:r>
            <a:r>
              <a:rPr lang="en-US" sz="2400" baseline="30000" dirty="0"/>
              <a:t>2</a:t>
            </a:r>
            <a:r>
              <a:rPr lang="en-US" sz="2400" dirty="0"/>
              <a:t> </a:t>
            </a:r>
          </a:p>
        </p:txBody>
      </p:sp>
      <p:pic>
        <p:nvPicPr>
          <p:cNvPr id="4" name="Picture 3" descr="The figure is a stacked bar graph displaying the number of infectious syphilis cases reported each year for the most recent ten-year period among White non-Hispanic individuals, Black non-Hispanic individuals, Hispanic/Latinx individuals, and those of other non-Hispanic race/ethnicity.">
            <a:extLst>
              <a:ext uri="{FF2B5EF4-FFF2-40B4-BE49-F238E27FC236}">
                <a16:creationId xmlns:a16="http://schemas.microsoft.com/office/drawing/2014/main" id="{0A554159-F9C5-2790-B94D-A86D2B833E35}"/>
              </a:ext>
            </a:extLst>
          </p:cNvPr>
          <p:cNvPicPr>
            <a:picLocks noChangeAspect="1"/>
          </p:cNvPicPr>
          <p:nvPr/>
        </p:nvPicPr>
        <p:blipFill>
          <a:blip r:embed="rId3"/>
          <a:stretch>
            <a:fillRect/>
          </a:stretch>
        </p:blipFill>
        <p:spPr>
          <a:xfrm>
            <a:off x="227337" y="994204"/>
            <a:ext cx="11546825" cy="475529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58860" y="5807702"/>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latin typeface="Arial Narrow" panose="020B0606020202030204" pitchFamily="34" charset="0"/>
              </a:rPr>
              <a:t>Infectious syphilis includes diagnoses made in the primary, secondary, and early non-primary non-secondary stages of infection (latent asymptomatic syphilis where infection occurred in the past 12 months).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Confirmed and Probable Syphilis 2015-2024 Total N=12,205; 574 (5%) cases missing race/ethnicity are not included in this figure </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45</a:t>
            </a:fld>
            <a:endParaRPr lang="en-US" dirty="0"/>
          </a:p>
        </p:txBody>
      </p:sp>
    </p:spTree>
    <p:extLst>
      <p:ext uri="{BB962C8B-B14F-4D97-AF65-F5344CB8AC3E}">
        <p14:creationId xmlns:p14="http://schemas.microsoft.com/office/powerpoint/2010/main" val="3094849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age-adjusted HIV diagnosis rate per 100,000 population</a:t>
            </a:r>
            <a:r>
              <a:rPr lang="en-US" sz="2400" baseline="30000" dirty="0"/>
              <a:t>1</a:t>
            </a:r>
            <a:r>
              <a:rPr lang="en-US" sz="2400" dirty="0"/>
              <a:t> by sex assigned at birth and race/ethnicity, Massachusetts 2022–2024 (N=1,596) </a:t>
            </a:r>
            <a:r>
              <a:rPr lang="en-US" sz="2400" baseline="30000" dirty="0"/>
              <a:t>2</a:t>
            </a:r>
            <a:r>
              <a:rPr lang="en-US" sz="2400" dirty="0"/>
              <a:t> </a:t>
            </a:r>
          </a:p>
        </p:txBody>
      </p:sp>
      <p:pic>
        <p:nvPicPr>
          <p:cNvPr id="3" name="Picture 2" descr="The figure is a bar chart displaying the age-adjusted HIV diagnosis rate among individuals assigned male at birth, female at birth, and total cases for five groups: the total population, White non-Hispanic individuals, Black non-Hispanic individuals, Hispanic/Latinx individuals, and Asian Pacific Islanders.">
            <a:extLst>
              <a:ext uri="{FF2B5EF4-FFF2-40B4-BE49-F238E27FC236}">
                <a16:creationId xmlns:a16="http://schemas.microsoft.com/office/drawing/2014/main" id="{EB85E0F2-B335-2939-799A-6CE2C8F49E1E}"/>
              </a:ext>
            </a:extLst>
          </p:cNvPr>
          <p:cNvPicPr>
            <a:picLocks noChangeAspect="1"/>
          </p:cNvPicPr>
          <p:nvPr/>
        </p:nvPicPr>
        <p:blipFill>
          <a:blip r:embed="rId3"/>
          <a:stretch>
            <a:fillRect/>
          </a:stretch>
        </p:blipFill>
        <p:spPr>
          <a:xfrm>
            <a:off x="292105" y="1005630"/>
            <a:ext cx="11607790"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15601" y="5821246"/>
            <a:ext cx="11470139" cy="861774"/>
          </a:xfrm>
          <a:prstGeom prst="rect">
            <a:avLst/>
          </a:prstGeom>
          <a:noFill/>
        </p:spPr>
        <p:txBody>
          <a:bodyPr wrap="square" rtlCol="0">
            <a:spAutoFit/>
          </a:bodyPr>
          <a:lstStyle/>
          <a:p>
            <a:r>
              <a:rPr lang="en-US" sz="1000" dirty="0">
                <a:latin typeface="Arial Narrow" panose="020B0606020202030204" pitchFamily="34" charset="0"/>
              </a:rPr>
              <a:t>**Rates based on numerators &lt;12 are marked with an asterisk (*) and should be interpreted with caution.</a:t>
            </a:r>
          </a:p>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UMDI  Interim 2020 Population Estimates by Age, Sex, Race, and Municipality, UMass Donahue Institute Population Estimates Program, March 1, 2022; Note that rates and trends calculated using previous methods cannot be compared to these. All rates are age-adjusted using the 2000 US standard population.</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46</a:t>
            </a:fld>
            <a:endParaRPr lang="en-US" dirty="0"/>
          </a:p>
        </p:txBody>
      </p:sp>
    </p:spTree>
    <p:extLst>
      <p:ext uri="{BB962C8B-B14F-4D97-AF65-F5344CB8AC3E}">
        <p14:creationId xmlns:p14="http://schemas.microsoft.com/office/powerpoint/2010/main" val="1231924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Distribution of confirmed chlamydia and gonorrhea cases reported by gender, Massachusetts 2024</a:t>
            </a:r>
          </a:p>
        </p:txBody>
      </p:sp>
      <p:pic>
        <p:nvPicPr>
          <p:cNvPr id="8" name="Picture 7" descr="The figure is a series of two side by side pie charts displaying the distribution by gender of 2023 chlamydia cases (N =26,606 Excludes 17 missing gender) on the left and 2023 gonorrhea cases (N = 8,669 Excludes 9 missing gender) on the right.">
            <a:extLst>
              <a:ext uri="{FF2B5EF4-FFF2-40B4-BE49-F238E27FC236}">
                <a16:creationId xmlns:a16="http://schemas.microsoft.com/office/drawing/2014/main" id="{F02ED354-6868-AF1E-F193-67245617D91E}"/>
              </a:ext>
            </a:extLst>
          </p:cNvPr>
          <p:cNvPicPr>
            <a:picLocks noChangeAspect="1"/>
          </p:cNvPicPr>
          <p:nvPr/>
        </p:nvPicPr>
        <p:blipFill>
          <a:blip r:embed="rId3"/>
          <a:stretch>
            <a:fillRect/>
          </a:stretch>
        </p:blipFill>
        <p:spPr>
          <a:xfrm>
            <a:off x="1015310" y="895892"/>
            <a:ext cx="10047079" cy="506621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200248"/>
            <a:ext cx="11470139" cy="246221"/>
          </a:xfrm>
          <a:prstGeom prst="rect">
            <a:avLst/>
          </a:prstGeom>
          <a:noFill/>
        </p:spPr>
        <p:txBody>
          <a:bodyPr wrap="square" rtlCol="0">
            <a:spAutoFit/>
          </a:bodyPr>
          <a:lstStyle/>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47</a:t>
            </a:fld>
            <a:endParaRPr lang="en-US" dirty="0"/>
          </a:p>
        </p:txBody>
      </p:sp>
    </p:spTree>
    <p:extLst>
      <p:ext uri="{BB962C8B-B14F-4D97-AF65-F5344CB8AC3E}">
        <p14:creationId xmlns:p14="http://schemas.microsoft.com/office/powerpoint/2010/main" val="3427546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1" y="80806"/>
            <a:ext cx="11298077" cy="874654"/>
          </a:xfrm>
        </p:spPr>
        <p:txBody>
          <a:bodyPr>
            <a:noAutofit/>
          </a:bodyPr>
          <a:lstStyle/>
          <a:p>
            <a:pPr algn="ctr"/>
            <a:r>
              <a:rPr lang="en-US" sz="2000" dirty="0"/>
              <a:t>Number of confirmed and probable congenital syphilis</a:t>
            </a:r>
            <a:r>
              <a:rPr lang="en-US" sz="2000" baseline="30000" dirty="0"/>
              <a:t>1</a:t>
            </a:r>
            <a:r>
              <a:rPr lang="en-US" sz="2000" dirty="0"/>
              <a:t> cases reported by year of birth and rate of confirmed and probable infectious syphilis per 100,000 individuals assigned female at birth (AFAB) of child-bearing age (15–44 years), Massachusetts 2015–2024 </a:t>
            </a:r>
            <a:r>
              <a:rPr lang="en-US" sz="2000" baseline="30000" dirty="0"/>
              <a:t>2</a:t>
            </a:r>
            <a:r>
              <a:rPr lang="en-US" sz="2000" dirty="0"/>
              <a:t> </a:t>
            </a:r>
          </a:p>
        </p:txBody>
      </p:sp>
      <p:pic>
        <p:nvPicPr>
          <p:cNvPr id="3" name="Picture 2" descr="The figure is a bar chart displaying the total number of confirmed and probable congenital syphilis cases each year of the ten-year period with an overlaid trendline displaying the rate of infectious syphilis per 100,000 among females of child-bearing age for each of the same years.">
            <a:extLst>
              <a:ext uri="{FF2B5EF4-FFF2-40B4-BE49-F238E27FC236}">
                <a16:creationId xmlns:a16="http://schemas.microsoft.com/office/drawing/2014/main" id="{C953FD38-7848-9C3B-2863-9F40B6671E58}"/>
              </a:ext>
            </a:extLst>
          </p:cNvPr>
          <p:cNvPicPr>
            <a:picLocks noChangeAspect="1"/>
          </p:cNvPicPr>
          <p:nvPr/>
        </p:nvPicPr>
        <p:blipFill>
          <a:blip r:embed="rId3"/>
          <a:stretch>
            <a:fillRect/>
          </a:stretch>
        </p:blipFill>
        <p:spPr>
          <a:xfrm>
            <a:off x="365256" y="988114"/>
            <a:ext cx="11613887" cy="461507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509451"/>
            <a:ext cx="11470139" cy="1015663"/>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 condition caused by infection in utero with </a:t>
            </a:r>
            <a:r>
              <a:rPr lang="en-US" sz="1000" i="1" dirty="0">
                <a:latin typeface="Arial Narrow" panose="020B0606020202030204" pitchFamily="34" charset="0"/>
              </a:rPr>
              <a:t>Treponema pallidum</a:t>
            </a:r>
            <a:r>
              <a:rPr lang="en-US" sz="1000" dirty="0">
                <a:latin typeface="Arial Narrow" panose="020B0606020202030204" pitchFamily="34" charset="0"/>
              </a:rPr>
              <a:t>. A wide spectrum of severity exists, from inapparent infection to severe cases that are clinically apparent at birth. For more information see </a:t>
            </a:r>
            <a:r>
              <a:rPr lang="en-US" sz="1000" u="sng" dirty="0">
                <a:latin typeface="Arial Narrow" panose="020B0606020202030204" pitchFamily="34" charset="0"/>
                <a:hlinkClick r:id="rId4">
                  <a:extLst>
                    <a:ext uri="{A12FA001-AC4F-418D-AE19-62706E023703}">
                      <ahyp:hlinkClr xmlns:ahyp="http://schemas.microsoft.com/office/drawing/2018/hyperlinkcolor" val="tx"/>
                    </a:ext>
                  </a:extLst>
                </a:hlinkClick>
              </a:rPr>
              <a:t>http://www.cdc.gov/std/stats/congenitalsyphilisdef-rev-jan-2015.pdf</a:t>
            </a:r>
            <a:r>
              <a:rPr lang="en-US" sz="1000" u="sng" dirty="0">
                <a:latin typeface="Arial Narrow" panose="020B0606020202030204" pitchFamily="34" charset="0"/>
              </a:rPr>
              <a:t>  </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data from 2020 to 2022.</a:t>
            </a:r>
          </a:p>
          <a:p>
            <a:r>
              <a:rPr lang="en-US" sz="1000" baseline="30000" dirty="0">
                <a:latin typeface="Arial Narrow" panose="020B0606020202030204" pitchFamily="34" charset="0"/>
                <a:cs typeface="Arial" panose="020B0604020202020204" pitchFamily="34" charset="0"/>
              </a:rPr>
              <a:t>3</a:t>
            </a:r>
            <a:r>
              <a:rPr lang="en-US" sz="1000" dirty="0">
                <a:latin typeface="Arial Narrow" panose="020B0606020202030204" pitchFamily="34" charset="0"/>
                <a:cs typeface="Arial" panose="020B0604020202020204" pitchFamily="34" charset="0"/>
              </a:rPr>
              <a:t> On January 1, 2015, the congenital case definition was updated to better define treatment and laboratory parameters for classifying cases. From 2015 through 2024, one confirmed case of congenital syphilis, two infant deaths associated with congenital syphilis, and 14 syphilitic stillbirths were reported. All other reportable cases from 2015 to 2024 met the case definition of probable congenital syphilis which uses the birthing person’s treatment adequacy and timing as the primary criteria for this classification </a:t>
            </a:r>
            <a:r>
              <a:rPr lang="en-US" sz="1000" dirty="0" err="1">
                <a:latin typeface="Arial Narrow" panose="020B0606020202030204" pitchFamily="34" charset="0"/>
                <a:cs typeface="Arial" panose="020B0604020202020204" pitchFamily="34" charset="0"/>
              </a:rPr>
              <a:t>status.</a:t>
            </a:r>
            <a:r>
              <a:rPr lang="en-US" sz="1000" dirty="0" err="1">
                <a:latin typeface="Arial Narrow" panose="020B0606020202030204" pitchFamily="34" charset="0"/>
              </a:rPr>
              <a:t>Data</a:t>
            </a:r>
            <a:r>
              <a:rPr lang="en-US" sz="1000" dirty="0">
                <a:latin typeface="Arial Narrow" panose="020B0606020202030204" pitchFamily="34" charset="0"/>
              </a:rPr>
              <a:t>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48</a:t>
            </a:fld>
            <a:endParaRPr lang="en-US" dirty="0"/>
          </a:p>
        </p:txBody>
      </p:sp>
    </p:spTree>
    <p:extLst>
      <p:ext uri="{BB962C8B-B14F-4D97-AF65-F5344CB8AC3E}">
        <p14:creationId xmlns:p14="http://schemas.microsoft.com/office/powerpoint/2010/main" val="3337531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assigned female at birth and diagnosed with HIV infection by race/ethnicity, age, place of birth, and exposure mode, Massachusetts 2022–2024 (N=434) </a:t>
            </a:r>
            <a:r>
              <a:rPr lang="en-US" sz="2400" baseline="30000" dirty="0"/>
              <a:t>1</a:t>
            </a:r>
            <a:r>
              <a:rPr lang="en-US" sz="2400" dirty="0"/>
              <a:t> </a:t>
            </a:r>
          </a:p>
        </p:txBody>
      </p:sp>
      <p:pic>
        <p:nvPicPr>
          <p:cNvPr id="3" name="Picture 2" descr="The figure is a series of bar charts displaying the percentage distribution of women recently diagnosed with HIV infection by race/ethnicity, place of birth, age, and exposure mode.">
            <a:extLst>
              <a:ext uri="{FF2B5EF4-FFF2-40B4-BE49-F238E27FC236}">
                <a16:creationId xmlns:a16="http://schemas.microsoft.com/office/drawing/2014/main" id="{654628AC-B8FC-3631-2AF1-0DA5A40437C3}"/>
              </a:ext>
            </a:extLst>
          </p:cNvPr>
          <p:cNvPicPr>
            <a:picLocks noChangeAspect="1"/>
          </p:cNvPicPr>
          <p:nvPr/>
        </p:nvPicPr>
        <p:blipFill>
          <a:blip r:embed="rId3"/>
          <a:stretch>
            <a:fillRect/>
          </a:stretch>
        </p:blipFill>
        <p:spPr>
          <a:xfrm>
            <a:off x="275343" y="1149645"/>
            <a:ext cx="11565114" cy="490160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49</a:t>
            </a:fld>
            <a:endParaRPr lang="en-US" dirty="0"/>
          </a:p>
        </p:txBody>
      </p:sp>
    </p:spTree>
    <p:extLst>
      <p:ext uri="{BB962C8B-B14F-4D97-AF65-F5344CB8AC3E}">
        <p14:creationId xmlns:p14="http://schemas.microsoft.com/office/powerpoint/2010/main" val="170526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Incidence rate of confirmed chlamydia cases per 100,000 population reported by city/town, Massachusetts 2024</a:t>
            </a:r>
          </a:p>
        </p:txBody>
      </p:sp>
      <p:pic>
        <p:nvPicPr>
          <p:cNvPr id="4" name="Picture 3" descr="The figure is a rate map of Massachusetts displaying the incidence rate of chlamydia cases per 100,000 population by city/town. Cities and towns are in one of seven categories: no reported cases, less than or equal to 99 per 100,000, 100 – 149 per 100,000, 150 - 249 per 100,000, 250 - 599 per 100,000, or 600 - 999 per 100,000 and greater than or equal to 1000 per 100,000.">
            <a:extLst>
              <a:ext uri="{FF2B5EF4-FFF2-40B4-BE49-F238E27FC236}">
                <a16:creationId xmlns:a16="http://schemas.microsoft.com/office/drawing/2014/main" id="{E4496861-4651-98BE-6DF6-FEBBB448312F}"/>
              </a:ext>
            </a:extLst>
          </p:cNvPr>
          <p:cNvPicPr>
            <a:picLocks noChangeAspect="1"/>
          </p:cNvPicPr>
          <p:nvPr/>
        </p:nvPicPr>
        <p:blipFill>
          <a:blip r:embed="rId3"/>
          <a:srcRect l="2239"/>
          <a:stretch>
            <a:fillRect/>
          </a:stretch>
        </p:blipFill>
        <p:spPr>
          <a:xfrm>
            <a:off x="2083511" y="972391"/>
            <a:ext cx="8229600" cy="524526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Note: regional data include individuals tested in a correctional facility.</a:t>
            </a:r>
          </a:p>
          <a:p>
            <a:r>
              <a:rPr lang="en-US" sz="1000" dirty="0">
                <a:latin typeface="Arial Narrow" panose="020B0606020202030204" pitchFamily="34" charset="0"/>
              </a:rPr>
              <a:t>There are no city/towns with &lt;10 cases of chlamydia that fall within the top two rate categories (≥600 cases per 100,000)</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3866506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73112" y="65196"/>
            <a:ext cx="12045776" cy="874654"/>
          </a:xfrm>
        </p:spPr>
        <p:txBody>
          <a:bodyPr>
            <a:normAutofit/>
          </a:bodyPr>
          <a:lstStyle/>
          <a:p>
            <a:pPr algn="ctr"/>
            <a:r>
              <a:rPr lang="en-US" sz="2400" dirty="0"/>
              <a:t>Distribution of confirmed chlamydia, confirmed gonorrhea, and confirmed and probable infectious syphilis cases reported by age group (years), Massachusetts 2024 </a:t>
            </a:r>
          </a:p>
        </p:txBody>
      </p:sp>
      <p:pic>
        <p:nvPicPr>
          <p:cNvPr id="4" name="Picture 3" descr="The figure is a stacked bar chart displaying the distribution by age (&lt;15 years, 15-24 years, 25-29 years, 30-39 years, 40-49 years, 50-59 years, and 60+ years) for three groups: confirmed chlamydia, gonorrhea, and syphilis cases.">
            <a:extLst>
              <a:ext uri="{FF2B5EF4-FFF2-40B4-BE49-F238E27FC236}">
                <a16:creationId xmlns:a16="http://schemas.microsoft.com/office/drawing/2014/main" id="{F821593D-E663-C5B2-9814-16BC363432EC}"/>
              </a:ext>
            </a:extLst>
          </p:cNvPr>
          <p:cNvPicPr>
            <a:picLocks noChangeAspect="1"/>
          </p:cNvPicPr>
          <p:nvPr/>
        </p:nvPicPr>
        <p:blipFill>
          <a:blip r:embed="rId3"/>
          <a:stretch>
            <a:fillRect/>
          </a:stretch>
        </p:blipFill>
        <p:spPr>
          <a:xfrm>
            <a:off x="161796" y="1212905"/>
            <a:ext cx="11754107" cy="45845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5892"/>
            <a:ext cx="11470139" cy="400110"/>
          </a:xfrm>
          <a:prstGeom prst="rect">
            <a:avLst/>
          </a:prstGeom>
          <a:noFill/>
        </p:spPr>
        <p:txBody>
          <a:bodyPr wrap="square" rtlCol="0">
            <a:spAutoFit/>
          </a:bodyPr>
          <a:lstStyle/>
          <a:p>
            <a:r>
              <a:rPr lang="en-US" sz="1000" dirty="0">
                <a:latin typeface="Arial Narrow" panose="020B0606020202030204" pitchFamily="34" charset="0"/>
                <a:cs typeface="Arial" panose="020B0604020202020204" pitchFamily="34" charset="0"/>
              </a:rPr>
              <a:t>Note: infectious syphilis includes diagnoses made in the primary, secondary, and early non-primary non-secondary stages of infection (latent asymptomatic syphilis where infection occurred in the past 12 months).</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50</a:t>
            </a:fld>
            <a:endParaRPr lang="en-US" dirty="0"/>
          </a:p>
        </p:txBody>
      </p:sp>
    </p:spTree>
    <p:extLst>
      <p:ext uri="{BB962C8B-B14F-4D97-AF65-F5344CB8AC3E}">
        <p14:creationId xmlns:p14="http://schemas.microsoft.com/office/powerpoint/2010/main" val="3850017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confirmed chlamydia and gonorrhea cases by age at diagnosis </a:t>
            </a:r>
            <a:br>
              <a:rPr lang="en-US" sz="2400" dirty="0"/>
            </a:br>
            <a:r>
              <a:rPr lang="en-US" sz="2400" dirty="0"/>
              <a:t>(&lt;60 years vs. 60+ years) and gender, Massachusetts 2024 </a:t>
            </a:r>
          </a:p>
        </p:txBody>
      </p:sp>
      <p:pic>
        <p:nvPicPr>
          <p:cNvPr id="3" name="Picture 2" descr="The figure is a butterfly graph comparing the percentage distribution of people under 60 years to people aged 60+ years and diagnosed with chlamydia and gonorrhea by gender (male, female, transgender/nonbinary)">
            <a:extLst>
              <a:ext uri="{FF2B5EF4-FFF2-40B4-BE49-F238E27FC236}">
                <a16:creationId xmlns:a16="http://schemas.microsoft.com/office/drawing/2014/main" id="{CD15E267-88E4-7F9D-E6D6-B97603B90849}"/>
              </a:ext>
            </a:extLst>
          </p:cNvPr>
          <p:cNvPicPr>
            <a:picLocks noChangeAspect="1"/>
          </p:cNvPicPr>
          <p:nvPr/>
        </p:nvPicPr>
        <p:blipFill>
          <a:blip r:embed="rId3"/>
          <a:stretch>
            <a:fillRect/>
          </a:stretch>
        </p:blipFill>
        <p:spPr>
          <a:xfrm>
            <a:off x="1439786" y="1118402"/>
            <a:ext cx="9083827" cy="492599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87296"/>
            <a:ext cx="11470139" cy="400110"/>
          </a:xfrm>
          <a:prstGeom prst="rect">
            <a:avLst/>
          </a:prstGeom>
          <a:noFill/>
        </p:spPr>
        <p:txBody>
          <a:bodyPr wrap="square" rtlCol="0">
            <a:spAutoFit/>
          </a:bodyPr>
          <a:lstStyle/>
          <a:p>
            <a:pPr>
              <a:spcBef>
                <a:spcPts val="0"/>
              </a:spcBef>
            </a:pPr>
            <a:r>
              <a:rPr lang="en-US" sz="1000" dirty="0">
                <a:latin typeface="Arial Narrow" panose="020B0606020202030204" pitchFamily="34" charset="0"/>
              </a:rPr>
              <a:t>Note: 2024 chlamydia N=26,606 (&lt;60 N=26,383; 60+ N=223) and excludes cases missing gender and/or age (N=17). 2024 gonorrhea N=8,669 (&lt;60 N=8,467; 60+ N=202) and excludes cases missing gender and/or age (N=9). </a:t>
            </a:r>
          </a:p>
          <a:p>
            <a:pPr>
              <a:spcBef>
                <a:spcPts val="0"/>
              </a:spcBef>
            </a:pPr>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51</a:t>
            </a:fld>
            <a:endParaRPr lang="en-US" dirty="0"/>
          </a:p>
        </p:txBody>
      </p:sp>
    </p:spTree>
    <p:extLst>
      <p:ext uri="{BB962C8B-B14F-4D97-AF65-F5344CB8AC3E}">
        <p14:creationId xmlns:p14="http://schemas.microsoft.com/office/powerpoint/2010/main" val="1980880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confirmed and probable infectious syphilis cases by age at diagnosis (&lt;60 years vs. 60+ years), gender, race/ethnicity, and risk, Massachusetts 2024 </a:t>
            </a:r>
          </a:p>
        </p:txBody>
      </p:sp>
      <p:pic>
        <p:nvPicPr>
          <p:cNvPr id="3" name="Picture 2" descr="The figure is a butterfly graph comparing the percentage distribution of people under 60 years to people aged 60+ years and diagnosed with syphilis by gender, race/ethnicity, exposure mode and risk.">
            <a:extLst>
              <a:ext uri="{FF2B5EF4-FFF2-40B4-BE49-F238E27FC236}">
                <a16:creationId xmlns:a16="http://schemas.microsoft.com/office/drawing/2014/main" id="{3B7E0822-C958-B17C-DF7B-35C27AFF73C4}"/>
              </a:ext>
            </a:extLst>
          </p:cNvPr>
          <p:cNvPicPr>
            <a:picLocks noChangeAspect="1"/>
          </p:cNvPicPr>
          <p:nvPr/>
        </p:nvPicPr>
        <p:blipFill>
          <a:blip r:embed="rId3"/>
          <a:stretch>
            <a:fillRect/>
          </a:stretch>
        </p:blipFill>
        <p:spPr>
          <a:xfrm>
            <a:off x="2802354" y="1007151"/>
            <a:ext cx="6511092" cy="491989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5938504"/>
            <a:ext cx="11470139" cy="553998"/>
          </a:xfrm>
          <a:prstGeom prst="rect">
            <a:avLst/>
          </a:prstGeom>
          <a:noFill/>
        </p:spPr>
        <p:txBody>
          <a:bodyPr wrap="square" rtlCol="0">
            <a:spAutoFit/>
          </a:bodyPr>
          <a:lstStyle/>
          <a:p>
            <a:r>
              <a:rPr lang="en-US" sz="1000" dirty="0">
                <a:latin typeface="Arial Narrow" panose="020B0606020202030204" pitchFamily="34" charset="0"/>
                <a:cs typeface="Arial" panose="020B0604020202020204" pitchFamily="34" charset="0"/>
              </a:rPr>
              <a:t>Note: infectious syphilis includes diagnoses made in the primary, secondary, and early non-primary non-secondary stages of infection (latent asymptomatic syphilis where infection occurred in the past 12 months)</a:t>
            </a:r>
          </a:p>
          <a:p>
            <a:r>
              <a:rPr lang="en-US" sz="1000" dirty="0">
                <a:latin typeface="Arial Narrow" panose="020B0606020202030204" pitchFamily="34" charset="0"/>
                <a:cs typeface="Arial" panose="020B0604020202020204" pitchFamily="34" charset="0"/>
              </a:rPr>
              <a:t>2024 syphilis N=1,329 (&lt;60 N=1,240; 60+ N=89), no cases were excluded from this analysis</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52</a:t>
            </a:fld>
            <a:endParaRPr lang="en-US" dirty="0"/>
          </a:p>
        </p:txBody>
      </p:sp>
    </p:spTree>
    <p:extLst>
      <p:ext uri="{BB962C8B-B14F-4D97-AF65-F5344CB8AC3E}">
        <p14:creationId xmlns:p14="http://schemas.microsoft.com/office/powerpoint/2010/main" val="635095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Persons living with HIV infection by expanded age category, Massachusetts 2024 (N=24,838)  </a:t>
            </a:r>
          </a:p>
        </p:txBody>
      </p:sp>
      <p:pic>
        <p:nvPicPr>
          <p:cNvPr id="4" name="Picture 3" descr="The figure is a bar chart displaying the percentage distribution of persons living with HIV infection by current age.">
            <a:extLst>
              <a:ext uri="{FF2B5EF4-FFF2-40B4-BE49-F238E27FC236}">
                <a16:creationId xmlns:a16="http://schemas.microsoft.com/office/drawing/2014/main" id="{656A3CF2-22C7-5C35-77A8-366B56D4C46E}"/>
              </a:ext>
            </a:extLst>
          </p:cNvPr>
          <p:cNvPicPr>
            <a:picLocks noChangeAspect="1"/>
          </p:cNvPicPr>
          <p:nvPr/>
        </p:nvPicPr>
        <p:blipFill>
          <a:blip r:embed="rId3"/>
          <a:srcRect r="37090"/>
          <a:stretch>
            <a:fillRect/>
          </a:stretch>
        </p:blipFill>
        <p:spPr>
          <a:xfrm>
            <a:off x="3272349" y="1069637"/>
            <a:ext cx="6405051" cy="487112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246281"/>
            <a:ext cx="11470139" cy="246221"/>
          </a:xfrm>
          <a:prstGeom prst="rect">
            <a:avLst/>
          </a:prstGeom>
          <a:noFill/>
        </p:spPr>
        <p:txBody>
          <a:bodyPr wrap="square" rtlCol="0">
            <a:spAutoFit/>
          </a:bodyPr>
          <a:lstStyle/>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53</a:t>
            </a:fld>
            <a:endParaRPr lang="en-US" dirty="0"/>
          </a:p>
        </p:txBody>
      </p:sp>
    </p:spTree>
    <p:extLst>
      <p:ext uri="{BB962C8B-B14F-4D97-AF65-F5344CB8AC3E}">
        <p14:creationId xmlns:p14="http://schemas.microsoft.com/office/powerpoint/2010/main" val="1176191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years since HIV infection diagnosis among individuals aged 60 years and older living with HIV infection, Massachusetts 2024 (N=9,471) </a:t>
            </a:r>
          </a:p>
        </p:txBody>
      </p:sp>
      <p:pic>
        <p:nvPicPr>
          <p:cNvPr id="3" name="Picture 2" descr="The figure is a bar chart displaying the percentage distribution of persons living with HIV infection aged 60+years by number of years since HIV infection diagnosis.">
            <a:extLst>
              <a:ext uri="{FF2B5EF4-FFF2-40B4-BE49-F238E27FC236}">
                <a16:creationId xmlns:a16="http://schemas.microsoft.com/office/drawing/2014/main" id="{92156CF2-E315-C35C-E900-5A11D165BD78}"/>
              </a:ext>
            </a:extLst>
          </p:cNvPr>
          <p:cNvPicPr>
            <a:picLocks noChangeAspect="1"/>
          </p:cNvPicPr>
          <p:nvPr/>
        </p:nvPicPr>
        <p:blipFill>
          <a:blip r:embed="rId3"/>
          <a:srcRect r="27347"/>
          <a:stretch>
            <a:fillRect/>
          </a:stretch>
        </p:blipFill>
        <p:spPr>
          <a:xfrm>
            <a:off x="2207817" y="1065061"/>
            <a:ext cx="7698183" cy="495647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187558"/>
            <a:ext cx="11470139" cy="246221"/>
          </a:xfrm>
          <a:prstGeom prst="rect">
            <a:avLst/>
          </a:prstGeom>
          <a:noFill/>
        </p:spPr>
        <p:txBody>
          <a:bodyPr wrap="square" rtlCol="0">
            <a:spAutoFit/>
          </a:bodyPr>
          <a:lstStyle/>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54</a:t>
            </a:fld>
            <a:endParaRPr lang="en-US" dirty="0"/>
          </a:p>
        </p:txBody>
      </p:sp>
    </p:spTree>
    <p:extLst>
      <p:ext uri="{BB962C8B-B14F-4D97-AF65-F5344CB8AC3E}">
        <p14:creationId xmlns:p14="http://schemas.microsoft.com/office/powerpoint/2010/main" val="767146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People aged 60 years and older living with HIV infection compared to people aged under 60 years by selected characteristics, Massachusetts 2024</a:t>
            </a:r>
          </a:p>
        </p:txBody>
      </p:sp>
      <p:pic>
        <p:nvPicPr>
          <p:cNvPr id="3" name="Picture 2" descr="The figure is a butterfly graph comparing the percentage distribution of people under 60 years to people aged 60+ years and living with HIV infection by sex assigned at birth, gender, place of birth, race/ethnicity, and exposure mode.">
            <a:extLst>
              <a:ext uri="{FF2B5EF4-FFF2-40B4-BE49-F238E27FC236}">
                <a16:creationId xmlns:a16="http://schemas.microsoft.com/office/drawing/2014/main" id="{31283159-57AC-D2F8-6B26-6388FF5F8DA9}"/>
              </a:ext>
            </a:extLst>
          </p:cNvPr>
          <p:cNvPicPr>
            <a:picLocks noChangeAspect="1"/>
          </p:cNvPicPr>
          <p:nvPr/>
        </p:nvPicPr>
        <p:blipFill>
          <a:blip r:embed="rId3"/>
          <a:stretch>
            <a:fillRect/>
          </a:stretch>
        </p:blipFill>
        <p:spPr>
          <a:xfrm>
            <a:off x="3075930" y="1017043"/>
            <a:ext cx="6078239" cy="524301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064448"/>
            <a:ext cx="11470139" cy="400110"/>
          </a:xfrm>
          <a:prstGeom prst="rect">
            <a:avLst/>
          </a:prstGeom>
          <a:noFill/>
        </p:spPr>
        <p:txBody>
          <a:bodyPr wrap="square" rtlCol="0">
            <a:spAutoFit/>
          </a:bodyPr>
          <a:lstStyle/>
          <a:p>
            <a:r>
              <a:rPr lang="en-US" sz="1000" dirty="0">
                <a:latin typeface="Arial Narrow" panose="020B0606020202030204" pitchFamily="34" charset="0"/>
                <a:cs typeface="Arial" panose="020B0604020202020204" pitchFamily="34" charset="0"/>
              </a:rPr>
              <a:t>Note: 2024 People living with HIV infection: N=24,838 (&lt;60 N=15,367; 60+ N=9,471), no cases were excluded from this analysis.</a:t>
            </a: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55</a:t>
            </a:fld>
            <a:endParaRPr lang="en-US" dirty="0"/>
          </a:p>
        </p:txBody>
      </p:sp>
    </p:spTree>
    <p:extLst>
      <p:ext uri="{BB962C8B-B14F-4D97-AF65-F5344CB8AC3E}">
        <p14:creationId xmlns:p14="http://schemas.microsoft.com/office/powerpoint/2010/main" val="3459590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People aged 60 years and older diagnosed with HIV infection compared to people aged under 60 years by selected characteristics, </a:t>
            </a:r>
            <a:br>
              <a:rPr lang="en-US" sz="2400" dirty="0"/>
            </a:br>
            <a:r>
              <a:rPr lang="en-US" sz="2400" dirty="0"/>
              <a:t>Massachusetts 2022–2024</a:t>
            </a:r>
            <a:r>
              <a:rPr lang="en-US" sz="2400" baseline="30000" dirty="0"/>
              <a:t>1</a:t>
            </a:r>
            <a:r>
              <a:rPr lang="en-US" sz="2400" dirty="0"/>
              <a:t> </a:t>
            </a:r>
          </a:p>
        </p:txBody>
      </p:sp>
      <p:pic>
        <p:nvPicPr>
          <p:cNvPr id="3" name="Picture 2" descr="The figure is a butterfly graph comparing the percentage distribution of people under 60 years to people aged 60+ years and recently diagnosed with HIV infection by sex assigned at birth, gender, place of birth, race/ethnicity, and exposure mode.">
            <a:extLst>
              <a:ext uri="{FF2B5EF4-FFF2-40B4-BE49-F238E27FC236}">
                <a16:creationId xmlns:a16="http://schemas.microsoft.com/office/drawing/2014/main" id="{8C32B8DF-056D-FC63-B5C9-F23D2E1F9AF0}"/>
              </a:ext>
            </a:extLst>
          </p:cNvPr>
          <p:cNvPicPr>
            <a:picLocks noChangeAspect="1"/>
          </p:cNvPicPr>
          <p:nvPr/>
        </p:nvPicPr>
        <p:blipFill>
          <a:blip r:embed="rId3"/>
          <a:stretch>
            <a:fillRect/>
          </a:stretch>
        </p:blipFill>
        <p:spPr>
          <a:xfrm>
            <a:off x="3075930" y="981224"/>
            <a:ext cx="6078239" cy="535275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8383" y="6115250"/>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2022–2024 HIV diagnoses: N=1,596 (&lt;60 N=1,481; 60+ N=115), no cases were excluded from this analysis; 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56</a:t>
            </a:fld>
            <a:endParaRPr lang="en-US" dirty="0"/>
          </a:p>
        </p:txBody>
      </p:sp>
    </p:spTree>
    <p:extLst>
      <p:ext uri="{BB962C8B-B14F-4D97-AF65-F5344CB8AC3E}">
        <p14:creationId xmlns:p14="http://schemas.microsoft.com/office/powerpoint/2010/main" val="13496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gonorrhea cases reported by gender, </a:t>
            </a:r>
            <a:br>
              <a:rPr lang="en-US" sz="2400" dirty="0"/>
            </a:br>
            <a:r>
              <a:rPr lang="en-US" sz="2400" dirty="0"/>
              <a:t>Massachusetts 2015–2024 </a:t>
            </a:r>
            <a:r>
              <a:rPr lang="en-US" sz="2400" baseline="30000" dirty="0"/>
              <a:t>1</a:t>
            </a:r>
            <a:r>
              <a:rPr lang="en-US" sz="2400" dirty="0"/>
              <a:t> </a:t>
            </a:r>
          </a:p>
        </p:txBody>
      </p:sp>
      <p:pic>
        <p:nvPicPr>
          <p:cNvPr id="4" name="Picture 3" descr="The figure is a trendline graph displaying the annual number of gonorrhea cases for four groups (male gender, female gender, transgender/nonbinary and statewide total) for each year of the ten-year period.">
            <a:extLst>
              <a:ext uri="{FF2B5EF4-FFF2-40B4-BE49-F238E27FC236}">
                <a16:creationId xmlns:a16="http://schemas.microsoft.com/office/drawing/2014/main" id="{EF34DABE-0EDF-9017-1DA7-D1E80BA82B81}"/>
              </a:ext>
            </a:extLst>
          </p:cNvPr>
          <p:cNvPicPr>
            <a:picLocks noChangeAspect="1"/>
          </p:cNvPicPr>
          <p:nvPr/>
        </p:nvPicPr>
        <p:blipFill>
          <a:blip r:embed="rId3"/>
          <a:stretch>
            <a:fillRect/>
          </a:stretch>
        </p:blipFill>
        <p:spPr>
          <a:xfrm>
            <a:off x="268736" y="102595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0" y="5928393"/>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with no gender reported (2015–2024: N=37) are included in the statewide total but are not depicted in Figure separately due to small numbers</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99403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gonorrhea cases reported by age group (years), </a:t>
            </a:r>
            <a:br>
              <a:rPr lang="en-US" sz="2400" dirty="0"/>
            </a:br>
            <a:r>
              <a:rPr lang="en-US" sz="2400" dirty="0"/>
              <a:t>Massachusetts 2015–2024 </a:t>
            </a:r>
            <a:r>
              <a:rPr lang="en-US" sz="2400" baseline="30000" dirty="0"/>
              <a:t>1</a:t>
            </a:r>
            <a:r>
              <a:rPr lang="en-US" sz="2400" dirty="0"/>
              <a:t> </a:t>
            </a:r>
          </a:p>
        </p:txBody>
      </p:sp>
      <p:pic>
        <p:nvPicPr>
          <p:cNvPr id="4" name="Picture 3" descr="The figure is a stacked bar chart displaying the annual number of gonorrhea cases for seven age groups (&lt;15, 15-19, 20-24, 25-29, 30-39, 40-49, and 50+) each year for the most recent ten-year period.">
            <a:extLst>
              <a:ext uri="{FF2B5EF4-FFF2-40B4-BE49-F238E27FC236}">
                <a16:creationId xmlns:a16="http://schemas.microsoft.com/office/drawing/2014/main" id="{CBCF1649-4A0A-245C-1494-EB7FD4E44015}"/>
              </a:ext>
            </a:extLst>
          </p:cNvPr>
          <p:cNvPicPr>
            <a:picLocks noChangeAspect="1"/>
          </p:cNvPicPr>
          <p:nvPr/>
        </p:nvPicPr>
        <p:blipFill>
          <a:blip r:embed="rId3"/>
          <a:stretch>
            <a:fillRect/>
          </a:stretch>
        </p:blipFill>
        <p:spPr>
          <a:xfrm>
            <a:off x="586769" y="1042204"/>
            <a:ext cx="11059102" cy="48955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5451"/>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missing age (2015–2024: N=10) are not included in this figure</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255024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Incidence rate of confirmed gonorrhea cases per 100,000 population</a:t>
            </a:r>
            <a:r>
              <a:rPr lang="en-US" sz="2400" baseline="30000" dirty="0"/>
              <a:t>1</a:t>
            </a:r>
            <a:r>
              <a:rPr lang="en-US" sz="2400" dirty="0"/>
              <a:t> reported by city/town, Massachusetts 2024</a:t>
            </a:r>
          </a:p>
        </p:txBody>
      </p:sp>
      <p:pic>
        <p:nvPicPr>
          <p:cNvPr id="4" name="Picture 3" descr="The figure is a rate map of Massachusetts displaying the incidence rate of gonorrhea cases per 100,000 population by city/town. Cities and towns are in one of seven categories: no reported cases, less than or equal to 19 per 100,000, 20 - 39 per 100,000, 40 - 79 per 100,000, 80 - 199 per 100,000, or 200 - 299 per 100,000, and greater than or equal to 300 per 100,000.">
            <a:extLst>
              <a:ext uri="{FF2B5EF4-FFF2-40B4-BE49-F238E27FC236}">
                <a16:creationId xmlns:a16="http://schemas.microsoft.com/office/drawing/2014/main" id="{7BA522E3-44EB-88D8-27A6-836DA55845BB}"/>
              </a:ext>
            </a:extLst>
          </p:cNvPr>
          <p:cNvPicPr>
            <a:picLocks noChangeAspect="1"/>
          </p:cNvPicPr>
          <p:nvPr/>
        </p:nvPicPr>
        <p:blipFill>
          <a:blip r:embed="rId3"/>
          <a:stretch>
            <a:fillRect/>
          </a:stretch>
        </p:blipFill>
        <p:spPr>
          <a:xfrm>
            <a:off x="2269629" y="1048997"/>
            <a:ext cx="7772400" cy="493586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 </a:t>
            </a:r>
            <a:r>
              <a:rPr lang="en-US" sz="1000" dirty="0">
                <a:effectLst/>
                <a:latin typeface="Arial Narrow" panose="020B0606020202030204" pitchFamily="34" charset="0"/>
                <a:ea typeface="Calibri" panose="020F0502020204030204" pitchFamily="34" charset="0"/>
                <a:cs typeface="Times New Roman" panose="02020603050405020304" pitchFamily="18" charset="0"/>
              </a:rPr>
              <a:t>Population based on University of Massachusetts Donahue Institute Estimates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There is one city/town with &lt;10 cases of gonorrhea that falls within the top two rate categories (≥200 cases per 100,000): Truro.  </a:t>
            </a:r>
          </a:p>
          <a:p>
            <a:r>
              <a:rPr lang="en-US" sz="1000" dirty="0">
                <a:latin typeface="Arial Narrow" panose="020B0606020202030204" pitchFamily="34" charset="0"/>
              </a:rPr>
              <a:t>Note: regional data include individuals tested in a correctional facility.</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337316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confirmed and probable infectious syphilis cases reported by gender, Massachusetts 2015–2024</a:t>
            </a:r>
            <a:r>
              <a:rPr lang="en-US" sz="2400" baseline="30000" dirty="0"/>
              <a:t>1</a:t>
            </a:r>
            <a:r>
              <a:rPr lang="en-US" sz="2400" dirty="0"/>
              <a:t> </a:t>
            </a:r>
          </a:p>
        </p:txBody>
      </p:sp>
      <p:pic>
        <p:nvPicPr>
          <p:cNvPr id="4" name="Picture 3" descr="The figure is a trendline graph displaying the number of infectious syphilis cases for four groups (male gender, female gender, transgender/nonbinary and statewide total) for each year of the ten-year period.">
            <a:extLst>
              <a:ext uri="{FF2B5EF4-FFF2-40B4-BE49-F238E27FC236}">
                <a16:creationId xmlns:a16="http://schemas.microsoft.com/office/drawing/2014/main" id="{5F5CCBAC-1111-B1D4-4D8E-CFDB83C92F0F}"/>
              </a:ext>
            </a:extLst>
          </p:cNvPr>
          <p:cNvPicPr>
            <a:picLocks noChangeAspect="1"/>
          </p:cNvPicPr>
          <p:nvPr/>
        </p:nvPicPr>
        <p:blipFill>
          <a:blip r:embed="rId3"/>
          <a:stretch>
            <a:fillRect/>
          </a:stretch>
        </p:blipFill>
        <p:spPr>
          <a:xfrm>
            <a:off x="167136" y="1025950"/>
            <a:ext cx="11613887"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p>
          <a:p>
            <a:r>
              <a:rPr lang="en-US" sz="1000" dirty="0">
                <a:latin typeface="Arial Narrow" panose="020B0606020202030204" pitchFamily="34" charset="0"/>
              </a:rPr>
              <a:t>Note: Cases with no gender reported (2015–2024: N=1) are included in the statewide total but are not depicted in Figure separately due to small numbers</a:t>
            </a:r>
          </a:p>
          <a:p>
            <a:r>
              <a:rPr lang="en-US" sz="1000" dirty="0">
                <a:latin typeface="Arial Narrow" panose="020B0606020202030204" pitchFamily="34" charset="0"/>
              </a:rPr>
              <a:t>Data Source: Bureau of Infectious Disease and Laboratory Sciences, data are current as of 6/2/2025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3253227368"/>
      </p:ext>
    </p:extLst>
  </p:cSld>
  <p:clrMapOvr>
    <a:masterClrMapping/>
  </p:clrMapOvr>
</p:sld>
</file>

<file path=ppt/theme/theme1.xml><?xml version="1.0" encoding="utf-8"?>
<a:theme xmlns:a="http://schemas.openxmlformats.org/drawingml/2006/main" name="Office Theme">
  <a:themeElements>
    <a:clrScheme name="Custom 1">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757070"/>
      </a:hlink>
      <a:folHlink>
        <a:srgbClr val="3A3838"/>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7" ma:contentTypeDescription="Create a new document." ma:contentTypeScope="" ma:versionID="7432218a972c9ec232d3a9b6f06fcc42">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32b2b4497390a973007cec6a698f283a"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6E8AD35F-6594-4B15-9277-8BFC9EFD0490}">
  <ds:schemaRefs>
    <ds:schemaRef ds:uri="http://schemas.openxmlformats.org/package/2006/metadata/core-properties"/>
    <ds:schemaRef ds:uri="ae916ade-957f-4a2f-93c3-592a84a0e75c"/>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e10e4db1-d899-403d-9807-651178ead3da"/>
    <ds:schemaRef ds:uri="http://purl.org/dc/dcmitype/"/>
  </ds:schemaRefs>
</ds:datastoreItem>
</file>

<file path=customXml/itemProps3.xml><?xml version="1.0" encoding="utf-8"?>
<ds:datastoreItem xmlns:ds="http://schemas.openxmlformats.org/officeDocument/2006/customXml" ds:itemID="{F26013D4-99C9-4B1B-8ECF-20BE9F35C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791</TotalTime>
  <Words>17745</Words>
  <Application>Microsoft Office PowerPoint</Application>
  <PresentationFormat>Widescreen</PresentationFormat>
  <Paragraphs>706</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Narrow</vt:lpstr>
      <vt:lpstr>Avenir Next LT Pro</vt:lpstr>
      <vt:lpstr>Calibri</vt:lpstr>
      <vt:lpstr>Franklin Gothic Book</vt:lpstr>
      <vt:lpstr>Times New Roman</vt:lpstr>
      <vt:lpstr>Office Theme</vt:lpstr>
      <vt:lpstr>2024 Massachusetts Integrated HIV, STI, and Viral Hepatitis Surveillance Report  Massachusetts Department of Public Health Bureau of Infectious Disease and Laboratory Sciences December 2025 </vt:lpstr>
      <vt:lpstr>Number of confirmed chlamydia cases reported by gender,  Massachusetts 2015–20241 </vt:lpstr>
      <vt:lpstr>Number of confirmed chlamydia cases reported by age group (years),  Massachusetts 2015–20241 </vt:lpstr>
      <vt:lpstr>Average age of confirmed chlamydia cases reported by female and male gender, Massachusetts 2015–20241 </vt:lpstr>
      <vt:lpstr>Incidence rate of confirmed chlamydia cases per 100,000 population reported by city/town, Massachusetts 2024</vt:lpstr>
      <vt:lpstr>Number of confirmed gonorrhea cases reported by gender,  Massachusetts 2015–2024 1 </vt:lpstr>
      <vt:lpstr>Number of confirmed gonorrhea cases reported by age group (years),  Massachusetts 2015–2024 1 </vt:lpstr>
      <vt:lpstr>Incidence rate of confirmed gonorrhea cases per 100,000 population1 reported by city/town, Massachusetts 2024</vt:lpstr>
      <vt:lpstr>Number of confirmed and probable infectious syphilis cases reported by gender, Massachusetts 2015–20241 </vt:lpstr>
      <vt:lpstr>Number of confirmed and probable infectious syphilis cases reported by age group (years), Massachusetts 2015–2024 1 </vt:lpstr>
      <vt:lpstr>Incidence rate of confirmed and probable infectious syphilis cases per 100,000 population1 reported by city/town, Massachusetts 2024  </vt:lpstr>
      <vt:lpstr>Number of persons living with HIV infection, Massachusetts 2015–2024 1 </vt:lpstr>
      <vt:lpstr>Number of HIV infection diagnoses and deaths from any cause among persons with HIV, Massachusetts 2015–2024 1 </vt:lpstr>
      <vt:lpstr>Average annual rate of HIV diagnosis per 100,000 population1 by city/town, Massachusetts 2022–2024 2 </vt:lpstr>
      <vt:lpstr>Prevalence rate of persons living with HIV infection (PLWH) per 100,000 population1 by city/town, Massachusetts 2024  </vt:lpstr>
      <vt:lpstr>Percentage of HIV infection diagnoses by sex assigned at birth 1 and exposure mode, Massachusetts 2022–2024 2 </vt:lpstr>
      <vt:lpstr>Number of reported cases of perinatal transmission of HIV infection, by year of birth, Massachusetts 1985–2024 1 </vt:lpstr>
      <vt:lpstr>Percentage distribution of individuals living with HIV infection by age on  December 31, Massachusetts 2015–2024 1 </vt:lpstr>
      <vt:lpstr>Ten-year survival among individuals with HIV infection by year of diagnosis,  Massachusetts 2000–2024 (Total number of HIV diagnoses from 2000–2024, N=17,912) 1 </vt:lpstr>
      <vt:lpstr>Number of hepatitis A cases reported by year, housing status, and presence of substance use disorder, Massachusetts 2015–2024 1 </vt:lpstr>
      <vt:lpstr>Number of confirmed and probable chronic hepatitis B cases reported by female and male gender, Massachusetts 2015–2024 1 </vt:lpstr>
      <vt:lpstr>Number of confirmed and probable chronic hepatitis B cases reported by age group (years), Massachusetts 2015–2024 1 </vt:lpstr>
      <vt:lpstr>Number of confirmed, probable, and suspect acute hepatitis B cases reported  by year, Massachusetts 2015–2024 1 </vt:lpstr>
      <vt:lpstr>Number of confirmed and probable hepatitis C cases reported by female and male gender, Massachusetts 2015–2024 1 </vt:lpstr>
      <vt:lpstr>Number of confirmed and probable chronic hepatitis C cases reported by age group (years), Massachusetts 2015–2024 1 </vt:lpstr>
      <vt:lpstr>Social Vulnerability Index (SVI) by census tract, Massachusetts</vt:lpstr>
      <vt:lpstr>Number of individuals diagnosed with HIV infection only, and ever co-infected with HCV by year of HIV infection diagnosis, Massachusetts 2008–2024 1 </vt:lpstr>
      <vt:lpstr>Number of individuals diagnosed with HIV infection only, and ever co-infected with HBV by year of HIV infection diagnosis, Massachusetts 2008–2024 1 </vt:lpstr>
      <vt:lpstr>Distribution of confirmed chlamydia and gonorrhea cases reported by age group (years), Massachusetts 2024  </vt:lpstr>
      <vt:lpstr>Distribution of confirmed chlamydia and gonorrhea cases reported by age group (years) and gender, Massachusetts 2024</vt:lpstr>
      <vt:lpstr>Distribution of HIV infection diagnoses in adolescents and young adults (aged 15–24 years) by race/ethnicity, exposure mode, place of birth, and sex assigned at birth, Massachusetts 2022–2024, N=194 1 </vt:lpstr>
      <vt:lpstr>Number of confirmed and probable hepatitis C cases reported by age and female and male gender, Massachusetts 2002, 2008, 2024 1 </vt:lpstr>
      <vt:lpstr>Estimated1 average annual HIV diagnosis rate per 100,000 population: MSM (men who have sex with men) compared to non-MSM (males) ages 18–64 years: Massachusetts 2022–2024 2 </vt:lpstr>
      <vt:lpstr>Estimated1 confirmed and probable infectious syphilis2 rate per 100,000 population: MSM compared to non-MSM (males) ages 18–64 years: Massachusetts 2024 </vt:lpstr>
      <vt:lpstr>Number of confirmed and probable infectious syphilis 1 cases among MSM and the percent of cases among MSM known to ever be co-infected with HIV, Massachusetts 2020–2024 2 </vt:lpstr>
      <vt:lpstr>Total number of confirmed and probable infectious syphilis 1 cases and number among MSM by county, Massachusetts 2024</vt:lpstr>
      <vt:lpstr>HIV infection diagnoses among men reporting sex with men by race/ethnicity, age at diagnosis, and place of birth, Massachusetts 2022–2024 (N=652) 1 </vt:lpstr>
      <vt:lpstr>Confirmed and probable infectious syphilis1 cases among men reporting sex with men, by race/ethnicity and age, Massachusetts 2024 (N=742) </vt:lpstr>
      <vt:lpstr>Percentage distribution of individuals assigned male at birth (AMAB) diagnosed with HIV infection by exposure mode, Massachusetts 2015–2024 1 </vt:lpstr>
      <vt:lpstr>Individuals diagnosed with HIV infection by exposure mode,  Massachusetts 2015–2024 1 </vt:lpstr>
      <vt:lpstr>Percentage of individuals with IDU exposure mode diagnosed with HIV infection by race/ethnicity, age, place of birth and current gender,  Massachusetts 2022–2024 (N=127) 1 </vt:lpstr>
      <vt:lpstr>Deaths from any cause among individuals reported with HIV by exposure mode, Massachusetts 2024 (N=330) </vt:lpstr>
      <vt:lpstr>Confirmed acute hepatitis A, confirmed acute hepatitis B, and confirmed acute hepatitis C by reported risk of injection drug use (identified in incubation period), Massachusetts 2020–2024 1</vt:lpstr>
      <vt:lpstr>Distribution of the general population1 and of individuals diagnosed with confirmed and probable infectious syphilis2, confirmed and probable hepatitis B, confirmed and probable hepatitis C in 2024, and HIV infection during 2022–2024 by race/ethnicity, Massachusetts 3 </vt:lpstr>
      <vt:lpstr>Number of confirmed and probable infectious syphilis1 cases reported by race/ethnicity, Massachusetts 2015–2024 2 </vt:lpstr>
      <vt:lpstr>Average annual age-adjusted HIV diagnosis rate per 100,000 population1 by sex assigned at birth and race/ethnicity, Massachusetts 2022–2024 (N=1,596) 2 </vt:lpstr>
      <vt:lpstr>Distribution of confirmed chlamydia and gonorrhea cases reported by gender, Massachusetts 2024</vt:lpstr>
      <vt:lpstr>Number of confirmed and probable congenital syphilis1 cases reported by year of birth and rate of confirmed and probable infectious syphilis per 100,000 individuals assigned female at birth (AFAB) of child-bearing age (15–44 years), Massachusetts 2015–2024 2 </vt:lpstr>
      <vt:lpstr>Percentage of individuals assigned female at birth and diagnosed with HIV infection by race/ethnicity, age, place of birth, and exposure mode, Massachusetts 2022–2024 (N=434) 1 </vt:lpstr>
      <vt:lpstr>Distribution of confirmed chlamydia, confirmed gonorrhea, and confirmed and probable infectious syphilis cases reported by age group (years), Massachusetts 2024 </vt:lpstr>
      <vt:lpstr>Percentage of confirmed chlamydia and gonorrhea cases by age at diagnosis  (&lt;60 years vs. 60+ years) and gender, Massachusetts 2024 </vt:lpstr>
      <vt:lpstr>Percentage of confirmed and probable infectious syphilis cases by age at diagnosis (&lt;60 years vs. 60+ years), gender, race/ethnicity, and risk, Massachusetts 2024 </vt:lpstr>
      <vt:lpstr>Persons living with HIV infection by expanded age category, Massachusetts 2024 (N=24,838)  </vt:lpstr>
      <vt:lpstr>Number of years since HIV infection diagnosis among individuals aged 60 years and older living with HIV infection, Massachusetts 2024 (N=9,471) </vt:lpstr>
      <vt:lpstr>People aged 60 years and older living with HIV infection compared to people aged under 60 years by selected characteristics, Massachusetts 2024</vt:lpstr>
      <vt:lpstr>People aged 60 years and older diagnosed with HIV infection compared to people aged under 60 years by selected characteristics,  Massachusetts 2022–20241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Massachusetts Integrated HIV, STI and Viral Hepatitis Surveillance Report, slideset</dc:title>
  <dc:creator>Bureau of Infectious Disease and Laboratory Sciences</dc:creator>
  <cp:keywords>HIV, AIDS, chlamydia, gonorrhea, syphilis, viral hepatitis, hepatitis A, hepatitis B, hepatitis C, co-infections, Massachusetts, surveillance data, congenital syphilis</cp:keywords>
  <cp:lastModifiedBy>Yeaple, Jennifer (DPH)</cp:lastModifiedBy>
  <cp:revision>294</cp:revision>
  <cp:lastPrinted>2021-01-21T15:13:04Z</cp:lastPrinted>
  <dcterms:created xsi:type="dcterms:W3CDTF">2022-07-05T15:37:33Z</dcterms:created>
  <dcterms:modified xsi:type="dcterms:W3CDTF">2026-02-23T19:11:09Z</dcterms:modified>
  <cp:category>Infectious Disease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