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69" r:id="rId2"/>
  </p:sldMasterIdLst>
  <p:notesMasterIdLst>
    <p:notesMasterId r:id="rId62"/>
  </p:notesMasterIdLst>
  <p:sldIdLst>
    <p:sldId id="264" r:id="rId3"/>
    <p:sldId id="270" r:id="rId4"/>
    <p:sldId id="361" r:id="rId5"/>
    <p:sldId id="362" r:id="rId6"/>
    <p:sldId id="360" r:id="rId7"/>
    <p:sldId id="333" r:id="rId8"/>
    <p:sldId id="353" r:id="rId9"/>
    <p:sldId id="308" r:id="rId10"/>
    <p:sldId id="344" r:id="rId11"/>
    <p:sldId id="338" r:id="rId12"/>
    <p:sldId id="351" r:id="rId13"/>
    <p:sldId id="341" r:id="rId14"/>
    <p:sldId id="340" r:id="rId15"/>
    <p:sldId id="339" r:id="rId16"/>
    <p:sldId id="354" r:id="rId17"/>
    <p:sldId id="280" r:id="rId18"/>
    <p:sldId id="352" r:id="rId19"/>
    <p:sldId id="355" r:id="rId20"/>
    <p:sldId id="326" r:id="rId21"/>
    <p:sldId id="366" r:id="rId22"/>
    <p:sldId id="323" r:id="rId23"/>
    <p:sldId id="322" r:id="rId24"/>
    <p:sldId id="367" r:id="rId25"/>
    <p:sldId id="369" r:id="rId26"/>
    <p:sldId id="356" r:id="rId27"/>
    <p:sldId id="345" r:id="rId28"/>
    <p:sldId id="289" r:id="rId29"/>
    <p:sldId id="377" r:id="rId30"/>
    <p:sldId id="292" r:id="rId31"/>
    <p:sldId id="293" r:id="rId32"/>
    <p:sldId id="306" r:id="rId33"/>
    <p:sldId id="371" r:id="rId34"/>
    <p:sldId id="346" r:id="rId35"/>
    <p:sldId id="376" r:id="rId36"/>
    <p:sldId id="318" r:id="rId37"/>
    <p:sldId id="319" r:id="rId38"/>
    <p:sldId id="320" r:id="rId39"/>
    <p:sldId id="347" r:id="rId40"/>
    <p:sldId id="315" r:id="rId41"/>
    <p:sldId id="316" r:id="rId42"/>
    <p:sldId id="375" r:id="rId43"/>
    <p:sldId id="357" r:id="rId44"/>
    <p:sldId id="348" r:id="rId45"/>
    <p:sldId id="300" r:id="rId46"/>
    <p:sldId id="349" r:id="rId47"/>
    <p:sldId id="314" r:id="rId48"/>
    <p:sldId id="302" r:id="rId49"/>
    <p:sldId id="350" r:id="rId50"/>
    <p:sldId id="303" r:id="rId51"/>
    <p:sldId id="358" r:id="rId52"/>
    <p:sldId id="312" r:id="rId53"/>
    <p:sldId id="374" r:id="rId54"/>
    <p:sldId id="373" r:id="rId55"/>
    <p:sldId id="332" r:id="rId56"/>
    <p:sldId id="364" r:id="rId57"/>
    <p:sldId id="297" r:id="rId58"/>
    <p:sldId id="363" r:id="rId59"/>
    <p:sldId id="324" r:id="rId60"/>
    <p:sldId id="370" r:id="rId61"/>
  </p:sldIdLst>
  <p:sldSz cx="12192000" cy="6858000"/>
  <p:notesSz cx="6858000" cy="9144000"/>
  <p:custDataLst>
    <p:tags r:id="rId63"/>
  </p:custDataLst>
  <p:defaultTextStyle>
    <a:defPPr>
      <a:defRPr lang="en-US"/>
    </a:defPPr>
    <a:lvl1pPr algn="l" rtl="0" fontAlgn="base">
      <a:spcBef>
        <a:spcPct val="0"/>
      </a:spcBef>
      <a:spcAft>
        <a:spcPct val="0"/>
      </a:spcAft>
      <a:buSzPct val="100000"/>
      <a:defRPr kern="1200">
        <a:solidFill>
          <a:schemeClr val="tx1"/>
        </a:solidFill>
        <a:latin typeface="Calibri" pitchFamily="34" charset="0"/>
        <a:ea typeface="+mn-ea"/>
        <a:cs typeface="Calibri" pitchFamily="34" charset="0"/>
      </a:defRPr>
    </a:lvl1pPr>
    <a:lvl2pPr marL="457200" algn="l" rtl="0" fontAlgn="base">
      <a:spcBef>
        <a:spcPct val="0"/>
      </a:spcBef>
      <a:spcAft>
        <a:spcPct val="0"/>
      </a:spcAft>
      <a:buSzPct val="100000"/>
      <a:defRPr kern="1200">
        <a:solidFill>
          <a:schemeClr val="tx1"/>
        </a:solidFill>
        <a:latin typeface="Calibri" pitchFamily="34" charset="0"/>
        <a:ea typeface="+mn-ea"/>
        <a:cs typeface="Calibri" pitchFamily="34" charset="0"/>
      </a:defRPr>
    </a:lvl2pPr>
    <a:lvl3pPr marL="914400" algn="l" rtl="0" fontAlgn="base">
      <a:spcBef>
        <a:spcPct val="0"/>
      </a:spcBef>
      <a:spcAft>
        <a:spcPct val="0"/>
      </a:spcAft>
      <a:buSzPct val="100000"/>
      <a:defRPr kern="1200">
        <a:solidFill>
          <a:schemeClr val="tx1"/>
        </a:solidFill>
        <a:latin typeface="Calibri" pitchFamily="34" charset="0"/>
        <a:ea typeface="+mn-ea"/>
        <a:cs typeface="Calibri" pitchFamily="34" charset="0"/>
      </a:defRPr>
    </a:lvl3pPr>
    <a:lvl4pPr marL="1371600" algn="l" rtl="0" fontAlgn="base">
      <a:spcBef>
        <a:spcPct val="0"/>
      </a:spcBef>
      <a:spcAft>
        <a:spcPct val="0"/>
      </a:spcAft>
      <a:buSzPct val="100000"/>
      <a:defRPr kern="1200">
        <a:solidFill>
          <a:schemeClr val="tx1"/>
        </a:solidFill>
        <a:latin typeface="Calibri" pitchFamily="34" charset="0"/>
        <a:ea typeface="+mn-ea"/>
        <a:cs typeface="Calibri" pitchFamily="34" charset="0"/>
      </a:defRPr>
    </a:lvl4pPr>
    <a:lvl5pPr marL="1828800" algn="l" rtl="0" fontAlgn="base">
      <a:spcBef>
        <a:spcPct val="0"/>
      </a:spcBef>
      <a:spcAft>
        <a:spcPct val="0"/>
      </a:spcAft>
      <a:buSzPct val="100000"/>
      <a:defRPr kern="1200">
        <a:solidFill>
          <a:schemeClr val="tx1"/>
        </a:solidFill>
        <a:latin typeface="Calibri" pitchFamily="34" charset="0"/>
        <a:ea typeface="+mn-ea"/>
        <a:cs typeface="Calibri" pitchFamily="34" charset="0"/>
      </a:defRPr>
    </a:lvl5pPr>
    <a:lvl6pPr marL="2286000" algn="l" defTabSz="914400" rtl="0" eaLnBrk="1" latinLnBrk="0" hangingPunct="1">
      <a:defRPr kern="1200">
        <a:solidFill>
          <a:schemeClr val="tx1"/>
        </a:solidFill>
        <a:latin typeface="Calibri" pitchFamily="34" charset="0"/>
        <a:ea typeface="+mn-ea"/>
        <a:cs typeface="Calibri" pitchFamily="34" charset="0"/>
      </a:defRPr>
    </a:lvl6pPr>
    <a:lvl7pPr marL="2743200" algn="l" defTabSz="914400" rtl="0" eaLnBrk="1" latinLnBrk="0" hangingPunct="1">
      <a:defRPr kern="1200">
        <a:solidFill>
          <a:schemeClr val="tx1"/>
        </a:solidFill>
        <a:latin typeface="Calibri" pitchFamily="34" charset="0"/>
        <a:ea typeface="+mn-ea"/>
        <a:cs typeface="Calibri" pitchFamily="34" charset="0"/>
      </a:defRPr>
    </a:lvl7pPr>
    <a:lvl8pPr marL="3200400" algn="l" defTabSz="914400" rtl="0" eaLnBrk="1" latinLnBrk="0" hangingPunct="1">
      <a:defRPr kern="1200">
        <a:solidFill>
          <a:schemeClr val="tx1"/>
        </a:solidFill>
        <a:latin typeface="Calibri" pitchFamily="34" charset="0"/>
        <a:ea typeface="+mn-ea"/>
        <a:cs typeface="Calibri" pitchFamily="34" charset="0"/>
      </a:defRPr>
    </a:lvl8pPr>
    <a:lvl9pPr marL="3657600" algn="l" defTabSz="914400" rtl="0" eaLnBrk="1" latinLnBrk="0" hangingPunct="1">
      <a:defRPr kern="1200">
        <a:solidFill>
          <a:schemeClr val="tx1"/>
        </a:solidFill>
        <a:latin typeface="Calibri" pitchFamily="34" charset="0"/>
        <a:ea typeface="+mn-ea"/>
        <a:cs typeface="Calibri"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91" y="494"/>
      </p:cViewPr>
      <p:guideLst>
        <p:guide orient="horz" pos="2160"/>
        <p:guide pos="2880"/>
      </p:guideLst>
    </p:cSldViewPr>
  </p:slideViewPr>
  <p:notesTextViewPr>
    <p:cViewPr>
      <p:scale>
        <a:sx n="100" d="100"/>
        <a:sy n="100" d="100"/>
      </p:scale>
      <p:origin x="0" y="0"/>
    </p:cViewPr>
  </p:notesTextViewPr>
  <p:notesViewPr>
    <p:cSldViewPr>
      <p:cViewPr varScale="1">
        <p:scale>
          <a:sx n="10" d="100"/>
          <a:sy n="10" d="100"/>
        </p:scale>
        <p:origin x="-102" y="-2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tags" Target="tags/tag1.xml"/><Relationship Id="rId68" Type="http://schemas.microsoft.com/office/2016/11/relationships/changesInfo" Target="changesInfos/changesInfo1.xml"/><Relationship Id="rId7" Type="http://schemas.openxmlformats.org/officeDocument/2006/relationships/slide" Target="slides/slide5.xml"/><Relationship Id="rId71"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69" Type="http://schemas.openxmlformats.org/officeDocument/2006/relationships/customXml" Target="../customXml/item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notesMaster" Target="notesMasters/notesMaster1.xml"/><Relationship Id="rId7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a P" userId="90e0174a6fbe7931" providerId="LiveId" clId="{3E2284EA-54D7-48B8-86A4-56538C56B1DE}"/>
    <pc:docChg chg="modSld">
      <pc:chgData name="Alla P" userId="90e0174a6fbe7931" providerId="LiveId" clId="{3E2284EA-54D7-48B8-86A4-56538C56B1DE}" dt="2024-07-12T15:20:20.919" v="0"/>
      <pc:docMkLst>
        <pc:docMk/>
      </pc:docMkLst>
      <pc:sldChg chg="modSp mod">
        <pc:chgData name="Alla P" userId="90e0174a6fbe7931" providerId="LiveId" clId="{3E2284EA-54D7-48B8-86A4-56538C56B1DE}" dt="2024-07-12T15:20:20.919" v="0"/>
        <pc:sldMkLst>
          <pc:docMk/>
          <pc:sldMk cId="0" sldId="264"/>
        </pc:sldMkLst>
        <pc:spChg chg="mod">
          <ac:chgData name="Alla P" userId="90e0174a6fbe7931" providerId="LiveId" clId="{3E2284EA-54D7-48B8-86A4-56538C56B1DE}" dt="2024-07-12T15:20:20.919" v="0"/>
          <ac:spMkLst>
            <pc:docMk/>
            <pc:sldMk cId="0" sldId="264"/>
            <ac:spMk id="6611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828" name="Header Placeholder 1"/>
          <p:cNvSpPr>
            <a:spLocks noGrp="1" noChangeArrowheads="1"/>
          </p:cNvSpPr>
          <p:nvPr>
            <p:ph type="hdr" sz="quarter"/>
          </p:nvPr>
        </p:nvSpPr>
        <p:spPr bwMode="auto">
          <a:xfrm>
            <a:off x="0" y="0"/>
            <a:ext cx="2971800"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ea typeface="宋体" charset="-122"/>
                <a:cs typeface="Arial" charset="0"/>
              </a:defRPr>
            </a:lvl1pPr>
          </a:lstStyle>
          <a:p>
            <a:endParaRPr lang="en-US" altLang="zh-CN"/>
          </a:p>
        </p:txBody>
      </p:sp>
      <p:sp>
        <p:nvSpPr>
          <p:cNvPr id="154829" name="Date Placeholder 2"/>
          <p:cNvSpPr>
            <a:spLocks noGrp="1" noChangeArrowheads="1"/>
          </p:cNvSpPr>
          <p:nvPr>
            <p:ph type="dt" idx="1"/>
          </p:nvPr>
        </p:nvSpPr>
        <p:spPr bwMode="auto">
          <a:xfrm>
            <a:off x="3884613" y="0"/>
            <a:ext cx="2971800"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等线" pitchFamily="2" charset="-122"/>
              </a:defRPr>
            </a:lvl1pPr>
          </a:lstStyle>
          <a:p>
            <a:fld id="{EDC6C5FB-5DF8-46F3-B0B2-BE51CFB69E72}" type="datetime1">
              <a:rPr lang="zh-CN" altLang="en-US"/>
              <a:pPr/>
              <a:t>2024/7/12</a:t>
            </a:fld>
            <a:endParaRPr lang="zh-CN" altLang="en-US"/>
          </a:p>
        </p:txBody>
      </p:sp>
      <p:sp>
        <p:nvSpPr>
          <p:cNvPr id="154830" name="Slide Image Placeholder 3"/>
          <p:cNvSpPr>
            <a:spLocks noGrp="1" noRot="1" noChangeAspect="1" noChangeArrowheads="1"/>
          </p:cNvSpPr>
          <p:nvPr>
            <p:ph type="sldImg" idx="2"/>
          </p:nvPr>
        </p:nvSpPr>
        <p:spPr bwMode="auto">
          <a:xfrm>
            <a:off x="685800" y="1143000"/>
            <a:ext cx="5486400" cy="3086100"/>
          </a:xfrm>
          <a:prstGeom prst="rect">
            <a:avLst/>
          </a:prstGeom>
          <a:noFill/>
          <a:ln w="12700" cap="flat" algn="ctr">
            <a:solidFill>
              <a:srgbClr val="0000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54831" name="Notes Placeholder 4"/>
          <p:cNvSpPr>
            <a:spLocks noGrp="1" noChangeArrowheads="1"/>
          </p:cNvSpPr>
          <p:nvPr>
            <p:ph type="body" sz="quarter" idx="3"/>
          </p:nvPr>
        </p:nvSpPr>
        <p:spPr bwMode="auto">
          <a:xfrm>
            <a:off x="685800" y="4400550"/>
            <a:ext cx="5486400" cy="3600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54832" name="Footer Placeholder 5"/>
          <p:cNvSpPr>
            <a:spLocks noGrp="1" noChangeArrowheads="1"/>
          </p:cNvSpPr>
          <p:nvPr>
            <p:ph type="ftr" sz="quarter" idx="4"/>
          </p:nvPr>
        </p:nvSpPr>
        <p:spPr bwMode="auto">
          <a:xfrm>
            <a:off x="0" y="8685213"/>
            <a:ext cx="2971800"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ea typeface="宋体" charset="-122"/>
                <a:cs typeface="Arial" charset="0"/>
              </a:defRPr>
            </a:lvl1pPr>
          </a:lstStyle>
          <a:p>
            <a:endParaRPr lang="en-US" altLang="zh-CN"/>
          </a:p>
        </p:txBody>
      </p:sp>
      <p:sp>
        <p:nvSpPr>
          <p:cNvPr id="154833" name="Slide Number Placeholder 6"/>
          <p:cNvSpPr>
            <a:spLocks noGrp="1" noChangeArrowheads="1"/>
          </p:cNvSpPr>
          <p:nvPr>
            <p:ph type="sldNum" sz="quarter" idx="5"/>
          </p:nvPr>
        </p:nvSpPr>
        <p:spPr bwMode="auto">
          <a:xfrm>
            <a:off x="3884613" y="8685213"/>
            <a:ext cx="2971800"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ea typeface="宋体" charset="-122"/>
                <a:cs typeface="Arial" charset="0"/>
              </a:defRPr>
            </a:lvl1pPr>
          </a:lstStyle>
          <a:p>
            <a:fld id="{00B99C1E-1A5C-4F4A-AF22-7DE5CD5B202F}" type="slidenum">
              <a:rPr lang="en-US" altLang="zh-CN"/>
              <a:pPr/>
              <a:t>‹#›</a:t>
            </a:fld>
            <a:endParaRPr lang="en-US" altLang="zh-CN"/>
          </a:p>
        </p:txBody>
      </p:sp>
    </p:spTree>
    <p:extLst>
      <p:ext uri="{BB962C8B-B14F-4D97-AF65-F5344CB8AC3E}">
        <p14:creationId xmlns:p14="http://schemas.microsoft.com/office/powerpoint/2010/main" val="43531195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884" name="Slide Image Placeholder 1"/>
          <p:cNvSpPr>
            <a:spLocks noGrp="1" noRot="1" noChangeAspect="1" noChangeArrowheads="1" noTextEdit="1"/>
          </p:cNvSpPr>
          <p:nvPr>
            <p:ph type="sldImg"/>
          </p:nvPr>
        </p:nvSpPr>
        <p:spPr bwMode="auto">
          <a:xfrm>
            <a:off x="406400" y="698500"/>
            <a:ext cx="6197600" cy="348615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56885"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endParaRPr lang="en-US" altLang="zh-CN">
              <a:latin typeface="Calibri" pitchFamily="34" charset="0"/>
              <a:ea typeface="宋体" charset="-122"/>
            </a:endParaRPr>
          </a:p>
        </p:txBody>
      </p:sp>
      <p:sp>
        <p:nvSpPr>
          <p:cNvPr id="156886"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7C5B6979-D5D1-4EFE-A7A6-830DFE0B1301}" type="slidenum">
              <a:rPr lang="en-US" altLang="zh-CN"/>
              <a:pPr/>
              <a:t>1</a:t>
            </a:fld>
            <a:endParaRPr lang="en-US" altLang="zh-CN"/>
          </a:p>
        </p:txBody>
      </p:sp>
    </p:spTree>
    <p:extLst>
      <p:ext uri="{BB962C8B-B14F-4D97-AF65-F5344CB8AC3E}">
        <p14:creationId xmlns:p14="http://schemas.microsoft.com/office/powerpoint/2010/main" val="12431626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361"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5362"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75363"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22C73260-0268-4656-9C51-B7AFF20BE1A4}" type="slidenum">
              <a:rPr lang="en-US" altLang="zh-CN"/>
              <a:pPr/>
              <a:t>21</a:t>
            </a:fld>
            <a:endParaRPr lang="en-US" altLang="zh-CN"/>
          </a:p>
        </p:txBody>
      </p:sp>
    </p:spTree>
    <p:extLst>
      <p:ext uri="{BB962C8B-B14F-4D97-AF65-F5344CB8AC3E}">
        <p14:creationId xmlns:p14="http://schemas.microsoft.com/office/powerpoint/2010/main" val="7301701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414"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7415"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77416"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B9AE6344-A729-4F64-919F-A299A517A0F4}" type="slidenum">
              <a:rPr lang="en-US" altLang="zh-CN"/>
              <a:pPr/>
              <a:t>22</a:t>
            </a:fld>
            <a:endParaRPr lang="en-US" altLang="zh-CN"/>
          </a:p>
        </p:txBody>
      </p:sp>
    </p:spTree>
    <p:extLst>
      <p:ext uri="{BB962C8B-B14F-4D97-AF65-F5344CB8AC3E}">
        <p14:creationId xmlns:p14="http://schemas.microsoft.com/office/powerpoint/2010/main" val="28117377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467"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9468"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 </a:t>
            </a:r>
          </a:p>
          <a:p>
            <a:pPr defTabSz="914400" eaLnBrk="1" hangingPunct="1">
              <a:spcBef>
                <a:spcPct val="0"/>
              </a:spcBef>
            </a:pPr>
            <a:endParaRPr lang="en-US" altLang="zh-CN">
              <a:latin typeface="Calibri" pitchFamily="34" charset="0"/>
              <a:ea typeface="宋体" charset="-122"/>
              <a:cs typeface="Calibri" pitchFamily="34" charset="0"/>
            </a:endParaRPr>
          </a:p>
          <a:p>
            <a:pPr defTabSz="914400" eaLnBrk="1" hangingPunct="1">
              <a:spcBef>
                <a:spcPct val="0"/>
              </a:spcBef>
            </a:pPr>
            <a:r>
              <a:rPr lang="en-US" altLang="zh-CN">
                <a:latin typeface="Calibri" pitchFamily="34" charset="0"/>
                <a:ea typeface="宋体" charset="-122"/>
                <a:cs typeface="Calibri" pitchFamily="34" charset="0"/>
              </a:rPr>
              <a:t>2022 compliance year: ~490 systems out of 500 will have the storage adder removed for one year due to not meeting operational compliance regulations. </a:t>
            </a:r>
          </a:p>
          <a:p>
            <a:pPr defTabSz="914400" eaLnBrk="1" hangingPunct="1">
              <a:spcBef>
                <a:spcPct val="0"/>
              </a:spcBef>
            </a:pPr>
            <a:endParaRPr lang="en-US" altLang="zh-CN">
              <a:latin typeface="Calibri" pitchFamily="34" charset="0"/>
              <a:ea typeface="宋体" charset="-122"/>
              <a:cs typeface="Calibri" pitchFamily="34" charset="0"/>
            </a:endParaRPr>
          </a:p>
        </p:txBody>
      </p:sp>
      <p:sp>
        <p:nvSpPr>
          <p:cNvPr id="179469"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70C957F9-F828-4A48-8A4E-1F8BAB5035BE}" type="slidenum">
              <a:rPr lang="en-US" altLang="zh-CN"/>
              <a:pPr/>
              <a:t>23</a:t>
            </a:fld>
            <a:endParaRPr lang="en-US" altLang="zh-CN"/>
          </a:p>
        </p:txBody>
      </p:sp>
    </p:spTree>
    <p:extLst>
      <p:ext uri="{BB962C8B-B14F-4D97-AF65-F5344CB8AC3E}">
        <p14:creationId xmlns:p14="http://schemas.microsoft.com/office/powerpoint/2010/main" val="37118978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520"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81521"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81522"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69A987B8-15DB-4445-BB05-614AFDA7A68A}" type="slidenum">
              <a:rPr lang="en-US" altLang="zh-CN"/>
              <a:pPr/>
              <a:t>24</a:t>
            </a:fld>
            <a:endParaRPr lang="en-US" altLang="zh-CN"/>
          </a:p>
        </p:txBody>
      </p:sp>
    </p:spTree>
    <p:extLst>
      <p:ext uri="{BB962C8B-B14F-4D97-AF65-F5344CB8AC3E}">
        <p14:creationId xmlns:p14="http://schemas.microsoft.com/office/powerpoint/2010/main" val="3769364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573"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83574"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83575"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A9AB9812-1065-473B-89A9-03294BECCAAE}" type="slidenum">
              <a:rPr lang="en-US" altLang="zh-CN"/>
              <a:pPr/>
              <a:t>27</a:t>
            </a:fld>
            <a:endParaRPr lang="en-US" altLang="zh-CN"/>
          </a:p>
        </p:txBody>
      </p:sp>
    </p:spTree>
    <p:extLst>
      <p:ext uri="{BB962C8B-B14F-4D97-AF65-F5344CB8AC3E}">
        <p14:creationId xmlns:p14="http://schemas.microsoft.com/office/powerpoint/2010/main" val="1958194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Grace</a:t>
            </a:r>
            <a:endParaRPr lang="en-US" sz="1200" b="0" i="0" u="none" strike="noStrike" kern="1200">
              <a:solidFill>
                <a:schemeClr val="tx1"/>
              </a:solidFill>
              <a:effectLst/>
              <a:latin typeface="+mn-lt"/>
              <a:cs typeface="Calibri"/>
            </a:endParaRPr>
          </a:p>
          <a:p>
            <a:endParaRPr lang="en-US" sz="1200" b="0" i="0" u="none" strike="noStrike" kern="1200">
              <a:solidFill>
                <a:schemeClr val="tx1"/>
              </a:solidFill>
              <a:effectLst/>
              <a:highlight>
                <a:srgbClr val="4F81BD"/>
              </a:highlight>
              <a:latin typeface="+mn-lt"/>
              <a:cs typeface="Calibri"/>
            </a:endParaRPr>
          </a:p>
          <a:p>
            <a:r>
              <a:rPr lang="en-US" sz="1800" b="1" i="0" u="none" strike="noStrike" kern="1200">
                <a:solidFill>
                  <a:srgbClr val="FFFFFF"/>
                </a:solidFill>
                <a:effectLst/>
                <a:highlight>
                  <a:srgbClr val="4F81BD"/>
                </a:highlight>
                <a:latin typeface="Calibri" panose="020F0502020204030204" pitchFamily="34" charset="0"/>
              </a:rPr>
              <a:t>Avg. Subtractor to Date: </a:t>
            </a:r>
            <a:r>
              <a:rPr lang="en-US" sz="1800" b="0" i="0" u="none" strike="noStrike" kern="1200">
                <a:solidFill>
                  <a:srgbClr val="000000"/>
                </a:solidFill>
                <a:effectLst/>
                <a:highlight>
                  <a:srgbClr val="D0D8E8"/>
                </a:highlight>
                <a:latin typeface="Calibri" panose="020F0502020204030204" pitchFamily="34" charset="0"/>
              </a:rPr>
              <a:t>0.0047</a:t>
            </a:r>
            <a:endParaRPr lang="en-US" sz="1800" b="0" i="0" u="none" strike="noStrike" kern="1200">
              <a:solidFill>
                <a:schemeClr val="tx1"/>
              </a:solidFill>
              <a:effectLst/>
              <a:highlight>
                <a:srgbClr val="4F81BD"/>
              </a:highlight>
              <a:latin typeface="Arial" panose="020B0604020202020204" pitchFamily="34" charset="0"/>
            </a:endParaRPr>
          </a:p>
          <a:p>
            <a:r>
              <a:rPr lang="en-US" sz="1800" b="1" i="0" u="none" strike="noStrike" kern="1200">
                <a:solidFill>
                  <a:srgbClr val="FFFFFF"/>
                </a:solidFill>
                <a:effectLst/>
                <a:highlight>
                  <a:srgbClr val="4F81BD"/>
                </a:highlight>
                <a:latin typeface="Calibri" panose="020F0502020204030204" pitchFamily="34" charset="0"/>
              </a:rPr>
              <a:t>Est. Avg. 2025 Subtractor: </a:t>
            </a:r>
            <a:r>
              <a:rPr lang="en-US" sz="1800" b="0" i="0" u="none" strike="noStrike" kern="1200">
                <a:solidFill>
                  <a:srgbClr val="000000"/>
                </a:solidFill>
                <a:effectLst/>
                <a:highlight>
                  <a:srgbClr val="D0D8E8"/>
                </a:highlight>
                <a:latin typeface="Calibri" panose="020F0502020204030204" pitchFamily="34" charset="0"/>
              </a:rPr>
              <a:t>0.0739</a:t>
            </a:r>
            <a:endParaRPr lang="en-US" sz="1800" b="0" i="0" u="none" strike="noStrike">
              <a:effectLst/>
              <a:highlight>
                <a:srgbClr val="4F81BD"/>
              </a:highligh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3CE8C378-8465-429C-B015-410A346EFA2D}" type="slidenum">
              <a:rPr lang="en-US"/>
              <a:t>28</a:t>
            </a:fld>
            <a:endParaRPr lang="en-US"/>
          </a:p>
        </p:txBody>
      </p:sp>
    </p:spTree>
    <p:extLst>
      <p:ext uri="{BB962C8B-B14F-4D97-AF65-F5344CB8AC3E}">
        <p14:creationId xmlns:p14="http://schemas.microsoft.com/office/powerpoint/2010/main" val="2550535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679"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87680"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87681"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AD54E517-2CC8-434C-BEFE-E86A79AFF2DC}" type="slidenum">
              <a:rPr lang="en-US" altLang="zh-CN"/>
              <a:pPr/>
              <a:t>29</a:t>
            </a:fld>
            <a:endParaRPr lang="en-US" altLang="zh-CN"/>
          </a:p>
        </p:txBody>
      </p:sp>
    </p:spTree>
    <p:extLst>
      <p:ext uri="{BB962C8B-B14F-4D97-AF65-F5344CB8AC3E}">
        <p14:creationId xmlns:p14="http://schemas.microsoft.com/office/powerpoint/2010/main" val="22653603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732"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89733"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89734"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9C77C5F2-FF88-4FC9-B8F9-534F850F93BA}" type="slidenum">
              <a:rPr lang="en-US" altLang="zh-CN"/>
              <a:pPr/>
              <a:t>30</a:t>
            </a:fld>
            <a:endParaRPr lang="en-US" altLang="zh-CN"/>
          </a:p>
        </p:txBody>
      </p:sp>
    </p:spTree>
    <p:extLst>
      <p:ext uri="{BB962C8B-B14F-4D97-AF65-F5344CB8AC3E}">
        <p14:creationId xmlns:p14="http://schemas.microsoft.com/office/powerpoint/2010/main" val="28723996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785"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1786"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91787"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F79095E8-0ABA-4531-9B55-9DF3E670EE7B}" type="slidenum">
              <a:rPr lang="en-US" altLang="zh-CN"/>
              <a:pPr/>
              <a:t>31</a:t>
            </a:fld>
            <a:endParaRPr lang="en-US" altLang="zh-CN"/>
          </a:p>
        </p:txBody>
      </p:sp>
    </p:spTree>
    <p:extLst>
      <p:ext uri="{BB962C8B-B14F-4D97-AF65-F5344CB8AC3E}">
        <p14:creationId xmlns:p14="http://schemas.microsoft.com/office/powerpoint/2010/main" val="7085582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838"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3839"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endParaRPr lang="en-US" altLang="zh-CN">
              <a:latin typeface="Calibri" pitchFamily="34" charset="0"/>
              <a:ea typeface="宋体" charset="-122"/>
            </a:endParaRPr>
          </a:p>
        </p:txBody>
      </p:sp>
      <p:sp>
        <p:nvSpPr>
          <p:cNvPr id="193840"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AE09E1F8-5815-4DFC-A471-F337B989AA18}" type="slidenum">
              <a:rPr lang="en-US" altLang="zh-CN"/>
              <a:pPr/>
              <a:t>34</a:t>
            </a:fld>
            <a:endParaRPr lang="en-US" altLang="zh-CN"/>
          </a:p>
        </p:txBody>
      </p:sp>
    </p:spTree>
    <p:extLst>
      <p:ext uri="{BB962C8B-B14F-4D97-AF65-F5344CB8AC3E}">
        <p14:creationId xmlns:p14="http://schemas.microsoft.com/office/powerpoint/2010/main" val="1356074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937"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58938"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Samantha</a:t>
            </a:r>
          </a:p>
        </p:txBody>
      </p:sp>
      <p:sp>
        <p:nvSpPr>
          <p:cNvPr id="158939"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38B64FAC-70E4-4811-A8B0-5517BD7CB527}" type="slidenum">
              <a:rPr lang="en-US" altLang="zh-CN"/>
              <a:pPr/>
              <a:t>2</a:t>
            </a:fld>
            <a:endParaRPr lang="en-US" altLang="zh-CN"/>
          </a:p>
        </p:txBody>
      </p:sp>
    </p:spTree>
    <p:extLst>
      <p:ext uri="{BB962C8B-B14F-4D97-AF65-F5344CB8AC3E}">
        <p14:creationId xmlns:p14="http://schemas.microsoft.com/office/powerpoint/2010/main" val="32145768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891"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5892"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95893"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89EAEE54-CA37-4ED6-8324-C43F51D12D78}" type="slidenum">
              <a:rPr lang="en-US" altLang="zh-CN"/>
              <a:pPr/>
              <a:t>35</a:t>
            </a:fld>
            <a:endParaRPr lang="en-US" altLang="zh-CN"/>
          </a:p>
        </p:txBody>
      </p:sp>
    </p:spTree>
    <p:extLst>
      <p:ext uri="{BB962C8B-B14F-4D97-AF65-F5344CB8AC3E}">
        <p14:creationId xmlns:p14="http://schemas.microsoft.com/office/powerpoint/2010/main" val="21171895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44"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7945"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97946"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878E59C9-EA28-4812-B40E-22C0BC1DFA7D}" type="slidenum">
              <a:rPr lang="en-US" altLang="zh-CN"/>
              <a:pPr/>
              <a:t>36</a:t>
            </a:fld>
            <a:endParaRPr lang="en-US" altLang="zh-CN"/>
          </a:p>
        </p:txBody>
      </p:sp>
    </p:spTree>
    <p:extLst>
      <p:ext uri="{BB962C8B-B14F-4D97-AF65-F5344CB8AC3E}">
        <p14:creationId xmlns:p14="http://schemas.microsoft.com/office/powerpoint/2010/main" val="22885696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997"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9998"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99999"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0D4E07B4-F450-4AAC-B7CB-712CE293C784}" type="slidenum">
              <a:rPr lang="en-US" altLang="zh-CN"/>
              <a:pPr/>
              <a:t>37</a:t>
            </a:fld>
            <a:endParaRPr lang="en-US" altLang="zh-CN"/>
          </a:p>
        </p:txBody>
      </p:sp>
    </p:spTree>
    <p:extLst>
      <p:ext uri="{BB962C8B-B14F-4D97-AF65-F5344CB8AC3E}">
        <p14:creationId xmlns:p14="http://schemas.microsoft.com/office/powerpoint/2010/main" val="33249874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050"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02051"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202052"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23FEED54-FF05-4218-A892-54C0C35FC172}" type="slidenum">
              <a:rPr lang="en-US" altLang="zh-CN"/>
              <a:pPr/>
              <a:t>39</a:t>
            </a:fld>
            <a:endParaRPr lang="en-US" altLang="zh-CN"/>
          </a:p>
        </p:txBody>
      </p:sp>
    </p:spTree>
    <p:extLst>
      <p:ext uri="{BB962C8B-B14F-4D97-AF65-F5344CB8AC3E}">
        <p14:creationId xmlns:p14="http://schemas.microsoft.com/office/powerpoint/2010/main" val="2183576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103"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04104"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204105"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3C2F5CE8-FEB3-47B5-9626-C00FB8CEE324}" type="slidenum">
              <a:rPr lang="en-US" altLang="zh-CN"/>
              <a:pPr/>
              <a:t>40</a:t>
            </a:fld>
            <a:endParaRPr lang="en-US" altLang="zh-CN"/>
          </a:p>
        </p:txBody>
      </p:sp>
    </p:spTree>
    <p:extLst>
      <p:ext uri="{BB962C8B-B14F-4D97-AF65-F5344CB8AC3E}">
        <p14:creationId xmlns:p14="http://schemas.microsoft.com/office/powerpoint/2010/main" val="7257667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156"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06157"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06158"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9DA9C970-BF01-4EA6-AFDE-AD276604DD0F}" type="slidenum">
              <a:rPr lang="en-US" altLang="zh-CN"/>
              <a:pPr/>
              <a:t>44</a:t>
            </a:fld>
            <a:endParaRPr lang="en-US" altLang="zh-CN"/>
          </a:p>
        </p:txBody>
      </p:sp>
    </p:spTree>
    <p:extLst>
      <p:ext uri="{BB962C8B-B14F-4D97-AF65-F5344CB8AC3E}">
        <p14:creationId xmlns:p14="http://schemas.microsoft.com/office/powerpoint/2010/main" val="19129048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209"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08210"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08211"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503FB8A5-8345-40D7-B539-C7D9E83ACC38}" type="slidenum">
              <a:rPr lang="en-US" altLang="zh-CN"/>
              <a:pPr/>
              <a:t>47</a:t>
            </a:fld>
            <a:endParaRPr lang="en-US" altLang="zh-CN"/>
          </a:p>
        </p:txBody>
      </p:sp>
    </p:spTree>
    <p:extLst>
      <p:ext uri="{BB962C8B-B14F-4D97-AF65-F5344CB8AC3E}">
        <p14:creationId xmlns:p14="http://schemas.microsoft.com/office/powerpoint/2010/main" val="8027653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262"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0263"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0264"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D83F06BB-E1ED-45E3-BEEE-0A061F9973F7}" type="slidenum">
              <a:rPr lang="en-US" altLang="zh-CN"/>
              <a:pPr/>
              <a:t>49</a:t>
            </a:fld>
            <a:endParaRPr lang="en-US" altLang="zh-CN"/>
          </a:p>
        </p:txBody>
      </p:sp>
    </p:spTree>
    <p:extLst>
      <p:ext uri="{BB962C8B-B14F-4D97-AF65-F5344CB8AC3E}">
        <p14:creationId xmlns:p14="http://schemas.microsoft.com/office/powerpoint/2010/main" val="24111619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315"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2316"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2317"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BE241310-C5FE-4654-8DAA-7B17014A9E9E}" type="slidenum">
              <a:rPr lang="en-US" altLang="zh-CN"/>
              <a:pPr/>
              <a:t>51</a:t>
            </a:fld>
            <a:endParaRPr lang="en-US" altLang="zh-CN"/>
          </a:p>
        </p:txBody>
      </p:sp>
    </p:spTree>
    <p:extLst>
      <p:ext uri="{BB962C8B-B14F-4D97-AF65-F5344CB8AC3E}">
        <p14:creationId xmlns:p14="http://schemas.microsoft.com/office/powerpoint/2010/main" val="13491831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368"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4369"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4370"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928C2ECC-546F-4F7A-AC8F-EF327A26C445}" type="slidenum">
              <a:rPr lang="en-US" altLang="zh-CN"/>
              <a:pPr/>
              <a:t>52</a:t>
            </a:fld>
            <a:endParaRPr lang="en-US" altLang="zh-CN"/>
          </a:p>
        </p:txBody>
      </p:sp>
    </p:spTree>
    <p:extLst>
      <p:ext uri="{BB962C8B-B14F-4D97-AF65-F5344CB8AC3E}">
        <p14:creationId xmlns:p14="http://schemas.microsoft.com/office/powerpoint/2010/main" val="11568726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990"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0991"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Samantha</a:t>
            </a:r>
          </a:p>
        </p:txBody>
      </p:sp>
      <p:sp>
        <p:nvSpPr>
          <p:cNvPr id="160992"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DA7DC708-5C17-422A-A08F-343D3F93AF6E}" type="slidenum">
              <a:rPr lang="en-US" altLang="zh-CN"/>
              <a:pPr/>
              <a:t>5</a:t>
            </a:fld>
            <a:endParaRPr lang="en-US" altLang="zh-CN"/>
          </a:p>
        </p:txBody>
      </p:sp>
    </p:spTree>
    <p:extLst>
      <p:ext uri="{BB962C8B-B14F-4D97-AF65-F5344CB8AC3E}">
        <p14:creationId xmlns:p14="http://schemas.microsoft.com/office/powerpoint/2010/main" val="31376313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421"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6422"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6423"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EDAF51C0-05CA-406D-BCEE-5F5C50D89ADE}" type="slidenum">
              <a:rPr lang="en-US" altLang="zh-CN"/>
              <a:pPr/>
              <a:t>53</a:t>
            </a:fld>
            <a:endParaRPr lang="en-US" altLang="zh-CN"/>
          </a:p>
        </p:txBody>
      </p:sp>
    </p:spTree>
    <p:extLst>
      <p:ext uri="{BB962C8B-B14F-4D97-AF65-F5344CB8AC3E}">
        <p14:creationId xmlns:p14="http://schemas.microsoft.com/office/powerpoint/2010/main" val="8445911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474"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8475"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8476"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25B4B84D-5957-43D3-96A9-9D8023A9237F}" type="slidenum">
              <a:rPr lang="en-US" altLang="zh-CN"/>
              <a:pPr/>
              <a:t>54</a:t>
            </a:fld>
            <a:endParaRPr lang="en-US" altLang="zh-CN"/>
          </a:p>
        </p:txBody>
      </p:sp>
    </p:spTree>
    <p:extLst>
      <p:ext uri="{BB962C8B-B14F-4D97-AF65-F5344CB8AC3E}">
        <p14:creationId xmlns:p14="http://schemas.microsoft.com/office/powerpoint/2010/main" val="32111535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527"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20528"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Samantha</a:t>
            </a:r>
          </a:p>
        </p:txBody>
      </p:sp>
      <p:sp>
        <p:nvSpPr>
          <p:cNvPr id="220529"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B0D18B8E-93C7-483B-BF0A-E5AFAE9EB388}" type="slidenum">
              <a:rPr lang="en-US" altLang="zh-CN"/>
              <a:pPr/>
              <a:t>56</a:t>
            </a:fld>
            <a:endParaRPr lang="en-US" altLang="zh-CN"/>
          </a:p>
        </p:txBody>
      </p:sp>
    </p:spTree>
    <p:extLst>
      <p:ext uri="{BB962C8B-B14F-4D97-AF65-F5344CB8AC3E}">
        <p14:creationId xmlns:p14="http://schemas.microsoft.com/office/powerpoint/2010/main" val="27145303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580"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22581"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Samantha</a:t>
            </a:r>
          </a:p>
        </p:txBody>
      </p:sp>
      <p:sp>
        <p:nvSpPr>
          <p:cNvPr id="222582"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135CA7DA-7A7E-489E-96F1-32D0C6357554}" type="slidenum">
              <a:rPr lang="en-US" altLang="zh-CN"/>
              <a:pPr/>
              <a:t>58</a:t>
            </a:fld>
            <a:endParaRPr lang="en-US" altLang="zh-CN"/>
          </a:p>
        </p:txBody>
      </p:sp>
    </p:spTree>
    <p:extLst>
      <p:ext uri="{BB962C8B-B14F-4D97-AF65-F5344CB8AC3E}">
        <p14:creationId xmlns:p14="http://schemas.microsoft.com/office/powerpoint/2010/main" val="4279687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043"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3044"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163045"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7485ACCA-7C7E-4235-AEC2-7871A83779ED}" type="slidenum">
              <a:rPr lang="en-US" altLang="zh-CN"/>
              <a:pPr/>
              <a:t>8</a:t>
            </a:fld>
            <a:endParaRPr lang="en-US" altLang="zh-CN"/>
          </a:p>
        </p:txBody>
      </p:sp>
    </p:spTree>
    <p:extLst>
      <p:ext uri="{BB962C8B-B14F-4D97-AF65-F5344CB8AC3E}">
        <p14:creationId xmlns:p14="http://schemas.microsoft.com/office/powerpoint/2010/main" val="1559973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096"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5097"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165098"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D5F4F223-3CB8-44DD-847D-2F7562E5056C}" type="slidenum">
              <a:rPr lang="en-US" altLang="zh-CN"/>
              <a:pPr/>
              <a:t>12</a:t>
            </a:fld>
            <a:endParaRPr lang="en-US" altLang="zh-CN"/>
          </a:p>
        </p:txBody>
      </p:sp>
    </p:spTree>
    <p:extLst>
      <p:ext uri="{BB962C8B-B14F-4D97-AF65-F5344CB8AC3E}">
        <p14:creationId xmlns:p14="http://schemas.microsoft.com/office/powerpoint/2010/main" val="1810595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149"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7150"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a:p>
            <a:pPr defTabSz="914400" eaLnBrk="1" hangingPunct="1">
              <a:spcBef>
                <a:spcPct val="0"/>
              </a:spcBef>
            </a:pPr>
            <a:endParaRPr lang="en-US" altLang="zh-CN">
              <a:latin typeface="Calibri" pitchFamily="34" charset="0"/>
              <a:ea typeface="宋体" charset="-122"/>
              <a:cs typeface="Calibri" pitchFamily="34" charset="0"/>
            </a:endParaRPr>
          </a:p>
          <a:p>
            <a:pPr defTabSz="914400" eaLnBrk="1" hangingPunct="1">
              <a:spcBef>
                <a:spcPct val="0"/>
              </a:spcBef>
              <a:buFontTx/>
              <a:buChar char="•"/>
            </a:pPr>
            <a:r>
              <a:rPr lang="en-US" altLang="zh-CN">
                <a:latin typeface="Calibri" pitchFamily="34" charset="0"/>
                <a:ea typeface="宋体" charset="-122"/>
                <a:cs typeface="Calibri" pitchFamily="34" charset="0"/>
              </a:rPr>
              <a:t>VOE calculation remains unchanged</a:t>
            </a:r>
          </a:p>
        </p:txBody>
      </p:sp>
      <p:sp>
        <p:nvSpPr>
          <p:cNvPr id="167151"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01E428DA-B3EB-4913-A62A-733EAB3E5DD4}" type="slidenum">
              <a:rPr lang="en-US" altLang="zh-CN"/>
              <a:pPr/>
              <a:t>13</a:t>
            </a:fld>
            <a:endParaRPr lang="en-US" altLang="zh-CN"/>
          </a:p>
        </p:txBody>
      </p:sp>
    </p:spTree>
    <p:extLst>
      <p:ext uri="{BB962C8B-B14F-4D97-AF65-F5344CB8AC3E}">
        <p14:creationId xmlns:p14="http://schemas.microsoft.com/office/powerpoint/2010/main" val="2248149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202"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9203"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69204"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65022B6B-FA78-4E99-BE61-6065E6FCEB36}" type="slidenum">
              <a:rPr lang="en-US" altLang="zh-CN"/>
              <a:pPr/>
              <a:t>16</a:t>
            </a:fld>
            <a:endParaRPr lang="en-US" altLang="zh-CN"/>
          </a:p>
        </p:txBody>
      </p:sp>
    </p:spTree>
    <p:extLst>
      <p:ext uri="{BB962C8B-B14F-4D97-AF65-F5344CB8AC3E}">
        <p14:creationId xmlns:p14="http://schemas.microsoft.com/office/powerpoint/2010/main" val="29989995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255"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1256"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171257"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8951BEC5-1DED-4408-BF6D-887983227C39}" type="slidenum">
              <a:rPr lang="en-US" altLang="zh-CN"/>
              <a:pPr/>
              <a:t>19</a:t>
            </a:fld>
            <a:endParaRPr lang="en-US" altLang="zh-CN"/>
          </a:p>
        </p:txBody>
      </p:sp>
    </p:spTree>
    <p:extLst>
      <p:ext uri="{BB962C8B-B14F-4D97-AF65-F5344CB8AC3E}">
        <p14:creationId xmlns:p14="http://schemas.microsoft.com/office/powerpoint/2010/main" val="3516787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308"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3309"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73310"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E706F6B7-3E5C-4AD7-9803-448BA397899B}" type="slidenum">
              <a:rPr lang="en-US" altLang="zh-CN"/>
              <a:pPr/>
              <a:t>20</a:t>
            </a:fld>
            <a:endParaRPr lang="en-US" altLang="zh-CN"/>
          </a:p>
        </p:txBody>
      </p:sp>
    </p:spTree>
    <p:extLst>
      <p:ext uri="{BB962C8B-B14F-4D97-AF65-F5344CB8AC3E}">
        <p14:creationId xmlns:p14="http://schemas.microsoft.com/office/powerpoint/2010/main" val="147091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fld id="{B92F472E-5DE9-43E8-AF49-5520FBC25281}"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B0D4695F-EE42-4556-84D9-AF741F8180F6}" type="slidenum">
              <a:rPr lang="en-US" altLang="zh-CN"/>
              <a:pPr/>
              <a:t>‹#›</a:t>
            </a:fld>
            <a:endParaRPr lang="en-US" altLang="zh-CN"/>
          </a:p>
        </p:txBody>
      </p:sp>
    </p:spTree>
    <p:extLst>
      <p:ext uri="{BB962C8B-B14F-4D97-AF65-F5344CB8AC3E}">
        <p14:creationId xmlns:p14="http://schemas.microsoft.com/office/powerpoint/2010/main" val="3135017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78068B4E-45CE-425D-8ACB-EBFB1AB1DB57}"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1F2C4842-9F62-4126-A2BC-179030DB8E11}" type="slidenum">
              <a:rPr lang="en-US" altLang="zh-CN"/>
              <a:pPr/>
              <a:t>‹#›</a:t>
            </a:fld>
            <a:endParaRPr lang="en-US" altLang="zh-CN"/>
          </a:p>
        </p:txBody>
      </p:sp>
    </p:spTree>
    <p:extLst>
      <p:ext uri="{BB962C8B-B14F-4D97-AF65-F5344CB8AC3E}">
        <p14:creationId xmlns:p14="http://schemas.microsoft.com/office/powerpoint/2010/main" val="3669894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152400"/>
            <a:ext cx="2743200" cy="5973763"/>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152400"/>
            <a:ext cx="8077200" cy="597376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770CF775-2CE5-4270-8C20-F3D557F80984}"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DCEEE2B0-194E-44E9-A8FF-6D5A70358300}" type="slidenum">
              <a:rPr lang="en-US" altLang="zh-CN"/>
              <a:pPr/>
              <a:t>‹#›</a:t>
            </a:fld>
            <a:endParaRPr lang="en-US" altLang="zh-CN"/>
          </a:p>
        </p:txBody>
      </p:sp>
    </p:spTree>
    <p:extLst>
      <p:ext uri="{BB962C8B-B14F-4D97-AF65-F5344CB8AC3E}">
        <p14:creationId xmlns:p14="http://schemas.microsoft.com/office/powerpoint/2010/main" val="1102532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459336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2697696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806082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143000"/>
            <a:ext cx="54102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143000"/>
            <a:ext cx="54102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页脚占位符 4"/>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617395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页脚占位符 6"/>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3118399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页脚占位符 2"/>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41766272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页脚占位符 1"/>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1379949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页脚占位符 4"/>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210664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FAAA6424-6C9C-402E-A1B9-88DCFC6A5539}"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3219345F-50E4-4491-B0B4-117669B54471}" type="slidenum">
              <a:rPr lang="en-US" altLang="zh-CN"/>
              <a:pPr/>
              <a:t>‹#›</a:t>
            </a:fld>
            <a:endParaRPr lang="en-US" altLang="zh-CN"/>
          </a:p>
        </p:txBody>
      </p:sp>
    </p:spTree>
    <p:extLst>
      <p:ext uri="{BB962C8B-B14F-4D97-AF65-F5344CB8AC3E}">
        <p14:creationId xmlns:p14="http://schemas.microsoft.com/office/powerpoint/2010/main" val="37880681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页脚占位符 4"/>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26884966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27144093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152400"/>
            <a:ext cx="2743200" cy="5973763"/>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152400"/>
            <a:ext cx="8077200" cy="597376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3540473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fld id="{87794358-58BD-413E-A970-58C1FC116A29}"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6B77ABCA-5B52-406D-AC57-B911A57EE3DD}" type="slidenum">
              <a:rPr lang="en-US" altLang="zh-CN"/>
              <a:pPr/>
              <a:t>‹#›</a:t>
            </a:fld>
            <a:endParaRPr lang="en-US" altLang="zh-CN"/>
          </a:p>
        </p:txBody>
      </p:sp>
    </p:spTree>
    <p:extLst>
      <p:ext uri="{BB962C8B-B14F-4D97-AF65-F5344CB8AC3E}">
        <p14:creationId xmlns:p14="http://schemas.microsoft.com/office/powerpoint/2010/main" val="3586291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143000"/>
            <a:ext cx="54102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143000"/>
            <a:ext cx="54102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lvl1pPr>
              <a:defRPr/>
            </a:lvl1pPr>
          </a:lstStyle>
          <a:p>
            <a:fld id="{BEF91C33-2B6E-4523-81D7-8003395B266E}" type="datetime1">
              <a:rPr lang="en-US" altLang="zh-CN"/>
              <a:pPr/>
              <a:t>7/12/2024</a:t>
            </a:fld>
            <a:endParaRPr lang="en-US" altLang="zh-CN"/>
          </a:p>
        </p:txBody>
      </p:sp>
      <p:sp>
        <p:nvSpPr>
          <p:cNvPr id="6" name="页脚占位符 5"/>
          <p:cNvSpPr>
            <a:spLocks noGrp="1"/>
          </p:cNvSpPr>
          <p:nvPr>
            <p:ph type="ftr" sz="quarter" idx="11"/>
          </p:nvPr>
        </p:nvSpPr>
        <p:spPr/>
        <p:txBody>
          <a:bodyPr/>
          <a:lstStyle>
            <a:lvl1pPr>
              <a:defRPr/>
            </a:lvl1pPr>
          </a:lstStyle>
          <a:p>
            <a:r>
              <a:rPr lang="en-US" altLang="zh-CN"/>
              <a:t>Policy Deliberative</a:t>
            </a:r>
          </a:p>
        </p:txBody>
      </p:sp>
      <p:sp>
        <p:nvSpPr>
          <p:cNvPr id="7" name="灯片编号占位符 6"/>
          <p:cNvSpPr>
            <a:spLocks noGrp="1"/>
          </p:cNvSpPr>
          <p:nvPr>
            <p:ph type="sldNum" sz="quarter" idx="12"/>
          </p:nvPr>
        </p:nvSpPr>
        <p:spPr/>
        <p:txBody>
          <a:bodyPr/>
          <a:lstStyle>
            <a:lvl1pPr>
              <a:defRPr/>
            </a:lvl1pPr>
          </a:lstStyle>
          <a:p>
            <a:fld id="{35B98C95-290C-4046-98D1-A9FF55616EC6}" type="slidenum">
              <a:rPr lang="en-US" altLang="zh-CN"/>
              <a:pPr/>
              <a:t>‹#›</a:t>
            </a:fld>
            <a:endParaRPr lang="en-US" altLang="zh-CN"/>
          </a:p>
        </p:txBody>
      </p:sp>
    </p:spTree>
    <p:extLst>
      <p:ext uri="{BB962C8B-B14F-4D97-AF65-F5344CB8AC3E}">
        <p14:creationId xmlns:p14="http://schemas.microsoft.com/office/powerpoint/2010/main" val="3428431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lvl1pPr>
              <a:defRPr/>
            </a:lvl1pPr>
          </a:lstStyle>
          <a:p>
            <a:fld id="{1003E231-CFA0-4125-9E80-234D39F2B613}" type="datetime1">
              <a:rPr lang="en-US" altLang="zh-CN"/>
              <a:pPr/>
              <a:t>7/12/2024</a:t>
            </a:fld>
            <a:endParaRPr lang="en-US" altLang="zh-CN"/>
          </a:p>
        </p:txBody>
      </p:sp>
      <p:sp>
        <p:nvSpPr>
          <p:cNvPr id="8" name="页脚占位符 7"/>
          <p:cNvSpPr>
            <a:spLocks noGrp="1"/>
          </p:cNvSpPr>
          <p:nvPr>
            <p:ph type="ftr" sz="quarter" idx="11"/>
          </p:nvPr>
        </p:nvSpPr>
        <p:spPr/>
        <p:txBody>
          <a:bodyPr/>
          <a:lstStyle>
            <a:lvl1pPr>
              <a:defRPr/>
            </a:lvl1pPr>
          </a:lstStyle>
          <a:p>
            <a:r>
              <a:rPr lang="en-US" altLang="zh-CN"/>
              <a:t>Policy Deliberative</a:t>
            </a:r>
          </a:p>
        </p:txBody>
      </p:sp>
      <p:sp>
        <p:nvSpPr>
          <p:cNvPr id="9" name="灯片编号占位符 8"/>
          <p:cNvSpPr>
            <a:spLocks noGrp="1"/>
          </p:cNvSpPr>
          <p:nvPr>
            <p:ph type="sldNum" sz="quarter" idx="12"/>
          </p:nvPr>
        </p:nvSpPr>
        <p:spPr/>
        <p:txBody>
          <a:bodyPr/>
          <a:lstStyle>
            <a:lvl1pPr>
              <a:defRPr/>
            </a:lvl1pPr>
          </a:lstStyle>
          <a:p>
            <a:fld id="{23854AC8-0649-4143-BF33-AD8B861064EF}" type="slidenum">
              <a:rPr lang="en-US" altLang="zh-CN"/>
              <a:pPr/>
              <a:t>‹#›</a:t>
            </a:fld>
            <a:endParaRPr lang="en-US" altLang="zh-CN"/>
          </a:p>
        </p:txBody>
      </p:sp>
    </p:spTree>
    <p:extLst>
      <p:ext uri="{BB962C8B-B14F-4D97-AF65-F5344CB8AC3E}">
        <p14:creationId xmlns:p14="http://schemas.microsoft.com/office/powerpoint/2010/main" val="1405680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lvl1pPr>
              <a:defRPr/>
            </a:lvl1pPr>
          </a:lstStyle>
          <a:p>
            <a:fld id="{B6699333-D9E5-4867-A0D7-02E637884CE6}" type="datetime1">
              <a:rPr lang="en-US" altLang="zh-CN"/>
              <a:pPr/>
              <a:t>7/12/2024</a:t>
            </a:fld>
            <a:endParaRPr lang="en-US" altLang="zh-CN"/>
          </a:p>
        </p:txBody>
      </p:sp>
      <p:sp>
        <p:nvSpPr>
          <p:cNvPr id="4" name="页脚占位符 3"/>
          <p:cNvSpPr>
            <a:spLocks noGrp="1"/>
          </p:cNvSpPr>
          <p:nvPr>
            <p:ph type="ftr" sz="quarter" idx="11"/>
          </p:nvPr>
        </p:nvSpPr>
        <p:spPr/>
        <p:txBody>
          <a:bodyPr/>
          <a:lstStyle>
            <a:lvl1pPr>
              <a:defRPr/>
            </a:lvl1pPr>
          </a:lstStyle>
          <a:p>
            <a:r>
              <a:rPr lang="en-US" altLang="zh-CN"/>
              <a:t>Policy Deliberative</a:t>
            </a:r>
          </a:p>
        </p:txBody>
      </p:sp>
      <p:sp>
        <p:nvSpPr>
          <p:cNvPr id="5" name="灯片编号占位符 4"/>
          <p:cNvSpPr>
            <a:spLocks noGrp="1"/>
          </p:cNvSpPr>
          <p:nvPr>
            <p:ph type="sldNum" sz="quarter" idx="12"/>
          </p:nvPr>
        </p:nvSpPr>
        <p:spPr/>
        <p:txBody>
          <a:bodyPr/>
          <a:lstStyle>
            <a:lvl1pPr>
              <a:defRPr/>
            </a:lvl1pPr>
          </a:lstStyle>
          <a:p>
            <a:fld id="{D68E221D-7FF8-4082-AC32-D269A4E6B640}" type="slidenum">
              <a:rPr lang="en-US" altLang="zh-CN"/>
              <a:pPr/>
              <a:t>‹#›</a:t>
            </a:fld>
            <a:endParaRPr lang="en-US" altLang="zh-CN"/>
          </a:p>
        </p:txBody>
      </p:sp>
    </p:spTree>
    <p:extLst>
      <p:ext uri="{BB962C8B-B14F-4D97-AF65-F5344CB8AC3E}">
        <p14:creationId xmlns:p14="http://schemas.microsoft.com/office/powerpoint/2010/main" val="750952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fld id="{F5B39214-968E-4B04-AD2A-D75F38133FD4}" type="datetime1">
              <a:rPr lang="en-US" altLang="zh-CN"/>
              <a:pPr/>
              <a:t>7/12/2024</a:t>
            </a:fld>
            <a:endParaRPr lang="en-US" altLang="zh-CN"/>
          </a:p>
        </p:txBody>
      </p:sp>
      <p:sp>
        <p:nvSpPr>
          <p:cNvPr id="3" name="页脚占位符 2"/>
          <p:cNvSpPr>
            <a:spLocks noGrp="1"/>
          </p:cNvSpPr>
          <p:nvPr>
            <p:ph type="ftr" sz="quarter" idx="11"/>
          </p:nvPr>
        </p:nvSpPr>
        <p:spPr/>
        <p:txBody>
          <a:bodyPr/>
          <a:lstStyle>
            <a:lvl1pPr>
              <a:defRPr/>
            </a:lvl1pPr>
          </a:lstStyle>
          <a:p>
            <a:r>
              <a:rPr lang="en-US" altLang="zh-CN"/>
              <a:t>Policy Deliberative</a:t>
            </a:r>
          </a:p>
        </p:txBody>
      </p:sp>
      <p:sp>
        <p:nvSpPr>
          <p:cNvPr id="4" name="灯片编号占位符 3"/>
          <p:cNvSpPr>
            <a:spLocks noGrp="1"/>
          </p:cNvSpPr>
          <p:nvPr>
            <p:ph type="sldNum" sz="quarter" idx="12"/>
          </p:nvPr>
        </p:nvSpPr>
        <p:spPr/>
        <p:txBody>
          <a:bodyPr/>
          <a:lstStyle>
            <a:lvl1pPr>
              <a:defRPr/>
            </a:lvl1pPr>
          </a:lstStyle>
          <a:p>
            <a:fld id="{021913BC-5CF6-40F0-917E-07BAA5651E02}" type="slidenum">
              <a:rPr lang="en-US" altLang="zh-CN"/>
              <a:pPr/>
              <a:t>‹#›</a:t>
            </a:fld>
            <a:endParaRPr lang="en-US" altLang="zh-CN"/>
          </a:p>
        </p:txBody>
      </p:sp>
    </p:spTree>
    <p:extLst>
      <p:ext uri="{BB962C8B-B14F-4D97-AF65-F5344CB8AC3E}">
        <p14:creationId xmlns:p14="http://schemas.microsoft.com/office/powerpoint/2010/main" val="2374660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fld id="{1985425C-A260-4FD9-B060-4D4A8A7DDB2E}" type="datetime1">
              <a:rPr lang="en-US" altLang="zh-CN"/>
              <a:pPr/>
              <a:t>7/12/2024</a:t>
            </a:fld>
            <a:endParaRPr lang="en-US" altLang="zh-CN"/>
          </a:p>
        </p:txBody>
      </p:sp>
      <p:sp>
        <p:nvSpPr>
          <p:cNvPr id="6" name="页脚占位符 5"/>
          <p:cNvSpPr>
            <a:spLocks noGrp="1"/>
          </p:cNvSpPr>
          <p:nvPr>
            <p:ph type="ftr" sz="quarter" idx="11"/>
          </p:nvPr>
        </p:nvSpPr>
        <p:spPr/>
        <p:txBody>
          <a:bodyPr/>
          <a:lstStyle>
            <a:lvl1pPr>
              <a:defRPr/>
            </a:lvl1pPr>
          </a:lstStyle>
          <a:p>
            <a:r>
              <a:rPr lang="en-US" altLang="zh-CN"/>
              <a:t>Policy Deliberative</a:t>
            </a:r>
          </a:p>
        </p:txBody>
      </p:sp>
      <p:sp>
        <p:nvSpPr>
          <p:cNvPr id="7" name="灯片编号占位符 6"/>
          <p:cNvSpPr>
            <a:spLocks noGrp="1"/>
          </p:cNvSpPr>
          <p:nvPr>
            <p:ph type="sldNum" sz="quarter" idx="12"/>
          </p:nvPr>
        </p:nvSpPr>
        <p:spPr/>
        <p:txBody>
          <a:bodyPr/>
          <a:lstStyle>
            <a:lvl1pPr>
              <a:defRPr/>
            </a:lvl1pPr>
          </a:lstStyle>
          <a:p>
            <a:fld id="{31806BD5-8AB4-4270-9B48-6618E12E0386}" type="slidenum">
              <a:rPr lang="en-US" altLang="zh-CN"/>
              <a:pPr/>
              <a:t>‹#›</a:t>
            </a:fld>
            <a:endParaRPr lang="en-US" altLang="zh-CN"/>
          </a:p>
        </p:txBody>
      </p:sp>
    </p:spTree>
    <p:extLst>
      <p:ext uri="{BB962C8B-B14F-4D97-AF65-F5344CB8AC3E}">
        <p14:creationId xmlns:p14="http://schemas.microsoft.com/office/powerpoint/2010/main" val="3001337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fld id="{B0691A03-45D3-4FF7-B9E9-D7B2F8A72C12}" type="datetime1">
              <a:rPr lang="en-US" altLang="zh-CN"/>
              <a:pPr/>
              <a:t>7/12/2024</a:t>
            </a:fld>
            <a:endParaRPr lang="en-US" altLang="zh-CN"/>
          </a:p>
        </p:txBody>
      </p:sp>
      <p:sp>
        <p:nvSpPr>
          <p:cNvPr id="6" name="页脚占位符 5"/>
          <p:cNvSpPr>
            <a:spLocks noGrp="1"/>
          </p:cNvSpPr>
          <p:nvPr>
            <p:ph type="ftr" sz="quarter" idx="11"/>
          </p:nvPr>
        </p:nvSpPr>
        <p:spPr/>
        <p:txBody>
          <a:bodyPr/>
          <a:lstStyle>
            <a:lvl1pPr>
              <a:defRPr/>
            </a:lvl1pPr>
          </a:lstStyle>
          <a:p>
            <a:r>
              <a:rPr lang="en-US" altLang="zh-CN"/>
              <a:t>Policy Deliberative</a:t>
            </a:r>
          </a:p>
        </p:txBody>
      </p:sp>
      <p:sp>
        <p:nvSpPr>
          <p:cNvPr id="7" name="灯片编号占位符 6"/>
          <p:cNvSpPr>
            <a:spLocks noGrp="1"/>
          </p:cNvSpPr>
          <p:nvPr>
            <p:ph type="sldNum" sz="quarter" idx="12"/>
          </p:nvPr>
        </p:nvSpPr>
        <p:spPr/>
        <p:txBody>
          <a:bodyPr/>
          <a:lstStyle>
            <a:lvl1pPr>
              <a:defRPr/>
            </a:lvl1pPr>
          </a:lstStyle>
          <a:p>
            <a:fld id="{3D01E54F-32AA-45C3-981A-EAF4383595A5}" type="slidenum">
              <a:rPr lang="en-US" altLang="zh-CN"/>
              <a:pPr/>
              <a:t>‹#›</a:t>
            </a:fld>
            <a:endParaRPr lang="en-US" altLang="zh-CN"/>
          </a:p>
        </p:txBody>
      </p:sp>
    </p:spTree>
    <p:extLst>
      <p:ext uri="{BB962C8B-B14F-4D97-AF65-F5344CB8AC3E}">
        <p14:creationId xmlns:p14="http://schemas.microsoft.com/office/powerpoint/2010/main" val="1450719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itle Placeholder 1"/>
          <p:cNvSpPr>
            <a:spLocks noGrp="1" noChangeArrowheads="1"/>
          </p:cNvSpPr>
          <p:nvPr>
            <p:ph type="title"/>
          </p:nvPr>
        </p:nvSpPr>
        <p:spPr bwMode="auto">
          <a:xfrm>
            <a:off x="609600" y="152400"/>
            <a:ext cx="10972800"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1028" name="Text Placeholder 2"/>
          <p:cNvSpPr>
            <a:spLocks noGrp="1" noChangeArrowheads="1"/>
          </p:cNvSpPr>
          <p:nvPr>
            <p:ph type="body" idx="1"/>
          </p:nvPr>
        </p:nvSpPr>
        <p:spPr bwMode="auto">
          <a:xfrm>
            <a:off x="609600" y="1143000"/>
            <a:ext cx="10972800" cy="4983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029" name="Date Placeholder 3"/>
          <p:cNvSpPr>
            <a:spLocks noGrp="1" noChangeArrowheads="1"/>
          </p:cNvSpPr>
          <p:nvPr>
            <p:ph type="dt" sz="half" idx="2"/>
          </p:nvPr>
        </p:nvSpPr>
        <p:spPr bwMode="auto">
          <a:xfrm>
            <a:off x="609600" y="6356350"/>
            <a:ext cx="28448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defRPr sz="1200">
                <a:solidFill>
                  <a:srgbClr val="898989"/>
                </a:solidFill>
                <a:latin typeface="+mn-lt"/>
                <a:ea typeface="宋体" charset="-122"/>
                <a:cs typeface="+mn-cs"/>
              </a:defRPr>
            </a:lvl1pPr>
          </a:lstStyle>
          <a:p>
            <a:fld id="{3D180737-D3E9-425A-B462-941355E58A2C}" type="datetime1">
              <a:rPr lang="en-US" altLang="zh-CN"/>
              <a:pPr/>
              <a:t>7/12/2024</a:t>
            </a:fld>
            <a:endParaRPr lang="en-US" altLang="zh-CN"/>
          </a:p>
        </p:txBody>
      </p:sp>
      <p:sp>
        <p:nvSpPr>
          <p:cNvPr id="1030" name="Footer Placeholder 4"/>
          <p:cNvSpPr>
            <a:spLocks noGrp="1" noChangeArrowheads="1"/>
          </p:cNvSpPr>
          <p:nvPr>
            <p:ph type="ftr" sz="quarter" idx="3"/>
          </p:nvPr>
        </p:nvSpPr>
        <p:spPr bwMode="auto">
          <a:xfrm>
            <a:off x="4165600" y="6356350"/>
            <a:ext cx="38608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a:defRPr sz="1400" b="1" i="1">
                <a:solidFill>
                  <a:srgbClr val="FF0000"/>
                </a:solidFill>
                <a:latin typeface="+mn-lt"/>
                <a:ea typeface="宋体" charset="-122"/>
                <a:cs typeface="+mn-cs"/>
              </a:defRPr>
            </a:lvl1pPr>
          </a:lstStyle>
          <a:p>
            <a:r>
              <a:rPr lang="en-US" altLang="zh-CN"/>
              <a:t>Policy Deliberative</a:t>
            </a:r>
          </a:p>
        </p:txBody>
      </p:sp>
      <p:sp>
        <p:nvSpPr>
          <p:cNvPr id="1031" name="Slide Number Placeholder 5"/>
          <p:cNvSpPr>
            <a:spLocks noGrp="1" noChangeArrowheads="1"/>
          </p:cNvSpPr>
          <p:nvPr>
            <p:ph type="sldNum" sz="quarter" idx="4"/>
          </p:nvPr>
        </p:nvSpPr>
        <p:spPr bwMode="auto">
          <a:xfrm>
            <a:off x="8737600" y="6356350"/>
            <a:ext cx="28448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a:defRPr sz="1200">
                <a:solidFill>
                  <a:srgbClr val="898989"/>
                </a:solidFill>
                <a:latin typeface="+mn-lt"/>
                <a:ea typeface="宋体" charset="-122"/>
                <a:cs typeface="+mn-cs"/>
              </a:defRPr>
            </a:lvl1pPr>
          </a:lstStyle>
          <a:p>
            <a:fld id="{C91A2B43-65A4-4939-BD9C-A7FB2558946C}" type="slidenum">
              <a:rPr lang="en-US" altLang="zh-CN"/>
              <a:pPr/>
              <a:t>‹#›</a:t>
            </a:fld>
            <a:endParaRPr lang="en-US" altLang="zh-CN"/>
          </a:p>
        </p:txBody>
      </p:sp>
      <p:pic>
        <p:nvPicPr>
          <p:cNvPr id="1032" name="Picture 2" descr="Massachusetts Department of Energy Resources | Mass.gov"/>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633538" cy="955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ctr" rtl="0" fontAlgn="base">
        <a:spcBef>
          <a:spcPct val="0"/>
        </a:spcBef>
        <a:spcAft>
          <a:spcPct val="0"/>
        </a:spcAft>
        <a:buSzPct val="100000"/>
        <a:defRPr sz="4400" b="1">
          <a:solidFill>
            <a:srgbClr val="008000"/>
          </a:solidFill>
          <a:latin typeface="+mj-lt"/>
          <a:ea typeface="+mj-ea"/>
          <a:cs typeface="+mj-cs"/>
        </a:defRPr>
      </a:lvl1pPr>
      <a:lvl2pPr algn="ctr" rtl="0" fontAlgn="base">
        <a:spcBef>
          <a:spcPct val="0"/>
        </a:spcBef>
        <a:spcAft>
          <a:spcPct val="0"/>
        </a:spcAft>
        <a:buSzPct val="100000"/>
        <a:defRPr sz="4400" b="1">
          <a:solidFill>
            <a:srgbClr val="008000"/>
          </a:solidFill>
          <a:latin typeface="Arial" charset="0"/>
          <a:cs typeface="Arial" charset="0"/>
        </a:defRPr>
      </a:lvl2pPr>
      <a:lvl3pPr algn="ctr" rtl="0" fontAlgn="base">
        <a:spcBef>
          <a:spcPct val="0"/>
        </a:spcBef>
        <a:spcAft>
          <a:spcPct val="0"/>
        </a:spcAft>
        <a:buSzPct val="100000"/>
        <a:defRPr sz="4400" b="1">
          <a:solidFill>
            <a:srgbClr val="008000"/>
          </a:solidFill>
          <a:latin typeface="Arial" charset="0"/>
          <a:cs typeface="Arial" charset="0"/>
        </a:defRPr>
      </a:lvl3pPr>
      <a:lvl4pPr algn="ctr" rtl="0" fontAlgn="base">
        <a:spcBef>
          <a:spcPct val="0"/>
        </a:spcBef>
        <a:spcAft>
          <a:spcPct val="0"/>
        </a:spcAft>
        <a:buSzPct val="100000"/>
        <a:defRPr sz="4400" b="1">
          <a:solidFill>
            <a:srgbClr val="008000"/>
          </a:solidFill>
          <a:latin typeface="Arial" charset="0"/>
          <a:cs typeface="Arial" charset="0"/>
        </a:defRPr>
      </a:lvl4pPr>
      <a:lvl5pPr algn="ctr" rtl="0" fontAlgn="base">
        <a:spcBef>
          <a:spcPct val="0"/>
        </a:spcBef>
        <a:spcAft>
          <a:spcPct val="0"/>
        </a:spcAft>
        <a:buSzPct val="100000"/>
        <a:defRPr sz="4400" b="1">
          <a:solidFill>
            <a:srgbClr val="008000"/>
          </a:solidFill>
          <a:latin typeface="Arial" charset="0"/>
          <a:cs typeface="Arial" charset="0"/>
        </a:defRPr>
      </a:lvl5pPr>
      <a:lvl6pPr marL="457200" algn="ctr" rtl="0" fontAlgn="base">
        <a:spcBef>
          <a:spcPct val="0"/>
        </a:spcBef>
        <a:spcAft>
          <a:spcPct val="0"/>
        </a:spcAft>
        <a:buSzPct val="100000"/>
        <a:defRPr sz="4400" b="1">
          <a:solidFill>
            <a:srgbClr val="008000"/>
          </a:solidFill>
          <a:latin typeface="Arial" charset="0"/>
          <a:cs typeface="Arial" charset="0"/>
        </a:defRPr>
      </a:lvl6pPr>
      <a:lvl7pPr marL="914400" algn="ctr" rtl="0" fontAlgn="base">
        <a:spcBef>
          <a:spcPct val="0"/>
        </a:spcBef>
        <a:spcAft>
          <a:spcPct val="0"/>
        </a:spcAft>
        <a:buSzPct val="100000"/>
        <a:defRPr sz="4400" b="1">
          <a:solidFill>
            <a:srgbClr val="008000"/>
          </a:solidFill>
          <a:latin typeface="Arial" charset="0"/>
          <a:cs typeface="Arial" charset="0"/>
        </a:defRPr>
      </a:lvl7pPr>
      <a:lvl8pPr marL="1371600" algn="ctr" rtl="0" fontAlgn="base">
        <a:spcBef>
          <a:spcPct val="0"/>
        </a:spcBef>
        <a:spcAft>
          <a:spcPct val="0"/>
        </a:spcAft>
        <a:buSzPct val="100000"/>
        <a:defRPr sz="4400" b="1">
          <a:solidFill>
            <a:srgbClr val="008000"/>
          </a:solidFill>
          <a:latin typeface="Arial" charset="0"/>
          <a:cs typeface="Arial" charset="0"/>
        </a:defRPr>
      </a:lvl8pPr>
      <a:lvl9pPr marL="1828800" algn="ctr" rtl="0" fontAlgn="base">
        <a:spcBef>
          <a:spcPct val="0"/>
        </a:spcBef>
        <a:spcAft>
          <a:spcPct val="0"/>
        </a:spcAft>
        <a:buSzPct val="100000"/>
        <a:defRPr sz="4400" b="1">
          <a:solidFill>
            <a:srgbClr val="008000"/>
          </a:solidFill>
          <a:latin typeface="Arial" charset="0"/>
          <a:cs typeface="Arial" charset="0"/>
        </a:defRPr>
      </a:lvl9pPr>
    </p:titleStyle>
    <p:bodyStyle>
      <a:lvl1pPr marL="342900" indent="-342900" algn="l" rtl="0" fontAlgn="base">
        <a:spcBef>
          <a:spcPct val="20000"/>
        </a:spcBef>
        <a:spcAft>
          <a:spcPct val="0"/>
        </a:spcAft>
        <a:buSzPct val="100000"/>
        <a:buFont typeface="Arial" charset="0"/>
        <a:buChar char="•"/>
        <a:defRPr sz="3200">
          <a:solidFill>
            <a:schemeClr val="tx1"/>
          </a:solidFill>
          <a:latin typeface="+mn-lt"/>
          <a:ea typeface="+mn-ea"/>
          <a:cs typeface="+mn-cs"/>
        </a:defRPr>
      </a:lvl1pPr>
      <a:lvl2pPr marL="742950" indent="-285750" algn="l" rtl="0" fontAlgn="base">
        <a:spcBef>
          <a:spcPct val="20000"/>
        </a:spcBef>
        <a:spcAft>
          <a:spcPct val="0"/>
        </a:spcAft>
        <a:buSzPct val="100000"/>
        <a:buFont typeface="Arial" charset="0"/>
        <a:buChar char="–"/>
        <a:defRPr sz="2800">
          <a:solidFill>
            <a:schemeClr val="tx1"/>
          </a:solidFill>
          <a:latin typeface="+mn-lt"/>
          <a:cs typeface="+mn-cs"/>
        </a:defRPr>
      </a:lvl2pPr>
      <a:lvl3pPr marL="1143000" indent="-228600" algn="l" rtl="0" fontAlgn="base">
        <a:spcBef>
          <a:spcPct val="20000"/>
        </a:spcBef>
        <a:spcAft>
          <a:spcPct val="0"/>
        </a:spcAft>
        <a:buSzPct val="100000"/>
        <a:buFont typeface="Arial" charset="0"/>
        <a:buChar char="•"/>
        <a:defRPr sz="2400">
          <a:solidFill>
            <a:schemeClr val="tx1"/>
          </a:solidFill>
          <a:latin typeface="+mn-lt"/>
          <a:cs typeface="+mn-cs"/>
        </a:defRPr>
      </a:lvl3pPr>
      <a:lvl4pPr marL="1600200" indent="-228600" algn="l" rtl="0" fontAlgn="base">
        <a:spcBef>
          <a:spcPct val="20000"/>
        </a:spcBef>
        <a:spcAft>
          <a:spcPct val="0"/>
        </a:spcAft>
        <a:buSzPct val="100000"/>
        <a:buFont typeface="Arial" charset="0"/>
        <a:buChar char="–"/>
        <a:defRPr sz="2000">
          <a:solidFill>
            <a:schemeClr val="tx1"/>
          </a:solidFill>
          <a:latin typeface="+mn-lt"/>
          <a:cs typeface="+mn-cs"/>
        </a:defRPr>
      </a:lvl4pPr>
      <a:lvl5pPr marL="2057400" indent="-228600" algn="l" rtl="0" fontAlgn="base">
        <a:spcBef>
          <a:spcPct val="20000"/>
        </a:spcBef>
        <a:spcAft>
          <a:spcPct val="0"/>
        </a:spcAft>
        <a:buSzPct val="100000"/>
        <a:buFont typeface="Arial" charset="0"/>
        <a:buChar char="»"/>
        <a:defRPr sz="2000">
          <a:solidFill>
            <a:schemeClr val="tx1"/>
          </a:solidFill>
          <a:latin typeface="+mn-lt"/>
          <a:cs typeface="+mn-cs"/>
        </a:defRPr>
      </a:lvl5pPr>
      <a:lvl6pPr marL="2514600" indent="-228600" algn="l" rtl="0" fontAlgn="base">
        <a:spcBef>
          <a:spcPct val="20000"/>
        </a:spcBef>
        <a:spcAft>
          <a:spcPct val="0"/>
        </a:spcAft>
        <a:buSzPct val="100000"/>
        <a:buFont typeface="Arial" charset="0"/>
        <a:buChar char="»"/>
        <a:defRPr sz="2000">
          <a:solidFill>
            <a:schemeClr val="tx1"/>
          </a:solidFill>
          <a:latin typeface="+mn-lt"/>
          <a:cs typeface="+mn-cs"/>
        </a:defRPr>
      </a:lvl6pPr>
      <a:lvl7pPr marL="2971800" indent="-228600" algn="l" rtl="0" fontAlgn="base">
        <a:spcBef>
          <a:spcPct val="20000"/>
        </a:spcBef>
        <a:spcAft>
          <a:spcPct val="0"/>
        </a:spcAft>
        <a:buSzPct val="100000"/>
        <a:buFont typeface="Arial" charset="0"/>
        <a:buChar char="»"/>
        <a:defRPr sz="2000">
          <a:solidFill>
            <a:schemeClr val="tx1"/>
          </a:solidFill>
          <a:latin typeface="+mn-lt"/>
          <a:cs typeface="+mn-cs"/>
        </a:defRPr>
      </a:lvl7pPr>
      <a:lvl8pPr marL="3429000" indent="-228600" algn="l" rtl="0" fontAlgn="base">
        <a:spcBef>
          <a:spcPct val="20000"/>
        </a:spcBef>
        <a:spcAft>
          <a:spcPct val="0"/>
        </a:spcAft>
        <a:buSzPct val="100000"/>
        <a:buFont typeface="Arial" charset="0"/>
        <a:buChar char="»"/>
        <a:defRPr sz="2000">
          <a:solidFill>
            <a:schemeClr val="tx1"/>
          </a:solidFill>
          <a:latin typeface="+mn-lt"/>
          <a:cs typeface="+mn-cs"/>
        </a:defRPr>
      </a:lvl8pPr>
      <a:lvl9pPr marL="3886200" indent="-228600" algn="l" rtl="0" fontAlgn="base">
        <a:spcBef>
          <a:spcPct val="20000"/>
        </a:spcBef>
        <a:spcAft>
          <a:spcPct val="0"/>
        </a:spcAft>
        <a:buSzPct val="100000"/>
        <a:buFont typeface="Arial" charset="0"/>
        <a:buChar char="»"/>
        <a:defRPr sz="2000">
          <a:solidFill>
            <a:schemeClr val="tx1"/>
          </a:solidFill>
          <a:latin typeface="+mn-lt"/>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98" name="Picture 2" descr="Massachusetts Department of Energy Resources | Mass.gov"/>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633538" cy="955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99" name="Rectangle 2"/>
          <p:cNvSpPr>
            <a:spLocks noChangeArrowheads="1"/>
          </p:cNvSpPr>
          <p:nvPr/>
        </p:nvSpPr>
        <p:spPr bwMode="auto">
          <a:xfrm>
            <a:off x="0" y="0"/>
            <a:ext cx="1828800" cy="6858000"/>
          </a:xfrm>
          <a:prstGeom prst="rect">
            <a:avLst/>
          </a:prstGeom>
          <a:solidFill>
            <a:srgbClr val="004B8E"/>
          </a:solidFill>
          <a:ln>
            <a:noFill/>
          </a:ln>
          <a:effectLst/>
          <a:extLst>
            <a:ext uri="{91240B29-F687-4F45-9708-019B960494DF}">
              <a14:hiddenLine xmlns:a14="http://schemas.microsoft.com/office/drawing/2010/main" w="25400"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en-US" altLang="zh-CN">
              <a:solidFill>
                <a:srgbClr val="FFFFFF"/>
              </a:solidFill>
              <a:ea typeface="宋体" charset="-122"/>
            </a:endParaRPr>
          </a:p>
        </p:txBody>
      </p:sp>
      <p:sp>
        <p:nvSpPr>
          <p:cNvPr id="6200" name="Rectangle 3"/>
          <p:cNvSpPr>
            <a:spLocks noChangeArrowheads="1"/>
          </p:cNvSpPr>
          <p:nvPr/>
        </p:nvSpPr>
        <p:spPr bwMode="auto">
          <a:xfrm>
            <a:off x="3556000" y="152400"/>
            <a:ext cx="8128000"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zh-CN" sz="1200" b="1" i="1">
                <a:solidFill>
                  <a:srgbClr val="1F497D"/>
                </a:solidFill>
                <a:ea typeface="宋体" charset="-122"/>
              </a:rPr>
              <a:t>Creating A Clean, Affordable, Equitable and Resilient Energy Future For the Commonwealth</a:t>
            </a:r>
          </a:p>
        </p:txBody>
      </p:sp>
      <p:sp>
        <p:nvSpPr>
          <p:cNvPr id="6201" name="Rounded Rectangle 4"/>
          <p:cNvSpPr>
            <a:spLocks noChangeArrowheads="1"/>
          </p:cNvSpPr>
          <p:nvPr/>
        </p:nvSpPr>
        <p:spPr bwMode="auto">
          <a:xfrm>
            <a:off x="812800" y="457200"/>
            <a:ext cx="3352800" cy="1828800"/>
          </a:xfrm>
          <a:prstGeom prst="roundRect">
            <a:avLst>
              <a:gd name="adj" fmla="val 16667"/>
            </a:avLst>
          </a:prstGeom>
          <a:solidFill>
            <a:srgbClr val="FFFFFF"/>
          </a:solidFill>
          <a:ln>
            <a:noFill/>
          </a:ln>
          <a:effectLst/>
          <a:extLst>
            <a:ext uri="{91240B29-F687-4F45-9708-019B960494DF}">
              <a14:hiddenLine xmlns:a14="http://schemas.microsoft.com/office/drawing/2010/main" w="25400"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en-US" altLang="zh-CN">
              <a:solidFill>
                <a:srgbClr val="FFFFFF"/>
              </a:solidFill>
              <a:ea typeface="宋体" charset="-122"/>
            </a:endParaRPr>
          </a:p>
        </p:txBody>
      </p:sp>
      <p:pic>
        <p:nvPicPr>
          <p:cNvPr id="6202"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17588" y="688975"/>
            <a:ext cx="21463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03" name="Title Placeholder 1"/>
          <p:cNvSpPr>
            <a:spLocks noGrp="1" noChangeArrowheads="1"/>
          </p:cNvSpPr>
          <p:nvPr>
            <p:ph type="title"/>
          </p:nvPr>
        </p:nvSpPr>
        <p:spPr bwMode="auto">
          <a:xfrm>
            <a:off x="609600" y="152400"/>
            <a:ext cx="10972800"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6204" name="Text Placeholder 2"/>
          <p:cNvSpPr>
            <a:spLocks noGrp="1" noChangeArrowheads="1"/>
          </p:cNvSpPr>
          <p:nvPr>
            <p:ph type="body" idx="1"/>
          </p:nvPr>
        </p:nvSpPr>
        <p:spPr bwMode="auto">
          <a:xfrm>
            <a:off x="609600" y="1143000"/>
            <a:ext cx="10972800" cy="4983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6205" name="Footer Placeholder 4"/>
          <p:cNvSpPr>
            <a:spLocks noGrp="1" noChangeArrowheads="1"/>
          </p:cNvSpPr>
          <p:nvPr>
            <p:ph type="ftr" sz="quarter" idx="2"/>
          </p:nvPr>
        </p:nvSpPr>
        <p:spPr bwMode="auto">
          <a:xfrm>
            <a:off x="4165600" y="6356350"/>
            <a:ext cx="38608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a:defRPr sz="1400" b="1" i="1">
                <a:solidFill>
                  <a:srgbClr val="FF0000"/>
                </a:solidFill>
                <a:latin typeface="Arial" charset="0"/>
                <a:ea typeface="宋体" charset="-122"/>
                <a:cs typeface="Arial" charset="0"/>
              </a:defRPr>
            </a:lvl1pPr>
          </a:lstStyle>
          <a:p>
            <a:r>
              <a:rPr lang="en-US" altLang="zh-CN"/>
              <a:t>Policy Deliberative</a:t>
            </a:r>
          </a:p>
        </p:txBody>
      </p:sp>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xStyles>
    <p:titleStyle>
      <a:lvl1pPr algn="ctr" rtl="0" fontAlgn="base">
        <a:spcBef>
          <a:spcPct val="0"/>
        </a:spcBef>
        <a:spcAft>
          <a:spcPct val="0"/>
        </a:spcAft>
        <a:buSzPct val="100000"/>
        <a:defRPr sz="4400" b="1">
          <a:solidFill>
            <a:srgbClr val="008000"/>
          </a:solidFill>
          <a:latin typeface="Arial" charset="0"/>
          <a:cs typeface="Arial" charset="0"/>
        </a:defRPr>
      </a:lvl1pPr>
      <a:lvl2pPr algn="ctr" rtl="0" fontAlgn="base">
        <a:spcBef>
          <a:spcPct val="0"/>
        </a:spcBef>
        <a:spcAft>
          <a:spcPct val="0"/>
        </a:spcAft>
        <a:buSzPct val="100000"/>
        <a:defRPr sz="4400" b="1">
          <a:solidFill>
            <a:srgbClr val="008000"/>
          </a:solidFill>
          <a:latin typeface="Arial" charset="0"/>
          <a:cs typeface="Arial" charset="0"/>
        </a:defRPr>
      </a:lvl2pPr>
      <a:lvl3pPr algn="ctr" rtl="0" fontAlgn="base">
        <a:spcBef>
          <a:spcPct val="0"/>
        </a:spcBef>
        <a:spcAft>
          <a:spcPct val="0"/>
        </a:spcAft>
        <a:buSzPct val="100000"/>
        <a:defRPr sz="4400" b="1">
          <a:solidFill>
            <a:srgbClr val="008000"/>
          </a:solidFill>
          <a:latin typeface="Arial" charset="0"/>
          <a:cs typeface="Arial" charset="0"/>
        </a:defRPr>
      </a:lvl3pPr>
      <a:lvl4pPr algn="ctr" rtl="0" fontAlgn="base">
        <a:spcBef>
          <a:spcPct val="0"/>
        </a:spcBef>
        <a:spcAft>
          <a:spcPct val="0"/>
        </a:spcAft>
        <a:buSzPct val="100000"/>
        <a:defRPr sz="4400" b="1">
          <a:solidFill>
            <a:srgbClr val="008000"/>
          </a:solidFill>
          <a:latin typeface="Arial" charset="0"/>
          <a:cs typeface="Arial" charset="0"/>
        </a:defRPr>
      </a:lvl4pPr>
      <a:lvl5pPr algn="ctr" rtl="0" fontAlgn="base">
        <a:spcBef>
          <a:spcPct val="0"/>
        </a:spcBef>
        <a:spcAft>
          <a:spcPct val="0"/>
        </a:spcAft>
        <a:buSzPct val="100000"/>
        <a:defRPr sz="4400" b="1">
          <a:solidFill>
            <a:srgbClr val="008000"/>
          </a:solidFill>
          <a:latin typeface="Arial" charset="0"/>
          <a:cs typeface="Arial" charset="0"/>
        </a:defRPr>
      </a:lvl5pPr>
      <a:lvl6pPr marL="457200" algn="ctr" rtl="0" fontAlgn="base">
        <a:spcBef>
          <a:spcPct val="0"/>
        </a:spcBef>
        <a:spcAft>
          <a:spcPct val="0"/>
        </a:spcAft>
        <a:buSzPct val="100000"/>
        <a:defRPr sz="4400" b="1">
          <a:solidFill>
            <a:srgbClr val="008000"/>
          </a:solidFill>
          <a:latin typeface="Arial" charset="0"/>
          <a:cs typeface="Arial" charset="0"/>
        </a:defRPr>
      </a:lvl6pPr>
      <a:lvl7pPr marL="914400" algn="ctr" rtl="0" fontAlgn="base">
        <a:spcBef>
          <a:spcPct val="0"/>
        </a:spcBef>
        <a:spcAft>
          <a:spcPct val="0"/>
        </a:spcAft>
        <a:buSzPct val="100000"/>
        <a:defRPr sz="4400" b="1">
          <a:solidFill>
            <a:srgbClr val="008000"/>
          </a:solidFill>
          <a:latin typeface="Arial" charset="0"/>
          <a:cs typeface="Arial" charset="0"/>
        </a:defRPr>
      </a:lvl7pPr>
      <a:lvl8pPr marL="1371600" algn="ctr" rtl="0" fontAlgn="base">
        <a:spcBef>
          <a:spcPct val="0"/>
        </a:spcBef>
        <a:spcAft>
          <a:spcPct val="0"/>
        </a:spcAft>
        <a:buSzPct val="100000"/>
        <a:defRPr sz="4400" b="1">
          <a:solidFill>
            <a:srgbClr val="008000"/>
          </a:solidFill>
          <a:latin typeface="Arial" charset="0"/>
          <a:cs typeface="Arial" charset="0"/>
        </a:defRPr>
      </a:lvl8pPr>
      <a:lvl9pPr marL="1828800" algn="ctr" rtl="0" fontAlgn="base">
        <a:spcBef>
          <a:spcPct val="0"/>
        </a:spcBef>
        <a:spcAft>
          <a:spcPct val="0"/>
        </a:spcAft>
        <a:buSzPct val="100000"/>
        <a:defRPr sz="4400" b="1">
          <a:solidFill>
            <a:srgbClr val="008000"/>
          </a:solidFill>
          <a:latin typeface="Arial" charset="0"/>
          <a:cs typeface="Arial" charset="0"/>
        </a:defRPr>
      </a:lvl9pPr>
    </p:titleStyle>
    <p:bodyStyle>
      <a:lvl1pPr marL="342900" indent="-342900" algn="l" rtl="0" fontAlgn="base">
        <a:spcBef>
          <a:spcPct val="20000"/>
        </a:spcBef>
        <a:spcAft>
          <a:spcPct val="0"/>
        </a:spcAft>
        <a:buSzPct val="100000"/>
        <a:buFont typeface="Arial" charset="0"/>
        <a:buChar char="•"/>
        <a:defRPr sz="3200">
          <a:solidFill>
            <a:schemeClr val="tx1"/>
          </a:solidFill>
          <a:latin typeface="Arial" charset="0"/>
          <a:cs typeface="Arial" charset="0"/>
        </a:defRPr>
      </a:lvl1pPr>
      <a:lvl2pPr marL="742950" indent="-285750" algn="l" rtl="0" fontAlgn="base">
        <a:spcBef>
          <a:spcPct val="20000"/>
        </a:spcBef>
        <a:spcAft>
          <a:spcPct val="0"/>
        </a:spcAft>
        <a:buSzPct val="100000"/>
        <a:buFont typeface="Arial" charset="0"/>
        <a:buChar char="–"/>
        <a:defRPr sz="2800">
          <a:solidFill>
            <a:schemeClr val="tx1"/>
          </a:solidFill>
          <a:latin typeface="Arial" charset="0"/>
          <a:cs typeface="Arial" charset="0"/>
        </a:defRPr>
      </a:lvl2pPr>
      <a:lvl3pPr marL="1143000" indent="-228600" algn="l" rtl="0" fontAlgn="base">
        <a:spcBef>
          <a:spcPct val="20000"/>
        </a:spcBef>
        <a:spcAft>
          <a:spcPct val="0"/>
        </a:spcAft>
        <a:buSzPct val="100000"/>
        <a:buFont typeface="Arial" charset="0"/>
        <a:buChar char="•"/>
        <a:defRPr sz="2400">
          <a:solidFill>
            <a:schemeClr val="tx1"/>
          </a:solidFill>
          <a:latin typeface="Arial" charset="0"/>
          <a:cs typeface="Arial" charset="0"/>
        </a:defRPr>
      </a:lvl3pPr>
      <a:lvl4pPr marL="1600200" indent="-228600" algn="l" rtl="0" fontAlgn="base">
        <a:spcBef>
          <a:spcPct val="20000"/>
        </a:spcBef>
        <a:spcAft>
          <a:spcPct val="0"/>
        </a:spcAft>
        <a:buSzPct val="100000"/>
        <a:buFont typeface="Arial" charset="0"/>
        <a:buChar char="–"/>
        <a:defRPr sz="2000">
          <a:solidFill>
            <a:schemeClr val="tx1"/>
          </a:solidFill>
          <a:latin typeface="Arial" charset="0"/>
          <a:cs typeface="Arial" charset="0"/>
        </a:defRPr>
      </a:lvl4pPr>
      <a:lvl5pPr marL="2057400" indent="-228600" algn="l" rtl="0" fontAlgn="base">
        <a:spcBef>
          <a:spcPct val="20000"/>
        </a:spcBef>
        <a:spcAft>
          <a:spcPct val="0"/>
        </a:spcAft>
        <a:buSzPct val="100000"/>
        <a:buFont typeface="Arial" charset="0"/>
        <a:buChar char="»"/>
        <a:defRPr sz="2000">
          <a:solidFill>
            <a:schemeClr val="tx1"/>
          </a:solidFill>
          <a:latin typeface="Arial" charset="0"/>
          <a:cs typeface="Arial" charset="0"/>
        </a:defRPr>
      </a:lvl5pPr>
      <a:lvl6pPr marL="2514600" indent="-228600" algn="l" rtl="0" fontAlgn="base">
        <a:spcBef>
          <a:spcPct val="20000"/>
        </a:spcBef>
        <a:spcAft>
          <a:spcPct val="0"/>
        </a:spcAft>
        <a:buSzPct val="100000"/>
        <a:buFont typeface="Arial" charset="0"/>
        <a:buChar char="»"/>
        <a:defRPr sz="2000">
          <a:solidFill>
            <a:schemeClr val="tx1"/>
          </a:solidFill>
          <a:latin typeface="Arial" charset="0"/>
          <a:cs typeface="Arial" charset="0"/>
        </a:defRPr>
      </a:lvl6pPr>
      <a:lvl7pPr marL="2971800" indent="-228600" algn="l" rtl="0" fontAlgn="base">
        <a:spcBef>
          <a:spcPct val="20000"/>
        </a:spcBef>
        <a:spcAft>
          <a:spcPct val="0"/>
        </a:spcAft>
        <a:buSzPct val="100000"/>
        <a:buFont typeface="Arial" charset="0"/>
        <a:buChar char="»"/>
        <a:defRPr sz="2000">
          <a:solidFill>
            <a:schemeClr val="tx1"/>
          </a:solidFill>
          <a:latin typeface="Arial" charset="0"/>
          <a:cs typeface="Arial" charset="0"/>
        </a:defRPr>
      </a:lvl7pPr>
      <a:lvl8pPr marL="3429000" indent="-228600" algn="l" rtl="0" fontAlgn="base">
        <a:spcBef>
          <a:spcPct val="20000"/>
        </a:spcBef>
        <a:spcAft>
          <a:spcPct val="0"/>
        </a:spcAft>
        <a:buSzPct val="100000"/>
        <a:buFont typeface="Arial" charset="0"/>
        <a:buChar char="»"/>
        <a:defRPr sz="2000">
          <a:solidFill>
            <a:schemeClr val="tx1"/>
          </a:solidFill>
          <a:latin typeface="Arial" charset="0"/>
          <a:cs typeface="Arial" charset="0"/>
        </a:defRPr>
      </a:lvl8pPr>
      <a:lvl9pPr marL="3886200" indent="-228600" algn="l" rtl="0" fontAlgn="base">
        <a:spcBef>
          <a:spcPct val="20000"/>
        </a:spcBef>
        <a:spcAft>
          <a:spcPct val="0"/>
        </a:spcAft>
        <a:buSzPct val="100000"/>
        <a:buFont typeface="Arial" charset="0"/>
        <a:buChar char="»"/>
        <a:defRPr sz="2000">
          <a:solidFill>
            <a:schemeClr val="tx1"/>
          </a:solidFill>
          <a:latin typeface="Arial" charset="0"/>
          <a:cs typeface="Arial" charset="0"/>
        </a:defRPr>
      </a:lvl9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8.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26.xml"/><Relationship Id="rId3" Type="http://schemas.openxmlformats.org/officeDocument/2006/relationships/slide" Target="slide3.xml"/><Relationship Id="rId7" Type="http://schemas.openxmlformats.org/officeDocument/2006/relationships/slide" Target="slide25.xml"/><Relationship Id="rId12" Type="http://schemas.openxmlformats.org/officeDocument/2006/relationships/slide" Target="slide57.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slide" Target="slide18.xml"/><Relationship Id="rId11" Type="http://schemas.openxmlformats.org/officeDocument/2006/relationships/slide" Target="slide55.xml"/><Relationship Id="rId5" Type="http://schemas.openxmlformats.org/officeDocument/2006/relationships/slide" Target="slide15.xml"/><Relationship Id="rId10" Type="http://schemas.openxmlformats.org/officeDocument/2006/relationships/slide" Target="slide50.xml"/><Relationship Id="rId4" Type="http://schemas.openxmlformats.org/officeDocument/2006/relationships/slide" Target="slide7.xml"/><Relationship Id="rId9" Type="http://schemas.openxmlformats.org/officeDocument/2006/relationships/slide" Target="slide4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hyperlink" Target="mailto:doer.smart@mass.gov" TargetMode="External"/><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09" name="Title 1"/>
          <p:cNvSpPr>
            <a:spLocks noGrp="1" noChangeArrowheads="1"/>
          </p:cNvSpPr>
          <p:nvPr>
            <p:ph type="ctrTitle" idx="4294967295"/>
          </p:nvPr>
        </p:nvSpPr>
        <p:spPr>
          <a:xfrm>
            <a:off x="2711625" y="2786063"/>
            <a:ext cx="8750126" cy="2890837"/>
          </a:xfrm>
          <a:ln/>
        </p:spPr>
        <p:txBody>
          <a:bodyPr/>
          <a:lstStyle/>
          <a:p>
            <a:pPr algn="r"/>
            <a:r>
              <a:rPr lang="vi-VN" sz="3600" dirty="0">
                <a:solidFill>
                  <a:srgbClr val="1F497D"/>
                </a:solidFill>
                <a:latin typeface="Calibri" pitchFamily="34" charset="0"/>
              </a:rPr>
              <a:t>Đề xuất ban đầu về Mục tiêu năng lượng tái tạo mặt trời của Massachusetts (SMART)</a:t>
            </a:r>
            <a:br>
              <a:rPr lang="vi-VN" sz="3600" dirty="0">
                <a:solidFill>
                  <a:srgbClr val="1F497D"/>
                </a:solidFill>
                <a:latin typeface="Calibri" pitchFamily="34" charset="0"/>
              </a:rPr>
            </a:br>
            <a:r>
              <a:rPr lang="vi-VN" sz="2800" dirty="0">
                <a:solidFill>
                  <a:srgbClr val="7F7F7F"/>
                </a:solidFill>
                <a:latin typeface="Calibri" pitchFamily="34" charset="0"/>
              </a:rPr>
              <a:t>Ngày 10/07/2024</a:t>
            </a:r>
          </a:p>
        </p:txBody>
      </p:sp>
      <p:cxnSp>
        <p:nvCxnSpPr>
          <p:cNvPr id="66110" name="Straight Connector 7"/>
          <p:cNvCxnSpPr>
            <a:cxnSpLocks noChangeShapeType="1"/>
          </p:cNvCxnSpPr>
          <p:nvPr/>
        </p:nvCxnSpPr>
        <p:spPr bwMode="auto">
          <a:xfrm>
            <a:off x="3400425" y="5051425"/>
            <a:ext cx="7940675" cy="0"/>
          </a:xfrm>
          <a:prstGeom prst="line">
            <a:avLst/>
          </a:prstGeom>
          <a:noFill/>
          <a:ln w="19050" cap="flat" algn="ctr">
            <a:solidFill>
              <a:srgbClr val="1F497D"/>
            </a:solidFill>
            <a:prstDash val="solid"/>
            <a:round/>
            <a:headEnd type="none" w="med" len="med"/>
            <a:tailEnd type="none" w="med" len="med"/>
          </a:ln>
          <a:extLst>
            <a:ext uri="{909E8E84-426E-40DD-AFC4-6F175D3DCCD1}">
              <a14:hiddenFill xmlns:a14="http://schemas.microsoft.com/office/drawing/2010/main">
                <a:noFill/>
              </a14:hiddenFill>
            </a:ext>
          </a:extLst>
        </p:spPr>
      </p:cxnSp>
      <p:sp>
        <p:nvSpPr>
          <p:cNvPr id="66111" name="TextBox 1"/>
          <p:cNvSpPr>
            <a:spLocks noChangeArrowheads="1"/>
          </p:cNvSpPr>
          <p:nvPr/>
        </p:nvSpPr>
        <p:spPr bwMode="auto">
          <a:xfrm>
            <a:off x="7534275" y="823913"/>
            <a:ext cx="4191000" cy="922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b="1" dirty="0">
                <a:solidFill>
                  <a:srgbClr val="1F497D"/>
                </a:solidFill>
              </a:rPr>
              <a:t>COMMONWEALTH OF MASSACHUSETTS</a:t>
            </a:r>
          </a:p>
          <a:p>
            <a:pPr algn="r"/>
            <a:r>
              <a:rPr lang="en-US" b="1">
                <a:solidFill>
                  <a:srgbClr val="1F497D"/>
                </a:solidFill>
              </a:rPr>
              <a:t>DEPARTMENT OF ENERGY RESOURCES</a:t>
            </a:r>
          </a:p>
          <a:p>
            <a:pPr algn="r"/>
            <a:r>
              <a:rPr lang="vi-VN" i="1">
                <a:solidFill>
                  <a:srgbClr val="1F497D"/>
                </a:solidFill>
              </a:rPr>
              <a:t>Elizabeth </a:t>
            </a:r>
            <a:r>
              <a:rPr lang="vi-VN" i="1" dirty="0">
                <a:solidFill>
                  <a:srgbClr val="1F497D"/>
                </a:solidFill>
              </a:rPr>
              <a:t>Mahony, Ủy viên hội đồng</a:t>
            </a:r>
          </a:p>
        </p:txBody>
      </p:sp>
      <p:sp>
        <p:nvSpPr>
          <p:cNvPr id="66112" name="Footer Placeholder 4"/>
          <p:cNvSpPr>
            <a:spLocks noGrp="1" noChangeArrowheads="1"/>
          </p:cNvSpPr>
          <p:nvPr>
            <p:ph type="ftr" sz="quarter" idx="10"/>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37" name="Title 1"/>
          <p:cNvSpPr>
            <a:spLocks noGrp="1" noChangeArrowheads="1"/>
          </p:cNvSpPr>
          <p:nvPr>
            <p:ph type="title" idx="4294967295"/>
          </p:nvPr>
        </p:nvSpPr>
        <p:spPr>
          <a:ln/>
        </p:spPr>
        <p:txBody>
          <a:bodyPr/>
          <a:lstStyle/>
          <a:p>
            <a:r>
              <a:rPr lang="vi-VN" sz="2800" dirty="0">
                <a:cs typeface="Calibri" pitchFamily="34" charset="0"/>
              </a:rPr>
              <a:t>       Công suất hàng năm theo khối - Dự án lớn (&gt;25 kW)</a:t>
            </a:r>
          </a:p>
        </p:txBody>
      </p:sp>
      <p:sp>
        <p:nvSpPr>
          <p:cNvPr id="75438" name="Content Placeholder 2"/>
          <p:cNvSpPr>
            <a:spLocks noGrp="1" noChangeArrowheads="1"/>
          </p:cNvSpPr>
          <p:nvPr>
            <p:ph idx="4294967295"/>
          </p:nvPr>
        </p:nvSpPr>
        <p:spPr>
          <a:xfrm>
            <a:off x="257175" y="1123950"/>
            <a:ext cx="11677650" cy="5314950"/>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514350" indent="-457200"/>
            <a:r>
              <a:rPr lang="vi-VN" sz="2000" b="1" dirty="0">
                <a:cs typeface="Calibri" pitchFamily="34" charset="0"/>
              </a:rPr>
              <a:t>Công suất khối của các dự án lớn (&gt;25 kW) sẽ được xác định hàng năm</a:t>
            </a:r>
            <a:r>
              <a:rPr lang="vi-VN" sz="2000" dirty="0">
                <a:cs typeface="Calibri" pitchFamily="34" charset="0"/>
              </a:rPr>
              <a:t> dựa trên tiến độ mục tiêu triển khai dự án điện mặt trời và chi phí sản xuất điện mặt trời theo thời gian thực.</a:t>
            </a:r>
          </a:p>
          <a:p>
            <a:pPr lvl="2"/>
            <a:r>
              <a:rPr lang="vi-VN" sz="2000" dirty="0"/>
              <a:t>Trong quá trình chuyển đổi chương trình ban đầu, để đảm bảo chắc chắn, DOER sẽ thiết lập các khối công suất hàng năm đối với các dự án lớn cho các năm triển khai chương trình 2025-2026 và 2026-2027: </a:t>
            </a:r>
          </a:p>
          <a:p>
            <a:pPr lvl="2"/>
            <a:endParaRPr lang="en-US" altLang="zh-CN" sz="2000" dirty="0">
              <a:ea typeface="宋体" charset="-122"/>
              <a:cs typeface="Calibri" pitchFamily="34" charset="0"/>
            </a:endParaRPr>
          </a:p>
          <a:p>
            <a:pPr lvl="2"/>
            <a:endParaRPr lang="en-US" altLang="zh-CN" sz="2000" dirty="0">
              <a:ea typeface="宋体" charset="-122"/>
              <a:cs typeface="Calibri" pitchFamily="34" charset="0"/>
            </a:endParaRPr>
          </a:p>
          <a:p>
            <a:pPr lvl="2"/>
            <a:endParaRPr lang="en-US" altLang="zh-CN" sz="2000" dirty="0">
              <a:ea typeface="宋体" charset="-122"/>
              <a:cs typeface="Calibri" pitchFamily="34" charset="0"/>
            </a:endParaRPr>
          </a:p>
          <a:p>
            <a:pPr lvl="2"/>
            <a:endParaRPr lang="en-US" altLang="zh-CN" sz="2000" dirty="0">
              <a:ea typeface="宋体" charset="-122"/>
              <a:cs typeface="Calibri" pitchFamily="34" charset="0"/>
            </a:endParaRPr>
          </a:p>
          <a:p>
            <a:pPr lvl="2">
              <a:buFont typeface="Arial" charset="0"/>
              <a:buNone/>
            </a:pPr>
            <a:endParaRPr lang="en-US" altLang="zh-CN" sz="2000" dirty="0">
              <a:ea typeface="宋体" charset="-122"/>
              <a:cs typeface="Calibri" pitchFamily="34" charset="0"/>
            </a:endParaRPr>
          </a:p>
          <a:p>
            <a:pPr lvl="2"/>
            <a:r>
              <a:rPr lang="vi-VN" sz="2000" dirty="0"/>
              <a:t>Công suất sẽ được phân bổ trên khắp các khu vực dịch vụ tỷ lệ thuận với phụ tải. </a:t>
            </a:r>
          </a:p>
          <a:p>
            <a:pPr lvl="1">
              <a:buFont typeface="Arial" charset="0"/>
              <a:buChar char="•"/>
            </a:pPr>
            <a:r>
              <a:rPr lang="vi-VN" sz="2000" dirty="0">
                <a:cs typeface="Calibri" pitchFamily="34" charset="0"/>
              </a:rPr>
              <a:t>Trong các năm tiếp theo sau năm triển khai chương trình 2025 và 2026, DOER sẽ công bố mức phân bổ công suất và mức giá đền bù cơ sở của năm sau chậm nhất vào ngày 31/08.</a:t>
            </a:r>
          </a:p>
          <a:p>
            <a:pPr lvl="1">
              <a:buFont typeface="Arial" charset="0"/>
              <a:buNone/>
            </a:pPr>
            <a:r>
              <a:rPr lang="vi-VN" sz="1600" dirty="0">
                <a:cs typeface="Calibri" pitchFamily="34" charset="0"/>
              </a:rPr>
              <a:t>*Ngày công bố có thể thay đổi trong năm triển khai chương trình 2025 và 2026</a:t>
            </a:r>
          </a:p>
        </p:txBody>
      </p:sp>
      <p:sp>
        <p:nvSpPr>
          <p:cNvPr id="75439" name="Date Placeholder 3"/>
          <p:cNvSpPr>
            <a:spLocks noGrp="1" noChangeArrowheads="1"/>
          </p:cNvSpPr>
          <p:nvPr>
            <p:ph type="dt" sz="quarter" idx="10"/>
          </p:nvPr>
        </p:nvSpPr>
        <p:spPr/>
        <p:txBody>
          <a:bodyPr/>
          <a:lstStyle/>
          <a:p>
            <a:fld id="{3DEA7E71-1D74-4ED9-82BE-F4A618595F59}"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5440" name="Footer Placeholder 4"/>
          <p:cNvSpPr>
            <a:spLocks noGrp="1" noChangeArrowheads="1"/>
          </p:cNvSpPr>
          <p:nvPr>
            <p:ph type="ftr" sz="quarter" idx="11"/>
          </p:nvPr>
        </p:nvSpPr>
        <p:spPr>
          <a:xfrm>
            <a:off x="4165600" y="6465888"/>
            <a:ext cx="3860800" cy="3651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5441" name="Slide Number Placeholder 5"/>
          <p:cNvSpPr>
            <a:spLocks noGrp="1" noChangeArrowheads="1"/>
          </p:cNvSpPr>
          <p:nvPr>
            <p:ph type="sldNum" sz="quarter" idx="12"/>
          </p:nvPr>
        </p:nvSpPr>
        <p:spPr/>
        <p:txBody>
          <a:bodyPr/>
          <a:lstStyle/>
          <a:p>
            <a:fld id="{10ED349E-0C88-489B-AA8A-327B7ED1EE7A}" type="slidenum">
              <a:rPr lang="en-US" altLang="zh-CN">
                <a:latin typeface="Calibri" pitchFamily="34" charset="0"/>
                <a:cs typeface="Calibri" pitchFamily="34" charset="0"/>
              </a:rPr>
              <a:pPr/>
              <a:t>10</a:t>
            </a:fld>
            <a:endParaRPr lang="en-US" altLang="zh-CN">
              <a:latin typeface="Calibri" pitchFamily="34" charset="0"/>
              <a:cs typeface="Calibri" pitchFamily="34" charset="0"/>
            </a:endParaRPr>
          </a:p>
        </p:txBody>
      </p:sp>
      <p:graphicFrame>
        <p:nvGraphicFramePr>
          <p:cNvPr id="75442" name="Table 7"/>
          <p:cNvGraphicFramePr>
            <a:graphicFrameLocks noGrp="1"/>
          </p:cNvGraphicFramePr>
          <p:nvPr>
            <p:extLst>
              <p:ext uri="{D42A27DB-BD31-4B8C-83A1-F6EECF244321}">
                <p14:modId xmlns:p14="http://schemas.microsoft.com/office/powerpoint/2010/main" val="1410557961"/>
              </p:ext>
            </p:extLst>
          </p:nvPr>
        </p:nvGraphicFramePr>
        <p:xfrm>
          <a:off x="2032000" y="3064940"/>
          <a:ext cx="8744520" cy="1300164"/>
        </p:xfrm>
        <a:graphic>
          <a:graphicData uri="http://schemas.openxmlformats.org/drawingml/2006/table">
            <a:tbl>
              <a:tblPr/>
              <a:tblGrid>
                <a:gridCol w="3567833">
                  <a:extLst>
                    <a:ext uri="{9D8B030D-6E8A-4147-A177-3AD203B41FA5}">
                      <a16:colId xmlns:a16="http://schemas.microsoft.com/office/drawing/2014/main" val="20000"/>
                    </a:ext>
                  </a:extLst>
                </a:gridCol>
                <a:gridCol w="5176687">
                  <a:extLst>
                    <a:ext uri="{9D8B030D-6E8A-4147-A177-3AD203B41FA5}">
                      <a16:colId xmlns:a16="http://schemas.microsoft.com/office/drawing/2014/main" val="20001"/>
                    </a:ext>
                  </a:extLst>
                </a:gridCol>
              </a:tblGrid>
              <a:tr h="433388">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1" i="0" u="none" strike="noStrike" cap="none" normalizeH="0" baseline="0" dirty="0">
                          <a:ln>
                            <a:noFill/>
                          </a:ln>
                          <a:solidFill>
                            <a:srgbClr val="FFFFFF"/>
                          </a:solidFill>
                          <a:effectLst/>
                          <a:latin typeface="Calibri" pitchFamily="34" charset="0"/>
                          <a:cs typeface="Calibri" pitchFamily="34" charset="0"/>
                        </a:rPr>
                        <a:t>Năm triển khai chương trình</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1" i="0" u="none" strike="noStrike" cap="none" normalizeH="0" baseline="0">
                          <a:ln>
                            <a:noFill/>
                          </a:ln>
                          <a:solidFill>
                            <a:srgbClr val="FFFFFF"/>
                          </a:solidFill>
                          <a:effectLst/>
                          <a:latin typeface="Calibri" pitchFamily="34" charset="0"/>
                          <a:cs typeface="Calibri" pitchFamily="34" charset="0"/>
                        </a:rPr>
                        <a:t>Công suất khả dụng (MW) của dự án lớn (&gt;25 kW)</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33388">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2025*</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300 MW</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433388">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dirty="0">
                          <a:ln>
                            <a:noFill/>
                          </a:ln>
                          <a:solidFill>
                            <a:srgbClr val="000000"/>
                          </a:solidFill>
                          <a:effectLst/>
                          <a:latin typeface="Calibri" pitchFamily="34" charset="0"/>
                          <a:cs typeface="Calibri" pitchFamily="34" charset="0"/>
                        </a:rPr>
                        <a:t>2026*</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dirty="0">
                          <a:ln>
                            <a:noFill/>
                          </a:ln>
                          <a:solidFill>
                            <a:srgbClr val="000000"/>
                          </a:solidFill>
                          <a:effectLst/>
                          <a:latin typeface="Calibri" pitchFamily="34" charset="0"/>
                          <a:cs typeface="Calibri" pitchFamily="34" charset="0"/>
                        </a:rPr>
                        <a:t> 300 MW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482" name="Title 1"/>
          <p:cNvSpPr>
            <a:spLocks noGrp="1" noChangeArrowheads="1"/>
          </p:cNvSpPr>
          <p:nvPr>
            <p:ph type="title" idx="4294967295"/>
          </p:nvPr>
        </p:nvSpPr>
        <p:spPr>
          <a:ln/>
        </p:spPr>
        <p:txBody>
          <a:bodyPr/>
          <a:lstStyle/>
          <a:p>
            <a:r>
              <a:rPr lang="vi-VN" sz="3600" dirty="0"/>
              <a:t>Phân bổ công suất đối với dự án lớn</a:t>
            </a:r>
          </a:p>
        </p:txBody>
      </p:sp>
      <p:sp>
        <p:nvSpPr>
          <p:cNvPr id="76483" name="Content Placeholder 2"/>
          <p:cNvSpPr>
            <a:spLocks noGrp="1" noChangeArrowheads="1"/>
          </p:cNvSpPr>
          <p:nvPr>
            <p:ph idx="4294967295"/>
          </p:nvPr>
        </p:nvSpPr>
        <p:spPr>
          <a:xfrm>
            <a:off x="600075" y="1143000"/>
            <a:ext cx="10972800" cy="4983163"/>
          </a:xfrm>
          <a:ln/>
        </p:spPr>
        <p:txBody>
          <a:bodyPr/>
          <a:lstStyle/>
          <a:p>
            <a:r>
              <a:rPr lang="vi-VN" sz="2800"/>
              <a:t>Các dự án lớn sẽ có thời gian nộp đơn đăng ký ban đầu kéo dài 10 ngày làm việc để đăng ký phân bổ công suất, bắt đầu từ ngày 15/01 của mỗi năm triển khai chương trình. </a:t>
            </a:r>
          </a:p>
          <a:p>
            <a:pPr lvl="1"/>
            <a:r>
              <a:rPr lang="vi-VN" sz="2400"/>
              <a:t>DOER sẽ sắp xếp thứ tự tất cả đơn đăng ký nhận được trong 10 ngày làm việc đầu tiên trước ngày ký kết ISA đồng thời tiến hành phân bổ công suất dựa trên đó (chờ đánh giá và phê duyệt đơn đăng ký). </a:t>
            </a:r>
          </a:p>
          <a:p>
            <a:pPr lvl="1">
              <a:buFont typeface="Arial,Sans-Serif"/>
              <a:buChar char="–"/>
            </a:pPr>
            <a:r>
              <a:rPr lang="vi-VN" sz="2400"/>
              <a:t>Nếu vẫn còn công suất khi hết thời hạn 10 ngày làm việc đầu tiên, công suất sẽ được phân bổ trên luân phiên cho đến khi hết công suất hàng năm. </a:t>
            </a:r>
          </a:p>
          <a:p>
            <a:pPr lvl="1"/>
            <a:r>
              <a:rPr lang="vi-VN" sz="2400"/>
              <a:t>Nếu tất cả công suất hàng năm đều đã được phân bổ, đơn đăng ký nào chưa nhận phân bổ công suất sẽ được thêm vào danh sách chờ.</a:t>
            </a:r>
          </a:p>
          <a:p>
            <a:pPr lvl="2"/>
            <a:r>
              <a:rPr lang="vi-VN" sz="2000"/>
              <a:t>Các dự án nằm trong danh sách chờ chưa phân bổ công suất trong năm triển khai chương trình sẽ được ưu tiên phân bổ vào năm tiếp theo.</a:t>
            </a:r>
          </a:p>
        </p:txBody>
      </p:sp>
      <p:sp>
        <p:nvSpPr>
          <p:cNvPr id="76484" name="Date Placeholder 3"/>
          <p:cNvSpPr>
            <a:spLocks noGrp="1" noChangeArrowheads="1"/>
          </p:cNvSpPr>
          <p:nvPr>
            <p:ph type="dt" sz="quarter" idx="10"/>
          </p:nvPr>
        </p:nvSpPr>
        <p:spPr/>
        <p:txBody>
          <a:bodyPr/>
          <a:lstStyle/>
          <a:p>
            <a:fld id="{D9F09BD2-E3A0-476B-BE16-9F4A7A2D00D2}"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648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6486" name="Slide Number Placeholder 5"/>
          <p:cNvSpPr>
            <a:spLocks noGrp="1" noChangeArrowheads="1"/>
          </p:cNvSpPr>
          <p:nvPr>
            <p:ph type="sldNum" sz="quarter" idx="12"/>
          </p:nvPr>
        </p:nvSpPr>
        <p:spPr/>
        <p:txBody>
          <a:bodyPr/>
          <a:lstStyle/>
          <a:p>
            <a:fld id="{B4915FBD-3090-41E8-AB78-1ADF04AF9A75}" type="slidenum">
              <a:rPr lang="en-US" altLang="zh-CN">
                <a:latin typeface="Calibri" pitchFamily="34" charset="0"/>
                <a:cs typeface="Calibri" pitchFamily="34" charset="0"/>
              </a:rPr>
              <a:pPr/>
              <a:t>11</a:t>
            </a:fld>
            <a:endParaRPr lang="en-US" altLang="zh-CN">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3" name="Title 1"/>
          <p:cNvSpPr>
            <a:spLocks noGrp="1" noChangeArrowheads="1"/>
          </p:cNvSpPr>
          <p:nvPr>
            <p:ph type="title" idx="4294967295"/>
          </p:nvPr>
        </p:nvSpPr>
        <p:spPr>
          <a:ln/>
        </p:spPr>
        <p:txBody>
          <a:bodyPr/>
          <a:lstStyle/>
          <a:p>
            <a:r>
              <a:rPr lang="vi-VN"/>
              <a:t>Dự phòng công suất</a:t>
            </a:r>
          </a:p>
        </p:txBody>
      </p:sp>
      <p:sp>
        <p:nvSpPr>
          <p:cNvPr id="77514" name="Content Placeholder 2"/>
          <p:cNvSpPr>
            <a:spLocks noGrp="1" noChangeArrowheads="1"/>
          </p:cNvSpPr>
          <p:nvPr>
            <p:ph idx="4294967295"/>
          </p:nvPr>
        </p:nvSpPr>
        <p:spPr>
          <a:xfrm>
            <a:off x="433388" y="1089025"/>
            <a:ext cx="10972800" cy="4983163"/>
          </a:xfrm>
          <a:ln/>
        </p:spPr>
        <p:txBody>
          <a:bodyPr/>
          <a:lstStyle/>
          <a:p>
            <a:endParaRPr lang="en-US" altLang="zh-CN">
              <a:ea typeface="宋体" charset="-122"/>
              <a:cs typeface="Calibri" pitchFamily="34" charset="0"/>
            </a:endParaRPr>
          </a:p>
          <a:p>
            <a:endParaRPr lang="en-US" altLang="zh-CN">
              <a:ea typeface="宋体" charset="-122"/>
            </a:endParaRPr>
          </a:p>
        </p:txBody>
      </p:sp>
      <p:sp>
        <p:nvSpPr>
          <p:cNvPr id="77515" name="Date Placeholder 3"/>
          <p:cNvSpPr>
            <a:spLocks noGrp="1" noChangeArrowheads="1"/>
          </p:cNvSpPr>
          <p:nvPr>
            <p:ph type="dt" sz="quarter" idx="10"/>
          </p:nvPr>
        </p:nvSpPr>
        <p:spPr/>
        <p:txBody>
          <a:bodyPr/>
          <a:lstStyle/>
          <a:p>
            <a:fld id="{21A3F895-F004-4011-BF3C-2AA2B16669CF}"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7516" name="Footer Placeholder 4"/>
          <p:cNvSpPr>
            <a:spLocks noGrp="1" noChangeArrowheads="1"/>
          </p:cNvSpPr>
          <p:nvPr>
            <p:ph type="ftr" sz="quarter" idx="11"/>
          </p:nvPr>
        </p:nvSpPr>
        <p:spPr>
          <a:xfrm>
            <a:off x="4189413" y="6367463"/>
            <a:ext cx="3860800" cy="3651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7517" name="Slide Number Placeholder 5"/>
          <p:cNvSpPr>
            <a:spLocks noGrp="1" noChangeArrowheads="1"/>
          </p:cNvSpPr>
          <p:nvPr>
            <p:ph type="sldNum" sz="quarter" idx="12"/>
          </p:nvPr>
        </p:nvSpPr>
        <p:spPr/>
        <p:txBody>
          <a:bodyPr/>
          <a:lstStyle/>
          <a:p>
            <a:fld id="{58063C30-A4B5-4FE0-B5A2-244BF439B897}" type="slidenum">
              <a:rPr lang="en-US" altLang="zh-CN">
                <a:latin typeface="Calibri" pitchFamily="34" charset="0"/>
                <a:cs typeface="Calibri" pitchFamily="34" charset="0"/>
              </a:rPr>
              <a:pPr/>
              <a:t>12</a:t>
            </a:fld>
            <a:endParaRPr lang="en-US" altLang="zh-CN">
              <a:latin typeface="Calibri" pitchFamily="34" charset="0"/>
              <a:cs typeface="Calibri" pitchFamily="34" charset="0"/>
            </a:endParaRPr>
          </a:p>
        </p:txBody>
      </p:sp>
      <p:sp>
        <p:nvSpPr>
          <p:cNvPr id="77518" name="TextBox 7"/>
          <p:cNvSpPr>
            <a:spLocks noChangeArrowheads="1"/>
          </p:cNvSpPr>
          <p:nvPr/>
        </p:nvSpPr>
        <p:spPr bwMode="auto">
          <a:xfrm>
            <a:off x="1892300" y="1296988"/>
            <a:ext cx="8878888" cy="954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vi-VN" sz="2800"/>
              <a:t>DOER đề xuất cập nhật mức dự phòng công suất cho từng khối hàng năm như mô tả dưới đây. </a:t>
            </a:r>
          </a:p>
        </p:txBody>
      </p:sp>
      <p:graphicFrame>
        <p:nvGraphicFramePr>
          <p:cNvPr id="77519" name="Table 12"/>
          <p:cNvGraphicFramePr>
            <a:graphicFrameLocks noGrp="1"/>
          </p:cNvGraphicFramePr>
          <p:nvPr>
            <p:extLst>
              <p:ext uri="{D42A27DB-BD31-4B8C-83A1-F6EECF244321}">
                <p14:modId xmlns:p14="http://schemas.microsoft.com/office/powerpoint/2010/main" val="2448182968"/>
              </p:ext>
            </p:extLst>
          </p:nvPr>
        </p:nvGraphicFramePr>
        <p:xfrm>
          <a:off x="1784797" y="2420888"/>
          <a:ext cx="9423771" cy="2497455"/>
        </p:xfrm>
        <a:graphic>
          <a:graphicData uri="http://schemas.openxmlformats.org/drawingml/2006/table">
            <a:tbl>
              <a:tblPr/>
              <a:tblGrid>
                <a:gridCol w="3902487">
                  <a:extLst>
                    <a:ext uri="{9D8B030D-6E8A-4147-A177-3AD203B41FA5}">
                      <a16:colId xmlns:a16="http://schemas.microsoft.com/office/drawing/2014/main" val="20000"/>
                    </a:ext>
                  </a:extLst>
                </a:gridCol>
                <a:gridCol w="1840985">
                  <a:extLst>
                    <a:ext uri="{9D8B030D-6E8A-4147-A177-3AD203B41FA5}">
                      <a16:colId xmlns:a16="http://schemas.microsoft.com/office/drawing/2014/main" val="20001"/>
                    </a:ext>
                  </a:extLst>
                </a:gridCol>
                <a:gridCol w="1592067">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tblGrid>
              <a:tr h="371475">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1" i="0" u="none" strike="noStrike" cap="none" normalizeH="0" baseline="0" dirty="0">
                          <a:ln>
                            <a:noFill/>
                          </a:ln>
                          <a:solidFill>
                            <a:srgbClr val="FFFFFF"/>
                          </a:solidFill>
                          <a:effectLst/>
                          <a:latin typeface="Calibri" pitchFamily="34" charset="0"/>
                          <a:cs typeface="Calibri" pitchFamily="34" charset="0"/>
                        </a:rPr>
                        <a:t>Danh mục dự phòng</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1" i="0" u="none" strike="noStrike" cap="none" normalizeH="0" baseline="0">
                          <a:ln>
                            <a:noFill/>
                          </a:ln>
                          <a:solidFill>
                            <a:srgbClr val="FFFFFF"/>
                          </a:solidFill>
                          <a:effectLst/>
                          <a:latin typeface="Calibri" pitchFamily="34" charset="0"/>
                          <a:cs typeface="Calibri" pitchFamily="34" charset="0"/>
                        </a:rPr>
                        <a:t>Tỷ lệ hiện tại</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1" i="0" u="none" strike="noStrike" cap="none" normalizeH="0" baseline="0">
                          <a:ln>
                            <a:noFill/>
                          </a:ln>
                          <a:solidFill>
                            <a:srgbClr val="FFFFFF"/>
                          </a:solidFill>
                          <a:effectLst/>
                          <a:latin typeface="Calibri" pitchFamily="34" charset="0"/>
                          <a:cs typeface="Calibri" pitchFamily="34" charset="0"/>
                        </a:rPr>
                        <a:t>Tỷ lệ đề xuất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1" i="0" u="none" strike="noStrike" cap="none" normalizeH="0" baseline="0" dirty="0">
                          <a:ln>
                            <a:noFill/>
                          </a:ln>
                          <a:solidFill>
                            <a:srgbClr val="FFFFFF"/>
                          </a:solidFill>
                          <a:effectLst/>
                          <a:latin typeface="Calibri" pitchFamily="34" charset="0"/>
                          <a:cs typeface="Calibri" pitchFamily="34" charset="0"/>
                        </a:rPr>
                        <a:t>Công suất đề xuất </a:t>
                      </a:r>
                    </a:p>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1" i="0" u="none" strike="noStrike" cap="none" normalizeH="0" baseline="0" dirty="0">
                          <a:ln>
                            <a:noFill/>
                          </a:ln>
                          <a:solidFill>
                            <a:srgbClr val="FFFFFF"/>
                          </a:solidFill>
                          <a:effectLst/>
                          <a:latin typeface="Calibri" pitchFamily="34" charset="0"/>
                          <a:cs typeface="Calibri" pitchFamily="34" charset="0"/>
                        </a:rPr>
                        <a:t>(MW AC)</a:t>
                      </a:r>
                      <a:r>
                        <a:rPr kumimoji="0" lang="vi-VN" sz="1800" b="1" i="0" u="none" strike="noStrike" cap="none" normalizeH="0" baseline="30000" dirty="0">
                          <a:ln>
                            <a:noFill/>
                          </a:ln>
                          <a:solidFill>
                            <a:srgbClr val="FFFFFF"/>
                          </a:solidFill>
                          <a:effectLst/>
                          <a:latin typeface="Calibri" pitchFamily="34" charset="0"/>
                          <a:cs typeface="Calibri" pitchFamily="34" charset="0"/>
                        </a:rPr>
                        <a:t> 2</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≤25 kW AC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20%- 35%</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không áp dụng</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không giới hạn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&gt;25 kW – 500 kW AC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20%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30%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90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Tòa nhà thu nhập thấp (LIP)</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5%</a:t>
                      </a:r>
                      <a:r>
                        <a:rPr kumimoji="0" lang="vi-VN" sz="1800" b="0" i="0" u="none" strike="noStrike" cap="none" normalizeH="0" baseline="30000">
                          <a:ln>
                            <a:noFill/>
                          </a:ln>
                          <a:solidFill>
                            <a:srgbClr val="000000"/>
                          </a:solidFill>
                          <a:effectLst/>
                          <a:latin typeface="Calibri" pitchFamily="34" charset="0"/>
                          <a:cs typeface="Calibri" pitchFamily="34" charset="0"/>
                        </a:rPr>
                        <a:t>1</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20%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60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Điện mặt trời chia sẻ cộng đồng (CSS)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không áp dụng</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20%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60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Phần còn lại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35% - 55%</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30+%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dirty="0">
                          <a:ln>
                            <a:noFill/>
                          </a:ln>
                          <a:solidFill>
                            <a:srgbClr val="000000"/>
                          </a:solidFill>
                          <a:effectLst/>
                          <a:latin typeface="Calibri" pitchFamily="34" charset="0"/>
                          <a:cs typeface="Calibri" pitchFamily="34" charset="0"/>
                        </a:rPr>
                        <a:t>90+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bl>
          </a:graphicData>
        </a:graphic>
      </p:graphicFrame>
      <p:sp>
        <p:nvSpPr>
          <p:cNvPr id="77556" name="TextBox 8"/>
          <p:cNvSpPr>
            <a:spLocks noChangeArrowheads="1"/>
          </p:cNvSpPr>
          <p:nvPr/>
        </p:nvSpPr>
        <p:spPr bwMode="auto">
          <a:xfrm>
            <a:off x="1415480" y="5661248"/>
            <a:ext cx="10117708"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sz="1200" baseline="30000" dirty="0"/>
              <a:t>1</a:t>
            </a:r>
            <a:r>
              <a:rPr lang="vi-VN" sz="1200" dirty="0"/>
              <a:t> Mức dự phòng hiện tại dành cho các Tòa nhà thu nhập thấp và Hệ thống điện mặt trời chia sẻ cộng đồng cho nhóm thu nhập thấp STGU. Để biết thêm thông tin về cập nhật STGU LICSS, vui lòng tham khảo trang chiếu 48. </a:t>
            </a:r>
          </a:p>
          <a:p>
            <a:r>
              <a:rPr lang="vi-VN" sz="1200" baseline="30000" dirty="0"/>
              <a:t>2  </a:t>
            </a:r>
            <a:r>
              <a:rPr lang="vi-VN" sz="1200" dirty="0"/>
              <a:t>Trên 300 MW.</a:t>
            </a:r>
          </a:p>
        </p:txBody>
      </p:sp>
      <p:sp>
        <p:nvSpPr>
          <p:cNvPr id="77557" name="TextBox 6"/>
          <p:cNvSpPr>
            <a:spLocks noChangeArrowheads="1"/>
          </p:cNvSpPr>
          <p:nvPr/>
        </p:nvSpPr>
        <p:spPr bwMode="auto">
          <a:xfrm>
            <a:off x="658813" y="5085184"/>
            <a:ext cx="10874375" cy="584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vi-VN" sz="1400" i="1" dirty="0"/>
              <a:t>Nếu một hoặc nhiều danh mục dự phòng công suất không được lấp đầy, Bộ có quyền sử dụng ít hơn tổng công suất lớn nhất trong khối công suất hàng năm của năm đó. Bộ sẽ không phân bổ lại công suất từ một danh dự phòng này sang một danh mục dự phòng khác.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84" name="Title 1"/>
          <p:cNvSpPr>
            <a:spLocks noGrp="1" noChangeArrowheads="1"/>
          </p:cNvSpPr>
          <p:nvPr>
            <p:ph type="title" idx="4294967295"/>
          </p:nvPr>
        </p:nvSpPr>
        <p:spPr>
          <a:xfrm>
            <a:off x="2207568" y="138113"/>
            <a:ext cx="8496944" cy="1139825"/>
          </a:xfrm>
          <a:ln/>
        </p:spPr>
        <p:txBody>
          <a:bodyPr/>
          <a:lstStyle/>
          <a:p>
            <a:r>
              <a:rPr lang="vi-VN" sz="4000" dirty="0"/>
              <a:t>Mức giá đền bù áp dụng đối với dự án lớn (&gt;25 kW)</a:t>
            </a:r>
          </a:p>
        </p:txBody>
      </p:sp>
      <p:sp>
        <p:nvSpPr>
          <p:cNvPr id="78585" name="Date Placeholder 3"/>
          <p:cNvSpPr>
            <a:spLocks noGrp="1" noChangeArrowheads="1"/>
          </p:cNvSpPr>
          <p:nvPr>
            <p:ph type="dt" sz="quarter" idx="10"/>
          </p:nvPr>
        </p:nvSpPr>
        <p:spPr/>
        <p:txBody>
          <a:bodyPr/>
          <a:lstStyle/>
          <a:p>
            <a:fld id="{D67CF183-521C-48BE-9F39-1E923944A4BF}"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858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8587" name="Slide Number Placeholder 5"/>
          <p:cNvSpPr>
            <a:spLocks noGrp="1" noChangeArrowheads="1"/>
          </p:cNvSpPr>
          <p:nvPr>
            <p:ph type="sldNum" sz="quarter" idx="12"/>
          </p:nvPr>
        </p:nvSpPr>
        <p:spPr/>
        <p:txBody>
          <a:bodyPr/>
          <a:lstStyle/>
          <a:p>
            <a:fld id="{CC738178-F09C-4D6A-B90B-A824523CC8EF}" type="slidenum">
              <a:rPr lang="en-US" altLang="zh-CN">
                <a:latin typeface="Calibri" pitchFamily="34" charset="0"/>
                <a:cs typeface="Calibri" pitchFamily="34" charset="0"/>
              </a:rPr>
              <a:pPr/>
              <a:t>13</a:t>
            </a:fld>
            <a:endParaRPr lang="en-US" altLang="zh-CN">
              <a:latin typeface="Calibri" pitchFamily="34" charset="0"/>
              <a:cs typeface="Calibri" pitchFamily="34" charset="0"/>
            </a:endParaRPr>
          </a:p>
        </p:txBody>
      </p:sp>
      <p:graphicFrame>
        <p:nvGraphicFramePr>
          <p:cNvPr id="78588" name="Table 19"/>
          <p:cNvGraphicFramePr>
            <a:graphicFrameLocks noGrp="1"/>
          </p:cNvGraphicFramePr>
          <p:nvPr>
            <p:extLst>
              <p:ext uri="{D42A27DB-BD31-4B8C-83A1-F6EECF244321}">
                <p14:modId xmlns:p14="http://schemas.microsoft.com/office/powerpoint/2010/main" val="3720139235"/>
              </p:ext>
            </p:extLst>
          </p:nvPr>
        </p:nvGraphicFramePr>
        <p:xfrm>
          <a:off x="2783632" y="3717032"/>
          <a:ext cx="7617271" cy="2011998"/>
        </p:xfrm>
        <a:graphic>
          <a:graphicData uri="http://schemas.openxmlformats.org/drawingml/2006/table">
            <a:tbl>
              <a:tblPr/>
              <a:tblGrid>
                <a:gridCol w="5031138">
                  <a:extLst>
                    <a:ext uri="{9D8B030D-6E8A-4147-A177-3AD203B41FA5}">
                      <a16:colId xmlns:a16="http://schemas.microsoft.com/office/drawing/2014/main" val="20000"/>
                    </a:ext>
                  </a:extLst>
                </a:gridCol>
                <a:gridCol w="2586133">
                  <a:extLst>
                    <a:ext uri="{9D8B030D-6E8A-4147-A177-3AD203B41FA5}">
                      <a16:colId xmlns:a16="http://schemas.microsoft.com/office/drawing/2014/main" val="20001"/>
                    </a:ext>
                  </a:extLst>
                </a:gridCol>
              </a:tblGrid>
              <a:tr h="693738">
                <a:tc>
                  <a:txBody>
                    <a:bodyPr/>
                    <a:lstStyle/>
                    <a:p>
                      <a:pPr marL="0" marR="0" lvl="0" indent="0" algn="ctr" defTabSz="914400" rtl="0" eaLnBrk="1" fontAlgn="ctr" latinLnBrk="0" hangingPunct="1">
                        <a:lnSpc>
                          <a:spcPct val="100000"/>
                        </a:lnSpc>
                        <a:spcBef>
                          <a:spcPct val="0"/>
                        </a:spcBef>
                        <a:spcAft>
                          <a:spcPct val="0"/>
                        </a:spcAft>
                        <a:buClrTx/>
                        <a:buSzPct val="100000"/>
                        <a:buFontTx/>
                        <a:buNone/>
                        <a:tabLst/>
                      </a:pPr>
                      <a:r>
                        <a:rPr kumimoji="0" lang="vi-VN" sz="1800" b="1" i="0" u="none" strike="noStrike" cap="none" normalizeH="0" baseline="0" dirty="0">
                          <a:ln>
                            <a:noFill/>
                          </a:ln>
                          <a:solidFill>
                            <a:srgbClr val="FFFFFF"/>
                          </a:solidFill>
                          <a:effectLst/>
                          <a:latin typeface="Calibri" pitchFamily="34" charset="0"/>
                          <a:cs typeface="Calibri" pitchFamily="34" charset="0"/>
                        </a:rPr>
                        <a:t>Công suất tổ máy phát điện</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ctr" latinLnBrk="0" hangingPunct="1">
                        <a:lnSpc>
                          <a:spcPct val="100000"/>
                        </a:lnSpc>
                        <a:spcBef>
                          <a:spcPct val="0"/>
                        </a:spcBef>
                        <a:spcAft>
                          <a:spcPct val="0"/>
                        </a:spcAft>
                        <a:buClrTx/>
                        <a:buSzPct val="100000"/>
                        <a:buFontTx/>
                        <a:buNone/>
                        <a:tabLst/>
                      </a:pPr>
                      <a:r>
                        <a:rPr kumimoji="0" lang="vi-VN" sz="1800" b="1" i="0" u="none" strike="noStrike" cap="none" normalizeH="0" baseline="0" dirty="0">
                          <a:ln>
                            <a:noFill/>
                          </a:ln>
                          <a:solidFill>
                            <a:srgbClr val="FFFFFF"/>
                          </a:solidFill>
                          <a:effectLst/>
                          <a:latin typeface="Calibri" pitchFamily="34" charset="0"/>
                          <a:cs typeface="Calibri" pitchFamily="34" charset="0"/>
                        </a:rPr>
                        <a:t>Mức giá đền bù cơ sở ước tính năm 2025 ($/kWh)</a:t>
                      </a:r>
                      <a:r>
                        <a:rPr kumimoji="0" lang="vi-VN" sz="1800" b="1" i="0" u="none" strike="noStrike" cap="none" normalizeH="0" baseline="30000" dirty="0">
                          <a:ln>
                            <a:noFill/>
                          </a:ln>
                          <a:solidFill>
                            <a:srgbClr val="FFFFFF"/>
                          </a:solidFill>
                          <a:effectLst/>
                          <a:latin typeface="Calibri" pitchFamily="34" charset="0"/>
                          <a:cs typeface="Calibri" pitchFamily="34" charset="0"/>
                        </a:rPr>
                        <a:t>1</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82575">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Hơn 25 kW AC đến 250 kW AC</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0,2821</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282575">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Hơn 250 kW AC đến 500 kW AC</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0,2482</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282575">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Hơn 500 kW AC đến 1.000 kW AC</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0,2113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282575">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Hơn 1.000 kW AC đến 5.000 kW AC</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dirty="0">
                          <a:ln>
                            <a:noFill/>
                          </a:ln>
                          <a:solidFill>
                            <a:srgbClr val="000000"/>
                          </a:solidFill>
                          <a:effectLst/>
                          <a:latin typeface="Calibri" pitchFamily="34" charset="0"/>
                          <a:cs typeface="Calibri" pitchFamily="34" charset="0"/>
                        </a:rPr>
                        <a:t>0,1729</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
        <p:nvSpPr>
          <p:cNvPr id="78608" name="TextBox 6"/>
          <p:cNvSpPr>
            <a:spLocks noChangeArrowheads="1"/>
          </p:cNvSpPr>
          <p:nvPr/>
        </p:nvSpPr>
        <p:spPr bwMode="auto">
          <a:xfrm>
            <a:off x="796925" y="1533525"/>
            <a:ext cx="10418763" cy="283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85750" indent="-285750">
              <a:buFont typeface="Arial" charset="0"/>
              <a:buChar char="•"/>
            </a:pPr>
            <a:r>
              <a:rPr lang="vi-VN" dirty="0"/>
              <a:t>Việc tính mức giá ưu đãi (bao gồm giá trị năng lượng) đối với các dự án lớn vẫn giữ nguyên không thay đổi.</a:t>
            </a:r>
          </a:p>
          <a:p>
            <a:pPr marL="742950" lvl="1" indent="-285750">
              <a:buFont typeface="Arial" charset="0"/>
              <a:buChar char="•"/>
            </a:pPr>
            <a:r>
              <a:rPr lang="vi-VN" dirty="0"/>
              <a:t>Mức giá ưu đãi điện mặt trời theo hình thức trả riêng= (Mức giá đền bù cơ sở + Mức giá đền bù trả thêm - Mức giảm trừ đối với đất chưa khai thác) * tổng sản lượng 𝑘𝑊ℎ - giá trị sản lượng điện năng</a:t>
            </a:r>
          </a:p>
          <a:p>
            <a:pPr marL="742950" lvl="1" indent="-285750">
              <a:buFont typeface="Arial" charset="0"/>
              <a:buChar char="•"/>
            </a:pPr>
            <a:r>
              <a:rPr lang="vi-VN" dirty="0"/>
              <a:t>Mức giá ưu đãi điện mặt trời theo hình thức bù trừ = [(Mức giá đền bù cơ sở + Mức giá đền bù trả thêm - Mức giảm trừ đối với đất chưa khai thác) - giá trị điện năng] * tổng sản lượng 𝑘𝑊ℎ  </a:t>
            </a:r>
          </a:p>
          <a:p>
            <a:pPr marL="285750" indent="-285750">
              <a:buFont typeface="Arial" charset="0"/>
              <a:buChar char="•"/>
            </a:pPr>
            <a:r>
              <a:rPr lang="vi-VN" dirty="0"/>
              <a:t>Mức giá đền bùcơ sở đối với các hệ thống STGU lớn dựa trên phân tích của Sustainent Energy Advantage, LLC (SEA) về yêu cầu doanh thu cơ bản được phân cấp dành cho nhiều loại quy mô dự án khác nhau trong năm 2025 theo mô hình CREST:</a:t>
            </a:r>
          </a:p>
          <a:p>
            <a:pPr marL="285750" indent="-285750"/>
            <a:endParaRPr lang="en-US" altLang="zh-CN" dirty="0">
              <a:ea typeface="宋体" charset="-122"/>
            </a:endParaRPr>
          </a:p>
          <a:p>
            <a:pPr marL="285750" indent="-285750"/>
            <a:endParaRPr lang="en-US" altLang="zh-CN" dirty="0">
              <a:ea typeface="宋体"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35" name="Title 1"/>
          <p:cNvSpPr>
            <a:spLocks noGrp="1" noChangeArrowheads="1"/>
          </p:cNvSpPr>
          <p:nvPr>
            <p:ph type="title" idx="4294967295"/>
          </p:nvPr>
        </p:nvSpPr>
        <p:spPr>
          <a:xfrm>
            <a:off x="883840" y="152400"/>
            <a:ext cx="10972800" cy="792163"/>
          </a:xfrm>
          <a:ln/>
        </p:spPr>
        <p:txBody>
          <a:bodyPr/>
          <a:lstStyle/>
          <a:p>
            <a:r>
              <a:rPr lang="vi-VN" sz="3600" dirty="0"/>
              <a:t>Mức giá đền bù cho dự án nhỏ (≤25 kW)</a:t>
            </a:r>
          </a:p>
        </p:txBody>
      </p:sp>
      <p:sp>
        <p:nvSpPr>
          <p:cNvPr id="79636" name="Content Placeholder 2"/>
          <p:cNvSpPr>
            <a:spLocks noGrp="1" noChangeArrowheads="1"/>
          </p:cNvSpPr>
          <p:nvPr>
            <p:ph idx="4294967295"/>
          </p:nvPr>
        </p:nvSpPr>
        <p:spPr>
          <a:xfrm>
            <a:off x="609600" y="1143000"/>
            <a:ext cx="11204575" cy="3914775"/>
          </a:xfrm>
          <a:ln/>
        </p:spPr>
        <p:txBody>
          <a:bodyPr/>
          <a:lstStyle/>
          <a:p>
            <a:r>
              <a:rPr lang="vi-VN" sz="2000" dirty="0">
                <a:cs typeface="Calibri" pitchFamily="34" charset="0"/>
              </a:rPr>
              <a:t>Các dự án có công suất ≤25 kW sẽ nhận được Khoản thanh toán ưu đãi SMART cố định (SIP) trong suốt thời hạn hiệu lực của biểu giá SMART.</a:t>
            </a:r>
          </a:p>
          <a:p>
            <a:pPr lvl="1"/>
            <a:r>
              <a:rPr lang="vi-VN" sz="1600" dirty="0">
                <a:cs typeface="Calibri" pitchFamily="34" charset="0"/>
              </a:rPr>
              <a:t>SIP dành cho các dự án ≤25 kW sẽ được thiết lập trong hoạt động phân tích chi phí hàng năm.</a:t>
            </a:r>
          </a:p>
          <a:p>
            <a:pPr lvl="2"/>
            <a:r>
              <a:rPr lang="vi-VN" sz="1600" dirty="0">
                <a:cs typeface="Calibri" pitchFamily="34" charset="0"/>
              </a:rPr>
              <a:t>Dựa trên mức chênh lệch giữa Yêu cầu doanh thu phân cấp áp dụng cho các dự án ≤25 kW và giá trị tín chỉ bù trừ trung bình của khu dân cư trong năm trước đó.</a:t>
            </a:r>
          </a:p>
          <a:p>
            <a:pPr lvl="1"/>
            <a:r>
              <a:rPr lang="vi-VN" sz="1600" dirty="0">
                <a:cs typeface="Calibri" pitchFamily="34" charset="0"/>
              </a:rPr>
              <a:t>Mức giá thanh toán ưu đãi đối với khu dân cư sẽ không bao giờ dưới </a:t>
            </a:r>
            <a:r>
              <a:rPr lang="vi-VN" sz="1600" b="1" dirty="0">
                <a:cs typeface="Calibri" pitchFamily="34" charset="0"/>
              </a:rPr>
              <a:t>mức sàn 0,01 USD/kWh</a:t>
            </a:r>
            <a:r>
              <a:rPr lang="vi-VN" sz="1600" dirty="0">
                <a:cs typeface="Calibri" pitchFamily="34" charset="0"/>
              </a:rPr>
              <a:t>.</a:t>
            </a:r>
          </a:p>
          <a:p>
            <a:pPr lvl="1"/>
            <a:r>
              <a:rPr lang="vi-VN" sz="1600" dirty="0">
                <a:cs typeface="Calibri" pitchFamily="34" charset="0"/>
              </a:rPr>
              <a:t>Đối với các dự án có thu nhập thấp sẽ nhận khoản cộng thêm vào mức giá thanh toán ưu đãi cố định hàng năm áp dụng cho khu dân cư, mức giá này được ấn định hàng năm khi thực hiện phân tích chi phí.</a:t>
            </a:r>
          </a:p>
          <a:p>
            <a:pPr lvl="1"/>
            <a:r>
              <a:rPr lang="vi-VN" sz="1600" dirty="0">
                <a:cs typeface="Calibri" pitchFamily="34" charset="0"/>
              </a:rPr>
              <a:t>SIP ước tính đối với các dự án ≤25 kW được tính dựa trên phân tích của Sustainent Energy Advantage, LLC (SEA) về yêu cầu doanh thu cơ bản được phân cấp cho các dự án ≤25 kW trong năm 2025 theo mô hình CREST:</a:t>
            </a:r>
          </a:p>
        </p:txBody>
      </p:sp>
      <p:sp>
        <p:nvSpPr>
          <p:cNvPr id="79637" name="Date Placeholder 3"/>
          <p:cNvSpPr>
            <a:spLocks noGrp="1" noChangeArrowheads="1"/>
          </p:cNvSpPr>
          <p:nvPr>
            <p:ph type="dt" sz="quarter" idx="10"/>
          </p:nvPr>
        </p:nvSpPr>
        <p:spPr/>
        <p:txBody>
          <a:bodyPr/>
          <a:lstStyle/>
          <a:p>
            <a:fld id="{2A30AF75-B98D-4961-8C15-6588D802871E}"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9638"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9639" name="Slide Number Placeholder 5"/>
          <p:cNvSpPr>
            <a:spLocks noGrp="1" noChangeArrowheads="1"/>
          </p:cNvSpPr>
          <p:nvPr>
            <p:ph type="sldNum" sz="quarter" idx="12"/>
          </p:nvPr>
        </p:nvSpPr>
        <p:spPr/>
        <p:txBody>
          <a:bodyPr/>
          <a:lstStyle/>
          <a:p>
            <a:fld id="{D0FDD384-B418-47C3-9340-80D70F77CFCF}" type="slidenum">
              <a:rPr lang="en-US" altLang="zh-CN">
                <a:latin typeface="Calibri" pitchFamily="34" charset="0"/>
                <a:cs typeface="Calibri" pitchFamily="34" charset="0"/>
              </a:rPr>
              <a:pPr/>
              <a:t>14</a:t>
            </a:fld>
            <a:endParaRPr lang="en-US" altLang="zh-CN">
              <a:latin typeface="Calibri" pitchFamily="34" charset="0"/>
              <a:cs typeface="Calibri" pitchFamily="34" charset="0"/>
            </a:endParaRPr>
          </a:p>
        </p:txBody>
      </p:sp>
      <p:graphicFrame>
        <p:nvGraphicFramePr>
          <p:cNvPr id="79640" name="Table 7"/>
          <p:cNvGraphicFramePr>
            <a:graphicFrameLocks noGrp="1"/>
          </p:cNvGraphicFramePr>
          <p:nvPr>
            <p:extLst>
              <p:ext uri="{D42A27DB-BD31-4B8C-83A1-F6EECF244321}">
                <p14:modId xmlns:p14="http://schemas.microsoft.com/office/powerpoint/2010/main" val="4036543457"/>
              </p:ext>
            </p:extLst>
          </p:nvPr>
        </p:nvGraphicFramePr>
        <p:xfrm>
          <a:off x="2927648" y="4509120"/>
          <a:ext cx="7443663" cy="1699578"/>
        </p:xfrm>
        <a:graphic>
          <a:graphicData uri="http://schemas.openxmlformats.org/drawingml/2006/table">
            <a:tbl>
              <a:tblPr/>
              <a:tblGrid>
                <a:gridCol w="4916472">
                  <a:extLst>
                    <a:ext uri="{9D8B030D-6E8A-4147-A177-3AD203B41FA5}">
                      <a16:colId xmlns:a16="http://schemas.microsoft.com/office/drawing/2014/main" val="20000"/>
                    </a:ext>
                  </a:extLst>
                </a:gridCol>
                <a:gridCol w="2527191">
                  <a:extLst>
                    <a:ext uri="{9D8B030D-6E8A-4147-A177-3AD203B41FA5}">
                      <a16:colId xmlns:a16="http://schemas.microsoft.com/office/drawing/2014/main" val="20001"/>
                    </a:ext>
                  </a:extLst>
                </a:gridCol>
              </a:tblGrid>
              <a:tr h="693738">
                <a:tc>
                  <a:txBody>
                    <a:bodyPr/>
                    <a:lstStyle/>
                    <a:p>
                      <a:pPr marL="0" marR="0" lvl="0" indent="0" algn="ctr" defTabSz="914400" rtl="0" eaLnBrk="1" fontAlgn="ctr" latinLnBrk="0" hangingPunct="1">
                        <a:lnSpc>
                          <a:spcPct val="100000"/>
                        </a:lnSpc>
                        <a:spcBef>
                          <a:spcPct val="0"/>
                        </a:spcBef>
                        <a:spcAft>
                          <a:spcPct val="0"/>
                        </a:spcAft>
                        <a:buClrTx/>
                        <a:buSzPct val="100000"/>
                        <a:buFontTx/>
                        <a:buNone/>
                        <a:tabLst/>
                      </a:pPr>
                      <a:r>
                        <a:rPr kumimoji="0" lang="vi-VN" sz="1800" b="1" i="0" u="none" strike="noStrike" cap="none" normalizeH="0" baseline="0" dirty="0">
                          <a:ln>
                            <a:noFill/>
                          </a:ln>
                          <a:solidFill>
                            <a:srgbClr val="FFFFFF"/>
                          </a:solidFill>
                          <a:effectLst/>
                          <a:latin typeface="Calibri" pitchFamily="34" charset="0"/>
                          <a:cs typeface="Calibri" pitchFamily="34" charset="0"/>
                        </a:rPr>
                        <a:t>Loại dự án</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ctr" latinLnBrk="0" hangingPunct="1">
                        <a:lnSpc>
                          <a:spcPct val="100000"/>
                        </a:lnSpc>
                        <a:spcBef>
                          <a:spcPct val="0"/>
                        </a:spcBef>
                        <a:spcAft>
                          <a:spcPct val="0"/>
                        </a:spcAft>
                        <a:buClrTx/>
                        <a:buSzPct val="100000"/>
                        <a:buFontTx/>
                        <a:buNone/>
                        <a:tabLst/>
                      </a:pPr>
                      <a:r>
                        <a:rPr kumimoji="0" lang="vi-VN" sz="1800" b="1" i="0" u="none" strike="noStrike" cap="none" normalizeH="0" baseline="0">
                          <a:ln>
                            <a:noFill/>
                          </a:ln>
                          <a:solidFill>
                            <a:srgbClr val="FFFFFF"/>
                          </a:solidFill>
                          <a:effectLst/>
                          <a:latin typeface="Calibri" pitchFamily="34" charset="0"/>
                          <a:cs typeface="Calibri" pitchFamily="34" charset="0"/>
                        </a:rPr>
                        <a:t>SIP năm 2025 ($/kWh)</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825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dirty="0">
                          <a:ln>
                            <a:noFill/>
                          </a:ln>
                          <a:solidFill>
                            <a:srgbClr val="000000"/>
                          </a:solidFill>
                          <a:effectLst/>
                          <a:latin typeface="Calibri" pitchFamily="34" charset="0"/>
                          <a:cs typeface="Calibri" pitchFamily="34" charset="0"/>
                        </a:rPr>
                        <a:t>≤25 kW AC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2825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Tổ máy phát điện theo biểu giá điện mặt trời áp dụng cho khu vực thu nhập thấp</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dirty="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80680" name="Title 1"/>
          <p:cNvSpPr>
            <a:spLocks noGrp="1" noChangeArrowheads="1"/>
          </p:cNvSpPr>
          <p:nvPr>
            <p:ph type="title" idx="4294967295"/>
          </p:nvPr>
        </p:nvSpPr>
        <p:spPr>
          <a:xfrm>
            <a:off x="609600" y="152400"/>
            <a:ext cx="10972800" cy="6569075"/>
          </a:xfrm>
          <a:ln/>
        </p:spPr>
        <p:txBody>
          <a:bodyPr/>
          <a:lstStyle/>
          <a:p>
            <a:r>
              <a:rPr lang="vi-VN">
                <a:solidFill>
                  <a:schemeClr val="bg1"/>
                </a:solidFill>
              </a:rPr>
              <a:t>Quy trình thực hiện</a:t>
            </a:r>
          </a:p>
        </p:txBody>
      </p:sp>
      <p:sp>
        <p:nvSpPr>
          <p:cNvPr id="80681" name="Date Placeholder 3"/>
          <p:cNvSpPr>
            <a:spLocks noGrp="1" noChangeArrowheads="1"/>
          </p:cNvSpPr>
          <p:nvPr>
            <p:ph type="dt" sz="quarter" idx="10"/>
          </p:nvPr>
        </p:nvSpPr>
        <p:spPr/>
        <p:txBody>
          <a:bodyPr/>
          <a:lstStyle/>
          <a:p>
            <a:fld id="{A496C90E-7C4A-4927-8C7C-CDEF050173CC}"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8068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80683" name="Slide Number Placeholder 5"/>
          <p:cNvSpPr>
            <a:spLocks noGrp="1" noChangeArrowheads="1"/>
          </p:cNvSpPr>
          <p:nvPr>
            <p:ph type="sldNum" sz="quarter" idx="12"/>
          </p:nvPr>
        </p:nvSpPr>
        <p:spPr/>
        <p:txBody>
          <a:bodyPr/>
          <a:lstStyle/>
          <a:p>
            <a:fld id="{7C77A7B2-6837-4AFA-BC29-194EDE447576}" type="slidenum">
              <a:rPr lang="en-US" altLang="zh-CN">
                <a:latin typeface="Calibri" pitchFamily="34" charset="0"/>
                <a:cs typeface="Calibri" pitchFamily="34" charset="0"/>
              </a:rPr>
              <a:pPr/>
              <a:t>15</a:t>
            </a:fld>
            <a:endParaRPr lang="en-US" altLang="zh-CN">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710" name="Title 1"/>
          <p:cNvSpPr>
            <a:spLocks noGrp="1" noChangeArrowheads="1"/>
          </p:cNvSpPr>
          <p:nvPr>
            <p:ph type="title" idx="4294967295"/>
          </p:nvPr>
        </p:nvSpPr>
        <p:spPr>
          <a:ln/>
        </p:spPr>
        <p:txBody>
          <a:bodyPr/>
          <a:lstStyle/>
          <a:p>
            <a:r>
              <a:rPr lang="vi-VN"/>
              <a:t>Thời hạn bảo lưu</a:t>
            </a:r>
          </a:p>
        </p:txBody>
      </p:sp>
      <p:sp>
        <p:nvSpPr>
          <p:cNvPr id="81711" name="Content Placeholder 2"/>
          <p:cNvSpPr>
            <a:spLocks noGrp="1" noChangeArrowheads="1"/>
          </p:cNvSpPr>
          <p:nvPr>
            <p:ph idx="4294967295"/>
          </p:nvPr>
        </p:nvSpPr>
        <p:spPr>
          <a:xfrm>
            <a:off x="609600" y="1162050"/>
            <a:ext cx="10598968" cy="498316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000" dirty="0"/>
              <a:t>Khoảng thời gian gia hạn bảo lưu hiện tại áp dụng từ 6/2023 sẽ vẫn có hiệu lực áp dụng. </a:t>
            </a:r>
          </a:p>
          <a:p>
            <a:pPr lvl="1"/>
            <a:r>
              <a:rPr lang="vi-VN" sz="1800" dirty="0">
                <a:cs typeface="Calibri" pitchFamily="34" charset="0"/>
              </a:rPr>
              <a:t>Các dự án công suất ≤1 MW có thời hạn bảo lưu ban đầu kéo dài 12 tháng.</a:t>
            </a:r>
          </a:p>
          <a:p>
            <a:pPr lvl="1"/>
            <a:r>
              <a:rPr lang="vi-VN" sz="1800" dirty="0">
                <a:cs typeface="Calibri" pitchFamily="34" charset="0"/>
              </a:rPr>
              <a:t>Các dự án công suất &gt; 1 MW có thời hạn bảo lưu ban đầu kéo dài 24 tháng.</a:t>
            </a:r>
          </a:p>
          <a:p>
            <a:pPr lvl="1"/>
            <a:r>
              <a:rPr lang="vi-VN" sz="1800" dirty="0">
                <a:cs typeface="Calibri" pitchFamily="34" charset="0"/>
              </a:rPr>
              <a:t>Việc gia hạn dựa trên mức phí sẽ kéo dài thêm thời hạn bảo lưu 12 tháng.</a:t>
            </a:r>
          </a:p>
          <a:p>
            <a:r>
              <a:rPr lang="vi-VN" sz="2000" dirty="0"/>
              <a:t>Thời hạn bảo lưu được gia hạn cho các Dự án nghiên cứu hòa lưới điện và Đầu tư vốn (CIP). </a:t>
            </a:r>
          </a:p>
          <a:p>
            <a:pPr lvl="1"/>
            <a:r>
              <a:rPr lang="vi-VN" sz="1800" dirty="0"/>
              <a:t>Nghiên cứu hòa lưới điện</a:t>
            </a:r>
          </a:p>
          <a:p>
            <a:pPr lvl="2"/>
            <a:r>
              <a:rPr lang="vi-VN" sz="1600" dirty="0"/>
              <a:t>Những dự án nhận thông tin từ Công ty phân phối iện năng (EDC) về việc dự án có tên trong nghiên cứu hòa lưới điện (Nghiên cứu nhóm hoặc Nghiên cứu ASO) sẽ được gia hạn vô thời hạn cho đến khi hoàn thành nghiên cứu, sau đó, tiếp tục áp dụng thời hạn bảo lưu tiêu chuẩn.  </a:t>
            </a:r>
          </a:p>
          <a:p>
            <a:pPr lvl="2"/>
            <a:r>
              <a:rPr lang="vi-VN" sz="1600" dirty="0">
                <a:cs typeface="Calibri" pitchFamily="34" charset="0"/>
              </a:rPr>
              <a:t>DOER sẽ phối hợp cùng với EDC để nhận các bản cập nhật định kỳ về tình trạng hiện tại của các nghiên cứu theo nhóm. </a:t>
            </a:r>
          </a:p>
          <a:p>
            <a:pPr lvl="1"/>
            <a:r>
              <a:rPr lang="vi-VN" sz="1800" dirty="0"/>
              <a:t>CIP</a:t>
            </a:r>
          </a:p>
          <a:p>
            <a:pPr lvl="2"/>
            <a:r>
              <a:rPr lang="vi-VN" sz="1600" dirty="0"/>
              <a:t>Những dự án nhận thông tin từ EDC hoặc Sở dịch vụ tiện ích công cộng (DPU) về việc dự án là một phần thuộc CIP đã được phê duyệt tại thời điểm đăng ký Tuyên bố đủ điều kiện sơ bộ sẽ áp dụng thời hạn bảo lưu kéo dài 48 tháng. </a:t>
            </a:r>
          </a:p>
          <a:p>
            <a:pPr lvl="1"/>
            <a:endParaRPr lang="en-US" altLang="zh-CN" sz="1800" dirty="0">
              <a:ea typeface="宋体" charset="-122"/>
              <a:cs typeface="Calibri" pitchFamily="34" charset="0"/>
            </a:endParaRPr>
          </a:p>
          <a:p>
            <a:endParaRPr lang="en-US" altLang="zh-CN" sz="2000" dirty="0">
              <a:ea typeface="宋体" charset="-122"/>
              <a:cs typeface="Calibri" pitchFamily="34" charset="0"/>
            </a:endParaRPr>
          </a:p>
        </p:txBody>
      </p:sp>
      <p:sp>
        <p:nvSpPr>
          <p:cNvPr id="81712" name="Date Placeholder 3"/>
          <p:cNvSpPr>
            <a:spLocks noGrp="1" noChangeArrowheads="1"/>
          </p:cNvSpPr>
          <p:nvPr>
            <p:ph type="dt" sz="quarter" idx="10"/>
          </p:nvPr>
        </p:nvSpPr>
        <p:spPr/>
        <p:txBody>
          <a:bodyPr/>
          <a:lstStyle/>
          <a:p>
            <a:fld id="{5D6C8CC7-8439-4321-A9B3-781D699BF466}"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81713"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81714" name="Slide Number Placeholder 5"/>
          <p:cNvSpPr>
            <a:spLocks noGrp="1" noChangeArrowheads="1"/>
          </p:cNvSpPr>
          <p:nvPr>
            <p:ph type="sldNum" sz="quarter" idx="12"/>
          </p:nvPr>
        </p:nvSpPr>
        <p:spPr/>
        <p:txBody>
          <a:bodyPr/>
          <a:lstStyle/>
          <a:p>
            <a:fld id="{219B4867-676D-4C0B-B824-7FCDE9686FB6}" type="slidenum">
              <a:rPr lang="en-US" altLang="zh-CN">
                <a:latin typeface="Calibri" pitchFamily="34" charset="0"/>
                <a:cs typeface="Calibri" pitchFamily="34" charset="0"/>
              </a:rPr>
              <a:pPr/>
              <a:t>16</a:t>
            </a:fld>
            <a:endParaRPr lang="en-US" altLang="zh-CN">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741" name="Title 1"/>
          <p:cNvSpPr>
            <a:spLocks noGrp="1" noChangeArrowheads="1"/>
          </p:cNvSpPr>
          <p:nvPr>
            <p:ph type="title" idx="4294967295"/>
          </p:nvPr>
        </p:nvSpPr>
        <p:spPr>
          <a:ln/>
        </p:spPr>
        <p:txBody>
          <a:bodyPr/>
          <a:lstStyle/>
          <a:p>
            <a:r>
              <a:rPr lang="vi-VN"/>
              <a:t>Chuyển đổi chương trình</a:t>
            </a:r>
          </a:p>
        </p:txBody>
      </p:sp>
      <p:sp>
        <p:nvSpPr>
          <p:cNvPr id="82742" name="Content Placeholder 2"/>
          <p:cNvSpPr>
            <a:spLocks noGrp="1" noChangeArrowheads="1"/>
          </p:cNvSpPr>
          <p:nvPr>
            <p:ph idx="4294967295"/>
          </p:nvPr>
        </p:nvSpPr>
        <p:spPr>
          <a:xfrm>
            <a:off x="609600" y="1143000"/>
            <a:ext cx="10871200" cy="4983163"/>
          </a:xfrm>
          <a:ln/>
        </p:spPr>
        <p:txBody>
          <a:bodyPr/>
          <a:lstStyle/>
          <a:p>
            <a:r>
              <a:rPr lang="vi-VN" sz="2800">
                <a:cs typeface="Calibri" pitchFamily="34" charset="0"/>
              </a:rPr>
              <a:t>Các dự án có Ngày ký hợp đồng dịch vụ hòa lưới điện (ISA) </a:t>
            </a:r>
            <a:r>
              <a:rPr lang="vi-VN" sz="2800" b="1">
                <a:cs typeface="Calibri" pitchFamily="34" charset="0"/>
              </a:rPr>
              <a:t>sau Ngày hiệu lực của quy định SMART đã được điều chỉnh </a:t>
            </a:r>
            <a:r>
              <a:rPr lang="vi-VN" sz="2800">
                <a:cs typeface="Calibri" pitchFamily="34" charset="0"/>
              </a:rPr>
              <a:t>chưa nhận bản Tuyên bố đủ điều kiện sơ bộ của SMART hoặc bản Tuyên bố đủ điều kiện của RPS sẽ được áp dụng theo cơ cấu chương trình cập nhật. </a:t>
            </a:r>
          </a:p>
          <a:p>
            <a:pPr lvl="1"/>
            <a:r>
              <a:rPr lang="vi-VN" sz="2400">
                <a:cs typeface="Calibri" pitchFamily="34" charset="0"/>
              </a:rPr>
              <a:t>Bất kỳ dự án nào có đơn đăng ký đang chờ xử lý hoặc đã được phê duyệt trong hàng đợi sẽ phải tuân theo các quy định trước đó. </a:t>
            </a:r>
          </a:p>
          <a:p>
            <a:r>
              <a:rPr lang="vi-VN" sz="2800">
                <a:cs typeface="Calibri" pitchFamily="34" charset="0"/>
              </a:rPr>
              <a:t>DOER sẽ cung cấp thông tin cập nhật thường xuyên trên trang web và email nhằm đảm bảo các bên liên quan nắm rõ tình trạng nộp đơn và các mốc thời gian quan trọng khác.</a:t>
            </a:r>
          </a:p>
        </p:txBody>
      </p:sp>
      <p:sp>
        <p:nvSpPr>
          <p:cNvPr id="82743" name="Date Placeholder 3"/>
          <p:cNvSpPr>
            <a:spLocks noGrp="1" noChangeArrowheads="1"/>
          </p:cNvSpPr>
          <p:nvPr>
            <p:ph type="dt" sz="quarter" idx="10"/>
          </p:nvPr>
        </p:nvSpPr>
        <p:spPr/>
        <p:txBody>
          <a:bodyPr/>
          <a:lstStyle/>
          <a:p>
            <a:fld id="{386EC6BC-AC97-4C42-AAD3-418BEF48BE84}"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8274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82745" name="Slide Number Placeholder 5"/>
          <p:cNvSpPr>
            <a:spLocks noGrp="1" noChangeArrowheads="1"/>
          </p:cNvSpPr>
          <p:nvPr>
            <p:ph type="sldNum" sz="quarter" idx="12"/>
          </p:nvPr>
        </p:nvSpPr>
        <p:spPr/>
        <p:txBody>
          <a:bodyPr/>
          <a:lstStyle/>
          <a:p>
            <a:fld id="{9B1B4E98-389A-4834-B1EE-7DB5FEA47DDE}" type="slidenum">
              <a:rPr lang="en-US" altLang="zh-CN">
                <a:latin typeface="Calibri" pitchFamily="34" charset="0"/>
                <a:cs typeface="Calibri" pitchFamily="34" charset="0"/>
              </a:rPr>
              <a:pPr/>
              <a:t>17</a:t>
            </a:fld>
            <a:endParaRPr lang="en-US" altLang="zh-CN">
              <a:latin typeface="Calibri" pitchFamily="34" charset="0"/>
              <a:cs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83772" name="Title 1"/>
          <p:cNvSpPr>
            <a:spLocks noGrp="1" noChangeArrowheads="1"/>
          </p:cNvSpPr>
          <p:nvPr>
            <p:ph type="title" idx="4294967295"/>
          </p:nvPr>
        </p:nvSpPr>
        <p:spPr>
          <a:xfrm>
            <a:off x="609600" y="152400"/>
            <a:ext cx="10972800" cy="6569075"/>
          </a:xfrm>
          <a:ln/>
        </p:spPr>
        <p:txBody>
          <a:bodyPr/>
          <a:lstStyle/>
          <a:p>
            <a:r>
              <a:rPr lang="vi-VN">
                <a:solidFill>
                  <a:schemeClr val="bg1"/>
                </a:solidFill>
              </a:rPr>
              <a:t>Mức trả thêm (Adder)</a:t>
            </a:r>
          </a:p>
        </p:txBody>
      </p:sp>
      <p:sp>
        <p:nvSpPr>
          <p:cNvPr id="83773" name="Date Placeholder 3"/>
          <p:cNvSpPr>
            <a:spLocks noGrp="1" noChangeArrowheads="1"/>
          </p:cNvSpPr>
          <p:nvPr>
            <p:ph type="dt" sz="quarter" idx="10"/>
          </p:nvPr>
        </p:nvSpPr>
        <p:spPr/>
        <p:txBody>
          <a:bodyPr/>
          <a:lstStyle/>
          <a:p>
            <a:fld id="{FC77CC48-7496-4DF3-84E9-E38E4DA200B0}"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8377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83775" name="Slide Number Placeholder 5"/>
          <p:cNvSpPr>
            <a:spLocks noGrp="1" noChangeArrowheads="1"/>
          </p:cNvSpPr>
          <p:nvPr>
            <p:ph type="sldNum" sz="quarter" idx="12"/>
          </p:nvPr>
        </p:nvSpPr>
        <p:spPr/>
        <p:txBody>
          <a:bodyPr/>
          <a:lstStyle/>
          <a:p>
            <a:fld id="{411DD59A-A0AC-423F-A5C0-4B4B3B9F0FAF}" type="slidenum">
              <a:rPr lang="en-US" altLang="zh-CN">
                <a:latin typeface="Calibri" pitchFamily="34" charset="0"/>
                <a:cs typeface="Calibri" pitchFamily="34" charset="0"/>
              </a:rPr>
              <a:pPr/>
              <a:t>18</a:t>
            </a:fld>
            <a:endParaRPr lang="en-US" altLang="zh-CN">
              <a:latin typeface="Calibri" pitchFamily="34" charset="0"/>
              <a:cs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02" name="Title 1"/>
          <p:cNvSpPr>
            <a:spLocks noGrp="1" noChangeArrowheads="1"/>
          </p:cNvSpPr>
          <p:nvPr>
            <p:ph type="title" idx="4294967295"/>
          </p:nvPr>
        </p:nvSpPr>
        <p:spPr>
          <a:ln/>
        </p:spPr>
        <p:txBody>
          <a:bodyPr/>
          <a:lstStyle/>
          <a:p>
            <a:r>
              <a:rPr lang="vi-VN"/>
              <a:t>Giá trị trả thêm dự kiến</a:t>
            </a:r>
          </a:p>
        </p:txBody>
      </p:sp>
      <p:sp>
        <p:nvSpPr>
          <p:cNvPr id="84803" name="Date Placeholder 3"/>
          <p:cNvSpPr>
            <a:spLocks noGrp="1" noChangeArrowheads="1"/>
          </p:cNvSpPr>
          <p:nvPr>
            <p:ph type="dt" sz="quarter" idx="10"/>
          </p:nvPr>
        </p:nvSpPr>
        <p:spPr>
          <a:xfrm>
            <a:off x="609600" y="6451600"/>
            <a:ext cx="2844800" cy="365125"/>
          </a:xfrm>
        </p:spPr>
        <p:txBody>
          <a:bodyPr/>
          <a:lstStyle/>
          <a:p>
            <a:fld id="{E0C80DFA-7626-4FBA-AA95-EFB0319302E6}"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84804" name="Footer Placeholder 4"/>
          <p:cNvSpPr>
            <a:spLocks noGrp="1" noChangeArrowheads="1"/>
          </p:cNvSpPr>
          <p:nvPr>
            <p:ph type="ftr" sz="quarter" idx="11"/>
          </p:nvPr>
        </p:nvSpPr>
        <p:spPr>
          <a:xfrm>
            <a:off x="4165600" y="6451600"/>
            <a:ext cx="3860800" cy="3651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84805" name="Slide Number Placeholder 5"/>
          <p:cNvSpPr>
            <a:spLocks noGrp="1" noChangeArrowheads="1"/>
          </p:cNvSpPr>
          <p:nvPr>
            <p:ph type="sldNum" sz="quarter" idx="12"/>
          </p:nvPr>
        </p:nvSpPr>
        <p:spPr>
          <a:xfrm>
            <a:off x="8737600" y="6451600"/>
            <a:ext cx="2844800" cy="365125"/>
          </a:xfrm>
        </p:spPr>
        <p:txBody>
          <a:bodyPr/>
          <a:lstStyle/>
          <a:p>
            <a:fld id="{5DB807A9-DD86-4756-8862-B7E4EB47E7F9}" type="slidenum">
              <a:rPr lang="en-US" altLang="zh-CN">
                <a:latin typeface="Calibri" pitchFamily="34" charset="0"/>
                <a:cs typeface="Calibri" pitchFamily="34" charset="0"/>
              </a:rPr>
              <a:pPr/>
              <a:t>19</a:t>
            </a:fld>
            <a:endParaRPr lang="en-US" altLang="zh-CN">
              <a:latin typeface="Calibri" pitchFamily="34" charset="0"/>
              <a:cs typeface="Calibri" pitchFamily="34" charset="0"/>
            </a:endParaRPr>
          </a:p>
        </p:txBody>
      </p:sp>
      <p:graphicFrame>
        <p:nvGraphicFramePr>
          <p:cNvPr id="84806" name="Table 9"/>
          <p:cNvGraphicFramePr>
            <a:graphicFrameLocks noGrp="1"/>
          </p:cNvGraphicFramePr>
          <p:nvPr>
            <p:extLst>
              <p:ext uri="{D42A27DB-BD31-4B8C-83A1-F6EECF244321}">
                <p14:modId xmlns:p14="http://schemas.microsoft.com/office/powerpoint/2010/main" val="2304336082"/>
              </p:ext>
            </p:extLst>
          </p:nvPr>
        </p:nvGraphicFramePr>
        <p:xfrm>
          <a:off x="2135560" y="1052513"/>
          <a:ext cx="8150100" cy="4270377"/>
        </p:xfrm>
        <a:graphic>
          <a:graphicData uri="http://schemas.openxmlformats.org/drawingml/2006/table">
            <a:tbl>
              <a:tblPr/>
              <a:tblGrid>
                <a:gridCol w="1685455">
                  <a:extLst>
                    <a:ext uri="{9D8B030D-6E8A-4147-A177-3AD203B41FA5}">
                      <a16:colId xmlns:a16="http://schemas.microsoft.com/office/drawing/2014/main" val="20000"/>
                    </a:ext>
                  </a:extLst>
                </a:gridCol>
                <a:gridCol w="2360189">
                  <a:extLst>
                    <a:ext uri="{9D8B030D-6E8A-4147-A177-3AD203B41FA5}">
                      <a16:colId xmlns:a16="http://schemas.microsoft.com/office/drawing/2014/main" val="20001"/>
                    </a:ext>
                  </a:extLst>
                </a:gridCol>
                <a:gridCol w="1944216">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485775">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dirty="0">
                          <a:ln>
                            <a:noFill/>
                          </a:ln>
                          <a:solidFill>
                            <a:srgbClr val="FFFFFF"/>
                          </a:solidFill>
                          <a:effectLst/>
                          <a:latin typeface="Calibri" pitchFamily="34" charset="0"/>
                          <a:cs typeface="Calibri" pitchFamily="34" charset="0"/>
                        </a:rPr>
                        <a:t>Loại giá trị trả thêm</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1" i="0" u="none" strike="noStrike" cap="none" normalizeH="0" baseline="0" dirty="0">
                          <a:ln>
                            <a:noFill/>
                          </a:ln>
                          <a:solidFill>
                            <a:srgbClr val="FFFFFF"/>
                          </a:solidFill>
                          <a:effectLst/>
                          <a:latin typeface="Calibri" pitchFamily="34" charset="0"/>
                          <a:cs typeface="Calibri" pitchFamily="34" charset="0"/>
                        </a:rPr>
                        <a:t>Loại dự án</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FFFFFF"/>
                          </a:solidFill>
                          <a:effectLst/>
                          <a:latin typeface="Calibri" pitchFamily="34" charset="0"/>
                          <a:cs typeface="Calibri" pitchFamily="34" charset="0"/>
                        </a:rPr>
                        <a:t>Giá trị trả thêm hiện tại ($kWh)</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FFFFFF"/>
                          </a:solidFill>
                          <a:effectLst/>
                          <a:latin typeface="Calibri" pitchFamily="34" charset="0"/>
                          <a:cs typeface="Calibri" pitchFamily="34" charset="0"/>
                        </a:rPr>
                        <a:t>Giá trị trả thêm ước tính năm 2025 ($/kWh)</a:t>
                      </a:r>
                      <a:r>
                        <a:rPr kumimoji="0" lang="vi-VN" sz="1400" b="1" i="0" u="none" strike="noStrike" cap="none" normalizeH="0" baseline="30000">
                          <a:ln>
                            <a:noFill/>
                          </a:ln>
                          <a:solidFill>
                            <a:srgbClr val="FFFFFF"/>
                          </a:solidFill>
                          <a:effectLst/>
                          <a:latin typeface="Calibri" pitchFamily="34" charset="0"/>
                          <a:cs typeface="Calibri" pitchFamily="34" charset="0"/>
                        </a:rPr>
                        <a:t>1 </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74638">
                <a:tc rowSpan="7">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Theo vị trí</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dirty="0">
                          <a:ln>
                            <a:noFill/>
                          </a:ln>
                          <a:solidFill>
                            <a:srgbClr val="000000"/>
                          </a:solidFill>
                          <a:effectLst/>
                          <a:latin typeface="Calibri" pitchFamily="34" charset="0"/>
                          <a:cs typeface="Calibri" pitchFamily="34" charset="0"/>
                        </a:rPr>
                        <a:t>Gắn trên tòa nhà</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0,02</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274638">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chemeClr val="tx1"/>
                          </a:solidFill>
                          <a:effectLst/>
                          <a:latin typeface="Calibri" pitchFamily="34" charset="0"/>
                          <a:cs typeface="Calibri" pitchFamily="34" charset="0"/>
                        </a:rPr>
                        <a:t>Giá đỡ nâng cao</a:t>
                      </a:r>
                      <a:r>
                        <a:rPr kumimoji="0" lang="vi-VN" sz="1400" b="1" i="0" u="none" strike="noStrike" cap="none" normalizeH="0" baseline="30000">
                          <a:ln>
                            <a:noFill/>
                          </a:ln>
                          <a:solidFill>
                            <a:schemeClr val="tx1"/>
                          </a:solidFill>
                          <a:effectLst/>
                          <a:latin typeface="Calibri" pitchFamily="34" charset="0"/>
                          <a:cs typeface="Calibri" pitchFamily="34" charset="0"/>
                        </a:rPr>
                        <a:t>2</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chemeClr val="tx1"/>
                          </a:solidFill>
                          <a:effectLst/>
                          <a:latin typeface="Calibri" pitchFamily="34" charset="0"/>
                          <a:cs typeface="Calibri" pitchFamily="34" charset="0"/>
                        </a:rPr>
                        <a:t>Không áp dụng</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chemeClr val="tx1"/>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266700">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Khu vực đã khai thác sản xuất</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26670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Bãi chôn lấp rác thải</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274638">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Mái che</a:t>
                      </a:r>
                      <a:r>
                        <a:rPr kumimoji="0" lang="vi-VN" sz="1400" b="0" i="0" u="none" strike="noStrike" cap="none" normalizeH="0" baseline="30000">
                          <a:ln>
                            <a:noFill/>
                          </a:ln>
                          <a:solidFill>
                            <a:srgbClr val="000000"/>
                          </a:solidFill>
                          <a:effectLst/>
                          <a:latin typeface="Calibri" pitchFamily="34" charset="0"/>
                          <a:cs typeface="Calibri" pitchFamily="34" charset="0"/>
                        </a:rPr>
                        <a:t>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0,08</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r h="26670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Nông nghiệp</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0,08</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26670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Thả nổi</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7"/>
                  </a:ext>
                </a:extLst>
              </a:tr>
              <a:tr h="215900">
                <a:tc rowSpan="3">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Theo đơn vị bao tiêu</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000000"/>
                          </a:solidFill>
                          <a:effectLst/>
                          <a:latin typeface="Calibri" pitchFamily="34" charset="0"/>
                          <a:cs typeface="Calibri" pitchFamily="34" charset="0"/>
                        </a:rPr>
                        <a:t>Chia sẻ trong cộng đồng</a:t>
                      </a:r>
                      <a:r>
                        <a:rPr kumimoji="0" lang="vi-VN" sz="1400" b="1" i="0" u="none" strike="noStrike" cap="none" normalizeH="0" baseline="30000">
                          <a:ln>
                            <a:noFill/>
                          </a:ln>
                          <a:solidFill>
                            <a:srgbClr val="000000"/>
                          </a:solidFill>
                          <a:effectLst/>
                          <a:latin typeface="Calibri" pitchFamily="34" charset="0"/>
                          <a:cs typeface="Calibri" pitchFamily="34" charset="0"/>
                        </a:rPr>
                        <a:t>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000000"/>
                          </a:solidFill>
                          <a:effectLst/>
                          <a:latin typeface="Calibri" pitchFamily="34" charset="0"/>
                          <a:cs typeface="Calibri" pitchFamily="34" charset="0"/>
                        </a:rPr>
                        <a:t>0,05</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000000"/>
                          </a:solidFill>
                          <a:effectLst/>
                          <a:latin typeface="Calibri" pitchFamily="34" charset="0"/>
                          <a:cs typeface="Calibri" pitchFamily="34" charset="0"/>
                        </a:rPr>
                        <a:t>0,07</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r h="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000000"/>
                          </a:solidFill>
                          <a:effectLst/>
                          <a:latin typeface="Calibri" pitchFamily="34" charset="0"/>
                          <a:cs typeface="Calibri" pitchFamily="34" charset="0"/>
                        </a:rPr>
                        <a:t>Tòa nhà thu nhập thấp</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000000"/>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9"/>
                  </a:ext>
                </a:extLst>
              </a:tr>
              <a:tr h="26670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Đơn vị sự nghiệp công lập</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0"/>
                  </a:ext>
                </a:extLst>
              </a:tr>
              <a:tr h="274638">
                <a:tc rowSpan="4">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Khác</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000000"/>
                          </a:solidFill>
                          <a:effectLst/>
                          <a:latin typeface="Calibri" pitchFamily="34" charset="0"/>
                          <a:cs typeface="Calibri" pitchFamily="34" charset="0"/>
                        </a:rPr>
                        <a:t>Lợi ích cộng đồng</a:t>
                      </a:r>
                      <a:r>
                        <a:rPr kumimoji="0" lang="vi-VN" sz="1400" b="1" i="0" u="none" strike="noStrike" cap="none" normalizeH="0" baseline="30000">
                          <a:ln>
                            <a:noFill/>
                          </a:ln>
                          <a:solidFill>
                            <a:srgbClr val="000000"/>
                          </a:solidFill>
                          <a:effectLst/>
                          <a:latin typeface="Calibri" pitchFamily="34" charset="0"/>
                          <a:cs typeface="Calibri" pitchFamily="34" charset="0"/>
                        </a:rPr>
                        <a:t>5</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000000"/>
                          </a:solidFill>
                          <a:effectLst/>
                          <a:latin typeface="Calibri" pitchFamily="34" charset="0"/>
                          <a:cs typeface="Calibri" pitchFamily="34" charset="0"/>
                        </a:rPr>
                        <a:t>Không áp dụng</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1"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11"/>
                  </a:ext>
                </a:extLst>
              </a:tr>
              <a:tr h="0">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Lưu trữ năng lượng</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Khả biến</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Khả biến</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2"/>
                  </a:ext>
                </a:extLst>
              </a:tr>
              <a:tr h="0">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Theo dõi năng lượng mặt trời</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0,01</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0,01</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13"/>
                  </a:ext>
                </a:extLst>
              </a:tr>
              <a:tr h="266700">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Nhà giao phấn</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a:ln>
                            <a:noFill/>
                          </a:ln>
                          <a:solidFill>
                            <a:srgbClr val="000000"/>
                          </a:solidFill>
                          <a:effectLst/>
                          <a:latin typeface="Calibri" pitchFamily="34" charset="0"/>
                          <a:cs typeface="Calibri" pitchFamily="34" charset="0"/>
                        </a:rPr>
                        <a:t>0,0025</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400" b="0" i="0" u="none" strike="noStrike" cap="none" normalizeH="0" baseline="0" dirty="0">
                          <a:ln>
                            <a:noFill/>
                          </a:ln>
                          <a:solidFill>
                            <a:srgbClr val="000000"/>
                          </a:solidFill>
                          <a:effectLst/>
                          <a:latin typeface="Calibri" pitchFamily="34" charset="0"/>
                          <a:cs typeface="Calibri" pitchFamily="34" charset="0"/>
                        </a:rPr>
                        <a:t>0,0025</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4"/>
                  </a:ext>
                </a:extLst>
              </a:tr>
            </a:tbl>
          </a:graphicData>
        </a:graphic>
      </p:graphicFrame>
      <p:sp>
        <p:nvSpPr>
          <p:cNvPr id="84877" name="TextBox 11"/>
          <p:cNvSpPr>
            <a:spLocks noChangeArrowheads="1"/>
          </p:cNvSpPr>
          <p:nvPr/>
        </p:nvSpPr>
        <p:spPr bwMode="auto">
          <a:xfrm>
            <a:off x="1533525" y="5434013"/>
            <a:ext cx="9477375" cy="1062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sz="700" baseline="30000" dirty="0"/>
              <a:t>1 </a:t>
            </a:r>
            <a:r>
              <a:rPr lang="vi-VN" sz="700" dirty="0"/>
              <a:t>Giá trị trả thêm (adder) dự kiến dựa trên phân tích của SEA về yêu cầu doanh thu cơ bản phân cấp tăng dần áp dụng cho các dự án trong phân khúc thị trường Năng lượng mặt trời chia sẻ cộng đồng, Năng lượng mặt trời chia sẻ cộng đồng có thu nhập thấp, Năng lượng mặt trời áp dụng cho tòa nhà có thu nhập thấp, Bãi chôn lấp rác thải, Khu vực đã khai thác sản xuất, Mái che năng lượng mặt trời, Năng lượng mặt trời áp mái, Nông nghiệp sử dụng kép cũng như các phân khúc thị trường Năng lượng mặt trời + Lưu trữ năng lượng.</a:t>
            </a:r>
          </a:p>
          <a:p>
            <a:r>
              <a:rPr lang="vi-VN" sz="700" baseline="30000" dirty="0">
                <a:solidFill>
                  <a:srgbClr val="000000"/>
                </a:solidFill>
              </a:rPr>
              <a:t>2  </a:t>
            </a:r>
            <a:r>
              <a:rPr lang="vi-VN" sz="700" dirty="0">
                <a:solidFill>
                  <a:srgbClr val="000000"/>
                </a:solidFill>
              </a:rPr>
              <a:t>DOER đề xuất tạo danh mục mức trả thêm mới đối với các hệ thống được lắp đặt trên giá nâng trên mái nhà, hình thức này giúp tận dụng khu vực bên dưới các tấm pin năng lượng mặt trời như lắp đặt thiết bị HVAC. </a:t>
            </a:r>
          </a:p>
          <a:p>
            <a:r>
              <a:rPr lang="vi-VN" sz="700" baseline="30000" dirty="0"/>
              <a:t>3</a:t>
            </a:r>
            <a:r>
              <a:rPr lang="vi-VN" sz="700" dirty="0"/>
              <a:t> DOER đề xuất mở rộng khả năng đủ điều kiện về mức trả thêm đối với hình thức Mái che cho các hệ thống ≤25 kW. </a:t>
            </a:r>
          </a:p>
          <a:p>
            <a:r>
              <a:rPr lang="vi-VN" sz="700" baseline="30000" dirty="0"/>
              <a:t>4  </a:t>
            </a:r>
            <a:r>
              <a:rPr lang="vi-VN" sz="700" dirty="0"/>
              <a:t>DOER đề xuất kết hợp các định nghĩa về STGU chia sẻ cộng đồng và STGU chia sẻ cộng đồng thu nhập thấp thành STGU và yêu cầu TẤT CẢ hệ thống STGU chi sẻ cộng đồng phải phân bổ tối thiểu 40% sản lượng cho nhóm Khách hàng có thu nhập thấp để nhận được mức trả thêm của CSS. </a:t>
            </a:r>
          </a:p>
          <a:p>
            <a:r>
              <a:rPr lang="vi-VN" sz="700" baseline="30000" dirty="0"/>
              <a:t>5 </a:t>
            </a:r>
            <a:r>
              <a:rPr lang="vi-VN" sz="700" dirty="0"/>
              <a:t>Thông tin chi tiết, tham khảo trang chiếu 41.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39" name="Title 1"/>
          <p:cNvSpPr>
            <a:spLocks noGrp="1" noChangeArrowheads="1"/>
          </p:cNvSpPr>
          <p:nvPr>
            <p:ph type="title" idx="4294967295"/>
          </p:nvPr>
        </p:nvSpPr>
        <p:spPr>
          <a:xfrm>
            <a:off x="609600" y="0"/>
            <a:ext cx="10972800" cy="792163"/>
          </a:xfrm>
          <a:ln/>
        </p:spPr>
        <p:txBody>
          <a:bodyPr/>
          <a:lstStyle/>
          <a:p>
            <a:r>
              <a:rPr lang="vi-VN"/>
              <a:t>Mục lục</a:t>
            </a:r>
          </a:p>
        </p:txBody>
      </p:sp>
      <p:sp>
        <p:nvSpPr>
          <p:cNvPr id="67140" name="Date Placeholder 3"/>
          <p:cNvSpPr>
            <a:spLocks noGrp="1" noChangeArrowheads="1"/>
          </p:cNvSpPr>
          <p:nvPr>
            <p:ph type="dt" sz="quarter" idx="10"/>
          </p:nvPr>
        </p:nvSpPr>
        <p:spPr>
          <a:xfrm>
            <a:off x="609600" y="6577013"/>
            <a:ext cx="2844800" cy="365125"/>
          </a:xfrm>
        </p:spPr>
        <p:txBody>
          <a:bodyPr/>
          <a:lstStyle/>
          <a:p>
            <a:fld id="{F038772B-8F59-4F8D-8BFB-23BF01F05743}"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67141" name="Footer Placeholder 4"/>
          <p:cNvSpPr>
            <a:spLocks noGrp="1" noChangeArrowheads="1"/>
          </p:cNvSpPr>
          <p:nvPr>
            <p:ph type="ftr" sz="quarter" idx="11"/>
          </p:nvPr>
        </p:nvSpPr>
        <p:spPr>
          <a:xfrm>
            <a:off x="4165600" y="6577013"/>
            <a:ext cx="3860800" cy="3651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67142" name="Slide Number Placeholder 5"/>
          <p:cNvSpPr>
            <a:spLocks noGrp="1" noChangeArrowheads="1"/>
          </p:cNvSpPr>
          <p:nvPr>
            <p:ph type="sldNum" sz="quarter" idx="12"/>
          </p:nvPr>
        </p:nvSpPr>
        <p:spPr>
          <a:xfrm>
            <a:off x="8737600" y="6577013"/>
            <a:ext cx="2844800" cy="365125"/>
          </a:xfrm>
        </p:spPr>
        <p:txBody>
          <a:bodyPr/>
          <a:lstStyle/>
          <a:p>
            <a:fld id="{D5B0C71A-0F43-48F0-9F35-B84617DBF744}" type="slidenum">
              <a:rPr lang="en-US" altLang="zh-CN">
                <a:latin typeface="Calibri" pitchFamily="34" charset="0"/>
                <a:cs typeface="Calibri" pitchFamily="34" charset="0"/>
              </a:rPr>
              <a:pPr/>
              <a:t>2</a:t>
            </a:fld>
            <a:endParaRPr lang="en-US" altLang="zh-CN">
              <a:latin typeface="Calibri" pitchFamily="34" charset="0"/>
              <a:cs typeface="Calibri" pitchFamily="34" charset="0"/>
            </a:endParaRPr>
          </a:p>
        </p:txBody>
      </p:sp>
      <p:graphicFrame>
        <p:nvGraphicFramePr>
          <p:cNvPr id="67143" name="Table 6"/>
          <p:cNvGraphicFramePr>
            <a:graphicFrameLocks noGrp="1"/>
          </p:cNvGraphicFramePr>
          <p:nvPr>
            <p:extLst>
              <p:ext uri="{D42A27DB-BD31-4B8C-83A1-F6EECF244321}">
                <p14:modId xmlns:p14="http://schemas.microsoft.com/office/powerpoint/2010/main" val="1891792978"/>
              </p:ext>
            </p:extLst>
          </p:nvPr>
        </p:nvGraphicFramePr>
        <p:xfrm>
          <a:off x="2423592" y="980728"/>
          <a:ext cx="8164884" cy="5408930"/>
        </p:xfrm>
        <a:graphic>
          <a:graphicData uri="http://schemas.openxmlformats.org/drawingml/2006/table">
            <a:tbl>
              <a:tblPr/>
              <a:tblGrid>
                <a:gridCol w="2836292">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tblGrid>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dirty="0">
                          <a:ln>
                            <a:noFill/>
                          </a:ln>
                          <a:solidFill>
                            <a:srgbClr val="002060"/>
                          </a:solidFill>
                          <a:effectLst/>
                          <a:latin typeface="Calibri" pitchFamily="34" charset="0"/>
                          <a:cs typeface="Calibri" pitchFamily="34" charset="0"/>
                          <a:hlinkClick r:id="rId3" action="ppaction://hlinksldjump">
                            <a:extLst>
                              <a:ext uri="{A12FA001-AC4F-418D-AE19-62706E023703}">
                                <ahyp:hlinkClr xmlns:ahyp="http://schemas.microsoft.com/office/drawing/2018/hyperlinkcolor" val="tx"/>
                              </a:ext>
                            </a:extLst>
                          </a:hlinkClick>
                        </a:rPr>
                        <a:t>Tổng quan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Quá trình thực hiện cho đến hiện tại</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Nguyên tắc hoạt động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a:ln>
                            <a:noFill/>
                          </a:ln>
                          <a:solidFill>
                            <a:srgbClr val="002060"/>
                          </a:solidFill>
                          <a:effectLst/>
                          <a:latin typeface="Calibri" pitchFamily="34" charset="0"/>
                          <a:cs typeface="Calibri" pitchFamily="34" charset="0"/>
                          <a:hlinkClick r:id="rId4" action="ppaction://hlinksldjump">
                            <a:extLst>
                              <a:ext uri="{A12FA001-AC4F-418D-AE19-62706E023703}">
                                <ahyp:hlinkClr xmlns:ahyp="http://schemas.microsoft.com/office/drawing/2018/hyperlinkcolor" val="tx"/>
                              </a:ext>
                            </a:extLst>
                          </a:hlinkClick>
                        </a:rPr>
                        <a:t>Cơ cấu</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Khối công suất</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Đơn giá</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a:ln>
                            <a:noFill/>
                          </a:ln>
                          <a:solidFill>
                            <a:srgbClr val="002060"/>
                          </a:solidFill>
                          <a:effectLst/>
                          <a:latin typeface="Calibri" pitchFamily="34" charset="0"/>
                          <a:cs typeface="Calibri" pitchFamily="34" charset="0"/>
                          <a:hlinkClick r:id="rId5" action="ppaction://hlinksldjump">
                            <a:extLst>
                              <a:ext uri="{A12FA001-AC4F-418D-AE19-62706E023703}">
                                <ahyp:hlinkClr xmlns:ahyp="http://schemas.microsoft.com/office/drawing/2018/hyperlinkcolor" val="tx"/>
                              </a:ext>
                            </a:extLst>
                          </a:hlinkClick>
                        </a:rPr>
                        <a:t>Quy trình thực hiện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dirty="0">
                          <a:ln>
                            <a:noFill/>
                          </a:ln>
                          <a:solidFill>
                            <a:schemeClr val="tx1"/>
                          </a:solidFill>
                          <a:effectLst/>
                          <a:latin typeface="Calibri" pitchFamily="34" charset="0"/>
                          <a:cs typeface="Calibri" pitchFamily="34" charset="0"/>
                        </a:rPr>
                        <a:t>Thời hạn bảo lưu và gia hạn</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dirty="0">
                          <a:ln>
                            <a:noFill/>
                          </a:ln>
                          <a:solidFill>
                            <a:schemeClr val="tx1"/>
                          </a:solidFill>
                          <a:effectLst/>
                          <a:latin typeface="Calibri" pitchFamily="34" charset="0"/>
                          <a:cs typeface="Calibri" pitchFamily="34" charset="0"/>
                        </a:rPr>
                        <a:t>Chuyển đổi chương trình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945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a:ln>
                            <a:noFill/>
                          </a:ln>
                          <a:solidFill>
                            <a:srgbClr val="002060"/>
                          </a:solidFill>
                          <a:effectLst/>
                          <a:latin typeface="Calibri" pitchFamily="34" charset="0"/>
                          <a:cs typeface="Calibri" pitchFamily="34" charset="0"/>
                          <a:hlinkClick r:id="rId6" action="ppaction://hlinksldjump">
                            <a:extLst>
                              <a:ext uri="{A12FA001-AC4F-418D-AE19-62706E023703}">
                                <ahyp:hlinkClr xmlns:ahyp="http://schemas.microsoft.com/office/drawing/2018/hyperlinkcolor" val="tx"/>
                              </a:ext>
                            </a:extLst>
                          </a:hlinkClick>
                        </a:rPr>
                        <a:t>Mức trả thêm (Adder)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dirty="0">
                          <a:ln>
                            <a:noFill/>
                          </a:ln>
                          <a:solidFill>
                            <a:schemeClr val="tx1"/>
                          </a:solidFill>
                          <a:effectLst/>
                          <a:latin typeface="Calibri" pitchFamily="34" charset="0"/>
                          <a:cs typeface="Calibri" pitchFamily="34" charset="0"/>
                        </a:rPr>
                        <a:t>Đơn vị bao tiêu sản phẩm (bao gồm điện mặt trời trong cộng đồng)</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dirty="0">
                          <a:ln>
                            <a:noFill/>
                          </a:ln>
                          <a:solidFill>
                            <a:schemeClr val="tx1"/>
                          </a:solidFill>
                          <a:effectLst/>
                          <a:latin typeface="Calibri" pitchFamily="34" charset="0"/>
                          <a:cs typeface="Calibri" pitchFamily="34" charset="0"/>
                        </a:rPr>
                        <a:t>Vị trí (bao gồm khu vực nông nghiệp và mái che)</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dirty="0">
                          <a:ln>
                            <a:noFill/>
                          </a:ln>
                          <a:solidFill>
                            <a:schemeClr val="tx1"/>
                          </a:solidFill>
                          <a:effectLst/>
                          <a:latin typeface="Calibri" pitchFamily="34" charset="0"/>
                          <a:cs typeface="Calibri" pitchFamily="34" charset="0"/>
                        </a:rPr>
                        <a:t>Khác (bao gồm lưu trữ năng lượng)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a:ln>
                            <a:noFill/>
                          </a:ln>
                          <a:solidFill>
                            <a:srgbClr val="002060"/>
                          </a:solidFill>
                          <a:effectLst/>
                          <a:latin typeface="Calibri" pitchFamily="34" charset="0"/>
                          <a:cs typeface="Calibri" pitchFamily="34" charset="0"/>
                          <a:hlinkClick r:id="rId7" action="ppaction://hlinksldjump">
                            <a:extLst>
                              <a:ext uri="{A12FA001-AC4F-418D-AE19-62706E023703}">
                                <ahyp:hlinkClr xmlns:ahyp="http://schemas.microsoft.com/office/drawing/2018/hyperlinkcolor" val="tx"/>
                              </a:ext>
                            </a:extLst>
                          </a:hlinkClick>
                        </a:rPr>
                        <a:t>Bảo vệ môi trường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dirty="0">
                          <a:ln>
                            <a:noFill/>
                          </a:ln>
                          <a:solidFill>
                            <a:schemeClr val="tx1"/>
                          </a:solidFill>
                          <a:effectLst/>
                          <a:latin typeface="Calibri" pitchFamily="34" charset="0"/>
                          <a:cs typeface="Calibri" pitchFamily="34" charset="0"/>
                        </a:rPr>
                        <a:t>Chính sách giảm trừ đối với đất chưa khai thác</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dirty="0">
                          <a:ln>
                            <a:noFill/>
                          </a:ln>
                          <a:solidFill>
                            <a:schemeClr val="tx1"/>
                          </a:solidFill>
                          <a:effectLst/>
                          <a:latin typeface="Calibri" pitchFamily="34" charset="0"/>
                          <a:cs typeface="Calibri" pitchFamily="34" charset="0"/>
                        </a:rPr>
                        <a:t>Lợi ích cộng đồng</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dirty="0">
                          <a:ln>
                            <a:noFill/>
                          </a:ln>
                          <a:solidFill>
                            <a:schemeClr val="tx1"/>
                          </a:solidFill>
                          <a:effectLst/>
                          <a:latin typeface="Calibri" pitchFamily="34" charset="0"/>
                          <a:cs typeface="Calibri" pitchFamily="34" charset="0"/>
                        </a:rPr>
                        <a:t>Giám sát và tiêu chuẩn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a:ln>
                            <a:noFill/>
                          </a:ln>
                          <a:solidFill>
                            <a:srgbClr val="002060"/>
                          </a:solidFill>
                          <a:effectLst/>
                          <a:latin typeface="Calibri" pitchFamily="34" charset="0"/>
                          <a:cs typeface="Calibri" pitchFamily="34" charset="0"/>
                          <a:hlinkClick r:id="rId8" action="ppaction://hlinksldjump">
                            <a:extLst>
                              <a:ext uri="{A12FA001-AC4F-418D-AE19-62706E023703}">
                                <ahyp:hlinkClr xmlns:ahyp="http://schemas.microsoft.com/office/drawing/2018/hyperlinkcolor" val="tx"/>
                              </a:ext>
                            </a:extLst>
                          </a:hlinkClick>
                        </a:rPr>
                        <a:t>Nông nghiệp quang điện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Các thay đổi trong hướng dẫn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a:ln>
                            <a:noFill/>
                          </a:ln>
                          <a:solidFill>
                            <a:srgbClr val="002060"/>
                          </a:solidFill>
                          <a:effectLst/>
                          <a:latin typeface="Calibri" pitchFamily="34" charset="0"/>
                          <a:cs typeface="Calibri" pitchFamily="34" charset="0"/>
                          <a:hlinkClick r:id="rId9" action="ppaction://hlinksldjump">
                            <a:extLst>
                              <a:ext uri="{A12FA001-AC4F-418D-AE19-62706E023703}">
                                <ahyp:hlinkClr xmlns:ahyp="http://schemas.microsoft.com/office/drawing/2018/hyperlinkcolor" val="tx"/>
                              </a:ext>
                            </a:extLst>
                          </a:hlinkClick>
                        </a:rPr>
                        <a:t>Tính công bằng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Định nghĩa về thu nhập thấp</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Các thay đổi quan trọng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a:ln>
                            <a:noFill/>
                          </a:ln>
                          <a:solidFill>
                            <a:srgbClr val="002060"/>
                          </a:solidFill>
                          <a:effectLst/>
                          <a:latin typeface="Calibri" pitchFamily="34" charset="0"/>
                          <a:cs typeface="Calibri" pitchFamily="34" charset="0"/>
                          <a:hlinkClick r:id="rId10" action="ppaction://hlinksldjump">
                            <a:extLst>
                              <a:ext uri="{A12FA001-AC4F-418D-AE19-62706E023703}">
                                <ahyp:hlinkClr xmlns:ahyp="http://schemas.microsoft.com/office/drawing/2018/hyperlinkcolor" val="tx"/>
                              </a:ext>
                            </a:extLst>
                          </a:hlinkClick>
                        </a:rPr>
                        <a:t>Bảo vệ người tiêu dùng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Các yêu cầu khi ký kết hợp đồng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a:ln>
                            <a:noFill/>
                          </a:ln>
                          <a:solidFill>
                            <a:srgbClr val="002060"/>
                          </a:solidFill>
                          <a:effectLst/>
                          <a:latin typeface="Calibri" pitchFamily="34" charset="0"/>
                          <a:cs typeface="Calibri" pitchFamily="34" charset="0"/>
                          <a:hlinkClick r:id="rId11" action="ppaction://hlinksldjump">
                            <a:extLst>
                              <a:ext uri="{A12FA001-AC4F-418D-AE19-62706E023703}">
                                <ahyp:hlinkClr xmlns:ahyp="http://schemas.microsoft.com/office/drawing/2018/hyperlinkcolor" val="tx"/>
                              </a:ext>
                            </a:extLst>
                          </a:hlinkClick>
                        </a:rPr>
                        <a:t>Các sáng kiến khác</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Giáo dục</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a:ln>
                            <a:noFill/>
                          </a:ln>
                          <a:solidFill>
                            <a:schemeClr val="tx1"/>
                          </a:solidFill>
                          <a:effectLst/>
                          <a:latin typeface="Calibri" pitchFamily="34" charset="0"/>
                          <a:cs typeface="Calibri" pitchFamily="34" charset="0"/>
                        </a:rPr>
                        <a:t>Tuân thủ</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000" b="1" i="0" u="none" strike="noStrike" cap="none" normalizeH="0" baseline="0" dirty="0">
                          <a:ln>
                            <a:noFill/>
                          </a:ln>
                          <a:solidFill>
                            <a:srgbClr val="002060"/>
                          </a:solidFill>
                          <a:effectLst/>
                          <a:latin typeface="Calibri" pitchFamily="34" charset="0"/>
                          <a:cs typeface="Calibri" pitchFamily="34" charset="0"/>
                          <a:hlinkClick r:id="rId12" action="ppaction://hlinksldjump">
                            <a:extLst>
                              <a:ext uri="{A12FA001-AC4F-418D-AE19-62706E023703}">
                                <ahyp:hlinkClr xmlns:ahyp="http://schemas.microsoft.com/office/drawing/2018/hyperlinkcolor" val="tx"/>
                              </a:ext>
                            </a:extLst>
                          </a:hlinkClick>
                        </a:rPr>
                        <a:t>Các hoạt động tiếp theo</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vi-VN" sz="1400" b="0" i="0" u="none" strike="noStrike" cap="none" normalizeH="0" baseline="0" dirty="0">
                          <a:ln>
                            <a:noFill/>
                          </a:ln>
                          <a:solidFill>
                            <a:schemeClr val="tx1"/>
                          </a:solidFill>
                          <a:effectLst/>
                          <a:latin typeface="Calibri" pitchFamily="34" charset="0"/>
                          <a:cs typeface="Calibri" pitchFamily="34" charset="0"/>
                        </a:rPr>
                        <a:t>Phiên thảo luận về kỹ thuật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04" name="Title 1"/>
          <p:cNvSpPr>
            <a:spLocks noGrp="1" noChangeArrowheads="1"/>
          </p:cNvSpPr>
          <p:nvPr>
            <p:ph type="title" idx="4294967295"/>
          </p:nvPr>
        </p:nvSpPr>
        <p:spPr>
          <a:xfrm>
            <a:off x="739824" y="152400"/>
            <a:ext cx="10972800" cy="792163"/>
          </a:xfrm>
          <a:ln/>
        </p:spPr>
        <p:txBody>
          <a:bodyPr/>
          <a:lstStyle/>
          <a:p>
            <a:r>
              <a:rPr lang="vi-VN" sz="3200" dirty="0"/>
              <a:t>Mức trả thêm cho hình thức giá đỡ nâng cao</a:t>
            </a:r>
          </a:p>
        </p:txBody>
      </p:sp>
      <p:sp>
        <p:nvSpPr>
          <p:cNvPr id="85905" name="Content Placeholder 2"/>
          <p:cNvSpPr>
            <a:spLocks noGrp="1" noChangeArrowheads="1"/>
          </p:cNvSpPr>
          <p:nvPr>
            <p:ph idx="4294967295"/>
          </p:nvPr>
        </p:nvSpPr>
        <p:spPr>
          <a:xfrm>
            <a:off x="703263" y="1162050"/>
            <a:ext cx="10972800" cy="498316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600" dirty="0"/>
              <a:t>Giá đỡ hoặc hệ thống lắp đặt năng lượng mặt trời  dùng để đỡ dàn pin mặt trời trên mái nhà.</a:t>
            </a:r>
          </a:p>
          <a:p>
            <a:r>
              <a:rPr lang="vi-VN" sz="2600" dirty="0">
                <a:solidFill>
                  <a:srgbClr val="040C28"/>
                </a:solidFill>
                <a:cs typeface="Calibri" pitchFamily="34" charset="0"/>
              </a:rPr>
              <a:t>Những cấu hình giá đỡ trên mái che này có thể được bố trí trên thiết bị HVAC hiện tại trong tòa nhà hoặc có thể dễ dàng tháo dỡ khi thay mới mái nhà. </a:t>
            </a:r>
          </a:p>
          <a:p>
            <a:pPr>
              <a:buFont typeface="Arial" charset="0"/>
              <a:buNone/>
            </a:pPr>
            <a:endParaRPr lang="en-US" sz="1700" dirty="0">
              <a:cs typeface="Calibri" pitchFamily="34" charset="0"/>
            </a:endParaRPr>
          </a:p>
        </p:txBody>
      </p:sp>
      <p:sp>
        <p:nvSpPr>
          <p:cNvPr id="85906" name="Date Placeholder 3"/>
          <p:cNvSpPr>
            <a:spLocks noGrp="1" noChangeArrowheads="1"/>
          </p:cNvSpPr>
          <p:nvPr>
            <p:ph type="dt" sz="quarter" idx="10"/>
          </p:nvPr>
        </p:nvSpPr>
        <p:spPr/>
        <p:txBody>
          <a:bodyPr/>
          <a:lstStyle/>
          <a:p>
            <a:fld id="{2B17FAB9-FFD2-41A0-8506-A197AACA1C2F}"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8590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85908" name="Slide Number Placeholder 5"/>
          <p:cNvSpPr>
            <a:spLocks noGrp="1" noChangeArrowheads="1"/>
          </p:cNvSpPr>
          <p:nvPr>
            <p:ph type="sldNum" sz="quarter" idx="12"/>
          </p:nvPr>
        </p:nvSpPr>
        <p:spPr/>
        <p:txBody>
          <a:bodyPr/>
          <a:lstStyle/>
          <a:p>
            <a:fld id="{1D0CBCB6-647A-4CE2-87F3-82C33C7C50B1}" type="slidenum">
              <a:rPr lang="en-US" altLang="zh-CN">
                <a:latin typeface="Calibri" pitchFamily="34" charset="0"/>
                <a:cs typeface="Calibri" pitchFamily="34" charset="0"/>
              </a:rPr>
              <a:pPr/>
              <a:t>20</a:t>
            </a:fld>
            <a:endParaRPr lang="en-US" altLang="zh-CN">
              <a:latin typeface="Calibri" pitchFamily="34" charset="0"/>
              <a:cs typeface="Calibri" pitchFamily="34" charset="0"/>
            </a:endParaRPr>
          </a:p>
        </p:txBody>
      </p:sp>
      <p:pic>
        <p:nvPicPr>
          <p:cNvPr id="85909" name="Picture 7" descr="A solar panels on a roof of a buildingDescription automatically generat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3650" y="3184525"/>
            <a:ext cx="4370388" cy="2954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5910" name="TextBox 8"/>
          <p:cNvSpPr>
            <a:spLocks noChangeArrowheads="1"/>
          </p:cNvSpPr>
          <p:nvPr/>
        </p:nvSpPr>
        <p:spPr bwMode="auto">
          <a:xfrm>
            <a:off x="7061200" y="6140450"/>
            <a:ext cx="1204913" cy="200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sz="700" b="1" i="1">
                <a:solidFill>
                  <a:srgbClr val="404040"/>
                </a:solidFill>
                <a:latin typeface="Arial" charset="0"/>
                <a:cs typeface="Arial" charset="0"/>
              </a:rPr>
              <a:t>Ảnh: Urban Energy LLC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 name="Title 1"/>
          <p:cNvSpPr>
            <a:spLocks noGrp="1" noChangeArrowheads="1"/>
          </p:cNvSpPr>
          <p:nvPr>
            <p:ph type="title" idx="4294967295"/>
          </p:nvPr>
        </p:nvSpPr>
        <p:spPr>
          <a:ln/>
        </p:spPr>
        <p:txBody>
          <a:bodyPr/>
          <a:lstStyle/>
          <a:p>
            <a:r>
              <a:rPr lang="vi-VN"/>
              <a:t>Mái che</a:t>
            </a:r>
          </a:p>
        </p:txBody>
      </p:sp>
      <p:sp>
        <p:nvSpPr>
          <p:cNvPr id="86938" name="Content Placeholder 2"/>
          <p:cNvSpPr>
            <a:spLocks noGrp="1" noChangeArrowheads="1"/>
          </p:cNvSpPr>
          <p:nvPr>
            <p:ph idx="4294967295"/>
          </p:nvPr>
        </p:nvSpPr>
        <p:spPr>
          <a:xfrm>
            <a:off x="703263" y="1162050"/>
            <a:ext cx="10972800" cy="4983163"/>
          </a:xfrm>
          <a:ln/>
        </p:spPr>
        <p:txBody>
          <a:bodyPr/>
          <a:lstStyle/>
          <a:p>
            <a:r>
              <a:rPr lang="vi-VN" sz="2400" dirty="0">
                <a:cs typeface="Calibri" pitchFamily="34" charset="0"/>
              </a:rPr>
              <a:t>Đáp lại những phản hồi từ các bên liên quan về việc tăng tính linh động, áp dụng rộng rãi hơn và phù hợp với mục tiêu của Cơ quan quản lý về năng lượng mặt trời trong môi trường xây dựng.</a:t>
            </a:r>
          </a:p>
          <a:p>
            <a:r>
              <a:rPr lang="vi-VN" sz="2400" dirty="0">
                <a:cs typeface="Calibri" pitchFamily="34" charset="0"/>
              </a:rPr>
              <a:t>Hiện DOER đang đề xuất cập nhật định nghĩa về năng lượng mặt trời trên mái che và việc sử dụng phần đất bên dưới tấm pin năng lượng mặt trời.</a:t>
            </a:r>
          </a:p>
          <a:p>
            <a:pPr lvl="1"/>
            <a:r>
              <a:rPr lang="vi-VN" sz="2000" i="1" dirty="0">
                <a:cs typeface="Calibri" pitchFamily="34" charset="0"/>
              </a:rPr>
              <a:t>225 CMR 20.02</a:t>
            </a:r>
            <a:r>
              <a:rPr lang="vi-VN" sz="2000" dirty="0">
                <a:cs typeface="Calibri" pitchFamily="34" charset="0"/>
              </a:rPr>
              <a:t> </a:t>
            </a:r>
            <a:r>
              <a:rPr lang="vi-VN" sz="2000" u="sng" dirty="0">
                <a:cs typeface="Calibri" pitchFamily="34" charset="0"/>
              </a:rPr>
              <a:t>Tổ máy phát điện theo biểu giá năng lượng mặt trời trên mái che:</a:t>
            </a:r>
            <a:r>
              <a:rPr lang="vi-VN" sz="2000" dirty="0">
                <a:cs typeface="Calibri" pitchFamily="34" charset="0"/>
              </a:rPr>
              <a:t> Một Tổ máy phát điện theo biểu giá năng lượng mặt trời </a:t>
            </a:r>
            <a:r>
              <a:rPr lang="vi-VN" sz="2000" u="sng" dirty="0">
                <a:solidFill>
                  <a:srgbClr val="FF0000"/>
                </a:solidFill>
                <a:cs typeface="Calibri" pitchFamily="34" charset="0"/>
              </a:rPr>
              <a:t>có phần lớn công suất năng lượng mặt trời được lắp đặt trên một kết cấu nâng đủ cao</a:t>
            </a:r>
            <a:r>
              <a:rPr lang="vi-VN" sz="2000" dirty="0">
                <a:cs typeface="Calibri" pitchFamily="34" charset="0"/>
              </a:rPr>
              <a:t> để vẫn có thể sử dụng được khoảng trống bên dưới mái che.</a:t>
            </a:r>
          </a:p>
          <a:p>
            <a:r>
              <a:rPr lang="vi-VN" sz="2400" dirty="0">
                <a:cs typeface="Calibri" pitchFamily="34" charset="0"/>
              </a:rPr>
              <a:t>Không thể áp dụng cho các dự án trên Đất canh tác công nghiệp quan trọng.</a:t>
            </a:r>
          </a:p>
          <a:p>
            <a:r>
              <a:rPr lang="vi-VN" sz="2400" dirty="0">
                <a:cs typeface="Calibri" pitchFamily="34" charset="0"/>
              </a:rPr>
              <a:t>Mở rộng các yêu cầu về tính đủ điều kiện đối với các hệ thống STGU mái che để:</a:t>
            </a:r>
          </a:p>
          <a:p>
            <a:pPr lvl="1"/>
            <a:r>
              <a:rPr lang="vi-VN" sz="2000" dirty="0">
                <a:cs typeface="Calibri" pitchFamily="34" charset="0"/>
              </a:rPr>
              <a:t>Cho phép hệ thống ≤25 kW nhận được mức trả thêm áp dụng cho hình thức mái che.</a:t>
            </a:r>
          </a:p>
        </p:txBody>
      </p:sp>
      <p:sp>
        <p:nvSpPr>
          <p:cNvPr id="86939" name="Date Placeholder 3"/>
          <p:cNvSpPr>
            <a:spLocks noGrp="1" noChangeArrowheads="1"/>
          </p:cNvSpPr>
          <p:nvPr>
            <p:ph type="dt" sz="quarter" idx="10"/>
          </p:nvPr>
        </p:nvSpPr>
        <p:spPr/>
        <p:txBody>
          <a:bodyPr/>
          <a:lstStyle/>
          <a:p>
            <a:fld id="{880A103C-0E16-4BA0-9E97-7729DAE941E6}"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86940"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86941" name="Slide Number Placeholder 5"/>
          <p:cNvSpPr>
            <a:spLocks noGrp="1" noChangeArrowheads="1"/>
          </p:cNvSpPr>
          <p:nvPr>
            <p:ph type="sldNum" sz="quarter" idx="12"/>
          </p:nvPr>
        </p:nvSpPr>
        <p:spPr/>
        <p:txBody>
          <a:bodyPr/>
          <a:lstStyle/>
          <a:p>
            <a:fld id="{8497AD4B-3A37-4C78-BE47-001356DE440C}" type="slidenum">
              <a:rPr lang="en-US" altLang="zh-CN">
                <a:latin typeface="Calibri" pitchFamily="34" charset="0"/>
                <a:cs typeface="Calibri" pitchFamily="34" charset="0"/>
              </a:rPr>
              <a:pPr/>
              <a:t>21</a:t>
            </a:fld>
            <a:endParaRPr lang="en-US" altLang="zh-CN">
              <a:latin typeface="Calibri" pitchFamily="34" charset="0"/>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968" name="Title 1"/>
          <p:cNvSpPr>
            <a:spLocks noGrp="1" noChangeArrowheads="1"/>
          </p:cNvSpPr>
          <p:nvPr>
            <p:ph type="title" idx="4294967295"/>
          </p:nvPr>
        </p:nvSpPr>
        <p:spPr>
          <a:ln/>
        </p:spPr>
        <p:txBody>
          <a:bodyPr/>
          <a:lstStyle/>
          <a:p>
            <a:r>
              <a:rPr lang="vi-VN"/>
              <a:t>Đơn vị sự nghiệp công lập</a:t>
            </a:r>
          </a:p>
        </p:txBody>
      </p:sp>
      <p:sp>
        <p:nvSpPr>
          <p:cNvPr id="87969" name="Content Placeholder 2"/>
          <p:cNvSpPr>
            <a:spLocks noGrp="1" noChangeArrowheads="1"/>
          </p:cNvSpPr>
          <p:nvPr>
            <p:ph idx="4294967295"/>
          </p:nvPr>
        </p:nvSpPr>
        <p:spPr>
          <a:ln/>
        </p:spPr>
        <p:txBody>
          <a:bodyPr/>
          <a:lstStyle/>
          <a:p>
            <a:r>
              <a:rPr lang="vi-VN" sz="2800" dirty="0"/>
              <a:t>Sửa đổi các yêu cầu về tính đủ điều kiện đối với những dự án đạt tiêu chuẩn nhận được mức trả thêm dành cho Đơn vị sự nghiệp công lập (PE) để bao gồm Quyền xây dựng. </a:t>
            </a:r>
          </a:p>
          <a:p>
            <a:pPr lvl="1"/>
            <a:r>
              <a:rPr lang="vi-VN" sz="2400" i="1" dirty="0">
                <a:cs typeface="Calibri" pitchFamily="34" charset="0"/>
              </a:rPr>
              <a:t>225 CMR 20.06(1)(l) </a:t>
            </a:r>
            <a:r>
              <a:rPr lang="vi-VN" sz="2400" u="sng" dirty="0">
                <a:cs typeface="Calibri" pitchFamily="34" charset="0"/>
              </a:rPr>
              <a:t>Các điều khoản đặc biệt về Tổ máy phát điện theo biểu giá năng lượng mặt trời của Đơn vị sự nghiệp công lập:</a:t>
            </a:r>
            <a:r>
              <a:rPr lang="vi-VN" sz="2400" dirty="0"/>
              <a:t> Tổ máy phát điện năng lượng mặt trời của một đơn vị sự nghiệp công lập có thể nộp đơn xin cấp Tuyên bố đủ điều kiện theo 225 CMR 20.06(1)(c) bằng cách cung cấp bằng chứng thỏa đáng cho Bộ chứng minh rằng một Tổ chức trực thuộc thành phố hoặc chính quyền khác đã cấp </a:t>
            </a:r>
            <a:r>
              <a:rPr lang="vi-VN" sz="2400" dirty="0">
                <a:solidFill>
                  <a:srgbClr val="FF0000"/>
                </a:solidFill>
                <a:cs typeface="Calibri" pitchFamily="34" charset="0"/>
              </a:rPr>
              <a:t>quyền xây dựng theo hợp đồng cho Đơn vị xin cấp phép</a:t>
            </a:r>
            <a:r>
              <a:rPr lang="vi-VN" sz="2400" dirty="0"/>
              <a:t> để phát triển Tổ máy phát điện theo biểu giá năng lượng mặt trời.</a:t>
            </a:r>
          </a:p>
          <a:p>
            <a:endParaRPr lang="en-US" altLang="zh-CN" sz="2800" dirty="0">
              <a:ea typeface="宋体" charset="-122"/>
              <a:cs typeface="Calibri" pitchFamily="34" charset="0"/>
            </a:endParaRPr>
          </a:p>
        </p:txBody>
      </p:sp>
      <p:sp>
        <p:nvSpPr>
          <p:cNvPr id="87970" name="Date Placeholder 3"/>
          <p:cNvSpPr>
            <a:spLocks noGrp="1" noChangeArrowheads="1"/>
          </p:cNvSpPr>
          <p:nvPr>
            <p:ph type="dt" sz="quarter" idx="10"/>
          </p:nvPr>
        </p:nvSpPr>
        <p:spPr/>
        <p:txBody>
          <a:bodyPr/>
          <a:lstStyle/>
          <a:p>
            <a:fld id="{5180D44D-8A0B-4DB6-9B5B-F3CBC66C70CE}"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8797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87972" name="Slide Number Placeholder 5"/>
          <p:cNvSpPr>
            <a:spLocks noGrp="1" noChangeArrowheads="1"/>
          </p:cNvSpPr>
          <p:nvPr>
            <p:ph type="sldNum" sz="quarter" idx="12"/>
          </p:nvPr>
        </p:nvSpPr>
        <p:spPr/>
        <p:txBody>
          <a:bodyPr/>
          <a:lstStyle/>
          <a:p>
            <a:fld id="{BFCC1C74-F1BB-4801-969B-BE348CF3E050}" type="slidenum">
              <a:rPr lang="en-US" altLang="zh-CN">
                <a:latin typeface="Calibri" pitchFamily="34" charset="0"/>
                <a:cs typeface="Calibri" pitchFamily="34" charset="0"/>
              </a:rPr>
              <a:pPr/>
              <a:t>22</a:t>
            </a:fld>
            <a:endParaRPr lang="en-US" altLang="zh-CN">
              <a:latin typeface="Calibri" pitchFamily="34" charset="0"/>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999" name="Title 1"/>
          <p:cNvSpPr>
            <a:spLocks noGrp="1" noChangeArrowheads="1"/>
          </p:cNvSpPr>
          <p:nvPr>
            <p:ph type="title" idx="4294967295"/>
          </p:nvPr>
        </p:nvSpPr>
        <p:spPr>
          <a:ln/>
        </p:spPr>
        <p:txBody>
          <a:bodyPr/>
          <a:lstStyle/>
          <a:p>
            <a:r>
              <a:rPr lang="vi-VN"/>
              <a:t>Hệ thống lưu trữ năng lượng</a:t>
            </a:r>
          </a:p>
        </p:txBody>
      </p:sp>
      <p:sp>
        <p:nvSpPr>
          <p:cNvPr id="89000"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400" dirty="0"/>
              <a:t>Các dự án nhỏ</a:t>
            </a:r>
            <a:r>
              <a:rPr lang="vi-VN" sz="2400" dirty="0">
                <a:solidFill>
                  <a:srgbClr val="424242"/>
                </a:solidFill>
                <a:cs typeface="Calibri" pitchFamily="34" charset="0"/>
              </a:rPr>
              <a:t>(</a:t>
            </a:r>
            <a:r>
              <a:rPr lang="vi-VN" sz="2400" dirty="0"/>
              <a:t>≤25 kW) sẽ không còn đủ điều kiện nhận mức trả thêm cho phần Lưu trữ năng lượng.</a:t>
            </a:r>
          </a:p>
          <a:p>
            <a:pPr lvl="1"/>
            <a:r>
              <a:rPr lang="vi-VN" sz="2000" dirty="0">
                <a:cs typeface="Calibri" pitchFamily="34" charset="0"/>
              </a:rPr>
              <a:t>Các dự án nhỏ vẫn có thể lắp đặt công trình lưu trữ năng lượng; tuy nhiên, các dự án này sẽ không được giá đền bù thông qua chương trình SMART. </a:t>
            </a:r>
          </a:p>
          <a:p>
            <a:pPr>
              <a:buFont typeface="Arial" charset="0"/>
              <a:buNone/>
            </a:pPr>
            <a:endParaRPr lang="en-US" altLang="zh-CN" sz="2400" dirty="0">
              <a:ea typeface="宋体" charset="-122"/>
            </a:endParaRPr>
          </a:p>
          <a:p>
            <a:r>
              <a:rPr lang="vi-VN" sz="2400" dirty="0"/>
              <a:t>Cần tăng quy mô dự án để xây dựng Hệ thống lưu trữ năng lượng từ 500 kW lên 1 MW.</a:t>
            </a:r>
          </a:p>
          <a:p>
            <a:pPr lvl="1"/>
            <a:r>
              <a:rPr lang="vi-VN" sz="2000" i="1" dirty="0"/>
              <a:t>225 CRM 20. 20.05(5)(k) </a:t>
            </a:r>
            <a:r>
              <a:rPr lang="vi-VN" sz="2000" u="sng" dirty="0"/>
              <a:t>Yêu cầu về lưu trữ năng lượng</a:t>
            </a:r>
            <a:r>
              <a:rPr lang="vi-VN" sz="2000" dirty="0"/>
              <a:t>: </a:t>
            </a:r>
            <a:r>
              <a:rPr lang="vi-VN" sz="1800" dirty="0"/>
              <a:t>Tổ máy phát điện theo biểu giá năng lượng mặt trời có công suất trên </a:t>
            </a:r>
            <a:r>
              <a:rPr lang="vi-VN" sz="1800" dirty="0">
                <a:solidFill>
                  <a:srgbClr val="FF0000"/>
                </a:solidFill>
              </a:rPr>
              <a:t>1 MW </a:t>
            </a:r>
            <a:r>
              <a:rPr lang="vi-VN" sz="1800" dirty="0"/>
              <a:t>nộp đơn xin cấp Tuyên bố đủ điều kiện cho bất kỳ công suất khả dụng nào trong bất kỳ khối công suất hiện có sau Ngày công bố phải lắp đặt chung vị trí với Hệ thống lưu trữ năng lượng, điều này nhằm đáp ứng yêu cầu về tính đủ điều kiện hưởng Mức trả thêm cho phần lưu trữ năng lượng theo quy định của 225 CMR 20.06(1)(e).</a:t>
            </a:r>
          </a:p>
          <a:p>
            <a:endParaRPr lang="en-US" altLang="zh-CN" sz="2800" dirty="0">
              <a:ea typeface="宋体" charset="-122"/>
            </a:endParaRPr>
          </a:p>
        </p:txBody>
      </p:sp>
      <p:sp>
        <p:nvSpPr>
          <p:cNvPr id="89001" name="Date Placeholder 3"/>
          <p:cNvSpPr>
            <a:spLocks noGrp="1" noChangeArrowheads="1"/>
          </p:cNvSpPr>
          <p:nvPr>
            <p:ph type="dt" sz="quarter" idx="10"/>
          </p:nvPr>
        </p:nvSpPr>
        <p:spPr/>
        <p:txBody>
          <a:bodyPr/>
          <a:lstStyle/>
          <a:p>
            <a:fld id="{FDC82649-B98B-4BE6-A507-61E35CDC6381}"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8900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89003" name="Slide Number Placeholder 5"/>
          <p:cNvSpPr>
            <a:spLocks noGrp="1" noChangeArrowheads="1"/>
          </p:cNvSpPr>
          <p:nvPr>
            <p:ph type="sldNum" sz="quarter" idx="12"/>
          </p:nvPr>
        </p:nvSpPr>
        <p:spPr/>
        <p:txBody>
          <a:bodyPr/>
          <a:lstStyle/>
          <a:p>
            <a:fld id="{2829ABB2-1242-4E42-AA7F-3557F913875D}" type="slidenum">
              <a:rPr lang="en-US" altLang="zh-CN">
                <a:latin typeface="Calibri" pitchFamily="34" charset="0"/>
                <a:cs typeface="Calibri" pitchFamily="34" charset="0"/>
              </a:rPr>
              <a:pPr/>
              <a:t>23</a:t>
            </a:fld>
            <a:endParaRPr lang="en-US" altLang="zh-CN">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030" name="Title 1"/>
          <p:cNvSpPr>
            <a:spLocks noGrp="1" noChangeArrowheads="1"/>
          </p:cNvSpPr>
          <p:nvPr>
            <p:ph type="title" idx="4294967295"/>
          </p:nvPr>
        </p:nvSpPr>
        <p:spPr>
          <a:ln/>
        </p:spPr>
        <p:txBody>
          <a:bodyPr/>
          <a:lstStyle/>
          <a:p>
            <a:r>
              <a:rPr lang="vi-VN"/>
              <a:t>Hệ thống lưu trữ năng lượng</a:t>
            </a:r>
          </a:p>
        </p:txBody>
      </p:sp>
      <p:sp>
        <p:nvSpPr>
          <p:cNvPr id="90031"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444500" indent="-444500">
              <a:spcBef>
                <a:spcPct val="0"/>
              </a:spcBef>
              <a:spcAft>
                <a:spcPts val="800"/>
              </a:spcAft>
            </a:pPr>
            <a:r>
              <a:rPr lang="vi-VN" sz="2400" dirty="0"/>
              <a:t>Tách biệt các yêu cầu về vận hành và chức năng để có thể đáp ứng một cách tốt hơn với các chương trình ưu đãi khác của tiểu bang, mang lại nhiều giá trị hơn cho lưới điện và vận hành tối ưu. </a:t>
            </a:r>
          </a:p>
          <a:p>
            <a:pPr lvl="1"/>
            <a:r>
              <a:rPr lang="vi-VN" sz="2000" i="1" dirty="0"/>
              <a:t>225 CMR 20.06(1)(e)5</a:t>
            </a:r>
            <a:r>
              <a:rPr lang="vi-VN" sz="2000" dirty="0"/>
              <a:t>. </a:t>
            </a:r>
            <a:r>
              <a:rPr lang="vi-VN" sz="2000" u="sng" dirty="0"/>
              <a:t>Yêu cầu về vận hành:</a:t>
            </a:r>
            <a:r>
              <a:rPr lang="vi-VN" sz="2000" dirty="0"/>
              <a:t> Hệ thống lưu trữ năng lượng</a:t>
            </a:r>
            <a:r>
              <a:rPr lang="vi-VN" sz="2000" dirty="0">
                <a:solidFill>
                  <a:srgbClr val="FF0000"/>
                </a:solidFill>
              </a:rPr>
              <a:t>phải là hệ thống kết nối trực tuyến và có thể giải phóng 85% thời gian trong các tháng Mùa hè (từ ngày 15/05đến ngày 14/09)và trong các tháng Mùa đông (từ ngày 01/12</a:t>
            </a:r>
            <a:r>
              <a:rPr lang="vi-VN" sz="2000" baseline="30000" dirty="0">
                <a:solidFill>
                  <a:srgbClr val="FF0000"/>
                </a:solidFill>
              </a:rPr>
              <a:t>st</a:t>
            </a:r>
            <a:r>
              <a:rPr lang="vi-VN" sz="2000" dirty="0">
                <a:solidFill>
                  <a:srgbClr val="FF0000"/>
                </a:solidFill>
              </a:rPr>
              <a:t>đến ngày 28/02); và được điều chỉnh theo năm nhuận hoặc</a:t>
            </a:r>
            <a:r>
              <a:rPr lang="vi-VN" sz="2000" dirty="0"/>
              <a:t> phải tham gia vào chương trình đáp ứng nhu cầu đối với Tổ máy phát điện theo biểu giá năng lượng mặt trời để có thể tiếp tục thỏa điều kiện nhận mức trả thêm dành cho lưu trữ năng lượng. </a:t>
            </a:r>
          </a:p>
          <a:p>
            <a:pPr lvl="1"/>
            <a:r>
              <a:rPr lang="vi-VN" sz="2000" u="sng" dirty="0"/>
              <a:t>Yêu cầu về chức năng:</a:t>
            </a:r>
            <a:r>
              <a:rPr lang="vi-VN" sz="2000" dirty="0"/>
              <a:t> NếuHệ thống lưu trữ năng lượng </a:t>
            </a:r>
            <a:r>
              <a:rPr lang="vi-VN" sz="2000" dirty="0">
                <a:solidFill>
                  <a:srgbClr val="FF0000"/>
                </a:solidFill>
              </a:rPr>
              <a:t>phải đạt tối thiểu 156 chu kỳ hàng năm để Tổ máy phát điện theo biểu giá năng lượng mặt trời tiếp tục thỏa điều kiện nhận mức trả thêm dành cho lưu trữ năng lượng.</a:t>
            </a:r>
          </a:p>
          <a:p>
            <a:pPr marL="0">
              <a:spcBef>
                <a:spcPct val="0"/>
              </a:spcBef>
              <a:spcAft>
                <a:spcPts val="800"/>
              </a:spcAft>
            </a:pPr>
            <a:endParaRPr lang="en-US" sz="2000" dirty="0"/>
          </a:p>
          <a:p>
            <a:pPr marL="0">
              <a:buFont typeface="Arial" charset="0"/>
              <a:buNone/>
            </a:pPr>
            <a:endParaRPr lang="en-US" sz="2000" dirty="0"/>
          </a:p>
        </p:txBody>
      </p:sp>
      <p:sp>
        <p:nvSpPr>
          <p:cNvPr id="90032" name="Date Placeholder 3"/>
          <p:cNvSpPr>
            <a:spLocks noGrp="1" noChangeArrowheads="1"/>
          </p:cNvSpPr>
          <p:nvPr>
            <p:ph type="dt" sz="quarter" idx="10"/>
          </p:nvPr>
        </p:nvSpPr>
        <p:spPr/>
        <p:txBody>
          <a:bodyPr/>
          <a:lstStyle/>
          <a:p>
            <a:fld id="{A2427358-ACCC-484B-8F40-BC11C2E2D4BA}"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90033"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90034" name="Slide Number Placeholder 5"/>
          <p:cNvSpPr>
            <a:spLocks noGrp="1" noChangeArrowheads="1"/>
          </p:cNvSpPr>
          <p:nvPr>
            <p:ph type="sldNum" sz="quarter" idx="12"/>
          </p:nvPr>
        </p:nvSpPr>
        <p:spPr/>
        <p:txBody>
          <a:bodyPr/>
          <a:lstStyle/>
          <a:p>
            <a:fld id="{AB94C68D-FB84-42D6-A138-F6EDF5A78AFA}" type="slidenum">
              <a:rPr lang="en-US" altLang="zh-CN">
                <a:latin typeface="Calibri" pitchFamily="34" charset="0"/>
                <a:cs typeface="Calibri" pitchFamily="34" charset="0"/>
              </a:rPr>
              <a:pPr/>
              <a:t>24</a:t>
            </a:fld>
            <a:endParaRPr lang="en-US" altLang="zh-CN">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91061" name="Title 1"/>
          <p:cNvSpPr>
            <a:spLocks noGrp="1" noChangeArrowheads="1"/>
          </p:cNvSpPr>
          <p:nvPr>
            <p:ph type="title" idx="4294967295"/>
          </p:nvPr>
        </p:nvSpPr>
        <p:spPr>
          <a:xfrm>
            <a:off x="609600" y="152400"/>
            <a:ext cx="10972800" cy="6569075"/>
          </a:xfrm>
          <a:ln/>
        </p:spPr>
        <p:txBody>
          <a:bodyPr/>
          <a:lstStyle/>
          <a:p>
            <a:r>
              <a:rPr lang="vi-VN">
                <a:solidFill>
                  <a:schemeClr val="bg1"/>
                </a:solidFill>
              </a:rPr>
              <a:t>Bảo vệ môi trường</a:t>
            </a:r>
          </a:p>
        </p:txBody>
      </p:sp>
      <p:sp>
        <p:nvSpPr>
          <p:cNvPr id="91062" name="Date Placeholder 3"/>
          <p:cNvSpPr>
            <a:spLocks noGrp="1" noChangeArrowheads="1"/>
          </p:cNvSpPr>
          <p:nvPr>
            <p:ph type="dt" sz="quarter" idx="10"/>
          </p:nvPr>
        </p:nvSpPr>
        <p:spPr/>
        <p:txBody>
          <a:bodyPr/>
          <a:lstStyle/>
          <a:p>
            <a:fld id="{DCD0528E-41CE-4C80-BEBD-9CDCB776053F}"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91063"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91064" name="Slide Number Placeholder 5"/>
          <p:cNvSpPr>
            <a:spLocks noGrp="1" noChangeArrowheads="1"/>
          </p:cNvSpPr>
          <p:nvPr>
            <p:ph type="sldNum" sz="quarter" idx="12"/>
          </p:nvPr>
        </p:nvSpPr>
        <p:spPr/>
        <p:txBody>
          <a:bodyPr/>
          <a:lstStyle/>
          <a:p>
            <a:fld id="{282BB0B8-1EE0-4475-B6EC-AA573C4DB810}" type="slidenum">
              <a:rPr lang="en-US" altLang="zh-CN">
                <a:latin typeface="Calibri" pitchFamily="34" charset="0"/>
                <a:cs typeface="Calibri" pitchFamily="34" charset="0"/>
              </a:rPr>
              <a:pPr/>
              <a:t>25</a:t>
            </a:fld>
            <a:endParaRPr lang="en-US" altLang="zh-CN">
              <a:latin typeface="Calibri" pitchFamily="34" charset="0"/>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091" name="Title 1"/>
          <p:cNvSpPr>
            <a:spLocks noGrp="1" noChangeArrowheads="1"/>
          </p:cNvSpPr>
          <p:nvPr>
            <p:ph type="title" idx="4294967295"/>
          </p:nvPr>
        </p:nvSpPr>
        <p:spPr>
          <a:ln/>
        </p:spPr>
        <p:txBody>
          <a:bodyPr/>
          <a:lstStyle/>
          <a:p>
            <a:r>
              <a:rPr lang="vi-VN" sz="4000" dirty="0"/>
              <a:t>Sử dụng đất và lựa chọn địa điểm</a:t>
            </a:r>
          </a:p>
        </p:txBody>
      </p:sp>
      <p:sp>
        <p:nvSpPr>
          <p:cNvPr id="92092" name="Content Placeholder 2"/>
          <p:cNvSpPr>
            <a:spLocks noGrp="1" noChangeArrowheads="1"/>
          </p:cNvSpPr>
          <p:nvPr>
            <p:ph idx="4294967295"/>
          </p:nvPr>
        </p:nvSpPr>
        <p:spPr>
          <a:ln/>
        </p:spPr>
        <p:txBody>
          <a:bodyPr/>
          <a:lstStyle/>
          <a:p>
            <a:r>
              <a:rPr lang="vi-VN" sz="2800" dirty="0"/>
              <a:t>Sự hỗ trợ mạnh mẽ từ các bên liên quan nhằm khuyến khích phát triển năng lượng mặt trời trong môi trường xây dựng và triển khai phương pháp tiếp cận chiến lược về năng lượng mặt trời trên khu đất chưa phát triển.</a:t>
            </a:r>
          </a:p>
          <a:p>
            <a:r>
              <a:rPr lang="vi-VN" sz="2800" dirty="0"/>
              <a:t>Cần phải phù hợp với các chính sách và mục tiêu của Cơ quan quản lý về bảo vệ đất đai và thích ứng với biến đổi khí hậu. </a:t>
            </a:r>
          </a:p>
          <a:p>
            <a:pPr lvl="1"/>
            <a:r>
              <a:rPr lang="vi-VN" sz="2400" dirty="0"/>
              <a:t>Sắc lệnh hành pháp về bảo tồn đa dạng sinh học.</a:t>
            </a:r>
          </a:p>
          <a:p>
            <a:pPr lvl="1"/>
            <a:r>
              <a:rPr lang="vi-VN" sz="2400" dirty="0"/>
              <a:t>Kế hoạch năng lượng và khí hậu sạch.</a:t>
            </a:r>
          </a:p>
          <a:p>
            <a:pPr lvl="1"/>
            <a:r>
              <a:rPr lang="vi-VN" sz="2400" dirty="0"/>
              <a:t>Sáng kiến ​​Khu đất thích ứng với biến đổi khí hậu.</a:t>
            </a:r>
          </a:p>
        </p:txBody>
      </p:sp>
      <p:sp>
        <p:nvSpPr>
          <p:cNvPr id="92093" name="Date Placeholder 3"/>
          <p:cNvSpPr>
            <a:spLocks noGrp="1" noChangeArrowheads="1"/>
          </p:cNvSpPr>
          <p:nvPr>
            <p:ph type="dt" sz="quarter" idx="10"/>
          </p:nvPr>
        </p:nvSpPr>
        <p:spPr/>
        <p:txBody>
          <a:bodyPr/>
          <a:lstStyle/>
          <a:p>
            <a:fld id="{D47FFEBA-8FBC-4DDB-9FCC-DF9472C625E6}"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9209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92095" name="Slide Number Placeholder 5"/>
          <p:cNvSpPr>
            <a:spLocks noGrp="1" noChangeArrowheads="1"/>
          </p:cNvSpPr>
          <p:nvPr>
            <p:ph type="sldNum" sz="quarter" idx="12"/>
          </p:nvPr>
        </p:nvSpPr>
        <p:spPr/>
        <p:txBody>
          <a:bodyPr/>
          <a:lstStyle/>
          <a:p>
            <a:fld id="{67C6334D-99E6-4BC1-A777-9F57427D9A5E}" type="slidenum">
              <a:rPr lang="en-US" altLang="zh-CN">
                <a:latin typeface="Calibri" pitchFamily="34" charset="0"/>
                <a:cs typeface="Calibri" pitchFamily="34" charset="0"/>
              </a:rPr>
              <a:pPr/>
              <a:t>26</a:t>
            </a:fld>
            <a:endParaRPr lang="en-US" altLang="zh-CN">
              <a:latin typeface="Calibri" pitchFamily="34" charset="0"/>
              <a:cs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22" name="Title 1"/>
          <p:cNvSpPr>
            <a:spLocks noGrp="1" noChangeArrowheads="1"/>
          </p:cNvSpPr>
          <p:nvPr>
            <p:ph type="title" idx="4294967295"/>
          </p:nvPr>
        </p:nvSpPr>
        <p:spPr>
          <a:ln/>
        </p:spPr>
        <p:txBody>
          <a:bodyPr/>
          <a:lstStyle/>
          <a:p>
            <a:r>
              <a:rPr lang="vi-VN"/>
              <a:t>Tính đủ điều kiện sử dụng đất</a:t>
            </a:r>
          </a:p>
        </p:txBody>
      </p:sp>
      <p:sp>
        <p:nvSpPr>
          <p:cNvPr id="93123" name="Content Placeholder 2"/>
          <p:cNvSpPr>
            <a:spLocks noGrp="1" noChangeArrowheads="1"/>
          </p:cNvSpPr>
          <p:nvPr>
            <p:ph idx="4294967295"/>
          </p:nvPr>
        </p:nvSpPr>
        <p:spPr>
          <a:xfrm>
            <a:off x="609600" y="1143000"/>
            <a:ext cx="10972800" cy="4429125"/>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0" indent="0" algn="ctr">
              <a:buFont typeface="Arial" charset="0"/>
              <a:buNone/>
            </a:pPr>
            <a:r>
              <a:rPr lang="vi-VN" sz="2800" dirty="0">
                <a:cs typeface="Calibri" pitchFamily="34" charset="0"/>
              </a:rPr>
              <a:t>Loại bỏ các loại hình sử dụng đất hiện có và đơn giản hóa tiêu chí về tính đủ điều kiện.</a:t>
            </a:r>
          </a:p>
          <a:p>
            <a:pPr marL="0" indent="0"/>
            <a:endParaRPr lang="en-US" altLang="zh-CN" dirty="0">
              <a:ea typeface="宋体" charset="-122"/>
              <a:cs typeface="Calibri" pitchFamily="34" charset="0"/>
            </a:endParaRPr>
          </a:p>
          <a:p>
            <a:pPr marL="0" indent="0">
              <a:buFont typeface="Arial" charset="0"/>
              <a:buNone/>
            </a:pPr>
            <a:endParaRPr lang="en-US" altLang="zh-CN" dirty="0">
              <a:ea typeface="宋体" charset="-122"/>
              <a:cs typeface="Calibri" pitchFamily="34" charset="0"/>
            </a:endParaRPr>
          </a:p>
        </p:txBody>
      </p:sp>
      <p:sp>
        <p:nvSpPr>
          <p:cNvPr id="93124" name="Date Placeholder 3"/>
          <p:cNvSpPr>
            <a:spLocks noGrp="1" noChangeArrowheads="1"/>
          </p:cNvSpPr>
          <p:nvPr>
            <p:ph type="dt" sz="quarter" idx="10"/>
          </p:nvPr>
        </p:nvSpPr>
        <p:spPr/>
        <p:txBody>
          <a:bodyPr/>
          <a:lstStyle/>
          <a:p>
            <a:fld id="{82B92BCF-DB60-41B9-9D21-C71058EC6E51}"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9312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93126" name="Slide Number Placeholder 5"/>
          <p:cNvSpPr>
            <a:spLocks noGrp="1" noChangeArrowheads="1"/>
          </p:cNvSpPr>
          <p:nvPr>
            <p:ph type="sldNum" sz="quarter" idx="12"/>
          </p:nvPr>
        </p:nvSpPr>
        <p:spPr/>
        <p:txBody>
          <a:bodyPr/>
          <a:lstStyle/>
          <a:p>
            <a:fld id="{EA143A2F-ED99-4E1F-9CB7-C127A0C24BD4}" type="slidenum">
              <a:rPr lang="en-US" altLang="zh-CN">
                <a:latin typeface="Calibri" pitchFamily="34" charset="0"/>
                <a:cs typeface="Calibri" pitchFamily="34" charset="0"/>
              </a:rPr>
              <a:pPr/>
              <a:t>27</a:t>
            </a:fld>
            <a:endParaRPr lang="en-US" altLang="zh-CN">
              <a:latin typeface="Calibri" pitchFamily="34" charset="0"/>
              <a:cs typeface="Calibri" pitchFamily="34" charset="0"/>
            </a:endParaRPr>
          </a:p>
        </p:txBody>
      </p:sp>
      <p:graphicFrame>
        <p:nvGraphicFramePr>
          <p:cNvPr id="93127" name="Table 6"/>
          <p:cNvGraphicFramePr>
            <a:graphicFrameLocks noGrp="1"/>
          </p:cNvGraphicFramePr>
          <p:nvPr>
            <p:extLst>
              <p:ext uri="{D42A27DB-BD31-4B8C-83A1-F6EECF244321}">
                <p14:modId xmlns:p14="http://schemas.microsoft.com/office/powerpoint/2010/main" val="1054203291"/>
              </p:ext>
            </p:extLst>
          </p:nvPr>
        </p:nvGraphicFramePr>
        <p:xfrm>
          <a:off x="571500" y="2204864"/>
          <a:ext cx="10812463" cy="2468880"/>
        </p:xfrm>
        <a:graphic>
          <a:graphicData uri="http://schemas.openxmlformats.org/drawingml/2006/table">
            <a:tbl>
              <a:tblPr/>
              <a:tblGrid>
                <a:gridCol w="3602038">
                  <a:extLst>
                    <a:ext uri="{9D8B030D-6E8A-4147-A177-3AD203B41FA5}">
                      <a16:colId xmlns:a16="http://schemas.microsoft.com/office/drawing/2014/main" val="20000"/>
                    </a:ext>
                  </a:extLst>
                </a:gridCol>
                <a:gridCol w="3606800">
                  <a:extLst>
                    <a:ext uri="{9D8B030D-6E8A-4147-A177-3AD203B41FA5}">
                      <a16:colId xmlns:a16="http://schemas.microsoft.com/office/drawing/2014/main" val="20001"/>
                    </a:ext>
                  </a:extLst>
                </a:gridCol>
                <a:gridCol w="3603625">
                  <a:extLst>
                    <a:ext uri="{9D8B030D-6E8A-4147-A177-3AD203B41FA5}">
                      <a16:colId xmlns:a16="http://schemas.microsoft.com/office/drawing/2014/main" val="20002"/>
                    </a:ext>
                  </a:extLst>
                </a:gridCol>
              </a:tblGrid>
              <a:tr h="371475">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600" b="1" i="0" u="none" strike="noStrike" cap="none" normalizeH="0" baseline="0" dirty="0">
                          <a:ln>
                            <a:noFill/>
                          </a:ln>
                          <a:solidFill>
                            <a:srgbClr val="FFFFFF"/>
                          </a:solidFill>
                          <a:effectLst/>
                          <a:latin typeface="Calibri" pitchFamily="34" charset="0"/>
                          <a:cs typeface="Calibri" pitchFamily="34" charset="0"/>
                        </a:rPr>
                        <a:t>Không đủ điều kiện</a:t>
                      </a:r>
                      <a:r>
                        <a:rPr kumimoji="0" lang="vi-VN" sz="1600" b="1" i="0" u="none" strike="noStrike" cap="none" normalizeH="0" baseline="30000" dirty="0">
                          <a:ln>
                            <a:noFill/>
                          </a:ln>
                          <a:solidFill>
                            <a:srgbClr val="FFFFFF"/>
                          </a:solidFill>
                          <a:effectLst/>
                          <a:latin typeface="Calibri" pitchFamily="34" charset="0"/>
                          <a:cs typeface="Calibri" pitchFamily="34"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600" b="1" i="0" u="none" strike="noStrike" cap="none" normalizeH="0" baseline="0" dirty="0">
                          <a:ln>
                            <a:noFill/>
                          </a:ln>
                          <a:solidFill>
                            <a:srgbClr val="FFFFFF"/>
                          </a:solidFill>
                          <a:effectLst/>
                          <a:latin typeface="Calibri" pitchFamily="34" charset="0"/>
                          <a:cs typeface="Calibri" pitchFamily="34" charset="0"/>
                        </a:rPr>
                        <a:t>Hưởng chính sách giảm trừ đối với đất chưa khai thác (&gt;250 kW AC)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600" b="1" i="0" u="none" strike="noStrike" cap="none" normalizeH="0" baseline="0" dirty="0">
                          <a:ln>
                            <a:noFill/>
                          </a:ln>
                          <a:solidFill>
                            <a:srgbClr val="FFFFFF"/>
                          </a:solidFill>
                          <a:effectLst/>
                          <a:latin typeface="Calibri" pitchFamily="34" charset="0"/>
                          <a:cs typeface="Calibri" pitchFamily="34" charset="0"/>
                        </a:rPr>
                        <a:t>Không hưởng chính sách giảm trừ đối với đất chưa khai thác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71475">
                <a:tc rowSpan="2">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600" b="0" i="0" u="none" strike="noStrike" cap="none" normalizeH="0" baseline="0">
                          <a:ln>
                            <a:noFill/>
                          </a:ln>
                          <a:solidFill>
                            <a:srgbClr val="000000"/>
                          </a:solidFill>
                          <a:effectLst/>
                          <a:latin typeface="Calibri" pitchFamily="34" charset="0"/>
                          <a:cs typeface="Calibri" pitchFamily="34" charset="0"/>
                        </a:rPr>
                        <a:t>Dấu chân dự án lấn lên Môi trường sống cốt lõi và Cảnh quan thiên nhiên quan trọng của BioMap</a:t>
                      </a:r>
                      <a:r>
                        <a:rPr kumimoji="0" lang="vi-VN" sz="1600" b="0" i="0" u="none" strike="noStrike" cap="none" normalizeH="0" baseline="30000">
                          <a:ln>
                            <a:noFill/>
                          </a:ln>
                          <a:solidFill>
                            <a:srgbClr val="000000"/>
                          </a:solidFill>
                          <a:effectLst/>
                          <a:latin typeface="Calibri" pitchFamily="34" charset="0"/>
                          <a:cs typeface="Calibri" pitchFamily="34"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rowSpan="2">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600" b="0" i="0" u="none" strike="noStrike" cap="none" normalizeH="0" baseline="0" dirty="0">
                          <a:ln>
                            <a:noFill/>
                          </a:ln>
                          <a:solidFill>
                            <a:srgbClr val="000000"/>
                          </a:solidFill>
                          <a:effectLst/>
                          <a:latin typeface="Calibri" pitchFamily="34" charset="0"/>
                          <a:cs typeface="Calibri" pitchFamily="34" charset="0"/>
                        </a:rPr>
                        <a:t>Dấu chân dự án lấn lên Đất canh tác nông nghiệp quan trọng </a:t>
                      </a:r>
                      <a:r>
                        <a:rPr kumimoji="0" lang="vi-VN" sz="1600" b="1" i="0" u="none" strike="noStrike" cap="none" normalizeH="0" baseline="0" dirty="0">
                          <a:ln>
                            <a:noFill/>
                          </a:ln>
                          <a:solidFill>
                            <a:srgbClr val="000000"/>
                          </a:solidFill>
                          <a:effectLst/>
                          <a:latin typeface="Calibri" pitchFamily="34" charset="0"/>
                          <a:cs typeface="Calibri" pitchFamily="34" charset="0"/>
                        </a:rPr>
                        <a:t>hoặc </a:t>
                      </a:r>
                      <a:r>
                        <a:rPr kumimoji="0" lang="vi-VN" sz="1600" b="0" i="0" u="none" strike="noStrike" cap="none" normalizeH="0" baseline="0" dirty="0">
                          <a:ln>
                            <a:noFill/>
                          </a:ln>
                          <a:solidFill>
                            <a:srgbClr val="000000"/>
                          </a:solidFill>
                          <a:effectLst/>
                          <a:latin typeface="Calibri" pitchFamily="34" charset="0"/>
                          <a:cs typeface="Calibri" pitchFamily="34" charset="0"/>
                        </a:rPr>
                        <a:t>khu đất chưa phát triển</a:t>
                      </a:r>
                      <a:r>
                        <a:rPr kumimoji="0" lang="vi-VN" sz="1600" b="0" i="0" u="none" strike="noStrike" cap="none" normalizeH="0" baseline="30000" dirty="0">
                          <a:ln>
                            <a:noFill/>
                          </a:ln>
                          <a:solidFill>
                            <a:srgbClr val="000000"/>
                          </a:solidFill>
                          <a:effectLst/>
                          <a:latin typeface="Calibri" pitchFamily="34" charset="0"/>
                          <a:cs typeface="Calibri" pitchFamily="34" charset="0"/>
                        </a:rPr>
                        <a:t>3</a:t>
                      </a:r>
                      <a:r>
                        <a:rPr kumimoji="0" lang="vi-VN" sz="1600" b="1" i="0" u="none" strike="noStrike" cap="none" normalizeH="0" baseline="0" dirty="0">
                          <a:ln>
                            <a:noFill/>
                          </a:ln>
                          <a:solidFill>
                            <a:srgbClr val="000000"/>
                          </a:solidFill>
                          <a:effectLst/>
                          <a:latin typeface="Calibri" pitchFamily="34" charset="0"/>
                          <a:cs typeface="Calibri" pitchFamily="34" charset="0"/>
                        </a:rPr>
                        <a:t>và</a:t>
                      </a:r>
                      <a:r>
                        <a:rPr kumimoji="0" lang="vi-VN" sz="1600" b="0" i="0" u="none" strike="noStrike" cap="none" normalizeH="0" baseline="0" dirty="0">
                          <a:ln>
                            <a:noFill/>
                          </a:ln>
                          <a:solidFill>
                            <a:srgbClr val="000000"/>
                          </a:solidFill>
                          <a:effectLst/>
                          <a:latin typeface="Calibri" pitchFamily="34" charset="0"/>
                          <a:cs typeface="Calibri" pitchFamily="34" charset="0"/>
                        </a:rPr>
                        <a:t> các dự án </a:t>
                      </a:r>
                      <a:r>
                        <a:rPr kumimoji="0" lang="vi-VN" sz="1600" b="1" i="0" u="none" strike="noStrike" cap="none" normalizeH="0" baseline="0" dirty="0">
                          <a:ln>
                            <a:noFill/>
                          </a:ln>
                          <a:solidFill>
                            <a:srgbClr val="000000"/>
                          </a:solidFill>
                          <a:effectLst/>
                          <a:latin typeface="Calibri" pitchFamily="34" charset="0"/>
                          <a:cs typeface="Calibri" pitchFamily="34" charset="0"/>
                        </a:rPr>
                        <a:t>không</a:t>
                      </a:r>
                      <a:r>
                        <a:rPr kumimoji="0" lang="vi-VN" sz="1600" b="0" i="0" u="none" strike="noStrike" cap="none" normalizeH="0" baseline="0" dirty="0">
                          <a:ln>
                            <a:noFill/>
                          </a:ln>
                          <a:solidFill>
                            <a:srgbClr val="000000"/>
                          </a:solidFill>
                          <a:effectLst/>
                          <a:latin typeface="Calibri" pitchFamily="34" charset="0"/>
                          <a:cs typeface="Calibri" pitchFamily="34" charset="0"/>
                        </a:rPr>
                        <a:t> đủ điều kiện nhận mức trả thêm theo vị trí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600" b="0" i="0" u="none" strike="noStrike" cap="none" normalizeH="0" baseline="0">
                          <a:ln>
                            <a:noFill/>
                          </a:ln>
                          <a:solidFill>
                            <a:srgbClr val="000000"/>
                          </a:solidFill>
                          <a:effectLst/>
                          <a:latin typeface="Calibri" pitchFamily="34" charset="0"/>
                          <a:cs typeface="Calibri" pitchFamily="34" charset="0"/>
                        </a:rPr>
                        <a:t>Dấu chân dự án lấn lên Đất canh tác nông nghiệp quan trọng </a:t>
                      </a:r>
                      <a:r>
                        <a:rPr kumimoji="0" lang="vi-VN" sz="1600" b="1" i="0" u="none" strike="noStrike" cap="none" normalizeH="0" baseline="0">
                          <a:ln>
                            <a:noFill/>
                          </a:ln>
                          <a:solidFill>
                            <a:srgbClr val="000000"/>
                          </a:solidFill>
                          <a:effectLst/>
                          <a:latin typeface="Calibri" pitchFamily="34" charset="0"/>
                          <a:cs typeface="Calibri" pitchFamily="34" charset="0"/>
                        </a:rPr>
                        <a:t>hoặc</a:t>
                      </a:r>
                      <a:r>
                        <a:rPr kumimoji="0" lang="vi-VN" sz="1600" b="0" i="0" u="none" strike="noStrike" cap="none" normalizeH="0" baseline="0">
                          <a:ln>
                            <a:noFill/>
                          </a:ln>
                          <a:solidFill>
                            <a:srgbClr val="000000"/>
                          </a:solidFill>
                          <a:effectLst/>
                          <a:latin typeface="Calibri" pitchFamily="34" charset="0"/>
                          <a:cs typeface="Calibri" pitchFamily="34" charset="0"/>
                        </a:rPr>
                        <a:t> khu đất chưa phát triển</a:t>
                      </a:r>
                      <a:r>
                        <a:rPr kumimoji="0" lang="vi-VN" sz="1600" b="1" i="0" u="none" strike="noStrike" cap="none" normalizeH="0" baseline="0">
                          <a:ln>
                            <a:noFill/>
                          </a:ln>
                          <a:solidFill>
                            <a:srgbClr val="000000"/>
                          </a:solidFill>
                          <a:effectLst/>
                          <a:latin typeface="Calibri" pitchFamily="34" charset="0"/>
                          <a:cs typeface="Calibri" pitchFamily="34" charset="0"/>
                        </a:rPr>
                        <a:t>và</a:t>
                      </a:r>
                      <a:r>
                        <a:rPr kumimoji="0" lang="vi-VN" sz="1600" b="0" i="0" u="none" strike="noStrike" cap="none" normalizeH="0" baseline="0">
                          <a:ln>
                            <a:noFill/>
                          </a:ln>
                          <a:solidFill>
                            <a:srgbClr val="000000"/>
                          </a:solidFill>
                          <a:effectLst/>
                          <a:latin typeface="Calibri" pitchFamily="34" charset="0"/>
                          <a:cs typeface="Calibri" pitchFamily="34" charset="0"/>
                        </a:rPr>
                        <a:t> các dự án đủ điều kiện nhận mức trả thêm theo vị trí</a:t>
                      </a:r>
                      <a:endParaRPr kumimoji="0" lang="vi-VN" sz="1600" b="0" i="0" u="none" strike="noStrike" cap="none" normalizeH="0" baseline="0" dirty="0">
                        <a:ln>
                          <a:noFill/>
                        </a:ln>
                        <a:solidFill>
                          <a:srgbClr val="000000"/>
                        </a:solidFill>
                        <a:effectLst/>
                        <a:latin typeface="Calibri" pitchFamily="34" charset="0"/>
                        <a:cs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1"/>
                  </a:ext>
                </a:extLst>
              </a:tr>
              <a:tr h="371475">
                <a:tc vMerge="1">
                  <a:txBody>
                    <a:bodyPr/>
                    <a:lstStyle/>
                    <a:p>
                      <a:endParaRPr lang="zh-CN" altLang="en-US"/>
                    </a:p>
                  </a:txBody>
                  <a:tcPr/>
                </a:tc>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600" b="0" i="0" u="none" strike="noStrike" cap="none" normalizeH="0" baseline="0" dirty="0">
                          <a:ln>
                            <a:noFill/>
                          </a:ln>
                          <a:solidFill>
                            <a:srgbClr val="000000"/>
                          </a:solidFill>
                          <a:effectLst/>
                          <a:latin typeface="Calibri" pitchFamily="34" charset="0"/>
                          <a:cs typeface="Calibri" pitchFamily="34" charset="0"/>
                        </a:rPr>
                        <a:t>Dấu chân dự án lấn lên Đất canh tác nông nghiệp quan trọng </a:t>
                      </a:r>
                      <a:r>
                        <a:rPr kumimoji="0" lang="vi-VN" sz="1600" b="1" i="0" u="none" strike="noStrike" cap="none" normalizeH="0" baseline="0" dirty="0">
                          <a:ln>
                            <a:noFill/>
                          </a:ln>
                          <a:solidFill>
                            <a:srgbClr val="000000"/>
                          </a:solidFill>
                          <a:effectLst/>
                          <a:latin typeface="Calibri" pitchFamily="34" charset="0"/>
                          <a:cs typeface="Calibri" pitchFamily="34" charset="0"/>
                        </a:rPr>
                        <a:t>hoặc</a:t>
                      </a:r>
                      <a:r>
                        <a:rPr kumimoji="0" lang="vi-VN" sz="1600" b="0" i="0" u="none" strike="noStrike" cap="none" normalizeH="0" baseline="0" dirty="0">
                          <a:ln>
                            <a:noFill/>
                          </a:ln>
                          <a:solidFill>
                            <a:srgbClr val="000000"/>
                          </a:solidFill>
                          <a:effectLst/>
                          <a:latin typeface="Calibri" pitchFamily="34" charset="0"/>
                          <a:cs typeface="Calibri" pitchFamily="34" charset="0"/>
                        </a:rPr>
                        <a:t> khu đất chưa phát triển </a:t>
                      </a:r>
                      <a:r>
                        <a:rPr kumimoji="0" lang="vi-VN" sz="1600" b="1" i="0" u="none" strike="noStrike" cap="none" normalizeH="0" baseline="0" dirty="0">
                          <a:ln>
                            <a:noFill/>
                          </a:ln>
                          <a:solidFill>
                            <a:srgbClr val="000000"/>
                          </a:solidFill>
                          <a:effectLst/>
                          <a:latin typeface="Calibri" pitchFamily="34" charset="0"/>
                          <a:cs typeface="Calibri" pitchFamily="34" charset="0"/>
                        </a:rPr>
                        <a:t>và</a:t>
                      </a:r>
                      <a:r>
                        <a:rPr kumimoji="0" lang="vi-VN" sz="1600" b="0" i="0" u="none" strike="noStrike" cap="none" normalizeH="0" baseline="0" dirty="0">
                          <a:ln>
                            <a:noFill/>
                          </a:ln>
                          <a:solidFill>
                            <a:srgbClr val="000000"/>
                          </a:solidFill>
                          <a:effectLst/>
                          <a:latin typeface="Calibri" pitchFamily="34" charset="0"/>
                          <a:cs typeface="Calibri" pitchFamily="34" charset="0"/>
                        </a:rPr>
                        <a:t> dự án là ≤250 kW AC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bl>
          </a:graphicData>
        </a:graphic>
      </p:graphicFrame>
      <p:sp>
        <p:nvSpPr>
          <p:cNvPr id="93143" name="TextBox 8"/>
          <p:cNvSpPr>
            <a:spLocks noChangeArrowheads="1"/>
          </p:cNvSpPr>
          <p:nvPr/>
        </p:nvSpPr>
        <p:spPr bwMode="auto">
          <a:xfrm>
            <a:off x="495300" y="4776788"/>
            <a:ext cx="10888663" cy="1077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sz="1600" baseline="30000"/>
              <a:t>1 </a:t>
            </a:r>
            <a:r>
              <a:rPr lang="vi-VN" sz="1600"/>
              <a:t>Các dự án tọa lạc gần BioMap phải duy trì khu vực đệm tối thiểu là 100 foot giữa dấu chân dự án và khu vực BioMap.</a:t>
            </a:r>
          </a:p>
          <a:p>
            <a:r>
              <a:rPr lang="vi-VN" sz="1600" baseline="30000"/>
              <a:t>2</a:t>
            </a:r>
            <a:r>
              <a:rPr lang="vi-VN" sz="1600"/>
              <a:t>Trừ khi dự án tọa lạc trên công trình hiện có hoặc trong khu vực đã có thảm cỏ, tạo cảnh quan hoặc khu vực đã phát triển.</a:t>
            </a:r>
          </a:p>
          <a:p>
            <a:r>
              <a:rPr lang="vi-VN" sz="1600" baseline="30000"/>
              <a:t>3</a:t>
            </a:r>
            <a:r>
              <a:rPr lang="vi-VN" sz="1600"/>
              <a:t>Khu đất sẽ được coi là chưa phát triển nếu không đáp ứng được định nghĩa về được phát triển trước đó trong </a:t>
            </a:r>
            <a:r>
              <a:rPr lang="vi-VN" sz="1600" i="1"/>
              <a:t>225 CMR 20.00</a:t>
            </a:r>
            <a:r>
              <a:rPr lang="vi-VN" sz="160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58AEA-8AA3-4484-F8ED-A65B50517047}"/>
              </a:ext>
            </a:extLst>
          </p:cNvPr>
          <p:cNvSpPr>
            <a:spLocks noGrp="1"/>
          </p:cNvSpPr>
          <p:nvPr>
            <p:ph type="title"/>
          </p:nvPr>
        </p:nvSpPr>
        <p:spPr>
          <a:xfrm>
            <a:off x="1055440" y="235743"/>
            <a:ext cx="10972800" cy="792163"/>
          </a:xfrm>
        </p:spPr>
        <p:txBody>
          <a:bodyPr>
            <a:normAutofit/>
          </a:bodyPr>
          <a:lstStyle/>
          <a:p>
            <a:r>
              <a:rPr lang="vi-VN" sz="3200" dirty="0"/>
              <a:t>Chính sách giảm trừ đối với đất chưa khai thác</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9CE610A-1A57-9AE7-C2F1-BF7161B0FF1E}"/>
                  </a:ext>
                </a:extLst>
              </p:cNvPr>
              <p:cNvSpPr>
                <a:spLocks noGrp="1"/>
              </p:cNvSpPr>
              <p:nvPr>
                <p:ph idx="1"/>
              </p:nvPr>
            </p:nvSpPr>
            <p:spPr/>
            <p:txBody>
              <a:bodyPr vert="horz" lIns="91440" tIns="45720" rIns="91440" bIns="45720" rtlCol="0" anchor="t">
                <a:normAutofit fontScale="85000" lnSpcReduction="10000"/>
              </a:bodyPr>
              <a:lstStyle/>
              <a:p>
                <a:r>
                  <a:rPr lang="vi-VN" dirty="0"/>
                  <a:t>Đối với các dự án &gt;250 kW AC lắp đặt trên mặt đất thuộc </a:t>
                </a:r>
                <a:r>
                  <a:rPr lang="vi-VN" b="1" dirty="0">
                    <a:cs typeface="Calibri"/>
                  </a:rPr>
                  <a:t>khu vực Đất nông nghiệp canh tác quan trọng hoặc chưa phát triển không </a:t>
                </a:r>
                <a:r>
                  <a:rPr lang="vi-VN" dirty="0"/>
                  <a:t>đủ điều kiện hưởng mức trả thêm dựa trên vị trí sẽ được nhận chính sách Giảm trừ đối với đất chưa khai thác.</a:t>
                </a:r>
              </a:p>
              <a:p>
                <a:r>
                  <a:rPr lang="vi-VN" dirty="0"/>
                  <a:t>Tất cả dự án sẽ nhận được mức giảm trừ cố định 0,06 USD/kWh cộng thêm mức giảm trừ 0,004 USD/mẫu Anh dựa trên phần diện tích thuộc khu vực dấu chân dự án. </a:t>
                </a:r>
              </a:p>
              <a:p>
                <a:pPr lvl="1"/>
                <a:r>
                  <a:rPr lang="vi-VN" dirty="0"/>
                  <a:t>Việc tính diện tích sẽ bao gồm phần diện tích các tấm pin năng lượng mặt trời và diện tích đất có các hoạt động xây dựng liên quan, chẳng hạn như phát quang, san đất và loại bỏ các nguồn tạo bóng râm.</a:t>
                </a:r>
              </a:p>
              <a:p>
                <a:endParaRPr lang="en-US" dirty="0">
                  <a:cs typeface="Calibri"/>
                </a:endParaRPr>
              </a:p>
              <a:p>
                <a:pPr marL="0" indent="0">
                  <a:buNone/>
                </a:pPr>
                <a14:m>
                  <m:oMathPara xmlns:m="http://schemas.openxmlformats.org/officeDocument/2006/math">
                    <m:oMathParaPr>
                      <m:jc m:val="centerGroup"/>
                    </m:oMathParaPr>
                    <m:oMath xmlns:m="http://schemas.openxmlformats.org/officeDocument/2006/math">
                      <m:r>
                        <a:rPr lang="vi-VN" sz="2400" i="1">
                          <a:latin typeface="Cambria Math" panose="02040503050406030204" pitchFamily="18" charset="0"/>
                          <a:cs typeface="Calibri"/>
                        </a:rPr>
                        <m:t>𝑀</m:t>
                      </m:r>
                      <m:r>
                        <a:rPr lang="vi-VN" sz="2400" i="1">
                          <a:latin typeface="Cambria Math" panose="02040503050406030204" pitchFamily="18" charset="0"/>
                          <a:cs typeface="Calibri"/>
                        </a:rPr>
                        <m:t>ứ</m:t>
                      </m:r>
                      <m:r>
                        <a:rPr lang="vi-VN" sz="2400" i="1">
                          <a:latin typeface="Cambria Math" panose="02040503050406030204" pitchFamily="18" charset="0"/>
                          <a:cs typeface="Calibri"/>
                        </a:rPr>
                        <m:t>𝑐</m:t>
                      </m:r>
                      <m:r>
                        <a:rPr lang="vi-VN" sz="2400" i="1">
                          <a:latin typeface="Cambria Math" panose="02040503050406030204" pitchFamily="18" charset="0"/>
                          <a:cs typeface="Calibri"/>
                        </a:rPr>
                        <m:t> </m:t>
                      </m:r>
                      <m:r>
                        <a:rPr lang="vi-VN" sz="2400" i="1">
                          <a:latin typeface="Cambria Math" panose="02040503050406030204" pitchFamily="18" charset="0"/>
                          <a:cs typeface="Calibri"/>
                        </a:rPr>
                        <m:t>𝑔𝑖</m:t>
                      </m:r>
                      <m:r>
                        <a:rPr lang="vi-VN" sz="2400" i="1">
                          <a:latin typeface="Cambria Math" panose="02040503050406030204" pitchFamily="18" charset="0"/>
                          <a:cs typeface="Calibri"/>
                        </a:rPr>
                        <m:t>ả</m:t>
                      </m:r>
                      <m:r>
                        <a:rPr lang="vi-VN" sz="2400" i="1">
                          <a:latin typeface="Cambria Math" panose="02040503050406030204" pitchFamily="18" charset="0"/>
                          <a:cs typeface="Calibri"/>
                        </a:rPr>
                        <m:t>𝑚</m:t>
                      </m:r>
                      <m:r>
                        <a:rPr lang="vi-VN" sz="2400" i="1">
                          <a:latin typeface="Cambria Math" panose="02040503050406030204" pitchFamily="18" charset="0"/>
                          <a:cs typeface="Calibri"/>
                        </a:rPr>
                        <m:t> </m:t>
                      </m:r>
                      <m:r>
                        <a:rPr lang="vi-VN" sz="2400" i="1">
                          <a:latin typeface="Cambria Math" panose="02040503050406030204" pitchFamily="18" charset="0"/>
                          <a:cs typeface="Calibri"/>
                        </a:rPr>
                        <m:t>𝑡𝑟</m:t>
                      </m:r>
                      <m:r>
                        <a:rPr lang="vi-VN" sz="2400" i="1">
                          <a:latin typeface="Cambria Math" panose="02040503050406030204" pitchFamily="18" charset="0"/>
                          <a:cs typeface="Calibri"/>
                        </a:rPr>
                        <m:t>ừ đố</m:t>
                      </m:r>
                      <m:r>
                        <a:rPr lang="vi-VN" sz="2400" i="1">
                          <a:latin typeface="Cambria Math" panose="02040503050406030204" pitchFamily="18" charset="0"/>
                          <a:cs typeface="Calibri"/>
                        </a:rPr>
                        <m:t>𝑖</m:t>
                      </m:r>
                      <m:r>
                        <a:rPr lang="vi-VN" sz="2400" i="1">
                          <a:latin typeface="Cambria Math" panose="02040503050406030204" pitchFamily="18" charset="0"/>
                          <a:cs typeface="Calibri"/>
                        </a:rPr>
                        <m:t> </m:t>
                      </m:r>
                      <m:r>
                        <a:rPr lang="vi-VN" sz="2400" i="1">
                          <a:latin typeface="Cambria Math" panose="02040503050406030204" pitchFamily="18" charset="0"/>
                          <a:cs typeface="Calibri"/>
                        </a:rPr>
                        <m:t>𝑣</m:t>
                      </m:r>
                      <m:r>
                        <a:rPr lang="vi-VN" sz="2400" i="1">
                          <a:latin typeface="Cambria Math" panose="02040503050406030204" pitchFamily="18" charset="0"/>
                          <a:cs typeface="Calibri"/>
                        </a:rPr>
                        <m:t>ớ</m:t>
                      </m:r>
                      <m:r>
                        <a:rPr lang="vi-VN" sz="2400" i="1">
                          <a:latin typeface="Cambria Math" panose="02040503050406030204" pitchFamily="18" charset="0"/>
                          <a:cs typeface="Calibri"/>
                        </a:rPr>
                        <m:t>𝑖</m:t>
                      </m:r>
                      <m:r>
                        <a:rPr lang="vi-VN" sz="2400" i="1">
                          <a:latin typeface="Cambria Math" panose="02040503050406030204" pitchFamily="18" charset="0"/>
                          <a:cs typeface="Calibri"/>
                        </a:rPr>
                        <m:t> đấ</m:t>
                      </m:r>
                      <m:r>
                        <a:rPr lang="vi-VN" sz="2400" i="1">
                          <a:latin typeface="Cambria Math" panose="02040503050406030204" pitchFamily="18" charset="0"/>
                          <a:cs typeface="Calibri"/>
                        </a:rPr>
                        <m:t>𝑡</m:t>
                      </m:r>
                      <m:r>
                        <a:rPr lang="vi-VN" sz="2400" i="1">
                          <a:latin typeface="Cambria Math" panose="02040503050406030204" pitchFamily="18" charset="0"/>
                          <a:cs typeface="Calibri"/>
                        </a:rPr>
                        <m:t> </m:t>
                      </m:r>
                      <m:r>
                        <a:rPr lang="vi-VN" sz="2400" i="1">
                          <a:latin typeface="Cambria Math" panose="02040503050406030204" pitchFamily="18" charset="0"/>
                          <a:cs typeface="Calibri"/>
                        </a:rPr>
                        <m:t>𝑐h</m:t>
                      </m:r>
                      <m:r>
                        <a:rPr lang="vi-VN" sz="2400" i="1">
                          <a:latin typeface="Cambria Math" panose="02040503050406030204" pitchFamily="18" charset="0"/>
                          <a:cs typeface="Calibri"/>
                        </a:rPr>
                        <m:t>ư</m:t>
                      </m:r>
                      <m:r>
                        <a:rPr lang="vi-VN" sz="2400" i="1">
                          <a:latin typeface="Cambria Math" panose="02040503050406030204" pitchFamily="18" charset="0"/>
                          <a:cs typeface="Calibri"/>
                        </a:rPr>
                        <m:t>𝑎</m:t>
                      </m:r>
                      <m:r>
                        <a:rPr lang="vi-VN" sz="2400" i="1">
                          <a:latin typeface="Cambria Math" panose="02040503050406030204" pitchFamily="18" charset="0"/>
                          <a:cs typeface="Calibri"/>
                        </a:rPr>
                        <m:t> </m:t>
                      </m:r>
                      <m:r>
                        <a:rPr lang="vi-VN" sz="2400" i="1">
                          <a:latin typeface="Cambria Math" panose="02040503050406030204" pitchFamily="18" charset="0"/>
                          <a:cs typeface="Calibri"/>
                        </a:rPr>
                        <m:t>𝑘h𝑎𝑖</m:t>
                      </m:r>
                      <m:r>
                        <a:rPr lang="vi-VN" sz="2400" i="1">
                          <a:latin typeface="Cambria Math" panose="02040503050406030204" pitchFamily="18" charset="0"/>
                          <a:cs typeface="Calibri"/>
                        </a:rPr>
                        <m:t> </m:t>
                      </m:r>
                      <m:r>
                        <a:rPr lang="vi-VN" sz="2400" i="1">
                          <a:latin typeface="Cambria Math" panose="02040503050406030204" pitchFamily="18" charset="0"/>
                          <a:cs typeface="Calibri"/>
                        </a:rPr>
                        <m:t>𝑡h</m:t>
                      </m:r>
                      <m:r>
                        <a:rPr lang="vi-VN" sz="2400" i="1">
                          <a:latin typeface="Cambria Math" panose="02040503050406030204" pitchFamily="18" charset="0"/>
                          <a:cs typeface="Calibri"/>
                        </a:rPr>
                        <m:t>á</m:t>
                      </m:r>
                      <m:r>
                        <a:rPr lang="vi-VN" sz="2400" i="1">
                          <a:latin typeface="Cambria Math" panose="02040503050406030204" pitchFamily="18" charset="0"/>
                          <a:cs typeface="Calibri"/>
                        </a:rPr>
                        <m:t>𝑐</m:t>
                      </m:r>
                      <m:r>
                        <a:rPr lang="vi-VN" sz="2400" i="1">
                          <a:latin typeface="Cambria Math" panose="02040503050406030204" pitchFamily="18" charset="0"/>
                          <a:cs typeface="Calibri"/>
                        </a:rPr>
                        <m:t> =(0,06 </m:t>
                      </m:r>
                      <m:r>
                        <a:rPr lang="vi-VN" sz="2400" i="1">
                          <a:latin typeface="Cambria Math" panose="02040503050406030204" pitchFamily="18" charset="0"/>
                          <a:cs typeface="Calibri"/>
                        </a:rPr>
                        <m:t>𝑈𝑆𝐷</m:t>
                      </m:r>
                      <m:r>
                        <a:rPr lang="vi-VN" sz="2400" i="1">
                          <a:latin typeface="Cambria Math" panose="02040503050406030204" pitchFamily="18" charset="0"/>
                          <a:cs typeface="Calibri"/>
                        </a:rPr>
                        <m:t> + (0,004 </m:t>
                      </m:r>
                      <m:r>
                        <a:rPr lang="vi-VN" sz="2400" i="1">
                          <a:latin typeface="Cambria Math" panose="02040503050406030204" pitchFamily="18" charset="0"/>
                          <a:cs typeface="Calibri"/>
                        </a:rPr>
                        <m:t>𝑈𝑆𝐷</m:t>
                      </m:r>
                      <m:r>
                        <a:rPr lang="vi-VN" sz="2400" i="1">
                          <a:latin typeface="Cambria Math" panose="02040503050406030204" pitchFamily="18" charset="0"/>
                          <a:cs typeface="Calibri"/>
                        </a:rPr>
                        <m:t>∗</m:t>
                      </m:r>
                      <m:r>
                        <a:rPr lang="vi-VN" sz="2400" i="1">
                          <a:latin typeface="Cambria Math" panose="02040503050406030204" pitchFamily="18" charset="0"/>
                          <a:cs typeface="Calibri"/>
                        </a:rPr>
                        <m:t>𝑑𝑖</m:t>
                      </m:r>
                      <m:r>
                        <a:rPr lang="vi-VN" sz="2400" i="1">
                          <a:latin typeface="Cambria Math" panose="02040503050406030204" pitchFamily="18" charset="0"/>
                          <a:cs typeface="Calibri"/>
                        </a:rPr>
                        <m:t>ệ</m:t>
                      </m:r>
                      <m:r>
                        <a:rPr lang="vi-VN" sz="2400" i="1">
                          <a:latin typeface="Cambria Math" panose="02040503050406030204" pitchFamily="18" charset="0"/>
                          <a:cs typeface="Calibri"/>
                        </a:rPr>
                        <m:t>𝑛</m:t>
                      </m:r>
                      <m:r>
                        <a:rPr lang="vi-VN" sz="2400" i="1">
                          <a:latin typeface="Cambria Math" panose="02040503050406030204" pitchFamily="18" charset="0"/>
                          <a:cs typeface="Calibri"/>
                        </a:rPr>
                        <m:t> </m:t>
                      </m:r>
                      <m:r>
                        <a:rPr lang="vi-VN" sz="2400" i="1">
                          <a:latin typeface="Cambria Math" panose="02040503050406030204" pitchFamily="18" charset="0"/>
                          <a:cs typeface="Calibri"/>
                        </a:rPr>
                        <m:t>𝑡</m:t>
                      </m:r>
                      <m:r>
                        <a:rPr lang="vi-VN" sz="2400" i="1">
                          <a:latin typeface="Cambria Math" panose="02040503050406030204" pitchFamily="18" charset="0"/>
                          <a:cs typeface="Calibri"/>
                        </a:rPr>
                        <m:t>í</m:t>
                      </m:r>
                      <m:r>
                        <a:rPr lang="vi-VN" sz="2400" i="1">
                          <a:latin typeface="Cambria Math" panose="02040503050406030204" pitchFamily="18" charset="0"/>
                          <a:cs typeface="Calibri"/>
                        </a:rPr>
                        <m:t>𝑐h</m:t>
                      </m:r>
                      <m:r>
                        <a:rPr lang="vi-VN" sz="2400" i="1">
                          <a:latin typeface="Cambria Math" panose="02040503050406030204" pitchFamily="18" charset="0"/>
                          <a:cs typeface="Calibri"/>
                        </a:rPr>
                        <m:t> </m:t>
                      </m:r>
                      <m:r>
                        <a:rPr lang="vi-VN" sz="2400" i="1">
                          <a:latin typeface="Cambria Math" panose="02040503050406030204" pitchFamily="18" charset="0"/>
                          <a:cs typeface="Calibri"/>
                        </a:rPr>
                        <m:t>𝑡h𝑢</m:t>
                      </m:r>
                      <m:r>
                        <a:rPr lang="vi-VN" sz="2400" i="1">
                          <a:latin typeface="Cambria Math" panose="02040503050406030204" pitchFamily="18" charset="0"/>
                          <a:cs typeface="Calibri"/>
                        </a:rPr>
                        <m:t>ộ</m:t>
                      </m:r>
                      <m:r>
                        <a:rPr lang="vi-VN" sz="2400" i="1">
                          <a:latin typeface="Cambria Math" panose="02040503050406030204" pitchFamily="18" charset="0"/>
                          <a:cs typeface="Calibri"/>
                        </a:rPr>
                        <m:t>𝑐</m:t>
                      </m:r>
                      <m:r>
                        <a:rPr lang="vi-VN" sz="2400" i="1">
                          <a:latin typeface="Cambria Math" panose="02040503050406030204" pitchFamily="18" charset="0"/>
                          <a:cs typeface="Calibri"/>
                        </a:rPr>
                        <m:t> </m:t>
                      </m:r>
                      <m:r>
                        <a:rPr lang="vi-VN" sz="2400" i="1">
                          <a:latin typeface="Cambria Math" panose="02040503050406030204" pitchFamily="18" charset="0"/>
                          <a:cs typeface="Calibri"/>
                        </a:rPr>
                        <m:t>𝑑</m:t>
                      </m:r>
                      <m:r>
                        <a:rPr lang="vi-VN" sz="2400" i="1">
                          <a:latin typeface="Cambria Math" panose="02040503050406030204" pitchFamily="18" charset="0"/>
                          <a:cs typeface="Calibri"/>
                        </a:rPr>
                        <m:t>ự á</m:t>
                      </m:r>
                      <m:r>
                        <a:rPr lang="vi-VN" sz="2400" i="1">
                          <a:latin typeface="Cambria Math" panose="02040503050406030204" pitchFamily="18" charset="0"/>
                          <a:cs typeface="Calibri"/>
                        </a:rPr>
                        <m:t>𝑛</m:t>
                      </m:r>
                      <m:r>
                        <a:rPr lang="vi-VN" sz="2400" i="1">
                          <a:latin typeface="Cambria Math" panose="02040503050406030204" pitchFamily="18" charset="0"/>
                          <a:cs typeface="Calibri"/>
                        </a:rPr>
                        <m:t>))∗</m:t>
                      </m:r>
                      <m:r>
                        <a:rPr lang="vi-VN" sz="2400" i="1">
                          <a:latin typeface="Cambria Math" panose="02040503050406030204" pitchFamily="18" charset="0"/>
                          <a:cs typeface="Calibri"/>
                        </a:rPr>
                        <m:t>𝑘𝑊h</m:t>
                      </m:r>
                    </m:oMath>
                  </m:oMathPara>
                </a14:m>
                <a:endParaRPr lang="en-US" dirty="0">
                  <a:cs typeface="Calibri"/>
                </a:endParaRPr>
              </a:p>
            </p:txBody>
          </p:sp>
        </mc:Choice>
        <mc:Fallback xmlns="">
          <p:sp>
            <p:nvSpPr>
              <p:cNvPr id="3" name="Content Placeholder 2">
                <a:extLst>
                  <a:ext uri="{FF2B5EF4-FFF2-40B4-BE49-F238E27FC236}">
                    <a16:creationId xmlns:a16="http://schemas.microsoft.com/office/drawing/2014/main" xmlns="" xmlns:a14="http://schemas.microsoft.com/office/drawing/2010/main" id="{E9CE610A-1A57-9AE7-C2F1-BF7161B0FF1E}"/>
                  </a:ext>
                </a:extLst>
              </p:cNvPr>
              <p:cNvSpPr>
                <a:spLocks noGrp="1" noRot="1" noChangeAspect="1" noMove="1" noResize="1" noEditPoints="1" noAdjustHandles="1" noChangeArrowheads="1" noChangeShapeType="1" noTextEdit="1"/>
              </p:cNvSpPr>
              <p:nvPr>
                <p:ph idx="1"/>
              </p:nvPr>
            </p:nvSpPr>
            <p:spPr>
              <a:blipFill rotWithShape="0">
                <a:blip r:embed="rId3"/>
                <a:stretch>
                  <a:fillRect l="-944" t="-1958" r="-1167"/>
                </a:stretch>
              </a:blipFill>
            </p:spPr>
            <p:txBody>
              <a:bodyPr/>
              <a:lstStyle/>
              <a:p>
                <a:r>
                  <a:rPr lang="zh-CN" altLang="en-US">
                    <a:noFill/>
                  </a:rPr>
                  <a:t> </a:t>
                </a:r>
              </a:p>
            </p:txBody>
          </p:sp>
        </mc:Fallback>
      </mc:AlternateContent>
      <p:sp>
        <p:nvSpPr>
          <p:cNvPr id="4" name="Date Placeholder 3">
            <a:extLst>
              <a:ext uri="{FF2B5EF4-FFF2-40B4-BE49-F238E27FC236}">
                <a16:creationId xmlns:a16="http://schemas.microsoft.com/office/drawing/2014/main" id="{CC71BD6A-AB9F-0B8D-0207-812A1DC5561E}"/>
              </a:ext>
            </a:extLst>
          </p:cNvPr>
          <p:cNvSpPr>
            <a:spLocks noGrp="1"/>
          </p:cNvSpPr>
          <p:nvPr>
            <p:ph type="dt" sz="half" idx="10"/>
          </p:nvPr>
        </p:nvSpPr>
        <p:spPr/>
        <p:txBody>
          <a:bodyPr/>
          <a:lstStyle/>
          <a:p>
            <a:fld id="{0BF92F80-822B-4AAB-A128-175A8E1EE4AA}" type="datetime2">
              <a:rPr lang="en-US" smtClean="0"/>
              <a:t>Friday, July 12, 2024</a:t>
            </a:fld>
            <a:endParaRPr lang="en-US"/>
          </a:p>
        </p:txBody>
      </p:sp>
      <p:sp>
        <p:nvSpPr>
          <p:cNvPr id="5" name="Footer Placeholder 4">
            <a:extLst>
              <a:ext uri="{FF2B5EF4-FFF2-40B4-BE49-F238E27FC236}">
                <a16:creationId xmlns:a16="http://schemas.microsoft.com/office/drawing/2014/main" id="{2D0E5CC3-50DE-4786-C6D1-976D747A7C7A}"/>
              </a:ext>
            </a:extLst>
          </p:cNvPr>
          <p:cNvSpPr>
            <a:spLocks noGrp="1"/>
          </p:cNvSpPr>
          <p:nvPr>
            <p:ph type="ftr" sz="quarter" idx="11"/>
          </p:nvPr>
        </p:nvSpPr>
        <p:spPr/>
        <p:txBody>
          <a:bodyPr/>
          <a:lstStyle/>
          <a:p>
            <a:r>
              <a:rPr lang="vi-VN"/>
              <a:t>Chính sách thảo luận</a:t>
            </a:r>
          </a:p>
        </p:txBody>
      </p:sp>
      <p:sp>
        <p:nvSpPr>
          <p:cNvPr id="6" name="Slide Number Placeholder 5">
            <a:extLst>
              <a:ext uri="{FF2B5EF4-FFF2-40B4-BE49-F238E27FC236}">
                <a16:creationId xmlns:a16="http://schemas.microsoft.com/office/drawing/2014/main" id="{0C9FDB33-B669-CFE6-A748-D17915400B0B}"/>
              </a:ext>
            </a:extLst>
          </p:cNvPr>
          <p:cNvSpPr>
            <a:spLocks noGrp="1"/>
          </p:cNvSpPr>
          <p:nvPr>
            <p:ph type="sldNum" sz="quarter" idx="12"/>
          </p:nvPr>
        </p:nvSpPr>
        <p:spPr/>
        <p:txBody>
          <a:bodyPr/>
          <a:lstStyle/>
          <a:p>
            <a:fld id="{5FC89CF7-3D02-4D9E-B177-F8A8AC73929E}" type="slidenum">
              <a:rPr lang="en-US" smtClean="0"/>
              <a:pPr/>
              <a:t>28</a:t>
            </a:fld>
            <a:endParaRPr lang="en-US" dirty="0"/>
          </a:p>
        </p:txBody>
      </p:sp>
    </p:spTree>
    <p:extLst>
      <p:ext uri="{BB962C8B-B14F-4D97-AF65-F5344CB8AC3E}">
        <p14:creationId xmlns:p14="http://schemas.microsoft.com/office/powerpoint/2010/main" val="35251491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01" name="Title 1"/>
          <p:cNvSpPr>
            <a:spLocks noGrp="1" noChangeArrowheads="1"/>
          </p:cNvSpPr>
          <p:nvPr>
            <p:ph type="title" idx="4294967295"/>
          </p:nvPr>
        </p:nvSpPr>
        <p:spPr>
          <a:ln/>
        </p:spPr>
        <p:txBody>
          <a:bodyPr/>
          <a:lstStyle/>
          <a:p>
            <a:r>
              <a:rPr lang="vi-VN"/>
              <a:t>Giám sát môi trường</a:t>
            </a:r>
          </a:p>
        </p:txBody>
      </p:sp>
      <p:sp>
        <p:nvSpPr>
          <p:cNvPr id="95202"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a:lnSpc>
                <a:spcPct val="80000"/>
              </a:lnSpc>
            </a:pPr>
            <a:r>
              <a:rPr lang="vi-VN" sz="2400" dirty="0">
                <a:cs typeface="Calibri" pitchFamily="34" charset="0"/>
              </a:rPr>
              <a:t>Bất kỳ dự án lắp đặt trên đất nào thuộc hưởng </a:t>
            </a:r>
            <a:r>
              <a:rPr lang="vi-VN" sz="2400" b="1" dirty="0">
                <a:cs typeface="Calibri" pitchFamily="34" charset="0"/>
              </a:rPr>
              <a:t>chính sách giảm trừ đối với đất chưa khai thác</a:t>
            </a:r>
            <a:r>
              <a:rPr lang="vi-VN" sz="2400" dirty="0">
                <a:cs typeface="Calibri" pitchFamily="34" charset="0"/>
              </a:rPr>
              <a:t> hoặc đủ điều kiện </a:t>
            </a:r>
            <a:r>
              <a:rPr lang="vi-VN" sz="2400" b="1" dirty="0">
                <a:cs typeface="Calibri" pitchFamily="34" charset="0"/>
              </a:rPr>
              <a:t>nhận mức trả thêm khu vực nông nghiệp</a:t>
            </a:r>
            <a:r>
              <a:rPr lang="vi-VN" sz="2400" dirty="0">
                <a:cs typeface="Calibri" pitchFamily="34" charset="0"/>
              </a:rPr>
              <a:t> sẽ thanh toán phí đăng ký một lần bổ sung.</a:t>
            </a:r>
          </a:p>
          <a:p>
            <a:pPr lvl="1">
              <a:lnSpc>
                <a:spcPct val="80000"/>
              </a:lnSpc>
            </a:pPr>
            <a:r>
              <a:rPr lang="vi-VN" sz="2000" dirty="0">
                <a:cs typeface="Calibri" pitchFamily="34" charset="0"/>
              </a:rPr>
              <a:t>Phí sẽ được DOER thu và sử dụng để duy trì dịch vụ Giám sát môi trường do bên thứ ba cung cấp.</a:t>
            </a:r>
          </a:p>
          <a:p>
            <a:pPr>
              <a:lnSpc>
                <a:spcPct val="80000"/>
              </a:lnSpc>
            </a:pPr>
            <a:r>
              <a:rPr lang="vi-VN" sz="2400" dirty="0">
                <a:cs typeface="Calibri" pitchFamily="34" charset="0"/>
              </a:rPr>
              <a:t>Các đơn vị đăng ký sẽ cùng phối hợp với Cơ quan Giám sát môi trường trong suốt quá trình xây dựng để đảm bảo tuân thủ </a:t>
            </a:r>
            <a:r>
              <a:rPr lang="vi-VN" sz="2400" b="1" dirty="0">
                <a:cs typeface="Calibri" pitchFamily="34" charset="0"/>
              </a:rPr>
              <a:t>Tiêu chuẩn Thực hiện</a:t>
            </a:r>
            <a:r>
              <a:rPr lang="vi-VN" sz="2400" dirty="0">
                <a:cs typeface="Calibri" pitchFamily="34" charset="0"/>
              </a:rPr>
              <a:t> quy định trong phần</a:t>
            </a:r>
            <a:r>
              <a:rPr lang="vi-VN" sz="2400" i="1" dirty="0">
                <a:cs typeface="Calibri" pitchFamily="34" charset="0"/>
              </a:rPr>
              <a:t> 225 CMR 20.05(5)(e)6.</a:t>
            </a:r>
            <a:r>
              <a:rPr lang="vi-VN" sz="2400" dirty="0">
                <a:cs typeface="Calibri" pitchFamily="34" charset="0"/>
              </a:rPr>
              <a:t> </a:t>
            </a:r>
          </a:p>
          <a:p>
            <a:pPr>
              <a:lnSpc>
                <a:spcPct val="80000"/>
              </a:lnSpc>
            </a:pPr>
            <a:r>
              <a:rPr lang="vi-VN" sz="2400" dirty="0">
                <a:cs typeface="Calibri" pitchFamily="34" charset="0"/>
              </a:rPr>
              <a:t>Đơn vị Giám sát môi trường sẽ thực hiện </a:t>
            </a:r>
            <a:r>
              <a:rPr lang="vi-VN" sz="2400" b="1" dirty="0">
                <a:cs typeface="Calibri" pitchFamily="34" charset="0"/>
              </a:rPr>
              <a:t>tối thiểu hai chuyến thăm đến địa điểm theo kế hoạch</a:t>
            </a:r>
            <a:r>
              <a:rPr lang="vi-VN" sz="2400" dirty="0">
                <a:cs typeface="Calibri" pitchFamily="34" charset="0"/>
              </a:rPr>
              <a:t>, trước và sau khi xây dựng, đồng thời có thể tiến hành thêm các chuyến thăm quan khảo sát thực địa đột xuất trong quá trình xây dựng. </a:t>
            </a:r>
          </a:p>
          <a:p>
            <a:pPr lvl="1">
              <a:lnSpc>
                <a:spcPct val="80000"/>
              </a:lnSpc>
            </a:pPr>
            <a:r>
              <a:rPr lang="vi-VN" sz="2000" dirty="0">
                <a:cs typeface="Calibri" pitchFamily="34" charset="0"/>
              </a:rPr>
              <a:t>Đơn vị giám sát sẽ cung cấp chứng nhận trong giai đoạn nộp đơn sơ bộ và cuối cùng thể hiện việc đơn vị đăng ký đã tuân thủ Tiêu chuẩn thực hiện và các khuyến nghị giảm thiểu tác động môi trường. </a:t>
            </a:r>
          </a:p>
        </p:txBody>
      </p:sp>
      <p:sp>
        <p:nvSpPr>
          <p:cNvPr id="95203" name="Date Placeholder 3"/>
          <p:cNvSpPr>
            <a:spLocks noGrp="1" noChangeArrowheads="1"/>
          </p:cNvSpPr>
          <p:nvPr>
            <p:ph type="dt" sz="quarter" idx="10"/>
          </p:nvPr>
        </p:nvSpPr>
        <p:spPr/>
        <p:txBody>
          <a:bodyPr/>
          <a:lstStyle/>
          <a:p>
            <a:fld id="{D2F8D830-F35C-4588-8047-34B9B894CEC1}"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9520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95205" name="Slide Number Placeholder 5"/>
          <p:cNvSpPr>
            <a:spLocks noGrp="1" noChangeArrowheads="1"/>
          </p:cNvSpPr>
          <p:nvPr>
            <p:ph type="sldNum" sz="quarter" idx="12"/>
          </p:nvPr>
        </p:nvSpPr>
        <p:spPr/>
        <p:txBody>
          <a:bodyPr/>
          <a:lstStyle/>
          <a:p>
            <a:fld id="{4EEF794D-3F9F-438F-84D5-029016213859}" type="slidenum">
              <a:rPr lang="en-US" altLang="zh-CN">
                <a:latin typeface="Calibri" pitchFamily="34" charset="0"/>
                <a:cs typeface="Calibri" pitchFamily="34" charset="0"/>
              </a:rPr>
              <a:pPr/>
              <a:t>29</a:t>
            </a:fld>
            <a:endParaRPr lang="en-US" altLang="zh-CN">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68204" name="Title 1"/>
          <p:cNvSpPr>
            <a:spLocks noGrp="1" noChangeArrowheads="1"/>
          </p:cNvSpPr>
          <p:nvPr>
            <p:ph type="title" idx="4294967295"/>
          </p:nvPr>
        </p:nvSpPr>
        <p:spPr>
          <a:xfrm>
            <a:off x="609600" y="152400"/>
            <a:ext cx="10972800" cy="6569075"/>
          </a:xfrm>
          <a:ln/>
        </p:spPr>
        <p:txBody>
          <a:bodyPr/>
          <a:lstStyle/>
          <a:p>
            <a:r>
              <a:rPr lang="vi-VN">
                <a:solidFill>
                  <a:schemeClr val="bg1"/>
                </a:solidFill>
              </a:rPr>
              <a:t>Tổng quan</a:t>
            </a:r>
          </a:p>
        </p:txBody>
      </p:sp>
      <p:sp>
        <p:nvSpPr>
          <p:cNvPr id="68205" name="Date Placeholder 3"/>
          <p:cNvSpPr>
            <a:spLocks noGrp="1" noChangeArrowheads="1"/>
          </p:cNvSpPr>
          <p:nvPr>
            <p:ph type="dt" sz="quarter" idx="10"/>
          </p:nvPr>
        </p:nvSpPr>
        <p:spPr/>
        <p:txBody>
          <a:bodyPr/>
          <a:lstStyle/>
          <a:p>
            <a:fld id="{6BD46AF2-976B-47AD-A9D2-10E39C2E2AE2}"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6820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68207" name="Slide Number Placeholder 5"/>
          <p:cNvSpPr>
            <a:spLocks noGrp="1" noChangeArrowheads="1"/>
          </p:cNvSpPr>
          <p:nvPr>
            <p:ph type="sldNum" sz="quarter" idx="12"/>
          </p:nvPr>
        </p:nvSpPr>
        <p:spPr/>
        <p:txBody>
          <a:bodyPr/>
          <a:lstStyle/>
          <a:p>
            <a:fld id="{0C193DB5-52E7-4956-A675-2C3231520415}" type="slidenum">
              <a:rPr lang="en-US" altLang="zh-CN">
                <a:latin typeface="Calibri" pitchFamily="34" charset="0"/>
                <a:cs typeface="Calibri" pitchFamily="34" charset="0"/>
              </a:rPr>
              <a:pPr/>
              <a:t>3</a:t>
            </a:fld>
            <a:endParaRPr lang="en-US" altLang="zh-CN">
              <a:latin typeface="Calibri" pitchFamily="34" charset="0"/>
              <a:cs typeface="Calibri"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32" name="Title 1"/>
          <p:cNvSpPr>
            <a:spLocks noGrp="1" noChangeArrowheads="1"/>
          </p:cNvSpPr>
          <p:nvPr>
            <p:ph type="title" idx="4294967295"/>
          </p:nvPr>
        </p:nvSpPr>
        <p:spPr>
          <a:ln/>
        </p:spPr>
        <p:txBody>
          <a:bodyPr/>
          <a:lstStyle/>
          <a:p>
            <a:r>
              <a:rPr lang="vi-VN"/>
              <a:t>Tiêu chuẩn thực hiện</a:t>
            </a:r>
          </a:p>
        </p:txBody>
      </p:sp>
      <p:sp>
        <p:nvSpPr>
          <p:cNvPr id="96233" name="Content Placeholder 2"/>
          <p:cNvSpPr>
            <a:spLocks noGrp="1" noChangeArrowheads="1"/>
          </p:cNvSpPr>
          <p:nvPr>
            <p:ph idx="4294967295"/>
          </p:nvPr>
        </p:nvSpPr>
        <p:spPr>
          <a:xfrm>
            <a:off x="609600" y="1143000"/>
            <a:ext cx="10670976" cy="498316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a:lnSpc>
                <a:spcPct val="90000"/>
              </a:lnSpc>
            </a:pPr>
            <a:r>
              <a:rPr lang="vi-VN" sz="3000" dirty="0"/>
              <a:t>Yêu cầu tuân thủ Tiêu chuẩn thực hiện nêu tại </a:t>
            </a:r>
            <a:r>
              <a:rPr lang="vi-VN" sz="3000" i="1" dirty="0">
                <a:cs typeface="Calibri" pitchFamily="34" charset="0"/>
              </a:rPr>
              <a:t>225 CMR 20.05(5)(e)6.</a:t>
            </a:r>
            <a:r>
              <a:rPr lang="vi-VN" sz="3000" dirty="0"/>
              <a:t> Áp dụng đối với tất cả hệ thống lắp đặt trên mặt đất có </a:t>
            </a:r>
            <a:r>
              <a:rPr lang="vi-VN" sz="3000" b="1" dirty="0">
                <a:cs typeface="Calibri" pitchFamily="34" charset="0"/>
              </a:rPr>
              <a:t>công suất lớn hơn 250 kW AC</a:t>
            </a:r>
            <a:r>
              <a:rPr lang="vi-VN" sz="3000" dirty="0"/>
              <a:t> thuộc phạm vi của khu vực đất chưa khai thác và tất cả hệ thống đạt tiêu chuẩn là Tổ máy phát điện theo biểu giá năng lượng mặt trời.</a:t>
            </a:r>
          </a:p>
          <a:p>
            <a:pPr>
              <a:lnSpc>
                <a:spcPct val="90000"/>
              </a:lnSpc>
            </a:pPr>
            <a:r>
              <a:rPr lang="vi-VN" sz="3000" dirty="0"/>
              <a:t>Khi duy trì thảm thực vật nhằm ngăn chặn xói mòn đất, đơn vị đăng ký phải trồng các loại cây bản địa phù hợp với khu vực địa lý theo Danh mục kiểm tra của Quận do Chương trình các loài có nguy cơ tuyệt chủng và Di sản Thiên nhiên của Massachusetts cung cấp. </a:t>
            </a:r>
          </a:p>
          <a:p>
            <a:pPr>
              <a:lnSpc>
                <a:spcPct val="90000"/>
              </a:lnSpc>
            </a:pPr>
            <a:endParaRPr lang="en-US" altLang="zh-CN" sz="3000" b="1" dirty="0">
              <a:ea typeface="宋体" charset="-122"/>
              <a:cs typeface="Calibri" pitchFamily="34" charset="0"/>
            </a:endParaRPr>
          </a:p>
        </p:txBody>
      </p:sp>
      <p:sp>
        <p:nvSpPr>
          <p:cNvPr id="96234" name="Date Placeholder 3"/>
          <p:cNvSpPr>
            <a:spLocks noGrp="1" noChangeArrowheads="1"/>
          </p:cNvSpPr>
          <p:nvPr>
            <p:ph type="dt" sz="quarter" idx="10"/>
          </p:nvPr>
        </p:nvSpPr>
        <p:spPr/>
        <p:txBody>
          <a:bodyPr/>
          <a:lstStyle/>
          <a:p>
            <a:fld id="{D7A02BBC-9D91-4BB5-A6D7-EADD3EB9AE51}"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9623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96236" name="Slide Number Placeholder 5"/>
          <p:cNvSpPr>
            <a:spLocks noGrp="1" noChangeArrowheads="1"/>
          </p:cNvSpPr>
          <p:nvPr>
            <p:ph type="sldNum" sz="quarter" idx="12"/>
          </p:nvPr>
        </p:nvSpPr>
        <p:spPr/>
        <p:txBody>
          <a:bodyPr/>
          <a:lstStyle/>
          <a:p>
            <a:fld id="{EE2EDA98-C0EA-46C9-BF4E-CA77DA6DF157}" type="slidenum">
              <a:rPr lang="en-US" altLang="zh-CN">
                <a:latin typeface="Calibri" pitchFamily="34" charset="0"/>
                <a:cs typeface="Calibri" pitchFamily="34" charset="0"/>
              </a:rPr>
              <a:pPr/>
              <a:t>30</a:t>
            </a:fld>
            <a:endParaRPr lang="en-US" altLang="zh-CN">
              <a:latin typeface="Calibri" pitchFamily="34" charset="0"/>
              <a:cs typeface="Calibri"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63" name="Title 1"/>
          <p:cNvSpPr>
            <a:spLocks noGrp="1" noChangeArrowheads="1"/>
          </p:cNvSpPr>
          <p:nvPr>
            <p:ph type="title" idx="4294967295"/>
          </p:nvPr>
        </p:nvSpPr>
        <p:spPr>
          <a:xfrm>
            <a:off x="955848" y="152400"/>
            <a:ext cx="10972800" cy="792163"/>
          </a:xfrm>
          <a:ln/>
        </p:spPr>
        <p:txBody>
          <a:bodyPr/>
          <a:lstStyle/>
          <a:p>
            <a:r>
              <a:rPr lang="vi-VN" sz="3600" dirty="0"/>
              <a:t>Mức trả thêm dựa trên lợi ích cộng đồng</a:t>
            </a:r>
          </a:p>
        </p:txBody>
      </p:sp>
      <p:sp>
        <p:nvSpPr>
          <p:cNvPr id="97264"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a:lnSpc>
                <a:spcPct val="80000"/>
              </a:lnSpc>
            </a:pPr>
            <a:r>
              <a:rPr lang="vi-VN" sz="2400" dirty="0">
                <a:cs typeface="Calibri" pitchFamily="34" charset="0"/>
              </a:rPr>
              <a:t>Thiết lập mức trả thêm mới trị giá 0,06 USD/kWh cho đơn vị đăng ký tiến hành</a:t>
            </a:r>
            <a:r>
              <a:rPr lang="vi-VN" sz="2400" b="1" dirty="0">
                <a:cs typeface="Calibri" pitchFamily="34" charset="0"/>
              </a:rPr>
              <a:t> thu hút sự tham gia tích cực từ cộng đồng</a:t>
            </a:r>
            <a:r>
              <a:rPr lang="vi-VN" sz="2400" dirty="0">
                <a:cs typeface="Calibri" pitchFamily="34" charset="0"/>
              </a:rPr>
              <a:t> trong suốt quá trình phát triển dự án.</a:t>
            </a:r>
          </a:p>
          <a:p>
            <a:pPr lvl="1">
              <a:lnSpc>
                <a:spcPct val="80000"/>
              </a:lnSpc>
            </a:pPr>
            <a:r>
              <a:rPr lang="vi-VN" sz="2000" dirty="0">
                <a:cs typeface="Calibri" pitchFamily="34" charset="0"/>
              </a:rPr>
              <a:t>Chỉ áp dụng cho các dự án lắp đặt trên mặt đất được hưởng chính sách giảm trừ đối với đất chưa khai thác.</a:t>
            </a:r>
          </a:p>
          <a:p>
            <a:pPr>
              <a:lnSpc>
                <a:spcPct val="80000"/>
              </a:lnSpc>
            </a:pPr>
            <a:r>
              <a:rPr lang="vi-VN" sz="2400" dirty="0">
                <a:cs typeface="Calibri" pitchFamily="34" charset="0"/>
              </a:rPr>
              <a:t>DOER sẽ đánh giá tài liệu do đơn vị đăng ký trình nộp trước hoặc trong giai đoạn đăng ký sơ bộ.</a:t>
            </a:r>
          </a:p>
          <a:p>
            <a:pPr lvl="1">
              <a:lnSpc>
                <a:spcPct val="80000"/>
              </a:lnSpc>
            </a:pPr>
            <a:r>
              <a:rPr lang="vi-VN" sz="2000" dirty="0">
                <a:cs typeface="Calibri" pitchFamily="34" charset="0"/>
              </a:rPr>
              <a:t>Bằng chứng về </a:t>
            </a:r>
            <a:r>
              <a:rPr lang="vi-VN" sz="2000" b="1" dirty="0">
                <a:cs typeface="Calibri" pitchFamily="34" charset="0"/>
              </a:rPr>
              <a:t>sự hợp tác tích cực với các tổ chức cộng đồng</a:t>
            </a:r>
            <a:r>
              <a:rPr lang="vi-VN" sz="2000" dirty="0">
                <a:cs typeface="Calibri" pitchFamily="34" charset="0"/>
              </a:rPr>
              <a:t> và các bên liên quan tại địa phương về việc lựa chọn địa điểm, xây dựng và lợi ích từ dự án.</a:t>
            </a:r>
          </a:p>
          <a:p>
            <a:pPr lvl="2">
              <a:lnSpc>
                <a:spcPct val="80000"/>
              </a:lnSpc>
            </a:pPr>
            <a:r>
              <a:rPr lang="vi-VN" sz="2000" dirty="0">
                <a:cs typeface="Calibri" pitchFamily="34" charset="0"/>
              </a:rPr>
              <a:t>Ví dụ: Thư, email, biên bản ghi nhớ trong đó ghi rõ thời gian tham gia và nội dung các hoạt động.</a:t>
            </a:r>
          </a:p>
          <a:p>
            <a:pPr lvl="1">
              <a:lnSpc>
                <a:spcPct val="80000"/>
              </a:lnSpc>
            </a:pPr>
            <a:r>
              <a:rPr lang="vi-VN" sz="2000" dirty="0">
                <a:cs typeface="Calibri" pitchFamily="34" charset="0"/>
              </a:rPr>
              <a:t>Bằng chứng về </a:t>
            </a:r>
            <a:r>
              <a:rPr lang="vi-VN" sz="2000" b="1" dirty="0">
                <a:cs typeface="Calibri" pitchFamily="34" charset="0"/>
              </a:rPr>
              <a:t>sự hợp tác chủ động với các quan chức thành phố</a:t>
            </a:r>
            <a:r>
              <a:rPr lang="vi-VN" sz="2000" dirty="0">
                <a:cs typeface="Calibri" pitchFamily="34" charset="0"/>
              </a:rPr>
              <a:t> về việc lựa chọn địa điểm, xây dựng, kế hoạch tháo dỡ, và lợi ích từ dự án.</a:t>
            </a:r>
          </a:p>
          <a:p>
            <a:pPr lvl="2">
              <a:lnSpc>
                <a:spcPct val="80000"/>
              </a:lnSpc>
            </a:pPr>
            <a:r>
              <a:rPr lang="vi-VN" sz="2000" dirty="0">
                <a:cs typeface="Calibri" pitchFamily="34" charset="0"/>
              </a:rPr>
              <a:t>Ví dụ: Thư, email, biên bản ghi nhớ trong đó liệt kê quy trình tham gia và các thỏa thuận đã đạt được.</a:t>
            </a:r>
          </a:p>
          <a:p>
            <a:pPr lvl="1">
              <a:lnSpc>
                <a:spcPct val="80000"/>
              </a:lnSpc>
            </a:pPr>
            <a:r>
              <a:rPr lang="vi-VN" sz="2000" dirty="0">
                <a:cs typeface="Calibri" pitchFamily="34" charset="0"/>
              </a:rPr>
              <a:t>Chiến lược </a:t>
            </a:r>
            <a:r>
              <a:rPr lang="vi-VN" sz="2000" b="1" dirty="0">
                <a:cs typeface="Calibri" pitchFamily="34" charset="0"/>
              </a:rPr>
              <a:t>tiếp cận và giáo dục cộng đồng</a:t>
            </a:r>
            <a:r>
              <a:rPr lang="vi-VN" sz="2000" dirty="0">
                <a:cs typeface="Calibri" pitchFamily="34" charset="0"/>
              </a:rPr>
              <a:t> về dự án.</a:t>
            </a:r>
          </a:p>
          <a:p>
            <a:pPr lvl="2">
              <a:lnSpc>
                <a:spcPct val="80000"/>
              </a:lnSpc>
            </a:pPr>
            <a:r>
              <a:rPr lang="vi-VN" sz="2000" dirty="0">
                <a:cs typeface="Calibri" pitchFamily="34" charset="0"/>
              </a:rPr>
              <a:t>Ví dụ: Tài liệu tiếp thị, các buổi trao đổi thông tin.</a:t>
            </a:r>
          </a:p>
          <a:p>
            <a:pPr>
              <a:lnSpc>
                <a:spcPct val="80000"/>
              </a:lnSpc>
            </a:pPr>
            <a:endParaRPr lang="en-US" altLang="zh-CN" sz="2000" dirty="0">
              <a:ea typeface="宋体" charset="-122"/>
              <a:cs typeface="Calibri" pitchFamily="34" charset="0"/>
            </a:endParaRPr>
          </a:p>
          <a:p>
            <a:pPr lvl="1">
              <a:lnSpc>
                <a:spcPct val="80000"/>
              </a:lnSpc>
            </a:pPr>
            <a:endParaRPr lang="en-US" altLang="zh-CN" sz="2000" dirty="0">
              <a:ea typeface="宋体" charset="-122"/>
              <a:cs typeface="Calibri" pitchFamily="34" charset="0"/>
            </a:endParaRPr>
          </a:p>
        </p:txBody>
      </p:sp>
      <p:sp>
        <p:nvSpPr>
          <p:cNvPr id="97265" name="Date Placeholder 3"/>
          <p:cNvSpPr>
            <a:spLocks noGrp="1" noChangeArrowheads="1"/>
          </p:cNvSpPr>
          <p:nvPr>
            <p:ph type="dt" sz="quarter" idx="10"/>
          </p:nvPr>
        </p:nvSpPr>
        <p:spPr/>
        <p:txBody>
          <a:bodyPr/>
          <a:lstStyle/>
          <a:p>
            <a:fld id="{46FC7655-C9F2-4E09-96D8-48999FECB425}"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9726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97267" name="Slide Number Placeholder 5"/>
          <p:cNvSpPr>
            <a:spLocks noGrp="1" noChangeArrowheads="1"/>
          </p:cNvSpPr>
          <p:nvPr>
            <p:ph type="sldNum" sz="quarter" idx="12"/>
          </p:nvPr>
        </p:nvSpPr>
        <p:spPr/>
        <p:txBody>
          <a:bodyPr/>
          <a:lstStyle/>
          <a:p>
            <a:fld id="{09BCEB31-9DA4-4234-8B2D-3D8FBA861C48}" type="slidenum">
              <a:rPr lang="en-US" altLang="zh-CN">
                <a:latin typeface="Calibri" pitchFamily="34" charset="0"/>
                <a:cs typeface="Calibri" pitchFamily="34" charset="0"/>
              </a:rPr>
              <a:pPr/>
              <a:t>31</a:t>
            </a:fld>
            <a:endParaRPr lang="en-US" altLang="zh-CN">
              <a:latin typeface="Calibri" pitchFamily="34" charset="0"/>
              <a:cs typeface="Calibri"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98294" name="Title 1"/>
          <p:cNvSpPr>
            <a:spLocks noGrp="1" noChangeArrowheads="1"/>
          </p:cNvSpPr>
          <p:nvPr>
            <p:ph type="title" idx="4294967295"/>
          </p:nvPr>
        </p:nvSpPr>
        <p:spPr>
          <a:xfrm>
            <a:off x="609600" y="152400"/>
            <a:ext cx="10972800" cy="6569075"/>
          </a:xfrm>
          <a:ln/>
        </p:spPr>
        <p:txBody>
          <a:bodyPr/>
          <a:lstStyle/>
          <a:p>
            <a:r>
              <a:rPr lang="vi-VN">
                <a:solidFill>
                  <a:schemeClr val="bg1"/>
                </a:solidFill>
              </a:rPr>
              <a:t>Nông nghiệp quang điện</a:t>
            </a:r>
          </a:p>
        </p:txBody>
      </p:sp>
      <p:sp>
        <p:nvSpPr>
          <p:cNvPr id="98295" name="Date Placeholder 3"/>
          <p:cNvSpPr>
            <a:spLocks noGrp="1" noChangeArrowheads="1"/>
          </p:cNvSpPr>
          <p:nvPr>
            <p:ph type="dt" sz="quarter" idx="10"/>
          </p:nvPr>
        </p:nvSpPr>
        <p:spPr/>
        <p:txBody>
          <a:bodyPr/>
          <a:lstStyle/>
          <a:p>
            <a:fld id="{9C0B2FB8-28CA-4522-84E7-88351C6744BF}"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9829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98297" name="Slide Number Placeholder 5"/>
          <p:cNvSpPr>
            <a:spLocks noGrp="1" noChangeArrowheads="1"/>
          </p:cNvSpPr>
          <p:nvPr>
            <p:ph type="sldNum" sz="quarter" idx="12"/>
          </p:nvPr>
        </p:nvSpPr>
        <p:spPr/>
        <p:txBody>
          <a:bodyPr/>
          <a:lstStyle/>
          <a:p>
            <a:fld id="{E0F77BFA-83CD-4C2E-8AFA-A51CD09CC273}" type="slidenum">
              <a:rPr lang="en-US" altLang="zh-CN">
                <a:latin typeface="Calibri" pitchFamily="34" charset="0"/>
                <a:cs typeface="Calibri" pitchFamily="34" charset="0"/>
              </a:rPr>
              <a:pPr/>
              <a:t>32</a:t>
            </a:fld>
            <a:endParaRPr lang="en-US" altLang="zh-CN">
              <a:latin typeface="Calibri" pitchFamily="34" charset="0"/>
              <a:cs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4" name="Title 1"/>
          <p:cNvSpPr>
            <a:spLocks noGrp="1" noChangeArrowheads="1"/>
          </p:cNvSpPr>
          <p:nvPr>
            <p:ph type="title" idx="4294967295"/>
          </p:nvPr>
        </p:nvSpPr>
        <p:spPr>
          <a:xfrm>
            <a:off x="2135560" y="152400"/>
            <a:ext cx="8856984" cy="792163"/>
          </a:xfrm>
          <a:ln/>
        </p:spPr>
        <p:txBody>
          <a:bodyPr/>
          <a:lstStyle/>
          <a:p>
            <a:r>
              <a:rPr lang="vi-VN" sz="3200" dirty="0">
                <a:cs typeface="Calibri" pitchFamily="34" charset="0"/>
              </a:rPr>
              <a:t>Tổ máy phát điện theo biểu giá năng lượng mặt trời trong nông nghiệp</a:t>
            </a:r>
          </a:p>
        </p:txBody>
      </p:sp>
      <p:sp>
        <p:nvSpPr>
          <p:cNvPr id="99325" name="Content Placeholder 2"/>
          <p:cNvSpPr>
            <a:spLocks noGrp="1" noChangeArrowheads="1"/>
          </p:cNvSpPr>
          <p:nvPr>
            <p:ph idx="4294967295"/>
          </p:nvPr>
        </p:nvSpPr>
        <p:spPr>
          <a:ln/>
        </p:spPr>
        <p:txBody>
          <a:bodyPr/>
          <a:lstStyle/>
          <a:p>
            <a:r>
              <a:rPr lang="vi-VN"/>
              <a:t>DOER đã nhận được phản hồi từ các bên liên quan về những thách thức trong việc phát triển hệ thống năng lượng mặt trời lưỡng dụng trên đất nông nghiệp và nhu cầu cần làm rõ thông tin về một số tiêu chí đủ điều kiện cũng như tính linh hoạt bổ sung trong thiết kế dự án.</a:t>
            </a:r>
          </a:p>
          <a:p>
            <a:r>
              <a:rPr lang="vi-VN"/>
              <a:t>DOER đang đề xuất thực hiện những bổ sung và thay đổi sau đây trong </a:t>
            </a:r>
            <a:r>
              <a:rPr lang="vi-VN" i="1">
                <a:cs typeface="Calibri" pitchFamily="34" charset="0"/>
              </a:rPr>
              <a:t>Hướng dẫn Định nghĩa về tổ máy phát điện theo biểu giá năng lượng mặt trời trong nông nghiệp. </a:t>
            </a:r>
          </a:p>
        </p:txBody>
      </p:sp>
      <p:sp>
        <p:nvSpPr>
          <p:cNvPr id="99326" name="Date Placeholder 3"/>
          <p:cNvSpPr>
            <a:spLocks noGrp="1" noChangeArrowheads="1"/>
          </p:cNvSpPr>
          <p:nvPr>
            <p:ph type="dt" sz="quarter" idx="10"/>
          </p:nvPr>
        </p:nvSpPr>
        <p:spPr/>
        <p:txBody>
          <a:bodyPr/>
          <a:lstStyle/>
          <a:p>
            <a:fld id="{C3B9604B-3BDC-4478-95D7-A481C8376D1A}"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9932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99328" name="Slide Number Placeholder 5"/>
          <p:cNvSpPr>
            <a:spLocks noGrp="1" noChangeArrowheads="1"/>
          </p:cNvSpPr>
          <p:nvPr>
            <p:ph type="sldNum" sz="quarter" idx="12"/>
          </p:nvPr>
        </p:nvSpPr>
        <p:spPr/>
        <p:txBody>
          <a:bodyPr/>
          <a:lstStyle/>
          <a:p>
            <a:fld id="{990F864E-62E5-4AA3-A649-92FD79ED1336}" type="slidenum">
              <a:rPr lang="en-US" altLang="zh-CN">
                <a:latin typeface="Calibri" pitchFamily="34" charset="0"/>
                <a:cs typeface="Calibri" pitchFamily="34" charset="0"/>
              </a:rPr>
              <a:pPr/>
              <a:t>33</a:t>
            </a:fld>
            <a:endParaRPr lang="en-US" altLang="zh-CN">
              <a:latin typeface="Calibri" pitchFamily="34" charset="0"/>
              <a:cs typeface="Calibri"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Title 1"/>
          <p:cNvSpPr>
            <a:spLocks noGrp="1" noChangeArrowheads="1"/>
          </p:cNvSpPr>
          <p:nvPr>
            <p:ph type="title" idx="4294967295"/>
          </p:nvPr>
        </p:nvSpPr>
        <p:spPr>
          <a:ln/>
        </p:spPr>
        <p:txBody>
          <a:bodyPr/>
          <a:lstStyle/>
          <a:p>
            <a:r>
              <a:rPr lang="vi-VN" sz="3600" dirty="0"/>
              <a:t>Đất nông nghiệp mới được khai phá</a:t>
            </a:r>
          </a:p>
        </p:txBody>
      </p:sp>
      <p:sp>
        <p:nvSpPr>
          <p:cNvPr id="101380"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800" dirty="0"/>
              <a:t>Mở rộng tính đủ điều kiện cho các vùng đất nông nghiệp mới được khai phá, đặc biệt để hỗ trợ khả năng tiếp cận đến những Nông dân chưa nhận được chương trình trong quá khứ. </a:t>
            </a:r>
          </a:p>
          <a:p>
            <a:pPr lvl="1"/>
            <a:r>
              <a:rPr lang="vi-VN" sz="2400" dirty="0"/>
              <a:t>Phần hướng dẫn 4)ii: Tất cả khu đất dự kiến là khu đất nông nghiệp mới được khai phá sẽ được coi là đất nông nghiệp đủ điều kiện nếucác khu đất này </a:t>
            </a:r>
            <a:r>
              <a:rPr lang="vi-VN" sz="2400" dirty="0">
                <a:solidFill>
                  <a:srgbClr val="FF0000"/>
                </a:solidFill>
              </a:rPr>
              <a:t>Đơn vị đăng ký chứng minh được sự tồn tại hoặc tính khả thi </a:t>
            </a:r>
            <a:r>
              <a:rPr lang="vi-VN" sz="2400" dirty="0"/>
              <a:t> sản xuất nông nghiệp khi nộp đơn đăng ký tham gia chương trình SMART.</a:t>
            </a:r>
          </a:p>
          <a:p>
            <a:r>
              <a:rPr lang="vi-VN" sz="2800" dirty="0"/>
              <a:t>Đơn vị đăng ký sẽ nộp kèm kế hoạch kinh doanh trang trại, đây là một phần nằm trong thủ tục Đăng ký xác định trước để chứng minh tính khả thi sản xuất nông nghiệp.</a:t>
            </a:r>
          </a:p>
          <a:p>
            <a:pPr lvl="1"/>
            <a:r>
              <a:rPr lang="vi-VN" sz="2400" dirty="0"/>
              <a:t>Các yếu tố khác có thể được xem xét bao gồm phân tích đất, nguồn nước hiện có và/hoặc lịch sử tại địa điểm.</a:t>
            </a:r>
          </a:p>
          <a:p>
            <a:pPr lvl="1"/>
            <a:endParaRPr lang="en-US" sz="2400" dirty="0"/>
          </a:p>
        </p:txBody>
      </p:sp>
      <p:sp>
        <p:nvSpPr>
          <p:cNvPr id="101381" name="Date Placeholder 3"/>
          <p:cNvSpPr>
            <a:spLocks noGrp="1" noChangeArrowheads="1"/>
          </p:cNvSpPr>
          <p:nvPr>
            <p:ph type="dt" sz="quarter" idx="10"/>
          </p:nvPr>
        </p:nvSpPr>
        <p:spPr/>
        <p:txBody>
          <a:bodyPr/>
          <a:lstStyle/>
          <a:p>
            <a:fld id="{6FC5C7A0-ACF4-494D-B57C-0D0CEEAC5E80}"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0138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01383" name="Slide Number Placeholder 5"/>
          <p:cNvSpPr>
            <a:spLocks noGrp="1" noChangeArrowheads="1"/>
          </p:cNvSpPr>
          <p:nvPr>
            <p:ph type="sldNum" sz="quarter" idx="12"/>
          </p:nvPr>
        </p:nvSpPr>
        <p:spPr/>
        <p:txBody>
          <a:bodyPr/>
          <a:lstStyle/>
          <a:p>
            <a:fld id="{DF29E19C-CC21-45D2-BADC-7D790E097B21}" type="slidenum">
              <a:rPr lang="en-US" altLang="zh-CN">
                <a:latin typeface="Calibri" pitchFamily="34" charset="0"/>
                <a:cs typeface="Calibri" pitchFamily="34" charset="0"/>
              </a:rPr>
              <a:pPr/>
              <a:t>34</a:t>
            </a:fld>
            <a:endParaRPr lang="en-US" altLang="zh-CN">
              <a:latin typeface="Calibri" pitchFamily="34" charset="0"/>
              <a:cs typeface="Calibri"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34" name="Title 1"/>
          <p:cNvSpPr>
            <a:spLocks noGrp="1" noChangeArrowheads="1"/>
          </p:cNvSpPr>
          <p:nvPr>
            <p:ph type="title" idx="4294967295"/>
          </p:nvPr>
        </p:nvSpPr>
        <p:spPr>
          <a:xfrm>
            <a:off x="883840" y="152400"/>
            <a:ext cx="10972800" cy="792163"/>
          </a:xfrm>
          <a:ln/>
        </p:spPr>
        <p:txBody>
          <a:bodyPr/>
          <a:lstStyle/>
          <a:p>
            <a:r>
              <a:rPr lang="vi-VN" sz="4000" dirty="0"/>
              <a:t>Đất nông nghiệp mới được khai phá</a:t>
            </a:r>
          </a:p>
        </p:txBody>
      </p:sp>
      <p:sp>
        <p:nvSpPr>
          <p:cNvPr id="103435" name="Content Placeholder 2"/>
          <p:cNvSpPr>
            <a:spLocks noGrp="1" noChangeArrowheads="1"/>
          </p:cNvSpPr>
          <p:nvPr>
            <p:ph idx="4294967295"/>
          </p:nvPr>
        </p:nvSpPr>
        <p:spPr>
          <a:xfrm>
            <a:off x="609600" y="1241425"/>
            <a:ext cx="10972800" cy="4884738"/>
          </a:xfrm>
          <a:ln/>
        </p:spPr>
        <p:txBody>
          <a:bodyPr/>
          <a:lstStyle/>
          <a:p>
            <a:r>
              <a:rPr lang="vi-VN"/>
              <a:t>Nêu rõ các hạn chế khi thực hiệnphát quang cây cối để tiến hành các hoạt động nông nghiệp thường nhật. </a:t>
            </a:r>
          </a:p>
          <a:p>
            <a:pPr lvl="1"/>
            <a:r>
              <a:rPr lang="vi-VN" i="1">
                <a:cs typeface="Calibri" pitchFamily="34" charset="0"/>
              </a:rPr>
              <a:t>Phần hướng dẫn 4)ii.(2): </a:t>
            </a:r>
            <a:r>
              <a:rPr lang="vi-VN"/>
              <a:t>Không có diện tích đất nông nghiệp mới được khai phá do phát quang hoặc chuyển đổi đất rừng. </a:t>
            </a:r>
            <a:br>
              <a:rPr lang="vi-VN">
                <a:solidFill>
                  <a:srgbClr val="FF0000"/>
                </a:solidFill>
                <a:cs typeface="Calibri" pitchFamily="34" charset="0"/>
              </a:rPr>
            </a:br>
            <a:r>
              <a:rPr lang="vi-VN">
                <a:solidFill>
                  <a:srgbClr val="FF0000"/>
                </a:solidFill>
                <a:cs typeface="Calibri" pitchFamily="34" charset="0"/>
              </a:rPr>
              <a:t>Được phép phát quang cây cối trong các trường hợp, bao gồm: duy trì định kỳ phần ranh giới khu vực đất nông nghiệp hoặc đường đi hiện tại, loại bỏ những cây mọc riêng lẻ trong khu vực đã phát quang, hoặc trong những trường hợp tiến hành hoạt động nông nghiệp thường lệ khác được quy định bởi Bộ và MDAR.</a:t>
            </a:r>
          </a:p>
        </p:txBody>
      </p:sp>
      <p:sp>
        <p:nvSpPr>
          <p:cNvPr id="103436" name="Date Placeholder 3"/>
          <p:cNvSpPr>
            <a:spLocks noGrp="1" noChangeArrowheads="1"/>
          </p:cNvSpPr>
          <p:nvPr>
            <p:ph type="dt" sz="quarter" idx="10"/>
          </p:nvPr>
        </p:nvSpPr>
        <p:spPr/>
        <p:txBody>
          <a:bodyPr/>
          <a:lstStyle/>
          <a:p>
            <a:fld id="{002BAA51-C4B6-4D32-BBEF-39F23358EDFF}"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0343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03438" name="Slide Number Placeholder 5"/>
          <p:cNvSpPr>
            <a:spLocks noGrp="1" noChangeArrowheads="1"/>
          </p:cNvSpPr>
          <p:nvPr>
            <p:ph type="sldNum" sz="quarter" idx="12"/>
          </p:nvPr>
        </p:nvSpPr>
        <p:spPr/>
        <p:txBody>
          <a:bodyPr/>
          <a:lstStyle/>
          <a:p>
            <a:fld id="{11F090C3-333B-497B-9AB4-A89F1328F2AF}" type="slidenum">
              <a:rPr lang="en-US" altLang="zh-CN">
                <a:latin typeface="Calibri" pitchFamily="34" charset="0"/>
                <a:cs typeface="Calibri" pitchFamily="34" charset="0"/>
              </a:rPr>
              <a:pPr/>
              <a:t>35</a:t>
            </a:fld>
            <a:endParaRPr lang="en-US" altLang="zh-CN">
              <a:latin typeface="Calibri" pitchFamily="34" charset="0"/>
              <a:cs typeface="Calibri"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89"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000" dirty="0">
                <a:cs typeface="Calibri" pitchFamily="34" charset="0"/>
              </a:rPr>
              <a:t>Mở rộng các yêu cầu về tính linh hoạt đối với chiều cao tấm pin để lắp vừa các hệ thống ASTUGU.</a:t>
            </a:r>
          </a:p>
          <a:p>
            <a:pPr lvl="1"/>
            <a:r>
              <a:rPr lang="vi-VN" sz="2000" i="1" dirty="0">
                <a:cs typeface="Calibri" pitchFamily="34" charset="0"/>
              </a:rPr>
              <a:t>Phần hướng dẫn 3)b)i.2: </a:t>
            </a:r>
            <a:r>
              <a:rPr lang="vi-VN" sz="2000" dirty="0">
                <a:cs typeface="Calibri" pitchFamily="34" charset="0"/>
              </a:rPr>
              <a:t>Để lắp vừa hệ thống ASTGU, chiều cao tối thiểu của tấm pinphải đạt 10 feet theo phương nằm ngang so với mặt đất. </a:t>
            </a:r>
            <a:r>
              <a:rPr lang="vi-VN" sz="2000" dirty="0">
                <a:solidFill>
                  <a:srgbClr val="FF0000"/>
                </a:solidFill>
                <a:cs typeface="Calibri" pitchFamily="34" charset="0"/>
              </a:rPr>
              <a:t>Chiều cao tối thiểu có thể giảm xuống 8 feet nếu:</a:t>
            </a:r>
          </a:p>
          <a:p>
            <a:pPr marL="1371600" lvl="2" indent="-457200">
              <a:buFont typeface="Arial" charset="0"/>
              <a:buAutoNum type="alphaLcPeriod"/>
            </a:pPr>
            <a:r>
              <a:rPr lang="vi-VN" sz="2000" dirty="0">
                <a:solidFill>
                  <a:srgbClr val="FF0000"/>
                </a:solidFill>
                <a:cs typeface="Calibri" pitchFamily="34" charset="0"/>
              </a:rPr>
              <a:t>Đơn vị đăng ký chứng minh vẫn đáp ứng được Yêu cầu về mức giảm ánh sáng mặt trời tối đa tại tất cả vị trí nghiêng và</a:t>
            </a:r>
          </a:p>
          <a:p>
            <a:pPr marL="1371600" lvl="2" indent="-457200">
              <a:buFont typeface="Arial" charset="0"/>
              <a:buAutoNum type="alphaLcPeriod"/>
            </a:pPr>
            <a:r>
              <a:rPr lang="vi-VN" sz="2000" dirty="0">
                <a:solidFill>
                  <a:srgbClr val="FF0000"/>
                </a:solidFill>
                <a:cs typeface="Calibri" pitchFamily="34" charset="0"/>
              </a:rPr>
              <a:t>Hệ thống điều khiển theo dõi hoàn toàn nằm trong phạm vi kiểm soát hoạt động của đơn vị vận hành trang trại và có thể triển khai các mô-đun xếp theo chiều ngang để luân phiên chăn thả gia súc, thực hiện hoạt động trồng trọt và thu hoạch cũng như các hoạt động nông nghiệp tương tự.</a:t>
            </a:r>
          </a:p>
          <a:p>
            <a:r>
              <a:rPr lang="vi-VN" sz="2000" dirty="0">
                <a:cs typeface="Calibri" pitchFamily="34" charset="0"/>
              </a:rPr>
              <a:t>Đơn vị Giám sát môi trường làm việ với dự án sẽ tiến hành xác minh khi đến thăm quan khảo sát địa điểm về việc đơn vị vận hành trang trại đã được trao toàn quyền kiểm soát hoạt động của hệ thống theo dõi và đã được đào tạo về chức năng hệ thống.</a:t>
            </a:r>
          </a:p>
          <a:p>
            <a:pPr marL="1371600" lvl="2" indent="-457200">
              <a:buFont typeface="Arial" charset="0"/>
              <a:buNone/>
            </a:pPr>
            <a:endParaRPr lang="en-US" altLang="zh-CN" sz="2000" dirty="0">
              <a:solidFill>
                <a:srgbClr val="FF0000"/>
              </a:solidFill>
              <a:ea typeface="宋体" charset="-122"/>
              <a:cs typeface="Calibri" pitchFamily="34" charset="0"/>
            </a:endParaRPr>
          </a:p>
          <a:p>
            <a:pPr marL="1371600" lvl="2" indent="-457200">
              <a:buFont typeface="Arial" charset="0"/>
              <a:buAutoNum type="alphaLcPeriod"/>
            </a:pPr>
            <a:endParaRPr lang="en-US" altLang="zh-CN" sz="2000" dirty="0">
              <a:solidFill>
                <a:srgbClr val="FF0000"/>
              </a:solidFill>
              <a:ea typeface="宋体" charset="-122"/>
              <a:cs typeface="Calibri" pitchFamily="34" charset="0"/>
            </a:endParaRPr>
          </a:p>
        </p:txBody>
      </p:sp>
      <p:sp>
        <p:nvSpPr>
          <p:cNvPr id="105490" name="Date Placeholder 3"/>
          <p:cNvSpPr>
            <a:spLocks noGrp="1" noChangeArrowheads="1"/>
          </p:cNvSpPr>
          <p:nvPr>
            <p:ph type="dt" sz="quarter" idx="10"/>
          </p:nvPr>
        </p:nvSpPr>
        <p:spPr/>
        <p:txBody>
          <a:bodyPr/>
          <a:lstStyle/>
          <a:p>
            <a:fld id="{6DC4EF6C-FAF6-4F86-8ECC-49C62E870ADE}"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0549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05492" name="Slide Number Placeholder 5"/>
          <p:cNvSpPr>
            <a:spLocks noGrp="1" noChangeArrowheads="1"/>
          </p:cNvSpPr>
          <p:nvPr>
            <p:ph type="sldNum" sz="quarter" idx="12"/>
          </p:nvPr>
        </p:nvSpPr>
        <p:spPr/>
        <p:txBody>
          <a:bodyPr/>
          <a:lstStyle/>
          <a:p>
            <a:fld id="{FC2A6DB8-CEF9-4932-A33C-3FF8E52B5C32}" type="slidenum">
              <a:rPr lang="en-US" altLang="zh-CN">
                <a:latin typeface="Calibri" pitchFamily="34" charset="0"/>
                <a:cs typeface="Calibri" pitchFamily="34" charset="0"/>
              </a:rPr>
              <a:pPr/>
              <a:t>36</a:t>
            </a:fld>
            <a:endParaRPr lang="en-US" altLang="zh-CN">
              <a:latin typeface="Calibri" pitchFamily="34" charset="0"/>
              <a:cs typeface="Calibri" pitchFamily="34" charset="0"/>
            </a:endParaRPr>
          </a:p>
        </p:txBody>
      </p:sp>
      <p:sp>
        <p:nvSpPr>
          <p:cNvPr id="105493" name="Title 7"/>
          <p:cNvSpPr>
            <a:spLocks noGrp="1" noChangeArrowheads="1"/>
          </p:cNvSpPr>
          <p:nvPr>
            <p:ph type="title" idx="4294967295"/>
          </p:nvPr>
        </p:nvSpPr>
        <p:spPr>
          <a:ln/>
        </p:spPr>
        <p:txBody>
          <a:bodyPr/>
          <a:lstStyle/>
          <a:p>
            <a:r>
              <a:rPr lang="vi-VN"/>
              <a:t>Yêu cầu về chiều cao tấm pin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44" name="Title 1"/>
          <p:cNvSpPr>
            <a:spLocks noGrp="1" noChangeArrowheads="1"/>
          </p:cNvSpPr>
          <p:nvPr>
            <p:ph type="title" idx="4294967295"/>
          </p:nvPr>
        </p:nvSpPr>
        <p:spPr>
          <a:xfrm>
            <a:off x="2351584" y="152400"/>
            <a:ext cx="8136904" cy="792163"/>
          </a:xfrm>
          <a:ln/>
        </p:spPr>
        <p:txBody>
          <a:bodyPr/>
          <a:lstStyle/>
          <a:p>
            <a:r>
              <a:rPr lang="vi-VN" sz="3600"/>
              <a:t>Trường hợp ngoại lệ đối với Yêu cầu về ánh sáng mặt trời</a:t>
            </a:r>
          </a:p>
        </p:txBody>
      </p:sp>
      <p:sp>
        <p:nvSpPr>
          <p:cNvPr id="107545"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dirty="0"/>
              <a:t>Nêu rõ tính đủ điều kiện về việc có thể đưa ra áp dụng trường hợp ngoại lệ đối với Yêu cầu về mức giảm ánh sáng mặt trời tối đa.</a:t>
            </a:r>
          </a:p>
          <a:p>
            <a:pPr lvl="1"/>
            <a:r>
              <a:rPr lang="vi-VN" i="1" dirty="0">
                <a:cs typeface="Calibri" pitchFamily="34" charset="0"/>
              </a:rPr>
              <a:t>Phần hướng dẫn 3)c)iii.2.b: </a:t>
            </a:r>
            <a:r>
              <a:rPr lang="vi-VN" dirty="0"/>
              <a:t>Chứng minh cách thức sử dụng mỗi foot vuông đất cho hoạt động sản xuất nông nghiệp, bao gồm tối thiểu 51% diện tích ngay bên dưới dàn pin năng lượng mặt trời.</a:t>
            </a:r>
          </a:p>
          <a:p>
            <a:endParaRPr lang="en-US" altLang="zh-CN" dirty="0">
              <a:ea typeface="宋体" charset="-122"/>
              <a:cs typeface="Calibri" pitchFamily="34" charset="0"/>
            </a:endParaRPr>
          </a:p>
          <a:p>
            <a:pPr lvl="1">
              <a:buFont typeface="Arial" charset="0"/>
              <a:buNone/>
            </a:pPr>
            <a:endParaRPr lang="en-US" altLang="zh-CN" dirty="0">
              <a:ea typeface="宋体" charset="-122"/>
              <a:cs typeface="Calibri" pitchFamily="34" charset="0"/>
            </a:endParaRPr>
          </a:p>
        </p:txBody>
      </p:sp>
      <p:sp>
        <p:nvSpPr>
          <p:cNvPr id="107546" name="Date Placeholder 3"/>
          <p:cNvSpPr>
            <a:spLocks noGrp="1" noChangeArrowheads="1"/>
          </p:cNvSpPr>
          <p:nvPr>
            <p:ph type="dt" sz="quarter" idx="10"/>
          </p:nvPr>
        </p:nvSpPr>
        <p:spPr/>
        <p:txBody>
          <a:bodyPr/>
          <a:lstStyle/>
          <a:p>
            <a:fld id="{949A099B-2E96-44A4-9FA0-0EC9594278D7}"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0754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07548" name="Slide Number Placeholder 5"/>
          <p:cNvSpPr>
            <a:spLocks noGrp="1" noChangeArrowheads="1"/>
          </p:cNvSpPr>
          <p:nvPr>
            <p:ph type="sldNum" sz="quarter" idx="12"/>
          </p:nvPr>
        </p:nvSpPr>
        <p:spPr/>
        <p:txBody>
          <a:bodyPr/>
          <a:lstStyle/>
          <a:p>
            <a:fld id="{482FAB1E-11D0-4AEB-A202-615EBB8A8B42}" type="slidenum">
              <a:rPr lang="en-US" altLang="zh-CN">
                <a:latin typeface="Calibri" pitchFamily="34" charset="0"/>
                <a:cs typeface="Calibri" pitchFamily="34" charset="0"/>
              </a:rPr>
              <a:pPr/>
              <a:t>37</a:t>
            </a:fld>
            <a:endParaRPr lang="en-US" altLang="zh-CN">
              <a:latin typeface="Calibri" pitchFamily="34" charset="0"/>
              <a:cs typeface="Calibri"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99" name="Title 1"/>
          <p:cNvSpPr>
            <a:spLocks noGrp="1" noChangeArrowheads="1"/>
          </p:cNvSpPr>
          <p:nvPr>
            <p:ph type="title" idx="4294967295"/>
          </p:nvPr>
        </p:nvSpPr>
        <p:spPr>
          <a:ln/>
        </p:spPr>
        <p:txBody>
          <a:bodyPr/>
          <a:lstStyle/>
          <a:p>
            <a:r>
              <a:rPr lang="vi-VN"/>
              <a:t>Hoạt động mới được đề xuất</a:t>
            </a:r>
          </a:p>
        </p:txBody>
      </p:sp>
      <p:sp>
        <p:nvSpPr>
          <p:cNvPr id="109600"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400" dirty="0">
                <a:cs typeface="Calibri" pitchFamily="34" charset="0"/>
              </a:rPr>
              <a:t>Bổ sung thêm định nghĩa về hoạt động “mới được đề xuất”.</a:t>
            </a:r>
          </a:p>
          <a:p>
            <a:pPr lvl="1"/>
            <a:r>
              <a:rPr lang="vi-VN" sz="2000" i="1" dirty="0">
                <a:cs typeface="Calibri" pitchFamily="34" charset="0"/>
              </a:rPr>
              <a:t>Phần hướng dẫn 5)ii: </a:t>
            </a:r>
            <a:r>
              <a:rPr lang="vi-VN" sz="2000" dirty="0">
                <a:cs typeface="Calibri" pitchFamily="34" charset="0"/>
              </a:rPr>
              <a:t>Hoạt động chăn thả gia súc hoặc sản xuất cỏ khô mới đề xuất được định nghĩa là việc chăn thả gia súc hoặc sản xuất cỏ khô tại một địa điểm chưa được sử dụng cho các mục đích nông nghiệp này trong suốt 5 năm canh tác trước khi nộp đơn Đăng ký xác định trước, khi được đơn vị vận hành trại đề xuất thực hiện.</a:t>
            </a:r>
          </a:p>
          <a:p>
            <a:r>
              <a:rPr lang="vi-VN" sz="2400" dirty="0">
                <a:cs typeface="Calibri" pitchFamily="34" charset="0"/>
              </a:rPr>
              <a:t>Nêu rõ khả năng áp dụng các yêu cầu đối với hoạt động chăn thả gia súc hoặc sản xuất cỏ khô mới đề xuất.</a:t>
            </a:r>
          </a:p>
          <a:p>
            <a:pPr lvl="1"/>
            <a:r>
              <a:rPr lang="vi-VN" sz="2400" i="1" dirty="0">
                <a:cs typeface="Calibri" pitchFamily="34" charset="0"/>
              </a:rPr>
              <a:t>Phần hướng dẫn 5)ii:</a:t>
            </a:r>
            <a:r>
              <a:rPr lang="vi-VN" sz="2000" dirty="0">
                <a:cs typeface="Calibri" pitchFamily="34" charset="0"/>
              </a:rPr>
              <a:t> Đối với các hệ thống ASTGU trên đất sản xuất nông nghiệp trong khu vực Đất canh tác nông nghiệp quan trọng, các dự án chăn thả gia súc hoặc sản xuất cỏ khô mới đề xuất phải nộp bản kế hoạch đáp ứng yêu cầu sau </a:t>
            </a:r>
            <a:r>
              <a:rPr lang="vi-VN" sz="2000" dirty="0">
                <a:solidFill>
                  <a:srgbClr val="FF0000"/>
                </a:solidFill>
                <a:cs typeface="Calibri" pitchFamily="34" charset="0"/>
              </a:rPr>
              <a:t>nếu diện tích đề xuất chuyển đổi vượt quá 10 mẫu Anh.</a:t>
            </a:r>
          </a:p>
          <a:p>
            <a:pPr lvl="1"/>
            <a:endParaRPr lang="en-US" altLang="zh-CN" sz="2400" dirty="0">
              <a:ea typeface="宋体" charset="-122"/>
              <a:cs typeface="Calibri" pitchFamily="34" charset="0"/>
            </a:endParaRPr>
          </a:p>
          <a:p>
            <a:endParaRPr lang="en-US" altLang="zh-CN" sz="2400" dirty="0">
              <a:ea typeface="宋体" charset="-122"/>
              <a:cs typeface="Calibri" pitchFamily="34" charset="0"/>
            </a:endParaRPr>
          </a:p>
        </p:txBody>
      </p:sp>
      <p:sp>
        <p:nvSpPr>
          <p:cNvPr id="109601" name="Date Placeholder 3"/>
          <p:cNvSpPr>
            <a:spLocks noGrp="1" noChangeArrowheads="1"/>
          </p:cNvSpPr>
          <p:nvPr>
            <p:ph type="dt" sz="quarter" idx="10"/>
          </p:nvPr>
        </p:nvSpPr>
        <p:spPr/>
        <p:txBody>
          <a:bodyPr/>
          <a:lstStyle/>
          <a:p>
            <a:fld id="{673B9A39-1EC3-400A-A24B-CA3118CE5C4A}"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0960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09603" name="Slide Number Placeholder 5"/>
          <p:cNvSpPr>
            <a:spLocks noGrp="1" noChangeArrowheads="1"/>
          </p:cNvSpPr>
          <p:nvPr>
            <p:ph type="sldNum" sz="quarter" idx="12"/>
          </p:nvPr>
        </p:nvSpPr>
        <p:spPr/>
        <p:txBody>
          <a:bodyPr/>
          <a:lstStyle/>
          <a:p>
            <a:fld id="{25AAAE9C-DA8A-4B1F-A960-B7421031369D}" type="slidenum">
              <a:rPr lang="en-US" altLang="zh-CN">
                <a:latin typeface="Calibri" pitchFamily="34" charset="0"/>
                <a:cs typeface="Calibri" pitchFamily="34" charset="0"/>
              </a:rPr>
              <a:pPr/>
              <a:t>38</a:t>
            </a:fld>
            <a:endParaRPr lang="en-US" altLang="zh-CN">
              <a:latin typeface="Calibri" pitchFamily="34" charset="0"/>
              <a:cs typeface="Calibri"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54" name="Title 1"/>
          <p:cNvSpPr>
            <a:spLocks noGrp="1" noChangeArrowheads="1"/>
          </p:cNvSpPr>
          <p:nvPr>
            <p:ph type="title" idx="4294967295"/>
          </p:nvPr>
        </p:nvSpPr>
        <p:spPr>
          <a:ln/>
        </p:spPr>
        <p:txBody>
          <a:bodyPr/>
          <a:lstStyle/>
          <a:p>
            <a:r>
              <a:rPr lang="vi-VN"/>
              <a:t>Vụ mùa so sánh được</a:t>
            </a:r>
          </a:p>
        </p:txBody>
      </p:sp>
      <p:sp>
        <p:nvSpPr>
          <p:cNvPr id="111655" name="Content Placeholder 2"/>
          <p:cNvSpPr>
            <a:spLocks noGrp="1" noChangeArrowheads="1"/>
          </p:cNvSpPr>
          <p:nvPr>
            <p:ph idx="4294967295"/>
          </p:nvPr>
        </p:nvSpPr>
        <p:spPr>
          <a:ln/>
        </p:spPr>
        <p:txBody>
          <a:bodyPr/>
          <a:lstStyle/>
          <a:p>
            <a:r>
              <a:rPr lang="vi-VN" dirty="0"/>
              <a:t>Bổ sung thêm định nghĩa về “vụ mùa so sánh được.”</a:t>
            </a:r>
          </a:p>
          <a:p>
            <a:pPr lvl="1"/>
            <a:r>
              <a:rPr lang="vi-VN" i="1" dirty="0">
                <a:cs typeface="Calibri" pitchFamily="34" charset="0"/>
              </a:rPr>
              <a:t>Phần hướng dẫn 5)</a:t>
            </a:r>
            <a:r>
              <a:rPr lang="vi-VN" i="1" dirty="0" err="1">
                <a:cs typeface="Calibri" pitchFamily="34" charset="0"/>
              </a:rPr>
              <a:t>ii</a:t>
            </a:r>
            <a:r>
              <a:rPr lang="vi-VN" i="1" dirty="0">
                <a:cs typeface="Calibri" pitchFamily="34" charset="0"/>
              </a:rPr>
              <a:t>: </a:t>
            </a:r>
            <a:r>
              <a:rPr lang="vi-VN" dirty="0"/>
              <a:t>Vụ mùa so sánh được là vụ mùa trong đó quá trình sản xuất và thu hoạch, cách sử dụng hoặc chế biến tại trang trại, hình thức tiếp thị và các yếu tố khác có thể so sánh được về mặt thực hành nông nghiệp, các yêu cầu về thiết bị, giá trị kinh tế, tác động môi trường và các yếu tố khác so với vụ mùa trước đây được trồng tại địa điểm này hoặc được nhà điều hành đề xuất trồng trước đó.</a:t>
            </a:r>
          </a:p>
          <a:p>
            <a:endParaRPr lang="en-US" altLang="zh-CN" dirty="0">
              <a:ea typeface="宋体" charset="-122"/>
              <a:cs typeface="Calibri" pitchFamily="34" charset="0"/>
            </a:endParaRPr>
          </a:p>
          <a:p>
            <a:pPr lvl="1"/>
            <a:endParaRPr lang="en-US" altLang="zh-CN" dirty="0">
              <a:ea typeface="宋体" charset="-122"/>
              <a:cs typeface="Calibri" pitchFamily="34" charset="0"/>
            </a:endParaRPr>
          </a:p>
        </p:txBody>
      </p:sp>
      <p:sp>
        <p:nvSpPr>
          <p:cNvPr id="111656" name="Date Placeholder 3"/>
          <p:cNvSpPr>
            <a:spLocks noGrp="1" noChangeArrowheads="1"/>
          </p:cNvSpPr>
          <p:nvPr>
            <p:ph type="dt" sz="quarter" idx="10"/>
          </p:nvPr>
        </p:nvSpPr>
        <p:spPr/>
        <p:txBody>
          <a:bodyPr/>
          <a:lstStyle/>
          <a:p>
            <a:fld id="{C77135FC-D078-4F1C-980D-E3ACE7EF36C4}"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1165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11658" name="Slide Number Placeholder 5"/>
          <p:cNvSpPr>
            <a:spLocks noGrp="1" noChangeArrowheads="1"/>
          </p:cNvSpPr>
          <p:nvPr>
            <p:ph type="sldNum" sz="quarter" idx="12"/>
          </p:nvPr>
        </p:nvSpPr>
        <p:spPr/>
        <p:txBody>
          <a:bodyPr/>
          <a:lstStyle/>
          <a:p>
            <a:fld id="{95556188-3998-4464-976D-F497C0C1058B}" type="slidenum">
              <a:rPr lang="en-US" altLang="zh-CN">
                <a:latin typeface="Calibri" pitchFamily="34" charset="0"/>
                <a:cs typeface="Calibri" pitchFamily="34" charset="0"/>
              </a:rPr>
              <a:pPr/>
              <a:t>39</a:t>
            </a:fld>
            <a:endParaRPr lang="en-US" altLang="zh-CN">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34" name="Title 1"/>
          <p:cNvSpPr>
            <a:spLocks noGrp="1" noChangeArrowheads="1"/>
          </p:cNvSpPr>
          <p:nvPr>
            <p:ph type="title" idx="4294967295"/>
          </p:nvPr>
        </p:nvSpPr>
        <p:spPr>
          <a:ln/>
        </p:spPr>
        <p:txBody>
          <a:bodyPr/>
          <a:lstStyle/>
          <a:p>
            <a:r>
              <a:rPr lang="vi-VN"/>
              <a:t>Từ khi triển khai đến hiện tại&gt;&gt;</a:t>
            </a:r>
          </a:p>
        </p:txBody>
      </p:sp>
      <p:sp>
        <p:nvSpPr>
          <p:cNvPr id="69235" name="Content Placeholder 2"/>
          <p:cNvSpPr>
            <a:spLocks noGrp="1" noChangeArrowheads="1"/>
          </p:cNvSpPr>
          <p:nvPr>
            <p:ph idx="4294967295"/>
          </p:nvPr>
        </p:nvSpPr>
        <p:spPr>
          <a:ln/>
        </p:spPr>
        <p:txBody>
          <a:bodyPr/>
          <a:lstStyle/>
          <a:p>
            <a:r>
              <a:rPr lang="vi-VN" dirty="0"/>
              <a:t>Đã có khoảng 200 phản hồi công khai cho các câu hỏi soạn sẵn</a:t>
            </a:r>
          </a:p>
          <a:p>
            <a:r>
              <a:rPr lang="vi-VN" dirty="0"/>
              <a:t>9 buổi làm việc theo chủ đề cụ thể với các bên liên quan</a:t>
            </a:r>
          </a:p>
          <a:p>
            <a:r>
              <a:rPr lang="vi-VN" dirty="0"/>
              <a:t>Thực hiện phân tích kinh tế độc lập, bao gồm khảo sát các nhà phát triển địa phương</a:t>
            </a:r>
          </a:p>
          <a:p>
            <a:pPr lvl="1"/>
            <a:r>
              <a:rPr lang="vi-VN" dirty="0"/>
              <a:t>Do </a:t>
            </a:r>
            <a:r>
              <a:rPr lang="vi-VN" dirty="0" err="1"/>
              <a:t>Sustainable</a:t>
            </a:r>
            <a:r>
              <a:rPr lang="vi-VN" dirty="0"/>
              <a:t> </a:t>
            </a:r>
            <a:r>
              <a:rPr lang="vi-VN" dirty="0" err="1"/>
              <a:t>Energy</a:t>
            </a:r>
            <a:r>
              <a:rPr lang="vi-VN" dirty="0"/>
              <a:t> </a:t>
            </a:r>
            <a:r>
              <a:rPr lang="vi-VN" dirty="0" err="1"/>
              <a:t>Advantage</a:t>
            </a:r>
            <a:r>
              <a:rPr lang="vi-VN" dirty="0"/>
              <a:t> thực hiện</a:t>
            </a:r>
          </a:p>
          <a:p>
            <a:r>
              <a:rPr lang="vi-VN" dirty="0"/>
              <a:t>Tham vấn ý kiến của các bên liên quan mục tiêu, bao gồm cơ quan đối tác và các tiểu bang khác</a:t>
            </a:r>
          </a:p>
          <a:p>
            <a:r>
              <a:rPr lang="vi-VN" dirty="0"/>
              <a:t>Bản đề xuất ban đầu</a:t>
            </a:r>
          </a:p>
        </p:txBody>
      </p:sp>
      <p:sp>
        <p:nvSpPr>
          <p:cNvPr id="69236" name="Date Placeholder 3"/>
          <p:cNvSpPr>
            <a:spLocks noGrp="1" noChangeArrowheads="1"/>
          </p:cNvSpPr>
          <p:nvPr>
            <p:ph type="dt" sz="quarter" idx="10"/>
          </p:nvPr>
        </p:nvSpPr>
        <p:spPr/>
        <p:txBody>
          <a:bodyPr/>
          <a:lstStyle/>
          <a:p>
            <a:fld id="{8FF6221C-75AD-4B3E-A1CC-78C060D3F719}"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6923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69238" name="Slide Number Placeholder 5"/>
          <p:cNvSpPr>
            <a:spLocks noGrp="1" noChangeArrowheads="1"/>
          </p:cNvSpPr>
          <p:nvPr>
            <p:ph type="sldNum" sz="quarter" idx="12"/>
          </p:nvPr>
        </p:nvSpPr>
        <p:spPr/>
        <p:txBody>
          <a:bodyPr/>
          <a:lstStyle/>
          <a:p>
            <a:fld id="{B0D261FA-8A4E-4E62-B752-DE87CD5258B9}" type="slidenum">
              <a:rPr lang="en-US" altLang="zh-CN">
                <a:latin typeface="Calibri" pitchFamily="34" charset="0"/>
                <a:cs typeface="Calibri" pitchFamily="34" charset="0"/>
              </a:rPr>
              <a:pPr/>
              <a:t>4</a:t>
            </a:fld>
            <a:endParaRPr lang="en-US" altLang="zh-CN">
              <a:latin typeface="Calibri" pitchFamily="34" charset="0"/>
              <a:cs typeface="Calibri"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709" name="Title 1"/>
          <p:cNvSpPr>
            <a:spLocks noGrp="1" noChangeArrowheads="1"/>
          </p:cNvSpPr>
          <p:nvPr>
            <p:ph type="title" idx="4294967295"/>
          </p:nvPr>
        </p:nvSpPr>
        <p:spPr>
          <a:ln/>
        </p:spPr>
        <p:txBody>
          <a:bodyPr/>
          <a:lstStyle/>
          <a:p>
            <a:r>
              <a:rPr lang="vi-VN"/>
              <a:t>Miễn trừ do năng suất giảm</a:t>
            </a:r>
          </a:p>
        </p:txBody>
      </p:sp>
      <p:sp>
        <p:nvSpPr>
          <p:cNvPr id="113710"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400" dirty="0">
                <a:cs typeface="Calibri" pitchFamily="34" charset="0"/>
              </a:rPr>
              <a:t>Nêu rõ tính linh hoạt về tính đủ điều kiện được hưởng chính sách Miễn trừ do năng suất giảm.</a:t>
            </a:r>
          </a:p>
          <a:p>
            <a:pPr lvl="1"/>
            <a:r>
              <a:rPr lang="vi-VN" sz="2000" i="1" dirty="0">
                <a:cs typeface="Calibri" pitchFamily="34" charset="0"/>
              </a:rPr>
              <a:t>Phần hướng dẫn 6)i: </a:t>
            </a:r>
            <a:r>
              <a:rPr lang="vi-VN" sz="2000" dirty="0">
                <a:cs typeface="Calibri" pitchFamily="34" charset="0"/>
              </a:rPr>
              <a:t>Do những tình huống không lường trước được, bao gồm nhưng không giới hạn các hiện tượng thời tiết, sâu bệnh hoặc thay đổi về vụ mùa, năng suất nông nghiệp dự kiến ​​của bất kỳ năm nào có thể thấp hơn nhiều so với </a:t>
            </a:r>
            <a:r>
              <a:rPr lang="vi-VN" sz="2000" dirty="0">
                <a:solidFill>
                  <a:srgbClr val="FF0000"/>
                </a:solidFill>
                <a:cs typeface="Calibri" pitchFamily="34" charset="0"/>
              </a:rPr>
              <a:t>dự kiến </a:t>
            </a:r>
            <a:r>
              <a:rPr lang="vi-VN" sz="2000" dirty="0">
                <a:cs typeface="Calibri" pitchFamily="34" charset="0"/>
              </a:rPr>
              <a:t>trong kế hoạch nông nghiệp. </a:t>
            </a:r>
            <a:r>
              <a:rPr lang="vi-VN" sz="2000" dirty="0">
                <a:solidFill>
                  <a:srgbClr val="FF0000"/>
                </a:solidFill>
                <a:cs typeface="Calibri" pitchFamily="34" charset="0"/>
              </a:rPr>
              <a:t>Mặc dù không cần phê duyệt trước các thay đổi về vụ mùa hoặc thông lệ sản xuất, nhưng những nỗ lực liên tục và có thiện chí trong quá trình sản xuất nông nghiệp hoặc làm vườn theo hướng thương mại là yêu cầu để tiếp tục đạt tiêu chuẩn nhận chính sách ưu đãi dành cho hệ thống ASTGU. </a:t>
            </a:r>
            <a:r>
              <a:rPr lang="vi-VN" sz="2000" dirty="0">
                <a:cs typeface="Calibri" pitchFamily="34" charset="0"/>
              </a:rPr>
              <a:t>Trong </a:t>
            </a:r>
            <a:r>
              <a:rPr lang="vi-VN" sz="2000" dirty="0">
                <a:solidFill>
                  <a:srgbClr val="FF0000"/>
                </a:solidFill>
                <a:cs typeface="Calibri" pitchFamily="34" charset="0"/>
              </a:rPr>
              <a:t>trường hợp sản lượng mùa vụ theo kế hoạch giảm xuống dưới 70% sản lượng dự đoán hoặc dưới 50% sản lượng thông thường đối với khu vực đất đai và phương pháp sản xuất trong điều kiện đất chưa canh tác cây trồng theo phương thức quang điện mới</a:t>
            </a:r>
            <a:r>
              <a:rPr lang="vi-VN" sz="2000" dirty="0">
                <a:solidFill>
                  <a:srgbClr val="000000"/>
                </a:solidFill>
                <a:cs typeface="Calibri" pitchFamily="34" charset="0"/>
              </a:rPr>
              <a:t>,</a:t>
            </a:r>
            <a:r>
              <a:rPr lang="vi-VN" sz="2000" dirty="0">
                <a:cs typeface="Calibri" pitchFamily="34" charset="0"/>
              </a:rPr>
              <a:t> đơn vị đăng ký có thể yêu cầu Bộ miễn trừ do năng suất giảm. Đơn vị đăng ký phải chứng minh và đạt được chấp thuận của Bộ cũng như tham vấn ý kiến ​​của MDAR về việc có lý do chính đáng để miễn trừ.</a:t>
            </a:r>
          </a:p>
        </p:txBody>
      </p:sp>
      <p:sp>
        <p:nvSpPr>
          <p:cNvPr id="113711" name="Date Placeholder 3"/>
          <p:cNvSpPr>
            <a:spLocks noGrp="1" noChangeArrowheads="1"/>
          </p:cNvSpPr>
          <p:nvPr>
            <p:ph type="dt" sz="quarter" idx="10"/>
          </p:nvPr>
        </p:nvSpPr>
        <p:spPr/>
        <p:txBody>
          <a:bodyPr/>
          <a:lstStyle/>
          <a:p>
            <a:fld id="{3B385AF5-2A86-4C13-839D-318630B06871}"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1371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13713" name="Slide Number Placeholder 5"/>
          <p:cNvSpPr>
            <a:spLocks noGrp="1" noChangeArrowheads="1"/>
          </p:cNvSpPr>
          <p:nvPr>
            <p:ph type="sldNum" sz="quarter" idx="12"/>
          </p:nvPr>
        </p:nvSpPr>
        <p:spPr/>
        <p:txBody>
          <a:bodyPr/>
          <a:lstStyle/>
          <a:p>
            <a:fld id="{427A6CFC-7F1B-409F-9F9F-CE91EDA518E8}" type="slidenum">
              <a:rPr lang="en-US" altLang="zh-CN">
                <a:latin typeface="Calibri" pitchFamily="34" charset="0"/>
                <a:cs typeface="Calibri" pitchFamily="34" charset="0"/>
              </a:rPr>
              <a:pPr/>
              <a:t>40</a:t>
            </a:fld>
            <a:endParaRPr lang="en-US" altLang="zh-CN">
              <a:latin typeface="Calibri" pitchFamily="34" charset="0"/>
              <a:cs typeface="Calibri"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64" name="Title 1"/>
          <p:cNvSpPr>
            <a:spLocks noGrp="1" noChangeArrowheads="1"/>
          </p:cNvSpPr>
          <p:nvPr>
            <p:ph type="title" idx="4294967295"/>
          </p:nvPr>
        </p:nvSpPr>
        <p:spPr>
          <a:ln/>
        </p:spPr>
        <p:txBody>
          <a:bodyPr/>
          <a:lstStyle/>
          <a:p>
            <a:r>
              <a:rPr lang="vi-VN"/>
              <a:t>Bức xạ quang hợp hữu hiệu</a:t>
            </a:r>
          </a:p>
        </p:txBody>
      </p:sp>
      <p:sp>
        <p:nvSpPr>
          <p:cNvPr id="115765" name="Content Placeholder 2"/>
          <p:cNvSpPr>
            <a:spLocks noGrp="1" noChangeArrowheads="1"/>
          </p:cNvSpPr>
          <p:nvPr>
            <p:ph idx="4294967295"/>
          </p:nvPr>
        </p:nvSpPr>
        <p:spPr>
          <a:ln/>
        </p:spPr>
        <p:txBody>
          <a:bodyPr/>
          <a:lstStyle/>
          <a:p>
            <a:r>
              <a:rPr lang="vi-VN"/>
              <a:t>DOER đang cân nhắc sử dụng giá trị Bức xạ quang hợp hữu hiệu (PAR) thay vì tỷ lệ phần trăm giảm ánh sáng mặt trời để xác định tính đủ điều kiện của dự án.</a:t>
            </a:r>
          </a:p>
          <a:p>
            <a:pPr lvl="1"/>
            <a:r>
              <a:rPr lang="vi-VN"/>
              <a:t>DOER đang nỗ lực tìm kiếm thông tin đầu vào về các phương pháp tính toán và đánh giá giá trị PAR.</a:t>
            </a:r>
          </a:p>
          <a:p>
            <a:pPr lvl="1"/>
            <a:r>
              <a:rPr lang="vi-VN"/>
              <a:t>DOER đang xem xét mức trả thêm tương ứng với mức ưu đãi bổ sung cho giá trị PAR cao hơn.</a:t>
            </a:r>
          </a:p>
        </p:txBody>
      </p:sp>
      <p:sp>
        <p:nvSpPr>
          <p:cNvPr id="115766" name="Date Placeholder 3"/>
          <p:cNvSpPr>
            <a:spLocks noGrp="1" noChangeArrowheads="1"/>
          </p:cNvSpPr>
          <p:nvPr>
            <p:ph type="dt" sz="quarter" idx="10"/>
          </p:nvPr>
        </p:nvSpPr>
        <p:spPr/>
        <p:txBody>
          <a:bodyPr/>
          <a:lstStyle/>
          <a:p>
            <a:fld id="{2BB49E7A-CDD8-4729-88F2-15FB7A614DDE}"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1576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15768" name="Slide Number Placeholder 5"/>
          <p:cNvSpPr>
            <a:spLocks noGrp="1" noChangeArrowheads="1"/>
          </p:cNvSpPr>
          <p:nvPr>
            <p:ph type="sldNum" sz="quarter" idx="12"/>
          </p:nvPr>
        </p:nvSpPr>
        <p:spPr/>
        <p:txBody>
          <a:bodyPr/>
          <a:lstStyle/>
          <a:p>
            <a:fld id="{04375AC8-8AC9-4E02-999E-5CB105660A6D}" type="slidenum">
              <a:rPr lang="en-US" altLang="zh-CN">
                <a:latin typeface="Calibri" pitchFamily="34" charset="0"/>
                <a:cs typeface="Calibri" pitchFamily="34" charset="0"/>
              </a:rPr>
              <a:pPr/>
              <a:t>41</a:t>
            </a:fld>
            <a:endParaRPr lang="en-US" altLang="zh-CN">
              <a:latin typeface="Calibri" pitchFamily="34" charset="0"/>
              <a:cs typeface="Calibri"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117819" name="Title 1"/>
          <p:cNvSpPr>
            <a:spLocks noGrp="1" noChangeArrowheads="1"/>
          </p:cNvSpPr>
          <p:nvPr>
            <p:ph type="title" idx="4294967295"/>
          </p:nvPr>
        </p:nvSpPr>
        <p:spPr>
          <a:xfrm>
            <a:off x="609600" y="152400"/>
            <a:ext cx="10972800" cy="6569075"/>
          </a:xfrm>
          <a:ln/>
        </p:spPr>
        <p:txBody>
          <a:bodyPr/>
          <a:lstStyle/>
          <a:p>
            <a:r>
              <a:rPr lang="vi-VN">
                <a:solidFill>
                  <a:schemeClr val="bg1"/>
                </a:solidFill>
              </a:rPr>
              <a:t>Tính công bằng</a:t>
            </a:r>
          </a:p>
        </p:txBody>
      </p:sp>
      <p:sp>
        <p:nvSpPr>
          <p:cNvPr id="117820" name="Date Placeholder 3"/>
          <p:cNvSpPr>
            <a:spLocks noGrp="1" noChangeArrowheads="1"/>
          </p:cNvSpPr>
          <p:nvPr>
            <p:ph type="dt" sz="quarter" idx="10"/>
          </p:nvPr>
        </p:nvSpPr>
        <p:spPr/>
        <p:txBody>
          <a:bodyPr/>
          <a:lstStyle/>
          <a:p>
            <a:fld id="{4E3F96B5-6C08-4DF5-A098-A5B397F2110F}"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1782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17822" name="Slide Number Placeholder 5"/>
          <p:cNvSpPr>
            <a:spLocks noGrp="1" noChangeArrowheads="1"/>
          </p:cNvSpPr>
          <p:nvPr>
            <p:ph type="sldNum" sz="quarter" idx="12"/>
          </p:nvPr>
        </p:nvSpPr>
        <p:spPr/>
        <p:txBody>
          <a:bodyPr/>
          <a:lstStyle/>
          <a:p>
            <a:fld id="{89E44630-DB2A-4A32-A19D-E2B52AB11916}" type="slidenum">
              <a:rPr lang="en-US" altLang="zh-CN">
                <a:latin typeface="Calibri" pitchFamily="34" charset="0"/>
                <a:cs typeface="Calibri" pitchFamily="34" charset="0"/>
              </a:rPr>
              <a:pPr/>
              <a:t>42</a:t>
            </a:fld>
            <a:endParaRPr lang="en-US" altLang="zh-CN">
              <a:latin typeface="Calibri" pitchFamily="34" charset="0"/>
              <a:cs typeface="Calibri"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73" name="Title 1"/>
          <p:cNvSpPr>
            <a:spLocks noGrp="1" noChangeArrowheads="1"/>
          </p:cNvSpPr>
          <p:nvPr>
            <p:ph type="title" idx="4294967295"/>
          </p:nvPr>
        </p:nvSpPr>
        <p:spPr>
          <a:xfrm>
            <a:off x="814388" y="174625"/>
            <a:ext cx="10972800" cy="792163"/>
          </a:xfrm>
          <a:ln/>
        </p:spPr>
        <p:txBody>
          <a:bodyPr/>
          <a:lstStyle/>
          <a:p>
            <a:r>
              <a:rPr lang="vi-VN" sz="3600">
                <a:cs typeface="Calibri" pitchFamily="34" charset="0"/>
              </a:rPr>
              <a:t>Tính công bằng và Khả năng tiếp cận</a:t>
            </a:r>
          </a:p>
        </p:txBody>
      </p:sp>
      <p:sp>
        <p:nvSpPr>
          <p:cNvPr id="119874" name="Content Placeholder 2"/>
          <p:cNvSpPr>
            <a:spLocks noGrp="1" noChangeArrowheads="1"/>
          </p:cNvSpPr>
          <p:nvPr>
            <p:ph idx="4294967295"/>
          </p:nvPr>
        </p:nvSpPr>
        <p:spPr>
          <a:xfrm>
            <a:off x="620713" y="1370013"/>
            <a:ext cx="10972800" cy="4983162"/>
          </a:xfrm>
          <a:ln/>
        </p:spPr>
        <p:txBody>
          <a:bodyPr/>
          <a:lstStyle/>
          <a:p>
            <a:r>
              <a:rPr lang="vi-VN"/>
              <a:t>Tỷ lệ tham gia thấp trước đây của các cộng đồng có thu nhập thấp.</a:t>
            </a:r>
          </a:p>
          <a:p>
            <a:r>
              <a:rPr lang="vi-VN"/>
              <a:t>Sự hỗ trợ mạnh mẽ của các bên liên quan nhằm tăng cường khả năng tiếp cận phúc lợi của chương trình dành cho đối tượng nộp thuế có thu nhập thấp và cư dân sống trong các khu vực công lý về môi trường.</a:t>
            </a:r>
          </a:p>
          <a:p>
            <a:r>
              <a:rPr lang="vi-VN"/>
              <a:t>Cần phải đạt được sự thống nhất với các ưu tiên của Cơ quan quản lý trong việc thúc đẩy cải thiện công lý môi trường.</a:t>
            </a:r>
          </a:p>
        </p:txBody>
      </p:sp>
      <p:sp>
        <p:nvSpPr>
          <p:cNvPr id="119875" name="Date Placeholder 3"/>
          <p:cNvSpPr>
            <a:spLocks noGrp="1" noChangeArrowheads="1"/>
          </p:cNvSpPr>
          <p:nvPr>
            <p:ph type="dt" sz="quarter" idx="10"/>
          </p:nvPr>
        </p:nvSpPr>
        <p:spPr/>
        <p:txBody>
          <a:bodyPr/>
          <a:lstStyle/>
          <a:p>
            <a:fld id="{926D43D2-FE89-44B2-B1AE-72A033499F72}"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1987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19877" name="Slide Number Placeholder 5"/>
          <p:cNvSpPr>
            <a:spLocks noGrp="1" noChangeArrowheads="1"/>
          </p:cNvSpPr>
          <p:nvPr>
            <p:ph type="sldNum" sz="quarter" idx="12"/>
          </p:nvPr>
        </p:nvSpPr>
        <p:spPr/>
        <p:txBody>
          <a:bodyPr/>
          <a:lstStyle/>
          <a:p>
            <a:fld id="{6202F2EB-CA96-4FAC-B8E3-DF284D322C6E}" type="slidenum">
              <a:rPr lang="en-US" altLang="zh-CN">
                <a:latin typeface="Calibri" pitchFamily="34" charset="0"/>
                <a:cs typeface="Calibri" pitchFamily="34" charset="0"/>
              </a:rPr>
              <a:pPr/>
              <a:t>43</a:t>
            </a:fld>
            <a:endParaRPr lang="en-US" altLang="zh-CN">
              <a:latin typeface="Calibri" pitchFamily="34" charset="0"/>
              <a:cs typeface="Calibri"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928" name="Title 1"/>
          <p:cNvSpPr>
            <a:spLocks noGrp="1" noChangeArrowheads="1"/>
          </p:cNvSpPr>
          <p:nvPr>
            <p:ph type="title" idx="4294967295"/>
          </p:nvPr>
        </p:nvSpPr>
        <p:spPr>
          <a:xfrm>
            <a:off x="955848" y="152400"/>
            <a:ext cx="10972800" cy="792163"/>
          </a:xfrm>
          <a:ln/>
        </p:spPr>
        <p:txBody>
          <a:bodyPr/>
          <a:lstStyle/>
          <a:p>
            <a:r>
              <a:rPr lang="vi-VN" dirty="0"/>
              <a:t>Điện mặt trời chia sẻ cộng đồng </a:t>
            </a:r>
          </a:p>
        </p:txBody>
      </p:sp>
      <p:sp>
        <p:nvSpPr>
          <p:cNvPr id="121929" name="Content Placeholder 2"/>
          <p:cNvSpPr>
            <a:spLocks noGrp="1" noChangeArrowheads="1"/>
          </p:cNvSpPr>
          <p:nvPr>
            <p:ph idx="4294967295"/>
          </p:nvPr>
        </p:nvSpPr>
        <p:spPr>
          <a:xfrm>
            <a:off x="609600" y="1319213"/>
            <a:ext cx="10982325" cy="5129212"/>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400" dirty="0">
                <a:cs typeface="Calibri" pitchFamily="34" charset="0"/>
              </a:rPr>
              <a:t>Sẽ không còn các mức trả thêm và các tiêu chí về tính đủ điều kiện riêng biệt đối với dự án Điện mặt trời chia sẻ cộng đồng và Điện mặt trời chia sẻ cho cộng đồng thu nhập thấp.</a:t>
            </a:r>
          </a:p>
          <a:p>
            <a:pPr lvl="1"/>
            <a:r>
              <a:rPr lang="vi-VN" sz="2000" b="1" dirty="0">
                <a:cs typeface="Calibri" pitchFamily="34" charset="0"/>
              </a:rPr>
              <a:t>TẤT CẢ </a:t>
            </a:r>
            <a:r>
              <a:rPr lang="vi-VN" sz="2000" dirty="0">
                <a:cs typeface="Calibri" pitchFamily="34" charset="0"/>
              </a:rPr>
              <a:t>các dự án điện mặt trời chia sẻ cộng đồng đều sẽ nhận được mức trả thêm trị giá $0,07/kWh và phải có tối thiểu </a:t>
            </a:r>
            <a:r>
              <a:rPr lang="vi-VN" sz="2000" b="1" dirty="0">
                <a:cs typeface="Calibri" pitchFamily="34" charset="0"/>
              </a:rPr>
              <a:t>40% Khách hàng có thu nhập thấp</a:t>
            </a:r>
            <a:r>
              <a:rPr lang="vi-VN" sz="2000" dirty="0">
                <a:cs typeface="Calibri" pitchFamily="34" charset="0"/>
              </a:rPr>
              <a:t> đăng ký.</a:t>
            </a:r>
          </a:p>
          <a:p>
            <a:pPr lvl="2"/>
            <a:r>
              <a:rPr lang="vi-VN" sz="1800" dirty="0">
                <a:cs typeface="Calibri" pitchFamily="34" charset="0"/>
              </a:rPr>
              <a:t>Các cơ quan thuộc chương trình LIHEAP cần đáp ứng được 40% điều kiện của một dự án CSS riêng lẻ để có thể phân bổ tín dụng hóa đơn cho các khách hàng LIHEAP. </a:t>
            </a:r>
          </a:p>
          <a:p>
            <a:r>
              <a:rPr lang="vi-VN" sz="2400" dirty="0">
                <a:cs typeface="Calibri" pitchFamily="34" charset="0"/>
              </a:rPr>
              <a:t>Đảm bảo các lợi ích thiết thực cho khách hàng CSS.</a:t>
            </a:r>
          </a:p>
          <a:p>
            <a:pPr lvl="1"/>
            <a:r>
              <a:rPr lang="vi-VN" sz="2000" i="1" dirty="0">
                <a:cs typeface="Calibri" pitchFamily="34" charset="0"/>
              </a:rPr>
              <a:t>Nhóm khách hàng là dân cư mua theo giá thị trường: </a:t>
            </a:r>
            <a:r>
              <a:rPr lang="vi-VN" sz="2000" dirty="0">
                <a:cs typeface="Calibri" pitchFamily="34" charset="0"/>
              </a:rPr>
              <a:t>Yêu cầu</a:t>
            </a:r>
            <a:r>
              <a:rPr lang="vi-VN" sz="2000" b="1" dirty="0">
                <a:cs typeface="Calibri" pitchFamily="34" charset="0"/>
              </a:rPr>
              <a:t> giảm giá tối thiểu 10%</a:t>
            </a:r>
            <a:r>
              <a:rPr lang="vi-VN" sz="2000" dirty="0">
                <a:cs typeface="Calibri" pitchFamily="34" charset="0"/>
              </a:rPr>
              <a:t> trong thời hạn hiệu lực của hợp đồng so với giá dịch vụ cơ sở hoặc giá gộp của thành phố, áp dụng cho các hóa đơn năng lượng mặt trời cộng đồng.</a:t>
            </a:r>
          </a:p>
          <a:p>
            <a:pPr lvl="1"/>
            <a:r>
              <a:rPr lang="vi-VN" sz="2000" i="1" dirty="0">
                <a:cs typeface="Calibri" pitchFamily="34" charset="0"/>
              </a:rPr>
              <a:t>Nhóm khách hàng là dân cư có thu nhập thấp:</a:t>
            </a:r>
            <a:r>
              <a:rPr lang="vi-VN" sz="2000" dirty="0">
                <a:cs typeface="Calibri" pitchFamily="34" charset="0"/>
              </a:rPr>
              <a:t> Yêu cầu</a:t>
            </a:r>
            <a:r>
              <a:rPr lang="vi-VN" sz="2000" b="1" dirty="0">
                <a:cs typeface="Calibri" pitchFamily="34" charset="0"/>
              </a:rPr>
              <a:t> giảm giá tối thiểu 20%</a:t>
            </a:r>
            <a:r>
              <a:rPr lang="vi-VN" sz="2000" dirty="0">
                <a:cs typeface="Calibri" pitchFamily="34" charset="0"/>
              </a:rPr>
              <a:t> trong thời hạn hiệu lực của hợp đồng so với giá dịch vụ cơ sở hoặc giá gộp của thành phố để áp dụng cho các hóa đơn năng lượng mặt trời cộng đồng. </a:t>
            </a:r>
          </a:p>
        </p:txBody>
      </p:sp>
      <p:sp>
        <p:nvSpPr>
          <p:cNvPr id="121930" name="Date Placeholder 3"/>
          <p:cNvSpPr>
            <a:spLocks noGrp="1" noChangeArrowheads="1"/>
          </p:cNvSpPr>
          <p:nvPr>
            <p:ph type="dt" sz="quarter" idx="10"/>
          </p:nvPr>
        </p:nvSpPr>
        <p:spPr/>
        <p:txBody>
          <a:bodyPr/>
          <a:lstStyle/>
          <a:p>
            <a:fld id="{9469F49D-E030-4800-83D2-98CBF86F1EC7}"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2193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21932" name="Slide Number Placeholder 5"/>
          <p:cNvSpPr>
            <a:spLocks noGrp="1" noChangeArrowheads="1"/>
          </p:cNvSpPr>
          <p:nvPr>
            <p:ph type="sldNum" sz="quarter" idx="12"/>
          </p:nvPr>
        </p:nvSpPr>
        <p:spPr/>
        <p:txBody>
          <a:bodyPr/>
          <a:lstStyle/>
          <a:p>
            <a:fld id="{BF945CD8-DBDC-4023-94A0-90628A851B0A}" type="slidenum">
              <a:rPr lang="en-US" altLang="zh-CN">
                <a:latin typeface="Calibri" pitchFamily="34" charset="0"/>
                <a:cs typeface="Calibri" pitchFamily="34" charset="0"/>
              </a:rPr>
              <a:pPr/>
              <a:t>44</a:t>
            </a:fld>
            <a:endParaRPr lang="en-US" altLang="zh-CN">
              <a:latin typeface="Calibri" pitchFamily="34" charset="0"/>
              <a:cs typeface="Calibri"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83" name="Title 1"/>
          <p:cNvSpPr>
            <a:spLocks noGrp="1" noChangeArrowheads="1"/>
          </p:cNvSpPr>
          <p:nvPr>
            <p:ph type="title" idx="4294967295"/>
          </p:nvPr>
        </p:nvSpPr>
        <p:spPr>
          <a:xfrm>
            <a:off x="1099864" y="152400"/>
            <a:ext cx="10972800" cy="792163"/>
          </a:xfrm>
          <a:ln/>
        </p:spPr>
        <p:txBody>
          <a:bodyPr/>
          <a:lstStyle/>
          <a:p>
            <a:r>
              <a:rPr lang="vi-VN" sz="3200" dirty="0"/>
              <a:t>Điện mặt trời chia sẻ cộng đồng (tiếp theo)</a:t>
            </a:r>
          </a:p>
        </p:txBody>
      </p:sp>
      <p:sp>
        <p:nvSpPr>
          <p:cNvPr id="123984" name="Content Placeholder 2"/>
          <p:cNvSpPr>
            <a:spLocks noGrp="1" noChangeArrowheads="1"/>
          </p:cNvSpPr>
          <p:nvPr>
            <p:ph idx="4294967295"/>
          </p:nvPr>
        </p:nvSpPr>
        <p:spPr>
          <a:ln/>
        </p:spPr>
        <p:txBody>
          <a:bodyPr/>
          <a:lstStyle/>
          <a:p>
            <a:r>
              <a:rPr lang="vi-VN" sz="2800" dirty="0"/>
              <a:t>Cải thiện quy trình quản lý chương trình và thanh toán để nâng tầm trải nghiệm của khách hàng.</a:t>
            </a:r>
          </a:p>
          <a:p>
            <a:pPr lvl="1"/>
            <a:r>
              <a:rPr lang="vi-VN" sz="2400" dirty="0"/>
              <a:t>Yêu cầu EDC xử lý chuyển khoản tín dụng CSS trong vòng 30 ngày kể từ cuối tháng thực hiện phát điện.</a:t>
            </a:r>
          </a:p>
          <a:p>
            <a:pPr lvl="1"/>
            <a:r>
              <a:rPr lang="vi-VN" sz="2400" dirty="0"/>
              <a:t>Yêu cầu EDC nộp báo cáo hàng năm cho DOER trước ngày 31/03 kèm với số lượng tài khoản có số dư tín dụng vượt quá 25% mức tiêu thụ hàng năm.</a:t>
            </a:r>
          </a:p>
          <a:p>
            <a:r>
              <a:rPr lang="vi-VN" sz="2800" dirty="0"/>
              <a:t>Các dự án CSS do EDC quản lý (như đã được phê duyệt trong DPU 20-145-D) sẽ không đủ điều kiện hưởng mức trả thêm.</a:t>
            </a:r>
          </a:p>
        </p:txBody>
      </p:sp>
      <p:sp>
        <p:nvSpPr>
          <p:cNvPr id="123985" name="Date Placeholder 3"/>
          <p:cNvSpPr>
            <a:spLocks noGrp="1" noChangeArrowheads="1"/>
          </p:cNvSpPr>
          <p:nvPr>
            <p:ph type="dt" sz="quarter" idx="10"/>
          </p:nvPr>
        </p:nvSpPr>
        <p:spPr/>
        <p:txBody>
          <a:bodyPr/>
          <a:lstStyle/>
          <a:p>
            <a:fld id="{8C00BC9A-B8E7-4D00-B00A-07EE68D53C6A}"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2398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23987" name="Slide Number Placeholder 5"/>
          <p:cNvSpPr>
            <a:spLocks noGrp="1" noChangeArrowheads="1"/>
          </p:cNvSpPr>
          <p:nvPr>
            <p:ph type="sldNum" sz="quarter" idx="12"/>
          </p:nvPr>
        </p:nvSpPr>
        <p:spPr/>
        <p:txBody>
          <a:bodyPr/>
          <a:lstStyle/>
          <a:p>
            <a:fld id="{BDD01AF1-2EE0-4766-8A9A-8E2072BC9DC5}" type="slidenum">
              <a:rPr lang="en-US" altLang="zh-CN">
                <a:latin typeface="Calibri" pitchFamily="34" charset="0"/>
                <a:cs typeface="Calibri" pitchFamily="34" charset="0"/>
              </a:rPr>
              <a:pPr/>
              <a:t>45</a:t>
            </a:fld>
            <a:endParaRPr lang="en-US" altLang="zh-CN">
              <a:latin typeface="Calibri" pitchFamily="34" charset="0"/>
              <a:cs typeface="Calibri"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38" name="Title 1"/>
          <p:cNvSpPr>
            <a:spLocks noGrp="1" noChangeArrowheads="1"/>
          </p:cNvSpPr>
          <p:nvPr>
            <p:ph type="title" idx="4294967295"/>
          </p:nvPr>
        </p:nvSpPr>
        <p:spPr>
          <a:ln/>
        </p:spPr>
        <p:txBody>
          <a:bodyPr/>
          <a:lstStyle/>
          <a:p>
            <a:r>
              <a:rPr lang="vi-VN" sz="3600" dirty="0"/>
              <a:t>Định nghĩa về Tòa nhà thu nhập thấp</a:t>
            </a:r>
          </a:p>
        </p:txBody>
      </p:sp>
      <p:sp>
        <p:nvSpPr>
          <p:cNvPr id="126039" name="Content Placeholder 2"/>
          <p:cNvSpPr>
            <a:spLocks noGrp="1" noChangeArrowheads="1"/>
          </p:cNvSpPr>
          <p:nvPr>
            <p:ph idx="4294967295"/>
          </p:nvPr>
        </p:nvSpPr>
        <p:spPr>
          <a:xfrm>
            <a:off x="609600" y="1143000"/>
            <a:ext cx="10454952" cy="498316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000" dirty="0">
                <a:cs typeface="Calibri" pitchFamily="34" charset="0"/>
              </a:rPr>
              <a:t>Định nghĩa về Tòa nhà thu nhập thấp bao gồm các loại nhà ở/công trình bổ sung phục vụ cư dân có thu nhập thấp. </a:t>
            </a:r>
          </a:p>
          <a:p>
            <a:pPr lvl="1"/>
            <a:r>
              <a:rPr lang="vi-VN" sz="1600" i="1" dirty="0">
                <a:cs typeface="Calibri" pitchFamily="34" charset="0"/>
              </a:rPr>
              <a:t>225 CMR 20.02: </a:t>
            </a:r>
            <a:r>
              <a:rPr lang="vi-VN" sz="1600" u="sng" dirty="0">
                <a:cs typeface="Calibri" pitchFamily="34" charset="0"/>
              </a:rPr>
              <a:t>Tổ máy phát điện theo biểu giá năng lượng mặt trời của Tòa nhà thu nhập thấp.</a:t>
            </a:r>
            <a:r>
              <a:rPr lang="vi-VN" sz="1600" dirty="0">
                <a:cs typeface="Calibri" pitchFamily="34" charset="0"/>
              </a:rPr>
              <a:t> Tổ máy phát điện theo biểu giá năng lượng mặt trời có công suất định mức trên 25 kW cung cấp tất cả sản lượng phát điện dưới dạng điện năng hoặc tín dụng hóa đơn cho một hoặc nhiều công trình sau: </a:t>
            </a:r>
          </a:p>
          <a:p>
            <a:pPr marL="1257300" lvl="3" indent="0">
              <a:buFont typeface="Arial" charset="0"/>
              <a:buNone/>
            </a:pPr>
            <a:r>
              <a:rPr lang="vi-VN" sz="1600" u="sng" dirty="0">
                <a:solidFill>
                  <a:srgbClr val="FF0000"/>
                </a:solidFill>
                <a:cs typeface="Calibri" pitchFamily="34" charset="0"/>
              </a:rPr>
              <a:t>(a) </a:t>
            </a:r>
            <a:r>
              <a:rPr lang="vi-VN" sz="1600" dirty="0">
                <a:cs typeface="Calibri" pitchFamily="34" charset="0"/>
              </a:rPr>
              <a:t>nhà ở có thu nhập thấp hoặc trung bình, như được định nghĩa trong phần M.G.L. c. 40B; </a:t>
            </a:r>
          </a:p>
          <a:p>
            <a:pPr marL="1257300" lvl="3" indent="0">
              <a:buFont typeface="Arial" charset="0"/>
              <a:buNone/>
            </a:pPr>
            <a:r>
              <a:rPr lang="vi-VN" sz="1600" u="sng" dirty="0">
                <a:solidFill>
                  <a:srgbClr val="FF0000"/>
                </a:solidFill>
                <a:cs typeface="Calibri" pitchFamily="34" charset="0"/>
              </a:rPr>
              <a:t>(b) các chung cư bị hạn chế cung cấp hoặc cho thuê nhà cho người có thu nhập thấp theo thỏa thuận để; </a:t>
            </a:r>
          </a:p>
          <a:p>
            <a:pPr marL="1257300" lvl="3" indent="0">
              <a:buFont typeface="Arial" charset="0"/>
              <a:buNone/>
            </a:pPr>
            <a:r>
              <a:rPr lang="vi-VN" sz="1600" u="sng" dirty="0">
                <a:solidFill>
                  <a:srgbClr val="FF0000"/>
                </a:solidFill>
                <a:cs typeface="Calibri" pitchFamily="34" charset="0"/>
              </a:rPr>
              <a:t>(c) nơi tạm trú cho người vô gia cư, nhưđịnh nghĩa trong phần 105 CMR 410.010: Định nghĩa: </a:t>
            </a:r>
          </a:p>
          <a:p>
            <a:pPr marL="1257300" lvl="3" indent="0">
              <a:buFont typeface="Arial" charset="0"/>
              <a:buNone/>
            </a:pPr>
            <a:r>
              <a:rPr lang="vi-VN" sz="1600" u="sng" dirty="0">
                <a:solidFill>
                  <a:srgbClr val="FF0000"/>
                </a:solidFill>
                <a:cs typeface="Calibri" pitchFamily="34" charset="0"/>
              </a:rPr>
              <a:t>(d) một tòa nhà dân cưcho thuê tham gia chương trình nhà ở được bảo hiểm như định nghĩa trong phần 41411(a) của Đạo luật bạo lực đối với phụ nữ năm 1994 (34 U.S.C. 12491(a)(3); </a:t>
            </a:r>
          </a:p>
          <a:p>
            <a:pPr marL="1257300" lvl="3" indent="0">
              <a:buFont typeface="Arial" charset="0"/>
              <a:buNone/>
            </a:pPr>
            <a:r>
              <a:rPr lang="vi-VN" sz="1600" u="sng" dirty="0">
                <a:solidFill>
                  <a:srgbClr val="FF0000"/>
                </a:solidFill>
                <a:cs typeface="Calibri" pitchFamily="34" charset="0"/>
              </a:rPr>
              <a:t>(e) chương trình hỗ trợ nhà ở do Bộ nông nghiệp quản lý theo tiêu đề V của Đạo luật nhà ở năm 1949; </a:t>
            </a:r>
          </a:p>
          <a:p>
            <a:pPr marL="1257300" lvl="3" indent="0">
              <a:buFont typeface="Arial" charset="0"/>
              <a:buNone/>
            </a:pPr>
            <a:r>
              <a:rPr lang="vi-VN" sz="1600" u="sng" dirty="0">
                <a:solidFill>
                  <a:srgbClr val="FF0000"/>
                </a:solidFill>
                <a:cs typeface="Calibri" pitchFamily="34" charset="0"/>
              </a:rPr>
              <a:t>(f) chương trình nhà ở quản lý bởi tổ chức nhà ở dành riêng cho các Bộ lạc được định nghĩa trong phần 4(22) của Đạo luật hỗ trợ nhà ở và quyền tự quyết của người Mỹ bản địa năm 1996 (25 U.S.C. 4103(22); hoặc </a:t>
            </a:r>
          </a:p>
          <a:p>
            <a:pPr marL="1257300" lvl="3" indent="0">
              <a:buFont typeface="Arial" charset="0"/>
              <a:buNone/>
            </a:pPr>
            <a:r>
              <a:rPr lang="vi-VN" sz="1600" u="sng" dirty="0">
                <a:solidFill>
                  <a:srgbClr val="FF0000"/>
                </a:solidFill>
                <a:cs typeface="Calibri" pitchFamily="34" charset="0"/>
              </a:rPr>
              <a:t>(g) các chương trình nhà ở giá rẻ khác do DOER quy định. </a:t>
            </a:r>
          </a:p>
          <a:p>
            <a:endParaRPr lang="en-US" altLang="zh-CN" sz="1600" u="sng" dirty="0">
              <a:solidFill>
                <a:srgbClr val="FF0000"/>
              </a:solidFill>
              <a:ea typeface="宋体" charset="-122"/>
              <a:cs typeface="Calibri" pitchFamily="34" charset="0"/>
            </a:endParaRPr>
          </a:p>
        </p:txBody>
      </p:sp>
      <p:sp>
        <p:nvSpPr>
          <p:cNvPr id="126040" name="Date Placeholder 3"/>
          <p:cNvSpPr>
            <a:spLocks noGrp="1" noChangeArrowheads="1"/>
          </p:cNvSpPr>
          <p:nvPr>
            <p:ph type="dt" sz="quarter" idx="10"/>
          </p:nvPr>
        </p:nvSpPr>
        <p:spPr/>
        <p:txBody>
          <a:bodyPr/>
          <a:lstStyle/>
          <a:p>
            <a:fld id="{30A8E06B-8A77-43EF-B386-D74DACF08484}"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2604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26042" name="Slide Number Placeholder 5"/>
          <p:cNvSpPr>
            <a:spLocks noGrp="1" noChangeArrowheads="1"/>
          </p:cNvSpPr>
          <p:nvPr>
            <p:ph type="sldNum" sz="quarter" idx="12"/>
          </p:nvPr>
        </p:nvSpPr>
        <p:spPr/>
        <p:txBody>
          <a:bodyPr/>
          <a:lstStyle/>
          <a:p>
            <a:fld id="{A0D3F1AF-C270-4DEB-9477-311BAD59FEC4}" type="slidenum">
              <a:rPr lang="en-US" altLang="zh-CN">
                <a:latin typeface="Calibri" pitchFamily="34" charset="0"/>
                <a:cs typeface="Calibri" pitchFamily="34" charset="0"/>
              </a:rPr>
              <a:pPr/>
              <a:t>46</a:t>
            </a:fld>
            <a:endParaRPr lang="en-US" altLang="zh-CN">
              <a:latin typeface="Calibri" pitchFamily="34" charset="0"/>
              <a:cs typeface="Calibri"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93" name="Title 1"/>
          <p:cNvSpPr>
            <a:spLocks noGrp="1" noChangeArrowheads="1"/>
          </p:cNvSpPr>
          <p:nvPr>
            <p:ph type="title" idx="4294967295"/>
          </p:nvPr>
        </p:nvSpPr>
        <p:spPr>
          <a:xfrm>
            <a:off x="811832" y="152400"/>
            <a:ext cx="10972800" cy="792163"/>
          </a:xfrm>
          <a:ln/>
        </p:spPr>
        <p:txBody>
          <a:bodyPr/>
          <a:lstStyle/>
          <a:p>
            <a:r>
              <a:rPr lang="vi-VN" sz="3200" dirty="0"/>
              <a:t>Định nghĩa về Khách hàng có thu nhập thấp</a:t>
            </a:r>
          </a:p>
        </p:txBody>
      </p:sp>
      <p:sp>
        <p:nvSpPr>
          <p:cNvPr id="128094" name="Content Placeholder 2"/>
          <p:cNvSpPr>
            <a:spLocks noGrp="1" noChangeArrowheads="1"/>
          </p:cNvSpPr>
          <p:nvPr>
            <p:ph idx="4294967295"/>
          </p:nvPr>
        </p:nvSpPr>
        <p:spPr>
          <a:xfrm>
            <a:off x="609600" y="1143000"/>
            <a:ext cx="10982325" cy="5214938"/>
          </a:xfrm>
          <a:ln/>
        </p:spPr>
        <p:txBody>
          <a:bodyPr/>
          <a:lstStyle/>
          <a:p>
            <a:r>
              <a:rPr lang="vi-VN" sz="2800" dirty="0">
                <a:cs typeface="Calibri" pitchFamily="34" charset="0"/>
              </a:rPr>
              <a:t>Cho phép khách hàng có thu nhập thấp đủ điều kiện tham gia các chương trình theo nhu cầu khác hoặc thông qua việc tự chứng thực khả năng đủ điều kiện về thu nhập.</a:t>
            </a:r>
          </a:p>
          <a:p>
            <a:pPr lvl="1"/>
            <a:r>
              <a:rPr lang="vi-VN" sz="2400" i="1" dirty="0">
                <a:solidFill>
                  <a:srgbClr val="000000"/>
                </a:solidFill>
                <a:cs typeface="Calibri" pitchFamily="34" charset="0"/>
              </a:rPr>
              <a:t>225 CMR 20.02: </a:t>
            </a:r>
            <a:r>
              <a:rPr lang="vi-VN" sz="2400" u="sng" dirty="0">
                <a:solidFill>
                  <a:srgbClr val="000000"/>
                </a:solidFill>
                <a:cs typeface="Calibri" pitchFamily="34" charset="0"/>
              </a:rPr>
              <a:t>Khách hàng có thu nhập thấp.</a:t>
            </a:r>
            <a:r>
              <a:rPr lang="vi-VN" sz="2400" dirty="0">
                <a:solidFill>
                  <a:srgbClr val="000000"/>
                </a:solidFill>
                <a:cs typeface="Calibri" pitchFamily="34" charset="0"/>
              </a:rPr>
              <a:t> Khách hàng là người sử dụng cuối</a:t>
            </a:r>
            <a:r>
              <a:rPr lang="vi-VN" sz="2400" u="sng" dirty="0">
                <a:solidFill>
                  <a:srgbClr val="FF0000"/>
                </a:solidFill>
                <a:cs typeface="Calibri" pitchFamily="34" charset="0"/>
              </a:rPr>
              <a:t>a) </a:t>
            </a:r>
            <a:r>
              <a:rPr lang="vi-VN" sz="2400" dirty="0">
                <a:solidFill>
                  <a:srgbClr val="000000"/>
                </a:solidFill>
                <a:cs typeface="Calibri" pitchFamily="34" charset="0"/>
              </a:rPr>
              <a:t>được hưởng mức chiết khấu dành cho người có thu nhập thấp của Công ty phân phối</a:t>
            </a:r>
            <a:r>
              <a:rPr lang="vi-VN" sz="2400" u="sng" dirty="0">
                <a:solidFill>
                  <a:srgbClr val="FF0000"/>
                </a:solidFill>
                <a:cs typeface="Calibri" pitchFamily="34" charset="0"/>
              </a:rPr>
              <a:t>;b) cung cấp tài liệu về việc tham gia các chương trình dựa trên nhu cầu khác, cụ thể là những chương trình xác định khách hàng được hưởng mức chiết khấu dành riêng cho người có thu nhập thấp; c)</a:t>
            </a:r>
            <a:r>
              <a:rPr lang="vi-VN" sz="2400" dirty="0">
                <a:solidFill>
                  <a:srgbClr val="000000"/>
                </a:solidFill>
                <a:cs typeface="Calibri" pitchFamily="34" charset="0"/>
              </a:rPr>
              <a:t>là cư dân ở Khu vực thỏa điều kiện là khu vực có Thu nhập thấp</a:t>
            </a:r>
            <a:r>
              <a:rPr lang="vi-VN" sz="2400" u="sng" dirty="0">
                <a:solidFill>
                  <a:srgbClr val="FF0000"/>
                </a:solidFill>
                <a:cs typeface="Calibri" pitchFamily="34" charset="0"/>
              </a:rPr>
              <a:t>; hoặc d) tự chứng thực đáp ứng được các yêu cầu về thu nhập.</a:t>
            </a:r>
            <a:br>
              <a:rPr lang="vi-VN" sz="2400" dirty="0">
                <a:cs typeface="Calibri" pitchFamily="34" charset="0"/>
              </a:rPr>
            </a:br>
            <a:endParaRPr lang="vi-VN" sz="2400" dirty="0">
              <a:cs typeface="Calibri" pitchFamily="34" charset="0"/>
            </a:endParaRPr>
          </a:p>
        </p:txBody>
      </p:sp>
      <p:sp>
        <p:nvSpPr>
          <p:cNvPr id="128095" name="Date Placeholder 3"/>
          <p:cNvSpPr>
            <a:spLocks noGrp="1" noChangeArrowheads="1"/>
          </p:cNvSpPr>
          <p:nvPr>
            <p:ph type="dt" sz="quarter" idx="10"/>
          </p:nvPr>
        </p:nvSpPr>
        <p:spPr/>
        <p:txBody>
          <a:bodyPr/>
          <a:lstStyle/>
          <a:p>
            <a:fld id="{71F59DDB-1D75-4576-BEDD-76DF7D72C041}"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2809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28097" name="Slide Number Placeholder 5"/>
          <p:cNvSpPr>
            <a:spLocks noGrp="1" noChangeArrowheads="1"/>
          </p:cNvSpPr>
          <p:nvPr>
            <p:ph type="sldNum" sz="quarter" idx="12"/>
          </p:nvPr>
        </p:nvSpPr>
        <p:spPr/>
        <p:txBody>
          <a:bodyPr/>
          <a:lstStyle/>
          <a:p>
            <a:fld id="{A8B38FD9-D1E1-446D-B1A7-32A553D113B9}" type="slidenum">
              <a:rPr lang="en-US" altLang="zh-CN">
                <a:latin typeface="Calibri" pitchFamily="34" charset="0"/>
                <a:cs typeface="Calibri" pitchFamily="34" charset="0"/>
              </a:rPr>
              <a:pPr/>
              <a:t>47</a:t>
            </a:fld>
            <a:endParaRPr lang="en-US" altLang="zh-CN">
              <a:latin typeface="Calibri" pitchFamily="34" charset="0"/>
              <a:cs typeface="Calibri"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148" name="Title 1"/>
          <p:cNvSpPr>
            <a:spLocks noGrp="1" noChangeArrowheads="1"/>
          </p:cNvSpPr>
          <p:nvPr>
            <p:ph type="title" idx="4294967295"/>
          </p:nvPr>
        </p:nvSpPr>
        <p:spPr>
          <a:xfrm>
            <a:off x="2351584" y="152400"/>
            <a:ext cx="8568952" cy="792163"/>
          </a:xfrm>
          <a:ln/>
        </p:spPr>
        <p:txBody>
          <a:bodyPr/>
          <a:lstStyle/>
          <a:p>
            <a:r>
              <a:rPr lang="vi-VN" sz="3200" dirty="0">
                <a:cs typeface="Calibri" pitchFamily="34" charset="0"/>
              </a:rPr>
              <a:t>Tổ máy phát điện theo biểu giá điện mặt trời áp dụng cho khu vực thu nhập thấp</a:t>
            </a:r>
          </a:p>
        </p:txBody>
      </p:sp>
      <p:sp>
        <p:nvSpPr>
          <p:cNvPr id="130149" name="Content Placeholder 2"/>
          <p:cNvSpPr>
            <a:spLocks noGrp="1" noChangeArrowheads="1"/>
          </p:cNvSpPr>
          <p:nvPr>
            <p:ph idx="4294967295"/>
          </p:nvPr>
        </p:nvSpPr>
        <p:spPr>
          <a:ln/>
        </p:spPr>
        <p:txBody>
          <a:bodyPr/>
          <a:lstStyle/>
          <a:p>
            <a:r>
              <a:rPr lang="vi-VN" sz="2400" dirty="0">
                <a:cs typeface="Calibri" pitchFamily="34" charset="0"/>
              </a:rPr>
              <a:t>Mở rộng định nghĩa về Tổ máy phát điện theo biểu giá năng lượng mặt trời cho các hệ thống cung cấp 100% sản lượng cho các tòa nhà có giá cả phải chăng đủ điều kiện tham gia.</a:t>
            </a:r>
          </a:p>
          <a:p>
            <a:pPr lvl="1"/>
            <a:r>
              <a:rPr lang="vi-VN" sz="2000" i="1" dirty="0">
                <a:cs typeface="Calibri" pitchFamily="34" charset="0"/>
              </a:rPr>
              <a:t>225 CMR 20.02: </a:t>
            </a:r>
            <a:r>
              <a:rPr lang="vi-VN" sz="2000" u="sng" dirty="0">
                <a:cs typeface="Calibri" pitchFamily="34" charset="0"/>
              </a:rPr>
              <a:t>Tổ máy phát điện theo biểu giá điện mặt trời áp dụng cho khu vực thu nhập thấp.</a:t>
            </a:r>
            <a:r>
              <a:rPr lang="vi-VN" sz="2000" dirty="0">
                <a:cs typeface="Calibri" pitchFamily="34" charset="0"/>
              </a:rPr>
              <a:t> Tổ máy phát điện theo biểu giá năng lượng mặt trời có công suất định mức AC nhỏ hơn hoặc bằng 25 kW phục vụ nhóm Khách hàng có thu nhập thấp </a:t>
            </a:r>
            <a:r>
              <a:rPr lang="vi-VN" sz="2000" dirty="0">
                <a:solidFill>
                  <a:srgbClr val="FF0000"/>
                </a:solidFill>
                <a:cs typeface="Calibri" pitchFamily="34" charset="0"/>
              </a:rPr>
              <a:t>hoặc phân bổ 100% sản lượng điện năng cho tòa nhà dân cư có giá cả phải chăng đủ điều kiện tham gia dưới dạng tín dụng điện hoặc hóa đơn.</a:t>
            </a:r>
          </a:p>
          <a:p>
            <a:r>
              <a:rPr lang="vi-VN" sz="2400" dirty="0">
                <a:cs typeface="Calibri" pitchFamily="34" charset="0"/>
              </a:rPr>
              <a:t>Cho phép các hệ thống STGU dành cho thu nhập thấp phục vụ tối đa 3 khách hàng nếu một khách hàng sử dụng dưới 15% sản lượng.</a:t>
            </a:r>
          </a:p>
          <a:p>
            <a:pPr lvl="1"/>
            <a:r>
              <a:rPr lang="vi-VN" sz="2000" i="1" dirty="0">
                <a:cs typeface="Calibri" pitchFamily="34" charset="0"/>
              </a:rPr>
              <a:t>Hướng dẫn Phần 5)b):</a:t>
            </a:r>
            <a:r>
              <a:rPr lang="vi-VN" sz="2000" dirty="0">
                <a:cs typeface="Calibri" pitchFamily="34" charset="0"/>
              </a:rPr>
              <a:t> tối thiểu 15% sản lượng của Tổ máy phát điện được phân bổ miễn phí cho Khách hàng có thu nhập thấp dưới hình thức tín dụng điện hoặc hóa đơn cho khách hàng , </a:t>
            </a:r>
            <a:r>
              <a:rPr lang="vi-VN" sz="2000" dirty="0">
                <a:solidFill>
                  <a:srgbClr val="FF0000"/>
                </a:solidFill>
                <a:cs typeface="Calibri" pitchFamily="34" charset="0"/>
              </a:rPr>
              <a:t>hoặc tối đa ba Khách hàng có thu nhập thấp nếu mức sử dụng hàng năm của khách hàng có thu nhập thấp là dưới 15% sản lượng của Tổ máy phát điện.</a:t>
            </a:r>
          </a:p>
        </p:txBody>
      </p:sp>
      <p:sp>
        <p:nvSpPr>
          <p:cNvPr id="130150" name="Date Placeholder 3"/>
          <p:cNvSpPr>
            <a:spLocks noGrp="1" noChangeArrowheads="1"/>
          </p:cNvSpPr>
          <p:nvPr>
            <p:ph type="dt" sz="quarter" idx="10"/>
          </p:nvPr>
        </p:nvSpPr>
        <p:spPr/>
        <p:txBody>
          <a:bodyPr/>
          <a:lstStyle/>
          <a:p>
            <a:fld id="{5015456F-652D-46FB-9184-73759E292ECC}"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3015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30152" name="Slide Number Placeholder 5"/>
          <p:cNvSpPr>
            <a:spLocks noGrp="1" noChangeArrowheads="1"/>
          </p:cNvSpPr>
          <p:nvPr>
            <p:ph type="sldNum" sz="quarter" idx="12"/>
          </p:nvPr>
        </p:nvSpPr>
        <p:spPr/>
        <p:txBody>
          <a:bodyPr/>
          <a:lstStyle/>
          <a:p>
            <a:fld id="{25D31BAF-CF77-487A-BC28-0BDB1E10CA77}" type="slidenum">
              <a:rPr lang="en-US" altLang="zh-CN">
                <a:latin typeface="Calibri" pitchFamily="34" charset="0"/>
                <a:cs typeface="Calibri" pitchFamily="34" charset="0"/>
              </a:rPr>
              <a:pPr/>
              <a:t>48</a:t>
            </a:fld>
            <a:endParaRPr lang="en-US" altLang="zh-CN">
              <a:latin typeface="Calibri" pitchFamily="34" charset="0"/>
              <a:cs typeface="Calibri"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203" name="Title 1"/>
          <p:cNvSpPr>
            <a:spLocks noGrp="1" noChangeArrowheads="1"/>
          </p:cNvSpPr>
          <p:nvPr>
            <p:ph type="title" idx="4294967295"/>
          </p:nvPr>
        </p:nvSpPr>
        <p:spPr>
          <a:ln/>
        </p:spPr>
        <p:txBody>
          <a:bodyPr/>
          <a:lstStyle/>
          <a:p>
            <a:r>
              <a:rPr lang="vi-VN" sz="4000">
                <a:cs typeface="Calibri" pitchFamily="34" charset="0"/>
              </a:rPr>
              <a:t>Quyền sở hữu của bên thứ ba</a:t>
            </a:r>
          </a:p>
        </p:txBody>
      </p:sp>
      <p:sp>
        <p:nvSpPr>
          <p:cNvPr id="132204" name="Content Placeholder 2"/>
          <p:cNvSpPr>
            <a:spLocks noGrp="1" noChangeArrowheads="1"/>
          </p:cNvSpPr>
          <p:nvPr>
            <p:ph idx="4294967295"/>
          </p:nvPr>
        </p:nvSpPr>
        <p:spPr>
          <a:xfrm>
            <a:off x="484188" y="1200150"/>
            <a:ext cx="11106150" cy="4983163"/>
          </a:xfrm>
          <a:ln/>
        </p:spPr>
        <p:txBody>
          <a:bodyPr/>
          <a:lstStyle/>
          <a:p>
            <a:r>
              <a:rPr lang="vi-VN" sz="2800">
                <a:cs typeface="Calibri" pitchFamily="34" charset="0"/>
              </a:rPr>
              <a:t>Yêu cầu các hệ thống LISTGU thuộc quyền sở hữu của bên thứ ba cung cấp </a:t>
            </a:r>
            <a:r>
              <a:rPr lang="vi-VN" sz="2800" b="1">
                <a:cs typeface="Calibri" pitchFamily="34" charset="0"/>
              </a:rPr>
              <a:t>mức tiết kiệm ròng hàng năm tối thiểu là 10%</a:t>
            </a:r>
            <a:r>
              <a:rPr lang="vi-VN" sz="2800">
                <a:cs typeface="Calibri" pitchFamily="34" charset="0"/>
              </a:rPr>
              <a:t> trong suốt thời hạn hiệu lực của hợp đồng.</a:t>
            </a:r>
          </a:p>
          <a:p>
            <a:pPr lvl="1"/>
            <a:r>
              <a:rPr lang="vi-VN" sz="2500">
                <a:cs typeface="Calibri" pitchFamily="34" charset="0"/>
              </a:rPr>
              <a:t>Khoản tiết kiệm ròng là tổng số tiền tiết kiệm, bao gồm khoản tiết kiệm năng lượng và mọi khoản tiền thuê, Hợp đồng mua bán điện (PPA) hoặc các khoản thanh toán hợp đồng khác, được đảm bảo trong suốt thời hạn hiệu lực của hợp đồng.</a:t>
            </a:r>
          </a:p>
          <a:p>
            <a:r>
              <a:rPr lang="vi-VN" sz="2800">
                <a:cs typeface="Calibri" pitchFamily="34" charset="0"/>
              </a:rPr>
              <a:t>Loại bỏ sử dụng thang tỷ giá.</a:t>
            </a:r>
          </a:p>
          <a:p>
            <a:pPr lvl="1"/>
            <a:r>
              <a:rPr lang="vi-VN" sz="2400" i="1">
                <a:cs typeface="Calibri" pitchFamily="34" charset="0"/>
              </a:rPr>
              <a:t>Hướng dẫn Phần 2)a): </a:t>
            </a:r>
            <a:r>
              <a:rPr lang="vi-VN" sz="2400">
                <a:cs typeface="Calibri" pitchFamily="34" charset="0"/>
              </a:rPr>
              <a:t>"Mức điều chỉnh giá trong hợp đồng mua bán điên mặt trời phải ở mức </a:t>
            </a:r>
            <a:r>
              <a:rPr lang="vi-VN" sz="2400">
                <a:solidFill>
                  <a:srgbClr val="FF0000"/>
                </a:solidFill>
                <a:cs typeface="Calibri" pitchFamily="34" charset="0"/>
              </a:rPr>
              <a:t>0%</a:t>
            </a:r>
            <a:r>
              <a:rPr lang="vi-VN" sz="2400">
                <a:cs typeface="Calibri" pitchFamily="34" charset="0"/>
              </a:rPr>
              <a:t> mỗi năm.” </a:t>
            </a:r>
          </a:p>
          <a:p>
            <a:pPr lvl="1"/>
            <a:endParaRPr lang="en-US" altLang="zh-CN" sz="2500">
              <a:ea typeface="宋体" charset="-122"/>
              <a:cs typeface="Calibri" pitchFamily="34" charset="0"/>
            </a:endParaRPr>
          </a:p>
        </p:txBody>
      </p:sp>
      <p:sp>
        <p:nvSpPr>
          <p:cNvPr id="132205" name="Date Placeholder 3"/>
          <p:cNvSpPr>
            <a:spLocks noGrp="1" noChangeArrowheads="1"/>
          </p:cNvSpPr>
          <p:nvPr>
            <p:ph type="dt" sz="quarter" idx="10"/>
          </p:nvPr>
        </p:nvSpPr>
        <p:spPr/>
        <p:txBody>
          <a:bodyPr/>
          <a:lstStyle/>
          <a:p>
            <a:fld id="{46B8EA05-3BD1-4263-A5FB-C864E625C811}"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3220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32207" name="Slide Number Placeholder 5"/>
          <p:cNvSpPr>
            <a:spLocks noGrp="1" noChangeArrowheads="1"/>
          </p:cNvSpPr>
          <p:nvPr>
            <p:ph type="sldNum" sz="quarter" idx="12"/>
          </p:nvPr>
        </p:nvSpPr>
        <p:spPr/>
        <p:txBody>
          <a:bodyPr/>
          <a:lstStyle/>
          <a:p>
            <a:fld id="{563D524A-DE6A-4F30-B576-759A102077B7}" type="slidenum">
              <a:rPr lang="en-US" altLang="zh-CN">
                <a:latin typeface="Calibri" pitchFamily="34" charset="0"/>
                <a:cs typeface="Calibri" pitchFamily="34" charset="0"/>
              </a:rPr>
              <a:pPr/>
              <a:t>49</a:t>
            </a:fld>
            <a:endParaRPr lang="en-US" altLang="zh-CN">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65" name="Title 1"/>
          <p:cNvSpPr>
            <a:spLocks noGrp="1" noChangeArrowheads="1"/>
          </p:cNvSpPr>
          <p:nvPr>
            <p:ph type="title" idx="4294967295"/>
          </p:nvPr>
        </p:nvSpPr>
        <p:spPr>
          <a:ln/>
        </p:spPr>
        <p:txBody>
          <a:bodyPr/>
          <a:lstStyle/>
          <a:p>
            <a:r>
              <a:rPr lang="vi-VN"/>
              <a:t>Nguyên tắc hoạt động</a:t>
            </a:r>
          </a:p>
        </p:txBody>
      </p:sp>
      <p:sp>
        <p:nvSpPr>
          <p:cNvPr id="70266" name="Date Placeholder 3"/>
          <p:cNvSpPr>
            <a:spLocks noGrp="1" noChangeArrowheads="1"/>
          </p:cNvSpPr>
          <p:nvPr>
            <p:ph type="dt" sz="quarter" idx="10"/>
          </p:nvPr>
        </p:nvSpPr>
        <p:spPr/>
        <p:txBody>
          <a:bodyPr/>
          <a:lstStyle/>
          <a:p>
            <a:fld id="{7B0CD5EF-8707-4E22-A84F-D1C30F1C290C}"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026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0268" name="Slide Number Placeholder 5"/>
          <p:cNvSpPr>
            <a:spLocks noGrp="1" noChangeArrowheads="1"/>
          </p:cNvSpPr>
          <p:nvPr>
            <p:ph type="sldNum" sz="quarter" idx="12"/>
          </p:nvPr>
        </p:nvSpPr>
        <p:spPr/>
        <p:txBody>
          <a:bodyPr/>
          <a:lstStyle/>
          <a:p>
            <a:fld id="{BE6473AC-C8AE-47E6-BBFC-DA1B4DE295DF}" type="slidenum">
              <a:rPr lang="en-US" altLang="zh-CN">
                <a:latin typeface="Calibri" pitchFamily="34" charset="0"/>
                <a:cs typeface="Calibri" pitchFamily="34" charset="0"/>
              </a:rPr>
              <a:pPr/>
              <a:t>5</a:t>
            </a:fld>
            <a:endParaRPr lang="en-US" altLang="zh-CN">
              <a:latin typeface="Calibri" pitchFamily="34" charset="0"/>
              <a:cs typeface="Calibri" pitchFamily="34" charset="0"/>
            </a:endParaRPr>
          </a:p>
        </p:txBody>
      </p:sp>
      <p:graphicFrame>
        <p:nvGraphicFramePr>
          <p:cNvPr id="70269" name="Table 6"/>
          <p:cNvGraphicFramePr>
            <a:graphicFrameLocks noGrp="1"/>
          </p:cNvGraphicFramePr>
          <p:nvPr>
            <p:extLst>
              <p:ext uri="{D42A27DB-BD31-4B8C-83A1-F6EECF244321}">
                <p14:modId xmlns:p14="http://schemas.microsoft.com/office/powerpoint/2010/main" val="1896257228"/>
              </p:ext>
            </p:extLst>
          </p:nvPr>
        </p:nvGraphicFramePr>
        <p:xfrm>
          <a:off x="1825625" y="1363663"/>
          <a:ext cx="8540750" cy="4572000"/>
        </p:xfrm>
        <a:graphic>
          <a:graphicData uri="http://schemas.openxmlformats.org/drawingml/2006/table">
            <a:tbl>
              <a:tblPr/>
              <a:tblGrid>
                <a:gridCol w="3478287">
                  <a:extLst>
                    <a:ext uri="{9D8B030D-6E8A-4147-A177-3AD203B41FA5}">
                      <a16:colId xmlns:a16="http://schemas.microsoft.com/office/drawing/2014/main" val="20000"/>
                    </a:ext>
                  </a:extLst>
                </a:gridCol>
                <a:gridCol w="5062463">
                  <a:extLst>
                    <a:ext uri="{9D8B030D-6E8A-4147-A177-3AD203B41FA5}">
                      <a16:colId xmlns:a16="http://schemas.microsoft.com/office/drawing/2014/main" val="20001"/>
                    </a:ext>
                  </a:extLst>
                </a:gridCol>
              </a:tblGrid>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400" b="1" i="0" u="none" strike="noStrike" cap="none" normalizeH="0" baseline="0" dirty="0">
                          <a:ln>
                            <a:noFill/>
                          </a:ln>
                          <a:solidFill>
                            <a:schemeClr val="tx1"/>
                          </a:solidFill>
                          <a:effectLst/>
                          <a:latin typeface="Calibri" pitchFamily="34" charset="0"/>
                          <a:cs typeface="Calibri" pitchFamily="34" charset="0"/>
                        </a:rPr>
                        <a:t>Tính công bằng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dirty="0">
                          <a:ln>
                            <a:noFill/>
                          </a:ln>
                          <a:solidFill>
                            <a:schemeClr val="tx1"/>
                          </a:solidFill>
                          <a:effectLst/>
                          <a:latin typeface="Calibri" pitchFamily="34" charset="0"/>
                          <a:cs typeface="Calibri" pitchFamily="34" charset="0"/>
                        </a:rPr>
                        <a:t>Ưu tiên những nhóm dân cư chưa từng hưởng dịch vụ trước đây và những nhóm dân cư bị ảnh hưởng không cân xứng do biến đổi khí hậu.</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400" b="1" i="0" u="none" strike="noStrike" cap="none" normalizeH="0" baseline="0">
                          <a:ln>
                            <a:noFill/>
                          </a:ln>
                          <a:solidFill>
                            <a:schemeClr val="tx1"/>
                          </a:solidFill>
                          <a:effectLst/>
                          <a:latin typeface="Calibri" pitchFamily="34" charset="0"/>
                          <a:cs typeface="Calibri" pitchFamily="34" charset="0"/>
                        </a:rPr>
                        <a:t>Bảo vệ người tiêu dùng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chemeClr val="tx1"/>
                          </a:solidFill>
                          <a:effectLst/>
                          <a:latin typeface="Calibri" pitchFamily="34" charset="0"/>
                          <a:cs typeface="Calibri" pitchFamily="34" charset="0"/>
                        </a:rPr>
                        <a:t>Đảm bảo người tham gia nhận được các giá trị và lợi ích của chương trình SMART.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400" b="1" i="0" u="none" strike="noStrike" cap="none" normalizeH="0" baseline="0">
                          <a:ln>
                            <a:noFill/>
                          </a:ln>
                          <a:solidFill>
                            <a:schemeClr val="tx1"/>
                          </a:solidFill>
                          <a:effectLst/>
                          <a:latin typeface="Calibri" pitchFamily="34" charset="0"/>
                          <a:cs typeface="Calibri" pitchFamily="34" charset="0"/>
                        </a:rPr>
                        <a:t>Tính minh bạch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chemeClr val="tx1"/>
                          </a:solidFill>
                          <a:effectLst/>
                          <a:latin typeface="Calibri" pitchFamily="34" charset="0"/>
                          <a:cs typeface="Calibri" pitchFamily="34" charset="0"/>
                        </a:rPr>
                        <a:t>Dữ liệu chương trình được công khai nhằm đảm bảo quá trình thực hiện nhất quán và công bằng.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400" b="1" i="0" u="none" strike="noStrike" cap="none" normalizeH="0" baseline="0">
                          <a:ln>
                            <a:noFill/>
                          </a:ln>
                          <a:solidFill>
                            <a:schemeClr val="tx1"/>
                          </a:solidFill>
                          <a:effectLst/>
                          <a:latin typeface="Calibri" pitchFamily="34" charset="0"/>
                          <a:cs typeface="Calibri" pitchFamily="34" charset="0"/>
                        </a:rPr>
                        <a:t>Sự phối hợp</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chemeClr val="tx1"/>
                          </a:solidFill>
                          <a:effectLst/>
                          <a:latin typeface="Calibri" pitchFamily="34" charset="0"/>
                          <a:cs typeface="Calibri" pitchFamily="34" charset="0"/>
                        </a:rPr>
                        <a:t>Đảm bảo chương trình SMART hài hòa với chính sách hiện tại.</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2400" b="1" i="0" u="none" strike="noStrike" cap="none" normalizeH="0" baseline="0">
                          <a:ln>
                            <a:noFill/>
                          </a:ln>
                          <a:solidFill>
                            <a:schemeClr val="tx1"/>
                          </a:solidFill>
                          <a:effectLst/>
                          <a:latin typeface="Calibri" pitchFamily="34" charset="0"/>
                          <a:cs typeface="Calibri" pitchFamily="34" charset="0"/>
                        </a:rPr>
                        <a:t>Tối giản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chemeClr val="tx1"/>
                          </a:solidFill>
                          <a:effectLst/>
                          <a:latin typeface="Calibri" pitchFamily="34" charset="0"/>
                          <a:cs typeface="Calibri" pitchFamily="34" charset="0"/>
                        </a:rPr>
                        <a:t>Giảm thiểu các yêu cầu tham gia phức tạp.</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134258" name="Title 1"/>
          <p:cNvSpPr>
            <a:spLocks noGrp="1" noChangeArrowheads="1"/>
          </p:cNvSpPr>
          <p:nvPr>
            <p:ph type="title" idx="4294967295"/>
          </p:nvPr>
        </p:nvSpPr>
        <p:spPr>
          <a:xfrm>
            <a:off x="609600" y="152400"/>
            <a:ext cx="10972800" cy="6569075"/>
          </a:xfrm>
          <a:ln/>
        </p:spPr>
        <p:txBody>
          <a:bodyPr/>
          <a:lstStyle/>
          <a:p>
            <a:r>
              <a:rPr lang="vi-VN">
                <a:solidFill>
                  <a:schemeClr val="bg1"/>
                </a:solidFill>
              </a:rPr>
              <a:t>Bảo vệ người tiêu dùng</a:t>
            </a:r>
          </a:p>
        </p:txBody>
      </p:sp>
      <p:sp>
        <p:nvSpPr>
          <p:cNvPr id="134259" name="Date Placeholder 3"/>
          <p:cNvSpPr>
            <a:spLocks noGrp="1" noChangeArrowheads="1"/>
          </p:cNvSpPr>
          <p:nvPr>
            <p:ph type="dt" sz="quarter" idx="10"/>
          </p:nvPr>
        </p:nvSpPr>
        <p:spPr/>
        <p:txBody>
          <a:bodyPr/>
          <a:lstStyle/>
          <a:p>
            <a:fld id="{B4C6BCA8-E4A6-4737-8A2E-544123CCE235}"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34260"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34261" name="Slide Number Placeholder 5"/>
          <p:cNvSpPr>
            <a:spLocks noGrp="1" noChangeArrowheads="1"/>
          </p:cNvSpPr>
          <p:nvPr>
            <p:ph type="sldNum" sz="quarter" idx="12"/>
          </p:nvPr>
        </p:nvSpPr>
        <p:spPr/>
        <p:txBody>
          <a:bodyPr/>
          <a:lstStyle/>
          <a:p>
            <a:fld id="{B097158E-E3FE-410F-BDFF-77FE173FB3BF}" type="slidenum">
              <a:rPr lang="en-US" altLang="zh-CN">
                <a:latin typeface="Calibri" pitchFamily="34" charset="0"/>
                <a:cs typeface="Calibri" pitchFamily="34" charset="0"/>
              </a:rPr>
              <a:pPr/>
              <a:t>50</a:t>
            </a:fld>
            <a:endParaRPr lang="en-US" altLang="zh-CN">
              <a:latin typeface="Calibri" pitchFamily="34" charset="0"/>
              <a:cs typeface="Calibri"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312" name="Title 1"/>
          <p:cNvSpPr>
            <a:spLocks noGrp="1" noChangeArrowheads="1"/>
          </p:cNvSpPr>
          <p:nvPr>
            <p:ph type="title" idx="4294967295"/>
          </p:nvPr>
        </p:nvSpPr>
        <p:spPr>
          <a:xfrm>
            <a:off x="883840" y="152400"/>
            <a:ext cx="10972800" cy="792163"/>
          </a:xfrm>
          <a:ln/>
        </p:spPr>
        <p:txBody>
          <a:bodyPr/>
          <a:lstStyle/>
          <a:p>
            <a:r>
              <a:rPr lang="vi-VN" sz="3600" dirty="0"/>
              <a:t>Quyền sở hữu trực tiếp của khu dân cư</a:t>
            </a:r>
          </a:p>
        </p:txBody>
      </p:sp>
      <p:sp>
        <p:nvSpPr>
          <p:cNvPr id="136313"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a:lnSpc>
                <a:spcPct val="90000"/>
              </a:lnSpc>
            </a:pPr>
            <a:r>
              <a:rPr lang="vi-VN" sz="2800" dirty="0">
                <a:cs typeface="Calibri" pitchFamily="34" charset="0"/>
              </a:rPr>
              <a:t>Hợp đồng của khách hàng đối với tất cả hệ thống tại khu dân cư thuộc quyền sở hữu trực tiếp phải bao gồm:</a:t>
            </a:r>
          </a:p>
          <a:p>
            <a:pPr lvl="1">
              <a:lnSpc>
                <a:spcPct val="90000"/>
              </a:lnSpc>
            </a:pPr>
            <a:r>
              <a:rPr lang="vi-VN" sz="2400" dirty="0">
                <a:cs typeface="Calibri" pitchFamily="34" charset="0"/>
              </a:rPr>
              <a:t>Quyền hủy bỏ hợp đồng trong vòng 5 ngày làm việc trở lên.</a:t>
            </a:r>
          </a:p>
          <a:p>
            <a:pPr lvl="1">
              <a:lnSpc>
                <a:spcPct val="90000"/>
              </a:lnSpc>
            </a:pPr>
            <a:r>
              <a:rPr lang="vi-VN" sz="2400" dirty="0">
                <a:cs typeface="Calibri" pitchFamily="34" charset="0"/>
              </a:rPr>
              <a:t>Ước tính sản lượng năm đầu tiên và phần trăm suy giảm hàng năm. </a:t>
            </a:r>
          </a:p>
          <a:p>
            <a:pPr lvl="1">
              <a:lnSpc>
                <a:spcPct val="90000"/>
              </a:lnSpc>
            </a:pPr>
            <a:r>
              <a:rPr lang="vi-VN" sz="2400" dirty="0">
                <a:cs typeface="Calibri" pitchFamily="34" charset="0"/>
              </a:rPr>
              <a:t>Phân chia nghĩa vụ bảo trì cho cả chủ sở hữu và đơn vị lắp đặt.</a:t>
            </a:r>
          </a:p>
          <a:p>
            <a:pPr lvl="1">
              <a:lnSpc>
                <a:spcPct val="90000"/>
              </a:lnSpc>
            </a:pPr>
            <a:r>
              <a:rPr lang="vi-VN" sz="2400" dirty="0">
                <a:cs typeface="Calibri" pitchFamily="34" charset="0"/>
              </a:rPr>
              <a:t>Biện pháp khắc phục của chủ sở hữu đối với công tác bảo trì/bảo dưỡng trong trường hợp đơn vị lắp đặt bị phá sản.</a:t>
            </a:r>
          </a:p>
          <a:p>
            <a:pPr lvl="1">
              <a:lnSpc>
                <a:spcPct val="90000"/>
              </a:lnSpc>
            </a:pPr>
            <a:r>
              <a:rPr lang="vi-VN" sz="2400" dirty="0">
                <a:cs typeface="Calibri" pitchFamily="34" charset="0"/>
              </a:rPr>
              <a:t>Quyền và nghĩa vụ của chủ sở hữu khi bán tòa nhà.</a:t>
            </a:r>
          </a:p>
          <a:p>
            <a:pPr lvl="1">
              <a:lnSpc>
                <a:spcPct val="90000"/>
              </a:lnSpc>
            </a:pPr>
            <a:r>
              <a:rPr lang="vi-VN" sz="2400" dirty="0">
                <a:cs typeface="Calibri" pitchFamily="34" charset="0"/>
              </a:rPr>
              <a:t>Tất cả các khoản phí có thể được tính.</a:t>
            </a:r>
          </a:p>
          <a:p>
            <a:pPr lvl="1">
              <a:lnSpc>
                <a:spcPct val="90000"/>
              </a:lnSpc>
            </a:pPr>
            <a:r>
              <a:rPr lang="vi-VN" sz="2400" dirty="0">
                <a:cs typeface="Calibri" pitchFamily="34" charset="0"/>
              </a:rPr>
              <a:t>Tóm tắt các lợi ích.</a:t>
            </a:r>
          </a:p>
          <a:p>
            <a:pPr>
              <a:lnSpc>
                <a:spcPct val="90000"/>
              </a:lnSpc>
            </a:pPr>
            <a:r>
              <a:rPr lang="vi-VN" sz="2800" dirty="0">
                <a:cs typeface="Calibri" pitchFamily="34" charset="0"/>
              </a:rPr>
              <a:t>Hợp đồng của khách hàng có thể được DOER xác minh về mức độ tuân thủ tại bất kỳ thời điểm nào trong quá trình đăng ký.</a:t>
            </a:r>
          </a:p>
          <a:p>
            <a:pPr lvl="1">
              <a:lnSpc>
                <a:spcPct val="90000"/>
              </a:lnSpc>
            </a:pPr>
            <a:endParaRPr lang="en-US" altLang="zh-CN" sz="2400" dirty="0">
              <a:ea typeface="宋体" charset="-122"/>
              <a:cs typeface="Calibri" pitchFamily="34" charset="0"/>
            </a:endParaRPr>
          </a:p>
        </p:txBody>
      </p:sp>
      <p:sp>
        <p:nvSpPr>
          <p:cNvPr id="136314" name="Date Placeholder 3"/>
          <p:cNvSpPr>
            <a:spLocks noGrp="1" noChangeArrowheads="1"/>
          </p:cNvSpPr>
          <p:nvPr>
            <p:ph type="dt" sz="quarter" idx="10"/>
          </p:nvPr>
        </p:nvSpPr>
        <p:spPr/>
        <p:txBody>
          <a:bodyPr/>
          <a:lstStyle/>
          <a:p>
            <a:fld id="{C51940EC-0D6F-470E-BB78-783E150F4BEE}"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3631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36316" name="Slide Number Placeholder 5"/>
          <p:cNvSpPr>
            <a:spLocks noGrp="1" noChangeArrowheads="1"/>
          </p:cNvSpPr>
          <p:nvPr>
            <p:ph type="sldNum" sz="quarter" idx="12"/>
          </p:nvPr>
        </p:nvSpPr>
        <p:spPr/>
        <p:txBody>
          <a:bodyPr/>
          <a:lstStyle/>
          <a:p>
            <a:fld id="{BF52AD4D-03B5-4938-9FB2-6428AE4C0502}" type="slidenum">
              <a:rPr lang="en-US" altLang="zh-CN">
                <a:latin typeface="Calibri" pitchFamily="34" charset="0"/>
                <a:cs typeface="Calibri" pitchFamily="34" charset="0"/>
              </a:rPr>
              <a:pPr/>
              <a:t>51</a:t>
            </a:fld>
            <a:endParaRPr lang="en-US" altLang="zh-CN">
              <a:latin typeface="Calibri" pitchFamily="34" charset="0"/>
              <a:cs typeface="Calibri"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367" name="Title 1"/>
          <p:cNvSpPr>
            <a:spLocks noGrp="1" noChangeArrowheads="1"/>
          </p:cNvSpPr>
          <p:nvPr>
            <p:ph type="title" idx="4294967295"/>
          </p:nvPr>
        </p:nvSpPr>
        <p:spPr>
          <a:xfrm>
            <a:off x="1099864" y="152400"/>
            <a:ext cx="10972800" cy="792163"/>
          </a:xfrm>
          <a:ln/>
        </p:spPr>
        <p:txBody>
          <a:bodyPr/>
          <a:lstStyle/>
          <a:p>
            <a:r>
              <a:rPr lang="vi-VN" sz="3600" dirty="0"/>
              <a:t>Quyền sở hữu khu dân cư của bên thứ ba</a:t>
            </a:r>
          </a:p>
        </p:txBody>
      </p:sp>
      <p:sp>
        <p:nvSpPr>
          <p:cNvPr id="138368"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400" dirty="0">
                <a:cs typeface="Calibri" pitchFamily="34" charset="0"/>
              </a:rPr>
              <a:t>Hợp đồng của khách hàng đối với tất cả hệ thống tại khu cư thuộc quyền sở hữu của bên thứ ba phải bao gồm các yếu tố giống như hệ thống thuộc quyền sở hữu trực tiếp, đồng thời kèm theo:</a:t>
            </a:r>
          </a:p>
          <a:p>
            <a:pPr lvl="1"/>
            <a:r>
              <a:rPr lang="vi-VN" sz="2000" dirty="0">
                <a:cs typeface="Calibri" pitchFamily="34" charset="0"/>
              </a:rPr>
              <a:t>Các điều khoản về giá và thời hạn hiệu lực của Hợp ồng mua bán điện (PPA).</a:t>
            </a:r>
          </a:p>
          <a:p>
            <a:pPr lvl="1"/>
            <a:r>
              <a:rPr lang="vi-VN" sz="2000" dirty="0">
                <a:cs typeface="Calibri" pitchFamily="34" charset="0"/>
              </a:rPr>
              <a:t>Giải thích về việc gia hạnHợp ồng mua bán điện (PPA).</a:t>
            </a:r>
            <a:r>
              <a:rPr lang="vi-VN" sz="1200" dirty="0">
                <a:cs typeface="Calibri" pitchFamily="34" charset="0"/>
              </a:rPr>
              <a:t> </a:t>
            </a:r>
          </a:p>
          <a:p>
            <a:pPr lvl="1"/>
            <a:r>
              <a:rPr lang="vi-VN" sz="2000" dirty="0">
                <a:cs typeface="Calibri" pitchFamily="34" charset="0"/>
              </a:rPr>
              <a:t>Phí chấm dứt Hợp đồng trước thời hạn, nếu có.</a:t>
            </a:r>
          </a:p>
          <a:p>
            <a:pPr lvl="1"/>
            <a:r>
              <a:rPr lang="vi-VN" sz="2000" dirty="0">
                <a:cs typeface="Calibri" pitchFamily="34" charset="0"/>
              </a:rPr>
              <a:t>Điều khoản tháo rời hệ thống khi chấm dứt hợp đồng.</a:t>
            </a:r>
          </a:p>
          <a:p>
            <a:pPr lvl="1"/>
            <a:r>
              <a:rPr lang="vi-VN" sz="2000" dirty="0">
                <a:cs typeface="Calibri" pitchFamily="34" charset="0"/>
              </a:rPr>
              <a:t>Giải thích về quyền lựa chọn mua hàng và các điều kiện kinh tế để mua hàng.</a:t>
            </a:r>
          </a:p>
          <a:p>
            <a:pPr lvl="1"/>
            <a:r>
              <a:rPr lang="vi-VN" sz="2000" dirty="0">
                <a:cs typeface="Calibri" pitchFamily="34" charset="0"/>
              </a:rPr>
              <a:t>Phân bổ rủi ro tổn thất trong trường hợp hệ thống bị hư hỏng.</a:t>
            </a:r>
          </a:p>
          <a:p>
            <a:r>
              <a:rPr lang="vi-VN" sz="2000" dirty="0">
                <a:cs typeface="Calibri" pitchFamily="34" charset="0"/>
              </a:rPr>
              <a:t>Hợp đồng của khách hàng có thể được DOER xác minh về mức độ tuân thủ tại bất kỳ thời điểm nào trong quá trình đăng ký.</a:t>
            </a:r>
          </a:p>
          <a:p>
            <a:pPr lvl="1"/>
            <a:endParaRPr lang="en-US" altLang="zh-CN" sz="2000" dirty="0">
              <a:ea typeface="宋体" charset="-122"/>
              <a:cs typeface="Calibri" pitchFamily="34" charset="0"/>
            </a:endParaRPr>
          </a:p>
          <a:p>
            <a:pPr lvl="1"/>
            <a:endParaRPr lang="en-US" altLang="zh-CN" sz="2000" dirty="0">
              <a:ea typeface="宋体" charset="-122"/>
              <a:cs typeface="Calibri" pitchFamily="34" charset="0"/>
            </a:endParaRPr>
          </a:p>
        </p:txBody>
      </p:sp>
      <p:sp>
        <p:nvSpPr>
          <p:cNvPr id="138369" name="Date Placeholder 3"/>
          <p:cNvSpPr>
            <a:spLocks noGrp="1" noChangeArrowheads="1"/>
          </p:cNvSpPr>
          <p:nvPr>
            <p:ph type="dt" sz="quarter" idx="10"/>
          </p:nvPr>
        </p:nvSpPr>
        <p:spPr/>
        <p:txBody>
          <a:bodyPr/>
          <a:lstStyle/>
          <a:p>
            <a:fld id="{7D01C59B-BB67-467E-B0F3-6026D9F42570}"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38370"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38371" name="Slide Number Placeholder 5"/>
          <p:cNvSpPr>
            <a:spLocks noGrp="1" noChangeArrowheads="1"/>
          </p:cNvSpPr>
          <p:nvPr>
            <p:ph type="sldNum" sz="quarter" idx="12"/>
          </p:nvPr>
        </p:nvSpPr>
        <p:spPr/>
        <p:txBody>
          <a:bodyPr/>
          <a:lstStyle/>
          <a:p>
            <a:fld id="{6D61EF76-B742-48FC-85DC-567FC11A5D67}" type="slidenum">
              <a:rPr lang="en-US" altLang="zh-CN">
                <a:latin typeface="Calibri" pitchFamily="34" charset="0"/>
                <a:cs typeface="Calibri" pitchFamily="34" charset="0"/>
              </a:rPr>
              <a:pPr/>
              <a:t>52</a:t>
            </a:fld>
            <a:endParaRPr lang="en-US" altLang="zh-CN">
              <a:latin typeface="Calibri" pitchFamily="34" charset="0"/>
              <a:cs typeface="Calibri"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422" name="Title 1"/>
          <p:cNvSpPr>
            <a:spLocks noGrp="1" noChangeArrowheads="1"/>
          </p:cNvSpPr>
          <p:nvPr>
            <p:ph type="title" idx="4294967295"/>
          </p:nvPr>
        </p:nvSpPr>
        <p:spPr>
          <a:ln/>
        </p:spPr>
        <p:txBody>
          <a:bodyPr/>
          <a:lstStyle/>
          <a:p>
            <a:r>
              <a:rPr lang="vi-VN" sz="4000" dirty="0"/>
              <a:t> Điện mặt trời chia sẻ cộng đồng</a:t>
            </a:r>
          </a:p>
        </p:txBody>
      </p:sp>
      <p:sp>
        <p:nvSpPr>
          <p:cNvPr id="140423"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a:lnSpc>
                <a:spcPct val="90000"/>
              </a:lnSpc>
            </a:pPr>
            <a:r>
              <a:rPr lang="vi-VN" sz="2400" dirty="0">
                <a:cs typeface="Calibri" pitchFamily="34" charset="0"/>
              </a:rPr>
              <a:t>Hợp đồng đăng ký sử dụng điện mặt trời cộng đồng của khách hàng phải bao gồm:</a:t>
            </a:r>
          </a:p>
          <a:p>
            <a:pPr lvl="1">
              <a:lnSpc>
                <a:spcPct val="90000"/>
              </a:lnSpc>
            </a:pPr>
            <a:r>
              <a:rPr lang="vi-VN" sz="2400" dirty="0">
                <a:cs typeface="Calibri" pitchFamily="34" charset="0"/>
              </a:rPr>
              <a:t>Các điều khoản theo đó giá cả sẽ được tính trong suốt thời hạn hợp đồng.</a:t>
            </a:r>
          </a:p>
          <a:p>
            <a:pPr lvl="1">
              <a:lnSpc>
                <a:spcPct val="90000"/>
              </a:lnSpc>
            </a:pPr>
            <a:r>
              <a:rPr lang="vi-VN" sz="2400" dirty="0">
                <a:cs typeface="Calibri" pitchFamily="34" charset="0"/>
              </a:rPr>
              <a:t>Giải thích về thủ tục thanh toán và các tác động đến hóa đơn cho dịch vụ tiện ích.</a:t>
            </a:r>
          </a:p>
          <a:p>
            <a:pPr lvl="1">
              <a:lnSpc>
                <a:spcPct val="90000"/>
              </a:lnSpc>
            </a:pPr>
            <a:r>
              <a:rPr lang="vi-VN" sz="2400" dirty="0">
                <a:cs typeface="Calibri" pitchFamily="34" charset="0"/>
              </a:rPr>
              <a:t>Tất cả các khoản phí có thể được tính.</a:t>
            </a:r>
          </a:p>
          <a:p>
            <a:pPr lvl="1">
              <a:lnSpc>
                <a:spcPct val="90000"/>
              </a:lnSpc>
            </a:pPr>
            <a:r>
              <a:rPr lang="vi-VN" sz="2400" dirty="0">
                <a:cs typeface="Calibri" pitchFamily="34" charset="0"/>
              </a:rPr>
              <a:t>Các điều khoản và điều kiện chấm dứt Hợp đồng trước thời hạn từ phía khách hàng hoặc nhà phát triển.</a:t>
            </a:r>
          </a:p>
          <a:p>
            <a:pPr lvl="1">
              <a:lnSpc>
                <a:spcPct val="90000"/>
              </a:lnSpc>
            </a:pPr>
            <a:r>
              <a:rPr lang="vi-VN" sz="2400" dirty="0">
                <a:cs typeface="Calibri" pitchFamily="34" charset="0"/>
              </a:rPr>
              <a:t>Giải thích các điều khoản và thủ tục gia hạn hợp đồng.</a:t>
            </a:r>
          </a:p>
          <a:p>
            <a:pPr lvl="1">
              <a:lnSpc>
                <a:spcPct val="90000"/>
              </a:lnSpc>
            </a:pPr>
            <a:r>
              <a:rPr lang="vi-VN" sz="2400" dirty="0">
                <a:cs typeface="Calibri" pitchFamily="34" charset="0"/>
              </a:rPr>
              <a:t>Khả năng chuyển nhượng hợp đồng đăng ký sử dụng điện năng lượng mặt trời cộng đồng.</a:t>
            </a:r>
          </a:p>
          <a:p>
            <a:pPr>
              <a:lnSpc>
                <a:spcPct val="90000"/>
              </a:lnSpc>
            </a:pPr>
            <a:r>
              <a:rPr lang="vi-VN" sz="2400" dirty="0">
                <a:cs typeface="Calibri" pitchFamily="34" charset="0"/>
              </a:rPr>
              <a:t>Hợp đồng của khách hàng có thể được DOER xác minh về mức độ tuân thủ tại bất kỳ thời điểm nào trong suốt thời hạn áp dụng biểu giá của dự án. </a:t>
            </a:r>
          </a:p>
          <a:p>
            <a:pPr lvl="1">
              <a:lnSpc>
                <a:spcPct val="90000"/>
              </a:lnSpc>
            </a:pPr>
            <a:endParaRPr lang="en-US" altLang="zh-CN" sz="2400" dirty="0">
              <a:ea typeface="宋体" charset="-122"/>
              <a:cs typeface="Calibri" pitchFamily="34" charset="0"/>
            </a:endParaRPr>
          </a:p>
          <a:p>
            <a:pPr lvl="1">
              <a:lnSpc>
                <a:spcPct val="90000"/>
              </a:lnSpc>
            </a:pPr>
            <a:endParaRPr lang="en-US" altLang="zh-CN" sz="2400" dirty="0">
              <a:ea typeface="宋体" charset="-122"/>
              <a:cs typeface="Calibri" pitchFamily="34" charset="0"/>
            </a:endParaRPr>
          </a:p>
        </p:txBody>
      </p:sp>
      <p:sp>
        <p:nvSpPr>
          <p:cNvPr id="140424" name="Date Placeholder 3"/>
          <p:cNvSpPr>
            <a:spLocks noGrp="1" noChangeArrowheads="1"/>
          </p:cNvSpPr>
          <p:nvPr>
            <p:ph type="dt" sz="quarter" idx="10"/>
          </p:nvPr>
        </p:nvSpPr>
        <p:spPr/>
        <p:txBody>
          <a:bodyPr/>
          <a:lstStyle/>
          <a:p>
            <a:fld id="{3F7EABE2-94A9-4EC7-8546-719074CE06AD}"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4042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40426" name="Slide Number Placeholder 5"/>
          <p:cNvSpPr>
            <a:spLocks noGrp="1" noChangeArrowheads="1"/>
          </p:cNvSpPr>
          <p:nvPr>
            <p:ph type="sldNum" sz="quarter" idx="12"/>
          </p:nvPr>
        </p:nvSpPr>
        <p:spPr/>
        <p:txBody>
          <a:bodyPr/>
          <a:lstStyle/>
          <a:p>
            <a:fld id="{723BD26D-B3EB-46FD-B8BB-18CD309FC3C1}" type="slidenum">
              <a:rPr lang="en-US" altLang="zh-CN">
                <a:latin typeface="Calibri" pitchFamily="34" charset="0"/>
                <a:cs typeface="Calibri" pitchFamily="34" charset="0"/>
              </a:rPr>
              <a:pPr/>
              <a:t>53</a:t>
            </a:fld>
            <a:endParaRPr lang="en-US" altLang="zh-CN">
              <a:latin typeface="Calibri" pitchFamily="34" charset="0"/>
              <a:cs typeface="Calibri"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477" name="Title 1"/>
          <p:cNvSpPr>
            <a:spLocks noGrp="1" noChangeArrowheads="1"/>
          </p:cNvSpPr>
          <p:nvPr>
            <p:ph type="title" idx="4294967295"/>
          </p:nvPr>
        </p:nvSpPr>
        <p:spPr>
          <a:xfrm>
            <a:off x="1243880" y="136525"/>
            <a:ext cx="10972800" cy="792163"/>
          </a:xfrm>
          <a:ln/>
        </p:spPr>
        <p:txBody>
          <a:bodyPr/>
          <a:lstStyle/>
          <a:p>
            <a:r>
              <a:rPr lang="vi-VN" sz="3600" dirty="0"/>
              <a:t>Điện mặt trời chia sẻ cộng đồng (tiếp theo) </a:t>
            </a:r>
          </a:p>
        </p:txBody>
      </p:sp>
      <p:sp>
        <p:nvSpPr>
          <p:cNvPr id="142478" name="Content Placeholder 2"/>
          <p:cNvSpPr>
            <a:spLocks noGrp="1" noChangeArrowheads="1"/>
          </p:cNvSpPr>
          <p:nvPr>
            <p:ph idx="4294967295"/>
          </p:nvPr>
        </p:nvSpPr>
        <p:spPr>
          <a:xfrm>
            <a:off x="609600" y="1244600"/>
            <a:ext cx="10982325" cy="5473700"/>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800" dirty="0"/>
              <a:t>Nâng cao chất lượng hoạt động bảo vệ người tiêu dùng, giáo dục và tính minh bạch.</a:t>
            </a:r>
          </a:p>
          <a:p>
            <a:pPr lvl="1"/>
            <a:r>
              <a:rPr lang="vi-VN" sz="2400" dirty="0"/>
              <a:t>DOER sẽ soạn lập tài liệu hướng dẫn lấy khách hàng làm trung tâm về điện mặt trời cho cộng đồng và yêu cầu cung cấp tài liệu này cho khách hàng cùng với biểu mẫu công khai thông tin khách hàng. </a:t>
            </a:r>
          </a:p>
          <a:p>
            <a:pPr lvl="1"/>
            <a:r>
              <a:rPr lang="vi-VN" sz="2400" dirty="0"/>
              <a:t>Thông tin quảng bá mới về mức độ sử dụng và lịch sử sử dụng của khách hàng sẽ được bổ sung thêm vào biểu mẫu công khai thông tin khách hàng.</a:t>
            </a:r>
          </a:p>
          <a:p>
            <a:pPr lvl="1"/>
            <a:r>
              <a:rPr lang="vi-VN" sz="2400" b="1" dirty="0">
                <a:cs typeface="Calibri" pitchFamily="34" charset="0"/>
              </a:rPr>
              <a:t>Cấm </a:t>
            </a:r>
            <a:r>
              <a:rPr lang="vi-VN" sz="2400" dirty="0"/>
              <a:t>kiểm tra tín dụng và tính phí chấm dứt Hợp đồng trước thời hạn.</a:t>
            </a:r>
          </a:p>
          <a:p>
            <a:pPr lvl="1"/>
            <a:r>
              <a:rPr lang="vi-VN" sz="2400" dirty="0"/>
              <a:t>Người phụ trách quản lý đăng ký phải cung cấp lựa chọn không tham gia hàng năm để người đăng ký hủy hoặc sửa đổi đơn đăng ký.</a:t>
            </a:r>
          </a:p>
        </p:txBody>
      </p:sp>
      <p:sp>
        <p:nvSpPr>
          <p:cNvPr id="142479" name="Date Placeholder 3"/>
          <p:cNvSpPr>
            <a:spLocks noGrp="1" noChangeArrowheads="1"/>
          </p:cNvSpPr>
          <p:nvPr>
            <p:ph type="dt" sz="quarter" idx="10"/>
          </p:nvPr>
        </p:nvSpPr>
        <p:spPr/>
        <p:txBody>
          <a:bodyPr/>
          <a:lstStyle/>
          <a:p>
            <a:fld id="{A14E2262-BE79-4944-AE31-11DE31725078}"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42480"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42481" name="Slide Number Placeholder 5"/>
          <p:cNvSpPr>
            <a:spLocks noGrp="1" noChangeArrowheads="1"/>
          </p:cNvSpPr>
          <p:nvPr>
            <p:ph type="sldNum" sz="quarter" idx="12"/>
          </p:nvPr>
        </p:nvSpPr>
        <p:spPr/>
        <p:txBody>
          <a:bodyPr/>
          <a:lstStyle/>
          <a:p>
            <a:fld id="{153BBFD9-CA6A-46A5-B155-3EAF285D7FBD}" type="slidenum">
              <a:rPr lang="en-US" altLang="zh-CN">
                <a:latin typeface="Calibri" pitchFamily="34" charset="0"/>
                <a:cs typeface="Calibri" pitchFamily="34" charset="0"/>
              </a:rPr>
              <a:pPr/>
              <a:t>54</a:t>
            </a:fld>
            <a:endParaRPr lang="en-US" altLang="zh-CN">
              <a:latin typeface="Calibri" pitchFamily="34" charset="0"/>
              <a:cs typeface="Calibri"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144532" name="Title 1"/>
          <p:cNvSpPr>
            <a:spLocks noGrp="1" noChangeArrowheads="1"/>
          </p:cNvSpPr>
          <p:nvPr>
            <p:ph type="title" idx="4294967295"/>
          </p:nvPr>
        </p:nvSpPr>
        <p:spPr>
          <a:xfrm>
            <a:off x="609600" y="152400"/>
            <a:ext cx="10972800" cy="6569075"/>
          </a:xfrm>
          <a:ln/>
        </p:spPr>
        <p:txBody>
          <a:bodyPr/>
          <a:lstStyle/>
          <a:p>
            <a:r>
              <a:rPr lang="vi-VN">
                <a:solidFill>
                  <a:schemeClr val="bg1"/>
                </a:solidFill>
              </a:rPr>
              <a:t>Các sáng kiến khác</a:t>
            </a:r>
          </a:p>
        </p:txBody>
      </p:sp>
      <p:sp>
        <p:nvSpPr>
          <p:cNvPr id="144533" name="Date Placeholder 3"/>
          <p:cNvSpPr>
            <a:spLocks noGrp="1" noChangeArrowheads="1"/>
          </p:cNvSpPr>
          <p:nvPr>
            <p:ph type="dt" sz="quarter" idx="10"/>
          </p:nvPr>
        </p:nvSpPr>
        <p:spPr/>
        <p:txBody>
          <a:bodyPr/>
          <a:lstStyle/>
          <a:p>
            <a:fld id="{D2775A3F-E0A7-4E5F-8ED5-B27BA32266D8}"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4453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44535" name="Slide Number Placeholder 5"/>
          <p:cNvSpPr>
            <a:spLocks noGrp="1" noChangeArrowheads="1"/>
          </p:cNvSpPr>
          <p:nvPr>
            <p:ph type="sldNum" sz="quarter" idx="12"/>
          </p:nvPr>
        </p:nvSpPr>
        <p:spPr/>
        <p:txBody>
          <a:bodyPr/>
          <a:lstStyle/>
          <a:p>
            <a:fld id="{87E515B7-0473-463B-9EF8-6BDAE7B2263B}" type="slidenum">
              <a:rPr lang="en-US" altLang="zh-CN">
                <a:latin typeface="Calibri" pitchFamily="34" charset="0"/>
                <a:cs typeface="Calibri" pitchFamily="34" charset="0"/>
              </a:rPr>
              <a:pPr/>
              <a:t>55</a:t>
            </a:fld>
            <a:endParaRPr lang="en-US" altLang="zh-CN">
              <a:latin typeface="Calibri" pitchFamily="34" charset="0"/>
              <a:cs typeface="Calibri"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586" name="Title 1"/>
          <p:cNvSpPr>
            <a:spLocks noGrp="1" noChangeArrowheads="1"/>
          </p:cNvSpPr>
          <p:nvPr>
            <p:ph type="title" idx="4294967295"/>
          </p:nvPr>
        </p:nvSpPr>
        <p:spPr>
          <a:ln/>
        </p:spPr>
        <p:txBody>
          <a:bodyPr/>
          <a:lstStyle/>
          <a:p>
            <a:r>
              <a:rPr lang="vi-VN"/>
              <a:t>Các thay đổi khác</a:t>
            </a:r>
          </a:p>
        </p:txBody>
      </p:sp>
      <p:sp>
        <p:nvSpPr>
          <p:cNvPr id="146587" name="Content Placeholder 2"/>
          <p:cNvSpPr>
            <a:spLocks noGrp="1" noChangeArrowheads="1"/>
          </p:cNvSpPr>
          <p:nvPr>
            <p:ph idx="4294967295"/>
          </p:nvPr>
        </p:nvSpPr>
        <p:spPr>
          <a:xfrm>
            <a:off x="609600" y="1143000"/>
            <a:ext cx="10972800" cy="5213350"/>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800" dirty="0">
                <a:cs typeface="Calibri" pitchFamily="34" charset="0"/>
              </a:rPr>
              <a:t>Song song với những thay đổi về chương trình SMART, DOER đang thực hiện những hoạt động bổ sung để cải thiện quá trình thực hiện chương trình. </a:t>
            </a:r>
          </a:p>
          <a:p>
            <a:pPr lvl="1"/>
            <a:r>
              <a:rPr lang="vi-VN" sz="2000" dirty="0"/>
              <a:t>Làm việc với nhà cung cấp bên ngoài để phát triển tài liệu giáo dục, bao gồm:</a:t>
            </a:r>
          </a:p>
          <a:p>
            <a:pPr lvl="2"/>
            <a:r>
              <a:rPr lang="vi-VN" sz="1800" dirty="0">
                <a:cs typeface="Calibri" pitchFamily="34" charset="0"/>
              </a:rPr>
              <a:t>Đào tạo, bộ công cụ, hướng dẫn và/hoặc hội thảo trực tuyến dành cho các khu đô thị.</a:t>
            </a:r>
          </a:p>
          <a:p>
            <a:pPr lvl="2"/>
            <a:r>
              <a:rPr lang="vi-VN" sz="1800" dirty="0">
                <a:cs typeface="Calibri" pitchFamily="34" charset="0"/>
              </a:rPr>
              <a:t>Tài liệu một trang dành cho cư dân được cung cấp trên các trang trực tuyến và được phân phát cùng với biểu mẫu công khai thông tin khách hàng.</a:t>
            </a:r>
          </a:p>
          <a:p>
            <a:pPr lvl="2"/>
            <a:r>
              <a:rPr lang="vi-VN" sz="1800" dirty="0">
                <a:cs typeface="Calibri" pitchFamily="34" charset="0"/>
              </a:rPr>
              <a:t>Các tài liệu và ngôn ngữ trên trang web được thiết kế dễ tiếp cận cho người tiêu dùng.</a:t>
            </a:r>
          </a:p>
          <a:p>
            <a:pPr lvl="2"/>
            <a:r>
              <a:rPr lang="vi-VN" sz="1800" dirty="0">
                <a:cs typeface="Calibri" pitchFamily="34" charset="0"/>
              </a:rPr>
              <a:t>Hướng dẫn về cách thực hànhệ tốt nhất liên quan các biện pháp bảo vệ người tiêu dùng.</a:t>
            </a:r>
          </a:p>
          <a:p>
            <a:pPr lvl="1"/>
            <a:r>
              <a:rPr lang="vi-VN" sz="2000" dirty="0"/>
              <a:t>Làm việc với nhà cung cấp bên ngoài để tiến hành kiểm tra liên tục và kiểm tra việc tuân thủ đối với các yếu tố khác nhau của chương trình, bao gồm điện mặt trời cộng đồng, lưu trữ năng lượng và thu hút sự tham gia của khách hàng có thu nhập thấp.</a:t>
            </a:r>
          </a:p>
          <a:p>
            <a:pPr>
              <a:buFont typeface="Arial" charset="0"/>
              <a:buNone/>
            </a:pPr>
            <a:endParaRPr lang="en-US" altLang="zh-CN" sz="2800" b="1" dirty="0">
              <a:ea typeface="宋体" charset="-122"/>
              <a:cs typeface="Calibri" pitchFamily="34" charset="0"/>
            </a:endParaRPr>
          </a:p>
        </p:txBody>
      </p:sp>
      <p:sp>
        <p:nvSpPr>
          <p:cNvPr id="146588" name="Date Placeholder 3"/>
          <p:cNvSpPr>
            <a:spLocks noGrp="1" noChangeArrowheads="1"/>
          </p:cNvSpPr>
          <p:nvPr>
            <p:ph type="dt" sz="quarter" idx="10"/>
          </p:nvPr>
        </p:nvSpPr>
        <p:spPr/>
        <p:txBody>
          <a:bodyPr/>
          <a:lstStyle/>
          <a:p>
            <a:fld id="{43DB2DD6-BCF9-49BE-999C-D6CCB848137E}"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46589"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46590" name="Slide Number Placeholder 5"/>
          <p:cNvSpPr>
            <a:spLocks noGrp="1" noChangeArrowheads="1"/>
          </p:cNvSpPr>
          <p:nvPr>
            <p:ph type="sldNum" sz="quarter" idx="12"/>
          </p:nvPr>
        </p:nvSpPr>
        <p:spPr>
          <a:xfrm>
            <a:off x="8621713" y="6356350"/>
            <a:ext cx="2844800" cy="365125"/>
          </a:xfrm>
        </p:spPr>
        <p:txBody>
          <a:bodyPr/>
          <a:lstStyle/>
          <a:p>
            <a:fld id="{6DC1EA82-90A5-44E8-830E-B2BFB9FB9739}" type="slidenum">
              <a:rPr lang="en-US" altLang="zh-CN">
                <a:latin typeface="Calibri" pitchFamily="34" charset="0"/>
                <a:cs typeface="Calibri" pitchFamily="34" charset="0"/>
              </a:rPr>
              <a:pPr/>
              <a:t>56</a:t>
            </a:fld>
            <a:endParaRPr lang="en-US" altLang="zh-CN">
              <a:latin typeface="Calibri" pitchFamily="34" charset="0"/>
              <a:cs typeface="Calibri"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148641" name="Title 1"/>
          <p:cNvSpPr>
            <a:spLocks noGrp="1" noChangeArrowheads="1"/>
          </p:cNvSpPr>
          <p:nvPr>
            <p:ph type="title" idx="4294967295"/>
          </p:nvPr>
        </p:nvSpPr>
        <p:spPr>
          <a:xfrm>
            <a:off x="609600" y="152400"/>
            <a:ext cx="10972800" cy="6569075"/>
          </a:xfrm>
          <a:ln/>
        </p:spPr>
        <p:txBody>
          <a:bodyPr/>
          <a:lstStyle/>
          <a:p>
            <a:r>
              <a:rPr lang="vi-VN">
                <a:solidFill>
                  <a:schemeClr val="bg1"/>
                </a:solidFill>
              </a:rPr>
              <a:t>Các hoạt động tiếp theo</a:t>
            </a:r>
          </a:p>
        </p:txBody>
      </p:sp>
      <p:sp>
        <p:nvSpPr>
          <p:cNvPr id="148642" name="Date Placeholder 3"/>
          <p:cNvSpPr>
            <a:spLocks noGrp="1" noChangeArrowheads="1"/>
          </p:cNvSpPr>
          <p:nvPr>
            <p:ph type="dt" sz="quarter" idx="10"/>
          </p:nvPr>
        </p:nvSpPr>
        <p:spPr/>
        <p:txBody>
          <a:bodyPr/>
          <a:lstStyle/>
          <a:p>
            <a:fld id="{B226EAD5-53EE-49B0-874B-1A6A5E35BB62}"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48643"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48644" name="Slide Number Placeholder 5"/>
          <p:cNvSpPr>
            <a:spLocks noGrp="1" noChangeArrowheads="1"/>
          </p:cNvSpPr>
          <p:nvPr>
            <p:ph type="sldNum" sz="quarter" idx="12"/>
          </p:nvPr>
        </p:nvSpPr>
        <p:spPr/>
        <p:txBody>
          <a:bodyPr/>
          <a:lstStyle/>
          <a:p>
            <a:fld id="{6454B95B-C385-4D27-8905-D95CE614BF73}" type="slidenum">
              <a:rPr lang="en-US" altLang="zh-CN">
                <a:latin typeface="Calibri" pitchFamily="34" charset="0"/>
                <a:cs typeface="Calibri" pitchFamily="34" charset="0"/>
              </a:rPr>
              <a:pPr/>
              <a:t>57</a:t>
            </a:fld>
            <a:endParaRPr lang="en-US" altLang="zh-CN">
              <a:latin typeface="Calibri" pitchFamily="34" charset="0"/>
              <a:cs typeface="Calibri"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0695" name="Title 1"/>
          <p:cNvSpPr>
            <a:spLocks noGrp="1" noChangeArrowheads="1"/>
          </p:cNvSpPr>
          <p:nvPr>
            <p:ph type="title" idx="4294967295"/>
          </p:nvPr>
        </p:nvSpPr>
        <p:spPr>
          <a:xfrm>
            <a:off x="1027856" y="152400"/>
            <a:ext cx="10972800" cy="792163"/>
          </a:xfrm>
          <a:ln/>
        </p:spPr>
        <p:txBody>
          <a:bodyPr/>
          <a:lstStyle/>
          <a:p>
            <a:r>
              <a:rPr lang="vi-VN" dirty="0"/>
              <a:t>Các hoạt động tiếp theo</a:t>
            </a:r>
          </a:p>
        </p:txBody>
      </p:sp>
      <p:sp>
        <p:nvSpPr>
          <p:cNvPr id="150696" name="Date Placeholder 3"/>
          <p:cNvSpPr>
            <a:spLocks noGrp="1" noChangeArrowheads="1"/>
          </p:cNvSpPr>
          <p:nvPr>
            <p:ph type="dt" sz="quarter" idx="10"/>
          </p:nvPr>
        </p:nvSpPr>
        <p:spPr/>
        <p:txBody>
          <a:bodyPr/>
          <a:lstStyle/>
          <a:p>
            <a:fld id="{468B687F-F2FA-4853-8ACE-686C53FECA97}"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5069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150698" name="Slide Number Placeholder 5"/>
          <p:cNvSpPr>
            <a:spLocks noGrp="1" noChangeArrowheads="1"/>
          </p:cNvSpPr>
          <p:nvPr>
            <p:ph type="sldNum" sz="quarter" idx="12"/>
          </p:nvPr>
        </p:nvSpPr>
        <p:spPr/>
        <p:txBody>
          <a:bodyPr/>
          <a:lstStyle/>
          <a:p>
            <a:fld id="{CAE8EB75-3196-4145-AFA6-F73F4C0D235C}" type="slidenum">
              <a:rPr lang="en-US" altLang="zh-CN">
                <a:latin typeface="Calibri" pitchFamily="34" charset="0"/>
                <a:cs typeface="Calibri" pitchFamily="34" charset="0"/>
              </a:rPr>
              <a:pPr/>
              <a:t>58</a:t>
            </a:fld>
            <a:endParaRPr lang="en-US" altLang="zh-CN">
              <a:latin typeface="Calibri" pitchFamily="34" charset="0"/>
              <a:cs typeface="Calibri" pitchFamily="34" charset="0"/>
            </a:endParaRPr>
          </a:p>
        </p:txBody>
      </p:sp>
      <p:graphicFrame>
        <p:nvGraphicFramePr>
          <p:cNvPr id="150699" name="Table 2"/>
          <p:cNvGraphicFramePr>
            <a:graphicFrameLocks noGrp="1"/>
          </p:cNvGraphicFramePr>
          <p:nvPr>
            <p:extLst>
              <p:ext uri="{D42A27DB-BD31-4B8C-83A1-F6EECF244321}">
                <p14:modId xmlns:p14="http://schemas.microsoft.com/office/powerpoint/2010/main" val="2257065742"/>
              </p:ext>
            </p:extLst>
          </p:nvPr>
        </p:nvGraphicFramePr>
        <p:xfrm>
          <a:off x="2919413" y="1520825"/>
          <a:ext cx="7857107" cy="3243900"/>
        </p:xfrm>
        <a:graphic>
          <a:graphicData uri="http://schemas.openxmlformats.org/drawingml/2006/table">
            <a:tbl>
              <a:tblPr/>
              <a:tblGrid>
                <a:gridCol w="2168475">
                  <a:extLst>
                    <a:ext uri="{9D8B030D-6E8A-4147-A177-3AD203B41FA5}">
                      <a16:colId xmlns:a16="http://schemas.microsoft.com/office/drawing/2014/main" val="20000"/>
                    </a:ext>
                  </a:extLst>
                </a:gridCol>
                <a:gridCol w="5688632">
                  <a:extLst>
                    <a:ext uri="{9D8B030D-6E8A-4147-A177-3AD203B41FA5}">
                      <a16:colId xmlns:a16="http://schemas.microsoft.com/office/drawing/2014/main" val="20001"/>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1" i="0" u="none" strike="noStrike" cap="none" normalizeH="0" baseline="0" dirty="0">
                          <a:ln>
                            <a:noFill/>
                          </a:ln>
                          <a:solidFill>
                            <a:srgbClr val="FFFFFF"/>
                          </a:solidFill>
                          <a:effectLst/>
                          <a:latin typeface="Calibri" pitchFamily="34" charset="0"/>
                          <a:cs typeface="Calibri" pitchFamily="34" charset="0"/>
                        </a:rPr>
                        <a:t>Ngày</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vi-VN" sz="1800" b="1" i="0" u="none" strike="noStrike" cap="none" normalizeH="0" baseline="0">
                          <a:ln>
                            <a:noFill/>
                          </a:ln>
                          <a:solidFill>
                            <a:srgbClr val="FFFFFF"/>
                          </a:solidFill>
                          <a:effectLst/>
                          <a:latin typeface="Calibri" pitchFamily="34" charset="0"/>
                          <a:cs typeface="Calibri" pitchFamily="34" charset="0"/>
                        </a:rPr>
                        <a:t>Nội dung hoạt động</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608013">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10/07/2024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dirty="0">
                          <a:ln>
                            <a:noFill/>
                          </a:ln>
                          <a:solidFill>
                            <a:srgbClr val="000000"/>
                          </a:solidFill>
                          <a:effectLst/>
                          <a:latin typeface="Calibri" pitchFamily="34" charset="0"/>
                          <a:cs typeface="Calibri" pitchFamily="34" charset="0"/>
                        </a:rPr>
                        <a:t>Hội thảo trực tuyến và Công bố bản đề xuất ban đầu</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608013">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22/07 - 23/07/2024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Phiên thảo luận kỹ thuật trực tiếp giữa các bên liên quan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608013">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29/07/2024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Phiên thảo luận kỹ thuật trực tuyến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493713">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02/08/2024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Hạn chót gửi phản hồi bổ sung</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560388">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a:ln>
                            <a:noFill/>
                          </a:ln>
                          <a:solidFill>
                            <a:srgbClr val="000000"/>
                          </a:solidFill>
                          <a:effectLst/>
                          <a:latin typeface="Calibri" pitchFamily="34" charset="0"/>
                          <a:cs typeface="Calibri" pitchFamily="34" charset="0"/>
                        </a:rPr>
                        <a:t>Mùa thu năm 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vi-VN" sz="1800" b="0" i="0" u="none" strike="noStrike" cap="none" normalizeH="0" baseline="0" dirty="0">
                          <a:ln>
                            <a:noFill/>
                          </a:ln>
                          <a:solidFill>
                            <a:srgbClr val="000000"/>
                          </a:solidFill>
                          <a:effectLst/>
                          <a:latin typeface="Calibri" pitchFamily="34" charset="0"/>
                          <a:cs typeface="Calibri" pitchFamily="34" charset="0"/>
                        </a:rPr>
                        <a:t>Nộp bản thảo quy định</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bl>
          </a:graphicData>
        </a:graphic>
      </p:graphicFrame>
      <p:sp>
        <p:nvSpPr>
          <p:cNvPr id="150722" name="Content Placeholder 2"/>
          <p:cNvSpPr>
            <a:spLocks noGrp="1" noChangeArrowheads="1"/>
          </p:cNvSpPr>
          <p:nvPr>
            <p:ph idx="4294967295"/>
          </p:nvPr>
        </p:nvSpPr>
        <p:spPr>
          <a:xfrm>
            <a:off x="609600" y="5338763"/>
            <a:ext cx="10972800" cy="365125"/>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0" indent="0" algn="ctr">
              <a:lnSpc>
                <a:spcPct val="80000"/>
              </a:lnSpc>
              <a:buFont typeface="Arial" charset="0"/>
              <a:buNone/>
            </a:pPr>
            <a:r>
              <a:rPr lang="vi-VN" sz="2200">
                <a:cs typeface="Calibri" pitchFamily="34" charset="0"/>
              </a:rPr>
              <a:t>Gửi câu hỏi hoặc phản hồi về email </a:t>
            </a:r>
            <a:r>
              <a:rPr lang="vi-VN" sz="2200">
                <a:cs typeface="Calibri" pitchFamily="34" charset="0"/>
                <a:hlinkClick r:id="rId3"/>
              </a:rPr>
              <a:t>doer.smart@mass.gov</a:t>
            </a:r>
            <a:r>
              <a:rPr lang="vi-VN" sz="2200">
                <a:cs typeface="Calibri" pitchFamily="34" charset="0"/>
              </a:rPr>
              <a:t>.</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2773" name="Title 1"/>
          <p:cNvSpPr>
            <a:spLocks noGrp="1" noChangeArrowheads="1"/>
          </p:cNvSpPr>
          <p:nvPr>
            <p:ph type="title" idx="4294967295"/>
          </p:nvPr>
        </p:nvSpPr>
        <p:spPr>
          <a:ln/>
        </p:spPr>
        <p:txBody>
          <a:bodyPr/>
          <a:lstStyle/>
          <a:p>
            <a:r>
              <a:rPr lang="en-US" altLang="zh-CN">
                <a:ea typeface="宋体" charset="-122"/>
              </a:rPr>
              <a:t>Definitions</a:t>
            </a:r>
          </a:p>
        </p:txBody>
      </p:sp>
      <p:sp>
        <p:nvSpPr>
          <p:cNvPr id="152774" name="Content Placeholder 2"/>
          <p:cNvSpPr>
            <a:spLocks noGrp="1" noChangeArrowheads="1"/>
          </p:cNvSpPr>
          <p:nvPr>
            <p:ph idx="4294967295"/>
          </p:nvPr>
        </p:nvSpPr>
        <p:spPr>
          <a:xfrm>
            <a:off x="479376" y="1124744"/>
            <a:ext cx="11578381" cy="498316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numCol="2"/>
          <a:lstStyle/>
          <a:p>
            <a:r>
              <a:rPr lang="en-US" sz="2400" dirty="0"/>
              <a:t>ASO: Affected System Operator</a:t>
            </a:r>
          </a:p>
          <a:p>
            <a:r>
              <a:rPr lang="en-US" sz="2400" dirty="0"/>
              <a:t>ASTGU: Agricultural Solar Tariff Generation Unit</a:t>
            </a:r>
          </a:p>
          <a:p>
            <a:r>
              <a:rPr lang="en-US" sz="2400" dirty="0"/>
              <a:t>CIP: Capital Investment Project</a:t>
            </a:r>
          </a:p>
          <a:p>
            <a:r>
              <a:rPr lang="en-US" sz="2400" dirty="0"/>
              <a:t>CSS: Community Shared Solar</a:t>
            </a:r>
          </a:p>
          <a:p>
            <a:r>
              <a:rPr lang="en-US" sz="2400" dirty="0"/>
              <a:t>DOER: Department of Energy Resources</a:t>
            </a:r>
          </a:p>
          <a:p>
            <a:r>
              <a:rPr lang="en-US" sz="2400" dirty="0"/>
              <a:t>EDC: Electric Distribution Company </a:t>
            </a:r>
            <a:r>
              <a:rPr lang="en-US" sz="1600" dirty="0"/>
              <a:t>(National Grid, </a:t>
            </a:r>
            <a:r>
              <a:rPr lang="en-US" sz="1600" dirty="0" err="1"/>
              <a:t>Eversource</a:t>
            </a:r>
            <a:r>
              <a:rPr lang="en-US" sz="1600" dirty="0"/>
              <a:t>, </a:t>
            </a:r>
            <a:r>
              <a:rPr lang="en-US" sz="1600" dirty="0" err="1"/>
              <a:t>Unitil</a:t>
            </a:r>
            <a:r>
              <a:rPr lang="en-US" sz="1600" dirty="0"/>
              <a:t>)</a:t>
            </a:r>
          </a:p>
          <a:p>
            <a:r>
              <a:rPr lang="en-US" sz="2400" dirty="0"/>
              <a:t>ISA: Interconnection Service Agreement </a:t>
            </a:r>
          </a:p>
          <a:p>
            <a:r>
              <a:rPr lang="en-US" sz="2400" dirty="0"/>
              <a:t>kW: Kilowatt</a:t>
            </a:r>
          </a:p>
          <a:p>
            <a:r>
              <a:rPr lang="en-US" sz="2400" dirty="0"/>
              <a:t>LICSS: Low-income Community Shared Solar</a:t>
            </a:r>
          </a:p>
          <a:p>
            <a:r>
              <a:rPr lang="en-US" sz="2400" dirty="0"/>
              <a:t>LIP: Low-income Property </a:t>
            </a:r>
          </a:p>
          <a:p>
            <a:r>
              <a:rPr lang="en-US" sz="2400" dirty="0"/>
              <a:t>MW: Megawatt</a:t>
            </a:r>
          </a:p>
          <a:p>
            <a:r>
              <a:rPr lang="en-US" sz="2400" dirty="0"/>
              <a:t>PSQ: Preliminary Statement of Qualification </a:t>
            </a:r>
          </a:p>
          <a:p>
            <a:r>
              <a:rPr lang="en-US" sz="2400" dirty="0"/>
              <a:t>R1: Residential rate class</a:t>
            </a:r>
          </a:p>
          <a:p>
            <a:r>
              <a:rPr lang="en-US" sz="2400" dirty="0"/>
              <a:t>R2: Low-income residential rate class</a:t>
            </a:r>
          </a:p>
          <a:p>
            <a:r>
              <a:rPr lang="en-US" sz="2400" dirty="0"/>
              <a:t>RPS: Renewable Portfolio Standard</a:t>
            </a:r>
          </a:p>
          <a:p>
            <a:r>
              <a:rPr lang="en-US" sz="2400" dirty="0"/>
              <a:t>SIP: SMART Incentive Payment </a:t>
            </a:r>
          </a:p>
          <a:p>
            <a:r>
              <a:rPr lang="en-US" sz="2400" dirty="0"/>
              <a:t>STGU: Solar Tariff Generation Unit</a:t>
            </a:r>
          </a:p>
          <a:p>
            <a:r>
              <a:rPr lang="en-US" sz="2400" dirty="0"/>
              <a:t>SQ: Statement of Qualification</a:t>
            </a:r>
          </a:p>
          <a:p>
            <a:endParaRPr lang="en-US" sz="2400" dirty="0"/>
          </a:p>
        </p:txBody>
      </p:sp>
      <p:sp>
        <p:nvSpPr>
          <p:cNvPr id="152775" name="Date Placeholder 3"/>
          <p:cNvSpPr>
            <a:spLocks noGrp="1" noChangeArrowheads="1"/>
          </p:cNvSpPr>
          <p:nvPr>
            <p:ph type="dt" sz="quarter" idx="10"/>
          </p:nvPr>
        </p:nvSpPr>
        <p:spPr/>
        <p:txBody>
          <a:bodyPr/>
          <a:lstStyle/>
          <a:p>
            <a:fld id="{22FF8EA7-65A3-45F7-A846-DE079C9B0699}"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15277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zh-CN">
                <a:latin typeface="Calibri" pitchFamily="34" charset="0"/>
                <a:cs typeface="Calibri" pitchFamily="34" charset="0"/>
              </a:rPr>
              <a:t>Policy Deliberative</a:t>
            </a:r>
          </a:p>
        </p:txBody>
      </p:sp>
      <p:sp>
        <p:nvSpPr>
          <p:cNvPr id="152777" name="Slide Number Placeholder 5"/>
          <p:cNvSpPr>
            <a:spLocks noGrp="1" noChangeArrowheads="1"/>
          </p:cNvSpPr>
          <p:nvPr>
            <p:ph type="sldNum" sz="quarter" idx="12"/>
          </p:nvPr>
        </p:nvSpPr>
        <p:spPr/>
        <p:txBody>
          <a:bodyPr/>
          <a:lstStyle/>
          <a:p>
            <a:fld id="{73B1AF98-A7CC-41A8-BDF3-02CD1F801217}" type="slidenum">
              <a:rPr lang="en-US" altLang="zh-CN">
                <a:latin typeface="Calibri" pitchFamily="34" charset="0"/>
                <a:cs typeface="Calibri" pitchFamily="34" charset="0"/>
              </a:rPr>
              <a:pPr/>
              <a:t>59</a:t>
            </a:fld>
            <a:endParaRPr lang="en-US" altLang="zh-CN">
              <a:latin typeface="Calibri" pitchFamily="34" charset="0"/>
              <a:cs typeface="Calibri" pitchFamily="34" charset="0"/>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15"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0" indent="0" algn="ctr"/>
            <a:endParaRPr lang="en-US" altLang="zh-CN" dirty="0">
              <a:ea typeface="宋体" charset="-122"/>
            </a:endParaRPr>
          </a:p>
          <a:p>
            <a:pPr marL="0" indent="0" algn="ctr"/>
            <a:endParaRPr lang="en-US" altLang="zh-CN" dirty="0">
              <a:ea typeface="宋体" charset="-122"/>
            </a:endParaRPr>
          </a:p>
          <a:p>
            <a:pPr marL="0" indent="0" algn="ctr">
              <a:buFont typeface="Arial" charset="0"/>
              <a:buNone/>
            </a:pPr>
            <a:r>
              <a:rPr lang="vi-VN" dirty="0"/>
              <a:t>LƯU Ý: TẤT CẢ THÔNG TIN CHI TIẾT VỀ THIẾT KẾ CHƯƠNG TRÌNH </a:t>
            </a:r>
          </a:p>
          <a:p>
            <a:pPr marL="0" indent="0" algn="ctr">
              <a:buFont typeface="Arial" charset="0"/>
              <a:buNone/>
            </a:pPr>
            <a:r>
              <a:rPr lang="vi-VN" dirty="0"/>
              <a:t>CÓ THỂ ĐƯỢC THAY ĐỔI</a:t>
            </a:r>
          </a:p>
          <a:p>
            <a:pPr marL="0" indent="0">
              <a:buFont typeface="Arial" charset="0"/>
              <a:buNone/>
            </a:pPr>
            <a:endParaRPr lang="en-US" altLang="zh-CN" dirty="0">
              <a:ea typeface="宋体" charset="-122"/>
            </a:endParaRPr>
          </a:p>
        </p:txBody>
      </p:sp>
      <p:sp>
        <p:nvSpPr>
          <p:cNvPr id="71316" name="Date Placeholder 3"/>
          <p:cNvSpPr>
            <a:spLocks noGrp="1" noChangeArrowheads="1"/>
          </p:cNvSpPr>
          <p:nvPr>
            <p:ph type="dt" sz="quarter" idx="10"/>
          </p:nvPr>
        </p:nvSpPr>
        <p:spPr/>
        <p:txBody>
          <a:bodyPr/>
          <a:lstStyle/>
          <a:p>
            <a:fld id="{443DAAB8-C440-461B-AAC8-EF184125411C}"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131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1318" name="Slide Number Placeholder 5"/>
          <p:cNvSpPr>
            <a:spLocks noGrp="1" noChangeArrowheads="1"/>
          </p:cNvSpPr>
          <p:nvPr>
            <p:ph type="sldNum" sz="quarter" idx="12"/>
          </p:nvPr>
        </p:nvSpPr>
        <p:spPr/>
        <p:txBody>
          <a:bodyPr/>
          <a:lstStyle/>
          <a:p>
            <a:fld id="{7B59E0CA-361C-41A8-BACD-2796942B8B6E}" type="slidenum">
              <a:rPr lang="en-US" altLang="zh-CN">
                <a:latin typeface="Calibri" pitchFamily="34" charset="0"/>
                <a:cs typeface="Calibri" pitchFamily="34" charset="0"/>
              </a:rPr>
              <a:pPr/>
              <a:t>6</a:t>
            </a:fld>
            <a:endParaRPr lang="en-US" altLang="zh-CN">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72345" name="Title 1"/>
          <p:cNvSpPr>
            <a:spLocks noGrp="1" noChangeArrowheads="1"/>
          </p:cNvSpPr>
          <p:nvPr>
            <p:ph type="title" idx="4294967295"/>
          </p:nvPr>
        </p:nvSpPr>
        <p:spPr>
          <a:xfrm>
            <a:off x="609600" y="152400"/>
            <a:ext cx="10972800" cy="6569075"/>
          </a:xfrm>
          <a:ln/>
        </p:spPr>
        <p:txBody>
          <a:bodyPr/>
          <a:lstStyle/>
          <a:p>
            <a:r>
              <a:rPr lang="vi-VN" dirty="0">
                <a:solidFill>
                  <a:schemeClr val="bg1"/>
                </a:solidFill>
              </a:rPr>
              <a:t>Cơ cấu</a:t>
            </a:r>
          </a:p>
        </p:txBody>
      </p:sp>
      <p:sp>
        <p:nvSpPr>
          <p:cNvPr id="72346" name="Date Placeholder 3"/>
          <p:cNvSpPr>
            <a:spLocks noGrp="1" noChangeArrowheads="1"/>
          </p:cNvSpPr>
          <p:nvPr>
            <p:ph type="dt" sz="quarter" idx="10"/>
          </p:nvPr>
        </p:nvSpPr>
        <p:spPr/>
        <p:txBody>
          <a:bodyPr/>
          <a:lstStyle/>
          <a:p>
            <a:fld id="{3CBF005A-7C5F-49A8-A66D-AF36C672C2DA}"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234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2348" name="Slide Number Placeholder 5"/>
          <p:cNvSpPr>
            <a:spLocks noGrp="1" noChangeArrowheads="1"/>
          </p:cNvSpPr>
          <p:nvPr>
            <p:ph type="sldNum" sz="quarter" idx="12"/>
          </p:nvPr>
        </p:nvSpPr>
        <p:spPr/>
        <p:txBody>
          <a:bodyPr/>
          <a:lstStyle/>
          <a:p>
            <a:fld id="{A9FF5662-A6BE-42F9-8DD2-06731F322881}" type="slidenum">
              <a:rPr lang="en-US" altLang="zh-CN">
                <a:latin typeface="Calibri" pitchFamily="34" charset="0"/>
                <a:cs typeface="Calibri" pitchFamily="34" charset="0"/>
              </a:rPr>
              <a:pPr/>
              <a:t>7</a:t>
            </a:fld>
            <a:endParaRPr lang="en-US" altLang="zh-CN">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75" name="Title 1"/>
          <p:cNvSpPr>
            <a:spLocks noGrp="1" noChangeArrowheads="1"/>
          </p:cNvSpPr>
          <p:nvPr>
            <p:ph type="title" idx="4294967295"/>
          </p:nvPr>
        </p:nvSpPr>
        <p:spPr>
          <a:ln/>
        </p:spPr>
        <p:txBody>
          <a:bodyPr/>
          <a:lstStyle/>
          <a:p>
            <a:r>
              <a:rPr lang="vi-VN"/>
              <a:t>Cơ cấu theo khối</a:t>
            </a:r>
          </a:p>
        </p:txBody>
      </p:sp>
      <p:sp>
        <p:nvSpPr>
          <p:cNvPr id="73376" name="Content Placeholder 2"/>
          <p:cNvSpPr>
            <a:spLocks noGrp="1" noChangeArrowheads="1"/>
          </p:cNvSpPr>
          <p:nvPr>
            <p:ph idx="4294967295"/>
          </p:nvPr>
        </p:nvSpPr>
        <p:spPr>
          <a:xfrm>
            <a:off x="609600" y="1154113"/>
            <a:ext cx="11247040" cy="5195887"/>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vi-VN" sz="2800" dirty="0">
                <a:cs typeface="Calibri" pitchFamily="34" charset="0"/>
              </a:rPr>
              <a:t>Chương trình sẽ chuyển tiếp từ cơ cấu hiện tại tính theo khối công suất được xác định trước có mức giá đền bù cơ sở giảm dần sang </a:t>
            </a:r>
            <a:r>
              <a:rPr lang="vi-VN" sz="2800" b="1" dirty="0">
                <a:cs typeface="Calibri" pitchFamily="34" charset="0"/>
              </a:rPr>
              <a:t>cơ cấu khối và mức giá có thể điều chỉnh hàng năm</a:t>
            </a:r>
            <a:r>
              <a:rPr lang="vi-VN" sz="2800" dirty="0">
                <a:cs typeface="Calibri" pitchFamily="34" charset="0"/>
              </a:rPr>
              <a:t>.</a:t>
            </a:r>
            <a:r>
              <a:rPr lang="vi-VN" sz="2800" b="1" dirty="0">
                <a:cs typeface="Calibri" pitchFamily="34" charset="0"/>
              </a:rPr>
              <a:t> </a:t>
            </a:r>
          </a:p>
          <a:p>
            <a:pPr lvl="1"/>
            <a:r>
              <a:rPr lang="vi-VN" sz="2400" dirty="0">
                <a:cs typeface="Calibri" pitchFamily="34" charset="0"/>
              </a:rPr>
              <a:t>Mức giá đền bù cơ sở và khối công suất sẽ được điều chỉnh </a:t>
            </a:r>
            <a:r>
              <a:rPr lang="vi-VN" sz="2400" b="1" dirty="0">
                <a:cs typeface="Calibri" pitchFamily="34" charset="0"/>
              </a:rPr>
              <a:t>hàng năm</a:t>
            </a:r>
            <a:r>
              <a:rPr lang="vi-VN" sz="2400" dirty="0">
                <a:cs typeface="Calibri" pitchFamily="34" charset="0"/>
              </a:rPr>
              <a:t> theo một mô hình chi phí xác định trước được tùy chỉnh dành riêng cho nền kinh tế điện mặt trời của Massachusetts.</a:t>
            </a:r>
          </a:p>
          <a:p>
            <a:pPr lvl="2"/>
            <a:r>
              <a:rPr lang="vi-VN" sz="2000" dirty="0">
                <a:cs typeface="Calibri" pitchFamily="34" charset="0"/>
              </a:rPr>
              <a:t>Mức giá và công suất hàng năm có thể được điều chỉnh tăng hoặc giảm tùy thuộc vào tình hình thị trường và tiến độ thực hiện so với mục tiêu điện mặt trời. </a:t>
            </a:r>
          </a:p>
          <a:p>
            <a:pPr lvl="2"/>
            <a:r>
              <a:rPr lang="vi-VN" sz="2000" dirty="0">
                <a:cs typeface="Calibri" pitchFamily="34" charset="0"/>
              </a:rPr>
              <a:t>Mức trả thêm ưu đãi sẽ được điều chỉnh dựa trên đánh giá hàng năm.</a:t>
            </a:r>
          </a:p>
          <a:p>
            <a:pPr lvl="1"/>
            <a:r>
              <a:rPr lang="vi-VN" sz="2400" dirty="0">
                <a:cs typeface="Calibri" pitchFamily="34" charset="0"/>
              </a:rPr>
              <a:t>Hàng năm, DOER sẽ ký hợp đồng với đơn vị tư vấn để thực hiện đánh giá lại chi phí sản xuất điện mặt trời.</a:t>
            </a:r>
          </a:p>
          <a:p>
            <a:pPr lvl="2"/>
            <a:r>
              <a:rPr lang="vi-VN" sz="2000" dirty="0">
                <a:cs typeface="Calibri" pitchFamily="34" charset="0"/>
              </a:rPr>
              <a:t>DOER/đơn vị tư vấn sẽ yêu cầu các bên liên quan trong ngành cung cấp dữ liệu về chi phí nhằm đảm bảo đầu vào chi phí chính xác và thể hiện được nhiều khía cạnh.</a:t>
            </a:r>
          </a:p>
          <a:p>
            <a:pPr lvl="2">
              <a:buFont typeface="Arial" charset="0"/>
              <a:buNone/>
            </a:pPr>
            <a:endParaRPr lang="en-US" altLang="zh-CN" sz="2000" dirty="0">
              <a:ea typeface="宋体" charset="-122"/>
              <a:cs typeface="Calibri" pitchFamily="34" charset="0"/>
            </a:endParaRPr>
          </a:p>
        </p:txBody>
      </p:sp>
      <p:sp>
        <p:nvSpPr>
          <p:cNvPr id="73377" name="Date Placeholder 3"/>
          <p:cNvSpPr>
            <a:spLocks noGrp="1" noChangeArrowheads="1"/>
          </p:cNvSpPr>
          <p:nvPr>
            <p:ph type="dt" sz="quarter" idx="10"/>
          </p:nvPr>
        </p:nvSpPr>
        <p:spPr/>
        <p:txBody>
          <a:bodyPr/>
          <a:lstStyle/>
          <a:p>
            <a:fld id="{D451596B-97A0-4558-8F6F-315FD61F0C2B}"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3378"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3379" name="Slide Number Placeholder 5"/>
          <p:cNvSpPr>
            <a:spLocks noGrp="1" noChangeArrowheads="1"/>
          </p:cNvSpPr>
          <p:nvPr>
            <p:ph type="sldNum" sz="quarter" idx="12"/>
          </p:nvPr>
        </p:nvSpPr>
        <p:spPr/>
        <p:txBody>
          <a:bodyPr/>
          <a:lstStyle/>
          <a:p>
            <a:fld id="{BE85BD50-8364-4C95-BF43-21623192D2A3}" type="slidenum">
              <a:rPr lang="en-US" altLang="zh-CN">
                <a:latin typeface="Calibri" pitchFamily="34" charset="0"/>
                <a:cs typeface="Calibri" pitchFamily="34" charset="0"/>
              </a:rPr>
              <a:pPr/>
              <a:t>8</a:t>
            </a:fld>
            <a:endParaRPr lang="en-US" altLang="zh-CN">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06" name="Title 1"/>
          <p:cNvSpPr>
            <a:spLocks noGrp="1" noChangeArrowheads="1"/>
          </p:cNvSpPr>
          <p:nvPr>
            <p:ph type="title" idx="4294967295"/>
          </p:nvPr>
        </p:nvSpPr>
        <p:spPr>
          <a:xfrm>
            <a:off x="1415480" y="152400"/>
            <a:ext cx="9577064" cy="792163"/>
          </a:xfrm>
          <a:ln/>
        </p:spPr>
        <p:txBody>
          <a:bodyPr/>
          <a:lstStyle/>
          <a:p>
            <a:r>
              <a:rPr lang="vi-VN" sz="3000" dirty="0">
                <a:cs typeface="Calibri" pitchFamily="34" charset="0"/>
              </a:rPr>
              <a:t>        Công suất không giới hạn đối với các dự án quy mô nhỏ (≤25 kW)</a:t>
            </a:r>
          </a:p>
        </p:txBody>
      </p:sp>
      <p:sp>
        <p:nvSpPr>
          <p:cNvPr id="74407" name="Content Placeholder 2"/>
          <p:cNvSpPr>
            <a:spLocks noGrp="1" noChangeArrowheads="1"/>
          </p:cNvSpPr>
          <p:nvPr>
            <p:ph idx="4294967295"/>
          </p:nvPr>
        </p:nvSpPr>
        <p:spPr>
          <a:ln/>
        </p:spPr>
        <p:txBody>
          <a:bodyPr/>
          <a:lstStyle/>
          <a:p>
            <a:r>
              <a:rPr lang="vi-VN" sz="2800" dirty="0">
                <a:cs typeface="Calibri" pitchFamily="34" charset="0"/>
              </a:rPr>
              <a:t>Các dự án quy mô nhỏ (≤25 kW) sẽ </a:t>
            </a:r>
            <a:r>
              <a:rPr lang="vi-VN" sz="2800" b="1" dirty="0">
                <a:cs typeface="Calibri" pitchFamily="34" charset="0"/>
              </a:rPr>
              <a:t>không cần phân bổ công suất</a:t>
            </a:r>
            <a:r>
              <a:rPr lang="vi-VN" sz="2800" dirty="0">
                <a:cs typeface="Calibri" pitchFamily="34" charset="0"/>
              </a:rPr>
              <a:t> và DOER </a:t>
            </a:r>
            <a:r>
              <a:rPr lang="vi-VN" sz="2800" b="1" dirty="0">
                <a:cs typeface="Calibri" pitchFamily="34" charset="0"/>
              </a:rPr>
              <a:t>sẽ không giới hạn mức công suất mà các dự án </a:t>
            </a:r>
            <a:r>
              <a:rPr lang="vi-VN" sz="2900" b="1" dirty="0">
                <a:cs typeface="Calibri" pitchFamily="34" charset="0"/>
              </a:rPr>
              <a:t>≤25 kW được xác định hàng năm</a:t>
            </a:r>
            <a:r>
              <a:rPr lang="vi-VN" sz="2800" dirty="0">
                <a:cs typeface="Calibri" pitchFamily="34" charset="0"/>
              </a:rPr>
              <a:t>. </a:t>
            </a:r>
          </a:p>
          <a:p>
            <a:r>
              <a:rPr lang="vi-VN" sz="2800" dirty="0">
                <a:cs typeface="Calibri" pitchFamily="34" charset="0"/>
              </a:rPr>
              <a:t>Các dự án quy mô nhỏ sẽ dự trữ công suất luân phiên và không cần nộp bản Tuyên bố đủ điều kiện sơ bộ (PSQ).</a:t>
            </a:r>
          </a:p>
          <a:p>
            <a:pPr lvl="1"/>
            <a:r>
              <a:rPr lang="vi-VN" sz="2400" dirty="0">
                <a:cs typeface="Calibri" pitchFamily="34" charset="0"/>
              </a:rPr>
              <a:t>Đơn vị đăng ký tham gia chương trình sẽ nhận được Tuyên bố đủ điều kiện theo quy trình một bước tại thời điểm Cho phép hòa lưới điện.</a:t>
            </a:r>
          </a:p>
        </p:txBody>
      </p:sp>
      <p:sp>
        <p:nvSpPr>
          <p:cNvPr id="74408" name="Date Placeholder 3"/>
          <p:cNvSpPr>
            <a:spLocks noGrp="1" noChangeArrowheads="1"/>
          </p:cNvSpPr>
          <p:nvPr>
            <p:ph type="dt" sz="quarter" idx="10"/>
          </p:nvPr>
        </p:nvSpPr>
        <p:spPr/>
        <p:txBody>
          <a:bodyPr/>
          <a:lstStyle/>
          <a:p>
            <a:fld id="{87C420D7-D0CB-41C0-B525-9527A05815F1}" type="datetime2">
              <a:rPr lang="en-US" altLang="zh-CN">
                <a:latin typeface="Calibri" pitchFamily="34" charset="0"/>
                <a:cs typeface="Calibri" pitchFamily="34" charset="0"/>
              </a:rPr>
              <a:pPr/>
              <a:t>Friday, July 12, 2024</a:t>
            </a:fld>
            <a:endParaRPr lang="en-US" altLang="zh-CN">
              <a:latin typeface="Calibri" pitchFamily="34" charset="0"/>
              <a:cs typeface="Calibri" pitchFamily="34" charset="0"/>
            </a:endParaRPr>
          </a:p>
        </p:txBody>
      </p:sp>
      <p:sp>
        <p:nvSpPr>
          <p:cNvPr id="74409"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vi-VN">
                <a:latin typeface="Calibri" pitchFamily="34" charset="0"/>
                <a:cs typeface="Calibri" pitchFamily="34" charset="0"/>
              </a:rPr>
              <a:t>Chính sách thảo luận</a:t>
            </a:r>
          </a:p>
        </p:txBody>
      </p:sp>
      <p:sp>
        <p:nvSpPr>
          <p:cNvPr id="74410" name="Slide Number Placeholder 5"/>
          <p:cNvSpPr>
            <a:spLocks noGrp="1" noChangeArrowheads="1"/>
          </p:cNvSpPr>
          <p:nvPr>
            <p:ph type="sldNum" sz="quarter" idx="12"/>
          </p:nvPr>
        </p:nvSpPr>
        <p:spPr/>
        <p:txBody>
          <a:bodyPr/>
          <a:lstStyle/>
          <a:p>
            <a:fld id="{56D465AF-8050-43F2-8A58-E8765D391F90}" type="slidenum">
              <a:rPr lang="en-US" altLang="zh-CN">
                <a:latin typeface="Calibri" pitchFamily="34" charset="0"/>
                <a:cs typeface="Calibri" pitchFamily="34" charset="0"/>
              </a:rPr>
              <a:pPr/>
              <a:t>9</a:t>
            </a:fld>
            <a:endParaRPr lang="en-US" altLang="zh-CN">
              <a:latin typeface="Calibri" pitchFamily="34" charset="0"/>
              <a:cs typeface="Calibri"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9041.0"/>
  <p:tag name="AS_RELEASE_DATE" val="2018.01.17"/>
  <p:tag name="AS_TITLE" val="Aspose.Slides for .NET 4.0 Client Profile"/>
  <p:tag name="AS_VERSION" val="18.1"/>
</p:tagLst>
</file>

<file path=ppt/tags/tag2.xml><?xml version="1.0" encoding="utf-8"?>
<p:tagLst xmlns:a="http://schemas.openxmlformats.org/drawingml/2006/main" xmlns:r="http://schemas.openxmlformats.org/officeDocument/2006/relationships" xmlns:p="http://schemas.openxmlformats.org/presentationml/2006/main">
  <p:tag name="OFFISYNC_SLIDE_GUID" val="0414cfea-8f0e-448b-be2d-76065ce1a6b7"/>
</p:tagLst>
</file>

<file path=ppt/theme/theme1.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US" sz="1800" b="0" i="0" u="none" strike="noStrike" cap="none" normalizeH="0" baseline="0" smtClean="0">
            <a:ln>
              <a:noFill/>
            </a:ln>
            <a:solidFill>
              <a:schemeClr val="tx1"/>
            </a:solidFill>
            <a:effectLst/>
            <a:latin typeface="Calibri" pitchFamily="34" charset="0"/>
            <a:cs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US" sz="1800" b="0" i="0" u="none" strike="noStrike" cap="none" normalizeH="0" baseline="0" smtClean="0">
            <a:ln>
              <a:noFill/>
            </a:ln>
            <a:solidFill>
              <a:schemeClr val="tx1"/>
            </a:solidFill>
            <a:effectLst/>
            <a:latin typeface="Calibri" pitchFamily="34" charset="0"/>
            <a:cs typeface="Calibri" pitchFamily="34" charset="0"/>
          </a:defRPr>
        </a:defPPr>
      </a:lst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US" sz="1800" b="0" i="0" u="none" strike="noStrike" cap="none" normalizeH="0" baseline="0" smtClean="0">
            <a:ln>
              <a:noFill/>
            </a:ln>
            <a:solidFill>
              <a:schemeClr val="tx1"/>
            </a:solidFill>
            <a:effectLst/>
            <a:latin typeface="Calibri" pitchFamily="34" charset="0"/>
            <a:cs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US" sz="1800" b="0" i="0" u="none" strike="noStrike" cap="none" normalizeH="0" baseline="0" smtClean="0">
            <a:ln>
              <a:noFill/>
            </a:ln>
            <a:solidFill>
              <a:schemeClr val="tx1"/>
            </a:solidFill>
            <a:effectLst/>
            <a:latin typeface="Calibri" pitchFamily="34" charset="0"/>
            <a:cs typeface="Calibri" pitchFamily="34" charset="0"/>
          </a:defRPr>
        </a:defPPr>
      </a:lst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AC04CFB0DC48448CBA564356C72ADD" ma:contentTypeVersion="14" ma:contentTypeDescription="Create a new document." ma:contentTypeScope="" ma:versionID="89885f55327f9537673bb598874544c6">
  <xsd:schema xmlns:xsd="http://www.w3.org/2001/XMLSchema" xmlns:xs="http://www.w3.org/2001/XMLSchema" xmlns:p="http://schemas.microsoft.com/office/2006/metadata/properties" xmlns:ns2="f4537cc0-5f84-424b-92b6-409d02327cad" xmlns:ns3="acfa276b-4a56-46b4-b275-3bfd83a0c9ce" targetNamespace="http://schemas.microsoft.com/office/2006/metadata/properties" ma:root="true" ma:fieldsID="0edf902548e126b56156dade19a294e9" ns2:_="" ns3:_="">
    <xsd:import namespace="f4537cc0-5f84-424b-92b6-409d02327cad"/>
    <xsd:import namespace="acfa276b-4a56-46b4-b275-3bfd83a0c9c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537cc0-5f84-424b-92b6-409d02327c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fa276b-4a56-46b4-b275-3bfd83a0c9c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d93e805-f7ce-4253-8aab-8f50cd24aa8d}" ma:internalName="TaxCatchAll" ma:showField="CatchAllData" ma:web="acfa276b-4a56-46b4-b275-3bfd83a0c9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537cc0-5f84-424b-92b6-409d02327cad">
      <Terms xmlns="http://schemas.microsoft.com/office/infopath/2007/PartnerControls"/>
    </lcf76f155ced4ddcb4097134ff3c332f>
    <TaxCatchAll xmlns="acfa276b-4a56-46b4-b275-3bfd83a0c9ce" xsi:nil="true"/>
    <SharedWithUsers xmlns="acfa276b-4a56-46b4-b275-3bfd83a0c9ce">
      <UserInfo>
        <DisplayName>Dobbs, Ben (ENE)</DisplayName>
        <AccountId>24</AccountId>
        <AccountType/>
      </UserInfo>
      <UserInfo>
        <DisplayName>McDaniel, Sarah (ENE)</DisplayName>
        <AccountId>26</AccountId>
        <AccountType/>
      </UserInfo>
      <UserInfo>
        <DisplayName>McDonough, Chris G (ENE)</DisplayName>
        <AccountId>195</AccountId>
        <AccountType/>
      </UserInfo>
      <UserInfo>
        <DisplayName>Frongillo, Cobi (ENE)</DisplayName>
        <AccountId>221</AccountId>
        <AccountType/>
      </UserInfo>
      <UserInfo>
        <DisplayName>Fletcher, Grace (ENE)</DisplayName>
        <AccountId>111</AccountId>
        <AccountType/>
      </UserInfo>
      <UserInfo>
        <DisplayName>Judge, Kerry (ENE)</DisplayName>
        <AccountId>182</AccountId>
        <AccountType/>
      </UserInfo>
      <UserInfo>
        <DisplayName>Maddalena, Lesley (ENE)</DisplayName>
        <AccountId>165</AccountId>
        <AccountType/>
      </UserInfo>
      <UserInfo>
        <DisplayName>Sergeant, Kara (ENE)</DisplayName>
        <AccountId>11</AccountId>
        <AccountType/>
      </UserInfo>
      <UserInfo>
        <DisplayName>Meserve, Samantha (ENE)</DisplayName>
        <AccountId>13</AccountId>
        <AccountType/>
      </UserInfo>
      <UserInfo>
        <DisplayName>Maho</DisplayName>
        <AccountId>246</AccountId>
        <AccountType/>
      </UserInfo>
    </SharedWithUsers>
    <MediaLengthInSeconds xmlns="f4537cc0-5f84-424b-92b6-409d02327cad" xsi:nil="true"/>
  </documentManagement>
</p:properties>
</file>

<file path=customXml/itemProps1.xml><?xml version="1.0" encoding="utf-8"?>
<ds:datastoreItem xmlns:ds="http://schemas.openxmlformats.org/officeDocument/2006/customXml" ds:itemID="{DC6F1DE4-528B-45BB-8054-94EDA2EAD389}"/>
</file>

<file path=customXml/itemProps2.xml><?xml version="1.0" encoding="utf-8"?>
<ds:datastoreItem xmlns:ds="http://schemas.openxmlformats.org/officeDocument/2006/customXml" ds:itemID="{7324D13E-0DE9-4736-876B-1F0704A2ABD9}"/>
</file>

<file path=customXml/itemProps3.xml><?xml version="1.0" encoding="utf-8"?>
<ds:datastoreItem xmlns:ds="http://schemas.openxmlformats.org/officeDocument/2006/customXml" ds:itemID="{FBC24923-EE46-4D5C-91AB-2B741B903F01}"/>
</file>

<file path=docProps/app.xml><?xml version="1.0" encoding="utf-8"?>
<Properties xmlns="http://schemas.openxmlformats.org/officeDocument/2006/extended-properties" xmlns:vt="http://schemas.openxmlformats.org/officeDocument/2006/docPropsVTypes">
  <Template>office theme</Template>
  <TotalTime>76</TotalTime>
  <Words>8964</Words>
  <Application>Microsoft Office PowerPoint</Application>
  <PresentationFormat>Widescreen</PresentationFormat>
  <Paragraphs>690</Paragraphs>
  <Slides>59</Slides>
  <Notes>33</Notes>
  <HiddenSlides>1</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59</vt:i4>
      </vt:variant>
    </vt:vector>
  </HeadingPairs>
  <TitlesOfParts>
    <vt:vector size="66" baseType="lpstr">
      <vt:lpstr>宋体</vt:lpstr>
      <vt:lpstr>Arial</vt:lpstr>
      <vt:lpstr>Arial,Sans-Serif</vt:lpstr>
      <vt:lpstr>Calibri</vt:lpstr>
      <vt:lpstr>Cambria Math</vt:lpstr>
      <vt:lpstr>Office Theme</vt:lpstr>
      <vt:lpstr>2_Office Theme</vt:lpstr>
      <vt:lpstr>Đề xuất ban đầu về Mục tiêu năng lượng tái tạo mặt trời của Massachusetts (SMART) Ngày 10/07/2024</vt:lpstr>
      <vt:lpstr>Mục lục</vt:lpstr>
      <vt:lpstr>Tổng quan</vt:lpstr>
      <vt:lpstr>Từ khi triển khai đến hiện tại&gt;&gt;</vt:lpstr>
      <vt:lpstr>Nguyên tắc hoạt động</vt:lpstr>
      <vt:lpstr>PowerPoint Presentation</vt:lpstr>
      <vt:lpstr>Cơ cấu</vt:lpstr>
      <vt:lpstr>Cơ cấu theo khối</vt:lpstr>
      <vt:lpstr>        Công suất không giới hạn đối với các dự án quy mô nhỏ (≤25 kW)</vt:lpstr>
      <vt:lpstr>       Công suất hàng năm theo khối - Dự án lớn (&gt;25 kW)</vt:lpstr>
      <vt:lpstr>Phân bổ công suất đối với dự án lớn</vt:lpstr>
      <vt:lpstr>Dự phòng công suất</vt:lpstr>
      <vt:lpstr>Mức giá đền bù áp dụng đối với dự án lớn (&gt;25 kW)</vt:lpstr>
      <vt:lpstr>Mức giá đền bù cho dự án nhỏ (≤25 kW)</vt:lpstr>
      <vt:lpstr>Quy trình thực hiện</vt:lpstr>
      <vt:lpstr>Thời hạn bảo lưu</vt:lpstr>
      <vt:lpstr>Chuyển đổi chương trình</vt:lpstr>
      <vt:lpstr>Mức trả thêm (Adder)</vt:lpstr>
      <vt:lpstr>Giá trị trả thêm dự kiến</vt:lpstr>
      <vt:lpstr>Mức trả thêm cho hình thức giá đỡ nâng cao</vt:lpstr>
      <vt:lpstr>Mái che</vt:lpstr>
      <vt:lpstr>Đơn vị sự nghiệp công lập</vt:lpstr>
      <vt:lpstr>Hệ thống lưu trữ năng lượng</vt:lpstr>
      <vt:lpstr>Hệ thống lưu trữ năng lượng</vt:lpstr>
      <vt:lpstr>Bảo vệ môi trường</vt:lpstr>
      <vt:lpstr>Sử dụng đất và lựa chọn địa điểm</vt:lpstr>
      <vt:lpstr>Tính đủ điều kiện sử dụng đất</vt:lpstr>
      <vt:lpstr>Chính sách giảm trừ đối với đất chưa khai thác</vt:lpstr>
      <vt:lpstr>Giám sát môi trường</vt:lpstr>
      <vt:lpstr>Tiêu chuẩn thực hiện</vt:lpstr>
      <vt:lpstr>Mức trả thêm dựa trên lợi ích cộng đồng</vt:lpstr>
      <vt:lpstr>Nông nghiệp quang điện</vt:lpstr>
      <vt:lpstr>Tổ máy phát điện theo biểu giá năng lượng mặt trời trong nông nghiệp</vt:lpstr>
      <vt:lpstr>Đất nông nghiệp mới được khai phá</vt:lpstr>
      <vt:lpstr>Đất nông nghiệp mới được khai phá</vt:lpstr>
      <vt:lpstr>Yêu cầu về chiều cao tấm pin</vt:lpstr>
      <vt:lpstr>Trường hợp ngoại lệ đối với Yêu cầu về ánh sáng mặt trời</vt:lpstr>
      <vt:lpstr>Hoạt động mới được đề xuất</vt:lpstr>
      <vt:lpstr>Vụ mùa so sánh được</vt:lpstr>
      <vt:lpstr>Miễn trừ do năng suất giảm</vt:lpstr>
      <vt:lpstr>Bức xạ quang hợp hữu hiệu</vt:lpstr>
      <vt:lpstr>Tính công bằng</vt:lpstr>
      <vt:lpstr>Tính công bằng và Khả năng tiếp cận</vt:lpstr>
      <vt:lpstr>Điện mặt trời chia sẻ cộng đồng </vt:lpstr>
      <vt:lpstr>Điện mặt trời chia sẻ cộng đồng (tiếp theo)</vt:lpstr>
      <vt:lpstr>Định nghĩa về Tòa nhà thu nhập thấp</vt:lpstr>
      <vt:lpstr>Định nghĩa về Khách hàng có thu nhập thấp</vt:lpstr>
      <vt:lpstr>Tổ máy phát điện theo biểu giá điện mặt trời áp dụng cho khu vực thu nhập thấp</vt:lpstr>
      <vt:lpstr>Quyền sở hữu của bên thứ ba</vt:lpstr>
      <vt:lpstr>Bảo vệ người tiêu dùng</vt:lpstr>
      <vt:lpstr>Quyền sở hữu trực tiếp của khu dân cư</vt:lpstr>
      <vt:lpstr>Quyền sở hữu khu dân cư của bên thứ ba</vt:lpstr>
      <vt:lpstr> Điện mặt trời chia sẻ cộng đồng</vt:lpstr>
      <vt:lpstr>Điện mặt trời chia sẻ cộng đồng (tiếp theo) </vt:lpstr>
      <vt:lpstr>Các sáng kiến khác</vt:lpstr>
      <vt:lpstr>Các thay đổi khác</vt:lpstr>
      <vt:lpstr>Các hoạt động tiếp theo</vt:lpstr>
      <vt:lpstr>Các hoạt động tiếp theo</vt:lpstr>
      <vt:lpstr>Definitions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Meserve, Samantha (ENE)</dc:creator>
  <cp:lastModifiedBy>Alla P</cp:lastModifiedBy>
  <cp:revision>12</cp:revision>
  <cp:lastPrinted>1601-01-01T00:00:00Z</cp:lastPrinted>
  <dcterms:created xsi:type="dcterms:W3CDTF">2023-08-29T14:46:58Z</dcterms:created>
  <dcterms:modified xsi:type="dcterms:W3CDTF">2024-07-12T15:20:26Z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ExtendedDescription">
    <vt:lpwstr/>
  </property>
  <property fmtid="{D5CDD505-2E9C-101B-9397-08002B2CF9AE}" pid="3" name="ComplianceAssetId">
    <vt:lpwstr/>
  </property>
  <property fmtid="{D5CDD505-2E9C-101B-9397-08002B2CF9AE}" pid="4" name="ContentTypeId">
    <vt:lpwstr>0x01010029AC04CFB0DC48448CBA564356C72ADD</vt:lpwstr>
  </property>
  <property fmtid="{D5CDD505-2E9C-101B-9397-08002B2CF9AE}" pid="5" name="lcf76f155ced4ddcb4097134ff3c332f">
    <vt:lpwstr/>
  </property>
  <property fmtid="{D5CDD505-2E9C-101B-9397-08002B2CF9AE}" pid="6" name="MediaServiceImageTags">
    <vt:lpwstr/>
  </property>
  <property fmtid="{D5CDD505-2E9C-101B-9397-08002B2CF9AE}" pid="7" name="Order">
    <vt:r8>42544700</vt:r8>
  </property>
  <property fmtid="{D5CDD505-2E9C-101B-9397-08002B2CF9AE}" pid="8" name="SharedWithUsers">
    <vt:lpwstr>24;#Dobbs, Ben (ENE);#26;#McDaniel, Sarah (ENE);#195;#McDonough, Chris G (ENE);#221;#Frongillo, Cobi (ENE);#111;#Fletcher, Grace (ENE);#182;#Judge, Kerry (ENE);#165;#Maddalena, Lesley (ENE);#11;#Sergeant, Kara (ENE);#13;#Meserve, Samantha (ENE);#246;#Maho</vt:lpwstr>
  </property>
  <property fmtid="{D5CDD505-2E9C-101B-9397-08002B2CF9AE}" pid="9" name="TaxCatchAll">
    <vt:lpwstr/>
  </property>
  <property fmtid="{D5CDD505-2E9C-101B-9397-08002B2CF9AE}" pid="10" name="TemplateUrl">
    <vt:lpwstr/>
  </property>
  <property fmtid="{D5CDD505-2E9C-101B-9397-08002B2CF9AE}" pid="11" name="TriggerFlowInfo">
    <vt:lpwstr/>
  </property>
  <property fmtid="{D5CDD505-2E9C-101B-9397-08002B2CF9AE}" pid="12" name="xd_ProgID">
    <vt:lpwstr/>
  </property>
  <property fmtid="{D5CDD505-2E9C-101B-9397-08002B2CF9AE}" pid="13" name="xd_Signature">
    <vt:bool>false</vt:bool>
  </property>
  <property fmtid="{D5CDD505-2E9C-101B-9397-08002B2CF9AE}" pid="14" name="_SourceUrl">
    <vt:lpwstr/>
  </property>
  <property fmtid="{D5CDD505-2E9C-101B-9397-08002B2CF9AE}" pid="15" name="_SharedFileIndex">
    <vt:lpwstr/>
  </property>
</Properties>
</file>