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6" y="552"/>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0926" y="1346301"/>
            <a:ext cx="5310497"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30005;&#35805;&#65306;+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lstStyle/>
          <a:p>
            <a:r>
              <a:rPr lang="zh-CN" dirty="0">
                <a:solidFill>
                  <a:schemeClr val="bg1"/>
                </a:solidFill>
                <a:ea typeface="Open Sans" panose="020B0606030504020204" pitchFamily="34" charset="0"/>
                <a:cs typeface="Sora" pitchFamily="2" charset="0"/>
              </a:rPr>
              <a:t>2025 年 DOER 市政厅</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prstGeom prst="rect">
            <a:avLst/>
          </a:prstGeom>
        </p:spPr>
        <p:txBody>
          <a:bodyPr/>
          <a:lstStyle/>
          <a:p>
            <a:r>
              <a:rPr lang="zh-CN" i="0">
                <a:solidFill>
                  <a:schemeClr val="bg1"/>
                </a:solidFill>
                <a:ea typeface="Open Sans" panose="020B0606030504020204" pitchFamily="34" charset="0"/>
                <a:cs typeface="Open Sans" panose="020B0606030504020204" pitchFamily="34" charset="0"/>
              </a:rPr>
              <a:t>2025 年 1 月 27 日</a:t>
            </a: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207960"/>
          </a:xfrm>
        </p:spPr>
        <p:txBody>
          <a:bodyPr/>
          <a:lstStyle/>
          <a:p>
            <a:r>
              <a:rPr lang="zh-CN" sz="1600"/>
              <a:t>专员</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zh-CN" sz="1800" dirty="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zh-CN" sz="1600" b="1">
                <a:solidFill>
                  <a:srgbClr val="1E7F7B"/>
                </a:solidFill>
                <a:cs typeface="Sora" pitchFamily="2" charset="0"/>
              </a:rPr>
              <a:t>2025 年时间表</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5" y="2269612"/>
            <a:ext cx="3063070" cy="1107611"/>
          </a:xfrm>
          <a:prstGeom prst="rect">
            <a:avLst/>
          </a:prstGeom>
          <a:noFill/>
        </p:spPr>
        <p:txBody>
          <a:bodyPr wrap="square" lIns="91440" tIns="45720" rIns="91440" bIns="45720" anchor="t">
            <a:spAutoFit/>
          </a:bodyPr>
          <a:lstStyle/>
          <a:p>
            <a:pPr marL="171450" indent="-171450">
              <a:lnSpc>
                <a:spcPts val="1600"/>
              </a:lnSpc>
              <a:buFont typeface="Arial"/>
              <a:buChar char="•"/>
            </a:pPr>
            <a:r>
              <a:rPr lang="zh-CN" sz="1200" b="1">
                <a:solidFill>
                  <a:schemeClr val="tx1">
                    <a:lumMod val="50000"/>
                    <a:lumOff val="50000"/>
                  </a:schemeClr>
                </a:solidFill>
                <a:ea typeface="Calibri"/>
                <a:cs typeface="Calibri"/>
              </a:rPr>
              <a:t>2 月：</a:t>
            </a:r>
            <a:r>
              <a:rPr lang="zh-CN" sz="1200">
                <a:solidFill>
                  <a:schemeClr val="tx1">
                    <a:lumMod val="50000"/>
                    <a:lumOff val="50000"/>
                  </a:schemeClr>
                </a:solidFill>
                <a:ea typeface="Calibri"/>
                <a:cs typeface="Calibri"/>
              </a:rPr>
              <a:t>2025-2027 三年计划预期指令</a:t>
            </a:r>
          </a:p>
          <a:p>
            <a:pPr marL="171450" indent="-171450">
              <a:lnSpc>
                <a:spcPts val="1600"/>
              </a:lnSpc>
              <a:buFont typeface="Arial"/>
              <a:buChar char="•"/>
            </a:pPr>
            <a:r>
              <a:rPr lang="zh-CN" sz="1200" b="1">
                <a:solidFill>
                  <a:schemeClr val="tx1">
                    <a:lumMod val="50000"/>
                    <a:lumOff val="50000"/>
                  </a:schemeClr>
                </a:solidFill>
                <a:ea typeface="Calibri"/>
                <a:cs typeface="Calibri"/>
              </a:rPr>
              <a:t>6 月：</a:t>
            </a:r>
            <a:r>
              <a:rPr lang="zh-CN" sz="1200">
                <a:solidFill>
                  <a:schemeClr val="tx1">
                    <a:lumMod val="50000"/>
                    <a:lumOff val="50000"/>
                  </a:schemeClr>
                </a:solidFill>
                <a:ea typeface="Calibri"/>
                <a:cs typeface="Calibri"/>
              </a:rPr>
              <a:t>IRA 资金发放</a:t>
            </a:r>
          </a:p>
          <a:p>
            <a:pPr marL="171450" indent="-171450">
              <a:lnSpc>
                <a:spcPts val="1600"/>
              </a:lnSpc>
              <a:buFont typeface="Arial"/>
              <a:buChar char="•"/>
            </a:pPr>
            <a:r>
              <a:rPr lang="zh-CN" sz="1200" b="1">
                <a:solidFill>
                  <a:schemeClr val="tx1">
                    <a:lumMod val="50000"/>
                    <a:lumOff val="50000"/>
                  </a:schemeClr>
                </a:solidFill>
                <a:ea typeface="Calibri"/>
                <a:cs typeface="Calibri"/>
              </a:rPr>
              <a:t>正在进行的活动：</a:t>
            </a:r>
            <a:r>
              <a:rPr lang="zh-CN" sz="1200">
                <a:solidFill>
                  <a:schemeClr val="tx1">
                    <a:lumMod val="50000"/>
                    <a:lumOff val="50000"/>
                  </a:schemeClr>
                </a:solidFill>
                <a:ea typeface="Calibri"/>
                <a:cs typeface="Calibri"/>
              </a:rPr>
              <a:t>提高公众参与度</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828985"/>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138102"/>
            <a:ext cx="3249058" cy="2133533"/>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CN" sz="1200" b="1" dirty="0">
                <a:solidFill>
                  <a:schemeClr val="tx1">
                    <a:lumMod val="50000"/>
                    <a:lumOff val="50000"/>
                  </a:schemeClr>
                </a:solidFill>
                <a:ea typeface="Calibri"/>
                <a:cs typeface="Calibri"/>
              </a:rPr>
              <a:t>2 月：</a:t>
            </a:r>
            <a:r>
              <a:rPr lang="zh-CN" sz="1200" dirty="0">
                <a:solidFill>
                  <a:schemeClr val="tx1">
                    <a:lumMod val="50000"/>
                    <a:lumOff val="50000"/>
                  </a:schemeClr>
                </a:solidFill>
                <a:ea typeface="Calibri"/>
                <a:cs typeface="Calibri"/>
              </a:rPr>
              <a:t>就商业 PACE 方面征集公众对拟议指南修订的反馈意见</a:t>
            </a:r>
          </a:p>
          <a:p>
            <a:pPr marL="171450" indent="-171450">
              <a:lnSpc>
                <a:spcPts val="1600"/>
              </a:lnSpc>
              <a:buFont typeface="Arial" panose="020B0604020202020204" pitchFamily="34" charset="0"/>
              <a:buChar char="•"/>
            </a:pPr>
            <a:r>
              <a:rPr lang="zh-CN" sz="1200" b="1" dirty="0">
                <a:solidFill>
                  <a:schemeClr val="tx1">
                    <a:lumMod val="50000"/>
                    <a:lumOff val="50000"/>
                  </a:schemeClr>
                </a:solidFill>
                <a:ea typeface="Calibri"/>
                <a:cs typeface="Calibri"/>
              </a:rPr>
              <a:t>正在进行的项目：</a:t>
            </a:r>
            <a:r>
              <a:rPr lang="zh-CN" sz="1200" dirty="0">
                <a:solidFill>
                  <a:schemeClr val="tx1">
                    <a:lumMod val="50000"/>
                    <a:lumOff val="50000"/>
                  </a:schemeClr>
                </a:solidFill>
                <a:ea typeface="Calibri"/>
                <a:cs typeface="Calibri"/>
              </a:rPr>
              <a:t>通过 </a:t>
            </a:r>
            <a:r>
              <a:rPr lang="zh-CN" sz="1200" dirty="0">
                <a:solidFill>
                  <a:srgbClr val="3567B1"/>
                </a:solidFill>
                <a:ea typeface="Calibri"/>
                <a:cs typeface="Calibri"/>
                <a:hlinkClick r:id="rId2">
                  <a:extLst>
                    <a:ext uri="{A12FA001-AC4F-418D-AE19-62706E023703}">
                      <ahyp:hlinkClr xmlns:ahyp="http://schemas.microsoft.com/office/drawing/2018/hyperlinkcolor" val="tx"/>
                    </a:ext>
                  </a:extLst>
                </a:hlinkClick>
              </a:rPr>
              <a:t>EEAC 月度公开会议</a:t>
            </a:r>
            <a:r>
              <a:rPr lang="zh-CN" sz="1200" dirty="0">
                <a:ea typeface="Calibri"/>
                <a:cs typeface="Calibri"/>
              </a:rPr>
              <a:t>参与</a:t>
            </a:r>
          </a:p>
          <a:p>
            <a:pPr marL="171450" indent="-171450">
              <a:lnSpc>
                <a:spcPts val="1600"/>
              </a:lnSpc>
              <a:buFont typeface="Arial" panose="020B0604020202020204" pitchFamily="34" charset="0"/>
              <a:buChar char="•"/>
            </a:pPr>
            <a:r>
              <a:rPr lang="zh-CN" sz="1200" b="1" dirty="0">
                <a:solidFill>
                  <a:schemeClr val="tx1">
                    <a:lumMod val="50000"/>
                    <a:lumOff val="50000"/>
                  </a:schemeClr>
                </a:solidFill>
                <a:ea typeface="Calibri"/>
                <a:cs typeface="Calibri"/>
              </a:rPr>
              <a:t>正在进行的活动：</a:t>
            </a:r>
            <a:r>
              <a:rPr lang="zh-CN" sz="1200" dirty="0">
                <a:ea typeface="Calibri"/>
                <a:cs typeface="Calibri"/>
              </a:rPr>
              <a:t>通过 </a:t>
            </a:r>
            <a:r>
              <a:rPr lang="zh-CN"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zh-CN" sz="1200" dirty="0">
                <a:ea typeface="Calibri"/>
                <a:cs typeface="Calibri"/>
              </a:rPr>
              <a:t> 征集关于能源法规的反馈意见以及</a:t>
            </a:r>
            <a:r>
              <a:rPr lang="zh-CN" sz="1200" dirty="0">
                <a:solidFill>
                  <a:schemeClr val="tx1">
                    <a:lumMod val="50000"/>
                    <a:lumOff val="50000"/>
                  </a:schemeClr>
                </a:solidFill>
                <a:ea typeface="Calibri"/>
                <a:cs typeface="Calibri"/>
              </a:rPr>
              <a:t> Mass Save 计划赞助的培训 </a:t>
            </a:r>
          </a:p>
          <a:p>
            <a:pPr marL="171450" indent="-171450">
              <a:lnSpc>
                <a:spcPts val="1600"/>
              </a:lnSpc>
              <a:buFont typeface="Arial" panose="020B0604020202020204" pitchFamily="34" charset="0"/>
              <a:buChar char="•"/>
            </a:pPr>
            <a:r>
              <a:rPr lang="zh-CN" sz="1200" b="1" dirty="0">
                <a:solidFill>
                  <a:schemeClr val="tx1">
                    <a:lumMod val="50000"/>
                    <a:lumOff val="50000"/>
                  </a:schemeClr>
                </a:solidFill>
                <a:ea typeface="Calibri"/>
                <a:cs typeface="Calibri"/>
              </a:rPr>
              <a:t>正在进行的活动</a:t>
            </a:r>
            <a:r>
              <a:rPr lang="zh-CN" sz="1200" dirty="0">
                <a:solidFill>
                  <a:schemeClr val="tx1">
                    <a:lumMod val="50000"/>
                    <a:lumOff val="50000"/>
                  </a:schemeClr>
                </a:solidFill>
                <a:ea typeface="Calibri"/>
                <a:cs typeface="Calibri"/>
              </a:rPr>
              <a:t>：征集利益相关者对建筑能源报告指南的反馈意见，</a:t>
            </a:r>
            <a:r>
              <a:rPr lang="zh-CN" sz="1200" dirty="0">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zh-CN" sz="4000"/>
              <a:t>能源效率</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442578" cy="4132897"/>
          </a:xfrm>
        </p:spPr>
        <p:txBody>
          <a:bodyPr lIns="91440" tIns="45720" rIns="91440" bIns="45720" anchor="t"/>
          <a:lstStyle/>
          <a:p>
            <a:pPr marL="285750" indent="-285750">
              <a:lnSpc>
                <a:spcPct val="100000"/>
              </a:lnSpc>
              <a:buFont typeface="Arial" panose="020B0604020202020204" pitchFamily="34" charset="0"/>
              <a:buChar char="•"/>
            </a:pPr>
            <a:r>
              <a:rPr lang="zh-CN" b="0" dirty="0">
                <a:solidFill>
                  <a:srgbClr val="3567B1"/>
                </a:solidFill>
              </a:rPr>
              <a:t>与 Mass Save 计划管理员就 2025-2027 三年计划展开持续合作</a:t>
            </a:r>
          </a:p>
          <a:p>
            <a:pPr marL="628650" lvl="1" indent="-171450">
              <a:lnSpc>
                <a:spcPct val="100000"/>
              </a:lnSpc>
              <a:buFont typeface="Arial" panose="020B0604020202020204" pitchFamily="34" charset="0"/>
              <a:buChar char="•"/>
            </a:pPr>
            <a:r>
              <a:rPr lang="zh-CN" sz="1200" dirty="0">
                <a:solidFill>
                  <a:srgbClr val="3567B1"/>
                </a:solidFill>
                <a:ea typeface="Calibri"/>
                <a:cs typeface="Calibri"/>
              </a:rPr>
              <a:t>通过便利的交付方式，为全州中等收入客户和指定权益社区的租户提供免费的房屋节能改造和热泵</a:t>
            </a:r>
          </a:p>
          <a:p>
            <a:pPr marL="628650" lvl="1" indent="-171450">
              <a:lnSpc>
                <a:spcPct val="100000"/>
              </a:lnSpc>
              <a:buFont typeface="Arial" panose="020B0604020202020204" pitchFamily="34" charset="0"/>
              <a:buChar char="•"/>
            </a:pPr>
            <a:r>
              <a:rPr lang="zh-CN" sz="1200" dirty="0">
                <a:solidFill>
                  <a:srgbClr val="3567B1"/>
                </a:solidFill>
                <a:ea typeface="Calibri"/>
                <a:cs typeface="Calibri"/>
              </a:rPr>
              <a:t>推出家庭记分卡和脱碳咨询</a:t>
            </a:r>
          </a:p>
          <a:p>
            <a:pPr marL="285750" indent="-285750">
              <a:lnSpc>
                <a:spcPct val="100000"/>
              </a:lnSpc>
              <a:spcBef>
                <a:spcPts val="1200"/>
              </a:spcBef>
              <a:buFont typeface="Arial" panose="020B0604020202020204" pitchFamily="34" charset="0"/>
              <a:buChar char="•"/>
            </a:pPr>
            <a:r>
              <a:rPr lang="zh-CN" b="0" dirty="0">
                <a:solidFill>
                  <a:srgbClr val="3567B1"/>
                </a:solidFill>
                <a:ea typeface="Calibri"/>
                <a:cs typeface="Calibri"/>
              </a:rPr>
              <a:t>增加公众了解能源效率部门工作的机会</a:t>
            </a:r>
          </a:p>
          <a:p>
            <a:pPr marL="285750" indent="-285750">
              <a:lnSpc>
                <a:spcPct val="100000"/>
              </a:lnSpc>
              <a:spcBef>
                <a:spcPts val="1200"/>
              </a:spcBef>
              <a:buFont typeface="Arial" panose="020B0604020202020204" pitchFamily="34" charset="0"/>
              <a:buChar char="•"/>
            </a:pPr>
            <a:r>
              <a:rPr lang="zh-CN" b="0" dirty="0">
                <a:solidFill>
                  <a:srgbClr val="3567B1"/>
                </a:solidFill>
                <a:ea typeface="Calibri"/>
                <a:cs typeface="Calibri"/>
              </a:rPr>
              <a:t>通过 Mass Save 计划为市政照明厂客户推出家庭能源回扣计划、家庭电气化和电器回扣计划</a:t>
            </a:r>
          </a:p>
          <a:p>
            <a:pPr marL="285750" indent="-285750">
              <a:lnSpc>
                <a:spcPct val="100000"/>
              </a:lnSpc>
              <a:buFont typeface="Calibri"/>
              <a:buChar char="-"/>
            </a:pPr>
            <a:endParaRPr lang="en-US" dirty="0">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zh-CN"/>
              <a:t>绿色社区</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6165606" cy="2688880"/>
          </a:xfrm>
        </p:spPr>
        <p:txBody>
          <a:bodyPr lIns="91440" tIns="45720" rIns="91440" bIns="45720" numCol="1" spcCol="548640" anchor="t"/>
          <a:lstStyle/>
          <a:p>
            <a:pPr marL="342900" indent="-342900">
              <a:lnSpc>
                <a:spcPct val="100000"/>
              </a:lnSpc>
              <a:spcBef>
                <a:spcPts val="0"/>
              </a:spcBef>
              <a:spcAft>
                <a:spcPts val="1800"/>
              </a:spcAft>
              <a:buFont typeface="Arial" panose="020B0604020202020204" pitchFamily="34" charset="0"/>
              <a:buChar char="•"/>
            </a:pPr>
            <a:r>
              <a:rPr lang="zh-CN" sz="2000" dirty="0">
                <a:solidFill>
                  <a:srgbClr val="3567B1"/>
                </a:solidFill>
                <a:ea typeface="Calibri"/>
                <a:cs typeface="Calibri"/>
              </a:rPr>
              <a:t>支持和鼓励公平的市政脱碳工作，以进一步实现马萨诸塞州的气候目标</a:t>
            </a:r>
          </a:p>
          <a:p>
            <a:pPr marL="342900" indent="-342900">
              <a:lnSpc>
                <a:spcPct val="100000"/>
              </a:lnSpc>
              <a:spcBef>
                <a:spcPts val="0"/>
              </a:spcBef>
              <a:spcAft>
                <a:spcPts val="1800"/>
              </a:spcAft>
              <a:buFont typeface="Arial" panose="020B0604020202020204" pitchFamily="34" charset="0"/>
              <a:buChar char="•"/>
            </a:pPr>
            <a:r>
              <a:rPr lang="zh-CN" sz="2000" dirty="0">
                <a:solidFill>
                  <a:srgbClr val="3567B1"/>
                </a:solidFill>
                <a:ea typeface="Calibri"/>
                <a:cs typeface="Calibri"/>
              </a:rPr>
              <a:t>认证首批气候领袖社区</a:t>
            </a:r>
          </a:p>
          <a:p>
            <a:pPr marL="342900" indent="-342900">
              <a:lnSpc>
                <a:spcPct val="100000"/>
              </a:lnSpc>
              <a:spcBef>
                <a:spcPts val="0"/>
              </a:spcBef>
              <a:spcAft>
                <a:spcPts val="1800"/>
              </a:spcAft>
              <a:buFont typeface="Arial" panose="020B0604020202020204" pitchFamily="34" charset="0"/>
              <a:buChar char="•"/>
            </a:pPr>
            <a:r>
              <a:rPr lang="zh-CN" sz="2000" dirty="0">
                <a:solidFill>
                  <a:srgbClr val="3567B1"/>
                </a:solidFill>
                <a:ea typeface="Calibri"/>
                <a:cs typeface="Calibri"/>
              </a:rPr>
              <a:t>覆盖 300 个绿色社区</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zh-CN" sz="2800"/>
              <a:t>2025 年目标</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zh-CN" sz="1600" b="1">
                <a:solidFill>
                  <a:srgbClr val="1E7F7B"/>
                </a:solidFill>
                <a:cs typeface="Sora" pitchFamily="2" charset="0"/>
              </a:rPr>
              <a:t>2025 年时间表/截止日期</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17980"/>
          </a:xfrm>
          <a:prstGeom prst="rect">
            <a:avLst/>
          </a:prstGeom>
          <a:noFill/>
        </p:spPr>
        <p:txBody>
          <a:bodyPr wrap="square" lIns="91440" tIns="45720" rIns="91440" bIns="45720" anchor="t">
            <a:spAutoFit/>
          </a:bodyPr>
          <a:lstStyle/>
          <a:p>
            <a:pPr>
              <a:lnSpc>
                <a:spcPts val="1600"/>
              </a:lnSpc>
            </a:pPr>
            <a:endParaRPr lang="en-US" sz="1200">
              <a:solidFill>
                <a:schemeClr val="tx1">
                  <a:lumMod val="50000"/>
                  <a:lumOff val="50000"/>
                </a:schemeClr>
              </a:solidFill>
            </a:endParaRPr>
          </a:p>
          <a:p>
            <a:pPr marL="171450" indent="-171450">
              <a:lnSpc>
                <a:spcPts val="1600"/>
              </a:lnSpc>
              <a:buFont typeface="Arial" panose="020B0604020202020204" pitchFamily="34" charset="0"/>
              <a:buChar char="•"/>
            </a:pPr>
            <a:r>
              <a:rPr lang="zh-CN" sz="1200"/>
              <a:t>访问我们的</a:t>
            </a:r>
            <a:r>
              <a:rPr lang="zh-CN" sz="1200">
                <a:solidFill>
                  <a:srgbClr val="3567B1"/>
                </a:solidFill>
                <a:hlinkClick r:id="rId2">
                  <a:extLst>
                    <a:ext uri="{A12FA001-AC4F-418D-AE19-62706E023703}">
                      <ahyp:hlinkClr xmlns:ahyp="http://schemas.microsoft.com/office/drawing/2018/hyperlinkcolor" val="tx"/>
                    </a:ext>
                  </a:extLst>
                </a:hlinkClick>
              </a:rPr>
              <a:t>网站</a:t>
            </a:r>
            <a:r>
              <a:rPr lang="zh-CN" sz="1200">
                <a:solidFill>
                  <a:schemeClr val="tx1">
                    <a:lumMod val="50000"/>
                    <a:lumOff val="50000"/>
                  </a:schemeClr>
                </a:solidFill>
              </a:rPr>
              <a:t>，查看重要截止日期</a:t>
            </a:r>
          </a:p>
          <a:p>
            <a:pPr>
              <a:lnSpc>
                <a:spcPts val="1600"/>
              </a:lnSpc>
            </a:pPr>
            <a:endParaRPr lang="en-US" sz="1200"/>
          </a:p>
          <a:p>
            <a:pPr>
              <a:lnSpc>
                <a:spcPts val="1600"/>
              </a:lnSpc>
            </a:pPr>
            <a:r>
              <a:rPr lang="zh-CN" sz="1200">
                <a:solidFill>
                  <a:srgbClr val="3567B1"/>
                </a:solidFill>
                <a:hlinkClick r:id="rId2">
                  <a:extLst>
                    <a:ext uri="{A12FA001-AC4F-418D-AE19-62706E023703}">
                      <ahyp:hlinkClr xmlns:ahyp="http://schemas.microsoft.com/office/drawing/2018/hyperlinkcolor" val="tx"/>
                    </a:ext>
                  </a:extLst>
                </a:hlinkClick>
              </a:rPr>
              <a:t>绿色社区计划 2025 年日历</a:t>
            </a: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5" y="4390655"/>
            <a:ext cx="3206287" cy="1723164"/>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CN" sz="1200" b="1">
                <a:solidFill>
                  <a:schemeClr val="tx1">
                    <a:lumMod val="50000"/>
                    <a:lumOff val="50000"/>
                  </a:schemeClr>
                </a:solidFill>
                <a:ea typeface="Calibri"/>
                <a:cs typeface="Calibri"/>
              </a:rPr>
              <a:t>夏秋季：</a:t>
            </a:r>
            <a:r>
              <a:rPr lang="zh-CN" sz="1200">
                <a:solidFill>
                  <a:schemeClr val="tx1">
                    <a:lumMod val="50000"/>
                    <a:lumOff val="50000"/>
                  </a:schemeClr>
                </a:solidFill>
                <a:ea typeface="Calibri"/>
                <a:cs typeface="Calibri"/>
              </a:rPr>
              <a:t>示范细则利益相关者会议</a:t>
            </a:r>
          </a:p>
          <a:p>
            <a:pPr marL="171450" indent="-171450">
              <a:lnSpc>
                <a:spcPts val="1600"/>
              </a:lnSpc>
              <a:buFont typeface="Arial" panose="020B0604020202020204" pitchFamily="34" charset="0"/>
              <a:buChar char="•"/>
            </a:pPr>
            <a:r>
              <a:rPr lang="zh-CN" sz="1200" b="1">
                <a:solidFill>
                  <a:schemeClr val="tx1">
                    <a:lumMod val="50000"/>
                    <a:lumOff val="50000"/>
                  </a:schemeClr>
                </a:solidFill>
                <a:ea typeface="Calibri"/>
                <a:cs typeface="Calibri"/>
              </a:rPr>
              <a:t>秋季：</a:t>
            </a:r>
            <a:r>
              <a:rPr lang="zh-CN" sz="1200">
                <a:solidFill>
                  <a:schemeClr val="tx1">
                    <a:lumMod val="50000"/>
                    <a:lumOff val="50000"/>
                  </a:schemeClr>
                </a:solidFill>
                <a:ea typeface="Calibri"/>
                <a:cs typeface="Calibri"/>
              </a:rPr>
              <a:t>绿色社区峰会</a:t>
            </a:r>
          </a:p>
          <a:p>
            <a:pPr marL="171450" indent="-171450">
              <a:lnSpc>
                <a:spcPts val="1600"/>
              </a:lnSpc>
              <a:buFont typeface="Arial" panose="020B0604020202020204" pitchFamily="34" charset="0"/>
              <a:buChar char="•"/>
            </a:pPr>
            <a:r>
              <a:rPr lang="zh-CN" sz="1200" b="1">
                <a:solidFill>
                  <a:schemeClr val="tx1">
                    <a:lumMod val="50000"/>
                    <a:lumOff val="50000"/>
                  </a:schemeClr>
                </a:solidFill>
                <a:ea typeface="Calibri"/>
                <a:cs typeface="Calibri"/>
              </a:rPr>
              <a:t>正在进行的活动</a:t>
            </a:r>
            <a:r>
              <a:rPr lang="zh-CN" sz="1200">
                <a:solidFill>
                  <a:schemeClr val="tx1">
                    <a:lumMod val="50000"/>
                    <a:lumOff val="50000"/>
                  </a:schemeClr>
                </a:solidFill>
                <a:ea typeface="Calibri"/>
                <a:cs typeface="Calibri"/>
              </a:rPr>
              <a:t>：</a:t>
            </a:r>
            <a:r>
              <a:rPr lang="zh-CN" sz="1200">
                <a:ea typeface="Calibri"/>
                <a:cs typeface="Calibri"/>
              </a:rPr>
              <a:t>全年专题网络研讨会 - </a:t>
            </a:r>
            <a:r>
              <a:rPr lang="zh-CN" sz="1200">
                <a:solidFill>
                  <a:srgbClr val="3567B1"/>
                </a:solidFill>
                <a:ea typeface="Calibri"/>
                <a:cs typeface="Calibri"/>
                <a:hlinkClick r:id="rId3">
                  <a:extLst>
                    <a:ext uri="{A12FA001-AC4F-418D-AE19-62706E023703}">
                      <ahyp:hlinkClr xmlns:ahyp="http://schemas.microsoft.com/office/drawing/2018/hyperlinkcolor" val="tx"/>
                    </a:ext>
                  </a:extLst>
                </a:hlinkClick>
              </a:rPr>
              <a:t>加入我们的电子邮件群发列表</a:t>
            </a:r>
            <a:r>
              <a:rPr lang="zh-CN" sz="1200">
                <a:solidFill>
                  <a:schemeClr val="tx1">
                    <a:lumMod val="50000"/>
                    <a:lumOff val="50000"/>
                  </a:schemeClr>
                </a:solidFill>
                <a:ea typeface="Calibri"/>
                <a:cs typeface="Calibri"/>
              </a:rPr>
              <a:t>，接收拨款和其他机会的通知</a:t>
            </a:r>
          </a:p>
          <a:p>
            <a:pPr>
              <a:lnSpc>
                <a:spcPts val="1600"/>
              </a:lnSpc>
            </a:pPr>
            <a:endParaRPr lang="en-US" sz="120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zh-CN" sz="4000"/>
              <a:t>绿色社区</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11912" cy="4471866"/>
          </a:xfrm>
        </p:spPr>
        <p:txBody>
          <a:bodyPr lIns="91440" tIns="45720" rIns="91440" bIns="45720" anchor="t"/>
          <a:lstStyle/>
          <a:p>
            <a:pPr>
              <a:lnSpc>
                <a:spcPct val="100000"/>
              </a:lnSpc>
            </a:pPr>
            <a:r>
              <a:rPr lang="zh-CN" sz="1800" dirty="0">
                <a:solidFill>
                  <a:srgbClr val="3567B1"/>
                </a:solidFill>
                <a:ea typeface="Calibri"/>
                <a:cs typeface="Sora" pitchFamily="2" charset="0"/>
              </a:rPr>
              <a:t>拨款：</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市政能源技术援助 (META)</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绿色社区 (GC) 竞争性拨款</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市政脱碳路线图援助</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气候领袖技术支持</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区域学区</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区域能源规划援助</a:t>
            </a:r>
          </a:p>
          <a:p>
            <a:pPr marL="574675" lvl="1" indent="-285750">
              <a:lnSpc>
                <a:spcPct val="100000"/>
              </a:lnSpc>
              <a:buFont typeface="Arial" panose="020B0604020202020204" pitchFamily="34" charset="0"/>
              <a:buChar char="•"/>
            </a:pPr>
            <a:r>
              <a:rPr lang="zh-CN" sz="1600" dirty="0">
                <a:solidFill>
                  <a:srgbClr val="3567B1"/>
                </a:solidFill>
                <a:ea typeface="Calibri"/>
                <a:cs typeface="Sora" pitchFamily="2" charset="0"/>
              </a:rPr>
              <a:t>气候领袖脱碳加速器</a:t>
            </a:r>
          </a:p>
          <a:p>
            <a:pPr>
              <a:lnSpc>
                <a:spcPct val="100000"/>
              </a:lnSpc>
            </a:pPr>
            <a:r>
              <a:rPr lang="zh-CN" sz="1800" dirty="0">
                <a:solidFill>
                  <a:srgbClr val="3567B1"/>
                </a:solidFill>
                <a:ea typeface="Calibri"/>
                <a:cs typeface="Sora" pitchFamily="2" charset="0"/>
              </a:rPr>
              <a:t>协调市政脱碳工作与新三年计划</a:t>
            </a:r>
          </a:p>
          <a:p>
            <a:pPr>
              <a:lnSpc>
                <a:spcPct val="100000"/>
              </a:lnSpc>
            </a:pPr>
            <a:r>
              <a:rPr lang="zh-CN" sz="1800" dirty="0">
                <a:solidFill>
                  <a:srgbClr val="3567B1"/>
                </a:solidFill>
                <a:ea typeface="Calibri"/>
                <a:cs typeface="Sora" pitchFamily="2" charset="0"/>
              </a:rPr>
              <a:t>示范太阳能和电池存储细则制定</a:t>
            </a:r>
          </a:p>
          <a:p>
            <a:pPr>
              <a:lnSpc>
                <a:spcPct val="100000"/>
              </a:lnSpc>
            </a:pPr>
            <a:r>
              <a:rPr lang="zh-CN" sz="1800" dirty="0">
                <a:solidFill>
                  <a:srgbClr val="3567B1"/>
                </a:solidFill>
                <a:ea typeface="Calibri"/>
                <a:cs typeface="Sora" pitchFamily="2" charset="0"/>
              </a:rPr>
              <a:t>市政能力建设</a:t>
            </a:r>
          </a:p>
          <a:p>
            <a:pPr>
              <a:lnSpc>
                <a:spcPct val="100000"/>
              </a:lnSpc>
            </a:pPr>
            <a:r>
              <a:rPr lang="zh-CN" sz="1800" dirty="0">
                <a:solidFill>
                  <a:srgbClr val="3567B1"/>
                </a:solidFill>
                <a:ea typeface="Calibri"/>
                <a:cs typeface="Sora" pitchFamily="2" charset="0"/>
              </a:rPr>
              <a:t>绿色社区峰会</a:t>
            </a:r>
          </a:p>
          <a:p>
            <a:pPr>
              <a:lnSpc>
                <a:spcPct val="100000"/>
              </a:lnSpc>
            </a:pPr>
            <a:endParaRPr lang="en-US" dirty="0">
              <a:solidFill>
                <a:srgbClr val="3567B1"/>
              </a:solidFill>
              <a:ea typeface="Calibri"/>
              <a:cs typeface="Sora" pitchFamily="2" charset="0"/>
            </a:endParaRPr>
          </a:p>
          <a:p>
            <a:pPr>
              <a:lnSpc>
                <a:spcPct val="100000"/>
              </a:lnSpc>
            </a:pPr>
            <a:endParaRPr lang="en-US"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zh-CN" sz="4000"/>
              <a:t>示范项目</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pPr>
              <a:lnSpc>
                <a:spcPct val="100000"/>
              </a:lnSpc>
            </a:pPr>
            <a:r>
              <a:rPr lang="zh-CN" sz="1800" b="1" dirty="0">
                <a:solidFill>
                  <a:srgbClr val="3567B1"/>
                </a:solidFill>
              </a:rPr>
              <a:t>实施第 594 号 LBE 行政命令</a:t>
            </a:r>
          </a:p>
          <a:p>
            <a:pPr marL="285750" indent="-285750">
              <a:lnSpc>
                <a:spcPct val="100000"/>
              </a:lnSpc>
              <a:buFont typeface="Arial" panose="020B0604020202020204" pitchFamily="34" charset="0"/>
              <a:buChar char="•"/>
            </a:pPr>
            <a:r>
              <a:rPr lang="zh-CN" sz="1600" dirty="0">
                <a:solidFill>
                  <a:srgbClr val="3567B1"/>
                </a:solidFill>
              </a:rPr>
              <a:t>支持州属车队电气化</a:t>
            </a:r>
          </a:p>
          <a:p>
            <a:pPr marL="285750" indent="-285750">
              <a:lnSpc>
                <a:spcPct val="100000"/>
              </a:lnSpc>
              <a:buFont typeface="Arial" panose="020B0604020202020204" pitchFamily="34" charset="0"/>
              <a:buChar char="•"/>
            </a:pPr>
            <a:r>
              <a:rPr lang="zh-CN" sz="1600" dirty="0">
                <a:solidFill>
                  <a:srgbClr val="3567B1"/>
                </a:solidFill>
              </a:rPr>
              <a:t>促进持续减少州属站点现场化石燃料的使用</a:t>
            </a:r>
          </a:p>
          <a:p>
            <a:pPr marL="285750" indent="-285750">
              <a:lnSpc>
                <a:spcPct val="100000"/>
              </a:lnSpc>
              <a:buFont typeface="Arial" panose="020B0604020202020204" pitchFamily="34" charset="0"/>
              <a:buChar char="•"/>
            </a:pPr>
            <a:r>
              <a:rPr lang="zh-CN" sz="1600" dirty="0">
                <a:solidFill>
                  <a:srgbClr val="3567B1"/>
                </a:solidFill>
              </a:rPr>
              <a:t>寻找使用/试行替代燃料实现中型/重型州属车队电气化的机会 </a:t>
            </a:r>
          </a:p>
          <a:p>
            <a:pPr marL="285750" indent="-285750">
              <a:lnSpc>
                <a:spcPct val="100000"/>
              </a:lnSpc>
              <a:buFont typeface="Arial" panose="020B0604020202020204" pitchFamily="34" charset="0"/>
              <a:buChar char="•"/>
            </a:pPr>
            <a:r>
              <a:rPr lang="zh-CN" sz="1600" dirty="0">
                <a:solidFill>
                  <a:srgbClr val="3567B1"/>
                </a:solidFill>
              </a:rPr>
              <a:t>增加州属站点太阳能和电池储能的部署，降低州成本并在电网中增加清洁资源</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zh-CN" sz="2800"/>
              <a:t>2025 年目标</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9" y="4561609"/>
            <a:ext cx="6673746"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zh-CN" sz="1800" b="1" i="0" u="none" strike="noStrike" cap="none" normalizeH="0" baseline="0" noProof="0">
                <a:ln>
                  <a:noFill/>
                </a:ln>
                <a:solidFill>
                  <a:srgbClr val="3567B1"/>
                </a:solidFill>
                <a:uLnTx/>
                <a:uFillTx/>
                <a:latin typeface="Calibri" panose="020F0502020204030204"/>
                <a:ea typeface="SimSun"/>
                <a:cs typeface="+mn-cs"/>
              </a:rPr>
              <a:t>MOR-EV 回扣计划和马萨诸塞州清洁城市联盟 </a:t>
            </a: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sz="1600" b="0" i="0" u="none" strike="noStrike" cap="none" normalizeH="0" baseline="0" noProof="0">
                <a:ln>
                  <a:noFill/>
                </a:ln>
                <a:solidFill>
                  <a:srgbClr val="3567B1"/>
                </a:solidFill>
                <a:uLnTx/>
                <a:uFillTx/>
                <a:latin typeface="Calibri" panose="020F0502020204030204"/>
                <a:ea typeface="SimSun"/>
                <a:cs typeface="+mn-cs"/>
              </a:rPr>
              <a:t>进一步优先考虑中低收入 (LMI) 居民使用电动汽车，并提高计划成本效益 </a:t>
            </a:r>
          </a:p>
          <a:p>
            <a:pPr marL="285750" marR="0" lvl="0" indent="-28575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sz="1600" b="0" i="0" u="none" strike="noStrike" cap="none" normalizeH="0" baseline="0" noProof="0">
                <a:ln>
                  <a:noFill/>
                </a:ln>
                <a:solidFill>
                  <a:srgbClr val="3567B1"/>
                </a:solidFill>
                <a:uLnTx/>
                <a:uFillTx/>
                <a:latin typeface="Calibri" panose="020F0502020204030204"/>
                <a:ea typeface="SimSun"/>
                <a:cs typeface="+mn-cs"/>
              </a:rPr>
              <a:t>通过 MOR-EV 回扣计划推进中型和重型车辆电气化，并为在环境正义社区运营的车队提供额外激励措施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975288"/>
            <a:ext cx="14622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600" b="1" i="0" u="none" strike="noStrike" cap="none" normalizeH="0" baseline="0" noProof="0">
                <a:ln>
                  <a:noFill/>
                </a:ln>
                <a:solidFill>
                  <a:srgbClr val="1E7F7B"/>
                </a:solidFill>
                <a:uLnTx/>
                <a:uFillTx/>
                <a:latin typeface="Calibri" panose="020F0502020204030204"/>
                <a:ea typeface="SimSun"/>
                <a:cs typeface="Sora" pitchFamily="2" charset="0"/>
              </a:rPr>
              <a:t>2025 年时间表</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240857"/>
            <a:ext cx="2977345" cy="1517980"/>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早春</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：落实 CHDV 拨款</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早春</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：启动州属站点的大规模脱碳拨款</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夏季</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：完成 MOR-EV 法规更新</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冬季</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：颁发年度 LBE 奖</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sz="1600" b="1" i="0" u="none" strike="noStrike" cap="none" normalizeH="0" baseline="0" noProof="0">
                <a:ln>
                  <a:noFill/>
                </a:ln>
                <a:solidFill>
                  <a:srgbClr val="1E7F7B"/>
                </a:solidFill>
                <a:uLnTx/>
                <a:uFillTx/>
                <a:latin typeface="Calibri" panose="020F0502020204030204"/>
                <a:ea typeface="SimSun"/>
                <a:cs typeface="Sora" pitchFamily="2" charset="0"/>
              </a:rPr>
              <a:t>公众参与机会</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390655"/>
            <a:ext cx="2977345" cy="1312795"/>
          </a:xfrm>
          <a:prstGeom prst="rect">
            <a:avLst/>
          </a:prstGeom>
          <a:noFill/>
        </p:spPr>
        <p:txBody>
          <a:bodyPr wrap="square">
            <a:spAutoFit/>
          </a:bodyPr>
          <a:lstStyle/>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早春</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：MOR-EV 法规修订和公众意见征询流程</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秋季</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：向立法机构发布 MOR-EV 报告</a:t>
            </a:r>
          </a:p>
          <a:p>
            <a:pPr marL="171450" marR="0" lvl="0" indent="-171450" algn="l"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kumimoji="0" lang="zh-CN" sz="1200" b="1" i="0" u="none" strike="noStrike" cap="none" normalizeH="0" baseline="0" noProof="0">
                <a:ln>
                  <a:noFill/>
                </a:ln>
                <a:solidFill>
                  <a:prstClr val="black">
                    <a:lumMod val="50000"/>
                    <a:lumOff val="50000"/>
                  </a:prstClr>
                </a:solidFill>
                <a:uLnTx/>
                <a:uFillTx/>
                <a:latin typeface="Calibri" panose="020F0502020204030204"/>
                <a:ea typeface="SimSun"/>
                <a:cs typeface="+mn-cs"/>
              </a:rPr>
              <a:t>秋季</a:t>
            </a:r>
            <a:r>
              <a:rPr kumimoji="0" lang="zh-CN" sz="1200" b="0" i="0" u="none" strike="noStrike" cap="none" normalizeH="0" baseline="0" noProof="0">
                <a:ln>
                  <a:noFill/>
                </a:ln>
                <a:solidFill>
                  <a:prstClr val="black">
                    <a:lumMod val="50000"/>
                    <a:lumOff val="50000"/>
                  </a:prstClr>
                </a:solidFill>
                <a:uLnTx/>
                <a:uFillTx/>
                <a:latin typeface="Calibri" panose="020F0502020204030204"/>
                <a:ea typeface="SimSun"/>
                <a:cs typeface="+mn-cs"/>
              </a:rPr>
              <a:t>：向州机构、校园、市政当局和个人开放 LBE 奖申请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zh-CN" sz="4000"/>
              <a:t>示范项目</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sz="2800" b="1" i="0" u="none" strike="noStrike" cap="none" normalizeH="0" baseline="0" noProof="0">
                <a:ln>
                  <a:noFill/>
                </a:ln>
                <a:solidFill>
                  <a:srgbClr val="2CB34B"/>
                </a:solidFill>
                <a:uLnTx/>
                <a:uFillTx/>
                <a:latin typeface="Calibri" panose="020F0502020204030204"/>
                <a:ea typeface="SimSun"/>
                <a:cs typeface="+mn-cs"/>
              </a:rPr>
              <a:t>2025 年重点项目</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sz="1600" b="1" i="0" u="none" strike="noStrike" cap="none" normalizeH="0" baseline="0" noProof="0" dirty="0">
                <a:ln>
                  <a:noFill/>
                </a:ln>
                <a:solidFill>
                  <a:srgbClr val="3567B1"/>
                </a:solidFill>
                <a:uLnTx/>
                <a:uFillTx/>
                <a:latin typeface="Calibri" panose="020F0502020204030204"/>
                <a:ea typeface="SimSun"/>
                <a:cs typeface="+mn-cs"/>
              </a:rPr>
              <a:t>实施第 594 号 LBE 行政命令</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sz="1400" b="0" i="0" u="none" strike="noStrike" cap="none" normalizeH="0" baseline="0" noProof="0" dirty="0">
                <a:ln>
                  <a:noFill/>
                </a:ln>
                <a:solidFill>
                  <a:srgbClr val="3567B1"/>
                </a:solidFill>
                <a:uLnTx/>
                <a:uFillTx/>
                <a:latin typeface="Calibri" panose="020F0502020204030204"/>
                <a:ea typeface="SimSun"/>
                <a:cs typeface="+mn-cs"/>
              </a:rPr>
              <a:t>启动 2000 万美元的拨款计划，以支持更大规模的州建筑脱碳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sz="1400" b="0" i="0" u="none" strike="noStrike" cap="none" normalizeH="0" baseline="0" noProof="0" dirty="0">
                <a:ln>
                  <a:noFill/>
                </a:ln>
                <a:solidFill>
                  <a:srgbClr val="3567B1"/>
                </a:solidFill>
                <a:uLnTx/>
                <a:uFillTx/>
                <a:latin typeface="Calibri" panose="020F0502020204030204"/>
                <a:ea typeface="SimSun"/>
                <a:cs typeface="+mn-cs"/>
              </a:rPr>
              <a:t>加速发放车队电动汽车充电、新太阳能部署 + 储能、设备脱碳和太阳能光伏维修的拨款</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sz="1400" b="0" i="0" u="none" strike="noStrike" cap="none" normalizeH="0" baseline="0" noProof="0" dirty="0">
                <a:ln>
                  <a:noFill/>
                </a:ln>
                <a:solidFill>
                  <a:srgbClr val="3567B1"/>
                </a:solidFill>
                <a:uLnTx/>
                <a:uFillTx/>
                <a:latin typeface="Calibri" panose="020F0502020204030204"/>
                <a:ea typeface="SimSun"/>
                <a:cs typeface="+mn-cs"/>
              </a:rPr>
              <a:t>完成 6 月份前 50 多个州属车队的车辆电气化计划</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66187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CN" sz="1600" b="1" i="0" u="none" strike="noStrike" cap="none" normalizeH="0" baseline="0" noProof="0">
                <a:ln>
                  <a:noFill/>
                </a:ln>
                <a:solidFill>
                  <a:srgbClr val="3567B1"/>
                </a:solidFill>
                <a:uLnTx/>
                <a:uFillTx/>
                <a:latin typeface="Calibri" panose="020F0502020204030204"/>
                <a:ea typeface="SimSun"/>
                <a:cs typeface="+mn-cs"/>
              </a:rPr>
              <a:t>MOR-EV 回扣计划和马萨诸塞州清洁城市联盟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zh-CN" sz="1400" b="0" i="0" u="none" strike="noStrike" cap="none" normalizeH="0" baseline="0" noProof="0">
                <a:ln>
                  <a:noFill/>
                </a:ln>
                <a:solidFill>
                  <a:srgbClr val="3567B1"/>
                </a:solidFill>
                <a:uLnTx/>
                <a:uFillTx/>
                <a:latin typeface="Calibri" panose="020F0502020204030204"/>
                <a:ea typeface="SimSun"/>
                <a:cs typeface="+mn-cs"/>
              </a:rPr>
              <a:t>扩大参与度和推广度，促进弱势社区和优先人群更广泛地使用电动汽车</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sz="1400" b="0" i="0" u="none" strike="noStrike" cap="none" normalizeH="0" baseline="0" noProof="0">
                <a:ln>
                  <a:noFill/>
                </a:ln>
                <a:solidFill>
                  <a:srgbClr val="3567B1"/>
                </a:solidFill>
                <a:uLnTx/>
                <a:uFillTx/>
                <a:latin typeface="Calibri" panose="020F0502020204030204"/>
                <a:ea typeface="SimSun"/>
                <a:cs typeface="+mn-cs"/>
              </a:rPr>
              <a:t>落实 580 万美元美国环保局拨款，对 28 辆重型私人车队车辆进行电气化，在马萨索伊特社区学院启动新的电动汽车卡车技术员培训认证计划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sz="1400" b="0" i="0" u="none" strike="noStrike" cap="none" normalizeH="0" baseline="0" noProof="0">
                <a:ln>
                  <a:noFill/>
                </a:ln>
                <a:solidFill>
                  <a:srgbClr val="3567B1"/>
                </a:solidFill>
                <a:uLnTx/>
                <a:uFillTx/>
                <a:latin typeface="Calibri" panose="020F0502020204030204"/>
                <a:ea typeface="SimSun"/>
                <a:cs typeface="+mn-cs"/>
              </a:rPr>
              <a:t>修订 MOR-EV 法规，采用更具成本效益的方式为中低收入居民拨款</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zh-CN"/>
              <a:t>政策、规划与分析</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1" y="2419429"/>
            <a:ext cx="5497552" cy="2688880"/>
          </a:xfrm>
        </p:spPr>
        <p:txBody>
          <a:bodyPr/>
          <a:lstStyle/>
          <a:p>
            <a:pPr marL="285750" indent="-285750">
              <a:lnSpc>
                <a:spcPct val="100000"/>
              </a:lnSpc>
              <a:buFont typeface="Arial" panose="020B0604020202020204" pitchFamily="34" charset="0"/>
              <a:buChar char="•"/>
            </a:pPr>
            <a:r>
              <a:rPr lang="zh-CN" sz="1800" dirty="0">
                <a:solidFill>
                  <a:srgbClr val="3567B1"/>
                </a:solidFill>
              </a:rPr>
              <a:t>通过透明、全面的电网规划，倡导电气化、能源复原和天然气以外的能源转型 </a:t>
            </a:r>
          </a:p>
          <a:p>
            <a:pPr marL="285750" indent="-285750">
              <a:lnSpc>
                <a:spcPct val="100000"/>
              </a:lnSpc>
              <a:buFont typeface="Arial" panose="020B0604020202020204" pitchFamily="34" charset="0"/>
              <a:buChar char="•"/>
            </a:pPr>
            <a:r>
              <a:rPr lang="zh-CN" sz="1800" dirty="0">
                <a:solidFill>
                  <a:srgbClr val="3567B1"/>
                </a:solidFill>
              </a:rPr>
              <a:t>推进电价设计变更，提高能源可负担性，同时鼓励采用热泵和电动汽车</a:t>
            </a:r>
          </a:p>
          <a:p>
            <a:pPr marL="285750" indent="-285750">
              <a:lnSpc>
                <a:spcPct val="100000"/>
              </a:lnSpc>
              <a:buFont typeface="Arial" panose="020B0604020202020204" pitchFamily="34" charset="0"/>
              <a:buChar char="•"/>
            </a:pPr>
            <a:r>
              <a:rPr lang="zh-CN" sz="1800" dirty="0">
                <a:solidFill>
                  <a:srgbClr val="3567B1"/>
                </a:solidFill>
              </a:rPr>
              <a:t>设计有效的市场和采购结构，确保供应资源为清洁能源 </a:t>
            </a:r>
          </a:p>
          <a:p>
            <a:pPr>
              <a:lnSpc>
                <a:spcPct val="100000"/>
              </a:lnSpc>
            </a:pPr>
            <a:r>
              <a:rPr lang="zh-CN"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zh-CN" sz="2800"/>
              <a:t>2025 年目标</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975288"/>
            <a:ext cx="1462260" cy="338554"/>
          </a:xfrm>
          <a:prstGeom prst="rect">
            <a:avLst/>
          </a:prstGeom>
          <a:noFill/>
        </p:spPr>
        <p:txBody>
          <a:bodyPr wrap="none" rtlCol="0">
            <a:spAutoFit/>
          </a:bodyPr>
          <a:lstStyle/>
          <a:p>
            <a:r>
              <a:rPr lang="zh-CN" sz="1600" b="1">
                <a:solidFill>
                  <a:srgbClr val="1E7F7B"/>
                </a:solidFill>
                <a:cs typeface="Sora" pitchFamily="2" charset="0"/>
              </a:rPr>
              <a:t>2025 年时间表</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2240857"/>
            <a:ext cx="3200171" cy="1928348"/>
          </a:xfrm>
          <a:prstGeom prst="rect">
            <a:avLst/>
          </a:prstGeom>
          <a:noFill/>
        </p:spPr>
        <p:txBody>
          <a:bodyPr wrap="square">
            <a:spAutoFit/>
          </a:bodyPr>
          <a:lstStyle/>
          <a:p>
            <a:pPr marL="171450" indent="-171450">
              <a:lnSpc>
                <a:spcPts val="1600"/>
              </a:lnSpc>
              <a:buFont typeface="Arial" panose="020B0604020202020204" pitchFamily="34" charset="0"/>
              <a:buChar char="•"/>
            </a:pPr>
            <a:r>
              <a:rPr lang="zh-CN" sz="1200" b="1">
                <a:solidFill>
                  <a:schemeClr val="tx1">
                    <a:lumMod val="50000"/>
                    <a:lumOff val="50000"/>
                  </a:schemeClr>
                </a:solidFill>
              </a:rPr>
              <a:t>1 月</a:t>
            </a:r>
            <a:r>
              <a:rPr lang="zh-CN" sz="1200" b="0">
                <a:solidFill>
                  <a:schemeClr val="tx1">
                    <a:lumMod val="50000"/>
                    <a:lumOff val="50000"/>
                  </a:schemeClr>
                </a:solidFill>
              </a:rPr>
              <a:t>：</a:t>
            </a:r>
            <a:r>
              <a:rPr lang="zh-CN" sz="1200"/>
              <a:t>启动</a:t>
            </a:r>
            <a:r>
              <a:rPr lang="zh-CN" sz="1200" u="sng">
                <a:solidFill>
                  <a:srgbClr val="3567B1"/>
                </a:solidFill>
              </a:rPr>
              <a:t>费率工作组</a:t>
            </a:r>
            <a:r>
              <a:rPr lang="zh-CN" sz="1200" b="0">
                <a:solidFill>
                  <a:schemeClr val="bg1">
                    <a:lumMod val="50000"/>
                  </a:schemeClr>
                </a:solidFill>
                <a:hlinkClick r:id="rId2">
                  <a:extLst>
                    <a:ext uri="{A12FA001-AC4F-418D-AE19-62706E023703}">
                      <ahyp:hlinkClr xmlns:ahyp="http://schemas.microsoft.com/office/drawing/2018/hyperlinkcolor" val="tx"/>
                    </a:ext>
                  </a:extLst>
                </a:hlinkClick>
              </a:rPr>
              <a:t> </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4 月</a:t>
            </a:r>
            <a:r>
              <a:rPr lang="zh-CN" sz="1200" b="0">
                <a:solidFill>
                  <a:schemeClr val="tx1">
                    <a:lumMod val="50000"/>
                    <a:lumOff val="50000"/>
                  </a:schemeClr>
                </a:solidFill>
              </a:rPr>
              <a:t>：DOER 对天然气公司</a:t>
            </a:r>
            <a:r>
              <a:rPr lang="zh-CN" sz="1200" b="0">
                <a:solidFill>
                  <a:schemeClr val="bg1">
                    <a:lumMod val="50000"/>
                  </a:schemeClr>
                </a:solidFill>
              </a:rPr>
              <a:t>的</a:t>
            </a:r>
            <a:r>
              <a:rPr lang="zh-CN" sz="1200" b="0">
                <a:solidFill>
                  <a:srgbClr val="3567B1"/>
                </a:solidFill>
                <a:hlinkClick r:id="rId3">
                  <a:extLst>
                    <a:ext uri="{A12FA001-AC4F-418D-AE19-62706E023703}">
                      <ahyp:hlinkClr xmlns:ahyp="http://schemas.microsoft.com/office/drawing/2018/hyperlinkcolor" val="tx"/>
                    </a:ext>
                  </a:extLst>
                </a:hlinkClick>
              </a:rPr>
              <a:t>气候合规计划 (CCP)</a:t>
            </a:r>
            <a:r>
              <a:rPr lang="zh-CN" sz="1200" b="0">
                <a:solidFill>
                  <a:schemeClr val="tx1">
                    <a:lumMod val="50000"/>
                    <a:lumOff val="50000"/>
                  </a:schemeClr>
                </a:solidFill>
              </a:rPr>
              <a:t> 进行干预</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6 月：</a:t>
            </a:r>
            <a:r>
              <a:rPr lang="zh-CN" sz="1200">
                <a:solidFill>
                  <a:schemeClr val="tx1">
                    <a:lumMod val="50000"/>
                    <a:lumOff val="50000"/>
                  </a:schemeClr>
                </a:solidFill>
              </a:rPr>
              <a:t>市政海上风电指南 </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7 月：</a:t>
            </a:r>
            <a:r>
              <a:rPr lang="zh-CN" sz="1200">
                <a:solidFill>
                  <a:schemeClr val="tx1">
                    <a:lumMod val="50000"/>
                    <a:lumOff val="50000"/>
                  </a:schemeClr>
                </a:solidFill>
              </a:rPr>
              <a:t>发布采购有效性研究 </a:t>
            </a:r>
            <a:r>
              <a:rPr lang="zh-CN" sz="1200" b="0">
                <a:solidFill>
                  <a:schemeClr val="tx1">
                    <a:lumMod val="50000"/>
                    <a:lumOff val="50000"/>
                  </a:schemeClr>
                </a:solidFill>
              </a:rPr>
              <a:t> </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夏季</a:t>
            </a:r>
            <a:r>
              <a:rPr lang="zh-CN" sz="1200" b="0">
                <a:solidFill>
                  <a:schemeClr val="tx1">
                    <a:lumMod val="50000"/>
                    <a:lumOff val="50000"/>
                  </a:schemeClr>
                </a:solidFill>
              </a:rPr>
              <a:t>：83C 第 5 轮</a:t>
            </a:r>
            <a:r>
              <a:rPr lang="zh-CN" sz="1200" b="0">
                <a:solidFill>
                  <a:srgbClr val="3567B1"/>
                </a:solidFill>
                <a:hlinkClick r:id="rId4">
                  <a:extLst>
                    <a:ext uri="{A12FA001-AC4F-418D-AE19-62706E023703}">
                      <ahyp:hlinkClr xmlns:ahyp="http://schemas.microsoft.com/office/drawing/2018/hyperlinkcolor" val="tx"/>
                    </a:ext>
                  </a:extLst>
                </a:hlinkClick>
              </a:rPr>
              <a:t>海上风电采购</a:t>
            </a:r>
          </a:p>
          <a:p>
            <a:pPr>
              <a:lnSpc>
                <a:spcPts val="1600"/>
              </a:lnSpc>
            </a:pPr>
            <a:endParaRPr lang="en-US" sz="1200" b="0">
              <a:solidFill>
                <a:schemeClr val="tx1">
                  <a:lumMod val="50000"/>
                  <a:lumOff val="50000"/>
                </a:schemeClr>
              </a:solidFill>
            </a:endParaRPr>
          </a:p>
          <a:p>
            <a:pPr>
              <a:lnSpc>
                <a:spcPts val="1600"/>
              </a:lnSpc>
            </a:pPr>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517980"/>
          </a:xfrm>
          <a:prstGeom prst="rect">
            <a:avLst/>
          </a:prstGeom>
          <a:noFill/>
        </p:spPr>
        <p:txBody>
          <a:bodyPr wrap="square">
            <a:spAutoFit/>
          </a:bodyPr>
          <a:lstStyle/>
          <a:p>
            <a:pPr marL="171450" indent="-171450">
              <a:lnSpc>
                <a:spcPts val="1600"/>
              </a:lnSpc>
              <a:buFont typeface="Arial" panose="020B0604020202020204" pitchFamily="34" charset="0"/>
              <a:buChar char="•"/>
            </a:pPr>
            <a:r>
              <a:rPr lang="zh-CN" sz="1200" b="1" i="0">
                <a:solidFill>
                  <a:schemeClr val="tx1">
                    <a:lumMod val="50000"/>
                    <a:lumOff val="50000"/>
                  </a:schemeClr>
                </a:solidFill>
              </a:rPr>
              <a:t>每月（正在进行）：</a:t>
            </a:r>
            <a:r>
              <a:rPr lang="zh-CN" sz="1200" i="0">
                <a:solidFill>
                  <a:srgbClr val="3567B1"/>
                </a:solidFill>
                <a:hlinkClick r:id="rId5">
                  <a:extLst>
                    <a:ext uri="{A12FA001-AC4F-418D-AE19-62706E023703}">
                      <ahyp:hlinkClr xmlns:ahyp="http://schemas.microsoft.com/office/drawing/2018/hyperlinkcolor" val="tx"/>
                    </a:ext>
                  </a:extLst>
                </a:hlinkClick>
              </a:rPr>
              <a:t>GMAC</a:t>
            </a:r>
            <a:r>
              <a:rPr lang="zh-CN" sz="1200" i="0">
                <a:solidFill>
                  <a:schemeClr val="tx1">
                    <a:lumMod val="50000"/>
                    <a:lumOff val="50000"/>
                  </a:schemeClr>
                </a:solidFill>
              </a:rPr>
              <a:t> 公开会议</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2025 年初：</a:t>
            </a:r>
            <a:r>
              <a:rPr lang="zh-CN" sz="1200">
                <a:solidFill>
                  <a:schemeClr val="tx1">
                    <a:lumMod val="50000"/>
                    <a:lumOff val="50000"/>
                  </a:schemeClr>
                </a:solidFill>
              </a:rPr>
              <a:t>关于天然气公司气候合规计划的公开会议</a:t>
            </a:r>
          </a:p>
          <a:p>
            <a:pPr marL="171450" indent="-171450">
              <a:lnSpc>
                <a:spcPts val="1600"/>
              </a:lnSpc>
              <a:buFont typeface="Arial" panose="020B0604020202020204" pitchFamily="34" charset="0"/>
              <a:buChar char="•"/>
            </a:pPr>
            <a:r>
              <a:rPr lang="zh-CN" sz="1200" b="1" i="0">
                <a:solidFill>
                  <a:schemeClr val="tx1">
                    <a:lumMod val="50000"/>
                    <a:lumOff val="50000"/>
                  </a:schemeClr>
                </a:solidFill>
              </a:rPr>
              <a:t>春季：</a:t>
            </a:r>
            <a:r>
              <a:rPr lang="zh-CN" sz="1200" i="0">
                <a:solidFill>
                  <a:schemeClr val="tx1">
                    <a:lumMod val="50000"/>
                    <a:lumOff val="50000"/>
                  </a:schemeClr>
                </a:solidFill>
              </a:rPr>
              <a:t>关于 83C 第 5 轮</a:t>
            </a:r>
            <a:r>
              <a:rPr lang="zh-CN" sz="1200" i="0">
                <a:solidFill>
                  <a:srgbClr val="3567B1"/>
                </a:solidFill>
                <a:hlinkClick r:id="rId4">
                  <a:extLst>
                    <a:ext uri="{A12FA001-AC4F-418D-AE19-62706E023703}">
                      <ahyp:hlinkClr xmlns:ahyp="http://schemas.microsoft.com/office/drawing/2018/hyperlinkcolor" val="tx"/>
                    </a:ext>
                  </a:extLst>
                </a:hlinkClick>
              </a:rPr>
              <a:t>海上风电采购</a:t>
            </a:r>
            <a:r>
              <a:rPr lang="zh-CN" sz="1200" i="0"/>
              <a:t>的公众意见征询</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夏季</a:t>
            </a:r>
            <a:r>
              <a:rPr lang="zh-CN" sz="1200" b="0">
                <a:solidFill>
                  <a:schemeClr val="tx1">
                    <a:lumMod val="50000"/>
                    <a:lumOff val="50000"/>
                  </a:schemeClr>
                </a:solidFill>
              </a:rPr>
              <a:t>：</a:t>
            </a:r>
            <a:r>
              <a:rPr lang="zh-CN" sz="1200" b="0">
                <a:solidFill>
                  <a:srgbClr val="3567B1"/>
                </a:solidFill>
                <a:hlinkClick r:id="rId5">
                  <a:extLst>
                    <a:ext uri="{A12FA001-AC4F-418D-AE19-62706E023703}">
                      <ahyp:hlinkClr xmlns:ahyp="http://schemas.microsoft.com/office/drawing/2018/hyperlinkcolor" val="tx"/>
                    </a:ext>
                  </a:extLst>
                </a:hlinkClick>
              </a:rPr>
              <a:t>GMAC</a:t>
            </a:r>
            <a:r>
              <a:rPr lang="zh-CN" sz="1200" b="0">
                <a:solidFill>
                  <a:schemeClr val="tx1">
                    <a:lumMod val="50000"/>
                    <a:lumOff val="50000"/>
                  </a:schemeClr>
                </a:solidFill>
              </a:rPr>
              <a:t> 关于电网规划的公开会议</a:t>
            </a: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zh-CN" sz="4000"/>
              <a:t>政策、规划与分析</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442578" cy="4425866"/>
          </a:xfrm>
        </p:spPr>
        <p:txBody>
          <a:bodyPr lIns="91440" tIns="45720" rIns="91440" bIns="45720" anchor="t"/>
          <a:lstStyle/>
          <a:p>
            <a:pPr marL="285750" indent="-285750">
              <a:lnSpc>
                <a:spcPct val="100000"/>
              </a:lnSpc>
              <a:buFont typeface="Arial" panose="020B0604020202020204" pitchFamily="34" charset="0"/>
              <a:buChar char="•"/>
            </a:pPr>
            <a:r>
              <a:rPr lang="zh-CN" sz="1800" dirty="0">
                <a:solidFill>
                  <a:srgbClr val="3567B1"/>
                </a:solidFill>
                <a:cs typeface="Sora" pitchFamily="2" charset="0"/>
                <a:hlinkClick r:id="rId5">
                  <a:extLst>
                    <a:ext uri="{A12FA001-AC4F-418D-AE19-62706E023703}">
                      <ahyp:hlinkClr xmlns:ahyp="http://schemas.microsoft.com/office/drawing/2018/hyperlinkcolor" val="tx"/>
                    </a:ext>
                  </a:extLst>
                </a:hlinkClick>
              </a:rPr>
              <a:t>电网现代化咨询委员会 (GMAC)</a:t>
            </a:r>
            <a:r>
              <a:rPr lang="zh-CN" sz="1800" dirty="0">
                <a:solidFill>
                  <a:srgbClr val="3567B1"/>
                </a:solidFill>
                <a:cs typeface="Sora" pitchFamily="2" charset="0"/>
              </a:rPr>
              <a:t> </a:t>
            </a:r>
            <a:r>
              <a:rPr lang="zh-CN" sz="1800" b="0" dirty="0">
                <a:solidFill>
                  <a:srgbClr val="3567B1"/>
                </a:solidFill>
                <a:cs typeface="Sora" pitchFamily="2" charset="0"/>
              </a:rPr>
              <a:t>将在 2025 年每月举办一次公开会议，讨论电网规划和投资 </a:t>
            </a:r>
          </a:p>
          <a:p>
            <a:pPr marL="285750" indent="-285750">
              <a:lnSpc>
                <a:spcPct val="100000"/>
              </a:lnSpc>
              <a:buFont typeface="Arial" panose="020B0604020202020204" pitchFamily="34" charset="0"/>
              <a:buChar char="•"/>
            </a:pPr>
            <a:r>
              <a:rPr lang="zh-CN" sz="1800" dirty="0">
                <a:solidFill>
                  <a:srgbClr val="3567B1"/>
                </a:solidFill>
                <a:cs typeface="Sora" pitchFamily="2" charset="0"/>
                <a:hlinkClick r:id="rId2">
                  <a:extLst>
                    <a:ext uri="{A12FA001-AC4F-418D-AE19-62706E023703}">
                      <ahyp:hlinkClr xmlns:ahyp="http://schemas.microsoft.com/office/drawing/2018/hyperlinkcolor" val="tx"/>
                    </a:ext>
                  </a:extLst>
                </a:hlinkClick>
              </a:rPr>
              <a:t>费率工作组</a:t>
            </a:r>
            <a:r>
              <a:rPr lang="zh-CN" sz="1800" b="0" dirty="0">
                <a:solidFill>
                  <a:srgbClr val="3567B1"/>
                </a:solidFill>
                <a:cs typeface="Sora" pitchFamily="2" charset="0"/>
              </a:rPr>
              <a:t>将召集利益相关者，推进跨机构费率工作组的建议征集 </a:t>
            </a:r>
          </a:p>
          <a:p>
            <a:pPr marL="285750" indent="-285750">
              <a:lnSpc>
                <a:spcPct val="100000"/>
              </a:lnSpc>
              <a:buFont typeface="Arial" panose="020B0604020202020204" pitchFamily="34" charset="0"/>
              <a:buChar char="•"/>
            </a:pPr>
            <a:r>
              <a:rPr lang="zh-CN" sz="1800" b="1" dirty="0">
                <a:solidFill>
                  <a:srgbClr val="3567B1"/>
                </a:solidFill>
                <a:cs typeface="Sora" pitchFamily="2" charset="0"/>
              </a:rPr>
              <a:t>采购有效性研究</a:t>
            </a:r>
            <a:r>
              <a:rPr lang="zh-CN" sz="1800" b="0" dirty="0">
                <a:solidFill>
                  <a:srgbClr val="3567B1"/>
                </a:solidFill>
                <a:cs typeface="Sora" pitchFamily="2" charset="0"/>
              </a:rPr>
              <a:t>将为海上风电和其他清洁能源采购改进提供建议 </a:t>
            </a:r>
          </a:p>
          <a:p>
            <a:pPr marL="285750" indent="-285750">
              <a:lnSpc>
                <a:spcPct val="100000"/>
              </a:lnSpc>
              <a:buFont typeface="Arial" panose="020B0604020202020204" pitchFamily="34" charset="0"/>
              <a:buChar char="•"/>
            </a:pPr>
            <a:r>
              <a:rPr lang="zh-CN" sz="1800" dirty="0">
                <a:solidFill>
                  <a:srgbClr val="3567B1"/>
                </a:solidFill>
                <a:ea typeface="Calibri"/>
                <a:cs typeface="Sora" pitchFamily="2" charset="0"/>
              </a:rPr>
              <a:t>协调与监管干预</a:t>
            </a:r>
            <a:r>
              <a:rPr lang="zh-CN" sz="1800" b="0" dirty="0">
                <a:solidFill>
                  <a:srgbClr val="3567B1"/>
                </a:solidFill>
                <a:ea typeface="Calibri"/>
                <a:cs typeface="Sora" pitchFamily="2" charset="0"/>
              </a:rPr>
              <a:t>有助于确保电力和天然气公用事业规划与投资透明，并反映国家清洁能源目标 </a:t>
            </a:r>
          </a:p>
          <a:p>
            <a:pPr>
              <a:lnSpc>
                <a:spcPct val="100000"/>
              </a:lnSpc>
            </a:pPr>
            <a:endParaRPr lang="en-US" sz="16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zh-CN"/>
              <a:t>可再生能源和替代能源</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5839179" cy="3946826"/>
          </a:xfrm>
        </p:spPr>
        <p:txBody>
          <a:bodyPr/>
          <a:lstStyle/>
          <a:p>
            <a:pPr marL="285750" indent="-285750">
              <a:lnSpc>
                <a:spcPct val="100000"/>
              </a:lnSpc>
              <a:buFont typeface="Arial" panose="020B0604020202020204" pitchFamily="34" charset="0"/>
              <a:buChar char="•"/>
            </a:pPr>
            <a:r>
              <a:rPr lang="zh-CN" sz="1800" dirty="0">
                <a:solidFill>
                  <a:srgbClr val="3567B1"/>
                </a:solidFill>
              </a:rPr>
              <a:t>推出支持马萨诸塞州可再生能源的计划和拨款</a:t>
            </a:r>
          </a:p>
          <a:p>
            <a:pPr marL="285750" indent="-285750">
              <a:lnSpc>
                <a:spcPct val="100000"/>
              </a:lnSpc>
              <a:buFont typeface="Arial" panose="020B0604020202020204" pitchFamily="34" charset="0"/>
              <a:buChar char="•"/>
            </a:pPr>
            <a:r>
              <a:rPr lang="zh-CN" sz="1800" dirty="0">
                <a:solidFill>
                  <a:srgbClr val="3567B1"/>
                </a:solidFill>
              </a:rPr>
              <a:t>实现计划指标和数据报告现代化</a:t>
            </a:r>
          </a:p>
          <a:p>
            <a:pPr marL="285750" indent="-285750">
              <a:lnSpc>
                <a:spcPct val="100000"/>
              </a:lnSpc>
              <a:buFont typeface="Arial" panose="020B0604020202020204" pitchFamily="34" charset="0"/>
              <a:buChar char="•"/>
            </a:pPr>
            <a:r>
              <a:rPr lang="zh-CN" sz="1800" dirty="0">
                <a:solidFill>
                  <a:srgbClr val="3567B1"/>
                </a:solidFill>
              </a:rPr>
              <a:t>改善现有的太阳能消费者保护和教育</a:t>
            </a:r>
          </a:p>
          <a:p>
            <a:pPr marL="285750" indent="-285750">
              <a:lnSpc>
                <a:spcPct val="100000"/>
              </a:lnSpc>
              <a:buFont typeface="Arial" panose="020B0604020202020204" pitchFamily="34" charset="0"/>
              <a:buChar char="•"/>
            </a:pPr>
            <a:r>
              <a:rPr lang="zh-CN" sz="1800" dirty="0">
                <a:solidFill>
                  <a:srgbClr val="3567B1"/>
                </a:solidFill>
              </a:rPr>
              <a:t>支持平衡部署清洁能源基础设施和保护高价值自然土地的方法 </a:t>
            </a:r>
          </a:p>
          <a:p>
            <a:pPr marL="285750" indent="-285750">
              <a:lnSpc>
                <a:spcPct val="100000"/>
              </a:lnSpc>
              <a:buFont typeface="Arial" panose="020B0604020202020204" pitchFamily="34" charset="0"/>
              <a:buChar char="•"/>
            </a:pPr>
            <a:r>
              <a:rPr lang="zh-CN" sz="1800" dirty="0">
                <a:solidFill>
                  <a:srgbClr val="3567B1"/>
                </a:solidFill>
              </a:rPr>
              <a:t>支持马萨诸塞州政策下的可再生能源准备工作 </a:t>
            </a:r>
          </a:p>
          <a:p>
            <a:pPr marL="742950" lvl="1" indent="-285750">
              <a:lnSpc>
                <a:spcPct val="100000"/>
              </a:lnSpc>
              <a:buFont typeface="Arial" panose="020B0604020202020204" pitchFamily="34" charset="0"/>
              <a:buChar char="•"/>
            </a:pPr>
            <a:r>
              <a:rPr lang="zh-CN" sz="1800" dirty="0">
                <a:solidFill>
                  <a:srgbClr val="3567B1"/>
                </a:solidFill>
              </a:rPr>
              <a:t>互联互通</a:t>
            </a:r>
          </a:p>
          <a:p>
            <a:pPr marL="742950" lvl="1" indent="-285750">
              <a:lnSpc>
                <a:spcPct val="100000"/>
              </a:lnSpc>
              <a:buFont typeface="Arial" panose="020B0604020202020204" pitchFamily="34" charset="0"/>
              <a:buChar char="•"/>
            </a:pPr>
            <a:r>
              <a:rPr lang="zh-CN" sz="1800" dirty="0">
                <a:solidFill>
                  <a:srgbClr val="3567B1"/>
                </a:solidFill>
              </a:rPr>
              <a:t>电网规划 </a:t>
            </a:r>
          </a:p>
          <a:p>
            <a:pPr marL="742950" lvl="1" indent="-285750">
              <a:lnSpc>
                <a:spcPct val="100000"/>
              </a:lnSpc>
              <a:buFont typeface="Arial" panose="020B0604020202020204" pitchFamily="34" charset="0"/>
              <a:buChar char="•"/>
            </a:pPr>
            <a:r>
              <a:rPr lang="zh-CN" sz="1800" dirty="0">
                <a:solidFill>
                  <a:srgbClr val="3567B1"/>
                </a:solidFill>
              </a:rPr>
              <a:t>费率制定 </a:t>
            </a:r>
          </a:p>
          <a:p>
            <a:pPr marL="285750" indent="-285750">
              <a:lnSpc>
                <a:spcPct val="100000"/>
              </a:lnSpc>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zh-CN" sz="2800"/>
              <a:t>2025 年目标</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zh-CN" sz="1600" b="1">
                <a:solidFill>
                  <a:srgbClr val="1E7F7B"/>
                </a:solidFill>
                <a:cs typeface="Sora" pitchFamily="2" charset="0"/>
              </a:rPr>
              <a:t>2025 年时间表</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2682875" cy="1723164"/>
          </a:xfrm>
          <a:prstGeom prst="rect">
            <a:avLst/>
          </a:prstGeom>
          <a:noFill/>
        </p:spPr>
        <p:txBody>
          <a:bodyPr wrap="square">
            <a:spAutoFit/>
          </a:bodyPr>
          <a:lstStyle/>
          <a:p>
            <a:pPr marL="171450" indent="-171450">
              <a:lnSpc>
                <a:spcPts val="1600"/>
              </a:lnSpc>
              <a:buFont typeface="Arial" panose="020B0604020202020204" pitchFamily="34" charset="0"/>
              <a:buChar char="•"/>
            </a:pPr>
            <a:r>
              <a:rPr lang="zh-CN" sz="1200" b="1" i="0">
                <a:solidFill>
                  <a:schemeClr val="tx1">
                    <a:lumMod val="50000"/>
                    <a:lumOff val="50000"/>
                  </a:schemeClr>
                </a:solidFill>
              </a:rPr>
              <a:t>2025 年初：</a:t>
            </a:r>
            <a:r>
              <a:rPr lang="zh-CN" sz="1200" i="0">
                <a:solidFill>
                  <a:schemeClr val="tx1">
                    <a:lumMod val="50000"/>
                    <a:lumOff val="50000"/>
                  </a:schemeClr>
                </a:solidFill>
              </a:rPr>
              <a:t>发布马萨诸塞州的氢能展望 </a:t>
            </a:r>
          </a:p>
          <a:p>
            <a:pPr marL="171450" indent="-171450">
              <a:lnSpc>
                <a:spcPts val="1600"/>
              </a:lnSpc>
              <a:buFont typeface="Arial" panose="020B0604020202020204" pitchFamily="34" charset="0"/>
              <a:buChar char="•"/>
            </a:pPr>
            <a:r>
              <a:rPr lang="zh-CN" sz="1200" b="1" i="0">
                <a:solidFill>
                  <a:schemeClr val="tx1">
                    <a:lumMod val="50000"/>
                    <a:lumOff val="50000"/>
                  </a:schemeClr>
                </a:solidFill>
              </a:rPr>
              <a:t>春季：</a:t>
            </a:r>
            <a:r>
              <a:rPr lang="zh-CN" sz="1200" i="0">
                <a:solidFill>
                  <a:schemeClr val="tx1">
                    <a:lumMod val="50000"/>
                    <a:lumOff val="50000"/>
                  </a:schemeClr>
                </a:solidFill>
              </a:rPr>
              <a:t>SMART 法规草案备案</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春季：</a:t>
            </a:r>
            <a:r>
              <a:rPr lang="zh-CN" sz="1200"/>
              <a:t>启动</a:t>
            </a:r>
            <a:r>
              <a:rPr lang="zh-CN" sz="1200">
                <a:hlinkClick r:id="rId2">
                  <a:extLst>
                    <a:ext uri="{A12FA001-AC4F-418D-AE19-62706E023703}">
                      <ahyp:hlinkClr xmlns:ahyp="http://schemas.microsoft.com/office/drawing/2018/hyperlinkcolor" val="tx"/>
                    </a:ext>
                  </a:extLst>
                </a:hlinkClick>
              </a:rPr>
              <a:t>全民太阳能计划</a:t>
            </a:r>
          </a:p>
          <a:p>
            <a:pPr marL="171450" indent="-171450">
              <a:lnSpc>
                <a:spcPts val="1600"/>
              </a:lnSpc>
              <a:buFont typeface="Arial" panose="020B0604020202020204" pitchFamily="34" charset="0"/>
              <a:buChar char="•"/>
            </a:pPr>
            <a:r>
              <a:rPr lang="zh-CN" sz="1200" b="1" i="0">
                <a:solidFill>
                  <a:schemeClr val="tx1">
                    <a:lumMod val="50000"/>
                    <a:lumOff val="50000"/>
                  </a:schemeClr>
                </a:solidFill>
              </a:rPr>
              <a:t>夏季</a:t>
            </a:r>
            <a:r>
              <a:rPr lang="zh-CN" sz="1200" b="0" i="0">
                <a:solidFill>
                  <a:schemeClr val="tx1">
                    <a:lumMod val="50000"/>
                    <a:lumOff val="50000"/>
                  </a:schemeClr>
                </a:solidFill>
              </a:rPr>
              <a:t>：启动 LISSP</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7 月 31 日</a:t>
            </a:r>
            <a:r>
              <a:rPr lang="zh-CN" sz="1200">
                <a:solidFill>
                  <a:schemeClr val="tx1">
                    <a:lumMod val="50000"/>
                    <a:lumOff val="50000"/>
                  </a:schemeClr>
                </a:solidFill>
              </a:rPr>
              <a:t>：发布 83E RFP </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秋季：</a:t>
            </a:r>
            <a:r>
              <a:rPr lang="zh-CN" sz="1200">
                <a:solidFill>
                  <a:schemeClr val="tx1">
                    <a:lumMod val="50000"/>
                    <a:lumOff val="50000"/>
                  </a:schemeClr>
                </a:solidFill>
              </a:rPr>
              <a:t>启动储能拨款计划 </a:t>
            </a: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125086"/>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390655"/>
            <a:ext cx="3558370" cy="1312795"/>
          </a:xfrm>
          <a:prstGeom prst="rect">
            <a:avLst/>
          </a:prstGeom>
          <a:noFill/>
        </p:spPr>
        <p:txBody>
          <a:bodyPr wrap="square">
            <a:spAutoFit/>
          </a:bodyPr>
          <a:lstStyle/>
          <a:p>
            <a:pPr marL="171450" indent="-171450">
              <a:lnSpc>
                <a:spcPts val="1600"/>
              </a:lnSpc>
              <a:buFont typeface="Arial" panose="020B0604020202020204" pitchFamily="34" charset="0"/>
              <a:buChar char="•"/>
            </a:pPr>
            <a:r>
              <a:rPr lang="zh-CN" sz="1200" b="1" i="0">
                <a:solidFill>
                  <a:schemeClr val="tx1">
                    <a:lumMod val="50000"/>
                    <a:lumOff val="50000"/>
                  </a:schemeClr>
                </a:solidFill>
              </a:rPr>
              <a:t>春/夏季：</a:t>
            </a:r>
            <a:r>
              <a:rPr lang="zh-CN" sz="1200" i="0">
                <a:solidFill>
                  <a:srgbClr val="3567B1"/>
                </a:solidFill>
                <a:hlinkClick r:id="rId3">
                  <a:extLst>
                    <a:ext uri="{A12FA001-AC4F-418D-AE19-62706E023703}">
                      <ahyp:hlinkClr xmlns:ahyp="http://schemas.microsoft.com/office/drawing/2018/hyperlinkcolor" val="tx"/>
                    </a:ext>
                  </a:extLst>
                </a:hlinkClick>
              </a:rPr>
              <a:t>参与制定 SMART 规则 </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春季：</a:t>
            </a:r>
            <a:r>
              <a:rPr lang="zh-CN" sz="1200">
                <a:solidFill>
                  <a:schemeClr val="tx1">
                    <a:lumMod val="50000"/>
                    <a:lumOff val="50000"/>
                  </a:schemeClr>
                </a:solidFill>
              </a:rPr>
              <a:t>储能拨款计划草案提案 </a:t>
            </a:r>
          </a:p>
          <a:p>
            <a:pPr marL="171450" indent="-171450">
              <a:lnSpc>
                <a:spcPts val="1600"/>
              </a:lnSpc>
              <a:buFont typeface="Arial" panose="020B0604020202020204" pitchFamily="34" charset="0"/>
              <a:buChar char="•"/>
            </a:pPr>
            <a:r>
              <a:rPr lang="zh-CN" sz="1200" b="1" i="0">
                <a:solidFill>
                  <a:schemeClr val="tx1">
                    <a:lumMod val="50000"/>
                    <a:lumOff val="50000"/>
                  </a:schemeClr>
                </a:solidFill>
              </a:rPr>
              <a:t>春季：</a:t>
            </a:r>
            <a:r>
              <a:rPr lang="zh-CN" sz="1200" i="0">
                <a:solidFill>
                  <a:schemeClr val="tx1">
                    <a:lumMod val="50000"/>
                    <a:lumOff val="50000"/>
                  </a:schemeClr>
                </a:solidFill>
              </a:rPr>
              <a:t>太阳能顶篷</a:t>
            </a:r>
            <a:r>
              <a:rPr lang="zh-CN" sz="1200">
                <a:solidFill>
                  <a:schemeClr val="tx1">
                    <a:lumMod val="50000"/>
                    <a:lumOff val="50000"/>
                  </a:schemeClr>
                </a:solidFill>
              </a:rPr>
              <a:t>工作组</a:t>
            </a:r>
          </a:p>
          <a:p>
            <a:pPr>
              <a:lnSpc>
                <a:spcPts val="1600"/>
              </a:lnSpc>
            </a:pPr>
            <a:endParaRPr lang="en-US" sz="1200" i="0">
              <a:solidFill>
                <a:schemeClr val="tx1">
                  <a:lumMod val="50000"/>
                  <a:lumOff val="50000"/>
                </a:schemeClr>
              </a:solidFill>
              <a:effectLst/>
            </a:endParaRPr>
          </a:p>
          <a:p>
            <a:pPr>
              <a:lnSpc>
                <a:spcPts val="1600"/>
              </a:lnSpc>
            </a:pPr>
            <a:endParaRPr lang="en-US" sz="1200" b="0" i="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zh-CN" sz="4000"/>
              <a:t>可再生能源和替代能源</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lnSpc>
                <a:spcPct val="100000"/>
              </a:lnSpc>
              <a:buFont typeface="Arial" panose="020B0604020202020204" pitchFamily="34" charset="0"/>
              <a:buChar char="•"/>
            </a:pPr>
            <a:r>
              <a:rPr lang="zh-CN" sz="1600" dirty="0">
                <a:solidFill>
                  <a:srgbClr val="3567B1"/>
                </a:solidFill>
                <a:cs typeface="Sora" pitchFamily="2" charset="0"/>
              </a:rPr>
              <a:t>马萨诸塞州太阳能可再生能源目标 (SMART) 计划：</a:t>
            </a:r>
            <a:r>
              <a:rPr lang="zh-CN" sz="1600" b="0" dirty="0">
                <a:solidFill>
                  <a:srgbClr val="3567B1"/>
                </a:solidFill>
                <a:cs typeface="Sora" pitchFamily="2" charset="0"/>
              </a:rPr>
              <a:t>发布法规草案，允许利益相关者参与下一次计划迭代</a:t>
            </a:r>
          </a:p>
          <a:p>
            <a:pPr marL="285750" indent="-285750">
              <a:lnSpc>
                <a:spcPct val="100000"/>
              </a:lnSpc>
              <a:buFont typeface="Arial" panose="020B0604020202020204" pitchFamily="34" charset="0"/>
              <a:buChar char="•"/>
            </a:pPr>
            <a:r>
              <a:rPr lang="zh-CN" sz="1600" b="1" dirty="0">
                <a:solidFill>
                  <a:srgbClr val="3567B1"/>
                </a:solidFill>
                <a:cs typeface="Sora" pitchFamily="2" charset="0"/>
              </a:rPr>
              <a:t>全民太阳能：</a:t>
            </a:r>
            <a:r>
              <a:rPr lang="zh-CN" sz="1600" b="0" dirty="0">
                <a:solidFill>
                  <a:srgbClr val="3567B1"/>
                </a:solidFill>
                <a:cs typeface="Sora" pitchFamily="2" charset="0"/>
              </a:rPr>
              <a:t>将开放计划，包括首次为单户住宅提供太阳能服务</a:t>
            </a:r>
          </a:p>
          <a:p>
            <a:pPr marL="285750" indent="-285750">
              <a:lnSpc>
                <a:spcPct val="100000"/>
              </a:lnSpc>
              <a:buFont typeface="Arial" panose="020B0604020202020204" pitchFamily="34" charset="0"/>
              <a:buChar char="•"/>
            </a:pPr>
            <a:r>
              <a:rPr lang="zh-CN" sz="1600" b="1" dirty="0">
                <a:solidFill>
                  <a:srgbClr val="3567B1"/>
                </a:solidFill>
                <a:cs typeface="Sora" pitchFamily="2" charset="0"/>
              </a:rPr>
              <a:t>低收入太阳能服务计划 (LISSP)：</a:t>
            </a:r>
            <a:r>
              <a:rPr lang="zh-CN" sz="1600" b="0" dirty="0">
                <a:solidFill>
                  <a:srgbClr val="3567B1"/>
                </a:solidFill>
                <a:cs typeface="Sora" pitchFamily="2" charset="0"/>
              </a:rPr>
              <a:t>接受技术支持和拨款申请</a:t>
            </a:r>
          </a:p>
          <a:p>
            <a:pPr marL="285750" indent="-285750">
              <a:lnSpc>
                <a:spcPct val="100000"/>
              </a:lnSpc>
              <a:buFont typeface="Arial" panose="020B0604020202020204" pitchFamily="34" charset="0"/>
              <a:buChar char="•"/>
            </a:pPr>
            <a:r>
              <a:rPr lang="zh-CN" sz="1600" dirty="0">
                <a:solidFill>
                  <a:srgbClr val="3567B1"/>
                </a:solidFill>
                <a:cs typeface="Sora" pitchFamily="2" charset="0"/>
              </a:rPr>
              <a:t>储能拨款计划：</a:t>
            </a:r>
            <a:r>
              <a:rPr lang="zh-CN" sz="1600" b="0" dirty="0">
                <a:solidFill>
                  <a:srgbClr val="3567B1"/>
                </a:solidFill>
                <a:cs typeface="Sora" pitchFamily="2" charset="0"/>
              </a:rPr>
              <a:t>与利益相关者协调，制定并启动 5,000 万美元计划</a:t>
            </a:r>
          </a:p>
          <a:p>
            <a:pPr marL="285750" indent="-285750">
              <a:lnSpc>
                <a:spcPct val="100000"/>
              </a:lnSpc>
              <a:buFont typeface="Arial" panose="020B0604020202020204" pitchFamily="34" charset="0"/>
              <a:buChar char="•"/>
            </a:pPr>
            <a:r>
              <a:rPr lang="zh-CN" dirty="0">
                <a:solidFill>
                  <a:srgbClr val="3567B1"/>
                </a:solidFill>
                <a:cs typeface="Sora" pitchFamily="2" charset="0"/>
              </a:rPr>
              <a:t>储能 (83E)：</a:t>
            </a:r>
            <a:r>
              <a:rPr lang="zh-CN" b="0" dirty="0">
                <a:solidFill>
                  <a:srgbClr val="3567B1"/>
                </a:solidFill>
                <a:cs typeface="Sora" pitchFamily="2" charset="0"/>
              </a:rPr>
              <a:t>EDC 将与 DOER 协调，起草并发布采购储能的提案请求 (RFP)</a:t>
            </a: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975288"/>
            <a:ext cx="1462260" cy="338554"/>
          </a:xfrm>
          <a:prstGeom prst="rect">
            <a:avLst/>
          </a:prstGeom>
          <a:noFill/>
        </p:spPr>
        <p:txBody>
          <a:bodyPr wrap="none" rtlCol="0">
            <a:spAutoFit/>
          </a:bodyPr>
          <a:lstStyle/>
          <a:p>
            <a:r>
              <a:rPr lang="zh-CN" sz="1600" b="1">
                <a:solidFill>
                  <a:srgbClr val="1E7F7B"/>
                </a:solidFill>
                <a:cs typeface="Sora" pitchFamily="2" charset="0"/>
              </a:rPr>
              <a:t>2025 年时间表</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287030"/>
            <a:ext cx="3281142" cy="1312795"/>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CN" sz="1200" b="1">
                <a:solidFill>
                  <a:schemeClr val="tx1">
                    <a:lumMod val="50000"/>
                    <a:lumOff val="50000"/>
                  </a:schemeClr>
                </a:solidFill>
              </a:rPr>
              <a:t>冬季至夏季：</a:t>
            </a:r>
            <a:r>
              <a:rPr lang="zh-CN" sz="1200">
                <a:solidFill>
                  <a:schemeClr val="tx1">
                    <a:lumMod val="50000"/>
                    <a:lumOff val="50000"/>
                  </a:schemeClr>
                </a:solidFill>
              </a:rPr>
              <a:t>招聘</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春季：</a:t>
            </a:r>
            <a:r>
              <a:rPr lang="zh-CN" sz="1200">
                <a:solidFill>
                  <a:schemeClr val="tx1">
                    <a:lumMod val="50000"/>
                    <a:lumOff val="50000"/>
                  </a:schemeClr>
                </a:solidFill>
              </a:rPr>
              <a:t>目标利益相关者参与</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春季：</a:t>
            </a:r>
            <a:r>
              <a:rPr lang="zh-CN" sz="1200">
                <a:solidFill>
                  <a:schemeClr val="tx1">
                    <a:lumMod val="50000"/>
                    <a:lumOff val="50000"/>
                  </a:schemeClr>
                </a:solidFill>
              </a:rPr>
              <a:t>跨机构协商</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夏季：</a:t>
            </a:r>
            <a:r>
              <a:rPr lang="zh-CN" sz="1200" b="0">
                <a:solidFill>
                  <a:schemeClr val="tx1">
                    <a:lumMod val="50000"/>
                    <a:lumOff val="50000"/>
                  </a:schemeClr>
                </a:solidFill>
              </a:rPr>
              <a:t>技术会议</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夏末至秋季：</a:t>
            </a:r>
            <a:r>
              <a:rPr lang="zh-CN" sz="1200" b="0">
                <a:solidFill>
                  <a:schemeClr val="tx1">
                    <a:lumMod val="50000"/>
                    <a:lumOff val="50000"/>
                  </a:schemeClr>
                </a:solidFill>
              </a:rPr>
              <a:t>发布法规草案</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秋冬季：</a:t>
            </a:r>
            <a:r>
              <a:rPr lang="zh-CN" sz="1200">
                <a:solidFill>
                  <a:schemeClr val="tx1">
                    <a:lumMod val="50000"/>
                    <a:lumOff val="50000"/>
                  </a:schemeClr>
                </a:solidFill>
              </a:rPr>
              <a:t>公众意见征询</a:t>
            </a: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390655"/>
            <a:ext cx="2682225" cy="492058"/>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zh-CN" sz="1200" b="1" i="0">
                <a:solidFill>
                  <a:schemeClr val="tx1">
                    <a:lumMod val="50000"/>
                    <a:lumOff val="50000"/>
                  </a:schemeClr>
                </a:solidFill>
              </a:rPr>
              <a:t>夏季：</a:t>
            </a:r>
            <a:r>
              <a:rPr lang="zh-CN" sz="1200" i="0">
                <a:solidFill>
                  <a:schemeClr val="tx1">
                    <a:lumMod val="50000"/>
                    <a:lumOff val="50000"/>
                  </a:schemeClr>
                </a:solidFill>
              </a:rPr>
              <a:t>技术会议</a:t>
            </a:r>
          </a:p>
          <a:p>
            <a:pPr marL="171450" indent="-171450">
              <a:lnSpc>
                <a:spcPts val="1600"/>
              </a:lnSpc>
              <a:buFont typeface="Arial" panose="020B0604020202020204" pitchFamily="34" charset="0"/>
              <a:buChar char="•"/>
            </a:pPr>
            <a:r>
              <a:rPr lang="zh-CN" sz="1200" b="1">
                <a:solidFill>
                  <a:schemeClr val="tx1">
                    <a:lumMod val="50000"/>
                    <a:lumOff val="50000"/>
                  </a:schemeClr>
                </a:solidFill>
              </a:rPr>
              <a:t>秋冬季：</a:t>
            </a:r>
            <a:r>
              <a:rPr lang="zh-CN" sz="1200">
                <a:solidFill>
                  <a:schemeClr val="tx1">
                    <a:lumMod val="50000"/>
                    <a:lumOff val="50000"/>
                  </a:schemeClr>
                </a:solidFill>
              </a:rPr>
              <a:t>公众意见征询期</a:t>
            </a: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zh-CN" sz="4000"/>
              <a:t>选址与许可</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zh-CN" sz="1800" b="0" dirty="0">
                <a:solidFill>
                  <a:srgbClr val="3567B1"/>
                </a:solidFill>
              </a:rPr>
              <a:t>人员配置和运营：</a:t>
            </a:r>
          </a:p>
          <a:p>
            <a:pPr marL="742950" lvl="1" indent="-285750">
              <a:buFont typeface="Arial"/>
              <a:buChar char="•"/>
            </a:pPr>
            <a:r>
              <a:rPr lang="zh-CN" sz="1600" dirty="0">
                <a:solidFill>
                  <a:srgbClr val="3567B1"/>
                </a:solidFill>
              </a:rPr>
              <a:t>成立新部门 </a:t>
            </a:r>
          </a:p>
          <a:p>
            <a:pPr marL="742950" lvl="1" indent="-285750">
              <a:buFont typeface="Arial"/>
              <a:buChar char="•"/>
            </a:pPr>
            <a:r>
              <a:rPr lang="zh-CN" sz="1600" dirty="0">
                <a:solidFill>
                  <a:srgbClr val="3567B1"/>
                </a:solidFill>
              </a:rPr>
              <a:t>建立 DOER 能力</a:t>
            </a:r>
          </a:p>
          <a:p>
            <a:pPr marL="285750" indent="-285750">
              <a:buFont typeface="Arial"/>
              <a:buChar char="•"/>
            </a:pPr>
            <a:endParaRPr lang="en-US" sz="1800" b="0" dirty="0">
              <a:solidFill>
                <a:srgbClr val="3567B1"/>
              </a:solidFill>
              <a:ea typeface="Calibri"/>
              <a:cs typeface="Calibri"/>
            </a:endParaRPr>
          </a:p>
          <a:p>
            <a:pPr marL="285750" indent="-285750">
              <a:buFont typeface="Arial"/>
              <a:buChar char="•"/>
            </a:pPr>
            <a:r>
              <a:rPr lang="zh-CN" sz="1800" b="0" dirty="0">
                <a:solidFill>
                  <a:srgbClr val="3567B1"/>
                </a:solidFill>
                <a:cs typeface="Sora" pitchFamily="2" charset="0"/>
              </a:rPr>
              <a:t>利益相关者参与和外展</a:t>
            </a:r>
          </a:p>
          <a:p>
            <a:pPr marL="285750" indent="-285750">
              <a:buFont typeface="Arial"/>
              <a:buChar char="•"/>
            </a:pPr>
            <a:endParaRPr lang="en-US" sz="1800" b="0" dirty="0">
              <a:solidFill>
                <a:srgbClr val="3567B1"/>
              </a:solidFill>
              <a:ea typeface="Calibri"/>
              <a:cs typeface="Sora" pitchFamily="2" charset="0"/>
            </a:endParaRPr>
          </a:p>
          <a:p>
            <a:pPr marL="285750" indent="-285750">
              <a:buFont typeface="Arial"/>
              <a:buChar char="•"/>
            </a:pPr>
            <a:r>
              <a:rPr lang="zh-CN" sz="1800" b="0" dirty="0">
                <a:solidFill>
                  <a:srgbClr val="3567B1"/>
                </a:solidFill>
                <a:cs typeface="Sora" pitchFamily="2" charset="0"/>
              </a:rPr>
              <a:t>法规草案</a:t>
            </a: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zh-CN"/>
              <a:t>议程</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zh-CN" sz="1800"/>
              <a:t>欢迎</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zh-CN" sz="1800"/>
              <a:t>DOER 简介</a:t>
            </a:r>
          </a:p>
          <a:p>
            <a:endParaRPr lang="en-US"/>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zh-CN" sz="1800"/>
              <a:t>2024 年成就</a:t>
            </a:r>
          </a:p>
          <a:p>
            <a:endParaRPr lang="en-US"/>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zh-CN" sz="1800"/>
              <a:t>2025 年目标和项目</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zh-CN" sz="1800"/>
              <a:t>问答</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zh-CN"/>
              <a:t>问答</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zh-CN" sz="2000" b="1">
                <a:solidFill>
                  <a:srgbClr val="39B54A"/>
                </a:solidFill>
              </a:rPr>
              <a:t>您是否有疑问？</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6" y="2687211"/>
            <a:ext cx="7279969" cy="2635560"/>
          </a:xfrm>
        </p:spPr>
        <p:txBody>
          <a:bodyPr/>
          <a:lstStyle/>
          <a:p>
            <a:r>
              <a:rPr lang="zh-CN" sz="1600" b="0" i="0" dirty="0">
                <a:solidFill>
                  <a:schemeClr val="tx1">
                    <a:lumMod val="50000"/>
                    <a:lumOff val="50000"/>
                  </a:schemeClr>
                </a:solidFill>
                <a:latin typeface="Calibri" panose="020F0502020204030204" pitchFamily="34" charset="0"/>
                <a:ea typeface="SimSun"/>
                <a:cs typeface="Calibri" panose="020F0502020204030204" pitchFamily="34" charset="0"/>
              </a:rPr>
              <a:t>请在问答框中输入您的问题，或单击 Zoom 导航栏中的“举手”</a:t>
            </a:r>
          </a:p>
          <a:p>
            <a:r>
              <a:rPr lang="zh-CN" sz="1600" dirty="0"/>
              <a:t>如果您想发言，请在提问前进行自我介绍</a:t>
            </a:r>
          </a:p>
          <a:p>
            <a:r>
              <a:rPr lang="zh-CN" sz="1600" b="0" i="0" dirty="0">
                <a:solidFill>
                  <a:schemeClr val="tx1">
                    <a:lumMod val="50000"/>
                    <a:lumOff val="50000"/>
                  </a:schemeClr>
                </a:solidFill>
                <a:latin typeface="Calibri" panose="020F0502020204030204" pitchFamily="34" charset="0"/>
                <a:ea typeface="SimSun"/>
                <a:cs typeface="Calibri" panose="020F0502020204030204" pitchFamily="34" charset="0"/>
              </a:rPr>
              <a:t>请礼貌发言并确保语言简洁，以便节约时间，让更多人有机会发言</a:t>
            </a:r>
          </a:p>
          <a:p>
            <a:r>
              <a:rPr lang="zh-CN" sz="1600" dirty="0"/>
              <a:t>当您使用口译员频道时，如果想要提问，请在问答框中输入您的问题，口译员将为您翻译</a:t>
            </a:r>
          </a:p>
          <a:p>
            <a:endParaRPr lang="en-US" b="0" i="0" dirty="0">
              <a:solidFill>
                <a:schemeClr val="tx1">
                  <a:lumMod val="50000"/>
                  <a:lumOff val="50000"/>
                </a:schemeClr>
              </a:solidFill>
              <a:effectLst/>
              <a:latin typeface="Calibri" panose="020F0502020204030204" pitchFamily="34" charset="0"/>
              <a:cs typeface="Calibri" panose="020F0502020204030204" pitchFamily="34" charset="0"/>
            </a:endParaRPr>
          </a:p>
          <a:p>
            <a:r>
              <a:rPr lang="zh-CN" dirty="0">
                <a:solidFill>
                  <a:schemeClr val="tx1"/>
                </a:solidFill>
                <a:latin typeface="Calibri" panose="020F0502020204030204" pitchFamily="34" charset="0"/>
                <a:ea typeface="SimSun"/>
                <a:cs typeface="Calibri" panose="020F0502020204030204" pitchFamily="34" charset="0"/>
              </a:rPr>
              <a:t>*市政厅会议（包括问答部分）正在录制中，并将发布至 DOER 官网</a:t>
            </a:r>
          </a:p>
          <a:p>
            <a:endParaRPr lang="en-US" sz="1600" b="0" i="0" dirty="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26558" y="1227660"/>
            <a:ext cx="8729337" cy="607100"/>
          </a:xfrm>
        </p:spPr>
        <p:txBody>
          <a:bodyPr/>
          <a:lstStyle/>
          <a:p>
            <a:r>
              <a:rPr lang="zh-CN"/>
              <a:t>DOER 期待听到您的声音</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7" y="2098902"/>
            <a:ext cx="7755718" cy="3349398"/>
          </a:xfrm>
        </p:spPr>
        <p:txBody>
          <a:bodyPr/>
          <a:lstStyle/>
          <a:p>
            <a:pPr>
              <a:spcBef>
                <a:spcPts val="0"/>
              </a:spcBef>
              <a:spcAft>
                <a:spcPts val="600"/>
              </a:spcAft>
            </a:pPr>
            <a:r>
              <a:rPr lang="zh-CN" b="1"/>
              <a:t>请于 2 月 17 日下午 5 点前将书面意见提交至 </a:t>
            </a:r>
            <a:r>
              <a:rPr lang="zh-CN" b="1">
                <a:solidFill>
                  <a:srgbClr val="3567B1"/>
                </a:solidFill>
                <a:hlinkClick r:id="rId2">
                  <a:extLst>
                    <a:ext uri="{A12FA001-AC4F-418D-AE19-62706E023703}">
                      <ahyp:hlinkClr xmlns:ahyp="http://schemas.microsoft.com/office/drawing/2018/hyperlinkcolor" val="tx"/>
                    </a:ext>
                  </a:extLst>
                </a:hlinkClick>
              </a:rPr>
              <a:t>doer.energy@mass.gov</a:t>
            </a:r>
          </a:p>
          <a:p>
            <a:pPr>
              <a:spcBef>
                <a:spcPts val="0"/>
              </a:spcBef>
            </a:pPr>
            <a:r>
              <a:rPr lang="zh-CN" b="1" i="1"/>
              <a:t>所有意见均将在 DOER 官网公开发布</a:t>
            </a:r>
          </a:p>
          <a:p>
            <a:pPr>
              <a:spcBef>
                <a:spcPts val="0"/>
              </a:spcBef>
              <a:spcAft>
                <a:spcPts val="1200"/>
              </a:spcAft>
            </a:pPr>
            <a:endParaRPr lang="en-US" sz="1200"/>
          </a:p>
          <a:p>
            <a:pPr>
              <a:spcBef>
                <a:spcPts val="0"/>
              </a:spcBef>
              <a:spcAft>
                <a:spcPts val="1200"/>
              </a:spcAft>
            </a:pPr>
            <a:r>
              <a:rPr lang="zh-CN" b="1"/>
              <a:t>您可以针对以下问题发表意见：</a:t>
            </a:r>
          </a:p>
          <a:p>
            <a:pPr marL="285750" indent="-285750">
              <a:spcBef>
                <a:spcPts val="0"/>
              </a:spcBef>
              <a:spcAft>
                <a:spcPts val="600"/>
              </a:spcAft>
              <a:buFont typeface="Arial" panose="020B0604020202020204" pitchFamily="34" charset="0"/>
              <a:buChar char="•"/>
            </a:pPr>
            <a:endParaRPr lang="en-US" sz="800"/>
          </a:p>
          <a:p>
            <a:pPr marL="285750" indent="-285750">
              <a:spcBef>
                <a:spcPts val="0"/>
              </a:spcBef>
              <a:spcAft>
                <a:spcPts val="600"/>
              </a:spcAft>
              <a:buFont typeface="Arial" panose="020B0604020202020204" pitchFamily="34" charset="0"/>
              <a:buChar char="•"/>
            </a:pPr>
            <a:r>
              <a:rPr lang="zh-CN" sz="1800"/>
              <a:t>您对 DOER 的 2025 年计划是否有反馈意见？</a:t>
            </a:r>
          </a:p>
          <a:p>
            <a:pPr marL="285750" indent="-285750">
              <a:spcBef>
                <a:spcPts val="0"/>
              </a:spcBef>
              <a:spcAft>
                <a:spcPts val="600"/>
              </a:spcAft>
              <a:buFont typeface="Arial" panose="020B0604020202020204" pitchFamily="34" charset="0"/>
              <a:buChar char="•"/>
            </a:pPr>
            <a:r>
              <a:rPr lang="zh-CN" sz="1800"/>
              <a:t>DOER 计划对您有何影响？</a:t>
            </a:r>
          </a:p>
          <a:p>
            <a:pPr marL="285750" indent="-285750">
              <a:spcBef>
                <a:spcPts val="0"/>
              </a:spcBef>
              <a:spcAft>
                <a:spcPts val="600"/>
              </a:spcAft>
              <a:buFont typeface="Arial" panose="020B0604020202020204" pitchFamily="34" charset="0"/>
              <a:buChar char="•"/>
            </a:pPr>
            <a:r>
              <a:rPr lang="zh-CN" sz="1800"/>
              <a:t>您今天了解到哪些内容，是否希望了解更多？</a:t>
            </a:r>
          </a:p>
          <a:p>
            <a:pPr marL="285750" indent="-285750">
              <a:spcBef>
                <a:spcPts val="0"/>
              </a:spcBef>
              <a:spcAft>
                <a:spcPts val="600"/>
              </a:spcAft>
              <a:buFont typeface="Arial" panose="020B0604020202020204" pitchFamily="34" charset="0"/>
              <a:buChar char="•"/>
            </a:pPr>
            <a:r>
              <a:rPr lang="zh-CN" sz="1800"/>
              <a:t>您对 DOER 未来的公众参与有何建议？</a:t>
            </a:r>
          </a:p>
          <a:p>
            <a:pPr marL="285750" indent="-285750">
              <a:spcBef>
                <a:spcPts val="0"/>
              </a:spcBef>
              <a:spcAft>
                <a:spcPts val="600"/>
              </a:spcAft>
              <a:buFont typeface="Arial" panose="020B0604020202020204" pitchFamily="34" charset="0"/>
              <a:buChar char="•"/>
            </a:pPr>
            <a:r>
              <a:rPr lang="zh-CN" sz="1800"/>
              <a:t>您认为 DOER 的优先事项应该是什么？</a:t>
            </a:r>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b="1"/>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zh-CN" sz="1200" dirty="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zh-CN" sz="1200" i="0" u="none" strike="noStrike">
                <a:solidFill>
                  <a:schemeClr val="tx1">
                    <a:lumMod val="50000"/>
                    <a:lumOff val="50000"/>
                  </a:schemeClr>
                </a:solidFill>
              </a:rPr>
              <a:t>(</a:t>
            </a:r>
            <a:r>
              <a:rPr lang="zh-CN"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zh-CN"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zh-CN"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p:txBody>
          <a:bodyPr/>
          <a:lstStyle/>
          <a:p>
            <a:r>
              <a:rPr lang="zh-CN"/>
              <a:t>联系我们</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zh-CN" b="0">
                <a:solidFill>
                  <a:schemeClr val="tx1">
                    <a:lumMod val="50000"/>
                    <a:lumOff val="50000"/>
                  </a:schemeClr>
                </a:solidFill>
              </a:rPr>
              <a:t>访问我们的网站</a:t>
            </a:r>
            <a:r>
              <a:rPr lang="zh-CN" b="0">
                <a:solidFill>
                  <a:srgbClr val="3567B1"/>
                </a:solidFill>
                <a:hlinkClick r:id="rId6">
                  <a:extLst>
                    <a:ext uri="{A12FA001-AC4F-418D-AE19-62706E023703}">
                      <ahyp:hlinkClr xmlns:ahyp="http://schemas.microsoft.com/office/drawing/2018/hyperlinkcolor" val="tx"/>
                    </a:ext>
                  </a:extLst>
                </a:hlinkClick>
              </a:rPr>
              <a:t>订阅 DOER 的电子邮件列表</a:t>
            </a: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zh-CN">
                <a:solidFill>
                  <a:srgbClr val="2CB34B"/>
                </a:solidFill>
              </a:rPr>
              <a:t>DOER 简介</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lnSpc>
                <a:spcPct val="100000"/>
              </a:lnSpc>
            </a:pPr>
            <a:r>
              <a:rPr lang="zh-CN" sz="1600" dirty="0">
                <a:solidFill>
                  <a:srgbClr val="2D3990"/>
                </a:solidFill>
                <a:latin typeface="Calibri" panose="020F0502020204030204" pitchFamily="34" charset="0"/>
                <a:ea typeface="SimSun" panose="020B0004020202020204" pitchFamily="34" charset="0"/>
              </a:rPr>
              <a:t>使命</a:t>
            </a:r>
            <a:r>
              <a:rPr lang="zh-CN" sz="1600" b="0" dirty="0">
                <a:solidFill>
                  <a:srgbClr val="2D3990"/>
                </a:solidFill>
                <a:latin typeface="Calibri" panose="020F0502020204030204" pitchFamily="34" charset="0"/>
                <a:ea typeface="SimSun" panose="020B0004020202020204" pitchFamily="34" charset="0"/>
              </a:rPr>
              <a:t>：为马萨诸塞州民众创造一个清洁、可负担、可复原和公平的能源未来。 </a:t>
            </a:r>
          </a:p>
          <a:p>
            <a:pPr marL="0" marR="0">
              <a:lnSpc>
                <a:spcPct val="100000"/>
              </a:lnSpc>
            </a:pPr>
            <a:r>
              <a:rPr lang="zh-CN" sz="1600" dirty="0">
                <a:solidFill>
                  <a:srgbClr val="2D3990"/>
                </a:solidFill>
                <a:latin typeface="Calibri" panose="020F0502020204030204" pitchFamily="34" charset="0"/>
                <a:ea typeface="SimSun" panose="020B0004020202020204" pitchFamily="34" charset="0"/>
              </a:rPr>
              <a:t>机构定位</a:t>
            </a:r>
            <a:r>
              <a:rPr lang="zh-CN" sz="1600" b="0" dirty="0">
                <a:solidFill>
                  <a:srgbClr val="2D3990"/>
                </a:solidFill>
                <a:latin typeface="Calibri" panose="020F0502020204030204" pitchFamily="34" charset="0"/>
                <a:ea typeface="SimSun" panose="020B0004020202020204" pitchFamily="34" charset="0"/>
              </a:rPr>
              <a:t>：DOER 是州属能源办公室，是马萨诸塞州的主要能源政策机构。DOER 秉持马萨诸塞州的清洁能源目标，助力政府全面应对气候变化威胁。DOER 专注于将我们的能源供应转变为低排放能源，减少和调整能源需求，并改善我们的能源系统基础设施。 </a:t>
            </a:r>
          </a:p>
          <a:p>
            <a:pPr marL="0" marR="0">
              <a:lnSpc>
                <a:spcPct val="100000"/>
              </a:lnSpc>
            </a:pPr>
            <a:r>
              <a:rPr lang="zh-CN" sz="1600" dirty="0">
                <a:solidFill>
                  <a:srgbClr val="2D3990"/>
                </a:solidFill>
                <a:latin typeface="Calibri" panose="020F0502020204030204" pitchFamily="34" charset="0"/>
                <a:ea typeface="SimSun" panose="020B0004020202020204" pitchFamily="34" charset="0"/>
              </a:rPr>
              <a:t>机构职责</a:t>
            </a:r>
            <a:r>
              <a:rPr lang="zh-CN" sz="1600" b="0" dirty="0">
                <a:solidFill>
                  <a:srgbClr val="2D3990"/>
                </a:solidFill>
                <a:latin typeface="Calibri" panose="020F0502020204030204" pitchFamily="34" charset="0"/>
                <a:ea typeface="SimSun" panose="020B0004020202020204" pitchFamily="34" charset="0"/>
              </a:rPr>
              <a:t>：为实现我们的目标，DOER 与能源利益相关者建立联系，并合作制定有效政策。DOER 通过规划、监管和拨款来落实政策。DOER 为个人、组织和社区提供相应工具，帮助他们实现清洁能源目标。DOER 致力于政策透明和宣传教育，提供可访问的能源信息和知识。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zh-CN" b="1">
                <a:solidFill>
                  <a:schemeClr val="bg1"/>
                </a:solidFill>
                <a:cs typeface="Poppins" panose="00000500000000000000" pitchFamily="2" charset="0"/>
              </a:rPr>
              <a:t>DOER 是</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457388" cy="661976"/>
          </a:xfrm>
          <a:prstGeom prst="rect">
            <a:avLst/>
          </a:prstGeom>
          <a:noFill/>
        </p:spPr>
        <p:txBody>
          <a:bodyPr wrap="square">
            <a:spAutoFit/>
          </a:bodyPr>
          <a:lstStyle/>
          <a:p>
            <a:r>
              <a:rPr lang="zh-CN" sz="1200" b="0" i="0">
                <a:solidFill>
                  <a:schemeClr val="bg1"/>
                </a:solidFill>
              </a:rPr>
              <a:t>能源与环境事务</a:t>
            </a:r>
            <a:br>
              <a:rPr lang="zh-CN" sz="1200" b="0" i="0">
                <a:solidFill>
                  <a:schemeClr val="bg1"/>
                </a:solidFill>
              </a:rPr>
            </a:br>
            <a:r>
              <a:rPr lang="zh-CN" sz="1200" b="0" i="0">
                <a:solidFill>
                  <a:schemeClr val="bg1"/>
                </a:solidFill>
              </a:rPr>
              <a:t>执行办公室 (EEA) </a:t>
            </a:r>
            <a:br>
              <a:rPr lang="zh-CN" sz="1200" b="0" i="0">
                <a:solidFill>
                  <a:schemeClr val="bg1"/>
                </a:solidFill>
              </a:rPr>
            </a:br>
            <a:r>
              <a:rPr lang="zh-CN" sz="1200" b="0" i="0">
                <a:solidFill>
                  <a:schemeClr val="bg1"/>
                </a:solidFill>
              </a:rPr>
              <a:t>的下属机构</a:t>
            </a: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能源资源部</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绿色社区</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示范项目</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能源效率</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可再生能源和替代能源</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政策、规划与分析</a:t>
            </a:r>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t>选址与许可</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sz="1600"/>
              <a:t>跨部门支持</a:t>
            </a:r>
          </a:p>
          <a:p>
            <a:pPr algn="ctr"/>
            <a:r>
              <a:rPr lang="zh-CN" sz="1400"/>
              <a:t>协调与参与</a:t>
            </a:r>
          </a:p>
          <a:p>
            <a:pPr algn="ctr"/>
            <a:r>
              <a:rPr lang="zh-CN" sz="1200"/>
              <a:t>联邦拨款、能源安全、法律、金融部门</a:t>
            </a:r>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5" y="576987"/>
            <a:ext cx="7276088" cy="607100"/>
          </a:xfrm>
        </p:spPr>
        <p:txBody>
          <a:bodyPr/>
          <a:lstStyle/>
          <a:p>
            <a:r>
              <a:rPr lang="zh-CN"/>
              <a:t>2024 年主要成就</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7060589" cy="4014439"/>
          </a:xfrm>
        </p:spPr>
        <p:txBody>
          <a:bodyPr numCol="1"/>
          <a:lstStyle/>
          <a:p>
            <a:pPr marL="285750" indent="-285750">
              <a:buFont typeface="Arial" panose="020B0604020202020204" pitchFamily="34" charset="0"/>
              <a:buChar char="•"/>
            </a:pPr>
            <a:r>
              <a:rPr lang="zh-CN" sz="1800"/>
              <a:t>联邦拨款成功</a:t>
            </a:r>
          </a:p>
          <a:p>
            <a:pPr marL="285750" indent="-285750">
              <a:buFont typeface="Arial" panose="020B0604020202020204" pitchFamily="34" charset="0"/>
              <a:buChar char="•"/>
            </a:pPr>
            <a:r>
              <a:rPr lang="zh-CN" sz="1800"/>
              <a:t>三年计划</a:t>
            </a:r>
          </a:p>
          <a:p>
            <a:pPr marL="285750" indent="-285750">
              <a:buFont typeface="Arial" panose="020B0604020202020204" pitchFamily="34" charset="0"/>
              <a:buChar char="•"/>
            </a:pPr>
            <a:r>
              <a:rPr lang="zh-CN" sz="1800"/>
              <a:t>法规</a:t>
            </a:r>
          </a:p>
          <a:p>
            <a:pPr marL="285750" indent="-285750">
              <a:buFont typeface="Arial" panose="020B0604020202020204" pitchFamily="34" charset="0"/>
              <a:buChar char="•"/>
            </a:pPr>
            <a:r>
              <a:rPr lang="zh-CN" sz="1800"/>
              <a:t>能源效率、绿色社区、示范项目拨款</a:t>
            </a:r>
          </a:p>
          <a:p>
            <a:pPr marL="285750" indent="-285750">
              <a:buFont typeface="Arial" panose="020B0604020202020204" pitchFamily="34" charset="0"/>
              <a:buChar char="•"/>
            </a:pPr>
            <a:r>
              <a:rPr lang="zh-CN" sz="1800"/>
              <a:t>气候领袖</a:t>
            </a:r>
          </a:p>
          <a:p>
            <a:pPr marL="285750" indent="-285750">
              <a:buFont typeface="Arial" panose="020B0604020202020204" pitchFamily="34" charset="0"/>
              <a:buChar char="•"/>
            </a:pPr>
            <a:r>
              <a:rPr lang="zh-CN" sz="1800"/>
              <a:t>MOR-EV 回扣</a:t>
            </a:r>
          </a:p>
          <a:p>
            <a:pPr marL="285750" indent="-285750">
              <a:buFont typeface="Arial" panose="020B0604020202020204" pitchFamily="34" charset="0"/>
              <a:buChar char="•"/>
            </a:pPr>
            <a:r>
              <a:rPr lang="zh-CN" sz="1800"/>
              <a:t>海上风电采购</a:t>
            </a:r>
          </a:p>
          <a:p>
            <a:pPr marL="285750" indent="-285750">
              <a:buFont typeface="Arial" panose="020B0604020202020204" pitchFamily="34" charset="0"/>
              <a:buChar char="•"/>
            </a:pPr>
            <a:r>
              <a:rPr lang="zh-CN" sz="1800"/>
              <a:t>跨机构费率工作组短期建议</a:t>
            </a:r>
          </a:p>
          <a:p>
            <a:pPr marL="285750" indent="-285750">
              <a:buFont typeface="Arial" panose="020B0604020202020204" pitchFamily="34" charset="0"/>
              <a:buChar char="•"/>
            </a:pPr>
            <a:r>
              <a:rPr lang="zh-CN" sz="1800"/>
              <a:t>太阳能激励 (SMART) 计划草案提案</a:t>
            </a:r>
          </a:p>
          <a:p>
            <a:pPr marL="285750" indent="-285750">
              <a:buFont typeface="Arial" panose="020B0604020202020204" pitchFamily="34" charset="0"/>
              <a:buChar char="•"/>
            </a:pPr>
            <a:r>
              <a:rPr lang="zh-CN" sz="1800"/>
              <a:t>建设与职责相匹配的能力</a:t>
            </a:r>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5" y="576987"/>
            <a:ext cx="7276088" cy="607100"/>
          </a:xfrm>
        </p:spPr>
        <p:txBody>
          <a:bodyPr/>
          <a:lstStyle/>
          <a:p>
            <a:r>
              <a:rPr lang="zh-CN"/>
              <a:t>2025 年政策目标</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10906951"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zh-CN" sz="1800" dirty="0"/>
              <a:t>落实核心和全新计划与法规</a:t>
            </a:r>
          </a:p>
          <a:p>
            <a:pPr marL="285750" indent="-285750">
              <a:spcBef>
                <a:spcPts val="0"/>
              </a:spcBef>
              <a:spcAft>
                <a:spcPts val="1200"/>
              </a:spcAft>
              <a:buFont typeface="Arial" panose="020B0604020202020204" pitchFamily="34" charset="0"/>
              <a:buChar char="•"/>
            </a:pPr>
            <a:r>
              <a:rPr lang="zh-CN" sz="1800" dirty="0"/>
              <a:t>通过拨款计划发放款项，最大限度地发挥影响力</a:t>
            </a:r>
          </a:p>
          <a:p>
            <a:pPr marL="285750" indent="-285750">
              <a:spcBef>
                <a:spcPts val="0"/>
              </a:spcBef>
              <a:spcAft>
                <a:spcPts val="1200"/>
              </a:spcAft>
              <a:buFont typeface="Arial" panose="020B0604020202020204" pitchFamily="34" charset="0"/>
              <a:buChar char="•"/>
            </a:pPr>
            <a:r>
              <a:rPr lang="zh-CN" sz="1800" dirty="0"/>
              <a:t>制定战略性有效政策 </a:t>
            </a:r>
          </a:p>
          <a:p>
            <a:pPr marL="285750" indent="-285750">
              <a:spcBef>
                <a:spcPts val="0"/>
              </a:spcBef>
              <a:spcAft>
                <a:spcPts val="1200"/>
              </a:spcAft>
              <a:buFont typeface="Arial" panose="020B0604020202020204" pitchFamily="34" charset="0"/>
              <a:buChar char="•"/>
            </a:pPr>
            <a:r>
              <a:rPr lang="zh-CN" sz="1800" dirty="0"/>
              <a:t>确保政策透明，并完善利益相关者参与流程</a:t>
            </a:r>
          </a:p>
          <a:p>
            <a:pPr marL="285750" indent="-285750">
              <a:spcBef>
                <a:spcPts val="0"/>
              </a:spcBef>
              <a:spcAft>
                <a:spcPts val="1200"/>
              </a:spcAft>
              <a:buFont typeface="Arial" panose="020B0604020202020204" pitchFamily="34" charset="0"/>
              <a:buChar char="•"/>
            </a:pPr>
            <a:r>
              <a:rPr lang="zh-CN" sz="1800" dirty="0"/>
              <a:t>增加语言支持</a:t>
            </a:r>
          </a:p>
          <a:p>
            <a:pPr marL="285750" indent="-285750">
              <a:spcBef>
                <a:spcPts val="0"/>
              </a:spcBef>
              <a:spcAft>
                <a:spcPts val="1200"/>
              </a:spcAft>
              <a:buFont typeface="Arial" panose="020B0604020202020204" pitchFamily="34" charset="0"/>
              <a:buChar char="•"/>
            </a:pPr>
            <a:r>
              <a:rPr lang="zh-CN" sz="1800" dirty="0"/>
              <a:t>催化脱碳途径</a:t>
            </a:r>
          </a:p>
          <a:p>
            <a:pPr marL="285750" indent="-285750">
              <a:spcBef>
                <a:spcPts val="0"/>
              </a:spcBef>
              <a:spcAft>
                <a:spcPts val="1200"/>
              </a:spcAft>
              <a:buFont typeface="Arial" panose="020B0604020202020204" pitchFamily="34" charset="0"/>
              <a:buChar char="•"/>
            </a:pPr>
            <a:r>
              <a:rPr lang="zh-CN" sz="1800" dirty="0"/>
              <a:t>与邻近国家和地区协调</a:t>
            </a:r>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5" y="576987"/>
            <a:ext cx="7276088" cy="607100"/>
          </a:xfrm>
        </p:spPr>
        <p:txBody>
          <a:bodyPr/>
          <a:lstStyle/>
          <a:p>
            <a:r>
              <a:rPr lang="zh-CN"/>
              <a:t>2025 年重点项目</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p:txBody>
          <a:bodyPr lIns="91440" tIns="45720" rIns="91440" bIns="45720" numCol="1" spcCol="548640" anchor="t"/>
          <a:lstStyle/>
          <a:p>
            <a:pPr marL="285750" indent="-285750">
              <a:buFont typeface="Arial" panose="020B0604020202020204" pitchFamily="34" charset="0"/>
              <a:buChar char="•"/>
            </a:pPr>
            <a:r>
              <a:rPr lang="zh-CN" sz="1800"/>
              <a:t>网站重组</a:t>
            </a:r>
          </a:p>
          <a:p>
            <a:pPr marL="285750" indent="-285750">
              <a:buFont typeface="Arial" panose="020B0604020202020204" pitchFamily="34" charset="0"/>
              <a:buChar char="•"/>
            </a:pPr>
            <a:r>
              <a:rPr lang="zh-CN" sz="1800"/>
              <a:t>采购：海上风电 (83C)、储能 (83E)、区域性采购</a:t>
            </a:r>
          </a:p>
          <a:p>
            <a:pPr marL="285750" indent="-285750">
              <a:buFont typeface="Arial" panose="020B0604020202020204" pitchFamily="34" charset="0"/>
              <a:buChar char="•"/>
            </a:pPr>
            <a:r>
              <a:rPr lang="zh-CN" sz="1800"/>
              <a:t>联邦拨款部署 –</a:t>
            </a:r>
            <a:r>
              <a:rPr lang="zh-CN" sz="1800">
                <a:solidFill>
                  <a:srgbClr val="3567B1"/>
                </a:solidFill>
                <a:hlinkClick r:id="rId2">
                  <a:extLst>
                    <a:ext uri="{A12FA001-AC4F-418D-AE19-62706E023703}">
                      <ahyp:hlinkClr xmlns:ahyp="http://schemas.microsoft.com/office/drawing/2018/hyperlinkcolor" val="tx"/>
                    </a:ext>
                  </a:extLst>
                </a:hlinkClick>
              </a:rPr>
              <a:t> IRA 家庭能源回扣计划 (HER / HEAR)</a:t>
            </a:r>
            <a:r>
              <a:rPr lang="zh-CN" sz="1800"/>
              <a:t>、</a:t>
            </a:r>
            <a:r>
              <a:rPr lang="zh-CN" sz="1800">
                <a:solidFill>
                  <a:srgbClr val="3567B1"/>
                </a:solidFill>
                <a:hlinkClick r:id="rId3">
                  <a:extLst>
                    <a:ext uri="{A12FA001-AC4F-418D-AE19-62706E023703}">
                      <ahyp:hlinkClr xmlns:ahyp="http://schemas.microsoft.com/office/drawing/2018/hyperlinkcolor" val="tx"/>
                    </a:ext>
                  </a:extLst>
                </a:hlinkClick>
              </a:rPr>
              <a:t>全民太阳能 (Solar for All)</a:t>
            </a:r>
            <a:r>
              <a:rPr lang="zh-CN" sz="1800"/>
              <a:t> 等 </a:t>
            </a:r>
          </a:p>
          <a:p>
            <a:pPr marL="285750" indent="-285750">
              <a:buFont typeface="Arial" panose="020B0604020202020204" pitchFamily="34" charset="0"/>
              <a:buChar char="•"/>
            </a:pPr>
            <a:r>
              <a:rPr lang="zh-CN" sz="1800"/>
              <a:t>梅里马克谷更新基金 (MVRF)</a:t>
            </a:r>
          </a:p>
          <a:p>
            <a:pPr marL="285750" indent="-285750">
              <a:buFont typeface="Arial" panose="020B0604020202020204" pitchFamily="34" charset="0"/>
              <a:buChar char="•"/>
            </a:pPr>
            <a:r>
              <a:rPr lang="zh-CN" sz="1800"/>
              <a:t>气候领袖社区和州政府脱碳</a:t>
            </a:r>
          </a:p>
          <a:p>
            <a:pPr marL="285750" indent="-285750">
              <a:buClr>
                <a:schemeClr val="tx1">
                  <a:lumMod val="50000"/>
                  <a:lumOff val="50000"/>
                </a:schemeClr>
              </a:buClr>
              <a:buFont typeface="Arial" panose="020B0604020202020204" pitchFamily="34" charset="0"/>
              <a:buChar char="•"/>
            </a:pPr>
            <a:r>
              <a:rPr lang="zh-CN" sz="1800">
                <a:solidFill>
                  <a:srgbClr val="3567B1"/>
                </a:solidFill>
                <a:hlinkClick r:id="rId4">
                  <a:extLst>
                    <a:ext uri="{A12FA001-AC4F-418D-AE19-62706E023703}">
                      <ahyp:hlinkClr xmlns:ahyp="http://schemas.microsoft.com/office/drawing/2018/hyperlinkcolor" val="tx"/>
                    </a:ext>
                  </a:extLst>
                </a:hlinkClick>
              </a:rPr>
              <a:t>跨机构费率工作组</a:t>
            </a:r>
          </a:p>
          <a:p>
            <a:pPr marL="285750" indent="-285750">
              <a:buFont typeface="Arial" panose="020B0604020202020204" pitchFamily="34" charset="0"/>
              <a:buChar char="•"/>
            </a:pPr>
            <a:r>
              <a:rPr lang="zh-CN" sz="1800"/>
              <a:t>太阳能：</a:t>
            </a:r>
            <a:r>
              <a:rPr lang="zh-CN" sz="1800">
                <a:solidFill>
                  <a:srgbClr val="3567B1"/>
                </a:solidFill>
                <a:hlinkClick r:id="rId5">
                  <a:extLst>
                    <a:ext uri="{A12FA001-AC4F-418D-AE19-62706E023703}">
                      <ahyp:hlinkClr xmlns:ahyp="http://schemas.microsoft.com/office/drawing/2018/hyperlinkcolor" val="tx"/>
                    </a:ext>
                  </a:extLst>
                </a:hlinkClick>
              </a:rPr>
              <a:t>SMART 3.0</a:t>
            </a:r>
            <a:r>
              <a:rPr lang="zh-CN" sz="1800"/>
              <a:t>，低收入服务太阳能计划</a:t>
            </a:r>
          </a:p>
          <a:p>
            <a:pPr marL="285750" indent="-285750">
              <a:buFont typeface="Arial" panose="020B0604020202020204" pitchFamily="34" charset="0"/>
              <a:buChar char="•"/>
            </a:pPr>
            <a:r>
              <a:rPr lang="zh-CN" sz="1800"/>
              <a:t>清洁能源选址与许可部门</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zh-CN"/>
              <a:t>协调与参与</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70000" lnSpcReduction="20000"/>
          </a:bodyPr>
          <a:lstStyle/>
          <a:p>
            <a:pPr marL="457200" indent="-457200">
              <a:lnSpc>
                <a:spcPct val="120000"/>
              </a:lnSpc>
              <a:spcBef>
                <a:spcPts val="0"/>
              </a:spcBef>
              <a:spcAft>
                <a:spcPts val="600"/>
              </a:spcAft>
              <a:buFont typeface="Arial" panose="020B0604020202020204" pitchFamily="34" charset="0"/>
              <a:buChar char="•"/>
            </a:pPr>
            <a:r>
              <a:rPr lang="zh-CN" sz="3200" b="1">
                <a:solidFill>
                  <a:srgbClr val="3567B1"/>
                </a:solidFill>
              </a:rPr>
              <a:t>继续协调内部和外部合作伙伴</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ResilientMass</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能源安全部门</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气候、创新与复原力办公室</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EEA 联邦与区域事务办公室</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EEA 环境正义与公平办公室</a:t>
            </a:r>
          </a:p>
          <a:p>
            <a:pPr marL="457200" indent="-457200">
              <a:lnSpc>
                <a:spcPct val="120000"/>
              </a:lnSpc>
              <a:spcBef>
                <a:spcPts val="0"/>
              </a:spcBef>
              <a:spcAft>
                <a:spcPts val="600"/>
              </a:spcAft>
              <a:buFont typeface="Arial" panose="020B0604020202020204" pitchFamily="34" charset="0"/>
              <a:buChar char="•"/>
            </a:pPr>
            <a:r>
              <a:rPr lang="zh-CN" sz="3200" b="1">
                <a:solidFill>
                  <a:srgbClr val="3567B1"/>
                </a:solidFill>
              </a:rPr>
              <a:t>支持跨部门政策和目标</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能源正义与公平</a:t>
            </a:r>
          </a:p>
          <a:p>
            <a:pPr marL="1087438" lvl="1" indent="-457200">
              <a:lnSpc>
                <a:spcPct val="120000"/>
              </a:lnSpc>
              <a:spcBef>
                <a:spcPts val="0"/>
              </a:spcBef>
              <a:spcAft>
                <a:spcPts val="600"/>
              </a:spcAft>
              <a:buFont typeface="Arial" panose="020B0604020202020204" pitchFamily="34" charset="0"/>
              <a:buChar char="•"/>
            </a:pPr>
            <a:r>
              <a:rPr lang="zh-CN" sz="3100">
                <a:solidFill>
                  <a:srgbClr val="3567B1"/>
                </a:solidFill>
              </a:rPr>
              <a:t>复原力</a:t>
            </a:r>
          </a:p>
          <a:p>
            <a:pPr marL="914400" lvl="1" indent="-457200">
              <a:lnSpc>
                <a:spcPct val="120000"/>
              </a:lnSpc>
              <a:spcBef>
                <a:spcPts val="0"/>
              </a:spcBef>
              <a:spcAft>
                <a:spcPts val="600"/>
              </a:spcAft>
              <a:buFont typeface="Arial" panose="020B0604020202020204" pitchFamily="34" charset="0"/>
              <a:buChar char="•"/>
            </a:pPr>
            <a:endParaRPr lang="en-US" sz="420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zh-CN" sz="2800"/>
              <a:t>2025 年目标</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zh-CN" sz="1600" b="1">
                <a:solidFill>
                  <a:srgbClr val="1E7F7B"/>
                </a:solidFill>
                <a:cs typeface="Sora" pitchFamily="2" charset="0"/>
              </a:rPr>
              <a:t>2025 年时间表</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371219" cy="286873"/>
          </a:xfrm>
          <a:prstGeom prst="rect">
            <a:avLst/>
          </a:prstGeom>
          <a:noFill/>
        </p:spPr>
        <p:txBody>
          <a:bodyPr wrap="square">
            <a:spAutoFit/>
          </a:bodyPr>
          <a:lstStyle/>
          <a:p>
            <a:pPr>
              <a:lnSpc>
                <a:spcPts val="1600"/>
              </a:lnSpc>
            </a:pPr>
            <a:r>
              <a:rPr lang="zh-CN" sz="1200" b="1" i="0">
                <a:solidFill>
                  <a:schemeClr val="tx1">
                    <a:lumMod val="50000"/>
                    <a:lumOff val="50000"/>
                  </a:schemeClr>
                </a:solidFill>
              </a:rPr>
              <a:t>夏季：</a:t>
            </a:r>
            <a:r>
              <a:rPr lang="zh-CN" sz="1200" i="0">
                <a:solidFill>
                  <a:schemeClr val="tx1">
                    <a:lumMod val="50000"/>
                    <a:lumOff val="50000"/>
                  </a:schemeClr>
                </a:solidFill>
              </a:rPr>
              <a:t>网站重组</a:t>
            </a: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zh-CN" sz="1600" b="1">
                <a:solidFill>
                  <a:srgbClr val="1E7F7B"/>
                </a:solidFill>
                <a:cs typeface="Sora" pitchFamily="2" charset="0"/>
              </a:rPr>
              <a:t>公众参与机会</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3971555"/>
            <a:ext cx="2977345" cy="697242"/>
          </a:xfrm>
          <a:prstGeom prst="rect">
            <a:avLst/>
          </a:prstGeom>
          <a:noFill/>
        </p:spPr>
        <p:txBody>
          <a:bodyPr wrap="square">
            <a:spAutoFit/>
          </a:bodyPr>
          <a:lstStyle/>
          <a:p>
            <a:pPr>
              <a:lnSpc>
                <a:spcPts val="1600"/>
              </a:lnSpc>
            </a:pPr>
            <a:r>
              <a:rPr lang="zh-CN" sz="1200">
                <a:solidFill>
                  <a:schemeClr val="tx1">
                    <a:lumMod val="50000"/>
                    <a:lumOff val="50000"/>
                  </a:schemeClr>
                </a:solidFill>
              </a:rPr>
              <a:t>网站重组工作将</a:t>
            </a:r>
            <a:r>
              <a:rPr lang="zh-CN" sz="1200" b="0">
                <a:solidFill>
                  <a:schemeClr val="tx1">
                    <a:lumMod val="50000"/>
                    <a:lumOff val="50000"/>
                  </a:schemeClr>
                </a:solidFill>
              </a:rPr>
              <a:t>重点增加计划和政策落实的参与机会</a:t>
            </a: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zh-CN"/>
              <a:t>协调与参与</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3" y="2183335"/>
            <a:ext cx="4892081" cy="3912665"/>
          </a:xfrm>
        </p:spPr>
        <p:txBody>
          <a:bodyPr>
            <a:normAutofit/>
          </a:bodyPr>
          <a:lstStyle/>
          <a:p>
            <a:pPr marL="457200" indent="-457200">
              <a:lnSpc>
                <a:spcPct val="120000"/>
              </a:lnSpc>
              <a:spcBef>
                <a:spcPts val="0"/>
              </a:spcBef>
              <a:spcAft>
                <a:spcPts val="600"/>
              </a:spcAft>
              <a:buFont typeface="Arial" panose="020B0604020202020204" pitchFamily="34" charset="0"/>
              <a:buChar char="•"/>
            </a:pPr>
            <a:r>
              <a:rPr lang="zh-CN" sz="3200" dirty="0">
                <a:solidFill>
                  <a:srgbClr val="3567B1"/>
                </a:solidFill>
              </a:rPr>
              <a:t>落实外部参与改进</a:t>
            </a:r>
          </a:p>
          <a:p>
            <a:pPr marL="914400" lvl="2" indent="-342900">
              <a:lnSpc>
                <a:spcPct val="120000"/>
              </a:lnSpc>
              <a:spcBef>
                <a:spcPts val="0"/>
              </a:spcBef>
              <a:spcAft>
                <a:spcPts val="600"/>
              </a:spcAft>
            </a:pPr>
            <a:r>
              <a:rPr lang="zh-CN" sz="2400" dirty="0">
                <a:solidFill>
                  <a:srgbClr val="3567B1"/>
                </a:solidFill>
              </a:rPr>
              <a:t>网站重组 </a:t>
            </a:r>
          </a:p>
          <a:p>
            <a:pPr marL="914400" lvl="2" indent="-342900">
              <a:lnSpc>
                <a:spcPct val="120000"/>
              </a:lnSpc>
              <a:spcBef>
                <a:spcPts val="0"/>
              </a:spcBef>
              <a:spcAft>
                <a:spcPts val="600"/>
              </a:spcAft>
            </a:pPr>
            <a:r>
              <a:rPr lang="zh-CN" sz="2400" dirty="0">
                <a:solidFill>
                  <a:srgbClr val="3567B1"/>
                </a:solidFill>
              </a:rPr>
              <a:t>公众参与综合战略</a:t>
            </a:r>
          </a:p>
          <a:p>
            <a:pPr lvl="1" indent="-457200">
              <a:lnSpc>
                <a:spcPct val="120000"/>
              </a:lnSpc>
              <a:spcBef>
                <a:spcPts val="0"/>
              </a:spcBef>
              <a:spcAft>
                <a:spcPts val="600"/>
              </a:spcAft>
              <a:buFont typeface="Arial" panose="020B0604020202020204" pitchFamily="34" charset="0"/>
              <a:buChar char="•"/>
            </a:pPr>
            <a:r>
              <a:rPr lang="zh-CN" sz="3200" b="1" dirty="0">
                <a:solidFill>
                  <a:srgbClr val="3567B1"/>
                </a:solidFill>
              </a:rPr>
              <a:t>落实联邦拨款</a:t>
            </a:r>
          </a:p>
          <a:p>
            <a:pPr marL="914400" lvl="2" indent="-342900">
              <a:lnSpc>
                <a:spcPct val="120000"/>
              </a:lnSpc>
              <a:spcBef>
                <a:spcPts val="0"/>
              </a:spcBef>
              <a:spcAft>
                <a:spcPts val="600"/>
              </a:spcAft>
            </a:pPr>
            <a:r>
              <a:rPr lang="zh-CN" sz="2500" dirty="0">
                <a:solidFill>
                  <a:srgbClr val="3567B1"/>
                </a:solidFill>
              </a:rPr>
              <a:t>家庭能源回扣、PowerUp New England 等等！</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b="1">
                <a:solidFill>
                  <a:srgbClr val="2CB34B"/>
                </a:solidFill>
              </a:rPr>
              <a:t>2025 年重点项目</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zh-CN"/>
              <a:t>能源效率</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5606438" cy="4364736"/>
          </a:xfrm>
        </p:spPr>
        <p:txBody>
          <a:bodyPr lIns="91440" tIns="45720" rIns="91440" bIns="45720" numCol="1" spcCol="548640" anchor="t"/>
          <a:lstStyle/>
          <a:p>
            <a:pPr marL="285750" indent="-285750">
              <a:lnSpc>
                <a:spcPct val="100000"/>
              </a:lnSpc>
              <a:buFont typeface="Arial"/>
              <a:buChar char="•"/>
            </a:pPr>
            <a:r>
              <a:rPr lang="zh-CN" sz="1800" dirty="0">
                <a:solidFill>
                  <a:srgbClr val="3567B1"/>
                </a:solidFill>
                <a:ea typeface="Calibri"/>
                <a:cs typeface="Calibri"/>
              </a:rPr>
              <a:t>支持马萨诸塞州建筑脱碳</a:t>
            </a:r>
          </a:p>
          <a:p>
            <a:pPr marL="625475" lvl="1" indent="-285750">
              <a:lnSpc>
                <a:spcPct val="100000"/>
              </a:lnSpc>
              <a:buFont typeface="Arial"/>
              <a:buChar char="•"/>
            </a:pPr>
            <a:r>
              <a:rPr lang="zh-CN" sz="1400" dirty="0">
                <a:solidFill>
                  <a:srgbClr val="3567B1"/>
                </a:solidFill>
                <a:ea typeface="Calibri"/>
                <a:cs typeface="Calibri"/>
              </a:rPr>
              <a:t>与 Mass Save 计划合作开展客户改进工作</a:t>
            </a:r>
          </a:p>
          <a:p>
            <a:pPr marL="625475" lvl="1" indent="-285750">
              <a:lnSpc>
                <a:spcPct val="100000"/>
              </a:lnSpc>
              <a:buFont typeface="Arial"/>
              <a:buChar char="•"/>
            </a:pPr>
            <a:r>
              <a:rPr lang="zh-CN" sz="1400" dirty="0">
                <a:solidFill>
                  <a:srgbClr val="3567B1"/>
                </a:solidFill>
                <a:ea typeface="Calibri"/>
                <a:cs typeface="Calibri"/>
              </a:rPr>
              <a:t>确保通过梅里马克谷更新基金为劳伦斯、安多弗和北安多弗的家庭和企业提供服务</a:t>
            </a:r>
          </a:p>
          <a:p>
            <a:pPr marL="625475" lvl="1" indent="-285750">
              <a:lnSpc>
                <a:spcPct val="100000"/>
              </a:lnSpc>
              <a:buFont typeface="Arial"/>
              <a:buChar char="•"/>
            </a:pPr>
            <a:r>
              <a:rPr lang="zh-CN" sz="1400" dirty="0">
                <a:solidFill>
                  <a:srgbClr val="3567B1"/>
                </a:solidFill>
                <a:ea typeface="Calibri"/>
                <a:cs typeface="Calibri"/>
              </a:rPr>
              <a:t>更新建筑规范、商业 PACE（</a:t>
            </a:r>
            <a:r>
              <a:rPr lang="zh-CN" sz="1300" dirty="0">
                <a:solidFill>
                  <a:srgbClr val="3567B1"/>
                </a:solidFill>
                <a:ea typeface="Calibri"/>
                <a:cs typeface="Calibri"/>
              </a:rPr>
              <a:t>地产评估清洁能源）</a:t>
            </a:r>
            <a:r>
              <a:rPr lang="zh-CN" sz="1400" dirty="0">
                <a:solidFill>
                  <a:srgbClr val="3567B1"/>
                </a:solidFill>
                <a:ea typeface="Calibri"/>
                <a:cs typeface="Calibri"/>
              </a:rPr>
              <a:t>指南、培训和技术援助</a:t>
            </a:r>
          </a:p>
          <a:p>
            <a:pPr marL="625475" lvl="1" indent="-285750">
              <a:lnSpc>
                <a:spcPct val="100000"/>
              </a:lnSpc>
              <a:buFont typeface="Arial"/>
              <a:buChar char="•"/>
            </a:pPr>
            <a:r>
              <a:rPr lang="zh-CN" sz="1400" dirty="0">
                <a:solidFill>
                  <a:srgbClr val="3567B1"/>
                </a:solidFill>
                <a:ea typeface="Calibri"/>
                <a:cs typeface="Calibri"/>
              </a:rPr>
              <a:t>继续提供经济适用房脱碳拨款</a:t>
            </a:r>
          </a:p>
          <a:p>
            <a:pPr marL="625475" lvl="1" indent="-285750">
              <a:lnSpc>
                <a:spcPct val="100000"/>
              </a:lnSpc>
              <a:buFont typeface="Arial,Sans-Serif"/>
              <a:buChar char="•"/>
            </a:pPr>
            <a:r>
              <a:rPr lang="zh-CN" sz="1400" dirty="0">
                <a:solidFill>
                  <a:srgbClr val="3567B1"/>
                </a:solidFill>
                <a:ea typeface="Calibri"/>
                <a:cs typeface="Calibri"/>
              </a:rPr>
              <a:t>获得并开始使用联邦拨款</a:t>
            </a:r>
          </a:p>
          <a:p>
            <a:pPr marL="285750" indent="-285750">
              <a:lnSpc>
                <a:spcPct val="100000"/>
              </a:lnSpc>
              <a:buFont typeface="Arial"/>
              <a:buChar char="•"/>
            </a:pPr>
            <a:r>
              <a:rPr lang="zh-CN" sz="1800" dirty="0">
                <a:solidFill>
                  <a:srgbClr val="3567B1"/>
                </a:solidFill>
                <a:ea typeface="Calibri"/>
                <a:cs typeface="Calibri"/>
              </a:rPr>
              <a:t>增加公众对能源效率的理解和反馈机会</a:t>
            </a:r>
          </a:p>
          <a:p>
            <a:pPr marL="285750" indent="-285750">
              <a:lnSpc>
                <a:spcPct val="100000"/>
              </a:lnSpc>
              <a:buFont typeface="Arial"/>
              <a:buChar char="•"/>
            </a:pPr>
            <a:r>
              <a:rPr lang="zh-CN" sz="1800" dirty="0">
                <a:solidFill>
                  <a:srgbClr val="3567B1"/>
                </a:solidFill>
                <a:ea typeface="Calibri"/>
                <a:cs typeface="Calibri"/>
              </a:rPr>
              <a:t>启动建筑能源报告，要求所有 20,000 平方英尺以上建筑的业主报告建筑能源使用情况，并制定合规性指南</a:t>
            </a:r>
          </a:p>
          <a:p>
            <a:pPr marL="285750" indent="-285750">
              <a:lnSpc>
                <a:spcPct val="100000"/>
              </a:lnSpc>
              <a:buFont typeface="Arial"/>
              <a:buChar char="•"/>
            </a:pPr>
            <a:endParaRPr lang="en-US" dirty="0">
              <a:ea typeface="Calibri"/>
              <a:cs typeface="Calibri"/>
            </a:endParaRPr>
          </a:p>
          <a:p>
            <a:pPr>
              <a:lnSpc>
                <a:spcPct val="100000"/>
              </a:lnSpc>
            </a:pPr>
            <a:endParaRPr lang="en-US" dirty="0">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zh-CN" sz="2800"/>
              <a:t>2025 年目标</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Calibri Light"/>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SimSun"/>
        <a:cs typeface=""/>
      </a:majorFont>
      <a:minorFont>
        <a:latin typeface="Aptos"/>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customXml/itemProps2.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6907E9-F5BF-47A0-8F37-34C8D6E2AAE4}">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4</TotalTime>
  <Words>4014</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Arial,Sans-Serif</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lastModifiedBy>Alla P</cp:lastModifiedBy>
  <cp:revision>3</cp:revision>
  <dcterms:created xsi:type="dcterms:W3CDTF">2022-11-15T11:17:26Z</dcterms:created>
  <dcterms:modified xsi:type="dcterms:W3CDTF">2025-01-27T04:19:32Z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