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96" y="552"/>
      </p:cViewPr>
      <p:guideLst>
        <p:guide orient="horz" pos="480"/>
        <p:guide pos="456"/>
        <p:guide orient="horz" pos="3840"/>
        <p:guide pos="7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1/26/2025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0926" y="1346301"/>
            <a:ext cx="5310497"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38651;&#35441;&#65306;+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7.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xfrm>
            <a:off x="1597807" y="1879610"/>
            <a:ext cx="5508906" cy="607100"/>
          </a:xfrm>
          <a:prstGeom prst="rect">
            <a:avLst/>
          </a:prstGeom>
        </p:spPr>
        <p:txBody>
          <a:bodyPr/>
          <a:lstStyle/>
          <a:p>
            <a:r>
              <a:rPr lang="zh-HK" dirty="0">
                <a:solidFill>
                  <a:schemeClr val="bg1"/>
                </a:solidFill>
                <a:ea typeface="Open Sans" panose="020B0606030504020204" pitchFamily="34" charset="0"/>
                <a:cs typeface="Sora" pitchFamily="2" charset="0"/>
              </a:rPr>
              <a:t>2025 年能源資源部 (DOER) 市政廳會議</a:t>
            </a: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xfrm>
            <a:off x="1663065" y="3199868"/>
            <a:ext cx="5479523" cy="280572"/>
          </a:xfrm>
          <a:prstGeom prst="rect">
            <a:avLst/>
          </a:prstGeom>
        </p:spPr>
        <p:txBody>
          <a:bodyPr/>
          <a:lstStyle/>
          <a:p>
            <a:r>
              <a:rPr lang="zh-HK" i="0" dirty="0">
                <a:solidFill>
                  <a:schemeClr val="bg1"/>
                </a:solidFill>
                <a:ea typeface="Open Sans" panose="020B0606030504020204" pitchFamily="34" charset="0"/>
                <a:cs typeface="Open Sans" panose="020B0606030504020204" pitchFamily="34" charset="0"/>
              </a:rPr>
              <a:t>2025 年 1 月 27 日</a:t>
            </a: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5101419"/>
            <a:ext cx="4053764" cy="207960"/>
          </a:xfrm>
        </p:spPr>
        <p:txBody>
          <a:bodyPr/>
          <a:lstStyle/>
          <a:p>
            <a:r>
              <a:rPr lang="zh-HK" sz="1600"/>
              <a:t>專員</a:t>
            </a:r>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150142"/>
            <a:ext cx="4053764" cy="280572"/>
          </a:xfrm>
        </p:spPr>
        <p:txBody>
          <a:bodyPr/>
          <a:lstStyle/>
          <a:p>
            <a:r>
              <a:rPr lang="zh-HK" sz="1800" dirty="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5" y="1975288"/>
            <a:ext cx="1462260" cy="338554"/>
          </a:xfrm>
          <a:prstGeom prst="rect">
            <a:avLst/>
          </a:prstGeom>
          <a:noFill/>
        </p:spPr>
        <p:txBody>
          <a:bodyPr wrap="none" rtlCol="0">
            <a:spAutoFit/>
          </a:bodyPr>
          <a:lstStyle/>
          <a:p>
            <a:r>
              <a:rPr lang="zh-HK" sz="1600" b="1">
                <a:solidFill>
                  <a:srgbClr val="1E7F7B"/>
                </a:solidFill>
                <a:cs typeface="Sora" pitchFamily="2" charset="0"/>
              </a:rPr>
              <a:t>2025 年時間表</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5" y="2269612"/>
            <a:ext cx="3063070" cy="1107611"/>
          </a:xfrm>
          <a:prstGeom prst="rect">
            <a:avLst/>
          </a:prstGeom>
          <a:noFill/>
        </p:spPr>
        <p:txBody>
          <a:bodyPr wrap="square" lIns="91440" tIns="45720" rIns="91440" bIns="45720" anchor="t">
            <a:spAutoFit/>
          </a:bodyPr>
          <a:lstStyle/>
          <a:p>
            <a:pPr marL="171450" indent="-171450">
              <a:lnSpc>
                <a:spcPts val="1600"/>
              </a:lnSpc>
              <a:buFont typeface="Arial"/>
              <a:buChar char="•"/>
            </a:pPr>
            <a:r>
              <a:rPr lang="zh-HK" sz="1200" b="1">
                <a:solidFill>
                  <a:schemeClr val="tx1">
                    <a:lumMod val="50000"/>
                    <a:lumOff val="50000"/>
                  </a:schemeClr>
                </a:solidFill>
                <a:ea typeface="Calibri"/>
                <a:cs typeface="Calibri"/>
              </a:rPr>
              <a:t>2 月</a:t>
            </a:r>
            <a:r>
              <a:rPr lang="zh-HK" sz="1200">
                <a:solidFill>
                  <a:schemeClr val="tx1">
                    <a:lumMod val="50000"/>
                    <a:lumOff val="50000"/>
                  </a:schemeClr>
                </a:solidFill>
                <a:ea typeface="Calibri"/>
                <a:cs typeface="Calibri"/>
              </a:rPr>
              <a:t>：預期發佈 2025-2027 年三年計畫</a:t>
            </a:r>
          </a:p>
          <a:p>
            <a:pPr marL="171450" indent="-171450">
              <a:lnSpc>
                <a:spcPts val="1600"/>
              </a:lnSpc>
              <a:buFont typeface="Arial"/>
              <a:buChar char="•"/>
            </a:pPr>
            <a:r>
              <a:rPr lang="zh-HK" sz="1200" b="1">
                <a:solidFill>
                  <a:schemeClr val="tx1">
                    <a:lumMod val="50000"/>
                    <a:lumOff val="50000"/>
                  </a:schemeClr>
                </a:solidFill>
                <a:ea typeface="Calibri"/>
                <a:cs typeface="Calibri"/>
              </a:rPr>
              <a:t>6 月</a:t>
            </a:r>
            <a:r>
              <a:rPr lang="zh-HK" sz="1200">
                <a:solidFill>
                  <a:schemeClr val="tx1">
                    <a:lumMod val="50000"/>
                    <a:lumOff val="50000"/>
                  </a:schemeClr>
                </a:solidFill>
                <a:ea typeface="Calibri"/>
                <a:cs typeface="Calibri"/>
              </a:rPr>
              <a:t>：推出 IRA 資金</a:t>
            </a:r>
          </a:p>
          <a:p>
            <a:pPr marL="171450" indent="-171450">
              <a:lnSpc>
                <a:spcPts val="1600"/>
              </a:lnSpc>
              <a:buFont typeface="Arial"/>
              <a:buChar char="•"/>
            </a:pPr>
            <a:r>
              <a:rPr lang="zh-HK" sz="1200" b="1">
                <a:solidFill>
                  <a:schemeClr val="tx1">
                    <a:lumMod val="50000"/>
                    <a:lumOff val="50000"/>
                  </a:schemeClr>
                </a:solidFill>
                <a:ea typeface="Calibri"/>
                <a:cs typeface="Calibri"/>
              </a:rPr>
              <a:t>持續進行</a:t>
            </a:r>
            <a:r>
              <a:rPr lang="zh-HK" sz="1200">
                <a:solidFill>
                  <a:schemeClr val="tx1">
                    <a:lumMod val="50000"/>
                    <a:lumOff val="50000"/>
                  </a:schemeClr>
                </a:solidFill>
                <a:ea typeface="Calibri"/>
                <a:cs typeface="Calibri"/>
              </a:rPr>
              <a:t>：公眾參與的改善</a:t>
            </a: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626383"/>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5" y="3828985"/>
            <a:ext cx="3063070" cy="338554"/>
          </a:xfrm>
          <a:prstGeom prst="rect">
            <a:avLst/>
          </a:prstGeom>
          <a:noFill/>
        </p:spPr>
        <p:txBody>
          <a:bodyPr wrap="square" rtlCol="0">
            <a:spAutoFit/>
          </a:bodyPr>
          <a:lstStyle/>
          <a:p>
            <a:r>
              <a:rPr lang="zh-HK" sz="1600" b="1">
                <a:solidFill>
                  <a:srgbClr val="1E7F7B"/>
                </a:solidFill>
                <a:cs typeface="Sora" pitchFamily="2" charset="0"/>
              </a:rPr>
              <a:t>公眾參與機會</a:t>
            </a: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5" y="4138102"/>
            <a:ext cx="3063070" cy="2133533"/>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HK" sz="1200" b="1">
                <a:solidFill>
                  <a:schemeClr val="tx1">
                    <a:lumMod val="50000"/>
                    <a:lumOff val="50000"/>
                  </a:schemeClr>
                </a:solidFill>
                <a:ea typeface="Calibri"/>
                <a:cs typeface="Calibri"/>
              </a:rPr>
              <a:t>2 月</a:t>
            </a:r>
            <a:r>
              <a:rPr lang="zh-HK" sz="1200">
                <a:solidFill>
                  <a:schemeClr val="tx1">
                    <a:lumMod val="50000"/>
                    <a:lumOff val="50000"/>
                  </a:schemeClr>
                </a:solidFill>
                <a:ea typeface="Calibri"/>
                <a:cs typeface="Calibri"/>
              </a:rPr>
              <a:t>：商業 PACE 公眾對擬議指導方針修訂的意見回饋</a:t>
            </a:r>
          </a:p>
          <a:p>
            <a:pPr marL="171450" indent="-171450">
              <a:lnSpc>
                <a:spcPts val="1600"/>
              </a:lnSpc>
              <a:buFont typeface="Arial" panose="020B0604020202020204" pitchFamily="34" charset="0"/>
              <a:buChar char="•"/>
            </a:pPr>
            <a:r>
              <a:rPr lang="zh-HK" sz="1200" b="1">
                <a:solidFill>
                  <a:schemeClr val="tx1">
                    <a:lumMod val="50000"/>
                    <a:lumOff val="50000"/>
                  </a:schemeClr>
                </a:solidFill>
                <a:ea typeface="Calibri"/>
                <a:cs typeface="Calibri"/>
              </a:rPr>
              <a:t>持續進行：</a:t>
            </a:r>
            <a:r>
              <a:rPr lang="zh-HK" sz="1200">
                <a:solidFill>
                  <a:schemeClr val="tx1">
                    <a:lumMod val="50000"/>
                    <a:lumOff val="50000"/>
                  </a:schemeClr>
                </a:solidFill>
                <a:ea typeface="Calibri"/>
                <a:cs typeface="Calibri"/>
              </a:rPr>
              <a:t>透過 </a:t>
            </a:r>
            <a:r>
              <a:rPr lang="zh-HK" sz="1200">
                <a:solidFill>
                  <a:srgbClr val="3567B1"/>
                </a:solidFill>
                <a:ea typeface="Calibri"/>
                <a:cs typeface="Calibri"/>
                <a:hlinkClick r:id="rId2">
                  <a:extLst>
                    <a:ext uri="{A12FA001-AC4F-418D-AE19-62706E023703}">
                      <ahyp:hlinkClr xmlns:ahyp="http://schemas.microsoft.com/office/drawing/2018/hyperlinkcolor" val="tx"/>
                    </a:ext>
                  </a:extLst>
                </a:hlinkClick>
              </a:rPr>
              <a:t>EEAC 每月公開會議</a:t>
            </a:r>
          </a:p>
          <a:p>
            <a:pPr marL="171450" indent="-171450">
              <a:lnSpc>
                <a:spcPts val="1600"/>
              </a:lnSpc>
              <a:buFont typeface="Arial" panose="020B0604020202020204" pitchFamily="34" charset="0"/>
              <a:buChar char="•"/>
            </a:pPr>
            <a:r>
              <a:rPr lang="zh-HK" sz="1200" b="1">
                <a:solidFill>
                  <a:schemeClr val="tx1">
                    <a:lumMod val="50000"/>
                    <a:lumOff val="50000"/>
                  </a:schemeClr>
                </a:solidFill>
                <a:ea typeface="Calibri"/>
                <a:cs typeface="Calibri"/>
              </a:rPr>
              <a:t>持續進行</a:t>
            </a:r>
            <a:r>
              <a:rPr lang="zh-HK" sz="1200">
                <a:solidFill>
                  <a:schemeClr val="tx1">
                    <a:lumMod val="50000"/>
                    <a:lumOff val="50000"/>
                  </a:schemeClr>
                </a:solidFill>
                <a:ea typeface="Calibri"/>
                <a:cs typeface="Calibri"/>
              </a:rPr>
              <a:t>：透過 </a:t>
            </a:r>
            <a:r>
              <a:rPr lang="zh-HK" sz="1200">
                <a:solidFill>
                  <a:srgbClr val="3567B1"/>
                </a:solidFill>
                <a:ea typeface="Calibri"/>
                <a:cs typeface="Calibri"/>
                <a:hlinkClick r:id="rId3">
                  <a:extLst>
                    <a:ext uri="{A12FA001-AC4F-418D-AE19-62706E023703}">
                      <ahyp:hlinkClr xmlns:ahyp="http://schemas.microsoft.com/office/drawing/2018/hyperlinkcolor" val="tx"/>
                    </a:ext>
                  </a:extLst>
                </a:hlinkClick>
              </a:rPr>
              <a:t>stretchcode@mass.gov</a:t>
            </a:r>
            <a:r>
              <a:rPr lang="zh-HK" sz="1200">
                <a:solidFill>
                  <a:schemeClr val="tx1">
                    <a:lumMod val="50000"/>
                    <a:lumOff val="50000"/>
                  </a:schemeClr>
                </a:solidFill>
                <a:ea typeface="Calibri"/>
                <a:cs typeface="Calibri"/>
              </a:rPr>
              <a:t> 和 Mass Save 計畫贊助的訓練，提供能源規範意見回饋 </a:t>
            </a:r>
          </a:p>
          <a:p>
            <a:pPr marL="171450" indent="-171450">
              <a:lnSpc>
                <a:spcPts val="1600"/>
              </a:lnSpc>
              <a:buFont typeface="Arial" panose="020B0604020202020204" pitchFamily="34" charset="0"/>
              <a:buChar char="•"/>
            </a:pPr>
            <a:r>
              <a:rPr lang="zh-HK" sz="1200" b="1">
                <a:solidFill>
                  <a:schemeClr val="tx1">
                    <a:lumMod val="50000"/>
                    <a:lumOff val="50000"/>
                  </a:schemeClr>
                </a:solidFill>
                <a:ea typeface="Calibri"/>
                <a:cs typeface="Calibri"/>
              </a:rPr>
              <a:t>持續進行</a:t>
            </a:r>
            <a:r>
              <a:rPr lang="zh-HK" sz="1200">
                <a:solidFill>
                  <a:schemeClr val="tx1">
                    <a:lumMod val="50000"/>
                    <a:lumOff val="50000"/>
                  </a:schemeClr>
                </a:solidFill>
                <a:ea typeface="Calibri"/>
                <a:cs typeface="Calibri"/>
              </a:rPr>
              <a:t>：利益相關者對建築能耗報告指導方針的</a:t>
            </a:r>
            <a:r>
              <a:rPr lang="zh-HK" sz="1200">
                <a:ea typeface="Calibri"/>
                <a:cs typeface="Calibri"/>
              </a:rPr>
              <a:t>意見回饋，</a:t>
            </a:r>
            <a:r>
              <a:rPr lang="zh-HK" sz="1200">
                <a:solidFill>
                  <a:srgbClr val="3567B1"/>
                </a:solidFill>
                <a:ea typeface="Calibri"/>
                <a:cs typeface="Calibri"/>
                <a:hlinkClick r:id="rId4">
                  <a:extLst>
                    <a:ext uri="{A12FA001-AC4F-418D-AE19-62706E023703}">
                      <ahyp:hlinkClr xmlns:ahyp="http://schemas.microsoft.com/office/drawing/2018/hyperlinkcolor" val="tx"/>
                    </a:ext>
                  </a:extLst>
                </a:hlinkClick>
              </a:rPr>
              <a:t>DOER.BER@mass.gov</a:t>
            </a: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zh-HK" sz="4000"/>
              <a:t>能源效率</a:t>
            </a:r>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4" y="2269612"/>
            <a:ext cx="4442578" cy="4132897"/>
          </a:xfrm>
        </p:spPr>
        <p:txBody>
          <a:bodyPr lIns="91440" tIns="45720" rIns="91440" bIns="45720" anchor="t"/>
          <a:lstStyle/>
          <a:p>
            <a:pPr marL="285750" indent="-285750">
              <a:lnSpc>
                <a:spcPct val="114000"/>
              </a:lnSpc>
              <a:buFont typeface="Arial" panose="020B0604020202020204" pitchFamily="34" charset="0"/>
              <a:buChar char="•"/>
            </a:pPr>
            <a:r>
              <a:rPr lang="zh-HK" b="0" dirty="0">
                <a:solidFill>
                  <a:srgbClr val="3567B1"/>
                </a:solidFill>
              </a:rPr>
              <a:t>與 Mass Save 計畫管理者持續合作，共同推進 2025-2027 年三年計畫</a:t>
            </a:r>
          </a:p>
          <a:p>
            <a:pPr marL="628650" lvl="1" indent="-171450">
              <a:lnSpc>
                <a:spcPct val="114000"/>
              </a:lnSpc>
              <a:buFont typeface="Arial" panose="020B0604020202020204" pitchFamily="34" charset="0"/>
              <a:buChar char="•"/>
            </a:pPr>
            <a:r>
              <a:rPr lang="zh-HK" sz="1200" dirty="0">
                <a:solidFill>
                  <a:srgbClr val="3567B1"/>
                </a:solidFill>
                <a:ea typeface="Calibri"/>
                <a:cs typeface="Calibri"/>
              </a:rPr>
              <a:t>透過便利交付，為全州中等收入客戶和指定公平社區的租戶提供零成本房屋節能改造和熱泵</a:t>
            </a:r>
          </a:p>
          <a:p>
            <a:pPr marL="628650" lvl="1" indent="-171450">
              <a:lnSpc>
                <a:spcPct val="114000"/>
              </a:lnSpc>
              <a:buFont typeface="Arial" panose="020B0604020202020204" pitchFamily="34" charset="0"/>
              <a:buChar char="•"/>
            </a:pPr>
            <a:r>
              <a:rPr lang="zh-HK" sz="1200" dirty="0">
                <a:solidFill>
                  <a:srgbClr val="3567B1"/>
                </a:solidFill>
                <a:ea typeface="Calibri"/>
                <a:cs typeface="Calibri"/>
              </a:rPr>
              <a:t>推出家庭計分卡和脫碳諮詢</a:t>
            </a:r>
          </a:p>
          <a:p>
            <a:pPr marL="285750" indent="-285750">
              <a:lnSpc>
                <a:spcPct val="114000"/>
              </a:lnSpc>
              <a:spcBef>
                <a:spcPts val="1200"/>
              </a:spcBef>
              <a:buFont typeface="Arial" panose="020B0604020202020204" pitchFamily="34" charset="0"/>
              <a:buChar char="•"/>
            </a:pPr>
            <a:r>
              <a:rPr lang="zh-HK" b="0" dirty="0">
                <a:solidFill>
                  <a:srgbClr val="3567B1"/>
                </a:solidFill>
                <a:ea typeface="Calibri"/>
                <a:cs typeface="Calibri"/>
              </a:rPr>
              <a:t>改進公眾瞭解能源效率部門工作的機會</a:t>
            </a:r>
          </a:p>
          <a:p>
            <a:pPr marL="285750" indent="-285750">
              <a:lnSpc>
                <a:spcPct val="114000"/>
              </a:lnSpc>
              <a:spcBef>
                <a:spcPts val="1200"/>
              </a:spcBef>
              <a:buFont typeface="Arial" panose="020B0604020202020204" pitchFamily="34" charset="0"/>
              <a:buChar char="•"/>
            </a:pPr>
            <a:r>
              <a:rPr lang="zh-HK" b="0" dirty="0">
                <a:solidFill>
                  <a:srgbClr val="3567B1"/>
                </a:solidFill>
                <a:ea typeface="Calibri"/>
                <a:cs typeface="Calibri"/>
              </a:rPr>
              <a:t>為市政電力廠客戶推出家庭能源補貼計畫，並透過 Mass Save 計畫推行家用電氣設備補貼計畫</a:t>
            </a:r>
          </a:p>
          <a:p>
            <a:pPr marL="285750" indent="-285750">
              <a:lnSpc>
                <a:spcPct val="114000"/>
              </a:lnSpc>
              <a:buFont typeface="Calibri"/>
              <a:buChar char="-"/>
            </a:pPr>
            <a:endParaRPr lang="en-US" dirty="0">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HK" b="1">
                <a:solidFill>
                  <a:srgbClr val="2CB34B"/>
                </a:solidFill>
              </a:rPr>
              <a:t>2025 年重點項目</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zh-HK"/>
              <a:t>綠色社區</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50" y="2523497"/>
            <a:ext cx="6165606" cy="2688880"/>
          </a:xfrm>
        </p:spPr>
        <p:txBody>
          <a:bodyPr lIns="91440" tIns="45720" rIns="91440" bIns="45720" numCol="1" spcCol="548640" anchor="t"/>
          <a:lstStyle/>
          <a:p>
            <a:pPr marL="342900" indent="-342900">
              <a:lnSpc>
                <a:spcPct val="114000"/>
              </a:lnSpc>
              <a:spcBef>
                <a:spcPts val="0"/>
              </a:spcBef>
              <a:spcAft>
                <a:spcPts val="1800"/>
              </a:spcAft>
              <a:buFont typeface="Arial" panose="020B0604020202020204" pitchFamily="34" charset="0"/>
              <a:buChar char="•"/>
            </a:pPr>
            <a:r>
              <a:rPr lang="zh-HK" sz="2000" dirty="0">
                <a:solidFill>
                  <a:srgbClr val="3567B1"/>
                </a:solidFill>
                <a:ea typeface="Calibri"/>
                <a:cs typeface="Calibri"/>
              </a:rPr>
              <a:t>支援並鼓勵公平的市政脫碳工作，以進一步實現馬薩諸塞州的氣候目標</a:t>
            </a:r>
          </a:p>
          <a:p>
            <a:pPr marL="342900" indent="-342900">
              <a:lnSpc>
                <a:spcPct val="114000"/>
              </a:lnSpc>
              <a:spcBef>
                <a:spcPts val="0"/>
              </a:spcBef>
              <a:spcAft>
                <a:spcPts val="1800"/>
              </a:spcAft>
              <a:buFont typeface="Arial" panose="020B0604020202020204" pitchFamily="34" charset="0"/>
              <a:buChar char="•"/>
            </a:pPr>
            <a:r>
              <a:rPr lang="zh-HK" sz="2000" dirty="0">
                <a:solidFill>
                  <a:srgbClr val="3567B1"/>
                </a:solidFill>
                <a:ea typeface="Calibri"/>
                <a:cs typeface="Calibri"/>
              </a:rPr>
              <a:t>認證首批氣候領袖社區</a:t>
            </a:r>
          </a:p>
          <a:p>
            <a:pPr marL="342900" indent="-342900">
              <a:lnSpc>
                <a:spcPct val="114000"/>
              </a:lnSpc>
              <a:spcBef>
                <a:spcPts val="0"/>
              </a:spcBef>
              <a:spcAft>
                <a:spcPts val="1800"/>
              </a:spcAft>
              <a:buFont typeface="Arial" panose="020B0604020202020204" pitchFamily="34" charset="0"/>
              <a:buChar char="•"/>
            </a:pPr>
            <a:r>
              <a:rPr lang="zh-HK" sz="2000" dirty="0">
                <a:solidFill>
                  <a:srgbClr val="3567B1"/>
                </a:solidFill>
                <a:ea typeface="Calibri"/>
                <a:cs typeface="Calibri"/>
              </a:rPr>
              <a:t>達成 300 個綠色社區的目標</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zh-HK" sz="2800"/>
              <a:t>2025 年的目標</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388795" cy="338554"/>
          </a:xfrm>
          <a:prstGeom prst="rect">
            <a:avLst/>
          </a:prstGeom>
          <a:noFill/>
        </p:spPr>
        <p:txBody>
          <a:bodyPr wrap="none" rtlCol="0">
            <a:spAutoFit/>
          </a:bodyPr>
          <a:lstStyle/>
          <a:p>
            <a:r>
              <a:rPr lang="zh-HK" sz="1600" b="1">
                <a:solidFill>
                  <a:srgbClr val="1E7F7B"/>
                </a:solidFill>
                <a:cs typeface="Sora" pitchFamily="2" charset="0"/>
              </a:rPr>
              <a:t>2025 年時間表/截止日期</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17980"/>
          </a:xfrm>
          <a:prstGeom prst="rect">
            <a:avLst/>
          </a:prstGeom>
          <a:noFill/>
        </p:spPr>
        <p:txBody>
          <a:bodyPr wrap="square" lIns="91440" tIns="45720" rIns="91440" bIns="45720" anchor="t">
            <a:spAutoFit/>
          </a:bodyPr>
          <a:lstStyle/>
          <a:p>
            <a:pPr>
              <a:lnSpc>
                <a:spcPts val="1600"/>
              </a:lnSpc>
            </a:pPr>
            <a:endParaRPr lang="en-US" sz="1200">
              <a:solidFill>
                <a:schemeClr val="tx1">
                  <a:lumMod val="50000"/>
                  <a:lumOff val="50000"/>
                </a:schemeClr>
              </a:solidFill>
            </a:endParaRPr>
          </a:p>
          <a:p>
            <a:pPr marL="171450" indent="-171450">
              <a:lnSpc>
                <a:spcPts val="1600"/>
              </a:lnSpc>
              <a:buFont typeface="Arial" panose="020B0604020202020204" pitchFamily="34" charset="0"/>
              <a:buChar char="•"/>
            </a:pPr>
            <a:r>
              <a:rPr lang="zh-HK" sz="1200">
                <a:solidFill>
                  <a:schemeClr val="tx1">
                    <a:lumMod val="50000"/>
                    <a:lumOff val="50000"/>
                  </a:schemeClr>
                </a:solidFill>
              </a:rPr>
              <a:t>造訪我們</a:t>
            </a:r>
            <a:r>
              <a:rPr lang="zh-HK" sz="1200"/>
              <a:t>的</a:t>
            </a:r>
            <a:r>
              <a:rPr lang="zh-HK" sz="1200">
                <a:solidFill>
                  <a:srgbClr val="3567B1"/>
                </a:solidFill>
                <a:hlinkClick r:id="rId2">
                  <a:extLst>
                    <a:ext uri="{A12FA001-AC4F-418D-AE19-62706E023703}">
                      <ahyp:hlinkClr xmlns:ahyp="http://schemas.microsoft.com/office/drawing/2018/hyperlinkcolor" val="tx"/>
                    </a:ext>
                  </a:extLst>
                </a:hlinkClick>
              </a:rPr>
              <a:t>網站</a:t>
            </a:r>
            <a:r>
              <a:rPr lang="zh-HK" sz="1200">
                <a:solidFill>
                  <a:schemeClr val="tx1">
                    <a:lumMod val="50000"/>
                    <a:lumOff val="50000"/>
                  </a:schemeClr>
                </a:solidFill>
              </a:rPr>
              <a:t>，查看重要截止日期</a:t>
            </a:r>
          </a:p>
          <a:p>
            <a:pPr>
              <a:lnSpc>
                <a:spcPts val="1600"/>
              </a:lnSpc>
            </a:pPr>
            <a:endParaRPr lang="en-US" sz="1200"/>
          </a:p>
          <a:p>
            <a:pPr>
              <a:lnSpc>
                <a:spcPts val="1600"/>
              </a:lnSpc>
            </a:pPr>
            <a:r>
              <a:rPr lang="zh-HK" sz="1200">
                <a:solidFill>
                  <a:srgbClr val="3567B1"/>
                </a:solidFill>
                <a:hlinkClick r:id="rId2">
                  <a:extLst>
                    <a:ext uri="{A12FA001-AC4F-418D-AE19-62706E023703}">
                      <ahyp:hlinkClr xmlns:ahyp="http://schemas.microsoft.com/office/drawing/2018/hyperlinkcolor" val="tx"/>
                    </a:ext>
                  </a:extLst>
                </a:hlinkClick>
              </a:rPr>
              <a:t>2025 年綠色社區計畫日程表</a:t>
            </a:r>
          </a:p>
          <a:p>
            <a:pPr>
              <a:lnSpc>
                <a:spcPts val="1600"/>
              </a:lnSpc>
            </a:pP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125086"/>
            <a:ext cx="3063070" cy="338554"/>
          </a:xfrm>
          <a:prstGeom prst="rect">
            <a:avLst/>
          </a:prstGeom>
          <a:noFill/>
        </p:spPr>
        <p:txBody>
          <a:bodyPr wrap="square" rtlCol="0">
            <a:spAutoFit/>
          </a:bodyPr>
          <a:lstStyle/>
          <a:p>
            <a:r>
              <a:rPr lang="zh-HK" sz="1600" b="1">
                <a:solidFill>
                  <a:srgbClr val="1E7F7B"/>
                </a:solidFill>
                <a:cs typeface="Sora" pitchFamily="2" charset="0"/>
              </a:rPr>
              <a:t>公眾參與機會</a:t>
            </a: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6" y="4390655"/>
            <a:ext cx="3063070" cy="1323439"/>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HK" sz="1200" b="1" dirty="0">
                <a:solidFill>
                  <a:schemeClr val="tx1">
                    <a:lumMod val="50000"/>
                    <a:lumOff val="50000"/>
                  </a:schemeClr>
                </a:solidFill>
                <a:ea typeface="Calibri"/>
                <a:cs typeface="Calibri"/>
              </a:rPr>
              <a:t>夏季-秋季</a:t>
            </a:r>
            <a:r>
              <a:rPr lang="zh-HK" sz="1200" dirty="0">
                <a:solidFill>
                  <a:schemeClr val="tx1">
                    <a:lumMod val="50000"/>
                    <a:lumOff val="50000"/>
                  </a:schemeClr>
                </a:solidFill>
                <a:ea typeface="Calibri"/>
                <a:cs typeface="Calibri"/>
              </a:rPr>
              <a:t>：示範法規利益相關者會議</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ea typeface="Calibri"/>
                <a:cs typeface="Calibri"/>
              </a:rPr>
              <a:t>秋季</a:t>
            </a:r>
            <a:r>
              <a:rPr lang="zh-HK" sz="1200" dirty="0">
                <a:solidFill>
                  <a:schemeClr val="tx1">
                    <a:lumMod val="50000"/>
                    <a:lumOff val="50000"/>
                  </a:schemeClr>
                </a:solidFill>
                <a:ea typeface="Calibri"/>
                <a:cs typeface="Calibri"/>
              </a:rPr>
              <a:t>：綠色社區峰會</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ea typeface="Calibri"/>
                <a:cs typeface="Calibri"/>
              </a:rPr>
              <a:t>持續進行</a:t>
            </a:r>
            <a:r>
              <a:rPr lang="zh-HK" sz="1200" dirty="0">
                <a:solidFill>
                  <a:schemeClr val="tx1">
                    <a:lumMod val="50000"/>
                    <a:lumOff val="50000"/>
                  </a:schemeClr>
                </a:solidFill>
                <a:ea typeface="Calibri"/>
                <a:cs typeface="Calibri"/>
              </a:rPr>
              <a:t>：全年專題網絡研討會 — </a:t>
            </a:r>
            <a:r>
              <a:rPr lang="zh-HK"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加入我們的郵件群發名單</a:t>
            </a:r>
            <a:r>
              <a:rPr lang="zh-HK" sz="1200" dirty="0">
                <a:ea typeface="Calibri"/>
                <a:cs typeface="Calibri"/>
              </a:rPr>
              <a:t>，</a:t>
            </a:r>
            <a:r>
              <a:rPr lang="zh-HK" sz="1200" dirty="0">
                <a:solidFill>
                  <a:schemeClr val="tx1">
                    <a:lumMod val="50000"/>
                    <a:lumOff val="50000"/>
                  </a:schemeClr>
                </a:solidFill>
                <a:ea typeface="Calibri"/>
                <a:cs typeface="Calibri"/>
              </a:rPr>
              <a:t>以接收關於撥款和其他機會的通知</a:t>
            </a:r>
          </a:p>
          <a:p>
            <a:pPr>
              <a:lnSpc>
                <a:spcPts val="1600"/>
              </a:lnSpc>
            </a:pPr>
            <a:endParaRPr lang="en-US" sz="1200" dirty="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zh-HK" sz="4000"/>
              <a:t>綠色社區</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2" y="1885391"/>
            <a:ext cx="4611912" cy="4471866"/>
          </a:xfrm>
        </p:spPr>
        <p:txBody>
          <a:bodyPr lIns="91440" tIns="45720" rIns="91440" bIns="45720" anchor="t"/>
          <a:lstStyle/>
          <a:p>
            <a:pPr>
              <a:lnSpc>
                <a:spcPct val="114000"/>
              </a:lnSpc>
            </a:pPr>
            <a:r>
              <a:rPr lang="zh-HK" sz="1800" dirty="0">
                <a:solidFill>
                  <a:srgbClr val="3567B1"/>
                </a:solidFill>
                <a:ea typeface="Calibri"/>
                <a:cs typeface="Sora" pitchFamily="2" charset="0"/>
              </a:rPr>
              <a:t>撥款項目：</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市政能源技術援助 (META)</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綠色社區 (GC) 競爭性撥款</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市政脫碳路線圖援助</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氣候領袖技術支援</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地區學區</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地區能源規劃援助</a:t>
            </a:r>
          </a:p>
          <a:p>
            <a:pPr marL="574675" lvl="1" indent="-285750">
              <a:lnSpc>
                <a:spcPct val="114000"/>
              </a:lnSpc>
              <a:buFont typeface="Arial" panose="020B0604020202020204" pitchFamily="34" charset="0"/>
              <a:buChar char="•"/>
            </a:pPr>
            <a:r>
              <a:rPr lang="zh-HK" sz="1600" dirty="0">
                <a:solidFill>
                  <a:srgbClr val="3567B1"/>
                </a:solidFill>
                <a:ea typeface="Calibri"/>
                <a:cs typeface="Sora" pitchFamily="2" charset="0"/>
              </a:rPr>
              <a:t>氣候領袖脫碳加速器</a:t>
            </a:r>
          </a:p>
          <a:p>
            <a:pPr>
              <a:lnSpc>
                <a:spcPct val="114000"/>
              </a:lnSpc>
            </a:pPr>
            <a:r>
              <a:rPr lang="zh-HK" sz="1800" dirty="0">
                <a:solidFill>
                  <a:srgbClr val="3567B1"/>
                </a:solidFill>
                <a:ea typeface="Calibri"/>
                <a:cs typeface="Sora" pitchFamily="2" charset="0"/>
              </a:rPr>
              <a:t>透過新的三年計畫協調市政脫碳工作</a:t>
            </a:r>
          </a:p>
          <a:p>
            <a:pPr>
              <a:lnSpc>
                <a:spcPct val="114000"/>
              </a:lnSpc>
            </a:pPr>
            <a:r>
              <a:rPr lang="zh-HK" sz="1800" dirty="0">
                <a:solidFill>
                  <a:srgbClr val="3567B1"/>
                </a:solidFill>
                <a:ea typeface="Calibri"/>
                <a:cs typeface="Sora" pitchFamily="2" charset="0"/>
              </a:rPr>
              <a:t>制定太陽能和電池儲能示範法規</a:t>
            </a:r>
          </a:p>
          <a:p>
            <a:pPr>
              <a:lnSpc>
                <a:spcPct val="114000"/>
              </a:lnSpc>
            </a:pPr>
            <a:r>
              <a:rPr lang="zh-HK" sz="1800" dirty="0">
                <a:solidFill>
                  <a:srgbClr val="3567B1"/>
                </a:solidFill>
                <a:ea typeface="Calibri"/>
                <a:cs typeface="Sora" pitchFamily="2" charset="0"/>
              </a:rPr>
              <a:t>建設市政能力</a:t>
            </a:r>
          </a:p>
          <a:p>
            <a:pPr>
              <a:lnSpc>
                <a:spcPct val="114000"/>
              </a:lnSpc>
            </a:pPr>
            <a:r>
              <a:rPr lang="zh-HK" sz="1800" dirty="0">
                <a:solidFill>
                  <a:srgbClr val="3567B1"/>
                </a:solidFill>
                <a:ea typeface="Calibri"/>
                <a:cs typeface="Sora" pitchFamily="2" charset="0"/>
              </a:rPr>
              <a:t>綠色社區峰會</a:t>
            </a:r>
          </a:p>
          <a:p>
            <a:pPr>
              <a:lnSpc>
                <a:spcPct val="114000"/>
              </a:lnSpc>
            </a:pPr>
            <a:endParaRPr lang="en-US" dirty="0">
              <a:solidFill>
                <a:srgbClr val="3567B1"/>
              </a:solidFill>
              <a:ea typeface="Calibri"/>
              <a:cs typeface="Sora" pitchFamily="2" charset="0"/>
            </a:endParaRPr>
          </a:p>
          <a:p>
            <a:pPr>
              <a:lnSpc>
                <a:spcPct val="114000"/>
              </a:lnSpc>
            </a:pPr>
            <a:endParaRPr lang="en-US" dirty="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HK" b="1">
                <a:solidFill>
                  <a:srgbClr val="2CB34B"/>
                </a:solidFill>
              </a:rPr>
              <a:t>2025 年重點項目</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zh-HK" sz="4000"/>
              <a:t>以身作則</a:t>
            </a:r>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2092161"/>
            <a:ext cx="6660180" cy="2219955"/>
          </a:xfrm>
        </p:spPr>
        <p:txBody>
          <a:bodyPr/>
          <a:lstStyle/>
          <a:p>
            <a:pPr>
              <a:lnSpc>
                <a:spcPct val="100000"/>
              </a:lnSpc>
            </a:pPr>
            <a:r>
              <a:rPr lang="zh-HK" sz="1800" b="1" dirty="0">
                <a:solidFill>
                  <a:srgbClr val="3567B1"/>
                </a:solidFill>
              </a:rPr>
              <a:t>實施以身作則 (LBE) 行政命令 594</a:t>
            </a:r>
          </a:p>
          <a:p>
            <a:pPr marL="285750" indent="-285750">
              <a:lnSpc>
                <a:spcPct val="100000"/>
              </a:lnSpc>
              <a:buFont typeface="Arial" panose="020B0604020202020204" pitchFamily="34" charset="0"/>
              <a:buChar char="•"/>
            </a:pPr>
            <a:r>
              <a:rPr lang="zh-HK" sz="1600" dirty="0">
                <a:solidFill>
                  <a:srgbClr val="3567B1"/>
                </a:solidFill>
              </a:rPr>
              <a:t>支援州車隊的電氣化</a:t>
            </a:r>
          </a:p>
          <a:p>
            <a:pPr marL="285750" indent="-285750">
              <a:lnSpc>
                <a:spcPct val="100000"/>
              </a:lnSpc>
              <a:buFont typeface="Arial" panose="020B0604020202020204" pitchFamily="34" charset="0"/>
              <a:buChar char="•"/>
            </a:pPr>
            <a:r>
              <a:rPr lang="zh-HK" sz="1600" dirty="0">
                <a:solidFill>
                  <a:srgbClr val="3567B1"/>
                </a:solidFill>
              </a:rPr>
              <a:t>促進州場所持續減少現場化石燃料的使用</a:t>
            </a:r>
          </a:p>
          <a:p>
            <a:pPr marL="285750" indent="-285750">
              <a:lnSpc>
                <a:spcPct val="100000"/>
              </a:lnSpc>
              <a:buFont typeface="Arial" panose="020B0604020202020204" pitchFamily="34" charset="0"/>
              <a:buChar char="•"/>
            </a:pPr>
            <a:r>
              <a:rPr lang="zh-HK" sz="1600" dirty="0">
                <a:solidFill>
                  <a:srgbClr val="3567B1"/>
                </a:solidFill>
              </a:rPr>
              <a:t>尋求中/重型州車隊電氣化的替代燃料使用/試點機會 </a:t>
            </a:r>
          </a:p>
          <a:p>
            <a:pPr marL="285750" indent="-285750">
              <a:lnSpc>
                <a:spcPct val="100000"/>
              </a:lnSpc>
              <a:buFont typeface="Arial" panose="020B0604020202020204" pitchFamily="34" charset="0"/>
              <a:buChar char="•"/>
            </a:pPr>
            <a:r>
              <a:rPr lang="zh-HK" sz="1600" dirty="0">
                <a:solidFill>
                  <a:srgbClr val="3567B1"/>
                </a:solidFill>
              </a:rPr>
              <a:t>擴大州場所的太陽能和電池儲能部署，降低州成本並為電網增加清潔能源</a:t>
            </a: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zh-HK" sz="2800"/>
              <a:t>2025 年的目標</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9" y="4561609"/>
            <a:ext cx="6673746"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zh-HK" sz="1800" b="1" i="0" u="none" strike="noStrike" cap="none" normalizeH="0" baseline="0" noProof="0">
                <a:ln>
                  <a:noFill/>
                </a:ln>
                <a:solidFill>
                  <a:srgbClr val="3567B1"/>
                </a:solidFill>
                <a:uLnTx/>
                <a:uFillTx/>
                <a:latin typeface="Calibri" panose="020F0502020204030204"/>
                <a:ea typeface="+mn-ea"/>
                <a:cs typeface="+mn-cs"/>
              </a:rPr>
              <a:t>MOR-EV 補貼計畫和馬薩諸塞州清潔城市聯盟 </a:t>
            </a: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HK" sz="1600" b="0" i="0" u="none" strike="noStrike" cap="none" normalizeH="0" baseline="0" noProof="0">
                <a:ln>
                  <a:noFill/>
                </a:ln>
                <a:solidFill>
                  <a:srgbClr val="3567B1"/>
                </a:solidFill>
                <a:uLnTx/>
                <a:uFillTx/>
                <a:latin typeface="Calibri" panose="020F0502020204030204"/>
                <a:ea typeface="+mn-ea"/>
                <a:cs typeface="+mn-cs"/>
              </a:rPr>
              <a:t>更好地為低收入和中等收入 (LMI) 居民優先提供電動汽車 (EV) 使用機會，並提高計畫成本效益 </a:t>
            </a: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HK" sz="1600" b="0" i="0" u="none" strike="noStrike" cap="none" normalizeH="0" baseline="0" noProof="0">
                <a:ln>
                  <a:noFill/>
                </a:ln>
                <a:solidFill>
                  <a:srgbClr val="3567B1"/>
                </a:solidFill>
                <a:uLnTx/>
                <a:uFillTx/>
                <a:latin typeface="Calibri" panose="020F0502020204030204"/>
                <a:ea typeface="+mn-ea"/>
                <a:cs typeface="+mn-cs"/>
              </a:rPr>
              <a:t>透過 MOR-EV 補貼計畫推進中型和重型車輛電氣化，並為在環境正義社區運營的車隊提供額外激勵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5" y="1975288"/>
            <a:ext cx="14622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sz="1600" b="1" i="0" u="none" strike="noStrike" cap="none" normalizeH="0" baseline="0" noProof="0">
                <a:ln>
                  <a:noFill/>
                </a:ln>
                <a:solidFill>
                  <a:srgbClr val="1E7F7B"/>
                </a:solidFill>
                <a:uLnTx/>
                <a:uFillTx/>
                <a:latin typeface="Calibri" panose="020F0502020204030204"/>
                <a:ea typeface="+mn-ea"/>
                <a:cs typeface="Sora" pitchFamily="2" charset="0"/>
              </a:rPr>
              <a:t>2025 年時間表</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240857"/>
            <a:ext cx="2596345" cy="1517980"/>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早春</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：進行清潔重型車輛補助計畫 (CHDV) 撥款</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早春</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：啟動州場所大規模脫碳實施撥款</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夏季</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：審定對 MOR-EV 法規進行的更新</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冬季</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：舉辦年度 LBE 頒獎典禮</a:t>
            </a: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06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sz="1600" b="1" i="0" u="none" strike="noStrike" cap="none" normalizeH="0" baseline="0" noProof="0">
                <a:ln>
                  <a:noFill/>
                </a:ln>
                <a:solidFill>
                  <a:srgbClr val="1E7F7B"/>
                </a:solidFill>
                <a:uLnTx/>
                <a:uFillTx/>
                <a:latin typeface="Calibri" panose="020F0502020204030204"/>
                <a:ea typeface="+mn-ea"/>
                <a:cs typeface="Sora" pitchFamily="2" charset="0"/>
              </a:rPr>
              <a:t>公眾參與機會</a:t>
            </a: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390655"/>
            <a:ext cx="2596345" cy="1312795"/>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早春</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：啟動 MOR-EV 法規修訂和公眾意見徵詢流程</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秋季</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：向立法機關發佈 MOR-EV 報告</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HK" sz="1200" b="1" i="0" u="none" strike="noStrike" cap="none" normalizeH="0" baseline="0" noProof="0" dirty="0">
                <a:ln>
                  <a:noFill/>
                </a:ln>
                <a:solidFill>
                  <a:prstClr val="black">
                    <a:lumMod val="50000"/>
                    <a:lumOff val="50000"/>
                  </a:prstClr>
                </a:solidFill>
                <a:uLnTx/>
                <a:uFillTx/>
                <a:latin typeface="Calibri" panose="020F0502020204030204"/>
                <a:ea typeface="+mn-ea"/>
                <a:cs typeface="+mn-cs"/>
              </a:rPr>
              <a:t>秋季</a:t>
            </a:r>
            <a:r>
              <a:rPr kumimoji="0" lang="zh-HK" sz="1200" b="0" i="0" u="none" strike="noStrike" cap="none" normalizeH="0" baseline="0" noProof="0" dirty="0">
                <a:ln>
                  <a:noFill/>
                </a:ln>
                <a:solidFill>
                  <a:prstClr val="black">
                    <a:lumMod val="50000"/>
                    <a:lumOff val="50000"/>
                  </a:prstClr>
                </a:solidFill>
                <a:uLnTx/>
                <a:uFillTx/>
                <a:latin typeface="Calibri" panose="020F0502020204030204"/>
                <a:ea typeface="+mn-ea"/>
                <a:cs typeface="+mn-cs"/>
              </a:rPr>
              <a:t>：面向州機構、學校、市政當局和個人開放 LBE 獎項申請 </a:t>
            </a: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zh-HK" sz="4000"/>
              <a:t>以身作則</a:t>
            </a:r>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25575" y="975247"/>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HK" sz="2800" b="1" i="0" u="none" strike="noStrike" cap="none" normalizeH="0" baseline="0" noProof="0">
                <a:ln>
                  <a:noFill/>
                </a:ln>
                <a:solidFill>
                  <a:srgbClr val="2CB34B"/>
                </a:solidFill>
                <a:uLnTx/>
                <a:uFillTx/>
                <a:latin typeface="Calibri" panose="020F0502020204030204"/>
                <a:ea typeface="+mn-ea"/>
                <a:cs typeface="+mn-cs"/>
              </a:rPr>
              <a:t>2025 年重點項目</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1" y="1514173"/>
            <a:ext cx="4708666" cy="1980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zh-HK" sz="1600" b="1" i="0" u="none" strike="noStrike" cap="none" normalizeH="0" baseline="0" noProof="0" dirty="0">
                <a:ln>
                  <a:noFill/>
                </a:ln>
                <a:solidFill>
                  <a:srgbClr val="3567B1"/>
                </a:solidFill>
                <a:uLnTx/>
                <a:uFillTx/>
                <a:latin typeface="Calibri" panose="020F0502020204030204"/>
                <a:ea typeface="+mn-ea"/>
                <a:cs typeface="+mn-cs"/>
              </a:rPr>
              <a:t>實施</a:t>
            </a:r>
            <a:r>
              <a:rPr kumimoji="0" lang="zh-HK" sz="2800" b="1" i="0" u="none" strike="noStrike" cap="none" normalizeH="0" baseline="0" noProof="0" dirty="0">
                <a:ln>
                  <a:noFill/>
                </a:ln>
                <a:solidFill>
                  <a:prstClr val="black"/>
                </a:solidFill>
                <a:uLnTx/>
                <a:uFillTx/>
                <a:latin typeface="Calibri" panose="020F0502020204030204"/>
                <a:ea typeface="+mn-ea"/>
                <a:cs typeface="+mn-cs"/>
              </a:rPr>
              <a:t> </a:t>
            </a:r>
            <a:r>
              <a:rPr kumimoji="0" lang="zh-HK" sz="1600" b="1" i="0" u="none" strike="noStrike" cap="none" normalizeH="0" baseline="0" noProof="0" dirty="0">
                <a:ln>
                  <a:noFill/>
                </a:ln>
                <a:solidFill>
                  <a:srgbClr val="3567B1"/>
                </a:solidFill>
                <a:uLnTx/>
                <a:uFillTx/>
                <a:latin typeface="Calibri" panose="020F0502020204030204"/>
                <a:ea typeface="+mn-ea"/>
                <a:cs typeface="+mn-cs"/>
              </a:rPr>
              <a:t>以身作則 (LBE) 行政命令 594</a:t>
            </a:r>
          </a:p>
          <a:p>
            <a:pPr marL="228600" marR="0" lvl="0" indent="-22860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zh-HK" sz="1400" b="0" i="0" u="none" strike="noStrike" cap="none" normalizeH="0" baseline="0" noProof="0" dirty="0">
                <a:ln>
                  <a:noFill/>
                </a:ln>
                <a:solidFill>
                  <a:srgbClr val="3567B1"/>
                </a:solidFill>
                <a:uLnTx/>
                <a:uFillTx/>
                <a:latin typeface="Calibri" panose="020F0502020204030204"/>
                <a:ea typeface="+mn-ea"/>
                <a:cs typeface="+mn-cs"/>
              </a:rPr>
              <a:t>啟動 2,000 萬美元撥款計畫，支援大型州建築脫碳 </a:t>
            </a:r>
          </a:p>
          <a:p>
            <a:pPr marL="228600" marR="0" lvl="0" indent="-22860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zh-HK" sz="1400" b="0" i="0" u="none" strike="noStrike" cap="none" normalizeH="0" baseline="0" noProof="0" dirty="0">
                <a:ln>
                  <a:noFill/>
                </a:ln>
                <a:solidFill>
                  <a:srgbClr val="3567B1"/>
                </a:solidFill>
                <a:uLnTx/>
                <a:uFillTx/>
                <a:latin typeface="Calibri" panose="020F0502020204030204"/>
                <a:ea typeface="+mn-ea"/>
                <a:cs typeface="+mn-cs"/>
              </a:rPr>
              <a:t>加速針對車隊 EV 充電、新太陽能部署+儲能、設備脫碳和太陽能光伏 (PV) 維修的撥款發放</a:t>
            </a:r>
          </a:p>
          <a:p>
            <a:pPr marL="228600" marR="0" lvl="0" indent="-22860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zh-HK" sz="1400" b="0" i="0" u="none" strike="noStrike" cap="none" normalizeH="0" baseline="0" noProof="0" dirty="0">
                <a:ln>
                  <a:noFill/>
                </a:ln>
                <a:solidFill>
                  <a:srgbClr val="3567B1"/>
                </a:solidFill>
                <a:uLnTx/>
                <a:uFillTx/>
                <a:latin typeface="Calibri" panose="020F0502020204030204"/>
                <a:ea typeface="+mn-ea"/>
                <a:cs typeface="+mn-cs"/>
              </a:rPr>
              <a:t>在 6 月份前審定 50 多項州車隊車輛電氣化計畫</a:t>
            </a: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56394" y="3661877"/>
            <a:ext cx="4687091" cy="2823983"/>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zh-HK" sz="1600" b="1" i="0" u="none" strike="noStrike" cap="none" normalizeH="0" baseline="0" noProof="0">
                <a:ln>
                  <a:noFill/>
                </a:ln>
                <a:solidFill>
                  <a:srgbClr val="3567B1"/>
                </a:solidFill>
                <a:uLnTx/>
                <a:uFillTx/>
                <a:latin typeface="Calibri" panose="020F0502020204030204"/>
                <a:ea typeface="+mn-ea"/>
                <a:cs typeface="+mn-cs"/>
              </a:rPr>
              <a:t>MOR-EV 補貼與馬薩諸塞州清潔城市聯盟 </a:t>
            </a:r>
          </a:p>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zh-HK" sz="1400" b="0" i="0" u="none" strike="noStrike" cap="none" normalizeH="0" baseline="0" noProof="0">
                <a:ln>
                  <a:noFill/>
                </a:ln>
                <a:solidFill>
                  <a:srgbClr val="3567B1"/>
                </a:solidFill>
                <a:uLnTx/>
                <a:uFillTx/>
                <a:latin typeface="Calibri" panose="020F0502020204030204"/>
                <a:ea typeface="+mn-ea"/>
                <a:cs typeface="+mn-cs"/>
              </a:rPr>
              <a:t>擴大參與度和外展活動，促進弱勢社區和優先人群更廣泛地使用 EV</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zh-HK" sz="1400" b="0" i="0" u="none" strike="noStrike" cap="none" normalizeH="0" baseline="0" noProof="0">
                <a:ln>
                  <a:noFill/>
                </a:ln>
                <a:solidFill>
                  <a:srgbClr val="3567B1"/>
                </a:solidFill>
                <a:uLnTx/>
                <a:uFillTx/>
                <a:latin typeface="Calibri" panose="020F0502020204030204"/>
                <a:ea typeface="+mn-ea"/>
                <a:cs typeface="+mn-cs"/>
              </a:rPr>
              <a:t>實施美國國家環境保護局 (EPA) 580 萬美元撥款，用於 28 輛重型私人車隊車輛的電氣化，並於馬薩索伊特社區學院推出新的電動卡車技術員訓練認證計畫 </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zh-HK" sz="1400" b="0" i="0" u="none" strike="noStrike" cap="none" normalizeH="0" baseline="0" noProof="0">
                <a:ln>
                  <a:noFill/>
                </a:ln>
                <a:solidFill>
                  <a:srgbClr val="3567B1"/>
                </a:solidFill>
                <a:uLnTx/>
                <a:uFillTx/>
                <a:latin typeface="Calibri" panose="020F0502020204030204"/>
                <a:ea typeface="+mn-ea"/>
                <a:cs typeface="+mn-cs"/>
              </a:rPr>
              <a:t>修訂 MOR-EV 法規，以更具成本效益的方式為中低收入居民提供資助</a:t>
            </a:r>
          </a:p>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zh-HK"/>
              <a:t>政策、規劃和分析</a:t>
            </a:r>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1" y="2419429"/>
            <a:ext cx="5497552" cy="2688880"/>
          </a:xfrm>
        </p:spPr>
        <p:txBody>
          <a:bodyPr/>
          <a:lstStyle/>
          <a:p>
            <a:pPr marL="285750" indent="-285750">
              <a:lnSpc>
                <a:spcPct val="114000"/>
              </a:lnSpc>
              <a:buFont typeface="Arial" panose="020B0604020202020204" pitchFamily="34" charset="0"/>
              <a:buChar char="•"/>
            </a:pPr>
            <a:r>
              <a:rPr lang="zh-HK" sz="1800" dirty="0">
                <a:solidFill>
                  <a:srgbClr val="3567B1"/>
                </a:solidFill>
              </a:rPr>
              <a:t>透過透明且全面的電網規劃，倡導電氣化、韌性建設以及擺脫天然氣的轉型 </a:t>
            </a:r>
          </a:p>
          <a:p>
            <a:pPr marL="285750" indent="-285750">
              <a:lnSpc>
                <a:spcPct val="114000"/>
              </a:lnSpc>
              <a:buFont typeface="Arial" panose="020B0604020202020204" pitchFamily="34" charset="0"/>
              <a:buChar char="•"/>
            </a:pPr>
            <a:r>
              <a:rPr lang="zh-HK" sz="1800" dirty="0">
                <a:solidFill>
                  <a:srgbClr val="3567B1"/>
                </a:solidFill>
              </a:rPr>
              <a:t>推進電力費率設計的變革，以提高能源可負擔性，同時鼓勵使用熱泵和電動汽車</a:t>
            </a:r>
          </a:p>
          <a:p>
            <a:pPr marL="285750" indent="-285750">
              <a:lnSpc>
                <a:spcPct val="114000"/>
              </a:lnSpc>
              <a:buFont typeface="Arial" panose="020B0604020202020204" pitchFamily="34" charset="0"/>
              <a:buChar char="•"/>
            </a:pPr>
            <a:r>
              <a:rPr lang="zh-HK" sz="1800" dirty="0">
                <a:solidFill>
                  <a:srgbClr val="3567B1"/>
                </a:solidFill>
              </a:rPr>
              <a:t>設計有效的市場和採購結構，以獲取清潔能源供應資源 </a:t>
            </a:r>
          </a:p>
          <a:p>
            <a:pPr>
              <a:lnSpc>
                <a:spcPct val="114000"/>
              </a:lnSpc>
            </a:pPr>
            <a:r>
              <a:rPr lang="zh-HK" sz="1800" dirty="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zh-HK" sz="2800"/>
              <a:t>2025 年的目標</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5" y="1975288"/>
            <a:ext cx="1462260" cy="338554"/>
          </a:xfrm>
          <a:prstGeom prst="rect">
            <a:avLst/>
          </a:prstGeom>
          <a:noFill/>
        </p:spPr>
        <p:txBody>
          <a:bodyPr wrap="none" rtlCol="0">
            <a:spAutoFit/>
          </a:bodyPr>
          <a:lstStyle/>
          <a:p>
            <a:r>
              <a:rPr lang="zh-HK" sz="1600" b="1">
                <a:solidFill>
                  <a:srgbClr val="1E7F7B"/>
                </a:solidFill>
                <a:cs typeface="Sora" pitchFamily="2" charset="0"/>
              </a:rPr>
              <a:t>2025 年時間表</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5" y="2240857"/>
            <a:ext cx="2786846" cy="1733808"/>
          </a:xfrm>
          <a:prstGeom prst="rect">
            <a:avLst/>
          </a:prstGeom>
          <a:noFill/>
        </p:spPr>
        <p:txBody>
          <a:bodyPr wrap="square">
            <a:spAutoFit/>
          </a:bodyPr>
          <a:lstStyle/>
          <a:p>
            <a:pPr marL="171450" indent="-171450">
              <a:lnSpc>
                <a:spcPts val="1600"/>
              </a:lnSpc>
              <a:buFont typeface="Arial" panose="020B0604020202020204" pitchFamily="34" charset="0"/>
              <a:buChar char="•"/>
            </a:pPr>
            <a:r>
              <a:rPr lang="zh-HK" sz="1200" b="1" dirty="0">
                <a:solidFill>
                  <a:schemeClr val="tx1">
                    <a:lumMod val="50000"/>
                    <a:lumOff val="50000"/>
                  </a:schemeClr>
                </a:solidFill>
              </a:rPr>
              <a:t>一月</a:t>
            </a:r>
            <a:r>
              <a:rPr lang="zh-HK" sz="1200" b="0" dirty="0">
                <a:solidFill>
                  <a:schemeClr val="tx1">
                    <a:lumMod val="50000"/>
                    <a:lumOff val="50000"/>
                  </a:schemeClr>
                </a:solidFill>
              </a:rPr>
              <a:t>：啟動</a:t>
            </a:r>
            <a:r>
              <a:rPr lang="zh-HK" sz="1200" b="0" dirty="0">
                <a:solidFill>
                  <a:srgbClr val="3567B1"/>
                </a:solidFill>
                <a:hlinkClick r:id="rId2">
                  <a:extLst>
                    <a:ext uri="{A12FA001-AC4F-418D-AE19-62706E023703}">
                      <ahyp:hlinkClr xmlns:ahyp="http://schemas.microsoft.com/office/drawing/2018/hyperlinkcolor" val="tx"/>
                    </a:ext>
                  </a:extLst>
                </a:hlinkClick>
              </a:rPr>
              <a:t>費率工作組</a:t>
            </a:r>
            <a:r>
              <a:rPr lang="zh-HK" sz="1200" b="0" dirty="0">
                <a:solidFill>
                  <a:schemeClr val="bg1">
                    <a:lumMod val="50000"/>
                  </a:schemeClr>
                </a:solidFill>
                <a:hlinkClick r:id="rId2">
                  <a:extLst>
                    <a:ext uri="{A12FA001-AC4F-418D-AE19-62706E023703}">
                      <ahyp:hlinkClr xmlns:ahyp="http://schemas.microsoft.com/office/drawing/2018/hyperlinkcolor" val="tx"/>
                    </a:ext>
                  </a:extLst>
                </a:hlinkClick>
              </a:rPr>
              <a:t> </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四月</a:t>
            </a:r>
            <a:r>
              <a:rPr lang="zh-HK" sz="1200" b="0" dirty="0">
                <a:solidFill>
                  <a:schemeClr val="tx1">
                    <a:lumMod val="50000"/>
                    <a:lumOff val="50000"/>
                  </a:schemeClr>
                </a:solidFill>
              </a:rPr>
              <a:t>：DOER 對天然氣公司的</a:t>
            </a:r>
            <a:r>
              <a:rPr lang="zh-HK" sz="1200" b="0" dirty="0">
                <a:solidFill>
                  <a:srgbClr val="3567B1"/>
                </a:solidFill>
                <a:hlinkClick r:id="rId3">
                  <a:extLst>
                    <a:ext uri="{A12FA001-AC4F-418D-AE19-62706E023703}">
                      <ahyp:hlinkClr xmlns:ahyp="http://schemas.microsoft.com/office/drawing/2018/hyperlinkcolor" val="tx"/>
                    </a:ext>
                  </a:extLst>
                </a:hlinkClick>
              </a:rPr>
              <a:t>氣候合規計畫 (CCP) </a:t>
            </a:r>
            <a:r>
              <a:rPr lang="zh-HK" sz="1200" b="0" dirty="0">
                <a:solidFill>
                  <a:schemeClr val="tx1">
                    <a:lumMod val="50000"/>
                    <a:lumOff val="50000"/>
                  </a:schemeClr>
                </a:solidFill>
              </a:rPr>
              <a:t>進行干預</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6 月</a:t>
            </a:r>
            <a:r>
              <a:rPr lang="zh-HK" sz="1200" dirty="0">
                <a:solidFill>
                  <a:schemeClr val="tx1">
                    <a:lumMod val="50000"/>
                    <a:lumOff val="50000"/>
                  </a:schemeClr>
                </a:solidFill>
              </a:rPr>
              <a:t>：市政海上風電指南 </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7 月</a:t>
            </a:r>
            <a:r>
              <a:rPr lang="zh-HK" sz="1200" dirty="0">
                <a:solidFill>
                  <a:schemeClr val="tx1">
                    <a:lumMod val="50000"/>
                    <a:lumOff val="50000"/>
                  </a:schemeClr>
                </a:solidFill>
              </a:rPr>
              <a:t>：公佈採購效率研究 </a:t>
            </a:r>
            <a:r>
              <a:rPr lang="zh-HK" sz="1200" b="0" dirty="0">
                <a:solidFill>
                  <a:schemeClr val="tx1">
                    <a:lumMod val="50000"/>
                    <a:lumOff val="50000"/>
                  </a:schemeClr>
                </a:solidFill>
              </a:rPr>
              <a:t> </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夏季</a:t>
            </a:r>
            <a:r>
              <a:rPr lang="zh-HK" sz="1200" b="0" dirty="0">
                <a:solidFill>
                  <a:schemeClr val="tx1">
                    <a:lumMod val="50000"/>
                    <a:lumOff val="50000"/>
                  </a:schemeClr>
                </a:solidFill>
              </a:rPr>
              <a:t>：83C 第五輪</a:t>
            </a:r>
            <a:r>
              <a:rPr lang="zh-HK" sz="1200" b="0" dirty="0">
                <a:solidFill>
                  <a:srgbClr val="3567B1"/>
                </a:solidFill>
                <a:hlinkClick r:id="rId4">
                  <a:extLst>
                    <a:ext uri="{A12FA001-AC4F-418D-AE19-62706E023703}">
                      <ahyp:hlinkClr xmlns:ahyp="http://schemas.microsoft.com/office/drawing/2018/hyperlinkcolor" val="tx"/>
                    </a:ext>
                  </a:extLst>
                </a:hlinkClick>
              </a:rPr>
              <a:t>海上風電採購</a:t>
            </a:r>
          </a:p>
          <a:p>
            <a:pPr>
              <a:lnSpc>
                <a:spcPts val="1600"/>
              </a:lnSpc>
            </a:pPr>
            <a:endParaRPr lang="en-US" sz="1200" b="0" dirty="0">
              <a:solidFill>
                <a:schemeClr val="tx1">
                  <a:lumMod val="50000"/>
                  <a:lumOff val="50000"/>
                </a:schemeClr>
              </a:solidFill>
            </a:endParaRPr>
          </a:p>
          <a:p>
            <a:pPr>
              <a:lnSpc>
                <a:spcPts val="1600"/>
              </a:lnSpc>
            </a:pPr>
            <a:endParaRPr lang="en-US" sz="120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403285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4146784"/>
            <a:ext cx="3063070" cy="338554"/>
          </a:xfrm>
          <a:prstGeom prst="rect">
            <a:avLst/>
          </a:prstGeom>
          <a:noFill/>
        </p:spPr>
        <p:txBody>
          <a:bodyPr wrap="square" rtlCol="0">
            <a:spAutoFit/>
          </a:bodyPr>
          <a:lstStyle/>
          <a:p>
            <a:r>
              <a:rPr lang="zh-HK" sz="1600" b="1">
                <a:solidFill>
                  <a:srgbClr val="1E7F7B"/>
                </a:solidFill>
                <a:cs typeface="Sora" pitchFamily="2" charset="0"/>
              </a:rPr>
              <a:t>公眾參與機會</a:t>
            </a: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063070" cy="1517980"/>
          </a:xfrm>
          <a:prstGeom prst="rect">
            <a:avLst/>
          </a:prstGeom>
          <a:noFill/>
        </p:spPr>
        <p:txBody>
          <a:bodyPr wrap="square">
            <a:spAutoFit/>
          </a:bodyPr>
          <a:lstStyle/>
          <a:p>
            <a:pPr marL="171450" indent="-171450">
              <a:lnSpc>
                <a:spcPts val="1600"/>
              </a:lnSpc>
              <a:buFont typeface="Arial" panose="020B0604020202020204" pitchFamily="34" charset="0"/>
              <a:buChar char="•"/>
            </a:pPr>
            <a:r>
              <a:rPr lang="zh-HK" sz="1200" b="1" i="0">
                <a:solidFill>
                  <a:schemeClr val="tx1">
                    <a:lumMod val="50000"/>
                    <a:lumOff val="50000"/>
                  </a:schemeClr>
                </a:solidFill>
              </a:rPr>
              <a:t>每月（持續進行）</a:t>
            </a:r>
            <a:r>
              <a:rPr lang="zh-HK" sz="1200" i="0">
                <a:solidFill>
                  <a:schemeClr val="tx1">
                    <a:lumMod val="50000"/>
                    <a:lumOff val="50000"/>
                  </a:schemeClr>
                </a:solidFill>
              </a:rPr>
              <a:t>：</a:t>
            </a:r>
            <a:r>
              <a:rPr lang="zh-HK" sz="1200" i="0">
                <a:solidFill>
                  <a:srgbClr val="3567B1"/>
                </a:solidFill>
                <a:hlinkClick r:id="rId5">
                  <a:extLst>
                    <a:ext uri="{A12FA001-AC4F-418D-AE19-62706E023703}">
                      <ahyp:hlinkClr xmlns:ahyp="http://schemas.microsoft.com/office/drawing/2018/hyperlinkcolor" val="tx"/>
                    </a:ext>
                  </a:extLst>
                </a:hlinkClick>
              </a:rPr>
              <a:t>GMAC</a:t>
            </a:r>
            <a:r>
              <a:rPr lang="zh-HK" sz="1200" i="0">
                <a:solidFill>
                  <a:schemeClr val="tx1">
                    <a:lumMod val="50000"/>
                    <a:lumOff val="50000"/>
                  </a:schemeClr>
                </a:solidFill>
              </a:rPr>
              <a:t> 公開會議</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2025 年初</a:t>
            </a:r>
            <a:r>
              <a:rPr lang="zh-HK" sz="1200">
                <a:solidFill>
                  <a:schemeClr val="tx1">
                    <a:lumMod val="50000"/>
                    <a:lumOff val="50000"/>
                  </a:schemeClr>
                </a:solidFill>
              </a:rPr>
              <a:t>：關於天然氣公司氣候合規計畫的公開會議</a:t>
            </a:r>
          </a:p>
          <a:p>
            <a:pPr marL="171450" indent="-171450">
              <a:lnSpc>
                <a:spcPts val="1600"/>
              </a:lnSpc>
              <a:buFont typeface="Arial" panose="020B0604020202020204" pitchFamily="34" charset="0"/>
              <a:buChar char="•"/>
            </a:pPr>
            <a:r>
              <a:rPr lang="zh-HK" sz="1200" b="1" i="0">
                <a:solidFill>
                  <a:schemeClr val="tx1">
                    <a:lumMod val="50000"/>
                    <a:lumOff val="50000"/>
                  </a:schemeClr>
                </a:solidFill>
              </a:rPr>
              <a:t>春季</a:t>
            </a:r>
            <a:r>
              <a:rPr lang="zh-HK" sz="1200" i="0">
                <a:solidFill>
                  <a:schemeClr val="tx1">
                    <a:lumMod val="50000"/>
                    <a:lumOff val="50000"/>
                  </a:schemeClr>
                </a:solidFill>
              </a:rPr>
              <a:t>：對 83C 第五輪</a:t>
            </a:r>
            <a:r>
              <a:rPr lang="zh-HK" sz="1200" i="0">
                <a:solidFill>
                  <a:srgbClr val="3567B1"/>
                </a:solidFill>
                <a:hlinkClick r:id="rId4">
                  <a:extLst>
                    <a:ext uri="{A12FA001-AC4F-418D-AE19-62706E023703}">
                      <ahyp:hlinkClr xmlns:ahyp="http://schemas.microsoft.com/office/drawing/2018/hyperlinkcolor" val="tx"/>
                    </a:ext>
                  </a:extLst>
                </a:hlinkClick>
              </a:rPr>
              <a:t>海上風電採購</a:t>
            </a:r>
            <a:r>
              <a:rPr lang="zh-HK" sz="1200" i="0"/>
              <a:t>徵詢公眾意見</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夏季</a:t>
            </a:r>
            <a:r>
              <a:rPr lang="zh-HK" sz="1200" b="0">
                <a:solidFill>
                  <a:schemeClr val="tx1">
                    <a:lumMod val="50000"/>
                    <a:lumOff val="50000"/>
                  </a:schemeClr>
                </a:solidFill>
              </a:rPr>
              <a:t>：</a:t>
            </a:r>
            <a:r>
              <a:rPr lang="zh-HK" sz="1200" b="0">
                <a:solidFill>
                  <a:srgbClr val="3567B1"/>
                </a:solidFill>
                <a:hlinkClick r:id="rId5">
                  <a:extLst>
                    <a:ext uri="{A12FA001-AC4F-418D-AE19-62706E023703}">
                      <ahyp:hlinkClr xmlns:ahyp="http://schemas.microsoft.com/office/drawing/2018/hyperlinkcolor" val="tx"/>
                    </a:ext>
                  </a:extLst>
                </a:hlinkClick>
              </a:rPr>
              <a:t>GMAC</a:t>
            </a:r>
            <a:r>
              <a:rPr lang="zh-HK" sz="1200" b="0">
                <a:solidFill>
                  <a:schemeClr val="tx1">
                    <a:lumMod val="50000"/>
                    <a:lumOff val="50000"/>
                  </a:schemeClr>
                </a:solidFill>
              </a:rPr>
              <a:t> 電網規劃公開會議</a:t>
            </a: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zh-HK" sz="4000"/>
              <a:t>政策、規劃和分析</a:t>
            </a:r>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4" y="2028097"/>
            <a:ext cx="4442578" cy="4425866"/>
          </a:xfrm>
        </p:spPr>
        <p:txBody>
          <a:bodyPr lIns="91440" tIns="45720" rIns="91440" bIns="45720" anchor="t"/>
          <a:lstStyle/>
          <a:p>
            <a:pPr marL="285750" indent="-285750">
              <a:lnSpc>
                <a:spcPct val="114000"/>
              </a:lnSpc>
              <a:buFont typeface="Arial" panose="020B0604020202020204" pitchFamily="34" charset="0"/>
              <a:buChar char="•"/>
            </a:pPr>
            <a:r>
              <a:rPr lang="zh-HK" sz="1800" dirty="0">
                <a:solidFill>
                  <a:srgbClr val="3567B1"/>
                </a:solidFill>
                <a:cs typeface="Sora" pitchFamily="2" charset="0"/>
                <a:hlinkClick r:id="rId5">
                  <a:extLst>
                    <a:ext uri="{A12FA001-AC4F-418D-AE19-62706E023703}">
                      <ahyp:hlinkClr xmlns:ahyp="http://schemas.microsoft.com/office/drawing/2018/hyperlinkcolor" val="tx"/>
                    </a:ext>
                  </a:extLst>
                </a:hlinkClick>
              </a:rPr>
              <a:t>電網現代化諮詢委員會 (GMAC)</a:t>
            </a:r>
            <a:r>
              <a:rPr lang="zh-HK" sz="1800" dirty="0">
                <a:solidFill>
                  <a:srgbClr val="3567B1"/>
                </a:solidFill>
                <a:cs typeface="Sora" pitchFamily="2" charset="0"/>
              </a:rPr>
              <a:t> </a:t>
            </a:r>
            <a:r>
              <a:rPr lang="zh-HK" sz="1800" b="0" dirty="0">
                <a:solidFill>
                  <a:srgbClr val="3567B1"/>
                </a:solidFill>
                <a:cs typeface="Sora" pitchFamily="2" charset="0"/>
              </a:rPr>
              <a:t>將於 2025 年舉行每月公開會議，討論電網規劃和投資 </a:t>
            </a:r>
          </a:p>
          <a:p>
            <a:pPr marL="285750" indent="-285750">
              <a:lnSpc>
                <a:spcPct val="114000"/>
              </a:lnSpc>
              <a:buFont typeface="Arial" panose="020B0604020202020204" pitchFamily="34" charset="0"/>
              <a:buChar char="•"/>
            </a:pPr>
            <a:r>
              <a:rPr lang="zh-HK" sz="1800" dirty="0">
                <a:solidFill>
                  <a:srgbClr val="3567B1"/>
                </a:solidFill>
                <a:cs typeface="Sora" pitchFamily="2" charset="0"/>
                <a:hlinkClick r:id="rId2">
                  <a:extLst>
                    <a:ext uri="{A12FA001-AC4F-418D-AE19-62706E023703}">
                      <ahyp:hlinkClr xmlns:ahyp="http://schemas.microsoft.com/office/drawing/2018/hyperlinkcolor" val="tx"/>
                    </a:ext>
                  </a:extLst>
                </a:hlinkClick>
              </a:rPr>
              <a:t>費率工作組</a:t>
            </a:r>
            <a:r>
              <a:rPr lang="zh-HK" sz="1800" b="0" dirty="0">
                <a:solidFill>
                  <a:srgbClr val="3567B1"/>
                </a:solidFill>
                <a:cs typeface="Sora" pitchFamily="2" charset="0"/>
              </a:rPr>
              <a:t>將召集利益相關者，以推進跨機構費率工作組的建議 </a:t>
            </a:r>
          </a:p>
          <a:p>
            <a:pPr marL="285750" indent="-285750">
              <a:lnSpc>
                <a:spcPct val="114000"/>
              </a:lnSpc>
              <a:buFont typeface="Arial" panose="020B0604020202020204" pitchFamily="34" charset="0"/>
              <a:buChar char="•"/>
            </a:pPr>
            <a:r>
              <a:rPr lang="zh-HK" sz="1800" b="1" dirty="0">
                <a:solidFill>
                  <a:srgbClr val="3567B1"/>
                </a:solidFill>
                <a:cs typeface="Sora" pitchFamily="2" charset="0"/>
              </a:rPr>
              <a:t>採購效率研究</a:t>
            </a:r>
            <a:r>
              <a:rPr lang="zh-HK" sz="1800" b="0" dirty="0">
                <a:solidFill>
                  <a:srgbClr val="3567B1"/>
                </a:solidFill>
                <a:cs typeface="Sora" pitchFamily="2" charset="0"/>
              </a:rPr>
              <a:t>將針對改善海上風電和其他清潔能源採購提出建議 </a:t>
            </a:r>
          </a:p>
          <a:p>
            <a:pPr marL="285750" indent="-285750">
              <a:lnSpc>
                <a:spcPct val="114000"/>
              </a:lnSpc>
              <a:buFont typeface="Arial" panose="020B0604020202020204" pitchFamily="34" charset="0"/>
              <a:buChar char="•"/>
            </a:pPr>
            <a:r>
              <a:rPr lang="zh-HK" sz="1800" dirty="0">
                <a:solidFill>
                  <a:srgbClr val="3567B1"/>
                </a:solidFill>
                <a:ea typeface="Calibri"/>
                <a:cs typeface="Sora" pitchFamily="2" charset="0"/>
              </a:rPr>
              <a:t>進行協調和監管干預，</a:t>
            </a:r>
            <a:r>
              <a:rPr lang="zh-HK" sz="1800" b="0" dirty="0">
                <a:solidFill>
                  <a:srgbClr val="3567B1"/>
                </a:solidFill>
                <a:ea typeface="Calibri"/>
                <a:cs typeface="Sora" pitchFamily="2" charset="0"/>
              </a:rPr>
              <a:t>以確保電力和天然氣公用事業的規劃和投資透明，並反映州清潔能源目標 </a:t>
            </a:r>
          </a:p>
          <a:p>
            <a:pPr>
              <a:lnSpc>
                <a:spcPct val="114000"/>
              </a:lnSpc>
            </a:pPr>
            <a:endParaRPr lang="en-US" sz="1600" b="1"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HK" b="1">
                <a:solidFill>
                  <a:srgbClr val="2CB34B"/>
                </a:solidFill>
              </a:rPr>
              <a:t>2025 年重點項目</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zh-HK"/>
              <a:t>可再生能源和替代能源</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5839179" cy="3946826"/>
          </a:xfrm>
        </p:spPr>
        <p:txBody>
          <a:bodyPr/>
          <a:lstStyle/>
          <a:p>
            <a:pPr marL="285750" indent="-285750">
              <a:lnSpc>
                <a:spcPct val="114000"/>
              </a:lnSpc>
              <a:buFont typeface="Arial" panose="020B0604020202020204" pitchFamily="34" charset="0"/>
              <a:buChar char="•"/>
            </a:pPr>
            <a:r>
              <a:rPr lang="zh-HK" sz="1800" dirty="0">
                <a:solidFill>
                  <a:srgbClr val="3567B1"/>
                </a:solidFill>
              </a:rPr>
              <a:t>推出支援全州可再生能源的計畫和資金</a:t>
            </a:r>
          </a:p>
          <a:p>
            <a:pPr marL="285750" indent="-285750">
              <a:lnSpc>
                <a:spcPct val="114000"/>
              </a:lnSpc>
              <a:buFont typeface="Arial" panose="020B0604020202020204" pitchFamily="34" charset="0"/>
              <a:buChar char="•"/>
            </a:pPr>
            <a:r>
              <a:rPr lang="zh-HK" sz="1800" dirty="0">
                <a:solidFill>
                  <a:srgbClr val="3567B1"/>
                </a:solidFill>
              </a:rPr>
              <a:t>更新計畫指標和資料報告</a:t>
            </a:r>
          </a:p>
          <a:p>
            <a:pPr marL="285750" indent="-285750">
              <a:lnSpc>
                <a:spcPct val="114000"/>
              </a:lnSpc>
              <a:buFont typeface="Arial" panose="020B0604020202020204" pitchFamily="34" charset="0"/>
              <a:buChar char="•"/>
            </a:pPr>
            <a:r>
              <a:rPr lang="zh-HK" sz="1800" dirty="0">
                <a:solidFill>
                  <a:srgbClr val="3567B1"/>
                </a:solidFill>
              </a:rPr>
              <a:t>加強現有太陽能消費者保護和教育</a:t>
            </a:r>
          </a:p>
          <a:p>
            <a:pPr marL="285750" indent="-285750">
              <a:lnSpc>
                <a:spcPct val="114000"/>
              </a:lnSpc>
              <a:buFont typeface="Arial" panose="020B0604020202020204" pitchFamily="34" charset="0"/>
              <a:buChar char="•"/>
            </a:pPr>
            <a:r>
              <a:rPr lang="zh-HK" sz="1800" dirty="0">
                <a:solidFill>
                  <a:srgbClr val="3567B1"/>
                </a:solidFill>
              </a:rPr>
              <a:t>為在部署清潔能源基礎設施與保護高價值自然土地之間取得平衡提供支援 </a:t>
            </a:r>
          </a:p>
          <a:p>
            <a:pPr marL="285750" indent="-285750">
              <a:lnSpc>
                <a:spcPct val="114000"/>
              </a:lnSpc>
              <a:buFont typeface="Arial" panose="020B0604020202020204" pitchFamily="34" charset="0"/>
              <a:buChar char="•"/>
            </a:pPr>
            <a:r>
              <a:rPr lang="zh-HK" sz="1800" dirty="0">
                <a:solidFill>
                  <a:srgbClr val="3567B1"/>
                </a:solidFill>
              </a:rPr>
              <a:t>支援全州政策下的可再生能源準備度 </a:t>
            </a:r>
          </a:p>
          <a:p>
            <a:pPr marL="742950" lvl="1" indent="-285750">
              <a:lnSpc>
                <a:spcPct val="114000"/>
              </a:lnSpc>
              <a:buFont typeface="Arial" panose="020B0604020202020204" pitchFamily="34" charset="0"/>
              <a:buChar char="•"/>
            </a:pPr>
            <a:r>
              <a:rPr lang="zh-HK" sz="1800" dirty="0">
                <a:solidFill>
                  <a:srgbClr val="3567B1"/>
                </a:solidFill>
              </a:rPr>
              <a:t>互聯</a:t>
            </a:r>
          </a:p>
          <a:p>
            <a:pPr marL="742950" lvl="1" indent="-285750">
              <a:lnSpc>
                <a:spcPct val="114000"/>
              </a:lnSpc>
              <a:buFont typeface="Arial" panose="020B0604020202020204" pitchFamily="34" charset="0"/>
              <a:buChar char="•"/>
            </a:pPr>
            <a:r>
              <a:rPr lang="zh-HK" sz="1800" dirty="0">
                <a:solidFill>
                  <a:srgbClr val="3567B1"/>
                </a:solidFill>
              </a:rPr>
              <a:t>電網規劃 </a:t>
            </a:r>
          </a:p>
          <a:p>
            <a:pPr marL="742950" lvl="1" indent="-285750">
              <a:lnSpc>
                <a:spcPct val="114000"/>
              </a:lnSpc>
              <a:buFont typeface="Arial" panose="020B0604020202020204" pitchFamily="34" charset="0"/>
              <a:buChar char="•"/>
            </a:pPr>
            <a:r>
              <a:rPr lang="zh-HK" sz="1800" dirty="0">
                <a:solidFill>
                  <a:srgbClr val="3567B1"/>
                </a:solidFill>
              </a:rPr>
              <a:t>費率制定 </a:t>
            </a:r>
          </a:p>
          <a:p>
            <a:pPr marL="285750" indent="-285750">
              <a:lnSpc>
                <a:spcPct val="114000"/>
              </a:lnSpc>
              <a:buFont typeface="Arial" panose="020B0604020202020204" pitchFamily="34" charset="0"/>
              <a:buChar char="•"/>
            </a:pPr>
            <a:endParaRPr lang="en-US" sz="1600" dirty="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zh-HK" sz="2800"/>
              <a:t>2025 年的目標</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975288"/>
            <a:ext cx="1462260" cy="338554"/>
          </a:xfrm>
          <a:prstGeom prst="rect">
            <a:avLst/>
          </a:prstGeom>
          <a:noFill/>
        </p:spPr>
        <p:txBody>
          <a:bodyPr wrap="none" rtlCol="0">
            <a:spAutoFit/>
          </a:bodyPr>
          <a:lstStyle/>
          <a:p>
            <a:r>
              <a:rPr lang="zh-HK" sz="1600" b="1">
                <a:solidFill>
                  <a:srgbClr val="1E7F7B"/>
                </a:solidFill>
                <a:cs typeface="Sora" pitchFamily="2" charset="0"/>
              </a:rPr>
              <a:t>2025 年時間表</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240857"/>
            <a:ext cx="2920195" cy="1528624"/>
          </a:xfrm>
          <a:prstGeom prst="rect">
            <a:avLst/>
          </a:prstGeom>
          <a:noFill/>
        </p:spPr>
        <p:txBody>
          <a:bodyPr wrap="square">
            <a:spAutoFit/>
          </a:bodyPr>
          <a:lstStyle/>
          <a:p>
            <a:pPr marL="171450" indent="-171450">
              <a:lnSpc>
                <a:spcPts val="1600"/>
              </a:lnSpc>
              <a:buFont typeface="Arial" panose="020B0604020202020204" pitchFamily="34" charset="0"/>
              <a:buChar char="•"/>
            </a:pPr>
            <a:r>
              <a:rPr lang="zh-HK" sz="1200" b="1" i="0" dirty="0">
                <a:solidFill>
                  <a:schemeClr val="tx1">
                    <a:lumMod val="50000"/>
                    <a:lumOff val="50000"/>
                  </a:schemeClr>
                </a:solidFill>
              </a:rPr>
              <a:t>2025 年初</a:t>
            </a:r>
            <a:r>
              <a:rPr lang="zh-HK" sz="1200" i="0" dirty="0">
                <a:solidFill>
                  <a:schemeClr val="tx1">
                    <a:lumMod val="50000"/>
                    <a:lumOff val="50000"/>
                  </a:schemeClr>
                </a:solidFill>
              </a:rPr>
              <a:t>：發佈馬薩諸塞州氫能展望報告 </a:t>
            </a:r>
          </a:p>
          <a:p>
            <a:pPr marL="171450" indent="-171450">
              <a:lnSpc>
                <a:spcPts val="1600"/>
              </a:lnSpc>
              <a:buFont typeface="Arial" panose="020B0604020202020204" pitchFamily="34" charset="0"/>
              <a:buChar char="•"/>
            </a:pPr>
            <a:r>
              <a:rPr lang="zh-HK" sz="1200" b="1" i="0" dirty="0">
                <a:solidFill>
                  <a:schemeClr val="tx1">
                    <a:lumMod val="50000"/>
                    <a:lumOff val="50000"/>
                  </a:schemeClr>
                </a:solidFill>
              </a:rPr>
              <a:t>春季</a:t>
            </a:r>
            <a:r>
              <a:rPr lang="zh-HK" sz="1200" i="0" dirty="0">
                <a:solidFill>
                  <a:schemeClr val="tx1">
                    <a:lumMod val="50000"/>
                    <a:lumOff val="50000"/>
                  </a:schemeClr>
                </a:solidFill>
              </a:rPr>
              <a:t>：起草 SMART 法規文件</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春季</a:t>
            </a:r>
            <a:r>
              <a:rPr lang="zh-HK" sz="1200" dirty="0">
                <a:solidFill>
                  <a:schemeClr val="tx1">
                    <a:lumMod val="50000"/>
                    <a:lumOff val="50000"/>
                  </a:schemeClr>
                </a:solidFill>
              </a:rPr>
              <a:t>：</a:t>
            </a:r>
            <a:r>
              <a:rPr lang="zh-HK" sz="1200" dirty="0"/>
              <a:t>啟動</a:t>
            </a:r>
            <a:r>
              <a:rPr lang="zh-HK" sz="1200" dirty="0">
                <a:solidFill>
                  <a:srgbClr val="3567B1"/>
                </a:solidFill>
                <a:hlinkClick r:id="rId2">
                  <a:extLst>
                    <a:ext uri="{A12FA001-AC4F-418D-AE19-62706E023703}">
                      <ahyp:hlinkClr xmlns:ahyp="http://schemas.microsoft.com/office/drawing/2018/hyperlinkcolor" val="tx"/>
                    </a:ext>
                  </a:extLst>
                </a:hlinkClick>
              </a:rPr>
              <a:t>全民太陽能</a:t>
            </a:r>
            <a:r>
              <a:rPr lang="zh-HK" sz="1200" dirty="0">
                <a:solidFill>
                  <a:schemeClr val="tx1">
                    <a:lumMod val="50000"/>
                    <a:lumOff val="50000"/>
                  </a:schemeClr>
                </a:solidFill>
              </a:rPr>
              <a:t>計畫</a:t>
            </a:r>
          </a:p>
          <a:p>
            <a:pPr marL="171450" indent="-171450">
              <a:lnSpc>
                <a:spcPts val="1600"/>
              </a:lnSpc>
              <a:buFont typeface="Arial" panose="020B0604020202020204" pitchFamily="34" charset="0"/>
              <a:buChar char="•"/>
            </a:pPr>
            <a:r>
              <a:rPr lang="zh-HK" sz="1200" b="1" i="0" dirty="0">
                <a:solidFill>
                  <a:schemeClr val="tx1">
                    <a:lumMod val="50000"/>
                    <a:lumOff val="50000"/>
                  </a:schemeClr>
                </a:solidFill>
              </a:rPr>
              <a:t>夏季</a:t>
            </a:r>
            <a:r>
              <a:rPr lang="zh-HK" sz="1200" b="0" i="0" dirty="0">
                <a:solidFill>
                  <a:schemeClr val="tx1">
                    <a:lumMod val="50000"/>
                    <a:lumOff val="50000"/>
                  </a:schemeClr>
                </a:solidFill>
              </a:rPr>
              <a:t>：啟動 LISSP</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7 月 31 日</a:t>
            </a:r>
            <a:r>
              <a:rPr lang="zh-HK" sz="1200" dirty="0">
                <a:solidFill>
                  <a:schemeClr val="tx1">
                    <a:lumMod val="50000"/>
                    <a:lumOff val="50000"/>
                  </a:schemeClr>
                </a:solidFill>
              </a:rPr>
              <a:t>：發佈 83E 徵求建議書 (RFP) </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秋季</a:t>
            </a:r>
            <a:r>
              <a:rPr lang="zh-HK" sz="1200" dirty="0">
                <a:solidFill>
                  <a:schemeClr val="tx1">
                    <a:lumMod val="50000"/>
                    <a:lumOff val="50000"/>
                  </a:schemeClr>
                </a:solidFill>
              </a:rPr>
              <a:t>：啟動儲能撥款計畫 </a:t>
            </a: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5" y="4125086"/>
            <a:ext cx="3063070" cy="338554"/>
          </a:xfrm>
          <a:prstGeom prst="rect">
            <a:avLst/>
          </a:prstGeom>
          <a:noFill/>
        </p:spPr>
        <p:txBody>
          <a:bodyPr wrap="square" rtlCol="0">
            <a:spAutoFit/>
          </a:bodyPr>
          <a:lstStyle/>
          <a:p>
            <a:r>
              <a:rPr lang="zh-HK" sz="1600" b="1">
                <a:solidFill>
                  <a:srgbClr val="1E7F7B"/>
                </a:solidFill>
                <a:cs typeface="Sora" pitchFamily="2" charset="0"/>
              </a:rPr>
              <a:t>公眾參與機會</a:t>
            </a: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390655"/>
            <a:ext cx="3558370" cy="1312795"/>
          </a:xfrm>
          <a:prstGeom prst="rect">
            <a:avLst/>
          </a:prstGeom>
          <a:noFill/>
        </p:spPr>
        <p:txBody>
          <a:bodyPr wrap="square">
            <a:spAutoFit/>
          </a:bodyPr>
          <a:lstStyle/>
          <a:p>
            <a:pPr marL="171450" indent="-171450">
              <a:lnSpc>
                <a:spcPts val="1600"/>
              </a:lnSpc>
              <a:buFont typeface="Arial" panose="020B0604020202020204" pitchFamily="34" charset="0"/>
              <a:buChar char="•"/>
            </a:pPr>
            <a:r>
              <a:rPr lang="zh-HK" sz="1200" b="1" i="0" dirty="0">
                <a:solidFill>
                  <a:schemeClr val="tx1">
                    <a:lumMod val="50000"/>
                    <a:lumOff val="50000"/>
                  </a:schemeClr>
                </a:solidFill>
              </a:rPr>
              <a:t>春季/夏季</a:t>
            </a:r>
            <a:r>
              <a:rPr lang="zh-HK" sz="1200" i="0" dirty="0">
                <a:solidFill>
                  <a:schemeClr val="tx1">
                    <a:lumMod val="50000"/>
                    <a:lumOff val="50000"/>
                  </a:schemeClr>
                </a:solidFill>
              </a:rPr>
              <a:t>：</a:t>
            </a:r>
            <a:r>
              <a:rPr lang="zh-HK" sz="1200" i="0" dirty="0">
                <a:solidFill>
                  <a:srgbClr val="3567B1"/>
                </a:solidFill>
                <a:hlinkClick r:id="rId3">
                  <a:extLst>
                    <a:ext uri="{A12FA001-AC4F-418D-AE19-62706E023703}">
                      <ahyp:hlinkClr xmlns:ahyp="http://schemas.microsoft.com/office/drawing/2018/hyperlinkcolor" val="tx"/>
                    </a:ext>
                  </a:extLst>
                </a:hlinkClick>
              </a:rPr>
              <a:t>SMART 規則制定的參與 </a:t>
            </a:r>
          </a:p>
          <a:p>
            <a:pPr marL="171450" indent="-171450">
              <a:lnSpc>
                <a:spcPts val="1600"/>
              </a:lnSpc>
              <a:buFont typeface="Arial" panose="020B0604020202020204" pitchFamily="34" charset="0"/>
              <a:buChar char="•"/>
            </a:pPr>
            <a:r>
              <a:rPr lang="zh-HK" sz="1200" b="1" dirty="0">
                <a:solidFill>
                  <a:schemeClr val="tx1">
                    <a:lumMod val="50000"/>
                    <a:lumOff val="50000"/>
                  </a:schemeClr>
                </a:solidFill>
              </a:rPr>
              <a:t>春季</a:t>
            </a:r>
            <a:r>
              <a:rPr lang="zh-HK" sz="1200" dirty="0">
                <a:solidFill>
                  <a:schemeClr val="tx1">
                    <a:lumMod val="50000"/>
                    <a:lumOff val="50000"/>
                  </a:schemeClr>
                </a:solidFill>
              </a:rPr>
              <a:t>：儲能撥款計畫的草案提案 </a:t>
            </a:r>
          </a:p>
          <a:p>
            <a:pPr marL="171450" indent="-171450">
              <a:lnSpc>
                <a:spcPts val="1600"/>
              </a:lnSpc>
              <a:buFont typeface="Arial" panose="020B0604020202020204" pitchFamily="34" charset="0"/>
              <a:buChar char="•"/>
            </a:pPr>
            <a:r>
              <a:rPr lang="zh-HK" sz="1200" b="1" i="0" dirty="0">
                <a:solidFill>
                  <a:schemeClr val="tx1">
                    <a:lumMod val="50000"/>
                    <a:lumOff val="50000"/>
                  </a:schemeClr>
                </a:solidFill>
              </a:rPr>
              <a:t>春季</a:t>
            </a:r>
            <a:r>
              <a:rPr lang="zh-HK" sz="1200" i="0" dirty="0">
                <a:solidFill>
                  <a:schemeClr val="tx1">
                    <a:lumMod val="50000"/>
                    <a:lumOff val="50000"/>
                  </a:schemeClr>
                </a:solidFill>
              </a:rPr>
              <a:t>：太陽能天篷工作</a:t>
            </a:r>
            <a:r>
              <a:rPr lang="zh-HK" sz="1200" dirty="0">
                <a:solidFill>
                  <a:schemeClr val="tx1">
                    <a:lumMod val="50000"/>
                    <a:lumOff val="50000"/>
                  </a:schemeClr>
                </a:solidFill>
              </a:rPr>
              <a:t>組</a:t>
            </a:r>
          </a:p>
          <a:p>
            <a:pPr>
              <a:lnSpc>
                <a:spcPts val="1600"/>
              </a:lnSpc>
            </a:pPr>
            <a:endParaRPr lang="en-US" sz="1200" i="0" dirty="0">
              <a:solidFill>
                <a:schemeClr val="tx1">
                  <a:lumMod val="50000"/>
                  <a:lumOff val="50000"/>
                </a:schemeClr>
              </a:solidFill>
              <a:effectLst/>
            </a:endParaRPr>
          </a:p>
          <a:p>
            <a:pPr>
              <a:lnSpc>
                <a:spcPts val="1600"/>
              </a:lnSpc>
            </a:pPr>
            <a:endParaRPr lang="en-US" sz="12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zh-HK" sz="4000"/>
              <a:t>可再生能源和替代能源</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515027" cy="4139761"/>
          </a:xfrm>
        </p:spPr>
        <p:txBody>
          <a:bodyPr/>
          <a:lstStyle/>
          <a:p>
            <a:pPr marL="285750" indent="-285750">
              <a:lnSpc>
                <a:spcPct val="114000"/>
              </a:lnSpc>
              <a:buFont typeface="Arial" panose="020B0604020202020204" pitchFamily="34" charset="0"/>
              <a:buChar char="•"/>
            </a:pPr>
            <a:r>
              <a:rPr lang="zh-HK" sz="1600" dirty="0">
                <a:solidFill>
                  <a:srgbClr val="3567B1"/>
                </a:solidFill>
                <a:cs typeface="Sora" pitchFamily="2" charset="0"/>
              </a:rPr>
              <a:t>馬薩諸塞州太陽能可再生能源目標 (SMART) 計畫：</a:t>
            </a:r>
            <a:r>
              <a:rPr lang="zh-HK" sz="1600" b="0" dirty="0">
                <a:solidFill>
                  <a:srgbClr val="3567B1"/>
                </a:solidFill>
                <a:cs typeface="Sora" pitchFamily="2" charset="0"/>
              </a:rPr>
              <a:t>發佈法規草案，就下一階段計畫與利益相關者進行溝通</a:t>
            </a:r>
          </a:p>
          <a:p>
            <a:pPr marL="285750" indent="-285750">
              <a:lnSpc>
                <a:spcPct val="114000"/>
              </a:lnSpc>
              <a:buFont typeface="Arial" panose="020B0604020202020204" pitchFamily="34" charset="0"/>
              <a:buChar char="•"/>
            </a:pPr>
            <a:r>
              <a:rPr lang="zh-HK" sz="1600" b="1" dirty="0">
                <a:solidFill>
                  <a:srgbClr val="3567B1"/>
                </a:solidFill>
                <a:cs typeface="Sora" pitchFamily="2" charset="0"/>
              </a:rPr>
              <a:t>全民太陽能計畫：</a:t>
            </a:r>
            <a:r>
              <a:rPr lang="zh-HK" sz="1600" b="0" dirty="0">
                <a:solidFill>
                  <a:srgbClr val="3567B1"/>
                </a:solidFill>
                <a:cs typeface="Sora" pitchFamily="2" charset="0"/>
              </a:rPr>
              <a:t>計畫將啟動，包括首次針對獨棟家庭住宅的計畫</a:t>
            </a:r>
          </a:p>
          <a:p>
            <a:pPr marL="285750" indent="-285750">
              <a:lnSpc>
                <a:spcPct val="114000"/>
              </a:lnSpc>
              <a:buFont typeface="Arial" panose="020B0604020202020204" pitchFamily="34" charset="0"/>
              <a:buChar char="•"/>
            </a:pPr>
            <a:r>
              <a:rPr lang="zh-HK" sz="1600" b="1" dirty="0">
                <a:solidFill>
                  <a:srgbClr val="3567B1"/>
                </a:solidFill>
                <a:cs typeface="Sora" pitchFamily="2" charset="0"/>
              </a:rPr>
              <a:t>低收入家庭太陽能服務計畫 (LISSP)：</a:t>
            </a:r>
            <a:r>
              <a:rPr lang="zh-HK" sz="1600" b="0" dirty="0">
                <a:solidFill>
                  <a:srgbClr val="3567B1"/>
                </a:solidFill>
                <a:cs typeface="Sora" pitchFamily="2" charset="0"/>
              </a:rPr>
              <a:t>接受技術支援和資金申請</a:t>
            </a:r>
          </a:p>
          <a:p>
            <a:pPr marL="285750" indent="-285750">
              <a:lnSpc>
                <a:spcPct val="114000"/>
              </a:lnSpc>
              <a:buFont typeface="Arial" panose="020B0604020202020204" pitchFamily="34" charset="0"/>
              <a:buChar char="•"/>
            </a:pPr>
            <a:r>
              <a:rPr lang="zh-HK" sz="1600" dirty="0">
                <a:solidFill>
                  <a:srgbClr val="3567B1"/>
                </a:solidFill>
                <a:cs typeface="Sora" pitchFamily="2" charset="0"/>
              </a:rPr>
              <a:t>儲能撥款計畫：</a:t>
            </a:r>
            <a:r>
              <a:rPr lang="zh-HK" sz="1600" b="0" dirty="0">
                <a:solidFill>
                  <a:srgbClr val="3567B1"/>
                </a:solidFill>
                <a:cs typeface="Sora" pitchFamily="2" charset="0"/>
              </a:rPr>
              <a:t>與利益相關者協調，制定並啟動 5000 萬美元的撥款計畫</a:t>
            </a:r>
          </a:p>
          <a:p>
            <a:pPr marL="285750" indent="-285750">
              <a:lnSpc>
                <a:spcPct val="114000"/>
              </a:lnSpc>
              <a:buFont typeface="Arial" panose="020B0604020202020204" pitchFamily="34" charset="0"/>
              <a:buChar char="•"/>
            </a:pPr>
            <a:r>
              <a:rPr lang="zh-HK" dirty="0">
                <a:solidFill>
                  <a:srgbClr val="3567B1"/>
                </a:solidFill>
                <a:cs typeface="Sora" pitchFamily="2" charset="0"/>
              </a:rPr>
              <a:t>儲能 (83E)：</a:t>
            </a:r>
            <a:r>
              <a:rPr lang="zh-HK" b="0" dirty="0">
                <a:solidFill>
                  <a:srgbClr val="3567B1"/>
                </a:solidFill>
                <a:cs typeface="Sora" pitchFamily="2" charset="0"/>
              </a:rPr>
              <a:t>EDC 將與 DOER 協調起草並發佈儲能採購的徵求建議書 (RFP)</a:t>
            </a: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HK" b="1">
                <a:solidFill>
                  <a:srgbClr val="2CB34B"/>
                </a:solidFill>
              </a:rPr>
              <a:t>2025 年重點項目</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975288"/>
            <a:ext cx="1462260" cy="338554"/>
          </a:xfrm>
          <a:prstGeom prst="rect">
            <a:avLst/>
          </a:prstGeom>
          <a:noFill/>
        </p:spPr>
        <p:txBody>
          <a:bodyPr wrap="none" rtlCol="0">
            <a:spAutoFit/>
          </a:bodyPr>
          <a:lstStyle/>
          <a:p>
            <a:r>
              <a:rPr lang="zh-HK" sz="1600" b="1">
                <a:solidFill>
                  <a:srgbClr val="1E7F7B"/>
                </a:solidFill>
                <a:cs typeface="Sora" pitchFamily="2" charset="0"/>
              </a:rPr>
              <a:t>2025 年時間表</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5" y="2287030"/>
            <a:ext cx="3281142" cy="1312795"/>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HK" sz="1200" b="1">
                <a:solidFill>
                  <a:schemeClr val="tx1">
                    <a:lumMod val="50000"/>
                    <a:lumOff val="50000"/>
                  </a:schemeClr>
                </a:solidFill>
              </a:rPr>
              <a:t>冬季-夏季：</a:t>
            </a:r>
            <a:r>
              <a:rPr lang="zh-HK" sz="1200">
                <a:solidFill>
                  <a:schemeClr val="tx1">
                    <a:lumMod val="50000"/>
                    <a:lumOff val="50000"/>
                  </a:schemeClr>
                </a:solidFill>
              </a:rPr>
              <a:t>徵才</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春季：</a:t>
            </a:r>
            <a:r>
              <a:rPr lang="zh-HK" sz="1200">
                <a:solidFill>
                  <a:schemeClr val="tx1">
                    <a:lumMod val="50000"/>
                    <a:lumOff val="50000"/>
                  </a:schemeClr>
                </a:solidFill>
              </a:rPr>
              <a:t>目標利益相關者參與</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春季：</a:t>
            </a:r>
            <a:r>
              <a:rPr lang="zh-HK" sz="1200">
                <a:solidFill>
                  <a:schemeClr val="tx1">
                    <a:lumMod val="50000"/>
                    <a:lumOff val="50000"/>
                  </a:schemeClr>
                </a:solidFill>
              </a:rPr>
              <a:t>跨機構協商</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夏季：</a:t>
            </a:r>
            <a:r>
              <a:rPr lang="zh-HK" sz="1200" b="0">
                <a:solidFill>
                  <a:schemeClr val="tx1">
                    <a:lumMod val="50000"/>
                    <a:lumOff val="50000"/>
                  </a:schemeClr>
                </a:solidFill>
              </a:rPr>
              <a:t>技術會議</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夏末-秋季：</a:t>
            </a:r>
            <a:r>
              <a:rPr lang="zh-HK" sz="1200" b="0">
                <a:solidFill>
                  <a:schemeClr val="tx1">
                    <a:lumMod val="50000"/>
                    <a:lumOff val="50000"/>
                  </a:schemeClr>
                </a:solidFill>
              </a:rPr>
              <a:t>發佈法規草案</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秋季-冬季：</a:t>
            </a:r>
            <a:r>
              <a:rPr lang="zh-HK" sz="1200">
                <a:solidFill>
                  <a:schemeClr val="tx1">
                    <a:lumMod val="50000"/>
                    <a:lumOff val="50000"/>
                  </a:schemeClr>
                </a:solidFill>
              </a:rPr>
              <a:t>徵詢公眾意見</a:t>
            </a: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5" y="4125086"/>
            <a:ext cx="3063070" cy="338554"/>
          </a:xfrm>
          <a:prstGeom prst="rect">
            <a:avLst/>
          </a:prstGeom>
          <a:noFill/>
        </p:spPr>
        <p:txBody>
          <a:bodyPr wrap="square" rtlCol="0">
            <a:spAutoFit/>
          </a:bodyPr>
          <a:lstStyle/>
          <a:p>
            <a:r>
              <a:rPr lang="zh-HK" sz="1600" b="1">
                <a:solidFill>
                  <a:srgbClr val="1E7F7B"/>
                </a:solidFill>
                <a:cs typeface="Sora" pitchFamily="2" charset="0"/>
              </a:rPr>
              <a:t>公眾參與機會</a:t>
            </a: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5" y="4390655"/>
            <a:ext cx="2682225" cy="492058"/>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HK" sz="1200" b="1" i="0">
                <a:solidFill>
                  <a:schemeClr val="tx1">
                    <a:lumMod val="50000"/>
                    <a:lumOff val="50000"/>
                  </a:schemeClr>
                </a:solidFill>
              </a:rPr>
              <a:t>夏季：</a:t>
            </a:r>
            <a:r>
              <a:rPr lang="zh-HK" sz="1200" i="0">
                <a:solidFill>
                  <a:schemeClr val="tx1">
                    <a:lumMod val="50000"/>
                    <a:lumOff val="50000"/>
                  </a:schemeClr>
                </a:solidFill>
              </a:rPr>
              <a:t>技術會議</a:t>
            </a:r>
          </a:p>
          <a:p>
            <a:pPr marL="171450" indent="-171450">
              <a:lnSpc>
                <a:spcPts val="1600"/>
              </a:lnSpc>
              <a:buFont typeface="Arial" panose="020B0604020202020204" pitchFamily="34" charset="0"/>
              <a:buChar char="•"/>
            </a:pPr>
            <a:r>
              <a:rPr lang="zh-HK" sz="1200" b="1">
                <a:solidFill>
                  <a:schemeClr val="tx1">
                    <a:lumMod val="50000"/>
                    <a:lumOff val="50000"/>
                  </a:schemeClr>
                </a:solidFill>
              </a:rPr>
              <a:t>秋季-冬季：</a:t>
            </a:r>
            <a:r>
              <a:rPr lang="zh-HK" sz="1200">
                <a:solidFill>
                  <a:schemeClr val="tx1">
                    <a:lumMod val="50000"/>
                    <a:lumOff val="50000"/>
                  </a:schemeClr>
                </a:solidFill>
              </a:rPr>
              <a:t>公眾意見徵詢期</a:t>
            </a: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zh-HK" sz="4000"/>
              <a:t>選址與許可</a:t>
            </a:r>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lnSpc>
                <a:spcPct val="114000"/>
              </a:lnSpc>
              <a:buFont typeface="Arial"/>
              <a:buChar char="•"/>
            </a:pPr>
            <a:r>
              <a:rPr lang="zh-HK" sz="1800" b="0" dirty="0">
                <a:solidFill>
                  <a:srgbClr val="3567B1"/>
                </a:solidFill>
              </a:rPr>
              <a:t>人員配備和運營：</a:t>
            </a:r>
          </a:p>
          <a:p>
            <a:pPr marL="742950" lvl="1" indent="-285750">
              <a:lnSpc>
                <a:spcPct val="114000"/>
              </a:lnSpc>
              <a:buFont typeface="Arial"/>
              <a:buChar char="•"/>
            </a:pPr>
            <a:r>
              <a:rPr lang="zh-HK" sz="1600" dirty="0">
                <a:solidFill>
                  <a:srgbClr val="3567B1"/>
                </a:solidFill>
              </a:rPr>
              <a:t>成立新部門 </a:t>
            </a:r>
          </a:p>
          <a:p>
            <a:pPr marL="742950" lvl="1" indent="-285750">
              <a:lnSpc>
                <a:spcPct val="114000"/>
              </a:lnSpc>
              <a:buFont typeface="Arial"/>
              <a:buChar char="•"/>
            </a:pPr>
            <a:r>
              <a:rPr lang="zh-HK" sz="1600" dirty="0">
                <a:solidFill>
                  <a:srgbClr val="3567B1"/>
                </a:solidFill>
              </a:rPr>
              <a:t>增強 DOER 能力</a:t>
            </a:r>
          </a:p>
          <a:p>
            <a:pPr marL="285750" indent="-285750">
              <a:lnSpc>
                <a:spcPct val="114000"/>
              </a:lnSpc>
              <a:buFont typeface="Arial"/>
              <a:buChar char="•"/>
            </a:pPr>
            <a:endParaRPr lang="en-US" sz="1800" b="0" dirty="0">
              <a:solidFill>
                <a:srgbClr val="3567B1"/>
              </a:solidFill>
              <a:ea typeface="Calibri"/>
              <a:cs typeface="Calibri"/>
            </a:endParaRPr>
          </a:p>
          <a:p>
            <a:pPr marL="285750" indent="-285750">
              <a:lnSpc>
                <a:spcPct val="114000"/>
              </a:lnSpc>
              <a:buFont typeface="Arial"/>
              <a:buChar char="•"/>
            </a:pPr>
            <a:r>
              <a:rPr lang="zh-HK" sz="1800" b="0" dirty="0">
                <a:solidFill>
                  <a:srgbClr val="3567B1"/>
                </a:solidFill>
                <a:cs typeface="Sora" pitchFamily="2" charset="0"/>
              </a:rPr>
              <a:t>利益相關者參與和外展活動</a:t>
            </a:r>
          </a:p>
          <a:p>
            <a:pPr marL="285750" indent="-285750">
              <a:lnSpc>
                <a:spcPct val="114000"/>
              </a:lnSpc>
              <a:buFont typeface="Arial"/>
              <a:buChar char="•"/>
            </a:pPr>
            <a:endParaRPr lang="en-US" sz="1800" b="0" dirty="0">
              <a:solidFill>
                <a:srgbClr val="3567B1"/>
              </a:solidFill>
              <a:ea typeface="Calibri"/>
              <a:cs typeface="Sora" pitchFamily="2" charset="0"/>
            </a:endParaRPr>
          </a:p>
          <a:p>
            <a:pPr marL="285750" indent="-285750">
              <a:lnSpc>
                <a:spcPct val="114000"/>
              </a:lnSpc>
              <a:buFont typeface="Arial"/>
              <a:buChar char="•"/>
            </a:pPr>
            <a:r>
              <a:rPr lang="zh-HK" sz="1800" b="0" dirty="0">
                <a:solidFill>
                  <a:srgbClr val="3567B1"/>
                </a:solidFill>
                <a:cs typeface="Sora" pitchFamily="2" charset="0"/>
              </a:rPr>
              <a:t>法規草案</a:t>
            </a: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HK" b="1">
                <a:solidFill>
                  <a:srgbClr val="2CB34B"/>
                </a:solidFill>
              </a:rPr>
              <a:t>2025 年重點項目</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zh-HK"/>
              <a:t>議程</a:t>
            </a:r>
          </a:p>
          <a:p>
            <a:endParaRPr lang="en-US"/>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zh-HK" sz="1800"/>
              <a:t>歡迎</a:t>
            </a:r>
          </a:p>
          <a:p>
            <a:endParaRPr lang="en-US"/>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zh-HK" sz="1800" dirty="0"/>
              <a:t>能源資源部簡介</a:t>
            </a:r>
          </a:p>
          <a:p>
            <a:endParaRPr lang="en-US" dirty="0"/>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zh-HK" sz="1800"/>
              <a:t>2024 年的成就</a:t>
            </a:r>
          </a:p>
          <a:p>
            <a:endParaRPr lang="en-US"/>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zh-HK" sz="1800"/>
              <a:t>2025 年的目標和項目</a:t>
            </a:r>
          </a:p>
          <a:p>
            <a:endParaRPr lang="en-US"/>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zh-HK" sz="1800"/>
              <a:t>問答</a:t>
            </a:r>
          </a:p>
          <a:p>
            <a:endParaRPr lang="en-US"/>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zh-HK"/>
              <a:t>問答</a:t>
            </a:r>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zh-HK" sz="2000" b="1">
                <a:solidFill>
                  <a:srgbClr val="39B54A"/>
                </a:solidFill>
              </a:rPr>
              <a:t>是否有疑問？</a:t>
            </a:r>
          </a:p>
          <a:p>
            <a:endParaRPr lang="en-US"/>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7" y="2687211"/>
            <a:ext cx="6752719" cy="2635560"/>
          </a:xfrm>
        </p:spPr>
        <p:txBody>
          <a:bodyPr/>
          <a:lstStyle/>
          <a:p>
            <a:pPr>
              <a:lnSpc>
                <a:spcPct val="114000"/>
              </a:lnSpc>
            </a:pPr>
            <a:r>
              <a:rPr lang="zh-HK" sz="1600" b="0" i="0" dirty="0">
                <a:solidFill>
                  <a:schemeClr val="tx1">
                    <a:lumMod val="50000"/>
                    <a:lumOff val="50000"/>
                  </a:schemeClr>
                </a:solidFill>
                <a:latin typeface="Calibri" panose="020F0502020204030204" pitchFamily="34" charset="0"/>
                <a:cs typeface="Calibri" panose="020F0502020204030204" pitchFamily="34" charset="0"/>
              </a:rPr>
              <a:t>請在問答方塊中輸入問題，或在 Zoom 導覽列中按一下「舉手」按鈕</a:t>
            </a:r>
          </a:p>
          <a:p>
            <a:pPr>
              <a:lnSpc>
                <a:spcPct val="114000"/>
              </a:lnSpc>
            </a:pPr>
            <a:r>
              <a:rPr lang="zh-HK" sz="1600" dirty="0"/>
              <a:t>如需發言，請在提問之前進行自我介紹</a:t>
            </a:r>
          </a:p>
          <a:p>
            <a:pPr>
              <a:lnSpc>
                <a:spcPct val="114000"/>
              </a:lnSpc>
            </a:pPr>
            <a:r>
              <a:rPr lang="zh-HK" sz="1600" b="0" i="0" dirty="0">
                <a:solidFill>
                  <a:schemeClr val="tx1">
                    <a:lumMod val="50000"/>
                    <a:lumOff val="50000"/>
                  </a:schemeClr>
                </a:solidFill>
                <a:latin typeface="Calibri" panose="020F0502020204030204" pitchFamily="34" charset="0"/>
                <a:cs typeface="Calibri" panose="020F0502020204030204" pitchFamily="34" charset="0"/>
              </a:rPr>
              <a:t>請簡要描述問題並採用尊重的語氣，以便我們盡可能多地回答問題</a:t>
            </a:r>
          </a:p>
          <a:p>
            <a:pPr>
              <a:lnSpc>
                <a:spcPct val="114000"/>
              </a:lnSpc>
            </a:pPr>
            <a:r>
              <a:rPr lang="zh-HK" sz="1600" dirty="0"/>
              <a:t>若您於具備口譯員的頻道中提問，請在問答方塊中輸入問題，以便我們為您進行翻譯</a:t>
            </a:r>
          </a:p>
          <a:p>
            <a:pPr>
              <a:lnSpc>
                <a:spcPct val="114000"/>
              </a:lnSpc>
            </a:pPr>
            <a:endParaRPr lang="en-US" b="0" i="0" dirty="0">
              <a:solidFill>
                <a:schemeClr val="tx1">
                  <a:lumMod val="50000"/>
                  <a:lumOff val="50000"/>
                </a:schemeClr>
              </a:solidFill>
              <a:effectLst/>
              <a:latin typeface="Calibri" panose="020F0502020204030204" pitchFamily="34" charset="0"/>
              <a:cs typeface="Calibri" panose="020F0502020204030204" pitchFamily="34" charset="0"/>
            </a:endParaRPr>
          </a:p>
          <a:p>
            <a:pPr>
              <a:lnSpc>
                <a:spcPct val="114000"/>
              </a:lnSpc>
            </a:pPr>
            <a:r>
              <a:rPr lang="zh-HK" dirty="0">
                <a:solidFill>
                  <a:schemeClr val="tx1"/>
                </a:solidFill>
                <a:latin typeface="Calibri" panose="020F0502020204030204" pitchFamily="34" charset="0"/>
                <a:cs typeface="Calibri" panose="020F0502020204030204" pitchFamily="34" charset="0"/>
              </a:rPr>
              <a:t>*本次市政廳會議（包括問答環節）將進行錄影，並發佈在 DOER 網站上</a:t>
            </a:r>
          </a:p>
          <a:p>
            <a:pPr>
              <a:lnSpc>
                <a:spcPct val="114000"/>
              </a:lnSpc>
            </a:pPr>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26558" y="1227660"/>
            <a:ext cx="8729337" cy="607100"/>
          </a:xfrm>
        </p:spPr>
        <p:txBody>
          <a:bodyPr/>
          <a:lstStyle/>
          <a:p>
            <a:r>
              <a:rPr lang="zh-HK"/>
              <a:t>DOER 誠摯邀請您提供意見</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7" y="2098902"/>
            <a:ext cx="7755718" cy="3349398"/>
          </a:xfrm>
        </p:spPr>
        <p:txBody>
          <a:bodyPr/>
          <a:lstStyle/>
          <a:p>
            <a:pPr>
              <a:spcBef>
                <a:spcPts val="0"/>
              </a:spcBef>
              <a:spcAft>
                <a:spcPts val="600"/>
              </a:spcAft>
            </a:pPr>
            <a:r>
              <a:rPr lang="zh-HK" b="1" dirty="0"/>
              <a:t>請於 2 月 17 日下午 5 點前向 </a:t>
            </a:r>
            <a:r>
              <a:rPr lang="zh-HK" b="1" dirty="0">
                <a:solidFill>
                  <a:srgbClr val="3567B1"/>
                </a:solidFill>
                <a:hlinkClick r:id="rId2">
                  <a:extLst>
                    <a:ext uri="{A12FA001-AC4F-418D-AE19-62706E023703}">
                      <ahyp:hlinkClr xmlns:ahyp="http://schemas.microsoft.com/office/drawing/2018/hyperlinkcolor" val="tx"/>
                    </a:ext>
                  </a:extLst>
                </a:hlinkClick>
              </a:rPr>
              <a:t>Doer.energy@mass.gov</a:t>
            </a:r>
            <a:r>
              <a:rPr lang="zh-HK" b="1" dirty="0">
                <a:solidFill>
                  <a:schemeClr val="accent1"/>
                </a:solidFill>
              </a:rPr>
              <a:t> </a:t>
            </a:r>
            <a:r>
              <a:rPr lang="zh-HK" b="1" dirty="0"/>
              <a:t>提交書面意見</a:t>
            </a:r>
          </a:p>
          <a:p>
            <a:pPr>
              <a:spcBef>
                <a:spcPts val="0"/>
              </a:spcBef>
            </a:pPr>
            <a:r>
              <a:rPr lang="zh-HK" b="1" i="1" dirty="0"/>
              <a:t>所有意見將在 DOER 網站上公開發佈</a:t>
            </a:r>
          </a:p>
          <a:p>
            <a:pPr>
              <a:spcBef>
                <a:spcPts val="0"/>
              </a:spcBef>
              <a:spcAft>
                <a:spcPts val="1200"/>
              </a:spcAft>
            </a:pPr>
            <a:endParaRPr lang="en-US" sz="1200" dirty="0"/>
          </a:p>
          <a:p>
            <a:pPr>
              <a:spcBef>
                <a:spcPts val="0"/>
              </a:spcBef>
              <a:spcAft>
                <a:spcPts val="1200"/>
              </a:spcAft>
            </a:pPr>
            <a:r>
              <a:rPr lang="zh-HK" b="1" dirty="0"/>
              <a:t>歡迎您針對以下問題提供意見：</a:t>
            </a:r>
          </a:p>
          <a:p>
            <a:pPr marL="285750" indent="-285750">
              <a:spcBef>
                <a:spcPts val="0"/>
              </a:spcBef>
              <a:spcAft>
                <a:spcPts val="600"/>
              </a:spcAft>
              <a:buFont typeface="Arial" panose="020B0604020202020204" pitchFamily="34" charset="0"/>
              <a:buChar char="•"/>
            </a:pPr>
            <a:endParaRPr lang="en-US" sz="800" dirty="0"/>
          </a:p>
          <a:p>
            <a:pPr marL="285750" indent="-285750">
              <a:spcBef>
                <a:spcPts val="0"/>
              </a:spcBef>
              <a:spcAft>
                <a:spcPts val="600"/>
              </a:spcAft>
              <a:buFont typeface="Arial" panose="020B0604020202020204" pitchFamily="34" charset="0"/>
              <a:buChar char="•"/>
            </a:pPr>
            <a:r>
              <a:rPr lang="zh-HK" sz="1800" dirty="0"/>
              <a:t>您對 DOER 的 2025 年計畫有何意見回饋？</a:t>
            </a:r>
          </a:p>
          <a:p>
            <a:pPr marL="285750" indent="-285750">
              <a:spcBef>
                <a:spcPts val="0"/>
              </a:spcBef>
              <a:spcAft>
                <a:spcPts val="600"/>
              </a:spcAft>
              <a:buFont typeface="Arial" panose="020B0604020202020204" pitchFamily="34" charset="0"/>
              <a:buChar char="•"/>
            </a:pPr>
            <a:r>
              <a:rPr lang="zh-HK" sz="1800" dirty="0"/>
              <a:t>DOER 計畫對您有何影響？</a:t>
            </a:r>
          </a:p>
          <a:p>
            <a:pPr marL="285750" indent="-285750">
              <a:spcBef>
                <a:spcPts val="0"/>
              </a:spcBef>
              <a:spcAft>
                <a:spcPts val="600"/>
              </a:spcAft>
              <a:buFont typeface="Arial" panose="020B0604020202020204" pitchFamily="34" charset="0"/>
              <a:buChar char="•"/>
            </a:pPr>
            <a:r>
              <a:rPr lang="zh-HK" sz="1800" dirty="0"/>
              <a:t>您今日是否獲知任何欲深入瞭解的資訊？</a:t>
            </a:r>
          </a:p>
          <a:p>
            <a:pPr marL="285750" indent="-285750">
              <a:spcBef>
                <a:spcPts val="0"/>
              </a:spcBef>
              <a:spcAft>
                <a:spcPts val="600"/>
              </a:spcAft>
              <a:buFont typeface="Arial" panose="020B0604020202020204" pitchFamily="34" charset="0"/>
              <a:buChar char="•"/>
            </a:pPr>
            <a:r>
              <a:rPr lang="zh-HK" sz="1800" dirty="0"/>
              <a:t>您對 DOER 未來的公眾參與有何建議？</a:t>
            </a:r>
          </a:p>
          <a:p>
            <a:pPr marL="285750" indent="-285750">
              <a:spcBef>
                <a:spcPts val="0"/>
              </a:spcBef>
              <a:spcAft>
                <a:spcPts val="600"/>
              </a:spcAft>
              <a:buFont typeface="Arial" panose="020B0604020202020204" pitchFamily="34" charset="0"/>
              <a:buChar char="•"/>
            </a:pPr>
            <a:r>
              <a:rPr lang="zh-HK" sz="1800" dirty="0"/>
              <a:t>您認為 DOER 的優先事項應為何？</a:t>
            </a:r>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b="1" dirty="0"/>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zh-HK" sz="120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zh-HK" sz="1200" i="0" u="none" strike="noStrike">
                <a:solidFill>
                  <a:schemeClr val="tx1">
                    <a:lumMod val="50000"/>
                    <a:lumOff val="50000"/>
                  </a:schemeClr>
                </a:solidFill>
              </a:rPr>
              <a:t>(</a:t>
            </a:r>
            <a:r>
              <a:rPr lang="zh-HK"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zh-HK" sz="120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zh-HK"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p:txBody>
          <a:bodyPr/>
          <a:lstStyle/>
          <a:p>
            <a:r>
              <a:rPr lang="zh-HK"/>
              <a:t>聯絡我們</a:t>
            </a:r>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zh-HK" b="0">
                <a:solidFill>
                  <a:schemeClr val="tx1">
                    <a:lumMod val="50000"/>
                    <a:lumOff val="50000"/>
                  </a:schemeClr>
                </a:solidFill>
              </a:rPr>
              <a:t>請造訪我們的網站，</a:t>
            </a:r>
            <a:r>
              <a:rPr lang="zh-HK" b="0">
                <a:solidFill>
                  <a:srgbClr val="3567B1"/>
                </a:solidFill>
                <a:hlinkClick r:id="rId6">
                  <a:extLst>
                    <a:ext uri="{A12FA001-AC4F-418D-AE19-62706E023703}">
                      <ahyp:hlinkClr xmlns:ahyp="http://schemas.microsoft.com/office/drawing/2018/hyperlinkcolor" val="tx"/>
                    </a:ext>
                  </a:extLst>
                </a:hlinkClick>
              </a:rPr>
              <a:t>訂閱 DOER 的電子郵件清單</a:t>
            </a: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zh-HK">
                <a:solidFill>
                  <a:srgbClr val="2CB34B"/>
                </a:solidFill>
              </a:rPr>
              <a:t>關於能源資源部</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8" y="1344691"/>
            <a:ext cx="4932010" cy="5123486"/>
          </a:xfrm>
          <a:prstGeom prst="rect">
            <a:avLst/>
          </a:prstGeom>
        </p:spPr>
        <p:txBody>
          <a:bodyPr/>
          <a:lstStyle/>
          <a:p>
            <a:pPr marL="0" marR="0">
              <a:lnSpc>
                <a:spcPct val="100000"/>
              </a:lnSpc>
            </a:pPr>
            <a:r>
              <a:rPr lang="zh-HK" sz="1600" dirty="0">
                <a:solidFill>
                  <a:srgbClr val="2D3990"/>
                </a:solidFill>
                <a:latin typeface="Calibri" panose="020F0502020204030204" pitchFamily="34" charset="0"/>
                <a:ea typeface="Aptos" panose="020B0004020202020204" pitchFamily="34" charset="0"/>
              </a:rPr>
              <a:t>使命</a:t>
            </a:r>
            <a:r>
              <a:rPr lang="zh-HK" sz="1600" b="0" dirty="0">
                <a:solidFill>
                  <a:srgbClr val="2D3990"/>
                </a:solidFill>
                <a:latin typeface="Calibri" panose="020F0502020204030204" pitchFamily="34" charset="0"/>
                <a:ea typeface="Aptos" panose="020B0004020202020204" pitchFamily="34" charset="0"/>
              </a:rPr>
              <a:t>：為馬薩諸塞州所有人創造一個清潔、可負擔、有韌性且公平的能源未來。 </a:t>
            </a:r>
          </a:p>
          <a:p>
            <a:pPr marL="0" marR="0">
              <a:lnSpc>
                <a:spcPct val="100000"/>
              </a:lnSpc>
            </a:pPr>
            <a:r>
              <a:rPr lang="zh-HK" sz="1600" dirty="0">
                <a:solidFill>
                  <a:srgbClr val="2D3990"/>
                </a:solidFill>
                <a:latin typeface="Calibri" panose="020F0502020204030204" pitchFamily="34" charset="0"/>
                <a:ea typeface="Aptos" panose="020B0004020202020204" pitchFamily="34" charset="0"/>
              </a:rPr>
              <a:t>我們是誰：</a:t>
            </a:r>
            <a:r>
              <a:rPr lang="zh-HK" sz="1600" b="0" dirty="0">
                <a:solidFill>
                  <a:srgbClr val="2D3990"/>
                </a:solidFill>
                <a:latin typeface="Calibri" panose="020F0502020204030204" pitchFamily="34" charset="0"/>
                <a:ea typeface="Aptos" panose="020B0004020202020204" pitchFamily="34" charset="0"/>
              </a:rPr>
              <a:t>：作為州能源辦公室，DOER 是馬薩諸塞州的主要能源政策機構。DOER 支援馬薩諸塞州的清潔能源目標，將其作為應對氣候變化威脅的全面性全政府響應的其中一環。DOER 致力於將我們的能源供應轉向減少排放、減少和改變能源需求，並改善我們的能源系統基礎設施。 </a:t>
            </a:r>
          </a:p>
          <a:p>
            <a:pPr marL="0" marR="0">
              <a:lnSpc>
                <a:spcPct val="100000"/>
              </a:lnSpc>
            </a:pPr>
            <a:r>
              <a:rPr lang="zh-HK" sz="1600" dirty="0">
                <a:solidFill>
                  <a:srgbClr val="2D3990"/>
                </a:solidFill>
                <a:latin typeface="Calibri" panose="020F0502020204030204" pitchFamily="34" charset="0"/>
                <a:ea typeface="Aptos" panose="020B0004020202020204" pitchFamily="34" charset="0"/>
              </a:rPr>
              <a:t>我們的工作</a:t>
            </a:r>
            <a:r>
              <a:rPr lang="zh-HK" sz="1600" b="0" dirty="0">
                <a:solidFill>
                  <a:srgbClr val="2D3990"/>
                </a:solidFill>
                <a:latin typeface="Calibri" panose="020F0502020204030204" pitchFamily="34" charset="0"/>
                <a:ea typeface="Aptos" panose="020B0004020202020204" pitchFamily="34" charset="0"/>
              </a:rPr>
              <a:t>：為了實現我們的目標，DOER 與能源利益相關者聯絡並合作制定行之有效的政策。DOER 透過規劃、監管和提供資金來實施這一政策。DOER 為個人、組織和社區提供工具，以助彼等實現清潔能源目標。DOER 致力於透明度和教育，支援輕鬆獲取能源資訊和知識。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1870577" cy="369332"/>
          </a:xfrm>
          <a:prstGeom prst="rect">
            <a:avLst/>
          </a:prstGeom>
          <a:noFill/>
        </p:spPr>
        <p:txBody>
          <a:bodyPr wrap="none" rtlCol="0">
            <a:spAutoFit/>
          </a:bodyPr>
          <a:lstStyle/>
          <a:p>
            <a:r>
              <a:rPr lang="zh-HK" b="1">
                <a:solidFill>
                  <a:schemeClr val="bg1"/>
                </a:solidFill>
                <a:cs typeface="Poppins" panose="00000500000000000000" pitchFamily="2" charset="0"/>
              </a:rPr>
              <a:t>我們是</a:t>
            </a: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1870577" cy="461665"/>
          </a:xfrm>
          <a:prstGeom prst="rect">
            <a:avLst/>
          </a:prstGeom>
          <a:noFill/>
        </p:spPr>
        <p:txBody>
          <a:bodyPr wrap="square">
            <a:spAutoFit/>
          </a:bodyPr>
          <a:lstStyle/>
          <a:p>
            <a:r>
              <a:rPr lang="zh-HK" sz="1200" b="0" i="0" dirty="0">
                <a:solidFill>
                  <a:schemeClr val="bg1"/>
                </a:solidFill>
              </a:rPr>
              <a:t>能源與環境事務 (EEA) 執行辦公室的下屬機構</a:t>
            </a: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386" y="688413"/>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能源資源部</a:t>
            </a:r>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綠色社區</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以身作則</a:t>
            </a:r>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能源效率</a:t>
            </a:r>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可再生能源和替代能源</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政策、規劃和分析</a:t>
            </a:r>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a:t>選址與許可</a:t>
            </a:r>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HK" sz="1600"/>
              <a:t>跨部門支援</a:t>
            </a:r>
          </a:p>
          <a:p>
            <a:pPr algn="ctr"/>
            <a:r>
              <a:rPr lang="zh-HK" sz="1400"/>
              <a:t>協調與參與</a:t>
            </a:r>
          </a:p>
          <a:p>
            <a:pPr algn="ctr"/>
            <a:r>
              <a:rPr lang="zh-HK" sz="1200"/>
              <a:t>聯邦資助、能源安全、法律、金融</a:t>
            </a:r>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5" y="576987"/>
            <a:ext cx="7276088" cy="607100"/>
          </a:xfrm>
        </p:spPr>
        <p:txBody>
          <a:bodyPr/>
          <a:lstStyle/>
          <a:p>
            <a:r>
              <a:rPr lang="zh-HK"/>
              <a:t>2024 年關鍵成就</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7060589" cy="4014439"/>
          </a:xfrm>
        </p:spPr>
        <p:txBody>
          <a:bodyPr numCol="1"/>
          <a:lstStyle/>
          <a:p>
            <a:pPr marL="285750" indent="-285750">
              <a:buFont typeface="Arial" panose="020B0604020202020204" pitchFamily="34" charset="0"/>
              <a:buChar char="•"/>
            </a:pPr>
            <a:r>
              <a:rPr lang="zh-HK" sz="1800"/>
              <a:t>成功取得聯邦資助</a:t>
            </a:r>
          </a:p>
          <a:p>
            <a:pPr marL="285750" indent="-285750">
              <a:buFont typeface="Arial" panose="020B0604020202020204" pitchFamily="34" charset="0"/>
              <a:buChar char="•"/>
            </a:pPr>
            <a:r>
              <a:rPr lang="zh-HK" sz="1800"/>
              <a:t>三年計畫</a:t>
            </a:r>
          </a:p>
          <a:p>
            <a:pPr marL="285750" indent="-285750">
              <a:buFont typeface="Arial" panose="020B0604020202020204" pitchFamily="34" charset="0"/>
              <a:buChar char="•"/>
            </a:pPr>
            <a:r>
              <a:rPr lang="zh-HK" sz="1800"/>
              <a:t>法規</a:t>
            </a:r>
          </a:p>
          <a:p>
            <a:pPr marL="285750" indent="-285750">
              <a:buFont typeface="Arial" panose="020B0604020202020204" pitchFamily="34" charset="0"/>
              <a:buChar char="•"/>
            </a:pPr>
            <a:r>
              <a:rPr lang="zh-HK" sz="1800"/>
              <a:t>能源效率、綠色社區、以身作則撥款</a:t>
            </a:r>
          </a:p>
          <a:p>
            <a:pPr marL="285750" indent="-285750">
              <a:buFont typeface="Arial" panose="020B0604020202020204" pitchFamily="34" charset="0"/>
              <a:buChar char="•"/>
            </a:pPr>
            <a:r>
              <a:rPr lang="zh-HK" sz="1800"/>
              <a:t>氣候領袖</a:t>
            </a:r>
          </a:p>
          <a:p>
            <a:pPr marL="285750" indent="-285750">
              <a:buFont typeface="Arial" panose="020B0604020202020204" pitchFamily="34" charset="0"/>
              <a:buChar char="•"/>
            </a:pPr>
            <a:r>
              <a:rPr lang="zh-HK" sz="1800"/>
              <a:t>MOR-EV 補貼</a:t>
            </a:r>
          </a:p>
          <a:p>
            <a:pPr marL="285750" indent="-285750">
              <a:buFont typeface="Arial" panose="020B0604020202020204" pitchFamily="34" charset="0"/>
              <a:buChar char="•"/>
            </a:pPr>
            <a:r>
              <a:rPr lang="zh-HK" sz="1800"/>
              <a:t>海上風電採購</a:t>
            </a:r>
          </a:p>
          <a:p>
            <a:pPr marL="285750" indent="-285750">
              <a:buFont typeface="Arial" panose="020B0604020202020204" pitchFamily="34" charset="0"/>
              <a:buChar char="•"/>
            </a:pPr>
            <a:r>
              <a:rPr lang="zh-HK" sz="1800"/>
              <a:t>跨機構費率工作組短期建議</a:t>
            </a:r>
          </a:p>
          <a:p>
            <a:pPr marL="285750" indent="-285750">
              <a:buFont typeface="Arial" panose="020B0604020202020204" pitchFamily="34" charset="0"/>
              <a:buChar char="•"/>
            </a:pPr>
            <a:r>
              <a:rPr lang="zh-HK" sz="1800"/>
              <a:t>太陽能激勵 (SMART) 計畫草案提案</a:t>
            </a:r>
          </a:p>
          <a:p>
            <a:pPr marL="285750" indent="-285750">
              <a:buFont typeface="Arial" panose="020B0604020202020204" pitchFamily="34" charset="0"/>
              <a:buChar char="•"/>
            </a:pPr>
            <a:r>
              <a:rPr lang="zh-HK" sz="1800"/>
              <a:t>增強完成任務的能力</a:t>
            </a:r>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5" y="576987"/>
            <a:ext cx="7276088" cy="607100"/>
          </a:xfrm>
        </p:spPr>
        <p:txBody>
          <a:bodyPr/>
          <a:lstStyle/>
          <a:p>
            <a:r>
              <a:rPr lang="zh-HK"/>
              <a:t>2025 年政策目標</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1" y="1985589"/>
            <a:ext cx="10906951" cy="4014439"/>
          </a:xfrm>
        </p:spPr>
        <p:txBody>
          <a:bodyPr numCol="1"/>
          <a:lstStyle/>
          <a:p>
            <a:pPr marL="285750" indent="-285750">
              <a:spcBef>
                <a:spcPts val="0"/>
              </a:spcBef>
              <a:spcAft>
                <a:spcPts val="1200"/>
              </a:spcAft>
              <a:buFont typeface="Arial" panose="020B0604020202020204" pitchFamily="34" charset="0"/>
              <a:buChar char="•"/>
            </a:pPr>
            <a:endParaRPr lang="en-US" sz="1800" dirty="0"/>
          </a:p>
          <a:p>
            <a:pPr marL="285750" indent="-285750">
              <a:spcBef>
                <a:spcPts val="0"/>
              </a:spcBef>
              <a:spcAft>
                <a:spcPts val="1200"/>
              </a:spcAft>
              <a:buFont typeface="Arial" panose="020B0604020202020204" pitchFamily="34" charset="0"/>
              <a:buChar char="•"/>
            </a:pPr>
            <a:r>
              <a:rPr lang="zh-HK" sz="1800" dirty="0"/>
              <a:t>實施核心和新的計畫與法規</a:t>
            </a:r>
          </a:p>
          <a:p>
            <a:pPr marL="285750" indent="-285750">
              <a:spcBef>
                <a:spcPts val="0"/>
              </a:spcBef>
              <a:spcAft>
                <a:spcPts val="1200"/>
              </a:spcAft>
              <a:buFont typeface="Arial" panose="020B0604020202020204" pitchFamily="34" charset="0"/>
              <a:buChar char="•"/>
            </a:pPr>
            <a:r>
              <a:rPr lang="zh-HK" sz="1800" dirty="0"/>
              <a:t>透過撥款計畫撥付資金，以最大限度地發揮影響力</a:t>
            </a:r>
          </a:p>
          <a:p>
            <a:pPr marL="285750" indent="-285750">
              <a:spcBef>
                <a:spcPts val="0"/>
              </a:spcBef>
              <a:spcAft>
                <a:spcPts val="1200"/>
              </a:spcAft>
              <a:buFont typeface="Arial" panose="020B0604020202020204" pitchFamily="34" charset="0"/>
              <a:buChar char="•"/>
            </a:pPr>
            <a:r>
              <a:rPr lang="zh-HK" sz="1800" dirty="0"/>
              <a:t>制定戰略性和行之有效的政策 </a:t>
            </a:r>
          </a:p>
          <a:p>
            <a:pPr marL="285750" indent="-285750">
              <a:spcBef>
                <a:spcPts val="0"/>
              </a:spcBef>
              <a:spcAft>
                <a:spcPts val="1200"/>
              </a:spcAft>
              <a:buFont typeface="Arial" panose="020B0604020202020204" pitchFamily="34" charset="0"/>
              <a:buChar char="•"/>
            </a:pPr>
            <a:r>
              <a:rPr lang="zh-HK" sz="1800" dirty="0"/>
              <a:t>確保透明度和利益相關者的充分參與</a:t>
            </a:r>
          </a:p>
          <a:p>
            <a:pPr marL="285750" indent="-285750">
              <a:spcBef>
                <a:spcPts val="0"/>
              </a:spcBef>
              <a:spcAft>
                <a:spcPts val="1200"/>
              </a:spcAft>
              <a:buFont typeface="Arial" panose="020B0604020202020204" pitchFamily="34" charset="0"/>
              <a:buChar char="•"/>
            </a:pPr>
            <a:r>
              <a:rPr lang="zh-HK" sz="1800" dirty="0"/>
              <a:t>提升語言服務可及性</a:t>
            </a:r>
          </a:p>
          <a:p>
            <a:pPr marL="285750" indent="-285750">
              <a:spcBef>
                <a:spcPts val="0"/>
              </a:spcBef>
              <a:spcAft>
                <a:spcPts val="1200"/>
              </a:spcAft>
              <a:buFont typeface="Arial" panose="020B0604020202020204" pitchFamily="34" charset="0"/>
              <a:buChar char="•"/>
            </a:pPr>
            <a:r>
              <a:rPr lang="zh-HK" sz="1800" dirty="0"/>
              <a:t>加速脫碳進程</a:t>
            </a:r>
          </a:p>
          <a:p>
            <a:pPr marL="285750" indent="-285750">
              <a:spcBef>
                <a:spcPts val="0"/>
              </a:spcBef>
              <a:spcAft>
                <a:spcPts val="1200"/>
              </a:spcAft>
              <a:buFont typeface="Arial" panose="020B0604020202020204" pitchFamily="34" charset="0"/>
              <a:buChar char="•"/>
            </a:pPr>
            <a:r>
              <a:rPr lang="zh-HK" sz="1800" dirty="0"/>
              <a:t>與鄰近州和地區協調</a:t>
            </a:r>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56126" y="2142945"/>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5" y="576987"/>
            <a:ext cx="7276088" cy="607100"/>
          </a:xfrm>
        </p:spPr>
        <p:txBody>
          <a:bodyPr/>
          <a:lstStyle/>
          <a:p>
            <a:r>
              <a:rPr lang="zh-HK"/>
              <a:t>2025 年重點項目</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p:txBody>
          <a:bodyPr lIns="91440" tIns="45720" rIns="91440" bIns="45720" numCol="1" spcCol="548640" anchor="t"/>
          <a:lstStyle/>
          <a:p>
            <a:pPr marL="285750" indent="-285750">
              <a:buFont typeface="Arial" panose="020B0604020202020204" pitchFamily="34" charset="0"/>
              <a:buChar char="•"/>
            </a:pPr>
            <a:r>
              <a:rPr lang="zh-HK" sz="1800"/>
              <a:t>網站重組</a:t>
            </a:r>
          </a:p>
          <a:p>
            <a:pPr marL="285750" indent="-285750">
              <a:buFont typeface="Arial" panose="020B0604020202020204" pitchFamily="34" charset="0"/>
              <a:buChar char="•"/>
            </a:pPr>
            <a:r>
              <a:rPr lang="zh-HK" sz="1800"/>
              <a:t>採購：海上風電 (83C)、儲能 (83E)、地區</a:t>
            </a:r>
          </a:p>
          <a:p>
            <a:pPr marL="285750" indent="-285750">
              <a:buFont typeface="Arial" panose="020B0604020202020204" pitchFamily="34" charset="0"/>
              <a:buChar char="•"/>
            </a:pPr>
            <a:r>
              <a:rPr lang="zh-HK" sz="1800"/>
              <a:t>聯邦資助部署 — </a:t>
            </a:r>
            <a:r>
              <a:rPr lang="zh-HK" sz="1800">
                <a:solidFill>
                  <a:srgbClr val="3567B1"/>
                </a:solidFill>
                <a:hlinkClick r:id="rId2">
                  <a:extLst>
                    <a:ext uri="{A12FA001-AC4F-418D-AE19-62706E023703}">
                      <ahyp:hlinkClr xmlns:ahyp="http://schemas.microsoft.com/office/drawing/2018/hyperlinkcolor" val="tx"/>
                    </a:ext>
                  </a:extLst>
                </a:hlinkClick>
              </a:rPr>
              <a:t>《通貨膨脹削減法案》(IRA) 家庭能源補貼計畫 (HER/HEAR)</a:t>
            </a:r>
            <a:r>
              <a:rPr lang="zh-HK" sz="1800"/>
              <a:t>、</a:t>
            </a:r>
            <a:r>
              <a:rPr lang="zh-HK" sz="1800">
                <a:solidFill>
                  <a:srgbClr val="3567B1"/>
                </a:solidFill>
                <a:hlinkClick r:id="rId3">
                  <a:extLst>
                    <a:ext uri="{A12FA001-AC4F-418D-AE19-62706E023703}">
                      <ahyp:hlinkClr xmlns:ahyp="http://schemas.microsoft.com/office/drawing/2018/hyperlinkcolor" val="tx"/>
                    </a:ext>
                  </a:extLst>
                </a:hlinkClick>
              </a:rPr>
              <a:t>全民太陽能計畫</a:t>
            </a:r>
            <a:r>
              <a:rPr lang="zh-HK" sz="1800"/>
              <a:t>等。 </a:t>
            </a:r>
          </a:p>
          <a:p>
            <a:pPr marL="285750" indent="-285750">
              <a:buFont typeface="Arial" panose="020B0604020202020204" pitchFamily="34" charset="0"/>
              <a:buChar char="•"/>
            </a:pPr>
            <a:r>
              <a:rPr lang="zh-HK" sz="1800"/>
              <a:t>梅里馬克谷復興基金 (MVRF)</a:t>
            </a:r>
          </a:p>
          <a:p>
            <a:pPr marL="285750" indent="-285750">
              <a:buFont typeface="Arial" panose="020B0604020202020204" pitchFamily="34" charset="0"/>
              <a:buChar char="•"/>
            </a:pPr>
            <a:r>
              <a:rPr lang="zh-HK" sz="1800"/>
              <a:t>氣候領袖社區和州政府脫碳</a:t>
            </a:r>
          </a:p>
          <a:p>
            <a:pPr marL="285750" indent="-285750">
              <a:buClr>
                <a:schemeClr val="tx1">
                  <a:lumMod val="50000"/>
                  <a:lumOff val="50000"/>
                </a:schemeClr>
              </a:buClr>
              <a:buFont typeface="Arial" panose="020B0604020202020204" pitchFamily="34" charset="0"/>
              <a:buChar char="•"/>
            </a:pPr>
            <a:r>
              <a:rPr lang="zh-HK" sz="1800">
                <a:solidFill>
                  <a:srgbClr val="3567B1"/>
                </a:solidFill>
                <a:hlinkClick r:id="rId4">
                  <a:extLst>
                    <a:ext uri="{A12FA001-AC4F-418D-AE19-62706E023703}">
                      <ahyp:hlinkClr xmlns:ahyp="http://schemas.microsoft.com/office/drawing/2018/hyperlinkcolor" val="tx"/>
                    </a:ext>
                  </a:extLst>
                </a:hlinkClick>
              </a:rPr>
              <a:t>跨機構費率工作組</a:t>
            </a:r>
          </a:p>
          <a:p>
            <a:pPr marL="285750" indent="-285750">
              <a:buFont typeface="Arial" panose="020B0604020202020204" pitchFamily="34" charset="0"/>
              <a:buChar char="•"/>
            </a:pPr>
            <a:r>
              <a:rPr lang="zh-HK" sz="1800"/>
              <a:t>太陽能：</a:t>
            </a:r>
            <a:r>
              <a:rPr lang="zh-HK" sz="1800">
                <a:solidFill>
                  <a:srgbClr val="3567B1"/>
                </a:solidFill>
                <a:hlinkClick r:id="rId5">
                  <a:extLst>
                    <a:ext uri="{A12FA001-AC4F-418D-AE19-62706E023703}">
                      <ahyp:hlinkClr xmlns:ahyp="http://schemas.microsoft.com/office/drawing/2018/hyperlinkcolor" val="tx"/>
                    </a:ext>
                  </a:extLst>
                </a:hlinkClick>
              </a:rPr>
              <a:t>SMART 3.0</a:t>
            </a:r>
            <a:r>
              <a:rPr lang="zh-HK" sz="1800"/>
              <a:t>、低收入服務太陽能計畫</a:t>
            </a:r>
          </a:p>
          <a:p>
            <a:pPr marL="285750" indent="-285750">
              <a:buFont typeface="Arial" panose="020B0604020202020204" pitchFamily="34" charset="0"/>
              <a:buChar char="•"/>
            </a:pPr>
            <a:r>
              <a:rPr lang="zh-HK" sz="1800"/>
              <a:t>清潔能源選址與許可部門</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zh-HK"/>
              <a:t>協調與參與</a:t>
            </a:r>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70000" lnSpcReduction="20000"/>
          </a:bodyPr>
          <a:lstStyle/>
          <a:p>
            <a:pPr marL="457200" indent="-457200">
              <a:lnSpc>
                <a:spcPct val="120000"/>
              </a:lnSpc>
              <a:spcBef>
                <a:spcPts val="0"/>
              </a:spcBef>
              <a:spcAft>
                <a:spcPts val="600"/>
              </a:spcAft>
              <a:buFont typeface="Arial" panose="020B0604020202020204" pitchFamily="34" charset="0"/>
              <a:buChar char="•"/>
            </a:pPr>
            <a:r>
              <a:rPr lang="zh-HK" sz="3200" b="1" dirty="0">
                <a:solidFill>
                  <a:srgbClr val="3567B1"/>
                </a:solidFill>
              </a:rPr>
              <a:t>繼續與內部和外部合作夥伴協調</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ResilientMass</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能源安全</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氣候、創新及韌性辦公室</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EEA 聯邦與地區事務</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EEA 環境正義與公平辦公室</a:t>
            </a:r>
          </a:p>
          <a:p>
            <a:pPr marL="457200" indent="-457200">
              <a:lnSpc>
                <a:spcPct val="120000"/>
              </a:lnSpc>
              <a:spcBef>
                <a:spcPts val="0"/>
              </a:spcBef>
              <a:spcAft>
                <a:spcPts val="600"/>
              </a:spcAft>
              <a:buFont typeface="Arial" panose="020B0604020202020204" pitchFamily="34" charset="0"/>
              <a:buChar char="•"/>
            </a:pPr>
            <a:r>
              <a:rPr lang="zh-HK" sz="3200" b="1" dirty="0">
                <a:solidFill>
                  <a:srgbClr val="3567B1"/>
                </a:solidFill>
              </a:rPr>
              <a:t>支援跨部門政策與目標</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能源正義與公平</a:t>
            </a:r>
          </a:p>
          <a:p>
            <a:pPr marL="1087438" lvl="1" indent="-457200">
              <a:lnSpc>
                <a:spcPct val="120000"/>
              </a:lnSpc>
              <a:spcBef>
                <a:spcPts val="0"/>
              </a:spcBef>
              <a:spcAft>
                <a:spcPts val="600"/>
              </a:spcAft>
              <a:buFont typeface="Arial" panose="020B0604020202020204" pitchFamily="34" charset="0"/>
              <a:buChar char="•"/>
            </a:pPr>
            <a:r>
              <a:rPr lang="zh-HK" sz="3100" dirty="0">
                <a:solidFill>
                  <a:srgbClr val="3567B1"/>
                </a:solidFill>
              </a:rPr>
              <a:t>韌性</a:t>
            </a:r>
          </a:p>
          <a:p>
            <a:pPr marL="914400" lvl="1" indent="-457200">
              <a:lnSpc>
                <a:spcPct val="120000"/>
              </a:lnSpc>
              <a:spcBef>
                <a:spcPts val="0"/>
              </a:spcBef>
              <a:spcAft>
                <a:spcPts val="600"/>
              </a:spcAft>
              <a:buFont typeface="Arial" panose="020B0604020202020204" pitchFamily="34" charset="0"/>
              <a:buChar char="•"/>
            </a:pPr>
            <a:endParaRPr lang="en-US" sz="4200" dirty="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zh-HK" sz="2800"/>
              <a:t>2025 年的目標</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1462260" cy="338554"/>
          </a:xfrm>
          <a:prstGeom prst="rect">
            <a:avLst/>
          </a:prstGeom>
          <a:noFill/>
        </p:spPr>
        <p:txBody>
          <a:bodyPr wrap="none" rtlCol="0">
            <a:spAutoFit/>
          </a:bodyPr>
          <a:lstStyle/>
          <a:p>
            <a:r>
              <a:rPr lang="zh-HK" sz="1600" b="1">
                <a:solidFill>
                  <a:srgbClr val="1E7F7B"/>
                </a:solidFill>
                <a:cs typeface="Sora" pitchFamily="2" charset="0"/>
              </a:rPr>
              <a:t>2025 年時間表</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371219" cy="286873"/>
          </a:xfrm>
          <a:prstGeom prst="rect">
            <a:avLst/>
          </a:prstGeom>
          <a:noFill/>
        </p:spPr>
        <p:txBody>
          <a:bodyPr wrap="square">
            <a:spAutoFit/>
          </a:bodyPr>
          <a:lstStyle/>
          <a:p>
            <a:pPr>
              <a:lnSpc>
                <a:spcPts val="1600"/>
              </a:lnSpc>
            </a:pPr>
            <a:r>
              <a:rPr lang="zh-HK" sz="1200" b="1" i="0">
                <a:solidFill>
                  <a:schemeClr val="tx1">
                    <a:lumMod val="50000"/>
                    <a:lumOff val="50000"/>
                  </a:schemeClr>
                </a:solidFill>
              </a:rPr>
              <a:t>夏季</a:t>
            </a:r>
            <a:r>
              <a:rPr lang="zh-HK" sz="1200" i="0">
                <a:solidFill>
                  <a:schemeClr val="tx1">
                    <a:lumMod val="50000"/>
                    <a:lumOff val="50000"/>
                  </a:schemeClr>
                </a:solidFill>
              </a:rPr>
              <a:t>：網站重組</a:t>
            </a: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3063070" cy="338554"/>
          </a:xfrm>
          <a:prstGeom prst="rect">
            <a:avLst/>
          </a:prstGeom>
          <a:noFill/>
        </p:spPr>
        <p:txBody>
          <a:bodyPr wrap="square" rtlCol="0">
            <a:spAutoFit/>
          </a:bodyPr>
          <a:lstStyle/>
          <a:p>
            <a:r>
              <a:rPr lang="zh-HK" sz="1600" b="1">
                <a:solidFill>
                  <a:srgbClr val="1E7F7B"/>
                </a:solidFill>
                <a:cs typeface="Sora" pitchFamily="2" charset="0"/>
              </a:rPr>
              <a:t>公眾參與機會</a:t>
            </a: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3971555"/>
            <a:ext cx="2371219" cy="502702"/>
          </a:xfrm>
          <a:prstGeom prst="rect">
            <a:avLst/>
          </a:prstGeom>
          <a:noFill/>
        </p:spPr>
        <p:txBody>
          <a:bodyPr wrap="square">
            <a:spAutoFit/>
          </a:bodyPr>
          <a:lstStyle/>
          <a:p>
            <a:pPr>
              <a:lnSpc>
                <a:spcPts val="1600"/>
              </a:lnSpc>
            </a:pPr>
            <a:r>
              <a:rPr lang="zh-HK" sz="1200" b="0" dirty="0">
                <a:solidFill>
                  <a:schemeClr val="tx1">
                    <a:lumMod val="50000"/>
                    <a:lumOff val="50000"/>
                  </a:schemeClr>
                </a:solidFill>
              </a:rPr>
              <a:t>網站重組將</a:t>
            </a:r>
            <a:r>
              <a:rPr lang="zh-HK" sz="1200" dirty="0">
                <a:solidFill>
                  <a:schemeClr val="tx1">
                    <a:lumMod val="50000"/>
                    <a:lumOff val="50000"/>
                  </a:schemeClr>
                </a:solidFill>
              </a:rPr>
              <a:t>突</a:t>
            </a:r>
            <a:r>
              <a:rPr lang="zh-HK" sz="1200" b="0" dirty="0">
                <a:solidFill>
                  <a:schemeClr val="tx1">
                    <a:lumMod val="50000"/>
                    <a:lumOff val="50000"/>
                  </a:schemeClr>
                </a:solidFill>
              </a:rPr>
              <a:t>出計畫和政策實施的參與機會</a:t>
            </a: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zh-HK"/>
              <a:t>協調與參與</a:t>
            </a:r>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4" y="2183335"/>
            <a:ext cx="4699576" cy="3912665"/>
          </a:xfrm>
        </p:spPr>
        <p:txBody>
          <a:bodyPr>
            <a:normAutofit/>
          </a:bodyPr>
          <a:lstStyle/>
          <a:p>
            <a:pPr marL="457200" indent="-457200">
              <a:lnSpc>
                <a:spcPct val="120000"/>
              </a:lnSpc>
              <a:spcBef>
                <a:spcPts val="0"/>
              </a:spcBef>
              <a:spcAft>
                <a:spcPts val="600"/>
              </a:spcAft>
              <a:buFont typeface="Arial" panose="020B0604020202020204" pitchFamily="34" charset="0"/>
              <a:buChar char="•"/>
            </a:pPr>
            <a:r>
              <a:rPr lang="zh-HK" sz="3200" dirty="0">
                <a:solidFill>
                  <a:srgbClr val="3567B1"/>
                </a:solidFill>
              </a:rPr>
              <a:t>落實外部參與改善</a:t>
            </a:r>
          </a:p>
          <a:p>
            <a:pPr marL="914400" lvl="2" indent="-342900">
              <a:lnSpc>
                <a:spcPct val="120000"/>
              </a:lnSpc>
              <a:spcBef>
                <a:spcPts val="0"/>
              </a:spcBef>
              <a:spcAft>
                <a:spcPts val="600"/>
              </a:spcAft>
            </a:pPr>
            <a:r>
              <a:rPr lang="zh-HK" sz="2400" dirty="0">
                <a:solidFill>
                  <a:srgbClr val="3567B1"/>
                </a:solidFill>
              </a:rPr>
              <a:t>網站重組 </a:t>
            </a:r>
          </a:p>
          <a:p>
            <a:pPr marL="914400" lvl="2" indent="-342900">
              <a:lnSpc>
                <a:spcPct val="120000"/>
              </a:lnSpc>
              <a:spcBef>
                <a:spcPts val="0"/>
              </a:spcBef>
              <a:spcAft>
                <a:spcPts val="600"/>
              </a:spcAft>
            </a:pPr>
            <a:r>
              <a:rPr lang="zh-HK" sz="2400" dirty="0">
                <a:solidFill>
                  <a:srgbClr val="3567B1"/>
                </a:solidFill>
              </a:rPr>
              <a:t>公眾參與的綜合戰略</a:t>
            </a:r>
          </a:p>
          <a:p>
            <a:pPr lvl="1" indent="-457200">
              <a:lnSpc>
                <a:spcPct val="120000"/>
              </a:lnSpc>
              <a:spcBef>
                <a:spcPts val="0"/>
              </a:spcBef>
              <a:spcAft>
                <a:spcPts val="600"/>
              </a:spcAft>
              <a:buFont typeface="Arial" panose="020B0604020202020204" pitchFamily="34" charset="0"/>
              <a:buChar char="•"/>
            </a:pPr>
            <a:r>
              <a:rPr lang="zh-HK" sz="3200" b="1" dirty="0">
                <a:solidFill>
                  <a:srgbClr val="3567B1"/>
                </a:solidFill>
              </a:rPr>
              <a:t>實施聯邦資助</a:t>
            </a:r>
          </a:p>
          <a:p>
            <a:pPr marL="914400" lvl="2" indent="-342900">
              <a:lnSpc>
                <a:spcPct val="120000"/>
              </a:lnSpc>
              <a:spcBef>
                <a:spcPts val="0"/>
              </a:spcBef>
              <a:spcAft>
                <a:spcPts val="600"/>
              </a:spcAft>
            </a:pPr>
            <a:r>
              <a:rPr lang="zh-HK" sz="2500" dirty="0">
                <a:solidFill>
                  <a:srgbClr val="3567B1"/>
                </a:solidFill>
              </a:rPr>
              <a:t>家庭能源補貼、PowerUp New England 等等!</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HK" b="1">
                <a:solidFill>
                  <a:srgbClr val="2CB34B"/>
                </a:solidFill>
              </a:rPr>
              <a:t>2025 年重點項目</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zh-HK"/>
              <a:t>能源效率</a:t>
            </a:r>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2" y="2067962"/>
            <a:ext cx="5606438" cy="4364736"/>
          </a:xfrm>
        </p:spPr>
        <p:txBody>
          <a:bodyPr lIns="91440" tIns="45720" rIns="91440" bIns="45720" numCol="1" spcCol="548640" anchor="t"/>
          <a:lstStyle/>
          <a:p>
            <a:pPr marL="285750" indent="-285750">
              <a:lnSpc>
                <a:spcPct val="114000"/>
              </a:lnSpc>
              <a:buFont typeface="Arial"/>
              <a:buChar char="•"/>
            </a:pPr>
            <a:r>
              <a:rPr lang="zh-HK" sz="1800" dirty="0">
                <a:solidFill>
                  <a:srgbClr val="3567B1"/>
                </a:solidFill>
                <a:ea typeface="Calibri"/>
                <a:cs typeface="Calibri"/>
              </a:rPr>
              <a:t>支援馬薩諸塞州的建築脫碳</a:t>
            </a:r>
          </a:p>
          <a:p>
            <a:pPr marL="625475" lvl="1" indent="-285750">
              <a:lnSpc>
                <a:spcPct val="114000"/>
              </a:lnSpc>
              <a:buFont typeface="Arial"/>
              <a:buChar char="•"/>
            </a:pPr>
            <a:r>
              <a:rPr lang="zh-HK" sz="1400" dirty="0">
                <a:solidFill>
                  <a:srgbClr val="3567B1"/>
                </a:solidFill>
                <a:ea typeface="Calibri"/>
                <a:cs typeface="Calibri"/>
              </a:rPr>
              <a:t>與 Mass Save 計畫合作，提升客戶體驗</a:t>
            </a:r>
          </a:p>
          <a:p>
            <a:pPr marL="625475" lvl="1" indent="-285750">
              <a:lnSpc>
                <a:spcPct val="114000"/>
              </a:lnSpc>
              <a:buFont typeface="Arial"/>
              <a:buChar char="•"/>
            </a:pPr>
            <a:r>
              <a:rPr lang="zh-HK" sz="1400" dirty="0">
                <a:solidFill>
                  <a:srgbClr val="3567B1"/>
                </a:solidFill>
                <a:ea typeface="Calibri"/>
                <a:cs typeface="Calibri"/>
              </a:rPr>
              <a:t>透過梅里馬克谷復興基金，確保勞倫斯、安多佛和北安多佛的家庭和企業得到服務</a:t>
            </a:r>
          </a:p>
          <a:p>
            <a:pPr marL="625475" lvl="1" indent="-285750">
              <a:lnSpc>
                <a:spcPct val="114000"/>
              </a:lnSpc>
              <a:buFont typeface="Arial"/>
              <a:buChar char="•"/>
            </a:pPr>
            <a:r>
              <a:rPr lang="zh-HK" sz="1400" dirty="0">
                <a:solidFill>
                  <a:srgbClr val="3567B1"/>
                </a:solidFill>
                <a:ea typeface="Calibri"/>
                <a:cs typeface="Calibri"/>
              </a:rPr>
              <a:t>更新建築規範、商業 PACE（</a:t>
            </a:r>
            <a:r>
              <a:rPr lang="zh-HK" sz="1300" dirty="0">
                <a:solidFill>
                  <a:srgbClr val="3567B1"/>
                </a:solidFill>
                <a:ea typeface="Calibri"/>
                <a:cs typeface="Calibri"/>
              </a:rPr>
              <a:t>財產評估清潔能源融資模式</a:t>
            </a:r>
            <a:r>
              <a:rPr lang="zh-HK" sz="1400" dirty="0">
                <a:solidFill>
                  <a:srgbClr val="3567B1"/>
                </a:solidFill>
                <a:ea typeface="Calibri"/>
                <a:cs typeface="Calibri"/>
              </a:rPr>
              <a:t>）指導方針、訓練和技術援助</a:t>
            </a:r>
          </a:p>
          <a:p>
            <a:pPr marL="625475" lvl="1" indent="-285750">
              <a:lnSpc>
                <a:spcPct val="114000"/>
              </a:lnSpc>
              <a:buFont typeface="Arial"/>
              <a:buChar char="•"/>
            </a:pPr>
            <a:r>
              <a:rPr lang="zh-HK" sz="1400" dirty="0">
                <a:solidFill>
                  <a:srgbClr val="3567B1"/>
                </a:solidFill>
                <a:ea typeface="Calibri"/>
                <a:cs typeface="Calibri"/>
              </a:rPr>
              <a:t>繼續實施經濟適用房脫碳撥款</a:t>
            </a:r>
          </a:p>
          <a:p>
            <a:pPr marL="625475" lvl="1" indent="-285750">
              <a:lnSpc>
                <a:spcPct val="114000"/>
              </a:lnSpc>
              <a:buFont typeface="Arial,Sans-Serif"/>
              <a:buChar char="•"/>
            </a:pPr>
            <a:r>
              <a:rPr lang="zh-HK" sz="1400" dirty="0">
                <a:solidFill>
                  <a:srgbClr val="3567B1"/>
                </a:solidFill>
                <a:ea typeface="Calibri"/>
                <a:cs typeface="Calibri"/>
              </a:rPr>
              <a:t>獲取並開始使用聯邦撥款資金</a:t>
            </a:r>
          </a:p>
          <a:p>
            <a:pPr marL="285750" indent="-285750">
              <a:lnSpc>
                <a:spcPct val="114000"/>
              </a:lnSpc>
              <a:buFont typeface="Arial"/>
              <a:buChar char="•"/>
            </a:pPr>
            <a:r>
              <a:rPr lang="zh-HK" sz="1800" dirty="0">
                <a:solidFill>
                  <a:srgbClr val="3567B1"/>
                </a:solidFill>
                <a:ea typeface="Calibri"/>
                <a:cs typeface="Calibri"/>
              </a:rPr>
              <a:t>改進公眾對能源效率的理解及意見回饋的機會</a:t>
            </a:r>
          </a:p>
          <a:p>
            <a:pPr marL="285750" indent="-285750">
              <a:lnSpc>
                <a:spcPct val="114000"/>
              </a:lnSpc>
              <a:buFont typeface="Arial"/>
              <a:buChar char="•"/>
            </a:pPr>
            <a:r>
              <a:rPr lang="zh-HK" sz="1800" dirty="0">
                <a:solidFill>
                  <a:srgbClr val="3567B1"/>
                </a:solidFill>
                <a:ea typeface="Calibri"/>
                <a:cs typeface="Calibri"/>
              </a:rPr>
              <a:t>啟動建築能耗報告，要求所有面積超過 20,000 平方英尺之建築的所有者報告建築能耗，並制定支援合規的指導方針</a:t>
            </a:r>
          </a:p>
          <a:p>
            <a:pPr marL="285750" indent="-285750">
              <a:lnSpc>
                <a:spcPct val="114000"/>
              </a:lnSpc>
              <a:buFont typeface="Arial"/>
              <a:buChar char="•"/>
            </a:pPr>
            <a:endParaRPr lang="en-US" dirty="0">
              <a:ea typeface="Calibri"/>
              <a:cs typeface="Calibri"/>
            </a:endParaRPr>
          </a:p>
          <a:p>
            <a:pPr>
              <a:lnSpc>
                <a:spcPct val="114000"/>
              </a:lnSpc>
            </a:pPr>
            <a:endParaRPr lang="en-US" dirty="0">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zh-HK" sz="2800"/>
              <a:t>2025 年的目標</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39234E-9845-44CB-8593-134F1163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770a5-936c-4772-8c84-e03eb7b44e46"/>
    <ds:schemaRef ds:uri="3bf83135-4203-4769-b93c-639af2b36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bf83135-4203-4769-b93c-639af2b361b8"/>
    <ds:schemaRef ds:uri="205770a5-936c-4772-8c84-e03eb7b44e46"/>
  </ds:schemaRefs>
</ds:datastoreItem>
</file>

<file path=customXml/itemProps3.xml><?xml version="1.0" encoding="utf-8"?>
<ds:datastoreItem xmlns:ds="http://schemas.openxmlformats.org/officeDocument/2006/customXml" ds:itemID="{8C6907E9-F5BF-47A0-8F37-34C8D6E2AAE4}">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5</TotalTime>
  <Words>4084</Words>
  <Application>Microsoft Office PowerPoint</Application>
  <PresentationFormat>Widescreen</PresentationFormat>
  <Paragraphs>259</Paragraphs>
  <Slides>23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Arial,Sans-Serif</vt:lpstr>
      <vt:lpstr>Calibri</vt:lpstr>
      <vt:lpstr>Open Sans</vt:lpstr>
      <vt:lpstr>Poppins</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Generous Art</dc:creator>
  <cp:lastModifiedBy>Alla P</cp:lastModifiedBy>
  <cp:revision>3</cp:revision>
  <dcterms:created xsi:type="dcterms:W3CDTF">2022-11-15T11:17:26Z</dcterms:created>
  <dcterms:modified xsi:type="dcterms:W3CDTF">2025-01-27T04:19:35Z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