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09" y="283"/>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0926" y="1346301"/>
            <a:ext cx="5310497"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tel:+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prstGeom prst="rect">
            <a:avLst/>
          </a:prstGeom>
        </p:spPr>
        <p:txBody>
          <a:bodyPr/>
          <a:lstStyle/>
          <a:p>
            <a:r>
              <a:rPr lang="fr-HT" sz="3400" dirty="0" err="1">
                <a:solidFill>
                  <a:schemeClr val="bg1"/>
                </a:solidFill>
                <a:ea typeface="Open Sans" panose="020B0606030504020204" pitchFamily="34" charset="0"/>
                <a:cs typeface="Sora" pitchFamily="2" charset="0"/>
              </a:rPr>
              <a:t>Asanble</a:t>
            </a:r>
            <a:r>
              <a:rPr lang="fr-HT" sz="3400" dirty="0">
                <a:solidFill>
                  <a:schemeClr val="bg1"/>
                </a:solidFill>
                <a:ea typeface="Open Sans" panose="020B0606030504020204" pitchFamily="34" charset="0"/>
                <a:cs typeface="Sora" pitchFamily="2" charset="0"/>
              </a:rPr>
              <a:t> </a:t>
            </a:r>
            <a:r>
              <a:rPr lang="fr-HT" sz="3400" dirty="0" err="1">
                <a:solidFill>
                  <a:schemeClr val="bg1"/>
                </a:solidFill>
                <a:ea typeface="Open Sans" panose="020B0606030504020204" pitchFamily="34" charset="0"/>
                <a:cs typeface="Sora" pitchFamily="2" charset="0"/>
              </a:rPr>
              <a:t>jeneral</a:t>
            </a:r>
            <a:r>
              <a:rPr lang="fr-HT" sz="3400" dirty="0">
                <a:solidFill>
                  <a:schemeClr val="bg1"/>
                </a:solidFill>
                <a:ea typeface="Open Sans" panose="020B0606030504020204" pitchFamily="34" charset="0"/>
                <a:cs typeface="Sora" pitchFamily="2" charset="0"/>
              </a:rPr>
              <a:t> 2025 DOER</a:t>
            </a: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prstGeom prst="rect">
            <a:avLst/>
          </a:prstGeom>
        </p:spPr>
        <p:txBody>
          <a:bodyPr/>
          <a:lstStyle/>
          <a:p>
            <a:r>
              <a:rPr lang="fr-HT" i="0" dirty="0">
                <a:solidFill>
                  <a:schemeClr val="bg1"/>
                </a:solidFill>
                <a:ea typeface="Open Sans" panose="020B0606030504020204" pitchFamily="34" charset="0"/>
                <a:cs typeface="Open Sans" panose="020B0606030504020204" pitchFamily="34" charset="0"/>
              </a:rPr>
              <a:t>27 janvye 2025</a:t>
            </a: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207960"/>
          </a:xfrm>
        </p:spPr>
        <p:txBody>
          <a:bodyPr/>
          <a:lstStyle/>
          <a:p>
            <a:r>
              <a:rPr lang="fr-HT" sz="1600"/>
              <a:t>Delege</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fr-HT" sz="180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fr-HT" sz="1600" b="1">
                <a:solidFill>
                  <a:srgbClr val="1E7F7B"/>
                </a:solidFill>
                <a:cs typeface="Sora" pitchFamily="2" charset="0"/>
              </a:rPr>
              <a:t>Kalandriye 2025</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5" y="2269612"/>
            <a:ext cx="3063070" cy="1107611"/>
          </a:xfrm>
          <a:prstGeom prst="rect">
            <a:avLst/>
          </a:prstGeom>
          <a:noFill/>
        </p:spPr>
        <p:txBody>
          <a:bodyPr wrap="square" lIns="91440" tIns="45720" rIns="91440" bIns="45720" anchor="t">
            <a:spAutoFit/>
          </a:bodyPr>
          <a:lstStyle/>
          <a:p>
            <a:pPr marL="171450" indent="-171450">
              <a:lnSpc>
                <a:spcPts val="1600"/>
              </a:lnSpc>
              <a:buFont typeface="Arial"/>
              <a:buChar char="•"/>
            </a:pPr>
            <a:r>
              <a:rPr lang="fr-HT" sz="1200">
                <a:solidFill>
                  <a:schemeClr val="tx1">
                    <a:lumMod val="50000"/>
                    <a:lumOff val="50000"/>
                  </a:schemeClr>
                </a:solidFill>
                <a:ea typeface="Calibri"/>
                <a:cs typeface="Calibri"/>
              </a:rPr>
              <a:t>Fevriye: Kòmann previzyonèl nan plan twa zan 2025-2027</a:t>
            </a:r>
          </a:p>
          <a:p>
            <a:pPr marL="171450" indent="-171450">
              <a:lnSpc>
                <a:spcPts val="1600"/>
              </a:lnSpc>
              <a:buFont typeface="Arial"/>
              <a:buChar char="•"/>
            </a:pPr>
            <a:r>
              <a:rPr lang="fr-HT" sz="1200">
                <a:solidFill>
                  <a:schemeClr val="tx1">
                    <a:lumMod val="50000"/>
                    <a:lumOff val="50000"/>
                  </a:schemeClr>
                </a:solidFill>
                <a:ea typeface="Calibri"/>
                <a:cs typeface="Calibri"/>
              </a:rPr>
              <a:t>Jen: Lansman finansman IRA</a:t>
            </a:r>
          </a:p>
          <a:p>
            <a:pPr marL="171450" indent="-171450">
              <a:lnSpc>
                <a:spcPts val="1600"/>
              </a:lnSpc>
              <a:buFont typeface="Arial"/>
              <a:buChar char="•"/>
            </a:pPr>
            <a:r>
              <a:rPr lang="fr-HT" sz="1200" b="1">
                <a:solidFill>
                  <a:schemeClr val="tx1">
                    <a:lumMod val="50000"/>
                    <a:lumOff val="50000"/>
                  </a:schemeClr>
                </a:solidFill>
                <a:ea typeface="Calibri"/>
                <a:cs typeface="Calibri"/>
              </a:rPr>
              <a:t>Sa k ap kontinye:</a:t>
            </a:r>
            <a:r>
              <a:rPr lang="fr-HT" sz="1200">
                <a:solidFill>
                  <a:schemeClr val="tx1">
                    <a:lumMod val="50000"/>
                    <a:lumOff val="50000"/>
                  </a:schemeClr>
                </a:solidFill>
                <a:ea typeface="Calibri"/>
                <a:cs typeface="Calibri"/>
              </a:rPr>
              <a:t> amelyorasyon angajman piblik</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828985"/>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138102"/>
            <a:ext cx="3063070" cy="2133533"/>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fr-HT" sz="1200" dirty="0" err="1">
                <a:solidFill>
                  <a:schemeClr val="tx1">
                    <a:lumMod val="50000"/>
                    <a:lumOff val="50000"/>
                  </a:schemeClr>
                </a:solidFill>
                <a:ea typeface="Calibri"/>
                <a:cs typeface="Calibri"/>
              </a:rPr>
              <a:t>Fevriye</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Fidbak</a:t>
            </a:r>
            <a:r>
              <a:rPr lang="fr-HT" sz="1200" dirty="0">
                <a:solidFill>
                  <a:schemeClr val="tx1">
                    <a:lumMod val="50000"/>
                    <a:lumOff val="50000"/>
                  </a:schemeClr>
                </a:solidFill>
                <a:ea typeface="Calibri"/>
                <a:cs typeface="Calibri"/>
              </a:rPr>
              <a:t> PACE </a:t>
            </a:r>
            <a:r>
              <a:rPr lang="fr-HT" sz="1200" dirty="0" err="1">
                <a:solidFill>
                  <a:schemeClr val="tx1">
                    <a:lumMod val="50000"/>
                    <a:lumOff val="50000"/>
                  </a:schemeClr>
                </a:solidFill>
                <a:ea typeface="Calibri"/>
                <a:cs typeface="Calibri"/>
              </a:rPr>
              <a:t>Komèsyal</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piblik</a:t>
            </a:r>
            <a:r>
              <a:rPr lang="fr-HT" sz="1200" dirty="0">
                <a:solidFill>
                  <a:schemeClr val="tx1">
                    <a:lumMod val="50000"/>
                    <a:lumOff val="50000"/>
                  </a:schemeClr>
                </a:solidFill>
                <a:ea typeface="Calibri"/>
                <a:cs typeface="Calibri"/>
              </a:rPr>
              <a:t> sou </a:t>
            </a:r>
            <a:r>
              <a:rPr lang="fr-HT" sz="1200" dirty="0" err="1">
                <a:solidFill>
                  <a:schemeClr val="tx1">
                    <a:lumMod val="50000"/>
                    <a:lumOff val="50000"/>
                  </a:schemeClr>
                </a:solidFill>
                <a:ea typeface="Calibri"/>
                <a:cs typeface="Calibri"/>
              </a:rPr>
              <a:t>revizyon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direktiv</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yo</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pwopoze</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yo</a:t>
            </a:r>
            <a:endParaRPr lang="fr-HT"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fr-HT" sz="1200" b="1" dirty="0">
                <a:solidFill>
                  <a:schemeClr val="tx1">
                    <a:lumMod val="50000"/>
                    <a:lumOff val="50000"/>
                  </a:schemeClr>
                </a:solidFill>
                <a:ea typeface="Calibri"/>
                <a:cs typeface="Calibri"/>
              </a:rPr>
              <a:t>Sa k </a:t>
            </a:r>
            <a:r>
              <a:rPr lang="fr-HT" sz="1200" b="1" dirty="0" err="1">
                <a:solidFill>
                  <a:schemeClr val="tx1">
                    <a:lumMod val="50000"/>
                    <a:lumOff val="50000"/>
                  </a:schemeClr>
                </a:solidFill>
                <a:ea typeface="Calibri"/>
                <a:cs typeface="Calibri"/>
              </a:rPr>
              <a:t>ap</a:t>
            </a:r>
            <a:r>
              <a:rPr lang="fr-HT" sz="1200" b="1" dirty="0">
                <a:solidFill>
                  <a:schemeClr val="tx1">
                    <a:lumMod val="50000"/>
                    <a:lumOff val="50000"/>
                  </a:schemeClr>
                </a:solidFill>
                <a:ea typeface="Calibri"/>
                <a:cs typeface="Calibri"/>
              </a:rPr>
              <a:t> </a:t>
            </a:r>
            <a:r>
              <a:rPr lang="fr-HT" sz="1200" b="1" dirty="0" err="1">
                <a:solidFill>
                  <a:schemeClr val="tx1">
                    <a:lumMod val="50000"/>
                    <a:lumOff val="50000"/>
                  </a:schemeClr>
                </a:solidFill>
                <a:ea typeface="Calibri"/>
                <a:cs typeface="Calibri"/>
              </a:rPr>
              <a:t>kontinye</a:t>
            </a:r>
            <a:r>
              <a:rPr lang="fr-HT" sz="1200" b="1" dirty="0">
                <a:solidFill>
                  <a:schemeClr val="tx1">
                    <a:lumMod val="50000"/>
                    <a:lumOff val="50000"/>
                  </a:schemeClr>
                </a:solidFill>
                <a:ea typeface="Calibri"/>
                <a:cs typeface="Calibri"/>
              </a:rPr>
              <a: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atravè</a:t>
            </a:r>
            <a:r>
              <a:rPr lang="fr-HT" sz="1200" dirty="0">
                <a:solidFill>
                  <a:schemeClr val="tx1">
                    <a:lumMod val="50000"/>
                    <a:lumOff val="50000"/>
                  </a:schemeClr>
                </a:solidFill>
                <a:ea typeface="Calibri"/>
                <a:cs typeface="Calibri"/>
              </a:rPr>
              <a:t> </a:t>
            </a:r>
            <a:r>
              <a:rPr lang="fr-HT" sz="1200" dirty="0" err="1">
                <a:solidFill>
                  <a:srgbClr val="3567B1"/>
                </a:solidFill>
                <a:ea typeface="Calibri"/>
                <a:cs typeface="Calibri"/>
                <a:hlinkClick r:id="rId2">
                  <a:extLst>
                    <a:ext uri="{A12FA001-AC4F-418D-AE19-62706E023703}">
                      <ahyp:hlinkClr xmlns:ahyp="http://schemas.microsoft.com/office/drawing/2018/hyperlinkcolor" val="tx"/>
                    </a:ext>
                  </a:extLst>
                </a:hlinkClick>
              </a:rPr>
              <a:t>reyinyon</a:t>
            </a:r>
            <a:r>
              <a:rPr lang="fr-HT" sz="1200" dirty="0">
                <a:solidFill>
                  <a:srgbClr val="3567B1"/>
                </a:solidFill>
                <a:ea typeface="Calibri"/>
                <a:cs typeface="Calibri"/>
                <a:hlinkClick r:id="rId2">
                  <a:extLst>
                    <a:ext uri="{A12FA001-AC4F-418D-AE19-62706E023703}">
                      <ahyp:hlinkClr xmlns:ahyp="http://schemas.microsoft.com/office/drawing/2018/hyperlinkcolor" val="tx"/>
                    </a:ext>
                  </a:extLst>
                </a:hlinkClick>
              </a:rPr>
              <a:t> </a:t>
            </a:r>
            <a:r>
              <a:rPr lang="fr-HT" sz="1200" dirty="0" err="1">
                <a:solidFill>
                  <a:srgbClr val="3567B1"/>
                </a:solidFill>
                <a:ea typeface="Calibri"/>
                <a:cs typeface="Calibri"/>
                <a:hlinkClick r:id="rId2">
                  <a:extLst>
                    <a:ext uri="{A12FA001-AC4F-418D-AE19-62706E023703}">
                      <ahyp:hlinkClr xmlns:ahyp="http://schemas.microsoft.com/office/drawing/2018/hyperlinkcolor" val="tx"/>
                    </a:ext>
                  </a:extLst>
                </a:hlinkClick>
              </a:rPr>
              <a:t>piblik</a:t>
            </a:r>
            <a:r>
              <a:rPr lang="fr-HT" sz="1200" dirty="0">
                <a:solidFill>
                  <a:srgbClr val="3567B1"/>
                </a:solidFill>
                <a:ea typeface="Calibri"/>
                <a:cs typeface="Calibri"/>
                <a:hlinkClick r:id="rId2">
                  <a:extLst>
                    <a:ext uri="{A12FA001-AC4F-418D-AE19-62706E023703}">
                      <ahyp:hlinkClr xmlns:ahyp="http://schemas.microsoft.com/office/drawing/2018/hyperlinkcolor" val="tx"/>
                    </a:ext>
                  </a:extLst>
                </a:hlinkClick>
              </a:rPr>
              <a:t> </a:t>
            </a:r>
            <a:r>
              <a:rPr lang="fr-HT" sz="1200" dirty="0" err="1">
                <a:solidFill>
                  <a:srgbClr val="3567B1"/>
                </a:solidFill>
                <a:ea typeface="Calibri"/>
                <a:cs typeface="Calibri"/>
                <a:hlinkClick r:id="rId2">
                  <a:extLst>
                    <a:ext uri="{A12FA001-AC4F-418D-AE19-62706E023703}">
                      <ahyp:hlinkClr xmlns:ahyp="http://schemas.microsoft.com/office/drawing/2018/hyperlinkcolor" val="tx"/>
                    </a:ext>
                  </a:extLst>
                </a:hlinkClick>
              </a:rPr>
              <a:t>chak</a:t>
            </a:r>
            <a:r>
              <a:rPr lang="fr-HT" sz="1200" dirty="0">
                <a:solidFill>
                  <a:srgbClr val="3567B1"/>
                </a:solidFill>
                <a:ea typeface="Calibri"/>
                <a:cs typeface="Calibri"/>
                <a:hlinkClick r:id="rId2">
                  <a:extLst>
                    <a:ext uri="{A12FA001-AC4F-418D-AE19-62706E023703}">
                      <ahyp:hlinkClr xmlns:ahyp="http://schemas.microsoft.com/office/drawing/2018/hyperlinkcolor" val="tx"/>
                    </a:ext>
                  </a:extLst>
                </a:hlinkClick>
              </a:rPr>
              <a:t> </a:t>
            </a:r>
            <a:r>
              <a:rPr lang="fr-HT" sz="1200" dirty="0" err="1">
                <a:solidFill>
                  <a:srgbClr val="3567B1"/>
                </a:solidFill>
                <a:ea typeface="Calibri"/>
                <a:cs typeface="Calibri"/>
                <a:hlinkClick r:id="rId2">
                  <a:extLst>
                    <a:ext uri="{A12FA001-AC4F-418D-AE19-62706E023703}">
                      <ahyp:hlinkClr xmlns:ahyp="http://schemas.microsoft.com/office/drawing/2018/hyperlinkcolor" val="tx"/>
                    </a:ext>
                  </a:extLst>
                </a:hlinkClick>
              </a:rPr>
              <a:t>mwa</a:t>
            </a:r>
            <a:r>
              <a:rPr lang="fr-HT" sz="1200" dirty="0">
                <a:solidFill>
                  <a:srgbClr val="3567B1"/>
                </a:solidFill>
                <a:ea typeface="Calibri"/>
                <a:cs typeface="Calibri"/>
                <a:hlinkClick r:id="rId2">
                  <a:extLst>
                    <a:ext uri="{A12FA001-AC4F-418D-AE19-62706E023703}">
                      <ahyp:hlinkClr xmlns:ahyp="http://schemas.microsoft.com/office/drawing/2018/hyperlinkcolor" val="tx"/>
                    </a:ext>
                  </a:extLst>
                </a:hlinkClick>
              </a:rPr>
              <a:t> EEAC</a:t>
            </a:r>
          </a:p>
          <a:p>
            <a:pPr marL="171450" indent="-171450">
              <a:lnSpc>
                <a:spcPts val="1600"/>
              </a:lnSpc>
              <a:buFont typeface="Arial" panose="020B0604020202020204" pitchFamily="34" charset="0"/>
              <a:buChar char="•"/>
            </a:pPr>
            <a:r>
              <a:rPr lang="fr-HT" sz="1200" b="1" dirty="0">
                <a:solidFill>
                  <a:schemeClr val="tx1">
                    <a:lumMod val="50000"/>
                    <a:lumOff val="50000"/>
                  </a:schemeClr>
                </a:solidFill>
                <a:ea typeface="Calibri"/>
                <a:cs typeface="Calibri"/>
              </a:rPr>
              <a:t>Sa k </a:t>
            </a:r>
            <a:r>
              <a:rPr lang="fr-HT" sz="1200" b="1" dirty="0" err="1">
                <a:solidFill>
                  <a:schemeClr val="tx1">
                    <a:lumMod val="50000"/>
                    <a:lumOff val="50000"/>
                  </a:schemeClr>
                </a:solidFill>
                <a:ea typeface="Calibri"/>
                <a:cs typeface="Calibri"/>
              </a:rPr>
              <a:t>ap</a:t>
            </a:r>
            <a:r>
              <a:rPr lang="fr-HT" sz="1200" b="1" dirty="0">
                <a:solidFill>
                  <a:schemeClr val="tx1">
                    <a:lumMod val="50000"/>
                    <a:lumOff val="50000"/>
                  </a:schemeClr>
                </a:solidFill>
                <a:ea typeface="Calibri"/>
                <a:cs typeface="Calibri"/>
              </a:rPr>
              <a:t> </a:t>
            </a:r>
            <a:r>
              <a:rPr lang="fr-HT" sz="1200" b="1" dirty="0" err="1">
                <a:solidFill>
                  <a:schemeClr val="tx1">
                    <a:lumMod val="50000"/>
                    <a:lumOff val="50000"/>
                  </a:schemeClr>
                </a:solidFill>
                <a:ea typeface="Calibri"/>
                <a:cs typeface="Calibri"/>
              </a:rPr>
              <a:t>kontinye</a:t>
            </a:r>
            <a:r>
              <a:rPr lang="fr-HT" sz="1200" b="1" dirty="0">
                <a:solidFill>
                  <a:schemeClr val="tx1">
                    <a:lumMod val="50000"/>
                    <a:lumOff val="50000"/>
                  </a:schemeClr>
                </a:solidFill>
                <a:ea typeface="Calibri"/>
                <a:cs typeface="Calibri"/>
              </a:rPr>
              <a: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Fidbak</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Kòd</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enèji</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atravè</a:t>
            </a:r>
            <a:r>
              <a:rPr lang="fr-HT" sz="1200" dirty="0">
                <a:solidFill>
                  <a:schemeClr val="tx1">
                    <a:lumMod val="50000"/>
                    <a:lumOff val="50000"/>
                  </a:schemeClr>
                </a:solidFill>
                <a:ea typeface="Calibri"/>
                <a:cs typeface="Calibri"/>
              </a:rPr>
              <a:t> </a:t>
            </a:r>
            <a:r>
              <a:rPr lang="fr-HT"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ak</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pwogram</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fòmasyon</a:t>
            </a:r>
            <a:r>
              <a:rPr lang="fr-HT" sz="1200" dirty="0">
                <a:solidFill>
                  <a:schemeClr val="tx1">
                    <a:lumMod val="50000"/>
                    <a:lumOff val="50000"/>
                  </a:schemeClr>
                </a:solidFill>
                <a:ea typeface="Calibri"/>
                <a:cs typeface="Calibri"/>
              </a:rPr>
              <a:t> Mass Save </a:t>
            </a:r>
            <a:r>
              <a:rPr lang="fr-HT" sz="1200" dirty="0" err="1">
                <a:solidFill>
                  <a:schemeClr val="tx1">
                    <a:lumMod val="50000"/>
                    <a:lumOff val="50000"/>
                  </a:schemeClr>
                </a:solidFill>
                <a:ea typeface="Calibri"/>
                <a:cs typeface="Calibri"/>
              </a:rPr>
              <a:t>patwone</a:t>
            </a:r>
            <a:r>
              <a:rPr lang="fr-HT" sz="1200" dirty="0">
                <a:solidFill>
                  <a:schemeClr val="tx1">
                    <a:lumMod val="50000"/>
                    <a:lumOff val="50000"/>
                  </a:schemeClr>
                </a:solidFill>
                <a:ea typeface="Calibri"/>
                <a:cs typeface="Calibri"/>
              </a:rPr>
              <a:t> </a:t>
            </a:r>
          </a:p>
          <a:p>
            <a:pPr marL="171450" indent="-171450">
              <a:lnSpc>
                <a:spcPts val="1600"/>
              </a:lnSpc>
              <a:buFont typeface="Arial" panose="020B0604020202020204" pitchFamily="34" charset="0"/>
              <a:buChar char="•"/>
            </a:pPr>
            <a:r>
              <a:rPr lang="fr-HT" sz="1200" dirty="0">
                <a:ea typeface="Calibri"/>
                <a:cs typeface="Calibri"/>
              </a:rPr>
              <a:t>Sa k </a:t>
            </a:r>
            <a:r>
              <a:rPr lang="fr-HT" sz="1200" dirty="0" err="1">
                <a:ea typeface="Calibri"/>
                <a:cs typeface="Calibri"/>
              </a:rPr>
              <a:t>ap</a:t>
            </a:r>
            <a:r>
              <a:rPr lang="fr-HT" sz="1200" dirty="0">
                <a:ea typeface="Calibri"/>
                <a:cs typeface="Calibri"/>
              </a:rPr>
              <a:t> </a:t>
            </a:r>
            <a:r>
              <a:rPr lang="fr-HT" sz="1200" dirty="0" err="1">
                <a:ea typeface="Calibri"/>
                <a:cs typeface="Calibri"/>
              </a:rPr>
              <a:t>kontinye</a:t>
            </a:r>
            <a:r>
              <a:rPr lang="fr-HT" sz="1200" dirty="0">
                <a:ea typeface="Calibri"/>
                <a:cs typeface="Calibri"/>
              </a:rPr>
              <a:t>: </a:t>
            </a:r>
            <a:r>
              <a:rPr lang="fr-HT" sz="1200" dirty="0" err="1">
                <a:ea typeface="Calibri"/>
                <a:cs typeface="Calibri"/>
              </a:rPr>
              <a:t>fidbak</a:t>
            </a:r>
            <a:r>
              <a:rPr lang="fr-HT" sz="1200" dirty="0">
                <a:ea typeface="Calibri"/>
                <a:cs typeface="Calibri"/>
              </a:rPr>
              <a:t> </a:t>
            </a:r>
            <a:r>
              <a:rPr lang="fr-HT" sz="1200" dirty="0" err="1">
                <a:ea typeface="Calibri"/>
                <a:cs typeface="Calibri"/>
              </a:rPr>
              <a:t>moun</a:t>
            </a:r>
            <a:r>
              <a:rPr lang="fr-HT" sz="1200" dirty="0">
                <a:ea typeface="Calibri"/>
                <a:cs typeface="Calibri"/>
              </a:rPr>
              <a:t> </a:t>
            </a:r>
            <a:r>
              <a:rPr lang="fr-HT" sz="1200" dirty="0" err="1">
                <a:ea typeface="Calibri"/>
                <a:cs typeface="Calibri"/>
              </a:rPr>
              <a:t>ki</a:t>
            </a:r>
            <a:r>
              <a:rPr lang="fr-HT" sz="1200" dirty="0">
                <a:ea typeface="Calibri"/>
                <a:cs typeface="Calibri"/>
              </a:rPr>
              <a:t> </a:t>
            </a:r>
            <a:r>
              <a:rPr lang="fr-HT" sz="1200" dirty="0" err="1">
                <a:ea typeface="Calibri"/>
                <a:cs typeface="Calibri"/>
              </a:rPr>
              <a:t>gen</a:t>
            </a:r>
            <a:r>
              <a:rPr lang="fr-HT" sz="1200" dirty="0">
                <a:ea typeface="Calibri"/>
                <a:cs typeface="Calibri"/>
              </a:rPr>
              <a:t> </a:t>
            </a:r>
            <a:r>
              <a:rPr lang="fr-HT" sz="1200" dirty="0" err="1">
                <a:ea typeface="Calibri"/>
                <a:cs typeface="Calibri"/>
              </a:rPr>
              <a:t>enterè</a:t>
            </a:r>
            <a:r>
              <a:rPr lang="fr-HT" sz="1200" dirty="0">
                <a:ea typeface="Calibri"/>
                <a:cs typeface="Calibri"/>
              </a:rPr>
              <a:t> sou </a:t>
            </a:r>
            <a:r>
              <a:rPr lang="fr-HT" sz="1200" dirty="0" err="1">
                <a:ea typeface="Calibri"/>
                <a:cs typeface="Calibri"/>
              </a:rPr>
              <a:t>Gid</a:t>
            </a:r>
            <a:r>
              <a:rPr lang="fr-HT" sz="1200" dirty="0">
                <a:ea typeface="Calibri"/>
                <a:cs typeface="Calibri"/>
              </a:rPr>
              <a:t> </a:t>
            </a:r>
            <a:r>
              <a:rPr lang="fr-HT" sz="1200" dirty="0" err="1">
                <a:ea typeface="Calibri"/>
                <a:cs typeface="Calibri"/>
              </a:rPr>
              <a:t>rapò</a:t>
            </a:r>
            <a:r>
              <a:rPr lang="fr-HT" sz="1200" dirty="0">
                <a:ea typeface="Calibri"/>
                <a:cs typeface="Calibri"/>
              </a:rPr>
              <a:t> sou </a:t>
            </a:r>
            <a:r>
              <a:rPr lang="fr-HT" sz="1200" dirty="0" err="1">
                <a:ea typeface="Calibri"/>
                <a:cs typeface="Calibri"/>
              </a:rPr>
              <a:t>enèji</a:t>
            </a:r>
            <a:r>
              <a:rPr lang="fr-HT" sz="1200" dirty="0">
                <a:ea typeface="Calibri"/>
                <a:cs typeface="Calibri"/>
              </a:rPr>
              <a:t> </a:t>
            </a:r>
            <a:r>
              <a:rPr lang="fr-HT" sz="1200" dirty="0" err="1">
                <a:ea typeface="Calibri"/>
                <a:cs typeface="Calibri"/>
              </a:rPr>
              <a:t>bilding</a:t>
            </a:r>
            <a:r>
              <a:rPr lang="fr-HT" sz="1200" dirty="0">
                <a:solidFill>
                  <a:schemeClr val="tx1">
                    <a:lumMod val="50000"/>
                    <a:lumOff val="50000"/>
                  </a:schemeClr>
                </a:solidFill>
                <a:ea typeface="Calibri"/>
                <a:cs typeface="Calibri"/>
              </a:rPr>
              <a:t>, </a:t>
            </a:r>
            <a:r>
              <a:rPr lang="fr-HT" sz="1200" dirty="0" err="1">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r>
              <a:rPr lang="fr-HT" sz="1200" dirty="0" err="1">
                <a:ea typeface="Calibri"/>
                <a:cs typeface="Calibri"/>
              </a:rPr>
              <a:t>i</a:t>
            </a:r>
            <a:endParaRPr lang="fr-HT" sz="1200" dirty="0">
              <a:ea typeface="Calibri"/>
              <a:cs typeface="Calibri"/>
            </a:endParaRP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fr-HT" sz="4000"/>
              <a:t>Ekonomi enèjetik</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442578" cy="4132897"/>
          </a:xfrm>
        </p:spPr>
        <p:txBody>
          <a:bodyPr lIns="91440" tIns="45720" rIns="91440" bIns="45720" anchor="t"/>
          <a:lstStyle/>
          <a:p>
            <a:pPr marL="285750" indent="-285750">
              <a:buFont typeface="Arial" panose="020B0604020202020204" pitchFamily="34" charset="0"/>
              <a:buChar char="•"/>
            </a:pPr>
            <a:r>
              <a:rPr lang="fr-HT" b="0">
                <a:solidFill>
                  <a:srgbClr val="3567B1"/>
                </a:solidFill>
              </a:rPr>
              <a:t>Travay kontinyèl ak administratè pwogram Mass Save sou plan twa zan 2025-2027</a:t>
            </a:r>
          </a:p>
          <a:p>
            <a:pPr marL="628650" lvl="1" indent="-171450">
              <a:buFont typeface="Arial" panose="020B0604020202020204" pitchFamily="34" charset="0"/>
              <a:buChar char="•"/>
            </a:pPr>
            <a:r>
              <a:rPr lang="fr-HT" sz="1200">
                <a:solidFill>
                  <a:srgbClr val="3567B1"/>
                </a:solidFill>
                <a:ea typeface="Calibri"/>
                <a:cs typeface="Calibri"/>
              </a:rPr>
              <a:t>Izolasyon tèmik gratis, ponp chalè atravè livrezon fasilite pou kliyan revni modere nan tout eta a ak lokatè nan Kominote ekite ki deziyen yo</a:t>
            </a:r>
          </a:p>
          <a:p>
            <a:pPr marL="628650" lvl="1" indent="-171450">
              <a:buFont typeface="Arial" panose="020B0604020202020204" pitchFamily="34" charset="0"/>
              <a:buChar char="•"/>
            </a:pPr>
            <a:r>
              <a:rPr lang="fr-HT" sz="1200">
                <a:solidFill>
                  <a:srgbClr val="3567B1"/>
                </a:solidFill>
                <a:ea typeface="Calibri"/>
                <a:cs typeface="Calibri"/>
              </a:rPr>
              <a:t>Lanse kat nòt lakay ou ak konsiltasyon dekabonizasyon</a:t>
            </a:r>
          </a:p>
          <a:p>
            <a:pPr marL="285750" indent="-285750">
              <a:spcBef>
                <a:spcPts val="1200"/>
              </a:spcBef>
              <a:buFont typeface="Arial" panose="020B0604020202020204" pitchFamily="34" charset="0"/>
              <a:buChar char="•"/>
            </a:pPr>
            <a:r>
              <a:rPr lang="fr-HT" b="0">
                <a:solidFill>
                  <a:srgbClr val="3567B1"/>
                </a:solidFill>
                <a:ea typeface="Calibri"/>
                <a:cs typeface="Calibri"/>
              </a:rPr>
              <a:t>Amelyore opòtinite pou konsyantizasyon piblik sou travay divizyon nan kesyon ekonomi enèji</a:t>
            </a:r>
          </a:p>
          <a:p>
            <a:pPr marL="285750" indent="-285750">
              <a:spcBef>
                <a:spcPts val="1200"/>
              </a:spcBef>
              <a:buFont typeface="Arial" panose="020B0604020202020204" pitchFamily="34" charset="0"/>
              <a:buChar char="•"/>
            </a:pPr>
            <a:r>
              <a:rPr lang="fr-HT" b="0">
                <a:solidFill>
                  <a:srgbClr val="3567B1"/>
                </a:solidFill>
                <a:ea typeface="Calibri"/>
                <a:cs typeface="Calibri"/>
              </a:rPr>
              <a:t>Lanse pwogram rabè nan kesyon enèji lakay pou kliyan izin limyè minisipal yo, pwogram rabè sou aparèy elektrifik lakay atravè pwogram Mass Save</a:t>
            </a:r>
          </a:p>
          <a:p>
            <a:pPr marL="285750" indent="-285750">
              <a:buFont typeface="Calibri"/>
              <a:buChar char="-"/>
            </a:pPr>
            <a:endParaRPr lang="en-US">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fr-HT"/>
              <a:t>Kominote Vèt</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6165606" cy="2688880"/>
          </a:xfrm>
        </p:spPr>
        <p:txBody>
          <a:bodyPr lIns="91440" tIns="45720" rIns="91440" bIns="45720" numCol="1" spcCol="548640" anchor="t"/>
          <a:lstStyle/>
          <a:p>
            <a:pPr marL="342900" indent="-342900">
              <a:spcBef>
                <a:spcPts val="0"/>
              </a:spcBef>
              <a:spcAft>
                <a:spcPts val="1800"/>
              </a:spcAft>
              <a:buFont typeface="Arial" panose="020B0604020202020204" pitchFamily="34" charset="0"/>
              <a:buChar char="•"/>
            </a:pPr>
            <a:r>
              <a:rPr lang="fr-HT" sz="2000">
                <a:solidFill>
                  <a:srgbClr val="3567B1"/>
                </a:solidFill>
                <a:ea typeface="Calibri"/>
                <a:cs typeface="Calibri"/>
              </a:rPr>
              <a:t>Sipòte ak ankouraje efò ekitab dekabonizasyon minisipal pou avanse objektif klima MA yo</a:t>
            </a:r>
          </a:p>
          <a:p>
            <a:pPr marL="342900" indent="-342900">
              <a:spcBef>
                <a:spcPts val="0"/>
              </a:spcBef>
              <a:spcAft>
                <a:spcPts val="1800"/>
              </a:spcAft>
              <a:buFont typeface="Arial" panose="020B0604020202020204" pitchFamily="34" charset="0"/>
              <a:buChar char="•"/>
            </a:pPr>
            <a:r>
              <a:rPr lang="fr-HT" sz="2000">
                <a:solidFill>
                  <a:srgbClr val="3567B1"/>
                </a:solidFill>
                <a:ea typeface="Calibri"/>
                <a:cs typeface="Calibri"/>
              </a:rPr>
              <a:t>Sètifye premye Kominote lidè klima yo</a:t>
            </a:r>
          </a:p>
          <a:p>
            <a:pPr marL="342900" indent="-342900">
              <a:spcBef>
                <a:spcPts val="0"/>
              </a:spcBef>
              <a:spcAft>
                <a:spcPts val="1800"/>
              </a:spcAft>
              <a:buFont typeface="Arial" panose="020B0604020202020204" pitchFamily="34" charset="0"/>
              <a:buChar char="•"/>
            </a:pPr>
            <a:r>
              <a:rPr lang="fr-HT" sz="2000">
                <a:solidFill>
                  <a:srgbClr val="3567B1"/>
                </a:solidFill>
                <a:ea typeface="Calibri"/>
                <a:cs typeface="Calibri"/>
              </a:rPr>
              <a:t>Rive nan 300 Kominote Vèt</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fr-HT" sz="2800"/>
              <a:t>Objektif pou 2025</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fr-HT" sz="1600" b="1">
                <a:solidFill>
                  <a:srgbClr val="1E7F7B"/>
                </a:solidFill>
                <a:cs typeface="Sora" pitchFamily="2" charset="0"/>
              </a:rPr>
              <a:t>Kaladriye/Delè 2025</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dirty="0">
              <a:solidFill>
                <a:schemeClr val="tx1">
                  <a:lumMod val="50000"/>
                  <a:lumOff val="50000"/>
                </a:schemeClr>
              </a:solidFill>
            </a:endParaRPr>
          </a:p>
          <a:p>
            <a:pPr marL="171450" indent="-171450">
              <a:lnSpc>
                <a:spcPts val="1600"/>
              </a:lnSpc>
              <a:buFont typeface="Arial" panose="020B0604020202020204" pitchFamily="34" charset="0"/>
              <a:buChar char="•"/>
            </a:pPr>
            <a:r>
              <a:rPr lang="fr-HT" sz="1200" dirty="0">
                <a:solidFill>
                  <a:schemeClr val="tx1">
                    <a:lumMod val="50000"/>
                    <a:lumOff val="50000"/>
                  </a:schemeClr>
                </a:solidFill>
              </a:rPr>
              <a:t>Vizite </a:t>
            </a:r>
            <a:r>
              <a:rPr lang="fr-HT" sz="1200" dirty="0">
                <a:solidFill>
                  <a:srgbClr val="3567B1"/>
                </a:solidFill>
                <a:hlinkClick r:id="rId2">
                  <a:extLst>
                    <a:ext uri="{A12FA001-AC4F-418D-AE19-62706E023703}">
                      <ahyp:hlinkClr xmlns:ahyp="http://schemas.microsoft.com/office/drawing/2018/hyperlinkcolor" val="tx"/>
                    </a:ext>
                  </a:extLst>
                </a:hlinkClick>
              </a:rPr>
              <a:t>sit </a:t>
            </a:r>
            <a:r>
              <a:rPr lang="fr-HT" sz="1200" dirty="0" err="1">
                <a:solidFill>
                  <a:srgbClr val="3567B1"/>
                </a:solidFill>
                <a:hlinkClick r:id="rId2">
                  <a:extLst>
                    <a:ext uri="{A12FA001-AC4F-418D-AE19-62706E023703}">
                      <ahyp:hlinkClr xmlns:ahyp="http://schemas.microsoft.com/office/drawing/2018/hyperlinkcolor" val="tx"/>
                    </a:ext>
                  </a:extLst>
                </a:hlinkClick>
              </a:rPr>
              <a:t>entènèt</a:t>
            </a:r>
            <a:r>
              <a:rPr lang="fr-HT" sz="1200" dirty="0">
                <a:solidFill>
                  <a:schemeClr val="tx1">
                    <a:lumMod val="50000"/>
                    <a:lumOff val="50000"/>
                  </a:schemeClr>
                </a:solidFill>
              </a:rPr>
              <a:t> nou an pou w wè delè enpòtan yo</a:t>
            </a:r>
          </a:p>
          <a:p>
            <a:pPr>
              <a:lnSpc>
                <a:spcPts val="1600"/>
              </a:lnSpc>
            </a:pPr>
            <a:endParaRPr lang="en-US" sz="1200" dirty="0"/>
          </a:p>
          <a:p>
            <a:pPr>
              <a:lnSpc>
                <a:spcPts val="1600"/>
              </a:lnSpc>
            </a:pPr>
            <a:r>
              <a:rPr lang="fr-HT" sz="1200" dirty="0">
                <a:solidFill>
                  <a:srgbClr val="3567B1"/>
                </a:solidFill>
                <a:hlinkClick r:id="rId2">
                  <a:extLst>
                    <a:ext uri="{A12FA001-AC4F-418D-AE19-62706E023703}">
                      <ahyp:hlinkClr xmlns:ahyp="http://schemas.microsoft.com/office/drawing/2018/hyperlinkcolor" val="tx"/>
                    </a:ext>
                  </a:extLst>
                </a:hlinkClick>
              </a:rPr>
              <a:t>Pwogram kominote vèt Kalandriye 2025</a:t>
            </a:r>
          </a:p>
          <a:p>
            <a:pPr>
              <a:lnSpc>
                <a:spcPts val="1600"/>
              </a:lnSpc>
            </a:pP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6" y="4390655"/>
            <a:ext cx="3063070"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fr-HT" sz="1200" b="1" dirty="0" err="1">
                <a:solidFill>
                  <a:schemeClr val="tx1">
                    <a:lumMod val="50000"/>
                    <a:lumOff val="50000"/>
                  </a:schemeClr>
                </a:solidFill>
                <a:ea typeface="Calibri"/>
                <a:cs typeface="Calibri"/>
              </a:rPr>
              <a:t>Ete-Otòn</a:t>
            </a:r>
            <a:r>
              <a:rPr lang="fr-HT" sz="1200" b="1" dirty="0">
                <a:solidFill>
                  <a:schemeClr val="tx1">
                    <a:lumMod val="50000"/>
                    <a:lumOff val="50000"/>
                  </a:schemeClr>
                </a:solidFill>
                <a:ea typeface="Calibri"/>
                <a:cs typeface="Calibri"/>
              </a:rPr>
              <a: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Regleman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modèl</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sesyon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moun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ki</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gen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enterè</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yo</a:t>
            </a:r>
            <a:endParaRPr lang="fr-HT"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fr-HT" sz="1200" b="1" dirty="0" err="1">
                <a:solidFill>
                  <a:schemeClr val="tx1">
                    <a:lumMod val="50000"/>
                    <a:lumOff val="50000"/>
                  </a:schemeClr>
                </a:solidFill>
                <a:ea typeface="Calibri"/>
                <a:cs typeface="Calibri"/>
              </a:rPr>
              <a:t>Otòn</a:t>
            </a:r>
            <a:r>
              <a:rPr lang="fr-HT" sz="1200" b="1" dirty="0">
                <a:solidFill>
                  <a:schemeClr val="tx1">
                    <a:lumMod val="50000"/>
                    <a:lumOff val="50000"/>
                  </a:schemeClr>
                </a:solidFill>
                <a:ea typeface="Calibri"/>
                <a:cs typeface="Calibri"/>
              </a:rPr>
              <a: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Somè</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kominote</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vèt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yo</a:t>
            </a:r>
            <a:endParaRPr lang="fr-HT" sz="1200" dirty="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fr-HT" sz="1200" b="1" dirty="0">
                <a:solidFill>
                  <a:schemeClr val="tx1">
                    <a:lumMod val="50000"/>
                    <a:lumOff val="50000"/>
                  </a:schemeClr>
                </a:solidFill>
                <a:ea typeface="Calibri"/>
                <a:cs typeface="Calibri"/>
              </a:rPr>
              <a:t>Sa k </a:t>
            </a:r>
            <a:r>
              <a:rPr lang="fr-HT" sz="1200" b="1" dirty="0" err="1">
                <a:solidFill>
                  <a:schemeClr val="tx1">
                    <a:lumMod val="50000"/>
                    <a:lumOff val="50000"/>
                  </a:schemeClr>
                </a:solidFill>
                <a:ea typeface="Calibri"/>
                <a:cs typeface="Calibri"/>
              </a:rPr>
              <a:t>ap</a:t>
            </a:r>
            <a:r>
              <a:rPr lang="fr-HT" sz="1200" b="1" dirty="0">
                <a:solidFill>
                  <a:schemeClr val="tx1">
                    <a:lumMod val="50000"/>
                    <a:lumOff val="50000"/>
                  </a:schemeClr>
                </a:solidFill>
                <a:ea typeface="Calibri"/>
                <a:cs typeface="Calibri"/>
              </a:rPr>
              <a:t> </a:t>
            </a:r>
            <a:r>
              <a:rPr lang="fr-HT" sz="1200" b="1" dirty="0" err="1">
                <a:solidFill>
                  <a:schemeClr val="tx1">
                    <a:lumMod val="50000"/>
                    <a:lumOff val="50000"/>
                  </a:schemeClr>
                </a:solidFill>
                <a:ea typeface="Calibri"/>
                <a:cs typeface="Calibri"/>
              </a:rPr>
              <a:t>kontinye</a:t>
            </a:r>
            <a:r>
              <a:rPr lang="fr-HT" sz="1200" b="1" dirty="0">
                <a:solidFill>
                  <a:schemeClr val="tx1">
                    <a:lumMod val="50000"/>
                    <a:lumOff val="50000"/>
                  </a:schemeClr>
                </a:solidFill>
                <a:ea typeface="Calibri"/>
                <a:cs typeface="Calibri"/>
              </a:rPr>
              <a:t>:</a:t>
            </a:r>
            <a:r>
              <a:rPr lang="fr-HT" sz="1200" dirty="0">
                <a:solidFill>
                  <a:schemeClr val="tx1">
                    <a:lumMod val="50000"/>
                    <a:lumOff val="50000"/>
                  </a:schemeClr>
                </a:solidFill>
                <a:ea typeface="Calibri"/>
                <a:cs typeface="Calibri"/>
              </a:rPr>
              <a:t> </a:t>
            </a:r>
            <a:r>
              <a:rPr lang="fr-HT" sz="1200" dirty="0" err="1">
                <a:ea typeface="Calibri"/>
                <a:cs typeface="Calibri"/>
              </a:rPr>
              <a:t>Seminè</a:t>
            </a:r>
            <a:r>
              <a:rPr lang="fr-HT" sz="1200" dirty="0">
                <a:ea typeface="Calibri"/>
                <a:cs typeface="Calibri"/>
              </a:rPr>
              <a:t> sou </a:t>
            </a:r>
            <a:r>
              <a:rPr lang="fr-HT" sz="1200" dirty="0" err="1">
                <a:ea typeface="Calibri"/>
                <a:cs typeface="Calibri"/>
              </a:rPr>
              <a:t>entènèt</a:t>
            </a:r>
            <a:r>
              <a:rPr lang="fr-HT" sz="1200" dirty="0">
                <a:ea typeface="Calibri"/>
                <a:cs typeface="Calibri"/>
              </a:rPr>
              <a:t> </a:t>
            </a:r>
            <a:r>
              <a:rPr lang="fr-HT" sz="1200" dirty="0" err="1">
                <a:ea typeface="Calibri"/>
                <a:cs typeface="Calibri"/>
              </a:rPr>
              <a:t>pandan</a:t>
            </a:r>
            <a:r>
              <a:rPr lang="fr-HT" sz="1200" dirty="0">
                <a:ea typeface="Calibri"/>
                <a:cs typeface="Calibri"/>
              </a:rPr>
              <a:t> tout </a:t>
            </a:r>
            <a:r>
              <a:rPr lang="fr-HT" sz="1200" dirty="0" err="1">
                <a:ea typeface="Calibri"/>
                <a:cs typeface="Calibri"/>
              </a:rPr>
              <a:t>ane</a:t>
            </a:r>
            <a:r>
              <a:rPr lang="fr-HT" sz="1200" dirty="0">
                <a:ea typeface="Calibri"/>
                <a:cs typeface="Calibri"/>
              </a:rPr>
              <a:t> a</a:t>
            </a:r>
            <a:r>
              <a:rPr lang="fr-HT" sz="1200" dirty="0">
                <a:solidFill>
                  <a:schemeClr val="tx1">
                    <a:lumMod val="50000"/>
                    <a:lumOff val="50000"/>
                  </a:schemeClr>
                </a:solidFill>
                <a:ea typeface="Calibri"/>
                <a:cs typeface="Calibri"/>
              </a:rPr>
              <a:t> – </a:t>
            </a:r>
            <a:r>
              <a:rPr lang="fr-HT" sz="1200" dirty="0" err="1">
                <a:solidFill>
                  <a:srgbClr val="3567B1"/>
                </a:solidFill>
                <a:ea typeface="Calibri"/>
                <a:cs typeface="Calibri"/>
                <a:hlinkClick r:id="rId3">
                  <a:extLst>
                    <a:ext uri="{A12FA001-AC4F-418D-AE19-62706E023703}">
                      <ahyp:hlinkClr xmlns:ahyp="http://schemas.microsoft.com/office/drawing/2018/hyperlinkcolor" val="tx"/>
                    </a:ext>
                  </a:extLst>
                </a:hlinkClick>
              </a:rPr>
              <a:t>rantre</a:t>
            </a:r>
            <a:r>
              <a:rPr lang="fr-HT"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 nan lis e-blast </a:t>
            </a:r>
            <a:r>
              <a:rPr lang="fr-HT" sz="1200" dirty="0" err="1">
                <a:solidFill>
                  <a:srgbClr val="3567B1"/>
                </a:solidFill>
                <a:ea typeface="Calibri"/>
                <a:cs typeface="Calibri"/>
                <a:hlinkClick r:id="rId3">
                  <a:extLst>
                    <a:ext uri="{A12FA001-AC4F-418D-AE19-62706E023703}">
                      <ahyp:hlinkClr xmlns:ahyp="http://schemas.microsoft.com/office/drawing/2018/hyperlinkcolor" val="tx"/>
                    </a:ext>
                  </a:extLst>
                </a:hlinkClick>
              </a:rPr>
              <a:t>nou</a:t>
            </a:r>
            <a:r>
              <a:rPr lang="fr-HT"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 an</a:t>
            </a:r>
            <a:r>
              <a:rPr lang="fr-HT" sz="1200" dirty="0">
                <a:solidFill>
                  <a:schemeClr val="tx1">
                    <a:lumMod val="50000"/>
                    <a:lumOff val="50000"/>
                  </a:schemeClr>
                </a:solidFill>
                <a:ea typeface="Calibri"/>
                <a:cs typeface="Calibri"/>
              </a:rPr>
              <a:t> pou </a:t>
            </a:r>
            <a:r>
              <a:rPr lang="fr-HT" sz="1200" dirty="0" err="1">
                <a:solidFill>
                  <a:schemeClr val="tx1">
                    <a:lumMod val="50000"/>
                    <a:lumOff val="50000"/>
                  </a:schemeClr>
                </a:solidFill>
                <a:ea typeface="Calibri"/>
                <a:cs typeface="Calibri"/>
              </a:rPr>
              <a:t>resevwa</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notifikasyon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sibvansyon</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ak</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lòt</a:t>
            </a:r>
            <a:r>
              <a:rPr lang="fr-HT" sz="1200" dirty="0">
                <a:solidFill>
                  <a:schemeClr val="tx1">
                    <a:lumMod val="50000"/>
                    <a:lumOff val="50000"/>
                  </a:schemeClr>
                </a:solidFill>
                <a:ea typeface="Calibri"/>
                <a:cs typeface="Calibri"/>
              </a:rPr>
              <a:t> </a:t>
            </a:r>
            <a:r>
              <a:rPr lang="fr-HT" sz="1200" dirty="0" err="1">
                <a:solidFill>
                  <a:schemeClr val="tx1">
                    <a:lumMod val="50000"/>
                    <a:lumOff val="50000"/>
                  </a:schemeClr>
                </a:solidFill>
                <a:ea typeface="Calibri"/>
                <a:cs typeface="Calibri"/>
              </a:rPr>
              <a:t>opòtinite</a:t>
            </a:r>
            <a:endParaRPr lang="fr-HT" sz="1200" dirty="0">
              <a:solidFill>
                <a:schemeClr val="tx1">
                  <a:lumMod val="50000"/>
                  <a:lumOff val="50000"/>
                </a:schemeClr>
              </a:solidFill>
              <a:ea typeface="Calibri"/>
              <a:cs typeface="Calibri"/>
            </a:endParaRPr>
          </a:p>
          <a:p>
            <a:pPr>
              <a:lnSpc>
                <a:spcPts val="1600"/>
              </a:lnSpc>
            </a:pPr>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fr-HT" sz="4000"/>
              <a:t>Kominote Vèt</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11912" cy="4471866"/>
          </a:xfrm>
        </p:spPr>
        <p:txBody>
          <a:bodyPr lIns="91440" tIns="45720" rIns="91440" bIns="45720" anchor="t"/>
          <a:lstStyle/>
          <a:p>
            <a:r>
              <a:rPr lang="fr-HT" sz="1800">
                <a:solidFill>
                  <a:srgbClr val="3567B1"/>
                </a:solidFill>
                <a:ea typeface="Calibri"/>
                <a:cs typeface="Sora" pitchFamily="2" charset="0"/>
              </a:rPr>
              <a:t>Sibvansyon:</a:t>
            </a:r>
          </a:p>
          <a:p>
            <a:pPr marL="574675" lvl="1" indent="-285750">
              <a:buFont typeface="Arial" panose="020B0604020202020204" pitchFamily="34" charset="0"/>
              <a:buChar char="•"/>
            </a:pPr>
            <a:r>
              <a:rPr lang="fr-HT" sz="1600">
                <a:solidFill>
                  <a:srgbClr val="3567B1"/>
                </a:solidFill>
                <a:ea typeface="Calibri"/>
                <a:cs typeface="Sora" pitchFamily="2" charset="0"/>
              </a:rPr>
              <a:t>Asistans teknik enèji minisipal (META)</a:t>
            </a:r>
          </a:p>
          <a:p>
            <a:pPr marL="574675" lvl="1" indent="-285750">
              <a:buFont typeface="Arial" panose="020B0604020202020204" pitchFamily="34" charset="0"/>
              <a:buChar char="•"/>
            </a:pPr>
            <a:r>
              <a:rPr lang="fr-HT" sz="1600">
                <a:solidFill>
                  <a:srgbClr val="3567B1"/>
                </a:solidFill>
                <a:ea typeface="Calibri"/>
                <a:cs typeface="Sora" pitchFamily="2" charset="0"/>
              </a:rPr>
              <a:t>Konpetitif GC</a:t>
            </a:r>
          </a:p>
          <a:p>
            <a:pPr marL="574675" lvl="1" indent="-285750">
              <a:buFont typeface="Arial" panose="020B0604020202020204" pitchFamily="34" charset="0"/>
              <a:buChar char="•"/>
            </a:pPr>
            <a:r>
              <a:rPr lang="fr-HT" sz="1600">
                <a:solidFill>
                  <a:srgbClr val="3567B1"/>
                </a:solidFill>
                <a:ea typeface="Calibri"/>
                <a:cs typeface="Sora" pitchFamily="2" charset="0"/>
              </a:rPr>
              <a:t>Asistans plandekabonizasyon minisipal</a:t>
            </a:r>
          </a:p>
          <a:p>
            <a:pPr marL="574675" lvl="1" indent="-285750">
              <a:buFont typeface="Arial" panose="020B0604020202020204" pitchFamily="34" charset="0"/>
              <a:buChar char="•"/>
            </a:pPr>
            <a:r>
              <a:rPr lang="fr-HT" sz="1600">
                <a:solidFill>
                  <a:srgbClr val="3567B1"/>
                </a:solidFill>
                <a:ea typeface="Calibri"/>
                <a:cs typeface="Sora" pitchFamily="2" charset="0"/>
              </a:rPr>
              <a:t>Sipò teknoloji lidè klima</a:t>
            </a:r>
          </a:p>
          <a:p>
            <a:pPr marL="574675" lvl="1" indent="-285750">
              <a:buFont typeface="Arial" panose="020B0604020202020204" pitchFamily="34" charset="0"/>
              <a:buChar char="•"/>
            </a:pPr>
            <a:r>
              <a:rPr lang="fr-HT" sz="1600">
                <a:solidFill>
                  <a:srgbClr val="3567B1"/>
                </a:solidFill>
                <a:ea typeface="Calibri"/>
                <a:cs typeface="Sora" pitchFamily="2" charset="0"/>
              </a:rPr>
              <a:t>Distri lekòl rejyonal</a:t>
            </a:r>
          </a:p>
          <a:p>
            <a:pPr marL="574675" lvl="1" indent="-285750">
              <a:buFont typeface="Arial" panose="020B0604020202020204" pitchFamily="34" charset="0"/>
              <a:buChar char="•"/>
            </a:pPr>
            <a:r>
              <a:rPr lang="fr-HT" sz="1600">
                <a:solidFill>
                  <a:srgbClr val="3567B1"/>
                </a:solidFill>
                <a:ea typeface="Calibri"/>
                <a:cs typeface="Sora" pitchFamily="2" charset="0"/>
              </a:rPr>
              <a:t>Asistans planifikasyon enèji rejyonal</a:t>
            </a:r>
          </a:p>
          <a:p>
            <a:pPr marL="574675" lvl="1" indent="-285750">
              <a:buFont typeface="Arial" panose="020B0604020202020204" pitchFamily="34" charset="0"/>
              <a:buChar char="•"/>
            </a:pPr>
            <a:r>
              <a:rPr lang="fr-HT" sz="1600">
                <a:solidFill>
                  <a:srgbClr val="3567B1"/>
                </a:solidFill>
                <a:ea typeface="Calibri"/>
                <a:cs typeface="Sora" pitchFamily="2" charset="0"/>
              </a:rPr>
              <a:t>Akseleratè dekabonizasyon lidè klima</a:t>
            </a:r>
          </a:p>
          <a:p>
            <a:r>
              <a:rPr lang="fr-HT" sz="1800">
                <a:solidFill>
                  <a:srgbClr val="3567B1"/>
                </a:solidFill>
                <a:ea typeface="Calibri"/>
                <a:cs typeface="Sora" pitchFamily="2" charset="0"/>
              </a:rPr>
              <a:t>Kowòdone efò dekabonizasyon minisipal ak nouvo plan twa zan an</a:t>
            </a:r>
          </a:p>
          <a:p>
            <a:r>
              <a:rPr lang="fr-HT" sz="1800">
                <a:solidFill>
                  <a:srgbClr val="3567B1"/>
                </a:solidFill>
                <a:ea typeface="Calibri"/>
                <a:cs typeface="Sora" pitchFamily="2" charset="0"/>
              </a:rPr>
              <a:t>Modèl sistèm solè ak devlopman règleman sou estokaj batri</a:t>
            </a:r>
          </a:p>
          <a:p>
            <a:r>
              <a:rPr lang="fr-HT" sz="1800">
                <a:solidFill>
                  <a:srgbClr val="3567B1"/>
                </a:solidFill>
                <a:ea typeface="Calibri"/>
                <a:cs typeface="Sora" pitchFamily="2" charset="0"/>
              </a:rPr>
              <a:t>Ranfòse kapasite minisipal</a:t>
            </a:r>
          </a:p>
          <a:p>
            <a:r>
              <a:rPr lang="fr-HT" sz="1800">
                <a:solidFill>
                  <a:srgbClr val="3567B1"/>
                </a:solidFill>
                <a:ea typeface="Calibri"/>
                <a:cs typeface="Sora" pitchFamily="2" charset="0"/>
              </a:rPr>
              <a:t>Somè kominote vèt yo</a:t>
            </a:r>
          </a:p>
          <a:p>
            <a:endParaRPr lang="en-US">
              <a:solidFill>
                <a:srgbClr val="3567B1"/>
              </a:solidFill>
              <a:ea typeface="Calibri"/>
              <a:cs typeface="Sora" pitchFamily="2" charset="0"/>
            </a:endParaRPr>
          </a:p>
          <a:p>
            <a:endParaRPr lang="en-US">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fr-HT" sz="4000"/>
              <a:t>Bay egzanp</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r>
              <a:rPr lang="fr-HT" sz="1800" b="1" dirty="0">
                <a:solidFill>
                  <a:srgbClr val="3567B1"/>
                </a:solidFill>
              </a:rPr>
              <a:t>Aplikasyon dekrè egzekitif LBE 594</a:t>
            </a:r>
          </a:p>
          <a:p>
            <a:pPr marL="285750" indent="-285750">
              <a:buFont typeface="Arial" panose="020B0604020202020204" pitchFamily="34" charset="0"/>
              <a:buChar char="•"/>
            </a:pPr>
            <a:r>
              <a:rPr lang="fr-HT" sz="1600" dirty="0">
                <a:solidFill>
                  <a:srgbClr val="3567B1"/>
                </a:solidFill>
              </a:rPr>
              <a:t>Sipòte </a:t>
            </a:r>
            <a:r>
              <a:rPr lang="fr-HT" sz="1600" dirty="0" err="1">
                <a:solidFill>
                  <a:srgbClr val="3567B1"/>
                </a:solidFill>
              </a:rPr>
              <a:t>elèktrifikasyon</a:t>
            </a:r>
            <a:r>
              <a:rPr lang="fr-HT" sz="1600" dirty="0">
                <a:solidFill>
                  <a:srgbClr val="3567B1"/>
                </a:solidFill>
              </a:rPr>
              <a:t> flòt eta a</a:t>
            </a:r>
          </a:p>
          <a:p>
            <a:pPr marL="285750" indent="-285750">
              <a:buFont typeface="Arial" panose="020B0604020202020204" pitchFamily="34" charset="0"/>
              <a:buChar char="•"/>
            </a:pPr>
            <a:r>
              <a:rPr lang="fr-HT" sz="1600" dirty="0">
                <a:solidFill>
                  <a:srgbClr val="3567B1"/>
                </a:solidFill>
              </a:rPr>
              <a:t>Fasilite rediksyon kontinyèl nan konbistib fosil sou plas nan sit eta a</a:t>
            </a:r>
          </a:p>
          <a:p>
            <a:pPr marL="285750" indent="-285750">
              <a:buFont typeface="Arial" panose="020B0604020202020204" pitchFamily="34" charset="0"/>
              <a:buChar char="•"/>
            </a:pPr>
            <a:r>
              <a:rPr lang="fr-HT" sz="1600" dirty="0">
                <a:solidFill>
                  <a:srgbClr val="3567B1"/>
                </a:solidFill>
              </a:rPr>
              <a:t>Idantifye opòtinite pou itilize/eksperimante konbistib altènatif pou elektrifikasyon flòt eta mwayen/lou </a:t>
            </a:r>
          </a:p>
          <a:p>
            <a:pPr marL="285750" indent="-285750">
              <a:buFont typeface="Arial" panose="020B0604020202020204" pitchFamily="34" charset="0"/>
              <a:buChar char="•"/>
            </a:pPr>
            <a:r>
              <a:rPr lang="fr-HT" sz="1600" dirty="0" err="1">
                <a:solidFill>
                  <a:srgbClr val="3567B1"/>
                </a:solidFill>
              </a:rPr>
              <a:t>Ogmante</a:t>
            </a:r>
            <a:r>
              <a:rPr lang="fr-HT" sz="1600" dirty="0">
                <a:solidFill>
                  <a:srgbClr val="3567B1"/>
                </a:solidFill>
              </a:rPr>
              <a:t> deplwaman depo enèji solè ak batri nan sit leta yo, diminye depans eta yo epi ajoute resous pwòp sou rezo a</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fr-HT" sz="2800"/>
              <a:t>Objektif pou 2025</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9" y="4561609"/>
            <a:ext cx="6673746"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fr-HT" sz="1800" b="1" i="0" u="none" strike="noStrike" cap="none" normalizeH="0" baseline="0" noProof="0" dirty="0" err="1">
                <a:ln>
                  <a:noFill/>
                </a:ln>
                <a:solidFill>
                  <a:srgbClr val="3567B1"/>
                </a:solidFill>
                <a:uLnTx/>
                <a:uFillTx/>
                <a:latin typeface="Calibri" panose="020F0502020204030204"/>
                <a:ea typeface="+mn-ea"/>
                <a:cs typeface="+mn-cs"/>
              </a:rPr>
              <a:t>Pwogram</a:t>
            </a:r>
            <a:r>
              <a:rPr kumimoji="0" lang="fr-HT" sz="1800" b="1" i="0" u="none" strike="noStrike" cap="none" normalizeH="0" baseline="0" noProof="0" dirty="0">
                <a:ln>
                  <a:noFill/>
                </a:ln>
                <a:solidFill>
                  <a:srgbClr val="3567B1"/>
                </a:solidFill>
                <a:uLnTx/>
                <a:uFillTx/>
                <a:latin typeface="Calibri" panose="020F0502020204030204"/>
                <a:ea typeface="+mn-ea"/>
                <a:cs typeface="+mn-cs"/>
              </a:rPr>
              <a:t> </a:t>
            </a:r>
            <a:r>
              <a:rPr kumimoji="0" lang="fr-HT" sz="1800" b="1" i="0" u="none" strike="noStrike" cap="none" normalizeH="0" baseline="0" noProof="0" dirty="0" err="1">
                <a:ln>
                  <a:noFill/>
                </a:ln>
                <a:solidFill>
                  <a:srgbClr val="3567B1"/>
                </a:solidFill>
                <a:uLnTx/>
                <a:uFillTx/>
                <a:latin typeface="Calibri" panose="020F0502020204030204"/>
                <a:ea typeface="+mn-ea"/>
                <a:cs typeface="+mn-cs"/>
              </a:rPr>
              <a:t>rabè</a:t>
            </a:r>
            <a:r>
              <a:rPr kumimoji="0" lang="fr-HT" sz="1800" b="1" i="0" u="none" strike="noStrike" cap="none" normalizeH="0" baseline="0" noProof="0" dirty="0">
                <a:ln>
                  <a:noFill/>
                </a:ln>
                <a:solidFill>
                  <a:srgbClr val="3567B1"/>
                </a:solidFill>
                <a:uLnTx/>
                <a:uFillTx/>
                <a:latin typeface="Calibri" panose="020F0502020204030204"/>
                <a:ea typeface="+mn-ea"/>
                <a:cs typeface="+mn-cs"/>
              </a:rPr>
              <a:t> MOR-EV </a:t>
            </a:r>
            <a:r>
              <a:rPr kumimoji="0" lang="fr-HT" sz="1800" b="1" i="0" u="none" strike="noStrike" cap="none" normalizeH="0" baseline="0" noProof="0" dirty="0" err="1">
                <a:ln>
                  <a:noFill/>
                </a:ln>
                <a:solidFill>
                  <a:srgbClr val="3567B1"/>
                </a:solidFill>
                <a:uLnTx/>
                <a:uFillTx/>
                <a:latin typeface="Calibri" panose="020F0502020204030204"/>
                <a:ea typeface="+mn-ea"/>
                <a:cs typeface="+mn-cs"/>
              </a:rPr>
              <a:t>ak</a:t>
            </a:r>
            <a:r>
              <a:rPr kumimoji="0" lang="fr-HT" sz="1800" b="1" i="0" u="none" strike="noStrike" cap="none" normalizeH="0" baseline="0" noProof="0" dirty="0">
                <a:ln>
                  <a:noFill/>
                </a:ln>
                <a:solidFill>
                  <a:srgbClr val="3567B1"/>
                </a:solidFill>
                <a:uLnTx/>
                <a:uFillTx/>
                <a:latin typeface="Calibri" panose="020F0502020204030204"/>
                <a:ea typeface="+mn-ea"/>
                <a:cs typeface="+mn-cs"/>
              </a:rPr>
              <a:t> </a:t>
            </a:r>
            <a:r>
              <a:rPr kumimoji="0" lang="fr-HT" sz="1800" b="1" i="0" u="none" strike="noStrike" cap="none" normalizeH="0" baseline="0" noProof="0" dirty="0" err="1">
                <a:ln>
                  <a:noFill/>
                </a:ln>
                <a:solidFill>
                  <a:srgbClr val="3567B1"/>
                </a:solidFill>
                <a:uLnTx/>
                <a:uFillTx/>
                <a:latin typeface="Calibri" panose="020F0502020204030204"/>
                <a:ea typeface="+mn-ea"/>
                <a:cs typeface="+mn-cs"/>
              </a:rPr>
              <a:t>kowalisyon</a:t>
            </a:r>
            <a:r>
              <a:rPr kumimoji="0" lang="fr-HT" sz="1800" b="1" i="0" u="none" strike="noStrike" cap="none" normalizeH="0" baseline="0" noProof="0" dirty="0">
                <a:ln>
                  <a:noFill/>
                </a:ln>
                <a:solidFill>
                  <a:srgbClr val="3567B1"/>
                </a:solidFill>
                <a:uLnTx/>
                <a:uFillTx/>
                <a:latin typeface="Calibri" panose="020F0502020204030204"/>
                <a:ea typeface="+mn-ea"/>
                <a:cs typeface="+mn-cs"/>
              </a:rPr>
              <a:t> vil </a:t>
            </a:r>
            <a:r>
              <a:rPr kumimoji="0" lang="fr-HT" sz="1800" b="1" i="0" u="none" strike="noStrike" cap="none" normalizeH="0" baseline="0" noProof="0" dirty="0" err="1">
                <a:ln>
                  <a:noFill/>
                </a:ln>
                <a:solidFill>
                  <a:srgbClr val="3567B1"/>
                </a:solidFill>
                <a:uLnTx/>
                <a:uFillTx/>
                <a:latin typeface="Calibri" panose="020F0502020204030204"/>
                <a:ea typeface="+mn-ea"/>
                <a:cs typeface="+mn-cs"/>
              </a:rPr>
              <a:t>pwòp</a:t>
            </a:r>
            <a:r>
              <a:rPr kumimoji="0" lang="fr-HT" sz="1800" b="1" i="0" u="none" strike="noStrike" cap="none" normalizeH="0" baseline="0" noProof="0" dirty="0">
                <a:ln>
                  <a:noFill/>
                </a:ln>
                <a:solidFill>
                  <a:srgbClr val="3567B1"/>
                </a:solidFill>
                <a:uLnTx/>
                <a:uFillTx/>
                <a:latin typeface="Calibri" panose="020F0502020204030204"/>
                <a:ea typeface="+mn-ea"/>
                <a:cs typeface="+mn-cs"/>
              </a:rPr>
              <a:t> MA </a:t>
            </a:r>
          </a:p>
          <a:p>
            <a:pPr marL="285750" marR="0" lvl="0" indent="-28575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HT" sz="1600" b="0" i="0" u="none" strike="noStrike" cap="none" normalizeH="0" baseline="0" noProof="0" dirty="0">
                <a:ln>
                  <a:noFill/>
                </a:ln>
                <a:solidFill>
                  <a:srgbClr val="3567B1"/>
                </a:solidFill>
                <a:uLnTx/>
                <a:uFillTx/>
                <a:latin typeface="Calibri" panose="020F0502020204030204"/>
                <a:ea typeface="+mn-ea"/>
                <a:cs typeface="+mn-cs"/>
              </a:rPr>
              <a:t>Bay aksè EV pou rezidan ki gen revni ki ba e modere (LMI) plis priyorite epi amelyore pwogram rapò pri ak efikasite a </a:t>
            </a:r>
          </a:p>
          <a:p>
            <a:pPr marL="285750" marR="0" lvl="0" indent="-28575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HT" sz="1600" b="0" i="0" u="none" strike="noStrike" cap="none" normalizeH="0" baseline="0" noProof="0" dirty="0" err="1">
                <a:ln>
                  <a:noFill/>
                </a:ln>
                <a:solidFill>
                  <a:srgbClr val="3567B1"/>
                </a:solidFill>
                <a:uLnTx/>
                <a:uFillTx/>
                <a:latin typeface="Calibri" panose="020F0502020204030204"/>
                <a:ea typeface="+mn-ea"/>
                <a:cs typeface="+mn-cs"/>
              </a:rPr>
              <a:t>Avanse</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elèktrifikasyon</a:t>
            </a:r>
            <a:r>
              <a:rPr kumimoji="0" lang="fr-HT" sz="1600" b="0" i="0" u="none" strike="noStrike" cap="none" normalizeH="0" baseline="0" noProof="0" dirty="0">
                <a:ln>
                  <a:noFill/>
                </a:ln>
                <a:solidFill>
                  <a:srgbClr val="3567B1"/>
                </a:solidFill>
                <a:uLnTx/>
                <a:uFillTx/>
                <a:latin typeface="Calibri" panose="020F0502020204030204"/>
                <a:ea typeface="+mn-ea"/>
                <a:cs typeface="+mn-cs"/>
              </a:rPr>
              <a:t> machin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mwayen</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ak</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lou</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atravè</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rabè</a:t>
            </a:r>
            <a:r>
              <a:rPr kumimoji="0" lang="fr-HT" sz="1600" b="0" i="0" u="none" strike="noStrike" cap="none" normalizeH="0" baseline="0" noProof="0" dirty="0">
                <a:ln>
                  <a:noFill/>
                </a:ln>
                <a:solidFill>
                  <a:srgbClr val="3567B1"/>
                </a:solidFill>
                <a:uLnTx/>
                <a:uFillTx/>
                <a:latin typeface="Calibri" panose="020F0502020204030204"/>
                <a:ea typeface="+mn-ea"/>
                <a:cs typeface="+mn-cs"/>
              </a:rPr>
              <a:t> MOR-EV,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ak</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ankourajman</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adisyonèl</a:t>
            </a:r>
            <a:r>
              <a:rPr kumimoji="0" lang="fr-HT" sz="1600" b="0" i="0" u="none" strike="noStrike" cap="none" normalizeH="0" baseline="0" noProof="0" dirty="0">
                <a:ln>
                  <a:noFill/>
                </a:ln>
                <a:solidFill>
                  <a:srgbClr val="3567B1"/>
                </a:solidFill>
                <a:uLnTx/>
                <a:uFillTx/>
                <a:latin typeface="Calibri" panose="020F0502020204030204"/>
                <a:ea typeface="+mn-ea"/>
                <a:cs typeface="+mn-cs"/>
              </a:rPr>
              <a:t> pou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flòt</a:t>
            </a:r>
            <a:r>
              <a:rPr kumimoji="0" lang="fr-HT" sz="1600" b="0" i="0" u="none" strike="noStrike" cap="none" normalizeH="0" baseline="0" noProof="0" dirty="0">
                <a:ln>
                  <a:noFill/>
                </a:ln>
                <a:solidFill>
                  <a:srgbClr val="3567B1"/>
                </a:solidFill>
                <a:uLnTx/>
                <a:uFillTx/>
                <a:latin typeface="Calibri" panose="020F0502020204030204"/>
                <a:ea typeface="+mn-ea"/>
                <a:cs typeface="+mn-cs"/>
              </a:rPr>
              <a:t> k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ap</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opere</a:t>
            </a:r>
            <a:r>
              <a:rPr kumimoji="0" lang="fr-HT" sz="1600" b="0" i="0" u="none" strike="noStrike" cap="none" normalizeH="0" baseline="0" noProof="0" dirty="0">
                <a:ln>
                  <a:noFill/>
                </a:ln>
                <a:solidFill>
                  <a:srgbClr val="3567B1"/>
                </a:solidFill>
                <a:uLnTx/>
                <a:uFillTx/>
                <a:latin typeface="Calibri" panose="020F0502020204030204"/>
                <a:ea typeface="+mn-ea"/>
                <a:cs typeface="+mn-cs"/>
              </a:rPr>
              <a:t> nan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Kominote</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jistis</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anviwònmantal</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r>
              <a:rPr kumimoji="0" lang="fr-HT" sz="1600" b="0" i="0" u="none" strike="noStrike" cap="none" normalizeH="0" baseline="0" noProof="0" dirty="0" err="1">
                <a:ln>
                  <a:noFill/>
                </a:ln>
                <a:solidFill>
                  <a:srgbClr val="3567B1"/>
                </a:solidFill>
                <a:uLnTx/>
                <a:uFillTx/>
                <a:latin typeface="Calibri" panose="020F0502020204030204"/>
                <a:ea typeface="+mn-ea"/>
                <a:cs typeface="+mn-cs"/>
              </a:rPr>
              <a:t>yo</a:t>
            </a:r>
            <a:r>
              <a:rPr kumimoji="0" lang="fr-HT" sz="1600" b="0" i="0" u="none" strike="noStrike" cap="none" normalizeH="0" baseline="0" noProof="0" dirty="0">
                <a:ln>
                  <a:noFill/>
                </a:ln>
                <a:solidFill>
                  <a:srgbClr val="3567B1"/>
                </a:solidFill>
                <a:uLnTx/>
                <a:uFillTx/>
                <a:latin typeface="Calibri" panose="020F0502020204030204"/>
                <a:ea typeface="+mn-ea"/>
                <a:cs typeface="+mn-cs"/>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784788"/>
            <a:ext cx="14622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HT" sz="1600" b="1" i="0" u="none" strike="noStrike" cap="none" normalizeH="0" baseline="0" noProof="0" dirty="0" err="1">
                <a:ln>
                  <a:noFill/>
                </a:ln>
                <a:solidFill>
                  <a:srgbClr val="1E7F7B"/>
                </a:solidFill>
                <a:uLnTx/>
                <a:uFillTx/>
                <a:latin typeface="Calibri" panose="020F0502020204030204"/>
                <a:ea typeface="+mn-ea"/>
                <a:cs typeface="Sora" pitchFamily="2" charset="0"/>
              </a:rPr>
              <a:t>Kalandriye</a:t>
            </a:r>
            <a:r>
              <a:rPr kumimoji="0" lang="fr-HT" sz="1600" b="1" i="0" u="none" strike="noStrike" cap="none" normalizeH="0" baseline="0" noProof="0" dirty="0">
                <a:ln>
                  <a:noFill/>
                </a:ln>
                <a:solidFill>
                  <a:srgbClr val="1E7F7B"/>
                </a:solidFill>
                <a:uLnTx/>
                <a:uFillTx/>
                <a:latin typeface="Calibri" panose="020F0502020204030204"/>
                <a:ea typeface="+mn-ea"/>
                <a:cs typeface="Sora" pitchFamily="2" charset="0"/>
              </a:rPr>
              <a:t> 2025</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050357"/>
            <a:ext cx="2805895" cy="1733808"/>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Kòmansman</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prentan</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Aplike</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sibvansyon</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CHDV</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Kòmansman</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prentan</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Lanse</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sibvansyon</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aplikasyon</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dekabonizasyon</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sou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gwo-echèl</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pou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sit</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eta</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yo</a:t>
            </a:r>
            <a:endPar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Ete</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Finalize</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mizajou</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nan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règleman</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MOR-EV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yo</a:t>
            </a:r>
            <a:endPar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endParaRP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Ivè</a:t>
            </a:r>
            <a:r>
              <a:rPr kumimoji="0" lang="fr-HT"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Òganize</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pri</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LDE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chak</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t>
            </a:r>
            <a:r>
              <a:rPr kumimoji="0" lang="fr-HT" sz="1200" b="0" i="0" u="none" strike="noStrike" cap="none" normalizeH="0" baseline="0" noProof="0" dirty="0" err="1">
                <a:ln>
                  <a:noFill/>
                </a:ln>
                <a:solidFill>
                  <a:prstClr val="black">
                    <a:lumMod val="50000"/>
                    <a:lumOff val="50000"/>
                  </a:prstClr>
                </a:solidFill>
                <a:uLnTx/>
                <a:uFillTx/>
                <a:latin typeface="Calibri" panose="020F0502020204030204"/>
                <a:ea typeface="+mn-ea"/>
                <a:cs typeface="+mn-cs"/>
              </a:rPr>
              <a:t>ane</a:t>
            </a:r>
            <a:r>
              <a:rPr kumimoji="0" lang="fr-HT"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 a</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HT" sz="1600" b="1" i="0" u="none" strike="noStrike" cap="none" normalizeH="0" baseline="0" noProof="0">
                <a:ln>
                  <a:noFill/>
                </a:ln>
                <a:solidFill>
                  <a:srgbClr val="1E7F7B"/>
                </a:solidFill>
                <a:uLnTx/>
                <a:uFillTx/>
                <a:latin typeface="Calibri" panose="020F0502020204030204"/>
                <a:ea typeface="+mn-ea"/>
                <a:cs typeface="Sora" pitchFamily="2" charset="0"/>
              </a:rPr>
              <a:t>Opòtinite angajman piblik</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390655"/>
            <a:ext cx="2977345" cy="1312795"/>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a:ln>
                  <a:noFill/>
                </a:ln>
                <a:solidFill>
                  <a:prstClr val="black">
                    <a:lumMod val="50000"/>
                    <a:lumOff val="50000"/>
                  </a:prstClr>
                </a:solidFill>
                <a:uLnTx/>
                <a:uFillTx/>
                <a:latin typeface="Calibri" panose="020F0502020204030204"/>
                <a:ea typeface="+mn-ea"/>
                <a:cs typeface="+mn-cs"/>
              </a:rPr>
              <a:t>Kòmansman prentan:</a:t>
            </a:r>
            <a:r>
              <a:rPr kumimoji="0" lang="fr-HT" sz="1200" b="0" i="0" u="none" strike="noStrike" cap="none" normalizeH="0" baseline="0" noProof="0">
                <a:ln>
                  <a:noFill/>
                </a:ln>
                <a:solidFill>
                  <a:prstClr val="black">
                    <a:lumMod val="50000"/>
                    <a:lumOff val="50000"/>
                  </a:prstClr>
                </a:solidFill>
                <a:uLnTx/>
                <a:uFillTx/>
                <a:latin typeface="Calibri" panose="020F0502020204030204"/>
                <a:ea typeface="+mn-ea"/>
                <a:cs typeface="+mn-cs"/>
              </a:rPr>
              <a:t> Revizyon règleman MOR-EV yo ak pwosesis kòmantè piblik la</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a:ln>
                  <a:noFill/>
                </a:ln>
                <a:solidFill>
                  <a:prstClr val="black">
                    <a:lumMod val="50000"/>
                    <a:lumOff val="50000"/>
                  </a:prstClr>
                </a:solidFill>
                <a:uLnTx/>
                <a:uFillTx/>
                <a:latin typeface="Calibri" panose="020F0502020204030204"/>
                <a:ea typeface="+mn-ea"/>
                <a:cs typeface="+mn-cs"/>
              </a:rPr>
              <a:t>Otòn:</a:t>
            </a:r>
            <a:r>
              <a:rPr kumimoji="0" lang="fr-HT" sz="1200" b="0" i="0" u="none" strike="noStrike" cap="none" normalizeH="0" baseline="0" noProof="0">
                <a:ln>
                  <a:noFill/>
                </a:ln>
                <a:solidFill>
                  <a:prstClr val="black">
                    <a:lumMod val="50000"/>
                    <a:lumOff val="50000"/>
                  </a:prstClr>
                </a:solidFill>
                <a:uLnTx/>
                <a:uFillTx/>
                <a:latin typeface="Calibri" panose="020F0502020204030204"/>
                <a:ea typeface="+mn-ea"/>
                <a:cs typeface="+mn-cs"/>
              </a:rPr>
              <a:t> Bay rapò MOR-EV bay lejislati a</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fr-HT" sz="1200" b="1" i="0" u="none" strike="noStrike" cap="none" normalizeH="0" baseline="0" noProof="0">
                <a:ln>
                  <a:noFill/>
                </a:ln>
                <a:solidFill>
                  <a:prstClr val="black">
                    <a:lumMod val="50000"/>
                    <a:lumOff val="50000"/>
                  </a:prstClr>
                </a:solidFill>
                <a:uLnTx/>
                <a:uFillTx/>
                <a:latin typeface="Calibri" panose="020F0502020204030204"/>
                <a:ea typeface="+mn-ea"/>
                <a:cs typeface="+mn-cs"/>
              </a:rPr>
              <a:t>Otòn:</a:t>
            </a:r>
            <a:r>
              <a:rPr kumimoji="0" lang="fr-HT" sz="1200" b="0" i="0" u="none" strike="noStrike" cap="none" normalizeH="0" baseline="0" noProof="0">
                <a:ln>
                  <a:noFill/>
                </a:ln>
                <a:solidFill>
                  <a:prstClr val="black">
                    <a:lumMod val="50000"/>
                    <a:lumOff val="50000"/>
                  </a:prstClr>
                </a:solidFill>
                <a:uLnTx/>
                <a:uFillTx/>
                <a:latin typeface="Calibri" panose="020F0502020204030204"/>
                <a:ea typeface="+mn-ea"/>
                <a:cs typeface="+mn-cs"/>
              </a:rPr>
              <a:t> Ouvri aplikasyon pou prim LBE pou ajans eta, kanpis, minisipalite, ak moun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fr-HT" sz="4000"/>
              <a:t>Bay egzanp</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HT" sz="2800" b="1" i="0" u="none" strike="noStrike" cap="none" normalizeH="0" baseline="0" noProof="0">
                <a:ln>
                  <a:noFill/>
                </a:ln>
                <a:solidFill>
                  <a:srgbClr val="2CB34B"/>
                </a:solidFill>
                <a:uLnTx/>
                <a:uFillTx/>
                <a:latin typeface="Calibri" panose="020F0502020204030204"/>
                <a:ea typeface="+mn-ea"/>
                <a:cs typeface="+mn-cs"/>
              </a:rPr>
              <a:t>Prensipal pwojè pou 2025</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HT" sz="1600" b="1" i="0" u="none" strike="noStrike" cap="none" normalizeH="0" baseline="0" noProof="0" dirty="0">
                <a:ln>
                  <a:noFill/>
                </a:ln>
                <a:solidFill>
                  <a:srgbClr val="3567B1"/>
                </a:solidFill>
                <a:uLnTx/>
                <a:uFillTx/>
                <a:latin typeface="Calibri" panose="020F0502020204030204"/>
                <a:ea typeface="+mn-ea"/>
                <a:cs typeface="+mn-cs"/>
              </a:rPr>
              <a:t>Aplikasyon dekrè egzekitif LBE 594</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HT" sz="1400" b="0" i="0" u="none" strike="noStrike" cap="none" normalizeH="0" baseline="0" noProof="0" dirty="0">
                <a:ln>
                  <a:noFill/>
                </a:ln>
                <a:solidFill>
                  <a:srgbClr val="3567B1"/>
                </a:solidFill>
                <a:uLnTx/>
                <a:uFillTx/>
                <a:latin typeface="Calibri" panose="020F0502020204030204"/>
                <a:ea typeface="+mn-ea"/>
                <a:cs typeface="+mn-cs"/>
              </a:rPr>
              <a:t>Lanse pwogram sibvansyon 20 milyon dola pou sipòte pi gwo dekabonizasyon bilding eta a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HT" sz="1400" b="0" i="0" u="none" strike="noStrike" cap="none" normalizeH="0" baseline="0" noProof="0" dirty="0">
                <a:ln>
                  <a:noFill/>
                </a:ln>
                <a:solidFill>
                  <a:srgbClr val="3567B1"/>
                </a:solidFill>
                <a:uLnTx/>
                <a:uFillTx/>
                <a:latin typeface="Calibri" panose="020F0502020204030204"/>
                <a:ea typeface="+mn-ea"/>
                <a:cs typeface="+mn-cs"/>
              </a:rPr>
              <a:t>Akselere </a:t>
            </a:r>
            <a:r>
              <a:rPr kumimoji="0" lang="fr-HT" sz="1400" b="0" i="0" u="none" strike="noStrike" cap="none" normalizeH="0" baseline="0" noProof="0" dirty="0" err="1">
                <a:ln>
                  <a:noFill/>
                </a:ln>
                <a:solidFill>
                  <a:srgbClr val="3567B1"/>
                </a:solidFill>
                <a:uLnTx/>
                <a:uFillTx/>
                <a:latin typeface="Calibri" panose="020F0502020204030204"/>
                <a:ea typeface="+mn-ea"/>
                <a:cs typeface="+mn-cs"/>
              </a:rPr>
              <a:t>prim</a:t>
            </a:r>
            <a:r>
              <a:rPr kumimoji="0" lang="fr-HT" sz="1400" b="0" i="0" u="none" strike="noStrike" cap="none" normalizeH="0" baseline="0" noProof="0" dirty="0">
                <a:ln>
                  <a:noFill/>
                </a:ln>
                <a:solidFill>
                  <a:srgbClr val="3567B1"/>
                </a:solidFill>
                <a:uLnTx/>
                <a:uFillTx/>
                <a:latin typeface="Calibri" panose="020F0502020204030204"/>
                <a:ea typeface="+mn-ea"/>
                <a:cs typeface="+mn-cs"/>
              </a:rPr>
              <a:t> sibvansyon pou </a:t>
            </a:r>
            <a:r>
              <a:rPr kumimoji="0" lang="fr-HT" sz="1400" b="0" i="0" u="none" strike="noStrike" cap="none" normalizeH="0" baseline="0" noProof="0" dirty="0" err="1">
                <a:ln>
                  <a:noFill/>
                </a:ln>
                <a:solidFill>
                  <a:srgbClr val="3567B1"/>
                </a:solidFill>
                <a:uLnTx/>
                <a:uFillTx/>
                <a:latin typeface="Calibri" panose="020F0502020204030204"/>
                <a:ea typeface="+mn-ea"/>
                <a:cs typeface="+mn-cs"/>
              </a:rPr>
              <a:t>rechaj</a:t>
            </a:r>
            <a:r>
              <a:rPr kumimoji="0" lang="fr-HT" sz="1400" b="0" i="0" u="none" strike="noStrike" cap="none" normalizeH="0" baseline="0" noProof="0" dirty="0">
                <a:ln>
                  <a:noFill/>
                </a:ln>
                <a:solidFill>
                  <a:srgbClr val="3567B1"/>
                </a:solidFill>
                <a:uLnTx/>
                <a:uFillTx/>
                <a:latin typeface="Calibri" panose="020F0502020204030204"/>
                <a:ea typeface="+mn-ea"/>
                <a:cs typeface="+mn-cs"/>
              </a:rPr>
              <a:t> flòt EV, nouvo lansman sistèm solè + estokaj enèji, dekabonizasyon ekipman, ak reparasyon pano solè</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HT" sz="1400" b="0" i="0" u="none" strike="noStrike" cap="none" normalizeH="0" baseline="0" noProof="0" dirty="0" err="1">
                <a:ln>
                  <a:noFill/>
                </a:ln>
                <a:solidFill>
                  <a:srgbClr val="3567B1"/>
                </a:solidFill>
                <a:uLnTx/>
                <a:uFillTx/>
                <a:latin typeface="Calibri" panose="020F0502020204030204"/>
                <a:ea typeface="+mn-ea"/>
                <a:cs typeface="+mn-cs"/>
              </a:rPr>
              <a:t>Finalize</a:t>
            </a:r>
            <a:r>
              <a:rPr kumimoji="0" lang="fr-HT" sz="1400" b="0" i="0" u="none" strike="noStrike" cap="none" normalizeH="0" baseline="0" noProof="0" dirty="0">
                <a:ln>
                  <a:noFill/>
                </a:ln>
                <a:solidFill>
                  <a:srgbClr val="3567B1"/>
                </a:solidFill>
                <a:uLnTx/>
                <a:uFillTx/>
                <a:latin typeface="Calibri" panose="020F0502020204030204"/>
                <a:ea typeface="+mn-ea"/>
                <a:cs typeface="+mn-cs"/>
              </a:rPr>
              <a:t> plis pase 50 plan elektrifikasyon flòt veyikil eta a anvan mwa jen</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66187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HT" sz="1600" b="1" i="0" u="none" strike="noStrike" cap="none" normalizeH="0" baseline="0" noProof="0">
                <a:ln>
                  <a:noFill/>
                </a:ln>
                <a:solidFill>
                  <a:srgbClr val="3567B1"/>
                </a:solidFill>
                <a:uLnTx/>
                <a:uFillTx/>
                <a:latin typeface="Calibri" panose="020F0502020204030204"/>
                <a:ea typeface="+mn-ea"/>
                <a:cs typeface="+mn-cs"/>
              </a:rPr>
              <a:t>Ranbousman MOR-EV ak kowalisyon vil pwòp MA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fr-HT" sz="1400" b="0" i="0" u="none" strike="noStrike" cap="none" normalizeH="0" baseline="0" noProof="0">
                <a:ln>
                  <a:noFill/>
                </a:ln>
                <a:solidFill>
                  <a:srgbClr val="3567B1"/>
                </a:solidFill>
                <a:uLnTx/>
                <a:uFillTx/>
                <a:latin typeface="Calibri" panose="020F0502020204030204"/>
                <a:ea typeface="+mn-ea"/>
                <a:cs typeface="+mn-cs"/>
              </a:rPr>
              <a:t>Elaji angajman ak sansibilizasyon pou ankouraje aksè pi laj ak EV pou kominote defavorize yo ak popilasyon priyorite yo</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HT" sz="1400" b="0" i="0" u="none" strike="noStrike" cap="none" normalizeH="0" baseline="0" noProof="0">
                <a:ln>
                  <a:noFill/>
                </a:ln>
                <a:solidFill>
                  <a:srgbClr val="3567B1"/>
                </a:solidFill>
                <a:uLnTx/>
                <a:uFillTx/>
                <a:latin typeface="Calibri" panose="020F0502020204030204"/>
                <a:ea typeface="+mn-ea"/>
                <a:cs typeface="+mn-cs"/>
              </a:rPr>
              <a:t>Aplike sibvansyon EPA 5.8 milyon dola ameriken pou elèktrifye 28 flòt machin pwa lou prive, lanse yon nouvo pwogram sètifikasyon fòmasyon teknisyen kamyon EV nan Massasoit Community College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HT" sz="1400" b="0" i="0" u="none" strike="noStrike" cap="none" normalizeH="0" baseline="0" noProof="0">
                <a:ln>
                  <a:noFill/>
                </a:ln>
                <a:solidFill>
                  <a:srgbClr val="3567B1"/>
                </a:solidFill>
                <a:uLnTx/>
                <a:uFillTx/>
                <a:latin typeface="Calibri" panose="020F0502020204030204"/>
                <a:ea typeface="+mn-ea"/>
                <a:cs typeface="+mn-cs"/>
              </a:rPr>
              <a:t>Revize règleman MOR-EV yo pou sib finansman ki pi efikas pou rezidan ki gen revni ki ba ak modere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fr-HT"/>
              <a:t>Politik, planifikasyon ak analiz</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1" y="2419429"/>
            <a:ext cx="5497552" cy="2688880"/>
          </a:xfrm>
        </p:spPr>
        <p:txBody>
          <a:bodyPr/>
          <a:lstStyle/>
          <a:p>
            <a:pPr marL="285750" indent="-285750">
              <a:buFont typeface="Arial" panose="020B0604020202020204" pitchFamily="34" charset="0"/>
              <a:buChar char="•"/>
            </a:pPr>
            <a:r>
              <a:rPr lang="fr-HT" sz="1800" dirty="0">
                <a:solidFill>
                  <a:srgbClr val="3567B1"/>
                </a:solidFill>
              </a:rPr>
              <a:t>Defann </a:t>
            </a:r>
            <a:r>
              <a:rPr lang="fr-HT" sz="1800" dirty="0" err="1">
                <a:solidFill>
                  <a:srgbClr val="3567B1"/>
                </a:solidFill>
              </a:rPr>
              <a:t>elèktrifikasyon</a:t>
            </a:r>
            <a:r>
              <a:rPr lang="fr-HT" sz="1800" dirty="0">
                <a:solidFill>
                  <a:srgbClr val="3567B1"/>
                </a:solidFill>
              </a:rPr>
              <a:t>, detèminasyon, ak tranzisyon an pi lwen pase gaz natirèl nan planifikasyon rezo transparan e global  </a:t>
            </a:r>
          </a:p>
          <a:p>
            <a:pPr marL="285750" indent="-285750">
              <a:buFont typeface="Arial" panose="020B0604020202020204" pitchFamily="34" charset="0"/>
              <a:buChar char="•"/>
            </a:pPr>
            <a:r>
              <a:rPr lang="fr-HT" sz="1800" dirty="0">
                <a:solidFill>
                  <a:srgbClr val="3567B1"/>
                </a:solidFill>
              </a:rPr>
              <a:t>Vanse chanjman nan konsepsyon tarif elektrik ki amelyore enèji yon fason abòdab pandan y ap ankouraje adopsyon ponp chalè ak machin elektrik</a:t>
            </a:r>
          </a:p>
          <a:p>
            <a:pPr marL="285750" indent="-285750">
              <a:buFont typeface="Arial" panose="020B0604020202020204" pitchFamily="34" charset="0"/>
              <a:buChar char="•"/>
            </a:pPr>
            <a:r>
              <a:rPr lang="fr-HT" sz="1800" dirty="0">
                <a:solidFill>
                  <a:srgbClr val="3567B1"/>
                </a:solidFill>
              </a:rPr>
              <a:t>Konsepsyon estrikti mache efikas ak akizisyon pou sekirize resous apwovizyònman enèji pwòp </a:t>
            </a:r>
          </a:p>
          <a:p>
            <a:r>
              <a:rPr lang="fr-HT"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fr-HT" sz="2800"/>
              <a:t>Objektif pou 2025</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975288"/>
            <a:ext cx="1462260" cy="338554"/>
          </a:xfrm>
          <a:prstGeom prst="rect">
            <a:avLst/>
          </a:prstGeom>
          <a:noFill/>
        </p:spPr>
        <p:txBody>
          <a:bodyPr wrap="none" rtlCol="0">
            <a:spAutoFit/>
          </a:bodyPr>
          <a:lstStyle/>
          <a:p>
            <a:r>
              <a:rPr lang="fr-HT" sz="1600" b="1">
                <a:solidFill>
                  <a:srgbClr val="1E7F7B"/>
                </a:solidFill>
                <a:cs typeface="Sora" pitchFamily="2" charset="0"/>
              </a:rPr>
              <a:t>Kalandriye 2025</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2240857"/>
            <a:ext cx="3200171" cy="1928348"/>
          </a:xfrm>
          <a:prstGeom prst="rect">
            <a:avLst/>
          </a:prstGeom>
          <a:noFill/>
        </p:spPr>
        <p:txBody>
          <a:bodyPr wrap="square">
            <a:spAutoFit/>
          </a:bodyPr>
          <a:lstStyle/>
          <a:p>
            <a:pPr marL="171450" indent="-171450">
              <a:lnSpc>
                <a:spcPts val="1600"/>
              </a:lnSpc>
              <a:buFont typeface="Arial" panose="020B0604020202020204" pitchFamily="34" charset="0"/>
              <a:buChar char="•"/>
            </a:pPr>
            <a:r>
              <a:rPr lang="fr-HT" sz="1200" b="1">
                <a:solidFill>
                  <a:schemeClr val="tx1">
                    <a:lumMod val="50000"/>
                    <a:lumOff val="50000"/>
                  </a:schemeClr>
                </a:solidFill>
              </a:rPr>
              <a:t>Janvye:</a:t>
            </a:r>
            <a:r>
              <a:rPr lang="fr-HT" sz="1200" b="0">
                <a:solidFill>
                  <a:schemeClr val="tx1">
                    <a:lumMod val="50000"/>
                    <a:lumOff val="50000"/>
                  </a:schemeClr>
                </a:solidFill>
              </a:rPr>
              <a:t> Lansman </a:t>
            </a:r>
            <a:r>
              <a:rPr lang="fr-HT" sz="1200" b="0">
                <a:solidFill>
                  <a:srgbClr val="3567B1"/>
                </a:solidFill>
                <a:hlinkClick r:id="rId2">
                  <a:extLst>
                    <a:ext uri="{A12FA001-AC4F-418D-AE19-62706E023703}">
                      <ahyp:hlinkClr xmlns:ahyp="http://schemas.microsoft.com/office/drawing/2018/hyperlinkcolor" val="tx"/>
                    </a:ext>
                  </a:extLst>
                </a:hlinkClick>
              </a:rPr>
              <a:t>Gwoup travay sou tarif</a:t>
            </a:r>
            <a:r>
              <a:rPr lang="fr-HT" sz="1200" b="0">
                <a:solidFill>
                  <a:schemeClr val="bg1">
                    <a:lumMod val="50000"/>
                  </a:schemeClr>
                </a:solidFill>
                <a:hlinkClick r:id="rId2">
                  <a:extLst>
                    <a:ext uri="{A12FA001-AC4F-418D-AE19-62706E023703}">
                      <ahyp:hlinkClr xmlns:ahyp="http://schemas.microsoft.com/office/drawing/2018/hyperlinkcolor" val="tx"/>
                    </a:ext>
                  </a:extLst>
                </a:hlinkClick>
              </a:rPr>
              <a:t> </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Avril:</a:t>
            </a:r>
            <a:r>
              <a:rPr lang="fr-HT" sz="1200" b="0">
                <a:solidFill>
                  <a:schemeClr val="tx1">
                    <a:lumMod val="50000"/>
                    <a:lumOff val="50000"/>
                  </a:schemeClr>
                </a:solidFill>
              </a:rPr>
              <a:t> </a:t>
            </a:r>
            <a:r>
              <a:rPr lang="fr-HT" sz="1200"/>
              <a:t>Entèvansyon DOER</a:t>
            </a:r>
            <a:r>
              <a:rPr lang="fr-HT" sz="1200" b="0">
                <a:solidFill>
                  <a:schemeClr val="tx1">
                    <a:lumMod val="50000"/>
                    <a:lumOff val="50000"/>
                  </a:schemeClr>
                </a:solidFill>
              </a:rPr>
              <a:t> </a:t>
            </a:r>
            <a:r>
              <a:rPr lang="fr-HT" sz="1200" b="0">
                <a:solidFill>
                  <a:schemeClr val="bg1">
                    <a:lumMod val="50000"/>
                  </a:schemeClr>
                </a:solidFill>
              </a:rPr>
              <a:t>nan </a:t>
            </a:r>
            <a:r>
              <a:rPr lang="fr-HT" sz="1200" b="0">
                <a:solidFill>
                  <a:srgbClr val="3567B1"/>
                </a:solidFill>
                <a:hlinkClick r:id="rId3">
                  <a:extLst>
                    <a:ext uri="{A12FA001-AC4F-418D-AE19-62706E023703}">
                      <ahyp:hlinkClr xmlns:ahyp="http://schemas.microsoft.com/office/drawing/2018/hyperlinkcolor" val="tx"/>
                    </a:ext>
                  </a:extLst>
                </a:hlinkClick>
              </a:rPr>
              <a:t>Plan konfòmite klima (CCPs)</a:t>
            </a:r>
            <a:r>
              <a:rPr lang="fr-HT" sz="1200" b="0">
                <a:solidFill>
                  <a:schemeClr val="tx1">
                    <a:lumMod val="50000"/>
                    <a:lumOff val="50000"/>
                  </a:schemeClr>
                </a:solidFill>
              </a:rPr>
              <a:t> nan men konpayi gaz yo</a:t>
            </a:r>
          </a:p>
          <a:p>
            <a:pPr marL="171450" indent="-171450">
              <a:lnSpc>
                <a:spcPts val="1600"/>
              </a:lnSpc>
              <a:buFont typeface="Arial" panose="020B0604020202020204" pitchFamily="34" charset="0"/>
              <a:buChar char="•"/>
            </a:pPr>
            <a:r>
              <a:rPr lang="fr-HT" sz="1200">
                <a:solidFill>
                  <a:schemeClr val="tx1">
                    <a:lumMod val="50000"/>
                    <a:lumOff val="50000"/>
                  </a:schemeClr>
                </a:solidFill>
              </a:rPr>
              <a:t>Jen: Konsèy minisipal sou ewolyèn nan lanmè </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Jiyè:</a:t>
            </a:r>
            <a:r>
              <a:rPr lang="fr-HT" sz="1200">
                <a:solidFill>
                  <a:schemeClr val="tx1">
                    <a:lumMod val="50000"/>
                    <a:lumOff val="50000"/>
                  </a:schemeClr>
                </a:solidFill>
              </a:rPr>
              <a:t> Etid efikas sou acha pibliye </a:t>
            </a:r>
            <a:r>
              <a:rPr lang="fr-HT" sz="1200" b="0">
                <a:solidFill>
                  <a:schemeClr val="tx1">
                    <a:lumMod val="50000"/>
                    <a:lumOff val="50000"/>
                  </a:schemeClr>
                </a:solidFill>
              </a:rPr>
              <a:t> </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Ete:</a:t>
            </a:r>
            <a:r>
              <a:rPr lang="fr-HT" sz="1200" b="0">
                <a:solidFill>
                  <a:schemeClr val="tx1">
                    <a:lumMod val="50000"/>
                    <a:lumOff val="50000"/>
                  </a:schemeClr>
                </a:solidFill>
              </a:rPr>
              <a:t> 83C Round 5 </a:t>
            </a:r>
            <a:r>
              <a:rPr lang="fr-HT" sz="1200" b="0">
                <a:solidFill>
                  <a:srgbClr val="3567B1"/>
                </a:solidFill>
                <a:hlinkClick r:id="rId4">
                  <a:extLst>
                    <a:ext uri="{A12FA001-AC4F-418D-AE19-62706E023703}">
                      <ahyp:hlinkClr xmlns:ahyp="http://schemas.microsoft.com/office/drawing/2018/hyperlinkcolor" val="tx"/>
                    </a:ext>
                  </a:extLst>
                </a:hlinkClick>
              </a:rPr>
              <a:t>Acha ewolyèn nan lanmè</a:t>
            </a:r>
          </a:p>
          <a:p>
            <a:pPr>
              <a:lnSpc>
                <a:spcPts val="1600"/>
              </a:lnSpc>
            </a:pPr>
            <a:endParaRPr lang="en-US" sz="1200" b="0">
              <a:solidFill>
                <a:schemeClr val="tx1">
                  <a:lumMod val="50000"/>
                  <a:lumOff val="50000"/>
                </a:schemeClr>
              </a:solidFill>
            </a:endParaRP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fr-HT" sz="1200" b="1" i="0">
                <a:solidFill>
                  <a:schemeClr val="tx1">
                    <a:lumMod val="50000"/>
                    <a:lumOff val="50000"/>
                  </a:schemeClr>
                </a:solidFill>
              </a:rPr>
              <a:t>Chak mwa (kontinyèl):</a:t>
            </a:r>
            <a:r>
              <a:rPr lang="fr-HT" sz="1200" i="0">
                <a:solidFill>
                  <a:schemeClr val="tx1">
                    <a:lumMod val="50000"/>
                    <a:lumOff val="50000"/>
                  </a:schemeClr>
                </a:solidFill>
              </a:rPr>
              <a:t> </a:t>
            </a:r>
            <a:r>
              <a:rPr lang="fr-HT" sz="1200" i="0">
                <a:solidFill>
                  <a:srgbClr val="3567B1"/>
                </a:solidFill>
                <a:hlinkClick r:id="rId5">
                  <a:extLst>
                    <a:ext uri="{A12FA001-AC4F-418D-AE19-62706E023703}">
                      <ahyp:hlinkClr xmlns:ahyp="http://schemas.microsoft.com/office/drawing/2018/hyperlinkcolor" val="tx"/>
                    </a:ext>
                  </a:extLst>
                </a:hlinkClick>
              </a:rPr>
              <a:t>GMAC</a:t>
            </a:r>
            <a:r>
              <a:rPr lang="fr-HT" sz="1200" i="0">
                <a:solidFill>
                  <a:schemeClr val="tx1">
                    <a:lumMod val="50000"/>
                    <a:lumOff val="50000"/>
                  </a:schemeClr>
                </a:solidFill>
              </a:rPr>
              <a:t> </a:t>
            </a:r>
            <a:r>
              <a:rPr lang="fr-HT" sz="1200" i="0"/>
              <a:t>reyinyon piblik yo</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Kòmansman 2025:</a:t>
            </a:r>
            <a:r>
              <a:rPr lang="fr-HT" sz="1200">
                <a:solidFill>
                  <a:schemeClr val="tx1">
                    <a:lumMod val="50000"/>
                    <a:lumOff val="50000"/>
                  </a:schemeClr>
                </a:solidFill>
              </a:rPr>
              <a:t> Reyinyon piblik sou plan konfòmite klima konpayi gaz</a:t>
            </a:r>
          </a:p>
          <a:p>
            <a:pPr marL="171450" indent="-171450">
              <a:lnSpc>
                <a:spcPts val="1600"/>
              </a:lnSpc>
              <a:buFont typeface="Arial" panose="020B0604020202020204" pitchFamily="34" charset="0"/>
              <a:buChar char="•"/>
            </a:pPr>
            <a:r>
              <a:rPr lang="fr-HT" sz="1200" b="1" i="0">
                <a:solidFill>
                  <a:schemeClr val="tx1">
                    <a:lumMod val="50000"/>
                    <a:lumOff val="50000"/>
                  </a:schemeClr>
                </a:solidFill>
              </a:rPr>
              <a:t>Prentan</a:t>
            </a:r>
            <a:r>
              <a:rPr lang="fr-HT" sz="1200" i="0">
                <a:solidFill>
                  <a:schemeClr val="tx1">
                    <a:lumMod val="50000"/>
                    <a:lumOff val="50000"/>
                  </a:schemeClr>
                </a:solidFill>
              </a:rPr>
              <a:t>: </a:t>
            </a:r>
            <a:r>
              <a:rPr lang="fr-HT" sz="1200" i="0"/>
              <a:t>Kòmantè piblik sou 83C Round 5</a:t>
            </a:r>
            <a:r>
              <a:rPr lang="fr-HT" sz="1200" i="0">
                <a:solidFill>
                  <a:schemeClr val="tx1">
                    <a:lumMod val="50000"/>
                    <a:lumOff val="50000"/>
                  </a:schemeClr>
                </a:solidFill>
              </a:rPr>
              <a:t> </a:t>
            </a:r>
            <a:r>
              <a:rPr lang="fr-HT" sz="1200" i="0">
                <a:solidFill>
                  <a:srgbClr val="3567B1"/>
                </a:solidFill>
                <a:hlinkClick r:id="rId4">
                  <a:extLst>
                    <a:ext uri="{A12FA001-AC4F-418D-AE19-62706E023703}">
                      <ahyp:hlinkClr xmlns:ahyp="http://schemas.microsoft.com/office/drawing/2018/hyperlinkcolor" val="tx"/>
                    </a:ext>
                  </a:extLst>
                </a:hlinkClick>
              </a:rPr>
              <a:t>akizisyon ewolyèn nan lanmè</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Ete:</a:t>
            </a:r>
            <a:r>
              <a:rPr lang="fr-HT" sz="1200" b="0">
                <a:solidFill>
                  <a:schemeClr val="tx1">
                    <a:lumMod val="50000"/>
                    <a:lumOff val="50000"/>
                  </a:schemeClr>
                </a:solidFill>
              </a:rPr>
              <a:t> </a:t>
            </a:r>
            <a:r>
              <a:rPr lang="fr-HT" sz="1200"/>
              <a:t>Seyans piblik GMAC sou planifikasyon rezo</a:t>
            </a: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fr-HT" sz="4000"/>
              <a:t>Politik, planifikasyon ak analiz</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642426" cy="4425866"/>
          </a:xfrm>
        </p:spPr>
        <p:txBody>
          <a:bodyPr lIns="91440" tIns="45720" rIns="91440" bIns="45720" anchor="t"/>
          <a:lstStyle/>
          <a:p>
            <a:pPr marL="285750" indent="-285750">
              <a:buFont typeface="Arial" panose="020B0604020202020204" pitchFamily="34" charset="0"/>
              <a:buChar char="•"/>
            </a:pPr>
            <a:r>
              <a:rPr lang="fr-HT" sz="1800" dirty="0" err="1">
                <a:solidFill>
                  <a:srgbClr val="3567B1"/>
                </a:solidFill>
                <a:cs typeface="Sora" pitchFamily="2" charset="0"/>
                <a:hlinkClick r:id="rId5">
                  <a:extLst>
                    <a:ext uri="{A12FA001-AC4F-418D-AE19-62706E023703}">
                      <ahyp:hlinkClr xmlns:ahyp="http://schemas.microsoft.com/office/drawing/2018/hyperlinkcolor" val="tx"/>
                    </a:ext>
                  </a:extLst>
                </a:hlinkClick>
              </a:rPr>
              <a:t>Konsèy</a:t>
            </a:r>
            <a:r>
              <a:rPr lang="fr-HT" sz="1800" dirty="0">
                <a:solidFill>
                  <a:srgbClr val="3567B1"/>
                </a:solidFill>
                <a:cs typeface="Sora" pitchFamily="2" charset="0"/>
                <a:hlinkClick r:id="rId5">
                  <a:extLst>
                    <a:ext uri="{A12FA001-AC4F-418D-AE19-62706E023703}">
                      <ahyp:hlinkClr xmlns:ahyp="http://schemas.microsoft.com/office/drawing/2018/hyperlinkcolor" val="tx"/>
                    </a:ext>
                  </a:extLst>
                </a:hlinkClick>
              </a:rPr>
              <a:t> </a:t>
            </a:r>
            <a:r>
              <a:rPr lang="fr-HT" sz="1800" dirty="0" err="1">
                <a:solidFill>
                  <a:srgbClr val="3567B1"/>
                </a:solidFill>
                <a:cs typeface="Sora" pitchFamily="2" charset="0"/>
                <a:hlinkClick r:id="rId5">
                  <a:extLst>
                    <a:ext uri="{A12FA001-AC4F-418D-AE19-62706E023703}">
                      <ahyp:hlinkClr xmlns:ahyp="http://schemas.microsoft.com/office/drawing/2018/hyperlinkcolor" val="tx"/>
                    </a:ext>
                  </a:extLst>
                </a:hlinkClick>
              </a:rPr>
              <a:t>konsiltatif</a:t>
            </a:r>
            <a:r>
              <a:rPr lang="fr-HT" sz="1800" dirty="0">
                <a:solidFill>
                  <a:srgbClr val="3567B1"/>
                </a:solidFill>
                <a:cs typeface="Sora" pitchFamily="2" charset="0"/>
                <a:hlinkClick r:id="rId5">
                  <a:extLst>
                    <a:ext uri="{A12FA001-AC4F-418D-AE19-62706E023703}">
                      <ahyp:hlinkClr xmlns:ahyp="http://schemas.microsoft.com/office/drawing/2018/hyperlinkcolor" val="tx"/>
                    </a:ext>
                  </a:extLst>
                </a:hlinkClick>
              </a:rPr>
              <a:t> sou </a:t>
            </a:r>
            <a:r>
              <a:rPr lang="fr-HT" sz="1800" dirty="0" err="1">
                <a:solidFill>
                  <a:srgbClr val="3567B1"/>
                </a:solidFill>
                <a:cs typeface="Sora" pitchFamily="2" charset="0"/>
                <a:hlinkClick r:id="rId5">
                  <a:extLst>
                    <a:ext uri="{A12FA001-AC4F-418D-AE19-62706E023703}">
                      <ahyp:hlinkClr xmlns:ahyp="http://schemas.microsoft.com/office/drawing/2018/hyperlinkcolor" val="tx"/>
                    </a:ext>
                  </a:extLst>
                </a:hlinkClick>
              </a:rPr>
              <a:t>modènizasyon</a:t>
            </a:r>
            <a:r>
              <a:rPr lang="fr-HT" sz="1800" dirty="0">
                <a:solidFill>
                  <a:srgbClr val="3567B1"/>
                </a:solidFill>
                <a:cs typeface="Sora" pitchFamily="2" charset="0"/>
                <a:hlinkClick r:id="rId5">
                  <a:extLst>
                    <a:ext uri="{A12FA001-AC4F-418D-AE19-62706E023703}">
                      <ahyp:hlinkClr xmlns:ahyp="http://schemas.microsoft.com/office/drawing/2018/hyperlinkcolor" val="tx"/>
                    </a:ext>
                  </a:extLst>
                </a:hlinkClick>
              </a:rPr>
              <a:t> </a:t>
            </a:r>
            <a:r>
              <a:rPr lang="fr-HT" sz="1800" dirty="0" err="1">
                <a:solidFill>
                  <a:srgbClr val="3567B1"/>
                </a:solidFill>
                <a:cs typeface="Sora" pitchFamily="2" charset="0"/>
                <a:hlinkClick r:id="rId5">
                  <a:extLst>
                    <a:ext uri="{A12FA001-AC4F-418D-AE19-62706E023703}">
                      <ahyp:hlinkClr xmlns:ahyp="http://schemas.microsoft.com/office/drawing/2018/hyperlinkcolor" val="tx"/>
                    </a:ext>
                  </a:extLst>
                </a:hlinkClick>
              </a:rPr>
              <a:t>rezo</a:t>
            </a:r>
            <a:r>
              <a:rPr lang="fr-HT" sz="1800" dirty="0">
                <a:solidFill>
                  <a:srgbClr val="3567B1"/>
                </a:solidFill>
                <a:cs typeface="Sora" pitchFamily="2" charset="0"/>
                <a:hlinkClick r:id="rId5">
                  <a:extLst>
                    <a:ext uri="{A12FA001-AC4F-418D-AE19-62706E023703}">
                      <ahyp:hlinkClr xmlns:ahyp="http://schemas.microsoft.com/office/drawing/2018/hyperlinkcolor" val="tx"/>
                    </a:ext>
                  </a:extLst>
                </a:hlinkClick>
              </a:rPr>
              <a:t> (GMAC)</a:t>
            </a:r>
            <a:r>
              <a:rPr lang="fr-HT" sz="1800" dirty="0">
                <a:solidFill>
                  <a:srgbClr val="3567B1"/>
                </a:solidFill>
                <a:cs typeface="Sora" pitchFamily="2" charset="0"/>
              </a:rPr>
              <a:t> </a:t>
            </a:r>
            <a:r>
              <a:rPr lang="fr-HT" sz="1800" b="0" dirty="0" err="1">
                <a:solidFill>
                  <a:srgbClr val="3567B1"/>
                </a:solidFill>
                <a:cs typeface="Sora" pitchFamily="2" charset="0"/>
              </a:rPr>
              <a:t>pral</a:t>
            </a:r>
            <a:r>
              <a:rPr lang="fr-HT" sz="1800" b="0" dirty="0">
                <a:solidFill>
                  <a:srgbClr val="3567B1"/>
                </a:solidFill>
                <a:cs typeface="Sora" pitchFamily="2" charset="0"/>
              </a:rPr>
              <a:t> </a:t>
            </a:r>
            <a:r>
              <a:rPr lang="fr-HT" sz="1800" b="0" dirty="0" err="1">
                <a:solidFill>
                  <a:srgbClr val="3567B1"/>
                </a:solidFill>
                <a:cs typeface="Sora" pitchFamily="2" charset="0"/>
              </a:rPr>
              <a:t>òganize</a:t>
            </a:r>
            <a:r>
              <a:rPr lang="fr-HT" sz="1800" b="0" dirty="0">
                <a:solidFill>
                  <a:srgbClr val="3567B1"/>
                </a:solidFill>
                <a:cs typeface="Sora" pitchFamily="2" charset="0"/>
              </a:rPr>
              <a:t> </a:t>
            </a:r>
            <a:r>
              <a:rPr lang="fr-HT" sz="1800" b="0" dirty="0" err="1">
                <a:solidFill>
                  <a:srgbClr val="3567B1"/>
                </a:solidFill>
                <a:cs typeface="Sora" pitchFamily="2" charset="0"/>
              </a:rPr>
              <a:t>reyinyon</a:t>
            </a:r>
            <a:r>
              <a:rPr lang="fr-HT" sz="1800" b="0" dirty="0">
                <a:solidFill>
                  <a:srgbClr val="3567B1"/>
                </a:solidFill>
                <a:cs typeface="Sora" pitchFamily="2" charset="0"/>
              </a:rPr>
              <a:t> </a:t>
            </a:r>
            <a:r>
              <a:rPr lang="fr-HT" sz="1800" b="0" dirty="0" err="1">
                <a:solidFill>
                  <a:srgbClr val="3567B1"/>
                </a:solidFill>
                <a:cs typeface="Sora" pitchFamily="2" charset="0"/>
              </a:rPr>
              <a:t>piblik</a:t>
            </a:r>
            <a:r>
              <a:rPr lang="fr-HT" sz="1800" b="0" dirty="0">
                <a:solidFill>
                  <a:srgbClr val="3567B1"/>
                </a:solidFill>
                <a:cs typeface="Sora" pitchFamily="2" charset="0"/>
              </a:rPr>
              <a:t> </a:t>
            </a:r>
            <a:r>
              <a:rPr lang="fr-HT" sz="1800" b="0" dirty="0" err="1">
                <a:solidFill>
                  <a:srgbClr val="3567B1"/>
                </a:solidFill>
                <a:cs typeface="Sora" pitchFamily="2" charset="0"/>
              </a:rPr>
              <a:t>chak</a:t>
            </a:r>
            <a:r>
              <a:rPr lang="fr-HT" sz="1800" b="0" dirty="0">
                <a:solidFill>
                  <a:srgbClr val="3567B1"/>
                </a:solidFill>
                <a:cs typeface="Sora" pitchFamily="2" charset="0"/>
              </a:rPr>
              <a:t> </a:t>
            </a:r>
            <a:r>
              <a:rPr lang="fr-HT" sz="1800" b="0" dirty="0" err="1">
                <a:solidFill>
                  <a:srgbClr val="3567B1"/>
                </a:solidFill>
                <a:cs typeface="Sora" pitchFamily="2" charset="0"/>
              </a:rPr>
              <a:t>mwa</a:t>
            </a:r>
            <a:r>
              <a:rPr lang="fr-HT" sz="1800" b="0" dirty="0">
                <a:solidFill>
                  <a:srgbClr val="3567B1"/>
                </a:solidFill>
                <a:cs typeface="Sora" pitchFamily="2" charset="0"/>
              </a:rPr>
              <a:t> an 2025 pou </a:t>
            </a:r>
            <a:r>
              <a:rPr lang="fr-HT" sz="1800" b="0" dirty="0" err="1">
                <a:solidFill>
                  <a:srgbClr val="3567B1"/>
                </a:solidFill>
                <a:cs typeface="Sora" pitchFamily="2" charset="0"/>
              </a:rPr>
              <a:t>diskite</a:t>
            </a:r>
            <a:r>
              <a:rPr lang="fr-HT" sz="1800" b="0" dirty="0">
                <a:solidFill>
                  <a:srgbClr val="3567B1"/>
                </a:solidFill>
                <a:cs typeface="Sora" pitchFamily="2" charset="0"/>
              </a:rPr>
              <a:t> sou </a:t>
            </a:r>
            <a:r>
              <a:rPr lang="fr-HT" sz="1800" b="0" dirty="0" err="1">
                <a:solidFill>
                  <a:srgbClr val="3567B1"/>
                </a:solidFill>
                <a:cs typeface="Sora" pitchFamily="2" charset="0"/>
              </a:rPr>
              <a:t>planifikasyon</a:t>
            </a:r>
            <a:r>
              <a:rPr lang="fr-HT" sz="1800" b="0" dirty="0">
                <a:solidFill>
                  <a:srgbClr val="3567B1"/>
                </a:solidFill>
                <a:cs typeface="Sora" pitchFamily="2" charset="0"/>
              </a:rPr>
              <a:t> </a:t>
            </a:r>
            <a:r>
              <a:rPr lang="fr-HT" sz="1800" b="0" dirty="0" err="1">
                <a:solidFill>
                  <a:srgbClr val="3567B1"/>
                </a:solidFill>
                <a:cs typeface="Sora" pitchFamily="2" charset="0"/>
              </a:rPr>
              <a:t>ak</a:t>
            </a:r>
            <a:r>
              <a:rPr lang="fr-HT" sz="1800" b="0" dirty="0">
                <a:solidFill>
                  <a:srgbClr val="3567B1"/>
                </a:solidFill>
                <a:cs typeface="Sora" pitchFamily="2" charset="0"/>
              </a:rPr>
              <a:t> </a:t>
            </a:r>
            <a:r>
              <a:rPr lang="fr-HT" sz="1800" b="0" dirty="0" err="1">
                <a:solidFill>
                  <a:srgbClr val="3567B1"/>
                </a:solidFill>
                <a:cs typeface="Sora" pitchFamily="2" charset="0"/>
              </a:rPr>
              <a:t>envestisman</a:t>
            </a:r>
            <a:r>
              <a:rPr lang="fr-HT" sz="1800" b="0" dirty="0">
                <a:solidFill>
                  <a:srgbClr val="3567B1"/>
                </a:solidFill>
                <a:cs typeface="Sora" pitchFamily="2" charset="0"/>
              </a:rPr>
              <a:t> </a:t>
            </a:r>
            <a:r>
              <a:rPr lang="fr-HT" sz="1800" b="0" dirty="0" err="1">
                <a:solidFill>
                  <a:srgbClr val="3567B1"/>
                </a:solidFill>
                <a:cs typeface="Sora" pitchFamily="2" charset="0"/>
              </a:rPr>
              <a:t>rezo</a:t>
            </a:r>
            <a:r>
              <a:rPr lang="fr-HT" sz="1800" b="0" dirty="0">
                <a:solidFill>
                  <a:srgbClr val="3567B1"/>
                </a:solidFill>
                <a:cs typeface="Sora" pitchFamily="2" charset="0"/>
              </a:rPr>
              <a:t> </a:t>
            </a:r>
            <a:r>
              <a:rPr lang="fr-HT" sz="1800" b="0" dirty="0" err="1">
                <a:solidFill>
                  <a:srgbClr val="3567B1"/>
                </a:solidFill>
                <a:cs typeface="Sora" pitchFamily="2" charset="0"/>
              </a:rPr>
              <a:t>elektrik</a:t>
            </a:r>
            <a:r>
              <a:rPr lang="fr-HT" sz="1800" b="0" dirty="0">
                <a:solidFill>
                  <a:srgbClr val="3567B1"/>
                </a:solidFill>
                <a:cs typeface="Sora" pitchFamily="2" charset="0"/>
              </a:rPr>
              <a:t> </a:t>
            </a:r>
            <a:r>
              <a:rPr lang="fr-HT" sz="1800" b="0" dirty="0" err="1">
                <a:solidFill>
                  <a:srgbClr val="3567B1"/>
                </a:solidFill>
                <a:cs typeface="Sora" pitchFamily="2" charset="0"/>
              </a:rPr>
              <a:t>yo</a:t>
            </a:r>
            <a:r>
              <a:rPr lang="fr-HT" sz="1800" b="0" dirty="0">
                <a:solidFill>
                  <a:srgbClr val="3567B1"/>
                </a:solidFill>
                <a:cs typeface="Sora" pitchFamily="2" charset="0"/>
              </a:rPr>
              <a:t> </a:t>
            </a:r>
          </a:p>
          <a:p>
            <a:pPr marL="285750" indent="-285750">
              <a:buFont typeface="Arial" panose="020B0604020202020204" pitchFamily="34" charset="0"/>
              <a:buChar char="•"/>
            </a:pPr>
            <a:r>
              <a:rPr lang="fr-HT" sz="1800" dirty="0" err="1">
                <a:solidFill>
                  <a:srgbClr val="3567B1"/>
                </a:solidFill>
                <a:cs typeface="Sora" pitchFamily="2" charset="0"/>
                <a:hlinkClick r:id="rId2">
                  <a:extLst>
                    <a:ext uri="{A12FA001-AC4F-418D-AE19-62706E023703}">
                      <ahyp:hlinkClr xmlns:ahyp="http://schemas.microsoft.com/office/drawing/2018/hyperlinkcolor" val="tx"/>
                    </a:ext>
                  </a:extLst>
                </a:hlinkClick>
              </a:rPr>
              <a:t>Gwoup</a:t>
            </a:r>
            <a:r>
              <a:rPr lang="fr-HT" sz="1800" dirty="0">
                <a:solidFill>
                  <a:srgbClr val="3567B1"/>
                </a:solidFill>
                <a:cs typeface="Sora" pitchFamily="2" charset="0"/>
                <a:hlinkClick r:id="rId2">
                  <a:extLst>
                    <a:ext uri="{A12FA001-AC4F-418D-AE19-62706E023703}">
                      <ahyp:hlinkClr xmlns:ahyp="http://schemas.microsoft.com/office/drawing/2018/hyperlinkcolor" val="tx"/>
                    </a:ext>
                  </a:extLst>
                </a:hlinkClick>
              </a:rPr>
              <a:t> </a:t>
            </a:r>
            <a:r>
              <a:rPr lang="fr-HT" sz="1800" dirty="0" err="1">
                <a:solidFill>
                  <a:srgbClr val="3567B1"/>
                </a:solidFill>
                <a:cs typeface="Sora" pitchFamily="2" charset="0"/>
                <a:hlinkClick r:id="rId2">
                  <a:extLst>
                    <a:ext uri="{A12FA001-AC4F-418D-AE19-62706E023703}">
                      <ahyp:hlinkClr xmlns:ahyp="http://schemas.microsoft.com/office/drawing/2018/hyperlinkcolor" val="tx"/>
                    </a:ext>
                  </a:extLst>
                </a:hlinkClick>
              </a:rPr>
              <a:t>travay</a:t>
            </a:r>
            <a:r>
              <a:rPr lang="fr-HT" sz="1800" dirty="0">
                <a:solidFill>
                  <a:srgbClr val="3567B1"/>
                </a:solidFill>
                <a:cs typeface="Sora" pitchFamily="2" charset="0"/>
                <a:hlinkClick r:id="rId2">
                  <a:extLst>
                    <a:ext uri="{A12FA001-AC4F-418D-AE19-62706E023703}">
                      <ahyp:hlinkClr xmlns:ahyp="http://schemas.microsoft.com/office/drawing/2018/hyperlinkcolor" val="tx"/>
                    </a:ext>
                  </a:extLst>
                </a:hlinkClick>
              </a:rPr>
              <a:t> sou tarif</a:t>
            </a:r>
            <a:r>
              <a:rPr lang="fr-HT" sz="1800" dirty="0">
                <a:solidFill>
                  <a:srgbClr val="3567B1"/>
                </a:solidFill>
                <a:cs typeface="Sora" pitchFamily="2" charset="0"/>
              </a:rPr>
              <a:t> </a:t>
            </a:r>
            <a:r>
              <a:rPr lang="fr-HT" sz="1800" b="0" dirty="0">
                <a:solidFill>
                  <a:srgbClr val="3567B1"/>
                </a:solidFill>
                <a:cs typeface="Sora" pitchFamily="2" charset="0"/>
              </a:rPr>
              <a:t>la </a:t>
            </a:r>
            <a:r>
              <a:rPr lang="fr-HT" sz="1800" b="0" dirty="0" err="1">
                <a:solidFill>
                  <a:srgbClr val="3567B1"/>
                </a:solidFill>
                <a:cs typeface="Sora" pitchFamily="2" charset="0"/>
              </a:rPr>
              <a:t>pral</a:t>
            </a:r>
            <a:r>
              <a:rPr lang="fr-HT" sz="1800" b="0" dirty="0">
                <a:solidFill>
                  <a:srgbClr val="3567B1"/>
                </a:solidFill>
                <a:cs typeface="Sora" pitchFamily="2" charset="0"/>
              </a:rPr>
              <a:t> </a:t>
            </a:r>
            <a:r>
              <a:rPr lang="fr-HT" sz="1800" b="0" dirty="0" err="1">
                <a:solidFill>
                  <a:srgbClr val="3567B1"/>
                </a:solidFill>
                <a:cs typeface="Sora" pitchFamily="2" charset="0"/>
              </a:rPr>
              <a:t>rasanble</a:t>
            </a:r>
            <a:r>
              <a:rPr lang="fr-HT" sz="1800" b="0" dirty="0">
                <a:solidFill>
                  <a:srgbClr val="3567B1"/>
                </a:solidFill>
                <a:cs typeface="Sora" pitchFamily="2" charset="0"/>
              </a:rPr>
              <a:t> </a:t>
            </a:r>
            <a:r>
              <a:rPr lang="fr-HT" sz="1800" b="0" dirty="0" err="1">
                <a:solidFill>
                  <a:srgbClr val="3567B1"/>
                </a:solidFill>
                <a:cs typeface="Sora" pitchFamily="2" charset="0"/>
              </a:rPr>
              <a:t>moun</a:t>
            </a:r>
            <a:r>
              <a:rPr lang="fr-HT" sz="1800" b="0" dirty="0">
                <a:solidFill>
                  <a:srgbClr val="3567B1"/>
                </a:solidFill>
                <a:cs typeface="Sora" pitchFamily="2" charset="0"/>
              </a:rPr>
              <a:t> </a:t>
            </a:r>
            <a:r>
              <a:rPr lang="fr-HT" sz="1800" b="0" dirty="0" err="1">
                <a:solidFill>
                  <a:srgbClr val="3567B1"/>
                </a:solidFill>
                <a:cs typeface="Sora" pitchFamily="2" charset="0"/>
              </a:rPr>
              <a:t>ki</a:t>
            </a:r>
            <a:r>
              <a:rPr lang="fr-HT" sz="1800" b="0" dirty="0">
                <a:solidFill>
                  <a:srgbClr val="3567B1"/>
                </a:solidFill>
                <a:cs typeface="Sora" pitchFamily="2" charset="0"/>
              </a:rPr>
              <a:t> </a:t>
            </a:r>
            <a:r>
              <a:rPr lang="fr-HT" sz="1800" b="0" dirty="0" err="1">
                <a:solidFill>
                  <a:srgbClr val="3567B1"/>
                </a:solidFill>
                <a:cs typeface="Sora" pitchFamily="2" charset="0"/>
              </a:rPr>
              <a:t>gen</a:t>
            </a:r>
            <a:r>
              <a:rPr lang="fr-HT" sz="1800" b="0" dirty="0">
                <a:solidFill>
                  <a:srgbClr val="3567B1"/>
                </a:solidFill>
                <a:cs typeface="Sora" pitchFamily="2" charset="0"/>
              </a:rPr>
              <a:t> </a:t>
            </a:r>
            <a:r>
              <a:rPr lang="fr-HT" sz="1800" b="0" dirty="0" err="1">
                <a:solidFill>
                  <a:srgbClr val="3567B1"/>
                </a:solidFill>
                <a:cs typeface="Sora" pitchFamily="2" charset="0"/>
              </a:rPr>
              <a:t>enterè</a:t>
            </a:r>
            <a:r>
              <a:rPr lang="fr-HT" sz="1800" b="0" dirty="0">
                <a:solidFill>
                  <a:srgbClr val="3567B1"/>
                </a:solidFill>
                <a:cs typeface="Sora" pitchFamily="2" charset="0"/>
              </a:rPr>
              <a:t> </a:t>
            </a:r>
            <a:r>
              <a:rPr lang="fr-HT" sz="1800" b="0" dirty="0" err="1">
                <a:solidFill>
                  <a:srgbClr val="3567B1"/>
                </a:solidFill>
                <a:cs typeface="Sora" pitchFamily="2" charset="0"/>
              </a:rPr>
              <a:t>yo</a:t>
            </a:r>
            <a:r>
              <a:rPr lang="fr-HT" sz="1800" b="0" dirty="0">
                <a:solidFill>
                  <a:srgbClr val="3567B1"/>
                </a:solidFill>
                <a:cs typeface="Sora" pitchFamily="2" charset="0"/>
              </a:rPr>
              <a:t> pou </a:t>
            </a:r>
            <a:r>
              <a:rPr lang="fr-HT" sz="1800" b="0" dirty="0" err="1">
                <a:solidFill>
                  <a:srgbClr val="3567B1"/>
                </a:solidFill>
                <a:cs typeface="Sora" pitchFamily="2" charset="0"/>
              </a:rPr>
              <a:t>avanse</a:t>
            </a:r>
            <a:r>
              <a:rPr lang="fr-HT" sz="1800" b="0" dirty="0">
                <a:solidFill>
                  <a:srgbClr val="3567B1"/>
                </a:solidFill>
                <a:cs typeface="Sora" pitchFamily="2" charset="0"/>
              </a:rPr>
              <a:t> </a:t>
            </a:r>
            <a:r>
              <a:rPr lang="fr-HT" sz="1800" b="0" dirty="0" err="1">
                <a:solidFill>
                  <a:srgbClr val="3567B1"/>
                </a:solidFill>
                <a:cs typeface="Sora" pitchFamily="2" charset="0"/>
              </a:rPr>
              <a:t>rekòmandasyon</a:t>
            </a:r>
            <a:r>
              <a:rPr lang="fr-HT" sz="1800" b="0" dirty="0">
                <a:solidFill>
                  <a:srgbClr val="3567B1"/>
                </a:solidFill>
                <a:cs typeface="Sora" pitchFamily="2" charset="0"/>
              </a:rPr>
              <a:t> </a:t>
            </a:r>
            <a:r>
              <a:rPr lang="fr-HT" sz="1800" b="0" dirty="0" err="1">
                <a:solidFill>
                  <a:srgbClr val="3567B1"/>
                </a:solidFill>
                <a:cs typeface="Sora" pitchFamily="2" charset="0"/>
              </a:rPr>
              <a:t>ki</a:t>
            </a:r>
            <a:r>
              <a:rPr lang="fr-HT" sz="1800" b="0" dirty="0">
                <a:solidFill>
                  <a:srgbClr val="3567B1"/>
                </a:solidFill>
                <a:cs typeface="Sora" pitchFamily="2" charset="0"/>
              </a:rPr>
              <a:t> </a:t>
            </a:r>
            <a:r>
              <a:rPr lang="fr-HT" sz="1800" b="0" dirty="0" err="1">
                <a:solidFill>
                  <a:srgbClr val="3567B1"/>
                </a:solidFill>
                <a:cs typeface="Sora" pitchFamily="2" charset="0"/>
              </a:rPr>
              <a:t>soti</a:t>
            </a:r>
            <a:r>
              <a:rPr lang="fr-HT" sz="1800" b="0" dirty="0">
                <a:solidFill>
                  <a:srgbClr val="3567B1"/>
                </a:solidFill>
                <a:cs typeface="Sora" pitchFamily="2" charset="0"/>
              </a:rPr>
              <a:t> nan </a:t>
            </a:r>
            <a:r>
              <a:rPr lang="fr-HT" sz="1800" b="0" dirty="0" err="1">
                <a:solidFill>
                  <a:srgbClr val="3567B1"/>
                </a:solidFill>
                <a:cs typeface="Sora" pitchFamily="2" charset="0"/>
              </a:rPr>
              <a:t>Gwoup</a:t>
            </a:r>
            <a:r>
              <a:rPr lang="fr-HT" sz="1800" b="0" dirty="0">
                <a:solidFill>
                  <a:srgbClr val="3567B1"/>
                </a:solidFill>
                <a:cs typeface="Sora" pitchFamily="2" charset="0"/>
              </a:rPr>
              <a:t> </a:t>
            </a:r>
            <a:r>
              <a:rPr lang="fr-HT" sz="1800" b="0" dirty="0" err="1">
                <a:solidFill>
                  <a:srgbClr val="3567B1"/>
                </a:solidFill>
                <a:cs typeface="Sora" pitchFamily="2" charset="0"/>
              </a:rPr>
              <a:t>travay</a:t>
            </a:r>
            <a:r>
              <a:rPr lang="fr-HT" sz="1800" b="0" dirty="0">
                <a:solidFill>
                  <a:srgbClr val="3567B1"/>
                </a:solidFill>
                <a:cs typeface="Sora" pitchFamily="2" charset="0"/>
              </a:rPr>
              <a:t> </a:t>
            </a:r>
            <a:r>
              <a:rPr lang="fr-HT" sz="1800" b="0" dirty="0" err="1">
                <a:solidFill>
                  <a:srgbClr val="3567B1"/>
                </a:solidFill>
                <a:cs typeface="Sora" pitchFamily="2" charset="0"/>
              </a:rPr>
              <a:t>ant</a:t>
            </a:r>
            <a:r>
              <a:rPr lang="fr-HT" sz="1800" b="0" dirty="0">
                <a:solidFill>
                  <a:srgbClr val="3567B1"/>
                </a:solidFill>
                <a:cs typeface="Sora" pitchFamily="2" charset="0"/>
              </a:rPr>
              <a:t> </a:t>
            </a:r>
            <a:r>
              <a:rPr lang="fr-HT" sz="1800" b="0" dirty="0" err="1">
                <a:solidFill>
                  <a:srgbClr val="3567B1"/>
                </a:solidFill>
                <a:cs typeface="Sora" pitchFamily="2" charset="0"/>
              </a:rPr>
              <a:t>ajans</a:t>
            </a:r>
            <a:r>
              <a:rPr lang="fr-HT" sz="1800" b="0" dirty="0">
                <a:solidFill>
                  <a:srgbClr val="3567B1"/>
                </a:solidFill>
                <a:cs typeface="Sora" pitchFamily="2" charset="0"/>
              </a:rPr>
              <a:t> </a:t>
            </a:r>
            <a:r>
              <a:rPr lang="fr-HT" sz="1800" b="0" dirty="0" err="1">
                <a:solidFill>
                  <a:srgbClr val="3567B1"/>
                </a:solidFill>
                <a:cs typeface="Sora" pitchFamily="2" charset="0"/>
              </a:rPr>
              <a:t>yo</a:t>
            </a:r>
            <a:r>
              <a:rPr lang="fr-HT" sz="1800" b="0" dirty="0">
                <a:solidFill>
                  <a:srgbClr val="3567B1"/>
                </a:solidFill>
                <a:cs typeface="Sora" pitchFamily="2" charset="0"/>
              </a:rPr>
              <a:t> sou tarif </a:t>
            </a:r>
          </a:p>
          <a:p>
            <a:pPr marL="285750" indent="-285750">
              <a:buFont typeface="Arial" panose="020B0604020202020204" pitchFamily="34" charset="0"/>
              <a:buChar char="•"/>
            </a:pPr>
            <a:r>
              <a:rPr lang="fr-HT" sz="1800" dirty="0" err="1">
                <a:solidFill>
                  <a:srgbClr val="3567B1"/>
                </a:solidFill>
                <a:cs typeface="Sora" pitchFamily="2" charset="0"/>
              </a:rPr>
              <a:t>Etid</a:t>
            </a:r>
            <a:r>
              <a:rPr lang="fr-HT" sz="1800" dirty="0">
                <a:solidFill>
                  <a:srgbClr val="3567B1"/>
                </a:solidFill>
                <a:cs typeface="Sora" pitchFamily="2" charset="0"/>
              </a:rPr>
              <a:t> </a:t>
            </a:r>
            <a:r>
              <a:rPr lang="fr-HT" sz="1800" dirty="0" err="1">
                <a:solidFill>
                  <a:srgbClr val="3567B1"/>
                </a:solidFill>
                <a:cs typeface="Sora" pitchFamily="2" charset="0"/>
              </a:rPr>
              <a:t>efikasite</a:t>
            </a:r>
            <a:r>
              <a:rPr lang="fr-HT" sz="1800" dirty="0">
                <a:solidFill>
                  <a:srgbClr val="3567B1"/>
                </a:solidFill>
                <a:cs typeface="Sora" pitchFamily="2" charset="0"/>
              </a:rPr>
              <a:t> </a:t>
            </a:r>
            <a:r>
              <a:rPr lang="fr-HT" sz="1800" dirty="0" err="1">
                <a:solidFill>
                  <a:srgbClr val="3567B1"/>
                </a:solidFill>
                <a:cs typeface="Sora" pitchFamily="2" charset="0"/>
              </a:rPr>
              <a:t>acha</a:t>
            </a:r>
            <a:r>
              <a:rPr lang="fr-HT" sz="1800" dirty="0">
                <a:solidFill>
                  <a:srgbClr val="3567B1"/>
                </a:solidFill>
                <a:cs typeface="Sora" pitchFamily="2" charset="0"/>
              </a:rPr>
              <a:t> </a:t>
            </a:r>
            <a:r>
              <a:rPr lang="fr-HT" sz="1800" dirty="0" err="1">
                <a:solidFill>
                  <a:srgbClr val="3567B1"/>
                </a:solidFill>
                <a:cs typeface="Sora" pitchFamily="2" charset="0"/>
              </a:rPr>
              <a:t>yo</a:t>
            </a:r>
            <a:r>
              <a:rPr lang="fr-HT" sz="1800" b="1" dirty="0">
                <a:solidFill>
                  <a:srgbClr val="3567B1"/>
                </a:solidFill>
                <a:cs typeface="Sora" pitchFamily="2" charset="0"/>
              </a:rPr>
              <a:t> </a:t>
            </a:r>
            <a:r>
              <a:rPr lang="fr-HT" sz="1800" b="0" dirty="0" err="1">
                <a:solidFill>
                  <a:srgbClr val="3567B1"/>
                </a:solidFill>
                <a:cs typeface="Sora" pitchFamily="2" charset="0"/>
              </a:rPr>
              <a:t>pral</a:t>
            </a:r>
            <a:r>
              <a:rPr lang="fr-HT" sz="1800" b="0" dirty="0">
                <a:solidFill>
                  <a:srgbClr val="3567B1"/>
                </a:solidFill>
                <a:cs typeface="Sora" pitchFamily="2" charset="0"/>
              </a:rPr>
              <a:t> </a:t>
            </a:r>
            <a:r>
              <a:rPr lang="fr-HT" sz="1800" b="0" dirty="0" err="1">
                <a:solidFill>
                  <a:srgbClr val="3567B1"/>
                </a:solidFill>
                <a:cs typeface="Sora" pitchFamily="2" charset="0"/>
              </a:rPr>
              <a:t>bay</a:t>
            </a:r>
            <a:r>
              <a:rPr lang="fr-HT" sz="1800" b="0" dirty="0">
                <a:solidFill>
                  <a:srgbClr val="3567B1"/>
                </a:solidFill>
                <a:cs typeface="Sora" pitchFamily="2" charset="0"/>
              </a:rPr>
              <a:t> </a:t>
            </a:r>
            <a:r>
              <a:rPr lang="fr-HT" sz="1800" b="0" dirty="0" err="1">
                <a:solidFill>
                  <a:srgbClr val="3567B1"/>
                </a:solidFill>
                <a:cs typeface="Sora" pitchFamily="2" charset="0"/>
              </a:rPr>
              <a:t>rekòmandasyon</a:t>
            </a:r>
            <a:r>
              <a:rPr lang="fr-HT" sz="1800" b="0" dirty="0">
                <a:solidFill>
                  <a:srgbClr val="3567B1"/>
                </a:solidFill>
                <a:cs typeface="Sora" pitchFamily="2" charset="0"/>
              </a:rPr>
              <a:t> pou </a:t>
            </a:r>
            <a:r>
              <a:rPr lang="fr-HT" sz="1800" b="0" dirty="0" err="1">
                <a:solidFill>
                  <a:srgbClr val="3567B1"/>
                </a:solidFill>
                <a:cs typeface="Sora" pitchFamily="2" charset="0"/>
              </a:rPr>
              <a:t>amelyorasyon</a:t>
            </a:r>
            <a:r>
              <a:rPr lang="fr-HT" sz="1800" b="0" dirty="0">
                <a:solidFill>
                  <a:srgbClr val="3567B1"/>
                </a:solidFill>
                <a:cs typeface="Sora" pitchFamily="2" charset="0"/>
              </a:rPr>
              <a:t> nan </a:t>
            </a:r>
            <a:r>
              <a:rPr lang="fr-HT" sz="1800" b="0" dirty="0" err="1">
                <a:solidFill>
                  <a:srgbClr val="3567B1"/>
                </a:solidFill>
                <a:cs typeface="Sora" pitchFamily="2" charset="0"/>
              </a:rPr>
              <a:t>acha</a:t>
            </a:r>
            <a:r>
              <a:rPr lang="fr-HT" sz="1800" b="0" dirty="0">
                <a:solidFill>
                  <a:srgbClr val="3567B1"/>
                </a:solidFill>
                <a:cs typeface="Sora" pitchFamily="2" charset="0"/>
              </a:rPr>
              <a:t> </a:t>
            </a:r>
            <a:r>
              <a:rPr lang="fr-HT" sz="1800" b="0" dirty="0" err="1">
                <a:solidFill>
                  <a:srgbClr val="3567B1"/>
                </a:solidFill>
                <a:cs typeface="Sora" pitchFamily="2" charset="0"/>
              </a:rPr>
              <a:t>ewolyèn</a:t>
            </a:r>
            <a:r>
              <a:rPr lang="fr-HT" sz="1800" b="0" dirty="0">
                <a:solidFill>
                  <a:srgbClr val="3567B1"/>
                </a:solidFill>
                <a:cs typeface="Sora" pitchFamily="2" charset="0"/>
              </a:rPr>
              <a:t> nan </a:t>
            </a:r>
            <a:r>
              <a:rPr lang="fr-HT" sz="1800" b="0" dirty="0" err="1">
                <a:solidFill>
                  <a:srgbClr val="3567B1"/>
                </a:solidFill>
                <a:cs typeface="Sora" pitchFamily="2" charset="0"/>
              </a:rPr>
              <a:t>lanmè</a:t>
            </a:r>
            <a:r>
              <a:rPr lang="fr-HT" sz="1800" b="0" dirty="0">
                <a:solidFill>
                  <a:srgbClr val="3567B1"/>
                </a:solidFill>
                <a:cs typeface="Sora" pitchFamily="2" charset="0"/>
              </a:rPr>
              <a:t> </a:t>
            </a:r>
            <a:r>
              <a:rPr lang="fr-HT" sz="1800" b="0" dirty="0" err="1">
                <a:solidFill>
                  <a:srgbClr val="3567B1"/>
                </a:solidFill>
                <a:cs typeface="Sora" pitchFamily="2" charset="0"/>
              </a:rPr>
              <a:t>ak</a:t>
            </a:r>
            <a:r>
              <a:rPr lang="fr-HT" sz="1800" b="0" dirty="0">
                <a:solidFill>
                  <a:srgbClr val="3567B1"/>
                </a:solidFill>
                <a:cs typeface="Sora" pitchFamily="2" charset="0"/>
              </a:rPr>
              <a:t> </a:t>
            </a:r>
            <a:r>
              <a:rPr lang="fr-HT" sz="1800" b="0" dirty="0" err="1">
                <a:solidFill>
                  <a:srgbClr val="3567B1"/>
                </a:solidFill>
                <a:cs typeface="Sora" pitchFamily="2" charset="0"/>
              </a:rPr>
              <a:t>lòt</a:t>
            </a:r>
            <a:r>
              <a:rPr lang="fr-HT" sz="1800" b="0" dirty="0">
                <a:solidFill>
                  <a:srgbClr val="3567B1"/>
                </a:solidFill>
                <a:cs typeface="Sora" pitchFamily="2" charset="0"/>
              </a:rPr>
              <a:t> </a:t>
            </a:r>
            <a:r>
              <a:rPr lang="fr-HT" sz="1800" b="0" dirty="0" err="1">
                <a:solidFill>
                  <a:srgbClr val="3567B1"/>
                </a:solidFill>
                <a:cs typeface="Sora" pitchFamily="2" charset="0"/>
              </a:rPr>
              <a:t>acha</a:t>
            </a:r>
            <a:r>
              <a:rPr lang="fr-HT" sz="1800" b="0" dirty="0">
                <a:solidFill>
                  <a:srgbClr val="3567B1"/>
                </a:solidFill>
                <a:cs typeface="Sora" pitchFamily="2" charset="0"/>
              </a:rPr>
              <a:t> </a:t>
            </a:r>
            <a:r>
              <a:rPr lang="fr-HT" sz="1800" b="0" dirty="0" err="1">
                <a:solidFill>
                  <a:srgbClr val="3567B1"/>
                </a:solidFill>
                <a:cs typeface="Sora" pitchFamily="2" charset="0"/>
              </a:rPr>
              <a:t>enèji</a:t>
            </a:r>
            <a:r>
              <a:rPr lang="fr-HT" sz="1800" b="0" dirty="0">
                <a:solidFill>
                  <a:srgbClr val="3567B1"/>
                </a:solidFill>
                <a:cs typeface="Sora" pitchFamily="2" charset="0"/>
              </a:rPr>
              <a:t> </a:t>
            </a:r>
            <a:r>
              <a:rPr lang="fr-HT" sz="1800" b="0" dirty="0" err="1">
                <a:solidFill>
                  <a:srgbClr val="3567B1"/>
                </a:solidFill>
                <a:cs typeface="Sora" pitchFamily="2" charset="0"/>
              </a:rPr>
              <a:t>pwòp</a:t>
            </a:r>
            <a:r>
              <a:rPr lang="fr-HT" sz="1800" b="0" dirty="0">
                <a:solidFill>
                  <a:srgbClr val="3567B1"/>
                </a:solidFill>
                <a:cs typeface="Sora" pitchFamily="2" charset="0"/>
              </a:rPr>
              <a:t> </a:t>
            </a:r>
          </a:p>
          <a:p>
            <a:pPr marL="285750" indent="-285750">
              <a:buFont typeface="Arial" panose="020B0604020202020204" pitchFamily="34" charset="0"/>
              <a:buChar char="•"/>
            </a:pPr>
            <a:r>
              <a:rPr lang="fr-HT" sz="1800" dirty="0" err="1">
                <a:solidFill>
                  <a:srgbClr val="3567B1"/>
                </a:solidFill>
                <a:ea typeface="Calibri"/>
                <a:cs typeface="Sora" pitchFamily="2" charset="0"/>
              </a:rPr>
              <a:t>Entèvansyon</a:t>
            </a:r>
            <a:r>
              <a:rPr lang="fr-HT" sz="1800" dirty="0">
                <a:solidFill>
                  <a:srgbClr val="3567B1"/>
                </a:solidFill>
                <a:ea typeface="Calibri"/>
                <a:cs typeface="Sora" pitchFamily="2" charset="0"/>
              </a:rPr>
              <a:t> sou </a:t>
            </a:r>
            <a:r>
              <a:rPr lang="fr-HT" sz="1800" dirty="0" err="1">
                <a:solidFill>
                  <a:srgbClr val="3567B1"/>
                </a:solidFill>
                <a:ea typeface="Calibri"/>
                <a:cs typeface="Sora" pitchFamily="2" charset="0"/>
              </a:rPr>
              <a:t>kowòdinasyon</a:t>
            </a:r>
            <a:r>
              <a:rPr lang="fr-HT" sz="1800" dirty="0">
                <a:solidFill>
                  <a:srgbClr val="3567B1"/>
                </a:solidFill>
                <a:ea typeface="Calibri"/>
                <a:cs typeface="Sora" pitchFamily="2" charset="0"/>
              </a:rPr>
              <a:t> </a:t>
            </a:r>
            <a:r>
              <a:rPr lang="fr-HT" sz="1800" dirty="0" err="1">
                <a:solidFill>
                  <a:srgbClr val="3567B1"/>
                </a:solidFill>
                <a:ea typeface="Calibri"/>
                <a:cs typeface="Sora" pitchFamily="2" charset="0"/>
              </a:rPr>
              <a:t>ak</a:t>
            </a:r>
            <a:r>
              <a:rPr lang="fr-HT" sz="1800" dirty="0">
                <a:solidFill>
                  <a:srgbClr val="3567B1"/>
                </a:solidFill>
                <a:ea typeface="Calibri"/>
                <a:cs typeface="Sora" pitchFamily="2" charset="0"/>
              </a:rPr>
              <a:t> </a:t>
            </a:r>
            <a:r>
              <a:rPr lang="fr-HT" sz="1800" dirty="0" err="1">
                <a:solidFill>
                  <a:srgbClr val="3567B1"/>
                </a:solidFill>
                <a:ea typeface="Calibri"/>
                <a:cs typeface="Sora" pitchFamily="2" charset="0"/>
              </a:rPr>
              <a:t>regilasyon</a:t>
            </a:r>
            <a:r>
              <a:rPr lang="fr-HT" sz="1800" dirty="0">
                <a:solidFill>
                  <a:srgbClr val="3567B1"/>
                </a:solidFill>
                <a:ea typeface="Calibri"/>
                <a:cs typeface="Sora" pitchFamily="2" charset="0"/>
              </a:rPr>
              <a:t> </a:t>
            </a:r>
            <a:r>
              <a:rPr lang="fr-HT" sz="1800" b="0" dirty="0">
                <a:solidFill>
                  <a:srgbClr val="3567B1"/>
                </a:solidFill>
                <a:ea typeface="Calibri"/>
                <a:cs typeface="Sora" pitchFamily="2" charset="0"/>
              </a:rPr>
              <a:t>pou </a:t>
            </a:r>
            <a:r>
              <a:rPr lang="fr-HT" sz="1800" b="0" dirty="0" err="1">
                <a:solidFill>
                  <a:srgbClr val="3567B1"/>
                </a:solidFill>
                <a:ea typeface="Calibri"/>
                <a:cs typeface="Sora" pitchFamily="2" charset="0"/>
              </a:rPr>
              <a:t>asire</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planifikasyon</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ak</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envestisman</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sèvis</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piblik</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elektrik</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ak</a:t>
            </a:r>
            <a:r>
              <a:rPr lang="fr-HT" sz="1800" b="0" dirty="0">
                <a:solidFill>
                  <a:srgbClr val="3567B1"/>
                </a:solidFill>
                <a:ea typeface="Calibri"/>
                <a:cs typeface="Sora" pitchFamily="2" charset="0"/>
              </a:rPr>
              <a:t> gaz </a:t>
            </a:r>
            <a:r>
              <a:rPr lang="fr-HT" sz="1800" b="0" dirty="0" err="1">
                <a:solidFill>
                  <a:srgbClr val="3567B1"/>
                </a:solidFill>
                <a:ea typeface="Calibri"/>
                <a:cs typeface="Sora" pitchFamily="2" charset="0"/>
              </a:rPr>
              <a:t>yo</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transparan</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epi</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yo</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reflete</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objektif</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enèji</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pwòp</a:t>
            </a:r>
            <a:r>
              <a:rPr lang="fr-HT" sz="1800" b="0" dirty="0">
                <a:solidFill>
                  <a:srgbClr val="3567B1"/>
                </a:solidFill>
                <a:ea typeface="Calibri"/>
                <a:cs typeface="Sora" pitchFamily="2" charset="0"/>
              </a:rPr>
              <a:t> </a:t>
            </a:r>
            <a:r>
              <a:rPr lang="fr-HT" sz="1800" b="0" dirty="0" err="1">
                <a:solidFill>
                  <a:srgbClr val="3567B1"/>
                </a:solidFill>
                <a:ea typeface="Calibri"/>
                <a:cs typeface="Sora" pitchFamily="2" charset="0"/>
              </a:rPr>
              <a:t>eta</a:t>
            </a:r>
            <a:r>
              <a:rPr lang="fr-HT" sz="1800" b="0" dirty="0">
                <a:solidFill>
                  <a:srgbClr val="3567B1"/>
                </a:solidFill>
                <a:ea typeface="Calibri"/>
                <a:cs typeface="Sora" pitchFamily="2" charset="0"/>
              </a:rPr>
              <a:t> a </a:t>
            </a:r>
          </a:p>
          <a:p>
            <a:endParaRPr lang="en-US" sz="16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fr-HT"/>
              <a:t>Enèji renouvlab ak altènatif</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5839179" cy="3946826"/>
          </a:xfrm>
        </p:spPr>
        <p:txBody>
          <a:bodyPr/>
          <a:lstStyle/>
          <a:p>
            <a:pPr marL="285750" indent="-285750">
              <a:buFont typeface="Arial" panose="020B0604020202020204" pitchFamily="34" charset="0"/>
              <a:buChar char="•"/>
            </a:pPr>
            <a:r>
              <a:rPr lang="fr-HT" sz="1800" dirty="0">
                <a:solidFill>
                  <a:srgbClr val="3567B1"/>
                </a:solidFill>
              </a:rPr>
              <a:t>Lanse pwogram ak finansman pou sipòte enèji renouvlab atravè Commonwealth la</a:t>
            </a:r>
          </a:p>
          <a:p>
            <a:pPr marL="285750" indent="-285750">
              <a:buFont typeface="Arial" panose="020B0604020202020204" pitchFamily="34" charset="0"/>
              <a:buChar char="•"/>
            </a:pPr>
            <a:r>
              <a:rPr lang="fr-HT" sz="1800" dirty="0">
                <a:solidFill>
                  <a:srgbClr val="3567B1"/>
                </a:solidFill>
              </a:rPr>
              <a:t>Modènize metrik pwogram ak rapò done</a:t>
            </a:r>
          </a:p>
          <a:p>
            <a:pPr marL="285750" indent="-285750">
              <a:buFont typeface="Arial" panose="020B0604020202020204" pitchFamily="34" charset="0"/>
              <a:buChar char="•"/>
            </a:pPr>
            <a:r>
              <a:rPr lang="fr-HT" sz="1800" dirty="0">
                <a:solidFill>
                  <a:srgbClr val="3567B1"/>
                </a:solidFill>
              </a:rPr>
              <a:t>Amelyore pwoteksyon ak edikasyon konsomatè sistèm solè ki egziste deja</a:t>
            </a:r>
          </a:p>
          <a:p>
            <a:pPr marL="285750" indent="-285750">
              <a:buFont typeface="Arial" panose="020B0604020202020204" pitchFamily="34" charset="0"/>
              <a:buChar char="•"/>
            </a:pPr>
            <a:r>
              <a:rPr lang="fr-HT" sz="1800" dirty="0">
                <a:solidFill>
                  <a:srgbClr val="3567B1"/>
                </a:solidFill>
              </a:rPr>
              <a:t>Sipòte yon apwòch ekilibre pou deplwaye enfrastrikti enèji pwòp ak pwoteje </a:t>
            </a:r>
            <a:r>
              <a:rPr lang="fr-HT" sz="1800" dirty="0" err="1">
                <a:solidFill>
                  <a:srgbClr val="3567B1"/>
                </a:solidFill>
              </a:rPr>
              <a:t>tèren</a:t>
            </a:r>
            <a:r>
              <a:rPr lang="fr-HT" sz="1800" dirty="0">
                <a:solidFill>
                  <a:srgbClr val="3567B1"/>
                </a:solidFill>
              </a:rPr>
              <a:t> natirèl ki gen anpil valè </a:t>
            </a:r>
          </a:p>
          <a:p>
            <a:pPr marL="285750" indent="-285750">
              <a:buFont typeface="Arial" panose="020B0604020202020204" pitchFamily="34" charset="0"/>
              <a:buChar char="•"/>
            </a:pPr>
            <a:r>
              <a:rPr lang="fr-HT" sz="1800" dirty="0">
                <a:solidFill>
                  <a:srgbClr val="3567B1"/>
                </a:solidFill>
              </a:rPr>
              <a:t>Sipòte preparasyon pou enèji renouvlab atravè politik Commonwealth yo  </a:t>
            </a:r>
          </a:p>
          <a:p>
            <a:pPr marL="742950" lvl="1" indent="-285750">
              <a:buFont typeface="Arial" panose="020B0604020202020204" pitchFamily="34" charset="0"/>
              <a:buChar char="•"/>
            </a:pPr>
            <a:r>
              <a:rPr lang="fr-HT" sz="1800" dirty="0">
                <a:solidFill>
                  <a:srgbClr val="3567B1"/>
                </a:solidFill>
              </a:rPr>
              <a:t>Entèkoneksyon</a:t>
            </a:r>
          </a:p>
          <a:p>
            <a:pPr marL="742950" lvl="1" indent="-285750">
              <a:buFont typeface="Arial" panose="020B0604020202020204" pitchFamily="34" charset="0"/>
              <a:buChar char="•"/>
            </a:pPr>
            <a:r>
              <a:rPr lang="fr-HT" sz="1800" dirty="0">
                <a:solidFill>
                  <a:srgbClr val="3567B1"/>
                </a:solidFill>
              </a:rPr>
              <a:t>Planifikasyon rezo </a:t>
            </a:r>
          </a:p>
          <a:p>
            <a:pPr marL="742950" lvl="1" indent="-285750">
              <a:buFont typeface="Arial" panose="020B0604020202020204" pitchFamily="34" charset="0"/>
              <a:buChar char="•"/>
            </a:pPr>
            <a:r>
              <a:rPr lang="fr-HT" sz="1800" dirty="0">
                <a:solidFill>
                  <a:srgbClr val="3567B1"/>
                </a:solidFill>
              </a:rPr>
              <a:t>Fikse tarif </a:t>
            </a:r>
          </a:p>
          <a:p>
            <a:pPr marL="285750" indent="-285750">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fr-HT" sz="2800"/>
              <a:t>Objektif pou 2025</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fr-HT" sz="1600" b="1">
                <a:solidFill>
                  <a:srgbClr val="1E7F7B"/>
                </a:solidFill>
                <a:cs typeface="Sora" pitchFamily="2" charset="0"/>
              </a:rPr>
              <a:t>Kalandriye 2025</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3224995" cy="1733808"/>
          </a:xfrm>
          <a:prstGeom prst="rect">
            <a:avLst/>
          </a:prstGeom>
          <a:noFill/>
        </p:spPr>
        <p:txBody>
          <a:bodyPr wrap="square">
            <a:spAutoFit/>
          </a:bodyPr>
          <a:lstStyle/>
          <a:p>
            <a:pPr marL="171450" indent="-171450">
              <a:lnSpc>
                <a:spcPts val="1600"/>
              </a:lnSpc>
              <a:buFont typeface="Arial" panose="020B0604020202020204" pitchFamily="34" charset="0"/>
              <a:buChar char="•"/>
            </a:pPr>
            <a:r>
              <a:rPr lang="fr-HT" sz="1200" b="1" i="0" dirty="0" err="1">
                <a:solidFill>
                  <a:schemeClr val="tx1">
                    <a:lumMod val="50000"/>
                    <a:lumOff val="50000"/>
                  </a:schemeClr>
                </a:solidFill>
              </a:rPr>
              <a:t>Kòmansman</a:t>
            </a:r>
            <a:r>
              <a:rPr lang="fr-HT" sz="1200" b="1" i="0" dirty="0">
                <a:solidFill>
                  <a:schemeClr val="tx1">
                    <a:lumMod val="50000"/>
                    <a:lumOff val="50000"/>
                  </a:schemeClr>
                </a:solidFill>
              </a:rPr>
              <a:t> 2025</a:t>
            </a:r>
            <a:r>
              <a:rPr lang="fr-HT" sz="1200" i="0" dirty="0">
                <a:solidFill>
                  <a:schemeClr val="tx1">
                    <a:lumMod val="50000"/>
                    <a:lumOff val="50000"/>
                  </a:schemeClr>
                </a:solidFill>
              </a:rPr>
              <a:t>: </a:t>
            </a:r>
            <a:r>
              <a:rPr lang="fr-HT" sz="1200" i="0" dirty="0" err="1">
                <a:solidFill>
                  <a:schemeClr val="tx1">
                    <a:lumMod val="50000"/>
                    <a:lumOff val="50000"/>
                  </a:schemeClr>
                </a:solidFill>
              </a:rPr>
              <a:t>Pibliye</a:t>
            </a:r>
            <a:r>
              <a:rPr lang="fr-HT" sz="1200" i="0" dirty="0">
                <a:solidFill>
                  <a:schemeClr val="tx1">
                    <a:lumMod val="50000"/>
                    <a:lumOff val="50000"/>
                  </a:schemeClr>
                </a:solidFill>
              </a:rPr>
              <a:t> </a:t>
            </a:r>
            <a:r>
              <a:rPr lang="fr-HT" sz="1200" i="0" dirty="0" err="1">
                <a:solidFill>
                  <a:schemeClr val="tx1">
                    <a:lumMod val="50000"/>
                    <a:lumOff val="50000"/>
                  </a:schemeClr>
                </a:solidFill>
              </a:rPr>
              <a:t>pèspektiv</a:t>
            </a:r>
            <a:r>
              <a:rPr lang="fr-HT" sz="1200" i="0" dirty="0">
                <a:solidFill>
                  <a:schemeClr val="tx1">
                    <a:lumMod val="50000"/>
                    <a:lumOff val="50000"/>
                  </a:schemeClr>
                </a:solidFill>
              </a:rPr>
              <a:t> </a:t>
            </a:r>
            <a:r>
              <a:rPr lang="fr-HT" sz="1200" i="0" dirty="0" err="1">
                <a:solidFill>
                  <a:schemeClr val="tx1">
                    <a:lumMod val="50000"/>
                    <a:lumOff val="50000"/>
                  </a:schemeClr>
                </a:solidFill>
              </a:rPr>
              <a:t>Idwojèn</a:t>
            </a:r>
            <a:r>
              <a:rPr lang="fr-HT" sz="1200" i="0" dirty="0">
                <a:solidFill>
                  <a:schemeClr val="tx1">
                    <a:lumMod val="50000"/>
                    <a:lumOff val="50000"/>
                  </a:schemeClr>
                </a:solidFill>
              </a:rPr>
              <a:t> Massachusetts la </a:t>
            </a:r>
          </a:p>
          <a:p>
            <a:pPr marL="171450" indent="-171450">
              <a:lnSpc>
                <a:spcPts val="1600"/>
              </a:lnSpc>
              <a:buFont typeface="Arial" panose="020B0604020202020204" pitchFamily="34" charset="0"/>
              <a:buChar char="•"/>
            </a:pPr>
            <a:r>
              <a:rPr lang="fr-HT" sz="1200" b="1" i="0" dirty="0" err="1">
                <a:solidFill>
                  <a:schemeClr val="tx1">
                    <a:lumMod val="50000"/>
                    <a:lumOff val="50000"/>
                  </a:schemeClr>
                </a:solidFill>
              </a:rPr>
              <a:t>Prentan</a:t>
            </a:r>
            <a:r>
              <a:rPr lang="fr-HT" sz="1200" b="1" i="0" dirty="0">
                <a:solidFill>
                  <a:schemeClr val="tx1">
                    <a:lumMod val="50000"/>
                    <a:lumOff val="50000"/>
                  </a:schemeClr>
                </a:solidFill>
              </a:rPr>
              <a:t>:</a:t>
            </a:r>
            <a:r>
              <a:rPr lang="fr-HT" sz="1200" i="0" dirty="0">
                <a:solidFill>
                  <a:schemeClr val="tx1">
                    <a:lumMod val="50000"/>
                    <a:lumOff val="50000"/>
                  </a:schemeClr>
                </a:solidFill>
              </a:rPr>
              <a:t> </a:t>
            </a:r>
            <a:r>
              <a:rPr lang="fr-HT" sz="1200" i="0" dirty="0" err="1">
                <a:solidFill>
                  <a:schemeClr val="tx1">
                    <a:lumMod val="50000"/>
                    <a:lumOff val="50000"/>
                  </a:schemeClr>
                </a:solidFill>
              </a:rPr>
              <a:t>Depo</a:t>
            </a:r>
            <a:r>
              <a:rPr lang="fr-HT" sz="1200" i="0" dirty="0">
                <a:solidFill>
                  <a:schemeClr val="tx1">
                    <a:lumMod val="50000"/>
                    <a:lumOff val="50000"/>
                  </a:schemeClr>
                </a:solidFill>
              </a:rPr>
              <a:t> </a:t>
            </a:r>
            <a:r>
              <a:rPr lang="fr-HT" sz="1200" i="0" dirty="0" err="1">
                <a:solidFill>
                  <a:schemeClr val="tx1">
                    <a:lumMod val="50000"/>
                    <a:lumOff val="50000"/>
                  </a:schemeClr>
                </a:solidFill>
              </a:rPr>
              <a:t>pwojè</a:t>
            </a:r>
            <a:r>
              <a:rPr lang="fr-HT" sz="1200" i="0" dirty="0">
                <a:solidFill>
                  <a:schemeClr val="tx1">
                    <a:lumMod val="50000"/>
                    <a:lumOff val="50000"/>
                  </a:schemeClr>
                </a:solidFill>
              </a:rPr>
              <a:t> </a:t>
            </a:r>
            <a:r>
              <a:rPr lang="fr-HT" sz="1200" i="0" dirty="0" err="1">
                <a:solidFill>
                  <a:schemeClr val="tx1">
                    <a:lumMod val="50000"/>
                    <a:lumOff val="50000"/>
                  </a:schemeClr>
                </a:solidFill>
              </a:rPr>
              <a:t>règleman</a:t>
            </a:r>
            <a:r>
              <a:rPr lang="fr-HT" sz="1200" i="0" dirty="0">
                <a:solidFill>
                  <a:schemeClr val="tx1">
                    <a:lumMod val="50000"/>
                    <a:lumOff val="50000"/>
                  </a:schemeClr>
                </a:solidFill>
              </a:rPr>
              <a:t> SMART la</a:t>
            </a:r>
          </a:p>
          <a:p>
            <a:pPr marL="171450" indent="-171450">
              <a:lnSpc>
                <a:spcPts val="1600"/>
              </a:lnSpc>
              <a:buFont typeface="Arial" panose="020B0604020202020204" pitchFamily="34" charset="0"/>
              <a:buChar char="•"/>
            </a:pPr>
            <a:r>
              <a:rPr lang="fr-HT" sz="1200" b="1" dirty="0" err="1">
                <a:solidFill>
                  <a:schemeClr val="tx1">
                    <a:lumMod val="50000"/>
                    <a:lumOff val="50000"/>
                  </a:schemeClr>
                </a:solidFill>
              </a:rPr>
              <a:t>Prentan</a:t>
            </a:r>
            <a:r>
              <a:rPr lang="fr-HT" sz="1200" dirty="0">
                <a:solidFill>
                  <a:schemeClr val="tx1">
                    <a:lumMod val="50000"/>
                    <a:lumOff val="50000"/>
                  </a:schemeClr>
                </a:solidFill>
              </a:rPr>
              <a:t>: </a:t>
            </a:r>
            <a:r>
              <a:rPr lang="fr-HT" sz="1200" dirty="0" err="1"/>
              <a:t>Lansman</a:t>
            </a:r>
            <a:r>
              <a:rPr lang="fr-HT" sz="1200" dirty="0"/>
              <a:t> </a:t>
            </a:r>
            <a:r>
              <a:rPr lang="fr-HT" sz="1200" dirty="0" err="1">
                <a:solidFill>
                  <a:srgbClr val="3567B1"/>
                </a:solidFill>
                <a:hlinkClick r:id="rId2">
                  <a:extLst>
                    <a:ext uri="{A12FA001-AC4F-418D-AE19-62706E023703}">
                      <ahyp:hlinkClr xmlns:ahyp="http://schemas.microsoft.com/office/drawing/2018/hyperlinkcolor" val="tx"/>
                    </a:ext>
                  </a:extLst>
                </a:hlinkClick>
              </a:rPr>
              <a:t>Sistèm</a:t>
            </a:r>
            <a:r>
              <a:rPr lang="fr-HT" sz="1200" dirty="0">
                <a:solidFill>
                  <a:srgbClr val="3567B1"/>
                </a:solidFill>
                <a:hlinkClick r:id="rId2">
                  <a:extLst>
                    <a:ext uri="{A12FA001-AC4F-418D-AE19-62706E023703}">
                      <ahyp:hlinkClr xmlns:ahyp="http://schemas.microsoft.com/office/drawing/2018/hyperlinkcolor" val="tx"/>
                    </a:ext>
                  </a:extLst>
                </a:hlinkClick>
              </a:rPr>
              <a:t> </a:t>
            </a:r>
            <a:r>
              <a:rPr lang="fr-HT" sz="1200" dirty="0" err="1">
                <a:solidFill>
                  <a:srgbClr val="3567B1"/>
                </a:solidFill>
                <a:hlinkClick r:id="rId2">
                  <a:extLst>
                    <a:ext uri="{A12FA001-AC4F-418D-AE19-62706E023703}">
                      <ahyp:hlinkClr xmlns:ahyp="http://schemas.microsoft.com/office/drawing/2018/hyperlinkcolor" val="tx"/>
                    </a:ext>
                  </a:extLst>
                </a:hlinkClick>
              </a:rPr>
              <a:t>solè</a:t>
            </a:r>
            <a:r>
              <a:rPr lang="fr-HT" sz="1200" dirty="0">
                <a:solidFill>
                  <a:srgbClr val="3567B1"/>
                </a:solidFill>
                <a:hlinkClick r:id="rId2">
                  <a:extLst>
                    <a:ext uri="{A12FA001-AC4F-418D-AE19-62706E023703}">
                      <ahyp:hlinkClr xmlns:ahyp="http://schemas.microsoft.com/office/drawing/2018/hyperlinkcolor" val="tx"/>
                    </a:ext>
                  </a:extLst>
                </a:hlinkClick>
              </a:rPr>
              <a:t> pou tout </a:t>
            </a:r>
            <a:r>
              <a:rPr lang="fr-HT" sz="1200" dirty="0" err="1">
                <a:solidFill>
                  <a:srgbClr val="3567B1"/>
                </a:solidFill>
                <a:hlinkClick r:id="rId2">
                  <a:extLst>
                    <a:ext uri="{A12FA001-AC4F-418D-AE19-62706E023703}">
                      <ahyp:hlinkClr xmlns:ahyp="http://schemas.microsoft.com/office/drawing/2018/hyperlinkcolor" val="tx"/>
                    </a:ext>
                  </a:extLst>
                </a:hlinkClick>
              </a:rPr>
              <a:t>moun</a:t>
            </a:r>
            <a:endParaRPr lang="fr-HT" sz="1200" dirty="0">
              <a:solidFill>
                <a:srgbClr val="3567B1"/>
              </a:solidFill>
              <a:hlinkClick r:id="rId2">
                <a:extLst>
                  <a:ext uri="{A12FA001-AC4F-418D-AE19-62706E023703}">
                    <ahyp:hlinkClr xmlns:ahyp="http://schemas.microsoft.com/office/drawing/2018/hyperlinkcolor" val="tx"/>
                  </a:ext>
                </a:extLst>
              </a:hlinkClick>
            </a:endParaRPr>
          </a:p>
          <a:p>
            <a:pPr marL="171450" indent="-171450">
              <a:lnSpc>
                <a:spcPts val="1600"/>
              </a:lnSpc>
              <a:buFont typeface="Arial" panose="020B0604020202020204" pitchFamily="34" charset="0"/>
              <a:buChar char="•"/>
            </a:pPr>
            <a:r>
              <a:rPr lang="fr-HT" sz="1200" b="1" i="0" dirty="0" err="1">
                <a:solidFill>
                  <a:schemeClr val="tx1">
                    <a:lumMod val="50000"/>
                    <a:lumOff val="50000"/>
                  </a:schemeClr>
                </a:solidFill>
              </a:rPr>
              <a:t>Ete</a:t>
            </a:r>
            <a:r>
              <a:rPr lang="fr-HT" sz="1200" b="0" i="0" dirty="0">
                <a:solidFill>
                  <a:schemeClr val="tx1">
                    <a:lumMod val="50000"/>
                    <a:lumOff val="50000"/>
                  </a:schemeClr>
                </a:solidFill>
              </a:rPr>
              <a:t>: </a:t>
            </a:r>
            <a:r>
              <a:rPr lang="fr-HT" sz="1200" b="0" i="0" dirty="0" err="1">
                <a:solidFill>
                  <a:schemeClr val="tx1">
                    <a:lumMod val="50000"/>
                    <a:lumOff val="50000"/>
                  </a:schemeClr>
                </a:solidFill>
              </a:rPr>
              <a:t>Lansman</a:t>
            </a:r>
            <a:r>
              <a:rPr lang="fr-HT" sz="1200" b="0" i="0" dirty="0">
                <a:solidFill>
                  <a:schemeClr val="tx1">
                    <a:lumMod val="50000"/>
                    <a:lumOff val="50000"/>
                  </a:schemeClr>
                </a:solidFill>
              </a:rPr>
              <a:t> LISSP</a:t>
            </a:r>
          </a:p>
          <a:p>
            <a:pPr marL="171450" indent="-171450">
              <a:lnSpc>
                <a:spcPts val="1600"/>
              </a:lnSpc>
              <a:buFont typeface="Arial" panose="020B0604020202020204" pitchFamily="34" charset="0"/>
              <a:buChar char="•"/>
            </a:pPr>
            <a:r>
              <a:rPr lang="fr-HT" sz="1200" b="1" dirty="0">
                <a:solidFill>
                  <a:schemeClr val="tx1">
                    <a:lumMod val="50000"/>
                    <a:lumOff val="50000"/>
                  </a:schemeClr>
                </a:solidFill>
              </a:rPr>
              <a:t>31 </a:t>
            </a:r>
            <a:r>
              <a:rPr lang="fr-HT" sz="1200" b="1" dirty="0" err="1">
                <a:solidFill>
                  <a:schemeClr val="tx1">
                    <a:lumMod val="50000"/>
                    <a:lumOff val="50000"/>
                  </a:schemeClr>
                </a:solidFill>
              </a:rPr>
              <a:t>jiyè</a:t>
            </a:r>
            <a:r>
              <a:rPr lang="fr-HT" sz="1200" dirty="0">
                <a:solidFill>
                  <a:schemeClr val="tx1">
                    <a:lumMod val="50000"/>
                    <a:lumOff val="50000"/>
                  </a:schemeClr>
                </a:solidFill>
              </a:rPr>
              <a:t>: </a:t>
            </a:r>
            <a:r>
              <a:rPr lang="fr-HT" sz="1200" dirty="0" err="1">
                <a:solidFill>
                  <a:schemeClr val="tx1">
                    <a:lumMod val="50000"/>
                    <a:lumOff val="50000"/>
                  </a:schemeClr>
                </a:solidFill>
              </a:rPr>
              <a:t>Piblikasyon</a:t>
            </a:r>
            <a:r>
              <a:rPr lang="fr-HT" sz="1200" dirty="0">
                <a:solidFill>
                  <a:schemeClr val="tx1">
                    <a:lumMod val="50000"/>
                    <a:lumOff val="50000"/>
                  </a:schemeClr>
                </a:solidFill>
              </a:rPr>
              <a:t> 83E RFP </a:t>
            </a:r>
          </a:p>
          <a:p>
            <a:pPr marL="171450" indent="-171450">
              <a:lnSpc>
                <a:spcPts val="1600"/>
              </a:lnSpc>
              <a:buFont typeface="Arial" panose="020B0604020202020204" pitchFamily="34" charset="0"/>
              <a:buChar char="•"/>
            </a:pPr>
            <a:r>
              <a:rPr lang="fr-HT" sz="1200" b="1" dirty="0" err="1">
                <a:solidFill>
                  <a:schemeClr val="tx1">
                    <a:lumMod val="50000"/>
                    <a:lumOff val="50000"/>
                  </a:schemeClr>
                </a:solidFill>
              </a:rPr>
              <a:t>Otòn</a:t>
            </a:r>
            <a:r>
              <a:rPr lang="fr-HT" sz="1200" dirty="0">
                <a:solidFill>
                  <a:schemeClr val="tx1">
                    <a:lumMod val="50000"/>
                    <a:lumOff val="50000"/>
                  </a:schemeClr>
                </a:solidFill>
              </a:rPr>
              <a:t>: </a:t>
            </a:r>
            <a:r>
              <a:rPr lang="fr-HT" sz="1200" dirty="0" err="1">
                <a:solidFill>
                  <a:schemeClr val="tx1">
                    <a:lumMod val="50000"/>
                    <a:lumOff val="50000"/>
                  </a:schemeClr>
                </a:solidFill>
              </a:rPr>
              <a:t>Lanse</a:t>
            </a:r>
            <a:r>
              <a:rPr lang="fr-HT" sz="1200" dirty="0">
                <a:solidFill>
                  <a:schemeClr val="tx1">
                    <a:lumMod val="50000"/>
                    <a:lumOff val="50000"/>
                  </a:schemeClr>
                </a:solidFill>
              </a:rPr>
              <a:t> </a:t>
            </a:r>
            <a:r>
              <a:rPr lang="fr-HT" sz="1200" dirty="0" err="1">
                <a:solidFill>
                  <a:schemeClr val="tx1">
                    <a:lumMod val="50000"/>
                    <a:lumOff val="50000"/>
                  </a:schemeClr>
                </a:solidFill>
              </a:rPr>
              <a:t>pwogram</a:t>
            </a:r>
            <a:r>
              <a:rPr lang="fr-HT" sz="1200" dirty="0">
                <a:solidFill>
                  <a:schemeClr val="tx1">
                    <a:lumMod val="50000"/>
                    <a:lumOff val="50000"/>
                  </a:schemeClr>
                </a:solidFill>
              </a:rPr>
              <a:t> </a:t>
            </a:r>
            <a:r>
              <a:rPr lang="fr-HT" sz="1200" dirty="0" err="1">
                <a:solidFill>
                  <a:schemeClr val="tx1">
                    <a:lumMod val="50000"/>
                    <a:lumOff val="50000"/>
                  </a:schemeClr>
                </a:solidFill>
              </a:rPr>
              <a:t>sibvansyon</a:t>
            </a:r>
            <a:r>
              <a:rPr lang="fr-HT" sz="1200" dirty="0">
                <a:solidFill>
                  <a:schemeClr val="tx1">
                    <a:lumMod val="50000"/>
                    <a:lumOff val="50000"/>
                  </a:schemeClr>
                </a:solidFill>
              </a:rPr>
              <a:t> </a:t>
            </a:r>
            <a:r>
              <a:rPr lang="fr-HT" sz="1200" dirty="0" err="1">
                <a:solidFill>
                  <a:schemeClr val="tx1">
                    <a:lumMod val="50000"/>
                    <a:lumOff val="50000"/>
                  </a:schemeClr>
                </a:solidFill>
              </a:rPr>
              <a:t>estokaj</a:t>
            </a:r>
            <a:r>
              <a:rPr lang="fr-HT" sz="1200" dirty="0">
                <a:solidFill>
                  <a:schemeClr val="tx1">
                    <a:lumMod val="50000"/>
                    <a:lumOff val="50000"/>
                  </a:schemeClr>
                </a:solidFill>
              </a:rPr>
              <a:t> </a:t>
            </a:r>
            <a:r>
              <a:rPr lang="fr-HT" sz="1200" dirty="0" err="1">
                <a:solidFill>
                  <a:schemeClr val="tx1">
                    <a:lumMod val="50000"/>
                    <a:lumOff val="50000"/>
                  </a:schemeClr>
                </a:solidFill>
              </a:rPr>
              <a:t>enèji</a:t>
            </a:r>
            <a:r>
              <a:rPr lang="fr-HT" sz="1200" dirty="0">
                <a:solidFill>
                  <a:schemeClr val="tx1">
                    <a:lumMod val="50000"/>
                    <a:lumOff val="50000"/>
                  </a:schemeClr>
                </a:solidFill>
              </a:rPr>
              <a:t>  </a:t>
            </a: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41510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353686"/>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676405"/>
            <a:ext cx="3558370" cy="1312795"/>
          </a:xfrm>
          <a:prstGeom prst="rect">
            <a:avLst/>
          </a:prstGeom>
          <a:noFill/>
        </p:spPr>
        <p:txBody>
          <a:bodyPr wrap="square">
            <a:spAutoFit/>
          </a:bodyPr>
          <a:lstStyle/>
          <a:p>
            <a:pPr marL="171450" indent="-171450">
              <a:lnSpc>
                <a:spcPts val="1600"/>
              </a:lnSpc>
              <a:buFont typeface="Arial" panose="020B0604020202020204" pitchFamily="34" charset="0"/>
              <a:buChar char="•"/>
            </a:pPr>
            <a:r>
              <a:rPr lang="fr-HT" sz="1200" b="1" i="0" dirty="0" err="1">
                <a:solidFill>
                  <a:schemeClr val="tx1">
                    <a:lumMod val="50000"/>
                    <a:lumOff val="50000"/>
                  </a:schemeClr>
                </a:solidFill>
              </a:rPr>
              <a:t>Prentan</a:t>
            </a:r>
            <a:r>
              <a:rPr lang="fr-HT" sz="1200" b="1" i="0" dirty="0">
                <a:solidFill>
                  <a:schemeClr val="tx1">
                    <a:lumMod val="50000"/>
                    <a:lumOff val="50000"/>
                  </a:schemeClr>
                </a:solidFill>
              </a:rPr>
              <a:t>/</a:t>
            </a:r>
            <a:r>
              <a:rPr lang="fr-HT" sz="1200" b="1" i="0" dirty="0" err="1">
                <a:solidFill>
                  <a:schemeClr val="tx1">
                    <a:lumMod val="50000"/>
                    <a:lumOff val="50000"/>
                  </a:schemeClr>
                </a:solidFill>
              </a:rPr>
              <a:t>Ete</a:t>
            </a:r>
            <a:r>
              <a:rPr lang="fr-HT" sz="1200" b="1" i="0" dirty="0">
                <a:solidFill>
                  <a:schemeClr val="tx1">
                    <a:lumMod val="50000"/>
                    <a:lumOff val="50000"/>
                  </a:schemeClr>
                </a:solidFill>
              </a:rPr>
              <a:t>:</a:t>
            </a:r>
            <a:r>
              <a:rPr lang="fr-HT" sz="1200" i="0" dirty="0">
                <a:solidFill>
                  <a:schemeClr val="tx1">
                    <a:lumMod val="50000"/>
                    <a:lumOff val="50000"/>
                  </a:schemeClr>
                </a:solidFill>
              </a:rPr>
              <a:t> </a:t>
            </a:r>
            <a:r>
              <a:rPr lang="fr-HT" sz="1200" i="0" dirty="0" err="1">
                <a:solidFill>
                  <a:srgbClr val="3567B1"/>
                </a:solidFill>
                <a:hlinkClick r:id="rId3">
                  <a:extLst>
                    <a:ext uri="{A12FA001-AC4F-418D-AE19-62706E023703}">
                      <ahyp:hlinkClr xmlns:ahyp="http://schemas.microsoft.com/office/drawing/2018/hyperlinkcolor" val="tx"/>
                    </a:ext>
                  </a:extLst>
                </a:hlinkClick>
              </a:rPr>
              <a:t>Angajman</a:t>
            </a:r>
            <a:r>
              <a:rPr lang="fr-HT" sz="1200" i="0" dirty="0">
                <a:solidFill>
                  <a:srgbClr val="3567B1"/>
                </a:solidFill>
                <a:hlinkClick r:id="rId3">
                  <a:extLst>
                    <a:ext uri="{A12FA001-AC4F-418D-AE19-62706E023703}">
                      <ahyp:hlinkClr xmlns:ahyp="http://schemas.microsoft.com/office/drawing/2018/hyperlinkcolor" val="tx"/>
                    </a:ext>
                  </a:extLst>
                </a:hlinkClick>
              </a:rPr>
              <a:t> </a:t>
            </a:r>
            <a:r>
              <a:rPr lang="fr-HT" sz="1200" i="0" dirty="0" err="1">
                <a:solidFill>
                  <a:srgbClr val="3567B1"/>
                </a:solidFill>
                <a:hlinkClick r:id="rId3">
                  <a:extLst>
                    <a:ext uri="{A12FA001-AC4F-418D-AE19-62706E023703}">
                      <ahyp:hlinkClr xmlns:ahyp="http://schemas.microsoft.com/office/drawing/2018/hyperlinkcolor" val="tx"/>
                    </a:ext>
                  </a:extLst>
                </a:hlinkClick>
              </a:rPr>
              <a:t>règleman</a:t>
            </a:r>
            <a:r>
              <a:rPr lang="fr-HT" sz="1200" i="0" dirty="0">
                <a:solidFill>
                  <a:srgbClr val="3567B1"/>
                </a:solidFill>
                <a:hlinkClick r:id="rId3">
                  <a:extLst>
                    <a:ext uri="{A12FA001-AC4F-418D-AE19-62706E023703}">
                      <ahyp:hlinkClr xmlns:ahyp="http://schemas.microsoft.com/office/drawing/2018/hyperlinkcolor" val="tx"/>
                    </a:ext>
                  </a:extLst>
                </a:hlinkClick>
              </a:rPr>
              <a:t> SMART </a:t>
            </a:r>
          </a:p>
          <a:p>
            <a:pPr marL="171450" indent="-171450">
              <a:lnSpc>
                <a:spcPts val="1600"/>
              </a:lnSpc>
              <a:buFont typeface="Arial" panose="020B0604020202020204" pitchFamily="34" charset="0"/>
              <a:buChar char="•"/>
            </a:pPr>
            <a:r>
              <a:rPr lang="fr-HT" sz="1200" b="1" dirty="0" err="1">
                <a:solidFill>
                  <a:schemeClr val="tx1">
                    <a:lumMod val="50000"/>
                    <a:lumOff val="50000"/>
                  </a:schemeClr>
                </a:solidFill>
              </a:rPr>
              <a:t>Prentan</a:t>
            </a:r>
            <a:r>
              <a:rPr lang="fr-HT" sz="1200" dirty="0">
                <a:solidFill>
                  <a:schemeClr val="tx1">
                    <a:lumMod val="50000"/>
                    <a:lumOff val="50000"/>
                  </a:schemeClr>
                </a:solidFill>
              </a:rPr>
              <a:t>: </a:t>
            </a:r>
            <a:r>
              <a:rPr lang="fr-HT" sz="1200" dirty="0" err="1">
                <a:solidFill>
                  <a:schemeClr val="tx1">
                    <a:lumMod val="50000"/>
                    <a:lumOff val="50000"/>
                  </a:schemeClr>
                </a:solidFill>
              </a:rPr>
              <a:t>Pwojè</a:t>
            </a:r>
            <a:r>
              <a:rPr lang="fr-HT" sz="1200" dirty="0">
                <a:solidFill>
                  <a:schemeClr val="tx1">
                    <a:lumMod val="50000"/>
                    <a:lumOff val="50000"/>
                  </a:schemeClr>
                </a:solidFill>
              </a:rPr>
              <a:t> </a:t>
            </a:r>
            <a:r>
              <a:rPr lang="fr-HT" sz="1200" dirty="0" err="1">
                <a:solidFill>
                  <a:schemeClr val="tx1">
                    <a:lumMod val="50000"/>
                    <a:lumOff val="50000"/>
                  </a:schemeClr>
                </a:solidFill>
              </a:rPr>
              <a:t>pwopozisyon</a:t>
            </a:r>
            <a:r>
              <a:rPr lang="fr-HT" sz="1200" dirty="0">
                <a:solidFill>
                  <a:schemeClr val="tx1">
                    <a:lumMod val="50000"/>
                    <a:lumOff val="50000"/>
                  </a:schemeClr>
                </a:solidFill>
              </a:rPr>
              <a:t> pou </a:t>
            </a:r>
            <a:r>
              <a:rPr lang="fr-HT" sz="1200" dirty="0" err="1">
                <a:solidFill>
                  <a:schemeClr val="tx1">
                    <a:lumMod val="50000"/>
                    <a:lumOff val="50000"/>
                  </a:schemeClr>
                </a:solidFill>
              </a:rPr>
              <a:t>pwogram</a:t>
            </a:r>
            <a:r>
              <a:rPr lang="fr-HT" sz="1200" dirty="0">
                <a:solidFill>
                  <a:schemeClr val="tx1">
                    <a:lumMod val="50000"/>
                    <a:lumOff val="50000"/>
                  </a:schemeClr>
                </a:solidFill>
              </a:rPr>
              <a:t> </a:t>
            </a:r>
            <a:r>
              <a:rPr lang="fr-HT" sz="1200" dirty="0" err="1">
                <a:solidFill>
                  <a:schemeClr val="tx1">
                    <a:lumMod val="50000"/>
                    <a:lumOff val="50000"/>
                  </a:schemeClr>
                </a:solidFill>
              </a:rPr>
              <a:t>vibvansyon</a:t>
            </a:r>
            <a:r>
              <a:rPr lang="fr-HT" sz="1200" dirty="0">
                <a:solidFill>
                  <a:schemeClr val="tx1">
                    <a:lumMod val="50000"/>
                    <a:lumOff val="50000"/>
                  </a:schemeClr>
                </a:solidFill>
              </a:rPr>
              <a:t> </a:t>
            </a:r>
            <a:r>
              <a:rPr lang="fr-HT" sz="1200" dirty="0" err="1">
                <a:solidFill>
                  <a:schemeClr val="tx1">
                    <a:lumMod val="50000"/>
                    <a:lumOff val="50000"/>
                  </a:schemeClr>
                </a:solidFill>
              </a:rPr>
              <a:t>estokaj</a:t>
            </a:r>
            <a:r>
              <a:rPr lang="fr-HT" sz="1200" dirty="0">
                <a:solidFill>
                  <a:schemeClr val="tx1">
                    <a:lumMod val="50000"/>
                    <a:lumOff val="50000"/>
                  </a:schemeClr>
                </a:solidFill>
              </a:rPr>
              <a:t> </a:t>
            </a:r>
            <a:r>
              <a:rPr lang="fr-HT" sz="1200" dirty="0" err="1">
                <a:solidFill>
                  <a:schemeClr val="tx1">
                    <a:lumMod val="50000"/>
                    <a:lumOff val="50000"/>
                  </a:schemeClr>
                </a:solidFill>
              </a:rPr>
              <a:t>enèji</a:t>
            </a:r>
            <a:r>
              <a:rPr lang="fr-HT" sz="1200" dirty="0">
                <a:solidFill>
                  <a:schemeClr val="tx1">
                    <a:lumMod val="50000"/>
                    <a:lumOff val="50000"/>
                  </a:schemeClr>
                </a:solidFill>
              </a:rPr>
              <a:t>  </a:t>
            </a:r>
          </a:p>
          <a:p>
            <a:pPr marL="171450" indent="-171450">
              <a:lnSpc>
                <a:spcPts val="1600"/>
              </a:lnSpc>
              <a:buFont typeface="Arial" panose="020B0604020202020204" pitchFamily="34" charset="0"/>
              <a:buChar char="•"/>
            </a:pPr>
            <a:r>
              <a:rPr lang="fr-HT" sz="1200" b="1" i="0" dirty="0" err="1">
                <a:solidFill>
                  <a:schemeClr val="tx1">
                    <a:lumMod val="50000"/>
                    <a:lumOff val="50000"/>
                  </a:schemeClr>
                </a:solidFill>
              </a:rPr>
              <a:t>Prentan</a:t>
            </a:r>
            <a:r>
              <a:rPr lang="fr-HT" sz="1200" b="1" i="0" dirty="0">
                <a:solidFill>
                  <a:schemeClr val="tx1">
                    <a:lumMod val="50000"/>
                    <a:lumOff val="50000"/>
                  </a:schemeClr>
                </a:solidFill>
              </a:rPr>
              <a:t>:</a:t>
            </a:r>
            <a:r>
              <a:rPr lang="fr-HT" sz="1200" i="0" dirty="0">
                <a:solidFill>
                  <a:schemeClr val="tx1">
                    <a:lumMod val="50000"/>
                    <a:lumOff val="50000"/>
                  </a:schemeClr>
                </a:solidFill>
              </a:rPr>
              <a:t> </a:t>
            </a:r>
            <a:r>
              <a:rPr lang="fr-HT" sz="1200" dirty="0" err="1">
                <a:solidFill>
                  <a:schemeClr val="tx1">
                    <a:lumMod val="50000"/>
                    <a:lumOff val="50000"/>
                  </a:schemeClr>
                </a:solidFill>
              </a:rPr>
              <a:t>Gwoup</a:t>
            </a:r>
            <a:r>
              <a:rPr lang="fr-HT" sz="1200" dirty="0">
                <a:solidFill>
                  <a:schemeClr val="tx1">
                    <a:lumMod val="50000"/>
                    <a:lumOff val="50000"/>
                  </a:schemeClr>
                </a:solidFill>
              </a:rPr>
              <a:t> </a:t>
            </a:r>
            <a:r>
              <a:rPr lang="fr-HT" sz="1200" dirty="0" err="1">
                <a:solidFill>
                  <a:schemeClr val="tx1">
                    <a:lumMod val="50000"/>
                    <a:lumOff val="50000"/>
                  </a:schemeClr>
                </a:solidFill>
              </a:rPr>
              <a:t>travay</a:t>
            </a:r>
            <a:r>
              <a:rPr lang="fr-HT" sz="1200" dirty="0">
                <a:solidFill>
                  <a:schemeClr val="tx1">
                    <a:lumMod val="50000"/>
                    <a:lumOff val="50000"/>
                  </a:schemeClr>
                </a:solidFill>
              </a:rPr>
              <a:t> abri </a:t>
            </a:r>
            <a:r>
              <a:rPr lang="fr-HT" sz="1200" dirty="0" err="1">
                <a:solidFill>
                  <a:schemeClr val="tx1">
                    <a:lumMod val="50000"/>
                    <a:lumOff val="50000"/>
                  </a:schemeClr>
                </a:solidFill>
              </a:rPr>
              <a:t>solè</a:t>
            </a:r>
            <a:endParaRPr lang="fr-HT" sz="1200" dirty="0">
              <a:solidFill>
                <a:schemeClr val="tx1">
                  <a:lumMod val="50000"/>
                  <a:lumOff val="50000"/>
                </a:schemeClr>
              </a:solidFill>
            </a:endParaRPr>
          </a:p>
          <a:p>
            <a:pPr>
              <a:lnSpc>
                <a:spcPts val="1600"/>
              </a:lnSpc>
            </a:pPr>
            <a:endParaRPr lang="en-US" sz="1200" i="0" dirty="0">
              <a:solidFill>
                <a:schemeClr val="tx1">
                  <a:lumMod val="50000"/>
                  <a:lumOff val="50000"/>
                </a:schemeClr>
              </a:solidFill>
              <a:effectLst/>
            </a:endParaRPr>
          </a:p>
          <a:p>
            <a:pPr>
              <a:lnSpc>
                <a:spcPts val="1600"/>
              </a:lnSpc>
            </a:pPr>
            <a:endParaRPr lang="en-US" sz="12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fr-HT" sz="4000"/>
              <a:t>Enèji renouvlab ak altènatif</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buFont typeface="Arial" panose="020B0604020202020204" pitchFamily="34" charset="0"/>
              <a:buChar char="•"/>
            </a:pPr>
            <a:r>
              <a:rPr lang="fr-HT" sz="1600">
                <a:solidFill>
                  <a:srgbClr val="3567B1"/>
                </a:solidFill>
                <a:cs typeface="Sora" pitchFamily="2" charset="0"/>
              </a:rPr>
              <a:t>Pwogram objektif renouvlab sistèm solè Massachusetts (SMART):</a:t>
            </a:r>
            <a:r>
              <a:rPr lang="fr-HT" sz="1600" b="0">
                <a:solidFill>
                  <a:srgbClr val="3567B1"/>
                </a:solidFill>
                <a:cs typeface="Sora" pitchFamily="2" charset="0"/>
              </a:rPr>
              <a:t> lanse pwojè règleman, angaje moun ki gen enterè nan pwochen repetisyon pwogram lan</a:t>
            </a:r>
          </a:p>
          <a:p>
            <a:pPr marL="285750" indent="-285750">
              <a:buFont typeface="Arial" panose="020B0604020202020204" pitchFamily="34" charset="0"/>
              <a:buChar char="•"/>
            </a:pPr>
            <a:r>
              <a:rPr lang="fr-HT" sz="1600" b="1">
                <a:solidFill>
                  <a:srgbClr val="3567B1"/>
                </a:solidFill>
                <a:cs typeface="Sora" pitchFamily="2" charset="0"/>
              </a:rPr>
              <a:t>Sistèm solè pou tout moun:</a:t>
            </a:r>
            <a:r>
              <a:rPr lang="fr-HT" sz="1600" b="0">
                <a:solidFill>
                  <a:srgbClr val="3567B1"/>
                </a:solidFill>
                <a:cs typeface="Sora" pitchFamily="2" charset="0"/>
              </a:rPr>
              <a:t> pwogram yo pral louvri, ki gen ladan premye òf pou kay yon sèl fanmi</a:t>
            </a:r>
          </a:p>
          <a:p>
            <a:pPr marL="285750" indent="-285750">
              <a:buFont typeface="Arial" panose="020B0604020202020204" pitchFamily="34" charset="0"/>
              <a:buChar char="•"/>
            </a:pPr>
            <a:r>
              <a:rPr lang="fr-HT" sz="1600" b="1">
                <a:solidFill>
                  <a:srgbClr val="3567B1"/>
                </a:solidFill>
                <a:cs typeface="Sora" pitchFamily="2" charset="0"/>
              </a:rPr>
              <a:t>Pwogram sèvis sistèm solè pou moun ki pa gen gwo revni (LISSP): </a:t>
            </a:r>
            <a:r>
              <a:rPr lang="fr-HT" sz="1600" b="0">
                <a:solidFill>
                  <a:srgbClr val="3567B1"/>
                </a:solidFill>
                <a:cs typeface="Sora" pitchFamily="2" charset="0"/>
              </a:rPr>
              <a:t>aksepte aplikasyon pou sipò teknik ak finansman</a:t>
            </a:r>
          </a:p>
          <a:p>
            <a:pPr marL="285750" indent="-285750">
              <a:buFont typeface="Arial" panose="020B0604020202020204" pitchFamily="34" charset="0"/>
              <a:buChar char="•"/>
            </a:pPr>
            <a:r>
              <a:rPr lang="fr-HT" sz="1600">
                <a:solidFill>
                  <a:srgbClr val="3567B1"/>
                </a:solidFill>
                <a:cs typeface="Sora" pitchFamily="2" charset="0"/>
              </a:rPr>
              <a:t>Pwogram sibvansyon estokaj enèji: </a:t>
            </a:r>
            <a:r>
              <a:rPr lang="fr-HT" sz="1600" b="0">
                <a:solidFill>
                  <a:srgbClr val="3567B1"/>
                </a:solidFill>
                <a:cs typeface="Sora" pitchFamily="2" charset="0"/>
              </a:rPr>
              <a:t>kowòdone ak moun ki gen enterè yo, devlope ak lanse pwogram 50 milyon dola</a:t>
            </a:r>
          </a:p>
          <a:p>
            <a:pPr marL="285750" indent="-285750">
              <a:buFont typeface="Arial" panose="020B0604020202020204" pitchFamily="34" charset="0"/>
              <a:buChar char="•"/>
            </a:pPr>
            <a:r>
              <a:rPr lang="fr-HT">
                <a:solidFill>
                  <a:srgbClr val="3567B1"/>
                </a:solidFill>
                <a:cs typeface="Sora" pitchFamily="2" charset="0"/>
              </a:rPr>
              <a:t>Estokaj enèji (83E): </a:t>
            </a:r>
            <a:r>
              <a:rPr lang="fr-HT" b="0">
                <a:solidFill>
                  <a:srgbClr val="3567B1"/>
                </a:solidFill>
                <a:cs typeface="Sora" pitchFamily="2" charset="0"/>
              </a:rPr>
              <a:t>an kowòdinasyon ak DOER, EDC yo pral ekri ak pibliye yon demann pou pwopozisyon (RFP) pou jwenn estokaj enèji</a:t>
            </a: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975288"/>
            <a:ext cx="1462260" cy="338554"/>
          </a:xfrm>
          <a:prstGeom prst="rect">
            <a:avLst/>
          </a:prstGeom>
          <a:noFill/>
        </p:spPr>
        <p:txBody>
          <a:bodyPr wrap="none" rtlCol="0">
            <a:spAutoFit/>
          </a:bodyPr>
          <a:lstStyle/>
          <a:p>
            <a:r>
              <a:rPr lang="fr-HT" sz="1600" b="1">
                <a:solidFill>
                  <a:srgbClr val="1E7F7B"/>
                </a:solidFill>
                <a:cs typeface="Sora" pitchFamily="2" charset="0"/>
              </a:rPr>
              <a:t>Kalandriye 2025</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287030"/>
            <a:ext cx="3281142" cy="1312795"/>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fr-HT" sz="1200" b="1">
                <a:solidFill>
                  <a:schemeClr val="tx1">
                    <a:lumMod val="50000"/>
                    <a:lumOff val="50000"/>
                  </a:schemeClr>
                </a:solidFill>
              </a:rPr>
              <a:t>Ivè-Ete: </a:t>
            </a:r>
            <a:r>
              <a:rPr lang="fr-HT" sz="1200">
                <a:solidFill>
                  <a:schemeClr val="tx1">
                    <a:lumMod val="50000"/>
                    <a:lumOff val="50000"/>
                  </a:schemeClr>
                </a:solidFill>
              </a:rPr>
              <a:t>Rekritman</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Prentan: </a:t>
            </a:r>
            <a:r>
              <a:rPr lang="fr-HT" sz="1200">
                <a:solidFill>
                  <a:schemeClr val="tx1">
                    <a:lumMod val="50000"/>
                    <a:lumOff val="50000"/>
                  </a:schemeClr>
                </a:solidFill>
              </a:rPr>
              <a:t>Angajman enterese ki sible yo</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Prentan: </a:t>
            </a:r>
            <a:r>
              <a:rPr lang="fr-HT" sz="1200">
                <a:solidFill>
                  <a:schemeClr val="tx1">
                    <a:lumMod val="50000"/>
                    <a:lumOff val="50000"/>
                  </a:schemeClr>
                </a:solidFill>
              </a:rPr>
              <a:t>Konsiltasyon ant ajans yo</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Ete: </a:t>
            </a:r>
            <a:r>
              <a:rPr lang="fr-HT" sz="1200" b="0">
                <a:solidFill>
                  <a:schemeClr val="tx1">
                    <a:lumMod val="50000"/>
                    <a:lumOff val="50000"/>
                  </a:schemeClr>
                </a:solidFill>
              </a:rPr>
              <a:t>Sesyon teknik</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Fen sezon ete-Otòn: </a:t>
            </a:r>
            <a:r>
              <a:rPr lang="fr-HT" sz="1200" b="0">
                <a:solidFill>
                  <a:schemeClr val="tx1">
                    <a:lumMod val="50000"/>
                    <a:lumOff val="50000"/>
                  </a:schemeClr>
                </a:solidFill>
              </a:rPr>
              <a:t>Pibliye pwojè règleman yo</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Otòn-Ivè: </a:t>
            </a:r>
            <a:r>
              <a:rPr lang="fr-HT" sz="1200">
                <a:solidFill>
                  <a:schemeClr val="tx1">
                    <a:lumMod val="50000"/>
                    <a:lumOff val="50000"/>
                  </a:schemeClr>
                </a:solidFill>
              </a:rPr>
              <a:t>Kòmantè Piblik</a:t>
            </a: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390655"/>
            <a:ext cx="2682225" cy="492058"/>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fr-HT" sz="1200" b="1" i="0">
                <a:solidFill>
                  <a:schemeClr val="tx1">
                    <a:lumMod val="50000"/>
                    <a:lumOff val="50000"/>
                  </a:schemeClr>
                </a:solidFill>
              </a:rPr>
              <a:t>Ete: </a:t>
            </a:r>
            <a:r>
              <a:rPr lang="fr-HT" sz="1200" i="0">
                <a:solidFill>
                  <a:schemeClr val="tx1">
                    <a:lumMod val="50000"/>
                    <a:lumOff val="50000"/>
                  </a:schemeClr>
                </a:solidFill>
              </a:rPr>
              <a:t>Sesyon teknik</a:t>
            </a:r>
          </a:p>
          <a:p>
            <a:pPr marL="171450" indent="-171450">
              <a:lnSpc>
                <a:spcPts val="1600"/>
              </a:lnSpc>
              <a:buFont typeface="Arial" panose="020B0604020202020204" pitchFamily="34" charset="0"/>
              <a:buChar char="•"/>
            </a:pPr>
            <a:r>
              <a:rPr lang="fr-HT" sz="1200" b="1">
                <a:solidFill>
                  <a:schemeClr val="tx1">
                    <a:lumMod val="50000"/>
                    <a:lumOff val="50000"/>
                  </a:schemeClr>
                </a:solidFill>
              </a:rPr>
              <a:t>Otòn-Ivè: </a:t>
            </a:r>
            <a:r>
              <a:rPr lang="fr-HT" sz="1200">
                <a:solidFill>
                  <a:schemeClr val="tx1">
                    <a:lumMod val="50000"/>
                    <a:lumOff val="50000"/>
                  </a:schemeClr>
                </a:solidFill>
              </a:rPr>
              <a:t>Peryòd kòmantè piblik</a:t>
            </a: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fr-HT" sz="4000"/>
              <a:t>Etid sit ak pèmi</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fr-HT" sz="1800" b="0">
                <a:solidFill>
                  <a:srgbClr val="3567B1"/>
                </a:solidFill>
              </a:rPr>
              <a:t>Anplwaye ak Operasyon:</a:t>
            </a:r>
          </a:p>
          <a:p>
            <a:pPr marL="742950" lvl="1" indent="-285750">
              <a:buFont typeface="Arial"/>
              <a:buChar char="•"/>
            </a:pPr>
            <a:r>
              <a:rPr lang="fr-HT" sz="1600">
                <a:solidFill>
                  <a:srgbClr val="3567B1"/>
                </a:solidFill>
              </a:rPr>
              <a:t>Kreye nouvo divizyon </a:t>
            </a:r>
          </a:p>
          <a:p>
            <a:pPr marL="742950" lvl="1" indent="-285750">
              <a:buFont typeface="Arial"/>
              <a:buChar char="•"/>
            </a:pPr>
            <a:r>
              <a:rPr lang="fr-HT" sz="1600">
                <a:solidFill>
                  <a:srgbClr val="3567B1"/>
                </a:solidFill>
              </a:rPr>
              <a:t>Bati kapasite DOER</a:t>
            </a:r>
          </a:p>
          <a:p>
            <a:pPr marL="285750" indent="-285750">
              <a:buFont typeface="Arial"/>
              <a:buChar char="•"/>
            </a:pPr>
            <a:endParaRPr lang="en-US" sz="1800" b="0">
              <a:solidFill>
                <a:srgbClr val="3567B1"/>
              </a:solidFill>
              <a:ea typeface="Calibri"/>
              <a:cs typeface="Calibri"/>
            </a:endParaRPr>
          </a:p>
          <a:p>
            <a:pPr marL="285750" indent="-285750">
              <a:buFont typeface="Arial"/>
              <a:buChar char="•"/>
            </a:pPr>
            <a:r>
              <a:rPr lang="fr-HT" sz="1800" b="0">
                <a:solidFill>
                  <a:srgbClr val="3567B1"/>
                </a:solidFill>
                <a:cs typeface="Sora" pitchFamily="2" charset="0"/>
              </a:rPr>
              <a:t>Angajman ak sansibilizasyon moun ki gen enterè yo</a:t>
            </a:r>
          </a:p>
          <a:p>
            <a:pPr marL="285750" indent="-285750">
              <a:buFont typeface="Arial"/>
              <a:buChar char="•"/>
            </a:pPr>
            <a:endParaRPr lang="en-US" sz="1800" b="0">
              <a:solidFill>
                <a:srgbClr val="3567B1"/>
              </a:solidFill>
              <a:ea typeface="Calibri"/>
              <a:cs typeface="Sora" pitchFamily="2" charset="0"/>
            </a:endParaRPr>
          </a:p>
          <a:p>
            <a:pPr marL="285750" indent="-285750">
              <a:buFont typeface="Arial"/>
              <a:buChar char="•"/>
            </a:pPr>
            <a:r>
              <a:rPr lang="fr-HT" sz="1800" b="0">
                <a:solidFill>
                  <a:srgbClr val="3567B1"/>
                </a:solidFill>
                <a:cs typeface="Sora" pitchFamily="2" charset="0"/>
              </a:rPr>
              <a:t>Pwojè règleman yo</a:t>
            </a: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fr-HT"/>
              <a:t>Ajennda</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fr-HT" sz="1800"/>
              <a:t>Byenveni</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fr-HT" sz="1800"/>
              <a:t>Entwodiksyon nan DOER</a:t>
            </a:r>
          </a:p>
          <a:p>
            <a:endParaRPr lang="en-US"/>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fr-HT" sz="1800"/>
              <a:t>Sa n akonpli an 2024</a:t>
            </a:r>
          </a:p>
          <a:p>
            <a:endParaRPr lang="en-US"/>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fr-HT" sz="1800"/>
              <a:t>Objektif ak pwojè 2025</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fr-HT" sz="1800"/>
              <a:t>Kesyon ak repons </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fr-HT"/>
              <a:t>Kesyon ak repons</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fr-HT" sz="2000" b="1">
                <a:solidFill>
                  <a:srgbClr val="39B54A"/>
                </a:solidFill>
              </a:rPr>
              <a:t>Ou gen yon kesyon?</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1"/>
            <a:ext cx="7498543" cy="2635560"/>
          </a:xfrm>
        </p:spPr>
        <p:txBody>
          <a:bodyPr/>
          <a:lstStyle/>
          <a:p>
            <a:r>
              <a:rPr lang="fr-HT" sz="1600" b="0" i="0" dirty="0">
                <a:solidFill>
                  <a:schemeClr val="tx1">
                    <a:lumMod val="50000"/>
                    <a:lumOff val="50000"/>
                  </a:schemeClr>
                </a:solidFill>
                <a:latin typeface="Calibri" panose="020F0502020204030204" pitchFamily="34" charset="0"/>
                <a:cs typeface="Calibri" panose="020F0502020204030204" pitchFamily="34" charset="0"/>
              </a:rPr>
              <a:t>Tanpri tape kesyon w lan nan kare Q&amp;A (kesyon ak repons) oswa klike sou « </a:t>
            </a:r>
            <a:r>
              <a:rPr lang="fr-HT" sz="1600" b="0" i="0" dirty="0" err="1">
                <a:solidFill>
                  <a:schemeClr val="tx1">
                    <a:lumMod val="50000"/>
                    <a:lumOff val="50000"/>
                  </a:schemeClr>
                </a:solidFill>
                <a:latin typeface="Calibri" panose="020F0502020204030204" pitchFamily="34" charset="0"/>
                <a:cs typeface="Calibri" panose="020F0502020204030204" pitchFamily="34" charset="0"/>
              </a:rPr>
              <a:t>raise</a:t>
            </a:r>
            <a:r>
              <a:rPr lang="fr-HT" sz="1600" b="0" i="0" dirty="0">
                <a:solidFill>
                  <a:schemeClr val="tx1">
                    <a:lumMod val="50000"/>
                    <a:lumOff val="50000"/>
                  </a:schemeClr>
                </a:solidFill>
                <a:latin typeface="Calibri" panose="020F0502020204030204" pitchFamily="34" charset="0"/>
                <a:cs typeface="Calibri" panose="020F0502020204030204" pitchFamily="34" charset="0"/>
              </a:rPr>
              <a:t> hand" nan ba navigasyon Zoom ou an</a:t>
            </a:r>
          </a:p>
          <a:p>
            <a:r>
              <a:rPr lang="fr-HT" sz="1600" dirty="0"/>
              <a:t>Si w </a:t>
            </a:r>
            <a:r>
              <a:rPr lang="fr-HT" sz="1600" dirty="0" err="1"/>
              <a:t>ap</a:t>
            </a:r>
            <a:r>
              <a:rPr lang="fr-HT" sz="1600" dirty="0"/>
              <a:t> pale, </a:t>
            </a:r>
            <a:r>
              <a:rPr lang="fr-HT" sz="1600" dirty="0" err="1"/>
              <a:t>tanpri</a:t>
            </a:r>
            <a:r>
              <a:rPr lang="fr-HT" sz="1600" dirty="0"/>
              <a:t> </a:t>
            </a:r>
            <a:r>
              <a:rPr lang="fr-HT" sz="1600" dirty="0" err="1"/>
              <a:t>prezante</a:t>
            </a:r>
            <a:r>
              <a:rPr lang="fr-HT" sz="1600" dirty="0"/>
              <a:t> </a:t>
            </a:r>
            <a:r>
              <a:rPr lang="fr-HT" sz="1600" dirty="0" err="1"/>
              <a:t>tèt</a:t>
            </a:r>
            <a:r>
              <a:rPr lang="fr-HT" sz="1600" dirty="0"/>
              <a:t> ou </a:t>
            </a:r>
            <a:r>
              <a:rPr lang="fr-HT" sz="1600" dirty="0" err="1"/>
              <a:t>anvan</a:t>
            </a:r>
            <a:r>
              <a:rPr lang="fr-HT" sz="1600" dirty="0"/>
              <a:t> w </a:t>
            </a:r>
            <a:r>
              <a:rPr lang="fr-HT" sz="1600" dirty="0" err="1"/>
              <a:t>poze</a:t>
            </a:r>
            <a:r>
              <a:rPr lang="fr-HT" sz="1600" dirty="0"/>
              <a:t> </a:t>
            </a:r>
            <a:r>
              <a:rPr lang="fr-HT" sz="1600" dirty="0" err="1"/>
              <a:t>kesyon</a:t>
            </a:r>
            <a:r>
              <a:rPr lang="fr-HT" sz="1600" dirty="0"/>
              <a:t> w </a:t>
            </a:r>
            <a:r>
              <a:rPr lang="fr-HT" sz="1600" dirty="0" err="1"/>
              <a:t>lan</a:t>
            </a:r>
            <a:endParaRPr lang="fr-HT" sz="1600" dirty="0"/>
          </a:p>
          <a:p>
            <a:r>
              <a:rPr lang="fr-HT" sz="1600" b="0" i="0" dirty="0">
                <a:solidFill>
                  <a:schemeClr val="tx1">
                    <a:lumMod val="50000"/>
                    <a:lumOff val="50000"/>
                  </a:schemeClr>
                </a:solidFill>
                <a:latin typeface="Calibri" panose="020F0502020204030204" pitchFamily="34" charset="0"/>
                <a:cs typeface="Calibri" panose="020F0502020204030204" pitchFamily="34" charset="0"/>
              </a:rPr>
              <a:t>Tanpri kenbe kesyon w yo brèf ak fè sa ak respè pou nou ka rive jwenn </a:t>
            </a:r>
            <a:r>
              <a:rPr lang="fr-HT" sz="1600" b="0" i="0" dirty="0" err="1">
                <a:solidFill>
                  <a:schemeClr val="tx1">
                    <a:lumMod val="50000"/>
                    <a:lumOff val="50000"/>
                  </a:schemeClr>
                </a:solidFill>
                <a:latin typeface="Calibri" panose="020F0502020204030204" pitchFamily="34" charset="0"/>
                <a:cs typeface="Calibri" panose="020F0502020204030204" pitchFamily="34" charset="0"/>
              </a:rPr>
              <a:t>otank</a:t>
            </a:r>
            <a:r>
              <a:rPr lang="fr-HT" sz="1600" b="0" i="0" dirty="0">
                <a:solidFill>
                  <a:schemeClr val="tx1">
                    <a:lumMod val="50000"/>
                    <a:lumOff val="50000"/>
                  </a:schemeClr>
                </a:solidFill>
                <a:latin typeface="Calibri" panose="020F0502020204030204" pitchFamily="34" charset="0"/>
                <a:cs typeface="Calibri" panose="020F0502020204030204" pitchFamily="34" charset="0"/>
              </a:rPr>
              <a:t> posib</a:t>
            </a:r>
          </a:p>
          <a:p>
            <a:r>
              <a:rPr lang="fr-HT" sz="1600" dirty="0"/>
              <a:t>Si w nan yon chanèl ak yon entèprèt epi ou gen yon kesyon, tanpri tape kesyon w lan nan kare Q&amp;</a:t>
            </a:r>
            <a:r>
              <a:rPr lang="fr-HT" sz="1600"/>
              <a:t>A konsa yo </a:t>
            </a:r>
            <a:r>
              <a:rPr lang="fr-HT" sz="1600" dirty="0"/>
              <a:t>ka entèprete li</a:t>
            </a:r>
          </a:p>
          <a:p>
            <a:endParaRPr lang="en-US"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fr-HT" dirty="0">
                <a:solidFill>
                  <a:schemeClr val="tx1"/>
                </a:solidFill>
                <a:latin typeface="Calibri" panose="020F0502020204030204" pitchFamily="34" charset="0"/>
                <a:cs typeface="Calibri" panose="020F0502020204030204" pitchFamily="34" charset="0"/>
              </a:rPr>
              <a:t>*Y </a:t>
            </a:r>
            <a:r>
              <a:rPr lang="fr-HT" dirty="0" err="1">
                <a:solidFill>
                  <a:schemeClr val="tx1"/>
                </a:solidFill>
                <a:latin typeface="Calibri" panose="020F0502020204030204" pitchFamily="34" charset="0"/>
                <a:cs typeface="Calibri" panose="020F0502020204030204" pitchFamily="34" charset="0"/>
              </a:rPr>
              <a:t>ap</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anrejistre</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seyans</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diskisyon</a:t>
            </a:r>
            <a:r>
              <a:rPr lang="fr-HT" dirty="0">
                <a:solidFill>
                  <a:schemeClr val="tx1"/>
                </a:solidFill>
                <a:latin typeface="Calibri" panose="020F0502020204030204" pitchFamily="34" charset="0"/>
                <a:cs typeface="Calibri" panose="020F0502020204030204" pitchFamily="34" charset="0"/>
              </a:rPr>
              <a:t> an, </a:t>
            </a:r>
            <a:r>
              <a:rPr lang="fr-HT" dirty="0" err="1">
                <a:solidFill>
                  <a:schemeClr val="tx1"/>
                </a:solidFill>
                <a:latin typeface="Calibri" panose="020F0502020204030204" pitchFamily="34" charset="0"/>
                <a:cs typeface="Calibri" panose="020F0502020204030204" pitchFamily="34" charset="0"/>
              </a:rPr>
              <a:t>ki</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gen</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ladan</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pati</a:t>
            </a:r>
            <a:r>
              <a:rPr lang="fr-HT" dirty="0">
                <a:solidFill>
                  <a:schemeClr val="tx1"/>
                </a:solidFill>
                <a:latin typeface="Calibri" panose="020F0502020204030204" pitchFamily="34" charset="0"/>
                <a:cs typeface="Calibri" panose="020F0502020204030204" pitchFamily="34" charset="0"/>
              </a:rPr>
              <a:t> Q&amp;A a, </a:t>
            </a:r>
            <a:r>
              <a:rPr lang="fr-HT" dirty="0" err="1">
                <a:solidFill>
                  <a:schemeClr val="tx1"/>
                </a:solidFill>
                <a:latin typeface="Calibri" panose="020F0502020204030204" pitchFamily="34" charset="0"/>
                <a:cs typeface="Calibri" panose="020F0502020204030204" pitchFamily="34" charset="0"/>
              </a:rPr>
              <a:t>epi</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yo</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pral</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afiche</a:t>
            </a:r>
            <a:r>
              <a:rPr lang="fr-HT" dirty="0">
                <a:solidFill>
                  <a:schemeClr val="tx1"/>
                </a:solidFill>
                <a:latin typeface="Calibri" panose="020F0502020204030204" pitchFamily="34" charset="0"/>
                <a:cs typeface="Calibri" panose="020F0502020204030204" pitchFamily="34" charset="0"/>
              </a:rPr>
              <a:t> l sou </a:t>
            </a:r>
            <a:r>
              <a:rPr lang="fr-HT" dirty="0" err="1">
                <a:solidFill>
                  <a:schemeClr val="tx1"/>
                </a:solidFill>
                <a:latin typeface="Calibri" panose="020F0502020204030204" pitchFamily="34" charset="0"/>
                <a:cs typeface="Calibri" panose="020F0502020204030204" pitchFamily="34" charset="0"/>
              </a:rPr>
              <a:t>sit</a:t>
            </a:r>
            <a:r>
              <a:rPr lang="fr-HT" dirty="0">
                <a:solidFill>
                  <a:schemeClr val="tx1"/>
                </a:solidFill>
                <a:latin typeface="Calibri" panose="020F0502020204030204" pitchFamily="34" charset="0"/>
                <a:cs typeface="Calibri" panose="020F0502020204030204" pitchFamily="34" charset="0"/>
              </a:rPr>
              <a:t> </a:t>
            </a:r>
            <a:r>
              <a:rPr lang="fr-HT" dirty="0" err="1">
                <a:solidFill>
                  <a:schemeClr val="tx1"/>
                </a:solidFill>
                <a:latin typeface="Calibri" panose="020F0502020204030204" pitchFamily="34" charset="0"/>
                <a:cs typeface="Calibri" panose="020F0502020204030204" pitchFamily="34" charset="0"/>
              </a:rPr>
              <a:t>entènèt</a:t>
            </a:r>
            <a:r>
              <a:rPr lang="fr-HT" dirty="0">
                <a:solidFill>
                  <a:schemeClr val="tx1"/>
                </a:solidFill>
                <a:latin typeface="Calibri" panose="020F0502020204030204" pitchFamily="34" charset="0"/>
                <a:cs typeface="Calibri" panose="020F0502020204030204" pitchFamily="34" charset="0"/>
              </a:rPr>
              <a:t> DOER a</a:t>
            </a:r>
          </a:p>
          <a:p>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fr-HT"/>
              <a:t>DOER vle tande w</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6" y="2098902"/>
            <a:ext cx="8603443" cy="3349398"/>
          </a:xfrm>
        </p:spPr>
        <p:txBody>
          <a:bodyPr/>
          <a:lstStyle/>
          <a:p>
            <a:pPr>
              <a:spcBef>
                <a:spcPts val="0"/>
              </a:spcBef>
              <a:spcAft>
                <a:spcPts val="600"/>
              </a:spcAft>
            </a:pPr>
            <a:r>
              <a:rPr lang="fr-HT" b="1" dirty="0" err="1"/>
              <a:t>Tanpri</a:t>
            </a:r>
            <a:r>
              <a:rPr lang="fr-HT" b="1" dirty="0"/>
              <a:t> </a:t>
            </a:r>
            <a:r>
              <a:rPr lang="fr-HT" b="1" dirty="0" err="1"/>
              <a:t>soumèt</a:t>
            </a:r>
            <a:r>
              <a:rPr lang="fr-HT" b="1" dirty="0"/>
              <a:t> </a:t>
            </a:r>
            <a:r>
              <a:rPr lang="fr-HT" b="1" dirty="0" err="1"/>
              <a:t>kòmantè</a:t>
            </a:r>
            <a:r>
              <a:rPr lang="fr-HT" b="1" dirty="0"/>
              <a:t> </a:t>
            </a:r>
            <a:r>
              <a:rPr lang="fr-HT" b="1" dirty="0" err="1"/>
              <a:t>alekri</a:t>
            </a:r>
            <a:r>
              <a:rPr lang="fr-HT" b="1" dirty="0"/>
              <a:t> </a:t>
            </a:r>
            <a:r>
              <a:rPr lang="fr-HT" b="1" dirty="0" err="1"/>
              <a:t>bay</a:t>
            </a:r>
            <a:r>
              <a:rPr lang="fr-HT" b="1" dirty="0"/>
              <a:t> </a:t>
            </a:r>
            <a:r>
              <a:rPr lang="fr-HT" b="1" dirty="0">
                <a:solidFill>
                  <a:srgbClr val="3567B1"/>
                </a:solidFill>
                <a:hlinkClick r:id="rId2">
                  <a:extLst>
                    <a:ext uri="{A12FA001-AC4F-418D-AE19-62706E023703}">
                      <ahyp:hlinkClr xmlns:ahyp="http://schemas.microsoft.com/office/drawing/2018/hyperlinkcolor" val="tx"/>
                    </a:ext>
                  </a:extLst>
                </a:hlinkClick>
              </a:rPr>
              <a:t>doer.energy@mass.gov</a:t>
            </a:r>
            <a:r>
              <a:rPr lang="fr-HT" b="1" dirty="0">
                <a:solidFill>
                  <a:schemeClr val="accent1"/>
                </a:solidFill>
              </a:rPr>
              <a:t> </a:t>
            </a:r>
            <a:r>
              <a:rPr lang="fr-HT" b="1" dirty="0"/>
              <a:t>pou pita 5 PM nan </a:t>
            </a:r>
            <a:r>
              <a:rPr lang="fr-HT" b="1" dirty="0" err="1"/>
              <a:t>dat</a:t>
            </a:r>
            <a:r>
              <a:rPr lang="fr-HT" b="1" dirty="0"/>
              <a:t> 17 </a:t>
            </a:r>
            <a:r>
              <a:rPr lang="fr-HT" b="1" dirty="0" err="1"/>
              <a:t>fevriye</a:t>
            </a:r>
            <a:endParaRPr lang="fr-HT" b="1" dirty="0"/>
          </a:p>
          <a:p>
            <a:pPr>
              <a:spcBef>
                <a:spcPts val="0"/>
              </a:spcBef>
            </a:pPr>
            <a:r>
              <a:rPr lang="fr-HT" b="1" i="1" dirty="0" err="1"/>
              <a:t>Yo</a:t>
            </a:r>
            <a:r>
              <a:rPr lang="fr-HT" b="1" i="1" dirty="0"/>
              <a:t> </a:t>
            </a:r>
            <a:r>
              <a:rPr lang="fr-HT" b="1" i="1" dirty="0" err="1"/>
              <a:t>pral</a:t>
            </a:r>
            <a:r>
              <a:rPr lang="fr-HT" b="1" i="1" dirty="0"/>
              <a:t> </a:t>
            </a:r>
            <a:r>
              <a:rPr lang="fr-HT" b="1" i="1" dirty="0" err="1"/>
              <a:t>afiche</a:t>
            </a:r>
            <a:r>
              <a:rPr lang="fr-HT" b="1" i="1" dirty="0"/>
              <a:t> tout </a:t>
            </a:r>
            <a:r>
              <a:rPr lang="fr-HT" b="1" i="1" dirty="0" err="1"/>
              <a:t>kòmantè</a:t>
            </a:r>
            <a:r>
              <a:rPr lang="fr-HT" b="1" i="1" dirty="0"/>
              <a:t> </a:t>
            </a:r>
            <a:r>
              <a:rPr lang="fr-HT" b="1" i="1" dirty="0" err="1"/>
              <a:t>piblikman</a:t>
            </a:r>
            <a:r>
              <a:rPr lang="fr-HT" b="1" i="1" dirty="0"/>
              <a:t> sou </a:t>
            </a:r>
            <a:r>
              <a:rPr lang="fr-HT" b="1" i="1" dirty="0" err="1"/>
              <a:t>sit</a:t>
            </a:r>
            <a:r>
              <a:rPr lang="fr-HT" b="1" i="1" dirty="0"/>
              <a:t> </a:t>
            </a:r>
            <a:r>
              <a:rPr lang="fr-HT" b="1" i="1" dirty="0" err="1"/>
              <a:t>entènèt</a:t>
            </a:r>
            <a:r>
              <a:rPr lang="fr-HT" b="1" i="1" dirty="0"/>
              <a:t> DOER a</a:t>
            </a:r>
          </a:p>
          <a:p>
            <a:pPr>
              <a:spcBef>
                <a:spcPts val="0"/>
              </a:spcBef>
              <a:spcAft>
                <a:spcPts val="1200"/>
              </a:spcAft>
            </a:pPr>
            <a:endParaRPr lang="en-US" sz="1200" dirty="0"/>
          </a:p>
          <a:p>
            <a:pPr>
              <a:spcBef>
                <a:spcPts val="0"/>
              </a:spcBef>
              <a:spcAft>
                <a:spcPts val="1200"/>
              </a:spcAft>
            </a:pPr>
            <a:r>
              <a:rPr lang="fr-HT" b="1" dirty="0" err="1"/>
              <a:t>Kòmantè</a:t>
            </a:r>
            <a:r>
              <a:rPr lang="fr-HT" b="1" dirty="0"/>
              <a:t> </a:t>
            </a:r>
            <a:r>
              <a:rPr lang="fr-HT" b="1" dirty="0" err="1"/>
              <a:t>yo</a:t>
            </a:r>
            <a:r>
              <a:rPr lang="fr-HT" b="1" dirty="0"/>
              <a:t> ka </a:t>
            </a:r>
            <a:r>
              <a:rPr lang="fr-HT" b="1" dirty="0" err="1"/>
              <a:t>reponn</a:t>
            </a:r>
            <a:r>
              <a:rPr lang="fr-HT" b="1" dirty="0"/>
              <a:t> </a:t>
            </a:r>
            <a:r>
              <a:rPr lang="fr-HT" b="1" dirty="0" err="1"/>
              <a:t>kesyon</a:t>
            </a:r>
            <a:r>
              <a:rPr lang="fr-HT" b="1" dirty="0"/>
              <a:t> sa </a:t>
            </a:r>
            <a:r>
              <a:rPr lang="fr-HT" b="1" dirty="0" err="1"/>
              <a:t>yo</a:t>
            </a:r>
            <a:r>
              <a:rPr lang="fr-HT" b="1" dirty="0"/>
              <a:t>:</a:t>
            </a:r>
          </a:p>
          <a:p>
            <a:pPr marL="285750" indent="-285750">
              <a:spcBef>
                <a:spcPts val="0"/>
              </a:spcBef>
              <a:spcAft>
                <a:spcPts val="600"/>
              </a:spcAft>
              <a:buFont typeface="Arial" panose="020B0604020202020204" pitchFamily="34" charset="0"/>
              <a:buChar char="•"/>
            </a:pPr>
            <a:endParaRPr lang="en-US" sz="800" dirty="0"/>
          </a:p>
          <a:p>
            <a:pPr marL="285750" indent="-285750">
              <a:spcBef>
                <a:spcPts val="0"/>
              </a:spcBef>
              <a:spcAft>
                <a:spcPts val="600"/>
              </a:spcAft>
              <a:buFont typeface="Arial" panose="020B0604020202020204" pitchFamily="34" charset="0"/>
              <a:buChar char="•"/>
            </a:pPr>
            <a:r>
              <a:rPr lang="fr-HT" sz="1800" dirty="0" err="1"/>
              <a:t>Èske</a:t>
            </a:r>
            <a:r>
              <a:rPr lang="fr-HT" sz="1800" dirty="0"/>
              <a:t> w </a:t>
            </a:r>
            <a:r>
              <a:rPr lang="fr-HT" sz="1800" dirty="0" err="1"/>
              <a:t>gen</a:t>
            </a:r>
            <a:r>
              <a:rPr lang="fr-HT" sz="1800" dirty="0"/>
              <a:t> </a:t>
            </a:r>
            <a:r>
              <a:rPr lang="fr-HT" sz="1800" dirty="0" err="1"/>
              <a:t>fidbak</a:t>
            </a:r>
            <a:r>
              <a:rPr lang="fr-HT" sz="1800" dirty="0"/>
              <a:t> sou plan DOER pou 2025?</a:t>
            </a:r>
          </a:p>
          <a:p>
            <a:pPr marL="285750" indent="-285750">
              <a:spcBef>
                <a:spcPts val="0"/>
              </a:spcBef>
              <a:spcAft>
                <a:spcPts val="600"/>
              </a:spcAft>
              <a:buFont typeface="Arial" panose="020B0604020202020204" pitchFamily="34" charset="0"/>
              <a:buChar char="•"/>
            </a:pPr>
            <a:r>
              <a:rPr lang="fr-HT" sz="1800" dirty="0" err="1"/>
              <a:t>Kijan</a:t>
            </a:r>
            <a:r>
              <a:rPr lang="fr-HT" sz="1800" dirty="0"/>
              <a:t> </a:t>
            </a:r>
            <a:r>
              <a:rPr lang="fr-HT" sz="1800" dirty="0" err="1"/>
              <a:t>pwogram</a:t>
            </a:r>
            <a:r>
              <a:rPr lang="fr-HT" sz="1800" dirty="0"/>
              <a:t> DOER </a:t>
            </a:r>
            <a:r>
              <a:rPr lang="fr-HT" sz="1800" dirty="0" err="1"/>
              <a:t>yo</a:t>
            </a:r>
            <a:r>
              <a:rPr lang="fr-HT" sz="1800" dirty="0"/>
              <a:t> </a:t>
            </a:r>
            <a:r>
              <a:rPr lang="fr-HT" sz="1800" dirty="0" err="1"/>
              <a:t>afekte</a:t>
            </a:r>
            <a:r>
              <a:rPr lang="fr-HT" sz="1800" dirty="0"/>
              <a:t> w?</a:t>
            </a:r>
          </a:p>
          <a:p>
            <a:pPr marL="285750" indent="-285750">
              <a:spcBef>
                <a:spcPts val="0"/>
              </a:spcBef>
              <a:spcAft>
                <a:spcPts val="600"/>
              </a:spcAft>
              <a:buFont typeface="Arial" panose="020B0604020202020204" pitchFamily="34" charset="0"/>
              <a:buChar char="•"/>
            </a:pPr>
            <a:r>
              <a:rPr lang="fr-HT" sz="1800" dirty="0" err="1"/>
              <a:t>Èske</a:t>
            </a:r>
            <a:r>
              <a:rPr lang="fr-HT" sz="1800" dirty="0"/>
              <a:t> te </a:t>
            </a:r>
            <a:r>
              <a:rPr lang="fr-HT" sz="1800" dirty="0" err="1"/>
              <a:t>gen</a:t>
            </a:r>
            <a:r>
              <a:rPr lang="fr-HT" sz="1800" dirty="0"/>
              <a:t> </a:t>
            </a:r>
            <a:r>
              <a:rPr lang="fr-HT" sz="1800" dirty="0" err="1"/>
              <a:t>yon</a:t>
            </a:r>
            <a:r>
              <a:rPr lang="fr-HT" sz="1800" dirty="0"/>
              <a:t> </a:t>
            </a:r>
            <a:r>
              <a:rPr lang="fr-HT" sz="1800" dirty="0" err="1"/>
              <a:t>bagay</a:t>
            </a:r>
            <a:r>
              <a:rPr lang="fr-HT" sz="1800" dirty="0"/>
              <a:t> ou te </a:t>
            </a:r>
            <a:r>
              <a:rPr lang="fr-HT" sz="1800" dirty="0" err="1"/>
              <a:t>aprann</a:t>
            </a:r>
            <a:r>
              <a:rPr lang="fr-HT" sz="1800" dirty="0"/>
              <a:t> </a:t>
            </a:r>
            <a:r>
              <a:rPr lang="fr-HT" sz="1800" dirty="0" err="1"/>
              <a:t>jodi</a:t>
            </a:r>
            <a:r>
              <a:rPr lang="fr-HT" sz="1800" dirty="0"/>
              <a:t> a sou </a:t>
            </a:r>
            <a:r>
              <a:rPr lang="fr-HT" sz="1800" dirty="0" err="1"/>
              <a:t>kisa</a:t>
            </a:r>
            <a:r>
              <a:rPr lang="fr-HT" sz="1800" dirty="0"/>
              <a:t> ou ta </a:t>
            </a:r>
            <a:r>
              <a:rPr lang="fr-HT" sz="1800" dirty="0" err="1"/>
              <a:t>renmen</a:t>
            </a:r>
            <a:r>
              <a:rPr lang="fr-HT" sz="1800" dirty="0"/>
              <a:t> </a:t>
            </a:r>
            <a:r>
              <a:rPr lang="fr-HT" sz="1800" dirty="0" err="1"/>
              <a:t>aprann</a:t>
            </a:r>
            <a:r>
              <a:rPr lang="fr-HT" sz="1800" dirty="0"/>
              <a:t> plis?</a:t>
            </a:r>
          </a:p>
          <a:p>
            <a:pPr marL="285750" indent="-285750">
              <a:spcBef>
                <a:spcPts val="0"/>
              </a:spcBef>
              <a:spcAft>
                <a:spcPts val="600"/>
              </a:spcAft>
              <a:buFont typeface="Arial" panose="020B0604020202020204" pitchFamily="34" charset="0"/>
              <a:buChar char="•"/>
            </a:pPr>
            <a:r>
              <a:rPr lang="fr-HT" sz="1800" dirty="0" err="1"/>
              <a:t>Èske</a:t>
            </a:r>
            <a:r>
              <a:rPr lang="fr-HT" sz="1800" dirty="0"/>
              <a:t> w </a:t>
            </a:r>
            <a:r>
              <a:rPr lang="fr-HT" sz="1800" dirty="0" err="1"/>
              <a:t>gen</a:t>
            </a:r>
            <a:r>
              <a:rPr lang="fr-HT" sz="1800" dirty="0"/>
              <a:t> </a:t>
            </a:r>
            <a:r>
              <a:rPr lang="fr-HT" sz="1800" dirty="0" err="1"/>
              <a:t>nenpòt</a:t>
            </a:r>
            <a:r>
              <a:rPr lang="fr-HT" sz="1800" dirty="0"/>
              <a:t> </a:t>
            </a:r>
            <a:r>
              <a:rPr lang="fr-HT" sz="1800" dirty="0" err="1"/>
              <a:t>rekòmandasyon</a:t>
            </a:r>
            <a:r>
              <a:rPr lang="fr-HT" sz="1800" dirty="0"/>
              <a:t> pou </a:t>
            </a:r>
            <a:r>
              <a:rPr lang="fr-HT" sz="1800" dirty="0" err="1"/>
              <a:t>pwochen</a:t>
            </a:r>
            <a:r>
              <a:rPr lang="fr-HT" sz="1800" dirty="0"/>
              <a:t> </a:t>
            </a:r>
            <a:r>
              <a:rPr lang="fr-HT" sz="1800" dirty="0" err="1"/>
              <a:t>angajman</a:t>
            </a:r>
            <a:r>
              <a:rPr lang="fr-HT" sz="1800" dirty="0"/>
              <a:t> </a:t>
            </a:r>
            <a:r>
              <a:rPr lang="fr-HT" sz="1800" dirty="0" err="1"/>
              <a:t>piblik</a:t>
            </a:r>
            <a:r>
              <a:rPr lang="fr-HT" sz="1800" dirty="0"/>
              <a:t> DOER a?</a:t>
            </a:r>
          </a:p>
          <a:p>
            <a:pPr marL="285750" indent="-285750">
              <a:spcBef>
                <a:spcPts val="0"/>
              </a:spcBef>
              <a:spcAft>
                <a:spcPts val="600"/>
              </a:spcAft>
              <a:buFont typeface="Arial" panose="020B0604020202020204" pitchFamily="34" charset="0"/>
              <a:buChar char="•"/>
            </a:pPr>
            <a:r>
              <a:rPr lang="fr-HT" sz="1800" dirty="0" err="1"/>
              <a:t>Ki</a:t>
            </a:r>
            <a:r>
              <a:rPr lang="fr-HT" sz="1800" dirty="0"/>
              <a:t> sa ou panse </a:t>
            </a:r>
            <a:r>
              <a:rPr lang="fr-HT" sz="1800" dirty="0" err="1"/>
              <a:t>priyorite</a:t>
            </a:r>
            <a:r>
              <a:rPr lang="fr-HT" sz="1800" dirty="0"/>
              <a:t> DOER ta </a:t>
            </a:r>
            <a:r>
              <a:rPr lang="fr-HT" sz="1800" dirty="0" err="1"/>
              <a:t>dwe</a:t>
            </a:r>
            <a:r>
              <a:rPr lang="fr-HT" sz="1800" dirty="0"/>
              <a:t> </a:t>
            </a:r>
            <a:r>
              <a:rPr lang="fr-HT" sz="1800" dirty="0" err="1"/>
              <a:t>ye</a:t>
            </a:r>
            <a:r>
              <a:rPr lang="fr-HT" sz="1800" dirty="0"/>
              <a:t>?</a:t>
            </a:r>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b="1" dirty="0"/>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fr-HT" sz="120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fr-HT" sz="1200" i="0" u="none" strike="noStrike">
                <a:solidFill>
                  <a:schemeClr val="tx1">
                    <a:lumMod val="50000"/>
                    <a:lumOff val="50000"/>
                  </a:schemeClr>
                </a:solidFill>
              </a:rPr>
              <a:t>(</a:t>
            </a:r>
            <a:r>
              <a:rPr lang="fr-HT"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fr-HT"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fr-HT"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p:txBody>
          <a:bodyPr/>
          <a:lstStyle/>
          <a:p>
            <a:r>
              <a:rPr lang="fr-HT"/>
              <a:t>Kontakte nou</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fr-HT" b="0">
                <a:solidFill>
                  <a:schemeClr val="tx1">
                    <a:lumMod val="50000"/>
                    <a:lumOff val="50000"/>
                  </a:schemeClr>
                </a:solidFill>
              </a:rPr>
              <a:t>Vizite sit entènèt nou an </a:t>
            </a:r>
            <a:r>
              <a:rPr lang="fr-HT" b="0">
                <a:solidFill>
                  <a:srgbClr val="3567B1"/>
                </a:solidFill>
                <a:hlinkClick r:id="rId6">
                  <a:extLst>
                    <a:ext uri="{A12FA001-AC4F-418D-AE19-62706E023703}">
                      <ahyp:hlinkClr xmlns:ahyp="http://schemas.microsoft.com/office/drawing/2018/hyperlinkcolor" val="tx"/>
                    </a:ext>
                  </a:extLst>
                </a:hlinkClick>
              </a:rPr>
              <a:t>pou w enskri nan lis imel DOER yo</a:t>
            </a: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fr-HT">
                <a:solidFill>
                  <a:srgbClr val="2CB34B"/>
                </a:solidFill>
              </a:rPr>
              <a:t>Enfòmasyon DOER</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r>
              <a:rPr lang="fr-HT" sz="1600">
                <a:solidFill>
                  <a:srgbClr val="2D3990"/>
                </a:solidFill>
                <a:latin typeface="Calibri" panose="020F0502020204030204" pitchFamily="34" charset="0"/>
                <a:ea typeface="Aptos" panose="020B0004020202020204" pitchFamily="34" charset="0"/>
              </a:rPr>
              <a:t>Misyon:</a:t>
            </a:r>
            <a:r>
              <a:rPr lang="fr-HT" sz="1600" b="0">
                <a:solidFill>
                  <a:srgbClr val="2D3990"/>
                </a:solidFill>
                <a:latin typeface="Calibri" panose="020F0502020204030204" pitchFamily="34" charset="0"/>
                <a:ea typeface="Aptos" panose="020B0004020202020204" pitchFamily="34" charset="0"/>
              </a:rPr>
              <a:t> Kreye yon avni enèji pwòp, abòdab, rezistan, ak ekitab pou tout moun nan Commonwealth la. </a:t>
            </a:r>
          </a:p>
          <a:p>
            <a:pPr marL="0" marR="0"/>
            <a:r>
              <a:rPr lang="fr-HT" sz="1600">
                <a:solidFill>
                  <a:srgbClr val="2D3990"/>
                </a:solidFill>
                <a:latin typeface="Calibri" panose="020F0502020204030204" pitchFamily="34" charset="0"/>
                <a:ea typeface="Aptos" panose="020B0004020202020204" pitchFamily="34" charset="0"/>
              </a:rPr>
              <a:t>Kiyès nou ye:</a:t>
            </a:r>
            <a:r>
              <a:rPr lang="fr-HT" sz="1600" b="0">
                <a:solidFill>
                  <a:srgbClr val="2D3990"/>
                </a:solidFill>
                <a:latin typeface="Calibri" panose="020F0502020204030204" pitchFamily="34" charset="0"/>
                <a:ea typeface="Aptos" panose="020B0004020202020204" pitchFamily="34" charset="0"/>
              </a:rPr>
              <a:t> Antanke Biwo enèji eta a, DOER se ajans politik enèji prensipal pou Commonwealth la. DOER sipòte objektif enèji pwòp Commonwealth la kòm yon pati nan yon repons konplè nan tout Administrasyon an nan menas la nan chanjman nan klima. DOER konsantre sou tranzisyon ekipman pou enèji nou an nan pi ba emisyon, diminye ak fòme demann enèji, ak amelyore enfrastrikti sistèm enèji nou an. </a:t>
            </a:r>
          </a:p>
          <a:p>
            <a:pPr marL="0" marR="0"/>
            <a:r>
              <a:rPr lang="fr-HT" sz="1600">
                <a:solidFill>
                  <a:srgbClr val="2D3990"/>
                </a:solidFill>
                <a:latin typeface="Calibri" panose="020F0502020204030204" pitchFamily="34" charset="0"/>
                <a:ea typeface="Aptos" panose="020B0004020202020204" pitchFamily="34" charset="0"/>
              </a:rPr>
              <a:t>Sa nou fè:</a:t>
            </a:r>
            <a:r>
              <a:rPr lang="fr-HT" sz="1600" b="0">
                <a:solidFill>
                  <a:srgbClr val="2D3990"/>
                </a:solidFill>
                <a:latin typeface="Calibri" panose="020F0502020204030204" pitchFamily="34" charset="0"/>
                <a:ea typeface="Aptos" panose="020B0004020202020204" pitchFamily="34" charset="0"/>
              </a:rPr>
              <a:t> Pou atenn objektif nou yo, DOER konekte ak kolabore ak enterese yo enèji pou devlope yon politik efikas. DOER aplike règleman sa a nan planifikasyon, règleman, ak bay finansman. DOER bay moun, òganizasyon, ak kominote zouti pou sipòte objektif enèji pwòp yo. DOER pran angajman pou transparans ak edikasyon, sipòte aksè aksesib ak enfòmasyon ak konesans sou enèji.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fr-HT" b="1">
                <a:solidFill>
                  <a:schemeClr val="bg1"/>
                </a:solidFill>
                <a:cs typeface="Poppins" panose="00000500000000000000" pitchFamily="2" charset="0"/>
              </a:rPr>
              <a:t>Nou se yon ajans</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457388" cy="661976"/>
          </a:xfrm>
          <a:prstGeom prst="rect">
            <a:avLst/>
          </a:prstGeom>
          <a:noFill/>
        </p:spPr>
        <p:txBody>
          <a:bodyPr wrap="square">
            <a:spAutoFit/>
          </a:bodyPr>
          <a:lstStyle/>
          <a:p>
            <a:r>
              <a:rPr lang="fr-HT" sz="1200" b="0" i="0">
                <a:solidFill>
                  <a:schemeClr val="bg1"/>
                </a:solidFill>
              </a:rPr>
              <a:t>Biwo egzekitif enèji ak afè anviwònman (EEA)</a:t>
            </a: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Depatman resous enèjetik</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Kominote Vèt</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Bay egzanp</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Ekonomi enèjetik</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Enèji renouvlab ak altènatif</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dirty="0" err="1"/>
              <a:t>Politik</a:t>
            </a:r>
            <a:r>
              <a:rPr lang="fr-HT" sz="1600" dirty="0"/>
              <a:t>, </a:t>
            </a:r>
            <a:r>
              <a:rPr lang="fr-HT" sz="1600" dirty="0" err="1"/>
              <a:t>planifikasyon</a:t>
            </a:r>
            <a:r>
              <a:rPr lang="fr-HT" sz="1600" dirty="0"/>
              <a:t> </a:t>
            </a:r>
            <a:r>
              <a:rPr lang="fr-HT" sz="1600" dirty="0" err="1"/>
              <a:t>ak</a:t>
            </a:r>
            <a:r>
              <a:rPr lang="fr-HT" sz="1600" dirty="0"/>
              <a:t> </a:t>
            </a:r>
            <a:r>
              <a:rPr lang="fr-HT" sz="1600" dirty="0" err="1"/>
              <a:t>analiz</a:t>
            </a:r>
            <a:endParaRPr lang="fr-HT" sz="1600" dirty="0"/>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Etid sit ak pèmi</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HT" sz="1600"/>
              <a:t>Sipò ant divizyon yo</a:t>
            </a:r>
          </a:p>
          <a:p>
            <a:pPr algn="ctr"/>
            <a:r>
              <a:rPr lang="fr-HT" sz="1400"/>
              <a:t>Kowòdinasyon ak angajman</a:t>
            </a:r>
          </a:p>
          <a:p>
            <a:pPr algn="ctr"/>
            <a:r>
              <a:rPr lang="fr-HT" sz="1200"/>
              <a:t>Finansman federal, Sekirite nan kesyon enèji, Legal, Finans</a:t>
            </a:r>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9214696" cy="607100"/>
          </a:xfrm>
        </p:spPr>
        <p:txBody>
          <a:bodyPr/>
          <a:lstStyle/>
          <a:p>
            <a:r>
              <a:rPr lang="fr-HT" dirty="0" err="1"/>
              <a:t>Prensipal</a:t>
            </a:r>
            <a:r>
              <a:rPr lang="fr-HT" dirty="0"/>
              <a:t> sa n </a:t>
            </a:r>
            <a:r>
              <a:rPr lang="fr-HT" dirty="0" err="1"/>
              <a:t>akonpli</a:t>
            </a:r>
            <a:r>
              <a:rPr lang="fr-HT" dirty="0"/>
              <a:t> an 2024</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014439"/>
          </a:xfrm>
        </p:spPr>
        <p:txBody>
          <a:bodyPr numCol="1"/>
          <a:lstStyle/>
          <a:p>
            <a:pPr marL="285750" indent="-285750">
              <a:buFont typeface="Arial" panose="020B0604020202020204" pitchFamily="34" charset="0"/>
              <a:buChar char="•"/>
            </a:pPr>
            <a:r>
              <a:rPr lang="fr-HT" sz="1800" dirty="0" err="1"/>
              <a:t>Siksè</a:t>
            </a:r>
            <a:r>
              <a:rPr lang="fr-HT" sz="1800" dirty="0"/>
              <a:t> </a:t>
            </a:r>
            <a:r>
              <a:rPr lang="fr-HT" sz="1800" dirty="0" err="1"/>
              <a:t>Finansman</a:t>
            </a:r>
            <a:r>
              <a:rPr lang="fr-HT" sz="1800" dirty="0"/>
              <a:t> </a:t>
            </a:r>
            <a:r>
              <a:rPr lang="fr-HT" sz="1800" dirty="0" err="1"/>
              <a:t>Federal</a:t>
            </a:r>
            <a:endParaRPr lang="fr-HT" sz="1800" dirty="0"/>
          </a:p>
          <a:p>
            <a:pPr marL="285750" indent="-285750">
              <a:buFont typeface="Arial" panose="020B0604020202020204" pitchFamily="34" charset="0"/>
              <a:buChar char="•"/>
            </a:pPr>
            <a:r>
              <a:rPr lang="fr-HT" sz="1800" dirty="0"/>
              <a:t>Plan twa </a:t>
            </a:r>
            <a:r>
              <a:rPr lang="fr-HT" sz="1800" dirty="0" err="1"/>
              <a:t>zan</a:t>
            </a:r>
            <a:endParaRPr lang="fr-HT" sz="1800" dirty="0"/>
          </a:p>
          <a:p>
            <a:pPr marL="285750" indent="-285750">
              <a:buFont typeface="Arial" panose="020B0604020202020204" pitchFamily="34" charset="0"/>
              <a:buChar char="•"/>
            </a:pPr>
            <a:r>
              <a:rPr lang="fr-HT" sz="1800" dirty="0" err="1"/>
              <a:t>Règleman</a:t>
            </a:r>
            <a:endParaRPr lang="fr-HT" sz="1800" dirty="0"/>
          </a:p>
          <a:p>
            <a:pPr marL="285750" indent="-285750">
              <a:buFont typeface="Arial" panose="020B0604020202020204" pitchFamily="34" charset="0"/>
              <a:buChar char="•"/>
            </a:pPr>
            <a:r>
              <a:rPr lang="fr-HT" sz="1800" dirty="0" err="1"/>
              <a:t>Ekonomi</a:t>
            </a:r>
            <a:r>
              <a:rPr lang="fr-HT" sz="1800" dirty="0"/>
              <a:t> </a:t>
            </a:r>
            <a:r>
              <a:rPr lang="fr-HT" sz="1800" dirty="0" err="1"/>
              <a:t>enèji</a:t>
            </a:r>
            <a:r>
              <a:rPr lang="fr-HT" sz="1800" dirty="0"/>
              <a:t>, </a:t>
            </a:r>
            <a:r>
              <a:rPr lang="fr-HT" sz="1800" dirty="0" err="1"/>
              <a:t>Kominote</a:t>
            </a:r>
            <a:r>
              <a:rPr lang="fr-HT" sz="1800" dirty="0"/>
              <a:t> </a:t>
            </a:r>
            <a:r>
              <a:rPr lang="fr-HT" sz="1800" dirty="0" err="1"/>
              <a:t>vèt</a:t>
            </a:r>
            <a:r>
              <a:rPr lang="fr-HT" sz="1800" dirty="0"/>
              <a:t>, </a:t>
            </a:r>
            <a:r>
              <a:rPr lang="fr-HT" sz="1800" dirty="0" err="1"/>
              <a:t>sibvansyon</a:t>
            </a:r>
            <a:r>
              <a:rPr lang="fr-HT" sz="1800" dirty="0"/>
              <a:t> </a:t>
            </a:r>
            <a:r>
              <a:rPr lang="fr-HT" sz="1800" dirty="0" err="1"/>
              <a:t>egzanplè</a:t>
            </a:r>
            <a:endParaRPr lang="fr-HT" sz="1800" dirty="0"/>
          </a:p>
          <a:p>
            <a:pPr marL="285750" indent="-285750">
              <a:buFont typeface="Arial" panose="020B0604020202020204" pitchFamily="34" charset="0"/>
              <a:buChar char="•"/>
            </a:pPr>
            <a:r>
              <a:rPr lang="fr-HT" sz="1800" dirty="0" err="1"/>
              <a:t>Lidè</a:t>
            </a:r>
            <a:r>
              <a:rPr lang="fr-HT" sz="1800" dirty="0"/>
              <a:t> </a:t>
            </a:r>
            <a:r>
              <a:rPr lang="fr-HT" sz="1800" dirty="0" err="1"/>
              <a:t>klima</a:t>
            </a:r>
            <a:endParaRPr lang="fr-HT" sz="1800" dirty="0"/>
          </a:p>
          <a:p>
            <a:pPr marL="285750" indent="-285750">
              <a:buFont typeface="Arial" panose="020B0604020202020204" pitchFamily="34" charset="0"/>
              <a:buChar char="•"/>
            </a:pPr>
            <a:r>
              <a:rPr lang="fr-HT" sz="1800" dirty="0" err="1"/>
              <a:t>Rabè</a:t>
            </a:r>
            <a:r>
              <a:rPr lang="fr-HT" sz="1800" dirty="0"/>
              <a:t> MOR-EV</a:t>
            </a:r>
          </a:p>
          <a:p>
            <a:pPr marL="285750" indent="-285750">
              <a:buFont typeface="Arial" panose="020B0604020202020204" pitchFamily="34" charset="0"/>
              <a:buChar char="•"/>
            </a:pPr>
            <a:r>
              <a:rPr lang="fr-HT" sz="1800" dirty="0" err="1"/>
              <a:t>Akizisyon</a:t>
            </a:r>
            <a:r>
              <a:rPr lang="fr-HT" sz="1800" dirty="0"/>
              <a:t> </a:t>
            </a:r>
            <a:r>
              <a:rPr lang="fr-HT" sz="1800" dirty="0" err="1"/>
              <a:t>ewolyèn</a:t>
            </a:r>
            <a:r>
              <a:rPr lang="fr-HT" sz="1800" dirty="0"/>
              <a:t> nan </a:t>
            </a:r>
            <a:r>
              <a:rPr lang="fr-HT" sz="1800" dirty="0" err="1"/>
              <a:t>lanmè</a:t>
            </a:r>
            <a:endParaRPr lang="fr-HT" sz="1800" dirty="0"/>
          </a:p>
          <a:p>
            <a:pPr marL="285750" indent="-285750">
              <a:buFont typeface="Arial" panose="020B0604020202020204" pitchFamily="34" charset="0"/>
              <a:buChar char="•"/>
            </a:pPr>
            <a:r>
              <a:rPr lang="fr-HT" sz="1800" dirty="0" err="1"/>
              <a:t>Rekòmandasyon</a:t>
            </a:r>
            <a:r>
              <a:rPr lang="fr-HT" sz="1800" dirty="0"/>
              <a:t> </a:t>
            </a:r>
            <a:r>
              <a:rPr lang="fr-HT" sz="1800" dirty="0" err="1"/>
              <a:t>Gwoup</a:t>
            </a:r>
            <a:r>
              <a:rPr lang="fr-HT" sz="1800" dirty="0"/>
              <a:t> </a:t>
            </a:r>
            <a:r>
              <a:rPr lang="fr-HT" sz="1800" dirty="0" err="1"/>
              <a:t>travay</a:t>
            </a:r>
            <a:r>
              <a:rPr lang="fr-HT" sz="1800" dirty="0"/>
              <a:t> </a:t>
            </a:r>
            <a:r>
              <a:rPr lang="fr-HT" sz="1800" dirty="0" err="1"/>
              <a:t>akoutèm</a:t>
            </a:r>
            <a:r>
              <a:rPr lang="fr-HT" sz="1800" dirty="0"/>
              <a:t> </a:t>
            </a:r>
            <a:r>
              <a:rPr lang="fr-HT" sz="1800" dirty="0" err="1"/>
              <a:t>ant</a:t>
            </a:r>
            <a:r>
              <a:rPr lang="fr-HT" sz="1800" dirty="0"/>
              <a:t> </a:t>
            </a:r>
            <a:r>
              <a:rPr lang="fr-HT" sz="1800" dirty="0" err="1"/>
              <a:t>ajans</a:t>
            </a:r>
            <a:r>
              <a:rPr lang="fr-HT" sz="1800" dirty="0"/>
              <a:t> </a:t>
            </a:r>
            <a:r>
              <a:rPr lang="fr-HT" sz="1800" dirty="0" err="1"/>
              <a:t>yo</a:t>
            </a:r>
            <a:r>
              <a:rPr lang="fr-HT" sz="1800" dirty="0"/>
              <a:t> sou to </a:t>
            </a:r>
            <a:r>
              <a:rPr lang="fr-HT" sz="1800" dirty="0" err="1"/>
              <a:t>yo</a:t>
            </a:r>
            <a:endParaRPr lang="fr-HT" sz="1800" dirty="0"/>
          </a:p>
          <a:p>
            <a:pPr marL="285750" indent="-285750">
              <a:buFont typeface="Arial" panose="020B0604020202020204" pitchFamily="34" charset="0"/>
              <a:buChar char="•"/>
            </a:pPr>
            <a:r>
              <a:rPr lang="fr-HT" sz="1800" dirty="0" err="1"/>
              <a:t>Pwopozisyon</a:t>
            </a:r>
            <a:r>
              <a:rPr lang="fr-HT" sz="1800" dirty="0"/>
              <a:t> </a:t>
            </a:r>
            <a:r>
              <a:rPr lang="fr-HT" sz="1800" dirty="0" err="1"/>
              <a:t>pwogram</a:t>
            </a:r>
            <a:r>
              <a:rPr lang="fr-HT" sz="1800" dirty="0"/>
              <a:t> </a:t>
            </a:r>
            <a:r>
              <a:rPr lang="fr-HT" sz="1800" dirty="0" err="1"/>
              <a:t>ankourajman</a:t>
            </a:r>
            <a:r>
              <a:rPr lang="fr-HT" sz="1800" dirty="0"/>
              <a:t> </a:t>
            </a:r>
            <a:r>
              <a:rPr lang="fr-HT" sz="1800" dirty="0" err="1"/>
              <a:t>sistèm</a:t>
            </a:r>
            <a:r>
              <a:rPr lang="fr-HT" sz="1800" dirty="0"/>
              <a:t> </a:t>
            </a:r>
            <a:r>
              <a:rPr lang="fr-HT" sz="1800" dirty="0" err="1"/>
              <a:t>solè</a:t>
            </a:r>
            <a:r>
              <a:rPr lang="fr-HT" sz="1800" dirty="0"/>
              <a:t> (SMART)</a:t>
            </a:r>
          </a:p>
          <a:p>
            <a:pPr marL="285750" indent="-285750">
              <a:buFont typeface="Arial" panose="020B0604020202020204" pitchFamily="34" charset="0"/>
              <a:buChar char="•"/>
            </a:pPr>
            <a:r>
              <a:rPr lang="fr-HT" sz="1800" dirty="0" err="1"/>
              <a:t>Ranfòse</a:t>
            </a:r>
            <a:r>
              <a:rPr lang="fr-HT" sz="1800" dirty="0"/>
              <a:t> </a:t>
            </a:r>
            <a:r>
              <a:rPr lang="fr-HT" sz="1800" dirty="0" err="1"/>
              <a:t>kapasite</a:t>
            </a:r>
            <a:r>
              <a:rPr lang="fr-HT" sz="1800" dirty="0"/>
              <a:t> pou </a:t>
            </a:r>
            <a:r>
              <a:rPr lang="fr-HT" sz="1800" dirty="0" err="1"/>
              <a:t>reponn</a:t>
            </a:r>
            <a:r>
              <a:rPr lang="fr-HT" sz="1800" dirty="0"/>
              <a:t> a manda </a:t>
            </a:r>
            <a:r>
              <a:rPr lang="fr-HT" sz="1800" dirty="0" err="1"/>
              <a:t>yo</a:t>
            </a:r>
            <a:endParaRPr lang="fr-HT" sz="1800" dirty="0"/>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fr-HT"/>
              <a:t>Objektif politik 2025 yo</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10906951"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fr-HT" sz="1800" dirty="0" err="1"/>
              <a:t>Aplike</a:t>
            </a:r>
            <a:r>
              <a:rPr lang="fr-HT" sz="1800" dirty="0"/>
              <a:t> </a:t>
            </a:r>
            <a:r>
              <a:rPr lang="fr-HT" sz="1800" dirty="0" err="1"/>
              <a:t>pwogram</a:t>
            </a:r>
            <a:r>
              <a:rPr lang="fr-HT" sz="1800" dirty="0"/>
              <a:t> </a:t>
            </a:r>
            <a:r>
              <a:rPr lang="fr-HT" sz="1800" dirty="0" err="1"/>
              <a:t>debaz</a:t>
            </a:r>
            <a:r>
              <a:rPr lang="fr-HT" sz="1800" dirty="0"/>
              <a:t> </a:t>
            </a:r>
            <a:r>
              <a:rPr lang="fr-HT" sz="1800" dirty="0" err="1"/>
              <a:t>ak</a:t>
            </a:r>
            <a:r>
              <a:rPr lang="fr-HT" sz="1800" dirty="0"/>
              <a:t> </a:t>
            </a:r>
            <a:r>
              <a:rPr lang="fr-HT" sz="1800" dirty="0" err="1"/>
              <a:t>nou</a:t>
            </a:r>
            <a:r>
              <a:rPr lang="fr-HT" sz="1800" dirty="0"/>
              <a:t> </a:t>
            </a:r>
            <a:r>
              <a:rPr lang="fr-HT" sz="1800" dirty="0" err="1"/>
              <a:t>pwogram</a:t>
            </a:r>
            <a:r>
              <a:rPr lang="fr-HT" sz="1800" dirty="0"/>
              <a:t> </a:t>
            </a:r>
            <a:r>
              <a:rPr lang="fr-HT" sz="1800" dirty="0" err="1"/>
              <a:t>ak</a:t>
            </a:r>
            <a:r>
              <a:rPr lang="fr-HT" sz="1800" dirty="0"/>
              <a:t> </a:t>
            </a:r>
            <a:r>
              <a:rPr lang="fr-HT" sz="1800" dirty="0" err="1"/>
              <a:t>règleman</a:t>
            </a:r>
            <a:r>
              <a:rPr lang="fr-HT" sz="1800" dirty="0"/>
              <a:t> </a:t>
            </a:r>
            <a:r>
              <a:rPr lang="fr-HT" sz="1800" dirty="0" err="1"/>
              <a:t>yo</a:t>
            </a:r>
            <a:endParaRPr lang="fr-HT" sz="1800" dirty="0"/>
          </a:p>
          <a:p>
            <a:pPr marL="285750" indent="-285750">
              <a:spcBef>
                <a:spcPts val="0"/>
              </a:spcBef>
              <a:spcAft>
                <a:spcPts val="1200"/>
              </a:spcAft>
              <a:buFont typeface="Arial" panose="020B0604020202020204" pitchFamily="34" charset="0"/>
              <a:buChar char="•"/>
            </a:pPr>
            <a:r>
              <a:rPr lang="fr-HT" sz="1800" dirty="0"/>
              <a:t>Debouse finansman atravè pwogram sibvansyon pou maksimize enpak</a:t>
            </a:r>
          </a:p>
          <a:p>
            <a:pPr marL="285750" indent="-285750">
              <a:spcBef>
                <a:spcPts val="0"/>
              </a:spcBef>
              <a:spcAft>
                <a:spcPts val="1200"/>
              </a:spcAft>
              <a:buFont typeface="Arial" panose="020B0604020202020204" pitchFamily="34" charset="0"/>
              <a:buChar char="•"/>
            </a:pPr>
            <a:r>
              <a:rPr lang="fr-HT" sz="1800" dirty="0" err="1"/>
              <a:t>Devlope</a:t>
            </a:r>
            <a:r>
              <a:rPr lang="fr-HT" sz="1800" dirty="0"/>
              <a:t> </a:t>
            </a:r>
            <a:r>
              <a:rPr lang="fr-HT" sz="1800" dirty="0" err="1"/>
              <a:t>politik</a:t>
            </a:r>
            <a:r>
              <a:rPr lang="fr-HT" sz="1800" dirty="0"/>
              <a:t> </a:t>
            </a:r>
            <a:r>
              <a:rPr lang="fr-HT" sz="1800" dirty="0" err="1"/>
              <a:t>estratejik</a:t>
            </a:r>
            <a:r>
              <a:rPr lang="fr-HT" sz="1800" dirty="0"/>
              <a:t> e </a:t>
            </a:r>
            <a:r>
              <a:rPr lang="fr-HT" sz="1800" dirty="0" err="1"/>
              <a:t>ki</a:t>
            </a:r>
            <a:r>
              <a:rPr lang="fr-HT" sz="1800" dirty="0"/>
              <a:t> </a:t>
            </a:r>
            <a:r>
              <a:rPr lang="fr-HT" sz="1800" dirty="0" err="1"/>
              <a:t>efikas</a:t>
            </a:r>
            <a:r>
              <a:rPr lang="fr-HT" sz="1800" dirty="0"/>
              <a:t> </a:t>
            </a:r>
          </a:p>
          <a:p>
            <a:pPr marL="285750" indent="-285750">
              <a:spcBef>
                <a:spcPts val="0"/>
              </a:spcBef>
              <a:spcAft>
                <a:spcPts val="1200"/>
              </a:spcAft>
              <a:buFont typeface="Arial" panose="020B0604020202020204" pitchFamily="34" charset="0"/>
              <a:buChar char="•"/>
            </a:pPr>
            <a:r>
              <a:rPr lang="fr-HT" sz="1800" dirty="0" err="1"/>
              <a:t>Asire</a:t>
            </a:r>
            <a:r>
              <a:rPr lang="fr-HT" sz="1800" dirty="0"/>
              <a:t> </a:t>
            </a:r>
            <a:r>
              <a:rPr lang="fr-HT" sz="1800" dirty="0" err="1"/>
              <a:t>transparans</a:t>
            </a:r>
            <a:r>
              <a:rPr lang="fr-HT" sz="1800" dirty="0"/>
              <a:t> </a:t>
            </a:r>
            <a:r>
              <a:rPr lang="fr-HT" sz="1800" dirty="0" err="1"/>
              <a:t>ak</a:t>
            </a:r>
            <a:r>
              <a:rPr lang="fr-HT" sz="1800" dirty="0"/>
              <a:t> </a:t>
            </a:r>
            <a:r>
              <a:rPr lang="fr-HT" sz="1800" dirty="0" err="1"/>
              <a:t>angajman</a:t>
            </a:r>
            <a:r>
              <a:rPr lang="fr-HT" sz="1800" dirty="0"/>
              <a:t> </a:t>
            </a:r>
            <a:r>
              <a:rPr lang="fr-HT" sz="1800" dirty="0" err="1"/>
              <a:t>solid</a:t>
            </a:r>
            <a:r>
              <a:rPr lang="fr-HT" sz="1800" dirty="0"/>
              <a:t> pou </a:t>
            </a:r>
            <a:r>
              <a:rPr lang="fr-HT" sz="1800" dirty="0" err="1"/>
              <a:t>moun</a:t>
            </a:r>
            <a:r>
              <a:rPr lang="fr-HT" sz="1800" dirty="0"/>
              <a:t> </a:t>
            </a:r>
            <a:r>
              <a:rPr lang="fr-HT" sz="1800" dirty="0" err="1"/>
              <a:t>ki</a:t>
            </a:r>
            <a:r>
              <a:rPr lang="fr-HT" sz="1800" dirty="0"/>
              <a:t> </a:t>
            </a:r>
            <a:r>
              <a:rPr lang="fr-HT" sz="1800" dirty="0" err="1"/>
              <a:t>gen</a:t>
            </a:r>
            <a:r>
              <a:rPr lang="fr-HT" sz="1800" dirty="0"/>
              <a:t> </a:t>
            </a:r>
            <a:r>
              <a:rPr lang="fr-HT" sz="1800" dirty="0" err="1"/>
              <a:t>enterè</a:t>
            </a:r>
            <a:r>
              <a:rPr lang="fr-HT" sz="1800" dirty="0"/>
              <a:t> </a:t>
            </a:r>
            <a:r>
              <a:rPr lang="fr-HT" sz="1800" dirty="0" err="1"/>
              <a:t>yo</a:t>
            </a:r>
            <a:endParaRPr lang="fr-HT" sz="1800" dirty="0"/>
          </a:p>
          <a:p>
            <a:pPr marL="285750" indent="-285750">
              <a:spcBef>
                <a:spcPts val="0"/>
              </a:spcBef>
              <a:spcAft>
                <a:spcPts val="1200"/>
              </a:spcAft>
              <a:buFont typeface="Arial" panose="020B0604020202020204" pitchFamily="34" charset="0"/>
              <a:buChar char="•"/>
            </a:pPr>
            <a:r>
              <a:rPr lang="fr-HT" sz="1800" dirty="0" err="1"/>
              <a:t>Ogmante</a:t>
            </a:r>
            <a:r>
              <a:rPr lang="fr-HT" sz="1800" dirty="0"/>
              <a:t> </a:t>
            </a:r>
            <a:r>
              <a:rPr lang="fr-HT" sz="1800" dirty="0" err="1"/>
              <a:t>aksè</a:t>
            </a:r>
            <a:r>
              <a:rPr lang="fr-HT" sz="1800" dirty="0"/>
              <a:t> nan </a:t>
            </a:r>
            <a:r>
              <a:rPr lang="fr-HT" sz="1800" dirty="0" err="1"/>
              <a:t>kesyon</a:t>
            </a:r>
            <a:r>
              <a:rPr lang="fr-HT" sz="1800" dirty="0"/>
              <a:t> </a:t>
            </a:r>
            <a:r>
              <a:rPr lang="fr-HT" sz="1800" dirty="0" err="1"/>
              <a:t>lang</a:t>
            </a:r>
            <a:endParaRPr lang="fr-HT" sz="1800" dirty="0"/>
          </a:p>
          <a:p>
            <a:pPr marL="285750" indent="-285750">
              <a:spcBef>
                <a:spcPts val="0"/>
              </a:spcBef>
              <a:spcAft>
                <a:spcPts val="1200"/>
              </a:spcAft>
              <a:buFont typeface="Arial" panose="020B0604020202020204" pitchFamily="34" charset="0"/>
              <a:buChar char="•"/>
            </a:pPr>
            <a:r>
              <a:rPr lang="fr-HT" sz="1800" dirty="0" err="1"/>
              <a:t>Mete</a:t>
            </a:r>
            <a:r>
              <a:rPr lang="fr-HT" sz="1800" dirty="0"/>
              <a:t> sou </a:t>
            </a:r>
            <a:r>
              <a:rPr lang="fr-HT" sz="1800" dirty="0" err="1"/>
              <a:t>pye</a:t>
            </a:r>
            <a:r>
              <a:rPr lang="fr-HT" sz="1800" dirty="0"/>
              <a:t> </a:t>
            </a:r>
            <a:r>
              <a:rPr lang="fr-HT" sz="1800" dirty="0" err="1"/>
              <a:t>chemen</a:t>
            </a:r>
            <a:r>
              <a:rPr lang="fr-HT" sz="1800" dirty="0"/>
              <a:t> pou </a:t>
            </a:r>
            <a:r>
              <a:rPr lang="fr-HT" sz="1800" dirty="0" err="1"/>
              <a:t>dekabonizasyon</a:t>
            </a:r>
            <a:endParaRPr lang="fr-HT" sz="1800" dirty="0"/>
          </a:p>
          <a:p>
            <a:pPr marL="285750" indent="-285750">
              <a:spcBef>
                <a:spcPts val="0"/>
              </a:spcBef>
              <a:spcAft>
                <a:spcPts val="1200"/>
              </a:spcAft>
              <a:buFont typeface="Arial" panose="020B0604020202020204" pitchFamily="34" charset="0"/>
              <a:buChar char="•"/>
            </a:pPr>
            <a:r>
              <a:rPr lang="fr-HT" sz="1800" dirty="0" err="1"/>
              <a:t>Kowòdone</a:t>
            </a:r>
            <a:r>
              <a:rPr lang="fr-HT" sz="1800" dirty="0"/>
              <a:t> </a:t>
            </a:r>
            <a:r>
              <a:rPr lang="fr-HT" sz="1800" dirty="0" err="1"/>
              <a:t>ak</a:t>
            </a:r>
            <a:r>
              <a:rPr lang="fr-HT" sz="1800" dirty="0"/>
              <a:t> </a:t>
            </a:r>
            <a:r>
              <a:rPr lang="fr-HT" sz="1800" dirty="0" err="1"/>
              <a:t>eta</a:t>
            </a:r>
            <a:r>
              <a:rPr lang="fr-HT" sz="1800" dirty="0"/>
              <a:t> </a:t>
            </a:r>
            <a:r>
              <a:rPr lang="fr-HT" sz="1800" dirty="0" err="1"/>
              <a:t>ak</a:t>
            </a:r>
            <a:r>
              <a:rPr lang="fr-HT" sz="1800" dirty="0"/>
              <a:t> </a:t>
            </a:r>
            <a:r>
              <a:rPr lang="fr-HT" sz="1800" dirty="0" err="1"/>
              <a:t>rejyon</a:t>
            </a:r>
            <a:r>
              <a:rPr lang="fr-HT" sz="1800" dirty="0"/>
              <a:t> </a:t>
            </a:r>
            <a:r>
              <a:rPr lang="fr-HT" sz="1800" dirty="0" err="1"/>
              <a:t>vwazen</a:t>
            </a:r>
            <a:r>
              <a:rPr lang="fr-HT" sz="1800" dirty="0"/>
              <a:t> </a:t>
            </a:r>
            <a:r>
              <a:rPr lang="fr-HT" sz="1800" dirty="0" err="1"/>
              <a:t>yo</a:t>
            </a:r>
            <a:endParaRPr lang="fr-HT" sz="1800" dirty="0"/>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fr-HT"/>
              <a:t>Prensipal pwojè pou 2025</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a:xfrm>
            <a:off x="508611" y="1985589"/>
            <a:ext cx="10749939" cy="4014439"/>
          </a:xfrm>
        </p:spPr>
        <p:txBody>
          <a:bodyPr lIns="91440" tIns="45720" rIns="91440" bIns="45720" numCol="1" spcCol="548640" anchor="t"/>
          <a:lstStyle/>
          <a:p>
            <a:pPr marL="285750" indent="-285750">
              <a:buFont typeface="Arial" panose="020B0604020202020204" pitchFamily="34" charset="0"/>
              <a:buChar char="•"/>
            </a:pPr>
            <a:r>
              <a:rPr lang="fr-HT" sz="1800" dirty="0" err="1"/>
              <a:t>Reyòganizasyon</a:t>
            </a:r>
            <a:r>
              <a:rPr lang="fr-HT" sz="1800" dirty="0"/>
              <a:t> </a:t>
            </a:r>
            <a:r>
              <a:rPr lang="fr-HT" sz="1800" dirty="0" err="1"/>
              <a:t>sit</a:t>
            </a:r>
            <a:r>
              <a:rPr lang="fr-HT" sz="1800" dirty="0"/>
              <a:t> </a:t>
            </a:r>
            <a:r>
              <a:rPr lang="fr-HT" sz="1800" dirty="0" err="1"/>
              <a:t>wèb</a:t>
            </a:r>
            <a:endParaRPr lang="fr-HT" sz="1800" dirty="0"/>
          </a:p>
          <a:p>
            <a:pPr marL="285750" indent="-285750">
              <a:buFont typeface="Arial" panose="020B0604020202020204" pitchFamily="34" charset="0"/>
              <a:buChar char="•"/>
            </a:pPr>
            <a:r>
              <a:rPr lang="fr-HT" sz="1800" dirty="0" err="1"/>
              <a:t>Akizisyon</a:t>
            </a:r>
            <a:r>
              <a:rPr lang="fr-HT" sz="1800" dirty="0"/>
              <a:t>: </a:t>
            </a:r>
            <a:r>
              <a:rPr lang="fr-HT" sz="1800" dirty="0" err="1"/>
              <a:t>Ewolyèn</a:t>
            </a:r>
            <a:r>
              <a:rPr lang="fr-HT" sz="1800" dirty="0"/>
              <a:t> nan </a:t>
            </a:r>
            <a:r>
              <a:rPr lang="fr-HT" sz="1800" dirty="0" err="1"/>
              <a:t>lanmè</a:t>
            </a:r>
            <a:r>
              <a:rPr lang="fr-HT" sz="1800" dirty="0"/>
              <a:t> (83C), </a:t>
            </a:r>
            <a:r>
              <a:rPr lang="fr-HT" sz="1800" dirty="0" err="1"/>
              <a:t>Depo</a:t>
            </a:r>
            <a:r>
              <a:rPr lang="fr-HT" sz="1800" dirty="0"/>
              <a:t> </a:t>
            </a:r>
            <a:r>
              <a:rPr lang="fr-HT" sz="1800" dirty="0" err="1"/>
              <a:t>enèji</a:t>
            </a:r>
            <a:r>
              <a:rPr lang="fr-HT" sz="1800" dirty="0"/>
              <a:t> (83E), </a:t>
            </a:r>
            <a:r>
              <a:rPr lang="fr-HT" sz="1800" dirty="0" err="1"/>
              <a:t>Rejyonal</a:t>
            </a:r>
            <a:endParaRPr lang="fr-HT" sz="1800" dirty="0"/>
          </a:p>
          <a:p>
            <a:pPr marL="285750" indent="-285750">
              <a:buFont typeface="Arial" panose="020B0604020202020204" pitchFamily="34" charset="0"/>
              <a:buChar char="•"/>
            </a:pPr>
            <a:r>
              <a:rPr lang="fr-HT" sz="1800" dirty="0" err="1"/>
              <a:t>Deplwaman</a:t>
            </a:r>
            <a:r>
              <a:rPr lang="fr-HT" sz="1800" dirty="0"/>
              <a:t> </a:t>
            </a:r>
            <a:r>
              <a:rPr lang="fr-HT" sz="1800" dirty="0" err="1"/>
              <a:t>finansman</a:t>
            </a:r>
            <a:r>
              <a:rPr lang="fr-HT" sz="1800" dirty="0"/>
              <a:t> </a:t>
            </a:r>
            <a:r>
              <a:rPr lang="fr-HT" sz="1800" dirty="0" err="1"/>
              <a:t>federal</a:t>
            </a:r>
            <a:r>
              <a:rPr lang="fr-HT" sz="1800" dirty="0"/>
              <a:t> – </a:t>
            </a:r>
            <a:r>
              <a:rPr lang="fr-HT" sz="1800" dirty="0" err="1">
                <a:solidFill>
                  <a:srgbClr val="3567B1"/>
                </a:solidFill>
                <a:hlinkClick r:id="rId2">
                  <a:extLst>
                    <a:ext uri="{A12FA001-AC4F-418D-AE19-62706E023703}">
                      <ahyp:hlinkClr xmlns:ahyp="http://schemas.microsoft.com/office/drawing/2018/hyperlinkcolor" val="tx"/>
                    </a:ext>
                  </a:extLst>
                </a:hlinkClick>
              </a:rPr>
              <a:t>Pwogram</a:t>
            </a:r>
            <a:r>
              <a:rPr lang="fr-HT" sz="1800" dirty="0">
                <a:solidFill>
                  <a:srgbClr val="3567B1"/>
                </a:solidFill>
                <a:hlinkClick r:id="rId2">
                  <a:extLst>
                    <a:ext uri="{A12FA001-AC4F-418D-AE19-62706E023703}">
                      <ahyp:hlinkClr xmlns:ahyp="http://schemas.microsoft.com/office/drawing/2018/hyperlinkcolor" val="tx"/>
                    </a:ext>
                  </a:extLst>
                </a:hlinkClick>
              </a:rPr>
              <a:t> </a:t>
            </a:r>
            <a:r>
              <a:rPr lang="fr-HT" sz="1800" dirty="0" err="1">
                <a:solidFill>
                  <a:srgbClr val="3567B1"/>
                </a:solidFill>
                <a:hlinkClick r:id="rId2">
                  <a:extLst>
                    <a:ext uri="{A12FA001-AC4F-418D-AE19-62706E023703}">
                      <ahyp:hlinkClr xmlns:ahyp="http://schemas.microsoft.com/office/drawing/2018/hyperlinkcolor" val="tx"/>
                    </a:ext>
                  </a:extLst>
                </a:hlinkClick>
              </a:rPr>
              <a:t>ranbousman</a:t>
            </a:r>
            <a:r>
              <a:rPr lang="fr-HT" sz="1800" dirty="0">
                <a:solidFill>
                  <a:srgbClr val="3567B1"/>
                </a:solidFill>
                <a:hlinkClick r:id="rId2">
                  <a:extLst>
                    <a:ext uri="{A12FA001-AC4F-418D-AE19-62706E023703}">
                      <ahyp:hlinkClr xmlns:ahyp="http://schemas.microsoft.com/office/drawing/2018/hyperlinkcolor" val="tx"/>
                    </a:ext>
                  </a:extLst>
                </a:hlinkClick>
              </a:rPr>
              <a:t> </a:t>
            </a:r>
            <a:r>
              <a:rPr lang="fr-HT" sz="1800" dirty="0" err="1">
                <a:solidFill>
                  <a:srgbClr val="3567B1"/>
                </a:solidFill>
                <a:hlinkClick r:id="rId2">
                  <a:extLst>
                    <a:ext uri="{A12FA001-AC4F-418D-AE19-62706E023703}">
                      <ahyp:hlinkClr xmlns:ahyp="http://schemas.microsoft.com/office/drawing/2018/hyperlinkcolor" val="tx"/>
                    </a:ext>
                  </a:extLst>
                </a:hlinkClick>
              </a:rPr>
              <a:t>enèji</a:t>
            </a:r>
            <a:r>
              <a:rPr lang="fr-HT" sz="1800" dirty="0">
                <a:solidFill>
                  <a:srgbClr val="3567B1"/>
                </a:solidFill>
                <a:hlinkClick r:id="rId2">
                  <a:extLst>
                    <a:ext uri="{A12FA001-AC4F-418D-AE19-62706E023703}">
                      <ahyp:hlinkClr xmlns:ahyp="http://schemas.microsoft.com/office/drawing/2018/hyperlinkcolor" val="tx"/>
                    </a:ext>
                  </a:extLst>
                </a:hlinkClick>
              </a:rPr>
              <a:t> nan </a:t>
            </a:r>
            <a:r>
              <a:rPr lang="fr-HT" sz="1800" dirty="0" err="1">
                <a:solidFill>
                  <a:srgbClr val="3567B1"/>
                </a:solidFill>
                <a:hlinkClick r:id="rId2">
                  <a:extLst>
                    <a:ext uri="{A12FA001-AC4F-418D-AE19-62706E023703}">
                      <ahyp:hlinkClr xmlns:ahyp="http://schemas.microsoft.com/office/drawing/2018/hyperlinkcolor" val="tx"/>
                    </a:ext>
                  </a:extLst>
                </a:hlinkClick>
              </a:rPr>
              <a:t>kay</a:t>
            </a:r>
            <a:r>
              <a:rPr lang="fr-HT" sz="1800" dirty="0">
                <a:solidFill>
                  <a:srgbClr val="3567B1"/>
                </a:solidFill>
                <a:hlinkClick r:id="rId2">
                  <a:extLst>
                    <a:ext uri="{A12FA001-AC4F-418D-AE19-62706E023703}">
                      <ahyp:hlinkClr xmlns:ahyp="http://schemas.microsoft.com/office/drawing/2018/hyperlinkcolor" val="tx"/>
                    </a:ext>
                  </a:extLst>
                </a:hlinkClick>
              </a:rPr>
              <a:t> IRA (HER /HEAR)</a:t>
            </a:r>
            <a:r>
              <a:rPr lang="fr-HT" sz="1800" dirty="0"/>
              <a:t>, </a:t>
            </a:r>
            <a:r>
              <a:rPr lang="fr-HT" sz="1800" dirty="0" err="1">
                <a:solidFill>
                  <a:srgbClr val="3567B1"/>
                </a:solidFill>
                <a:hlinkClick r:id="rId3">
                  <a:extLst>
                    <a:ext uri="{A12FA001-AC4F-418D-AE19-62706E023703}">
                      <ahyp:hlinkClr xmlns:ahyp="http://schemas.microsoft.com/office/drawing/2018/hyperlinkcolor" val="tx"/>
                    </a:ext>
                  </a:extLst>
                </a:hlinkClick>
              </a:rPr>
              <a:t>Sistèm</a:t>
            </a:r>
            <a:r>
              <a:rPr lang="fr-HT" sz="1800" dirty="0">
                <a:solidFill>
                  <a:srgbClr val="3567B1"/>
                </a:solidFill>
                <a:hlinkClick r:id="rId3">
                  <a:extLst>
                    <a:ext uri="{A12FA001-AC4F-418D-AE19-62706E023703}">
                      <ahyp:hlinkClr xmlns:ahyp="http://schemas.microsoft.com/office/drawing/2018/hyperlinkcolor" val="tx"/>
                    </a:ext>
                  </a:extLst>
                </a:hlinkClick>
              </a:rPr>
              <a:t> </a:t>
            </a:r>
            <a:r>
              <a:rPr lang="fr-HT" sz="1800" dirty="0" err="1">
                <a:solidFill>
                  <a:srgbClr val="3567B1"/>
                </a:solidFill>
                <a:hlinkClick r:id="rId3">
                  <a:extLst>
                    <a:ext uri="{A12FA001-AC4F-418D-AE19-62706E023703}">
                      <ahyp:hlinkClr xmlns:ahyp="http://schemas.microsoft.com/office/drawing/2018/hyperlinkcolor" val="tx"/>
                    </a:ext>
                  </a:extLst>
                </a:hlinkClick>
              </a:rPr>
              <a:t>solè</a:t>
            </a:r>
            <a:r>
              <a:rPr lang="fr-HT" sz="1800" dirty="0">
                <a:solidFill>
                  <a:srgbClr val="3567B1"/>
                </a:solidFill>
                <a:hlinkClick r:id="rId3">
                  <a:extLst>
                    <a:ext uri="{A12FA001-AC4F-418D-AE19-62706E023703}">
                      <ahyp:hlinkClr xmlns:ahyp="http://schemas.microsoft.com/office/drawing/2018/hyperlinkcolor" val="tx"/>
                    </a:ext>
                  </a:extLst>
                </a:hlinkClick>
              </a:rPr>
              <a:t> pou tout </a:t>
            </a:r>
            <a:r>
              <a:rPr lang="fr-HT" sz="1800" dirty="0" err="1">
                <a:solidFill>
                  <a:srgbClr val="3567B1"/>
                </a:solidFill>
                <a:hlinkClick r:id="rId3">
                  <a:extLst>
                    <a:ext uri="{A12FA001-AC4F-418D-AE19-62706E023703}">
                      <ahyp:hlinkClr xmlns:ahyp="http://schemas.microsoft.com/office/drawing/2018/hyperlinkcolor" val="tx"/>
                    </a:ext>
                  </a:extLst>
                </a:hlinkClick>
              </a:rPr>
              <a:t>moun</a:t>
            </a:r>
            <a:r>
              <a:rPr lang="fr-HT" sz="1800" dirty="0"/>
              <a:t>, </a:t>
            </a:r>
            <a:r>
              <a:rPr lang="fr-HT" sz="1800" dirty="0" err="1"/>
              <a:t>elatriye</a:t>
            </a:r>
            <a:r>
              <a:rPr lang="fr-HT" sz="1800" dirty="0"/>
              <a:t>. </a:t>
            </a:r>
          </a:p>
          <a:p>
            <a:pPr marL="285750" indent="-285750">
              <a:buFont typeface="Arial" panose="020B0604020202020204" pitchFamily="34" charset="0"/>
              <a:buChar char="•"/>
            </a:pPr>
            <a:r>
              <a:rPr lang="fr-HT" sz="1800" dirty="0"/>
              <a:t>Fon </a:t>
            </a:r>
            <a:r>
              <a:rPr lang="fr-HT" sz="1800" dirty="0" err="1"/>
              <a:t>renouvèlman</a:t>
            </a:r>
            <a:r>
              <a:rPr lang="fr-HT" sz="1800" dirty="0"/>
              <a:t> Merrimack </a:t>
            </a:r>
            <a:r>
              <a:rPr lang="fr-HT" sz="1800" dirty="0" err="1"/>
              <a:t>Valley</a:t>
            </a:r>
            <a:r>
              <a:rPr lang="fr-HT" sz="1800" dirty="0"/>
              <a:t> (MVRF)</a:t>
            </a:r>
          </a:p>
          <a:p>
            <a:pPr marL="285750" indent="-285750">
              <a:buFont typeface="Arial" panose="020B0604020202020204" pitchFamily="34" charset="0"/>
              <a:buChar char="•"/>
            </a:pPr>
            <a:r>
              <a:rPr lang="fr-HT" sz="1800" dirty="0" err="1"/>
              <a:t>Kominote</a:t>
            </a:r>
            <a:r>
              <a:rPr lang="fr-HT" sz="1800" dirty="0"/>
              <a:t> </a:t>
            </a:r>
            <a:r>
              <a:rPr lang="fr-HT" sz="1800" dirty="0" err="1"/>
              <a:t>lidè</a:t>
            </a:r>
            <a:r>
              <a:rPr lang="fr-HT" sz="1800" dirty="0"/>
              <a:t> </a:t>
            </a:r>
            <a:r>
              <a:rPr lang="fr-HT" sz="1800" dirty="0" err="1"/>
              <a:t>klima</a:t>
            </a:r>
            <a:r>
              <a:rPr lang="fr-HT" sz="1800" dirty="0"/>
              <a:t> </a:t>
            </a:r>
            <a:r>
              <a:rPr lang="fr-HT" sz="1800" dirty="0" err="1"/>
              <a:t>ak</a:t>
            </a:r>
            <a:r>
              <a:rPr lang="fr-HT" sz="1800" dirty="0"/>
              <a:t> </a:t>
            </a:r>
            <a:r>
              <a:rPr lang="fr-HT" sz="1800" dirty="0" err="1"/>
              <a:t>dekabonizasyon</a:t>
            </a:r>
            <a:r>
              <a:rPr lang="fr-HT" sz="1800" dirty="0"/>
              <a:t> </a:t>
            </a:r>
            <a:r>
              <a:rPr lang="fr-HT" sz="1800" dirty="0" err="1"/>
              <a:t>gouvènman</a:t>
            </a:r>
            <a:r>
              <a:rPr lang="fr-HT" sz="1800" dirty="0"/>
              <a:t> </a:t>
            </a:r>
            <a:r>
              <a:rPr lang="fr-HT" sz="1800" dirty="0" err="1"/>
              <a:t>eta</a:t>
            </a:r>
            <a:r>
              <a:rPr lang="fr-HT" sz="1800" dirty="0"/>
              <a:t> a</a:t>
            </a:r>
          </a:p>
          <a:p>
            <a:pPr marL="285750" indent="-285750">
              <a:buClr>
                <a:schemeClr val="tx1">
                  <a:lumMod val="50000"/>
                  <a:lumOff val="50000"/>
                </a:schemeClr>
              </a:buClr>
              <a:buFont typeface="Arial" panose="020B0604020202020204" pitchFamily="34" charset="0"/>
              <a:buChar char="•"/>
            </a:pPr>
            <a:r>
              <a:rPr lang="fr-HT" sz="1800" dirty="0" err="1">
                <a:solidFill>
                  <a:srgbClr val="3567B1"/>
                </a:solidFill>
                <a:hlinkClick r:id="rId4">
                  <a:extLst>
                    <a:ext uri="{A12FA001-AC4F-418D-AE19-62706E023703}">
                      <ahyp:hlinkClr xmlns:ahyp="http://schemas.microsoft.com/office/drawing/2018/hyperlinkcolor" val="tx"/>
                    </a:ext>
                  </a:extLst>
                </a:hlinkClick>
              </a:rPr>
              <a:t>Gwoup</a:t>
            </a:r>
            <a:r>
              <a:rPr lang="fr-HT" sz="1800" dirty="0">
                <a:solidFill>
                  <a:srgbClr val="3567B1"/>
                </a:solidFill>
                <a:hlinkClick r:id="rId4">
                  <a:extLst>
                    <a:ext uri="{A12FA001-AC4F-418D-AE19-62706E023703}">
                      <ahyp:hlinkClr xmlns:ahyp="http://schemas.microsoft.com/office/drawing/2018/hyperlinkcolor" val="tx"/>
                    </a:ext>
                  </a:extLst>
                </a:hlinkClick>
              </a:rPr>
              <a:t> </a:t>
            </a:r>
            <a:r>
              <a:rPr lang="fr-HT" sz="1800" dirty="0" err="1">
                <a:solidFill>
                  <a:srgbClr val="3567B1"/>
                </a:solidFill>
                <a:hlinkClick r:id="rId4">
                  <a:extLst>
                    <a:ext uri="{A12FA001-AC4F-418D-AE19-62706E023703}">
                      <ahyp:hlinkClr xmlns:ahyp="http://schemas.microsoft.com/office/drawing/2018/hyperlinkcolor" val="tx"/>
                    </a:ext>
                  </a:extLst>
                </a:hlinkClick>
              </a:rPr>
              <a:t>travay</a:t>
            </a:r>
            <a:r>
              <a:rPr lang="fr-HT" sz="1800" dirty="0">
                <a:solidFill>
                  <a:srgbClr val="3567B1"/>
                </a:solidFill>
                <a:hlinkClick r:id="rId4">
                  <a:extLst>
                    <a:ext uri="{A12FA001-AC4F-418D-AE19-62706E023703}">
                      <ahyp:hlinkClr xmlns:ahyp="http://schemas.microsoft.com/office/drawing/2018/hyperlinkcolor" val="tx"/>
                    </a:ext>
                  </a:extLst>
                </a:hlinkClick>
              </a:rPr>
              <a:t> </a:t>
            </a:r>
            <a:r>
              <a:rPr lang="fr-HT" sz="1800" dirty="0" err="1">
                <a:solidFill>
                  <a:srgbClr val="3567B1"/>
                </a:solidFill>
                <a:hlinkClick r:id="rId4">
                  <a:extLst>
                    <a:ext uri="{A12FA001-AC4F-418D-AE19-62706E023703}">
                      <ahyp:hlinkClr xmlns:ahyp="http://schemas.microsoft.com/office/drawing/2018/hyperlinkcolor" val="tx"/>
                    </a:ext>
                  </a:extLst>
                </a:hlinkClick>
              </a:rPr>
              <a:t>ant</a:t>
            </a:r>
            <a:r>
              <a:rPr lang="fr-HT" sz="1800" dirty="0">
                <a:solidFill>
                  <a:srgbClr val="3567B1"/>
                </a:solidFill>
                <a:hlinkClick r:id="rId4">
                  <a:extLst>
                    <a:ext uri="{A12FA001-AC4F-418D-AE19-62706E023703}">
                      <ahyp:hlinkClr xmlns:ahyp="http://schemas.microsoft.com/office/drawing/2018/hyperlinkcolor" val="tx"/>
                    </a:ext>
                  </a:extLst>
                </a:hlinkClick>
              </a:rPr>
              <a:t> </a:t>
            </a:r>
            <a:r>
              <a:rPr lang="fr-HT" sz="1800" dirty="0" err="1">
                <a:solidFill>
                  <a:srgbClr val="3567B1"/>
                </a:solidFill>
                <a:hlinkClick r:id="rId4">
                  <a:extLst>
                    <a:ext uri="{A12FA001-AC4F-418D-AE19-62706E023703}">
                      <ahyp:hlinkClr xmlns:ahyp="http://schemas.microsoft.com/office/drawing/2018/hyperlinkcolor" val="tx"/>
                    </a:ext>
                  </a:extLst>
                </a:hlinkClick>
              </a:rPr>
              <a:t>ajans</a:t>
            </a:r>
            <a:r>
              <a:rPr lang="fr-HT" sz="1800" dirty="0">
                <a:solidFill>
                  <a:srgbClr val="3567B1"/>
                </a:solidFill>
                <a:hlinkClick r:id="rId4">
                  <a:extLst>
                    <a:ext uri="{A12FA001-AC4F-418D-AE19-62706E023703}">
                      <ahyp:hlinkClr xmlns:ahyp="http://schemas.microsoft.com/office/drawing/2018/hyperlinkcolor" val="tx"/>
                    </a:ext>
                  </a:extLst>
                </a:hlinkClick>
              </a:rPr>
              <a:t> </a:t>
            </a:r>
            <a:r>
              <a:rPr lang="fr-HT" sz="1800" dirty="0" err="1">
                <a:solidFill>
                  <a:srgbClr val="3567B1"/>
                </a:solidFill>
                <a:hlinkClick r:id="rId4">
                  <a:extLst>
                    <a:ext uri="{A12FA001-AC4F-418D-AE19-62706E023703}">
                      <ahyp:hlinkClr xmlns:ahyp="http://schemas.microsoft.com/office/drawing/2018/hyperlinkcolor" val="tx"/>
                    </a:ext>
                  </a:extLst>
                </a:hlinkClick>
              </a:rPr>
              <a:t>yo</a:t>
            </a:r>
            <a:r>
              <a:rPr lang="fr-HT" sz="1800" dirty="0">
                <a:solidFill>
                  <a:srgbClr val="3567B1"/>
                </a:solidFill>
                <a:hlinkClick r:id="rId4">
                  <a:extLst>
                    <a:ext uri="{A12FA001-AC4F-418D-AE19-62706E023703}">
                      <ahyp:hlinkClr xmlns:ahyp="http://schemas.microsoft.com/office/drawing/2018/hyperlinkcolor" val="tx"/>
                    </a:ext>
                  </a:extLst>
                </a:hlinkClick>
              </a:rPr>
              <a:t> sou to </a:t>
            </a:r>
            <a:r>
              <a:rPr lang="fr-HT" sz="1800" dirty="0" err="1">
                <a:solidFill>
                  <a:srgbClr val="3567B1"/>
                </a:solidFill>
                <a:hlinkClick r:id="rId4">
                  <a:extLst>
                    <a:ext uri="{A12FA001-AC4F-418D-AE19-62706E023703}">
                      <ahyp:hlinkClr xmlns:ahyp="http://schemas.microsoft.com/office/drawing/2018/hyperlinkcolor" val="tx"/>
                    </a:ext>
                  </a:extLst>
                </a:hlinkClick>
              </a:rPr>
              <a:t>yo</a:t>
            </a:r>
            <a:endParaRPr lang="fr-HT" sz="1800" dirty="0">
              <a:solidFill>
                <a:srgbClr val="3567B1"/>
              </a:solidFill>
              <a:hlinkClick r:id="rId4">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fr-HT" sz="1800" dirty="0" err="1"/>
              <a:t>Sistèm</a:t>
            </a:r>
            <a:r>
              <a:rPr lang="fr-HT" sz="1800" dirty="0"/>
              <a:t> </a:t>
            </a:r>
            <a:r>
              <a:rPr lang="fr-HT" sz="1800" dirty="0" err="1"/>
              <a:t>solè</a:t>
            </a:r>
            <a:r>
              <a:rPr lang="fr-HT" sz="1800" dirty="0"/>
              <a:t>: </a:t>
            </a:r>
            <a:r>
              <a:rPr lang="fr-HT" sz="1800" dirty="0">
                <a:solidFill>
                  <a:srgbClr val="3567B1"/>
                </a:solidFill>
                <a:hlinkClick r:id="rId5">
                  <a:extLst>
                    <a:ext uri="{A12FA001-AC4F-418D-AE19-62706E023703}">
                      <ahyp:hlinkClr xmlns:ahyp="http://schemas.microsoft.com/office/drawing/2018/hyperlinkcolor" val="tx"/>
                    </a:ext>
                  </a:extLst>
                </a:hlinkClick>
              </a:rPr>
              <a:t>SMART 3.0</a:t>
            </a:r>
            <a:r>
              <a:rPr lang="fr-HT" sz="1800" dirty="0"/>
              <a:t>, </a:t>
            </a:r>
            <a:r>
              <a:rPr lang="fr-HT" sz="1800" dirty="0" err="1"/>
              <a:t>Pwogram</a:t>
            </a:r>
            <a:r>
              <a:rPr lang="fr-HT" sz="1800" dirty="0"/>
              <a:t> </a:t>
            </a:r>
            <a:r>
              <a:rPr lang="fr-HT" sz="1800" dirty="0" err="1"/>
              <a:t>Sèvis</a:t>
            </a:r>
            <a:r>
              <a:rPr lang="fr-HT" sz="1800" dirty="0"/>
              <a:t> </a:t>
            </a:r>
            <a:r>
              <a:rPr lang="fr-HT" sz="1800" dirty="0" err="1"/>
              <a:t>sistèm</a:t>
            </a:r>
            <a:r>
              <a:rPr lang="fr-HT" sz="1800" dirty="0"/>
              <a:t> </a:t>
            </a:r>
            <a:r>
              <a:rPr lang="fr-HT" sz="1800" dirty="0" err="1"/>
              <a:t>solè</a:t>
            </a:r>
            <a:r>
              <a:rPr lang="fr-HT" sz="1800" dirty="0"/>
              <a:t> pou </a:t>
            </a:r>
            <a:r>
              <a:rPr lang="fr-HT" sz="1800" dirty="0" err="1"/>
              <a:t>moun</a:t>
            </a:r>
            <a:r>
              <a:rPr lang="fr-HT" sz="1800" dirty="0"/>
              <a:t> </a:t>
            </a:r>
            <a:r>
              <a:rPr lang="fr-HT" sz="1800" dirty="0" err="1"/>
              <a:t>ki</a:t>
            </a:r>
            <a:r>
              <a:rPr lang="fr-HT" sz="1800" dirty="0"/>
              <a:t> </a:t>
            </a:r>
            <a:r>
              <a:rPr lang="fr-HT" sz="1800" dirty="0" err="1"/>
              <a:t>gen</a:t>
            </a:r>
            <a:r>
              <a:rPr lang="fr-HT" sz="1800" dirty="0"/>
              <a:t> </a:t>
            </a:r>
            <a:r>
              <a:rPr lang="fr-HT" sz="1800" dirty="0" err="1"/>
              <a:t>revni</a:t>
            </a:r>
            <a:r>
              <a:rPr lang="fr-HT" sz="1800" dirty="0"/>
              <a:t> </a:t>
            </a:r>
            <a:r>
              <a:rPr lang="fr-HT" sz="1800" dirty="0" err="1"/>
              <a:t>ki</a:t>
            </a:r>
            <a:r>
              <a:rPr lang="fr-HT" sz="1800" dirty="0"/>
              <a:t> </a:t>
            </a:r>
            <a:r>
              <a:rPr lang="fr-HT" sz="1800" dirty="0" err="1"/>
              <a:t>ba</a:t>
            </a:r>
            <a:endParaRPr lang="fr-HT" sz="1800" dirty="0"/>
          </a:p>
          <a:p>
            <a:pPr marL="285750" indent="-285750">
              <a:buFont typeface="Arial" panose="020B0604020202020204" pitchFamily="34" charset="0"/>
              <a:buChar char="•"/>
            </a:pPr>
            <a:r>
              <a:rPr lang="fr-HT" sz="1800" dirty="0" err="1"/>
              <a:t>Divizyon</a:t>
            </a:r>
            <a:r>
              <a:rPr lang="fr-HT" sz="1800" dirty="0"/>
              <a:t> </a:t>
            </a:r>
            <a:r>
              <a:rPr lang="fr-HT" sz="1800" dirty="0" err="1"/>
              <a:t>enplantasyon</a:t>
            </a:r>
            <a:r>
              <a:rPr lang="fr-HT" sz="1800" dirty="0"/>
              <a:t> </a:t>
            </a:r>
            <a:r>
              <a:rPr lang="fr-HT" sz="1800" dirty="0" err="1"/>
              <a:t>ak</a:t>
            </a:r>
            <a:r>
              <a:rPr lang="fr-HT" sz="1800" dirty="0"/>
              <a:t> </a:t>
            </a:r>
            <a:r>
              <a:rPr lang="fr-HT" sz="1800" dirty="0" err="1"/>
              <a:t>otorizasyon</a:t>
            </a:r>
            <a:r>
              <a:rPr lang="fr-HT" sz="1800" dirty="0"/>
              <a:t> </a:t>
            </a:r>
            <a:r>
              <a:rPr lang="fr-HT" sz="1800" dirty="0" err="1"/>
              <a:t>enèji</a:t>
            </a:r>
            <a:r>
              <a:rPr lang="fr-HT" sz="1800" dirty="0"/>
              <a:t> </a:t>
            </a:r>
            <a:r>
              <a:rPr lang="fr-HT" sz="1800" dirty="0" err="1"/>
              <a:t>pwòp</a:t>
            </a:r>
            <a:endParaRPr lang="fr-HT" sz="1800"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fr-HT"/>
              <a:t>Kowòdinasyon ak angajman</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70000" lnSpcReduction="20000"/>
          </a:bodyPr>
          <a:lstStyle/>
          <a:p>
            <a:pPr marL="457200" indent="-457200">
              <a:lnSpc>
                <a:spcPct val="120000"/>
              </a:lnSpc>
              <a:spcBef>
                <a:spcPts val="0"/>
              </a:spcBef>
              <a:spcAft>
                <a:spcPts val="600"/>
              </a:spcAft>
              <a:buFont typeface="Arial" panose="020B0604020202020204" pitchFamily="34" charset="0"/>
              <a:buChar char="•"/>
            </a:pPr>
            <a:r>
              <a:rPr lang="fr-HT" sz="3200" b="1" dirty="0" err="1">
                <a:solidFill>
                  <a:srgbClr val="3567B1"/>
                </a:solidFill>
              </a:rPr>
              <a:t>Kontinye</a:t>
            </a:r>
            <a:r>
              <a:rPr lang="fr-HT" sz="3200" b="1" dirty="0">
                <a:solidFill>
                  <a:srgbClr val="3567B1"/>
                </a:solidFill>
              </a:rPr>
              <a:t> </a:t>
            </a:r>
            <a:r>
              <a:rPr lang="fr-HT" sz="3200" b="1" dirty="0" err="1">
                <a:solidFill>
                  <a:srgbClr val="3567B1"/>
                </a:solidFill>
              </a:rPr>
              <a:t>kowòdinasyon</a:t>
            </a:r>
            <a:r>
              <a:rPr lang="fr-HT" sz="3200" b="1" dirty="0">
                <a:solidFill>
                  <a:srgbClr val="3567B1"/>
                </a:solidFill>
              </a:rPr>
              <a:t> </a:t>
            </a:r>
            <a:r>
              <a:rPr lang="fr-HT" sz="3200" b="1" dirty="0" err="1">
                <a:solidFill>
                  <a:srgbClr val="3567B1"/>
                </a:solidFill>
              </a:rPr>
              <a:t>ak</a:t>
            </a:r>
            <a:r>
              <a:rPr lang="fr-HT" sz="3200" b="1" dirty="0">
                <a:solidFill>
                  <a:srgbClr val="3567B1"/>
                </a:solidFill>
              </a:rPr>
              <a:t> </a:t>
            </a:r>
            <a:r>
              <a:rPr lang="fr-HT" sz="3200" b="1" dirty="0" err="1">
                <a:solidFill>
                  <a:srgbClr val="3567B1"/>
                </a:solidFill>
              </a:rPr>
              <a:t>patnè</a:t>
            </a:r>
            <a:r>
              <a:rPr lang="fr-HT" sz="3200" b="1" dirty="0">
                <a:solidFill>
                  <a:srgbClr val="3567B1"/>
                </a:solidFill>
              </a:rPr>
              <a:t> </a:t>
            </a:r>
            <a:r>
              <a:rPr lang="fr-HT" sz="3200" b="1" dirty="0" err="1">
                <a:solidFill>
                  <a:srgbClr val="3567B1"/>
                </a:solidFill>
              </a:rPr>
              <a:t>entèn</a:t>
            </a:r>
            <a:r>
              <a:rPr lang="fr-HT" sz="3200" b="1" dirty="0">
                <a:solidFill>
                  <a:srgbClr val="3567B1"/>
                </a:solidFill>
              </a:rPr>
              <a:t> </a:t>
            </a:r>
            <a:r>
              <a:rPr lang="fr-HT" sz="3200" b="1" dirty="0" err="1">
                <a:solidFill>
                  <a:srgbClr val="3567B1"/>
                </a:solidFill>
              </a:rPr>
              <a:t>ak</a:t>
            </a:r>
            <a:r>
              <a:rPr lang="fr-HT" sz="3200" b="1" dirty="0">
                <a:solidFill>
                  <a:srgbClr val="3567B1"/>
                </a:solidFill>
              </a:rPr>
              <a:t> </a:t>
            </a:r>
            <a:r>
              <a:rPr lang="fr-HT" sz="3200" b="1" dirty="0" err="1">
                <a:solidFill>
                  <a:srgbClr val="3567B1"/>
                </a:solidFill>
              </a:rPr>
              <a:t>ekstèn</a:t>
            </a:r>
            <a:endParaRPr lang="fr-HT" sz="3200" b="1"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ResilientMass</a:t>
            </a:r>
            <a:endParaRPr lang="fr-HT"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Sekirite</a:t>
            </a:r>
            <a:r>
              <a:rPr lang="fr-HT" sz="3100" dirty="0">
                <a:solidFill>
                  <a:srgbClr val="3567B1"/>
                </a:solidFill>
              </a:rPr>
              <a:t> nan </a:t>
            </a:r>
            <a:r>
              <a:rPr lang="fr-HT" sz="3100" dirty="0" err="1">
                <a:solidFill>
                  <a:srgbClr val="3567B1"/>
                </a:solidFill>
              </a:rPr>
              <a:t>kesyon</a:t>
            </a:r>
            <a:r>
              <a:rPr lang="fr-HT" sz="3100" dirty="0">
                <a:solidFill>
                  <a:srgbClr val="3567B1"/>
                </a:solidFill>
              </a:rPr>
              <a:t> </a:t>
            </a:r>
            <a:r>
              <a:rPr lang="fr-HT" sz="3100" dirty="0" err="1">
                <a:solidFill>
                  <a:srgbClr val="3567B1"/>
                </a:solidFill>
              </a:rPr>
              <a:t>enèji</a:t>
            </a:r>
            <a:endParaRPr lang="fr-HT"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Biwo</a:t>
            </a:r>
            <a:r>
              <a:rPr lang="fr-HT" sz="3100" dirty="0">
                <a:solidFill>
                  <a:srgbClr val="3567B1"/>
                </a:solidFill>
              </a:rPr>
              <a:t> </a:t>
            </a:r>
            <a:r>
              <a:rPr lang="fr-HT" sz="3100" dirty="0" err="1">
                <a:solidFill>
                  <a:srgbClr val="3567B1"/>
                </a:solidFill>
              </a:rPr>
              <a:t>klima</a:t>
            </a:r>
            <a:r>
              <a:rPr lang="fr-HT" sz="3100" dirty="0">
                <a:solidFill>
                  <a:srgbClr val="3567B1"/>
                </a:solidFill>
              </a:rPr>
              <a:t>, </a:t>
            </a:r>
            <a:r>
              <a:rPr lang="fr-HT" sz="3100" dirty="0" err="1">
                <a:solidFill>
                  <a:srgbClr val="3567B1"/>
                </a:solidFill>
              </a:rPr>
              <a:t>inovasyon</a:t>
            </a:r>
            <a:r>
              <a:rPr lang="fr-HT" sz="3100" dirty="0">
                <a:solidFill>
                  <a:srgbClr val="3567B1"/>
                </a:solidFill>
              </a:rPr>
              <a:t>, </a:t>
            </a:r>
            <a:r>
              <a:rPr lang="fr-HT" sz="3100" dirty="0" err="1">
                <a:solidFill>
                  <a:srgbClr val="3567B1"/>
                </a:solidFill>
              </a:rPr>
              <a:t>ak</a:t>
            </a:r>
            <a:r>
              <a:rPr lang="fr-HT" sz="3100" dirty="0">
                <a:solidFill>
                  <a:srgbClr val="3567B1"/>
                </a:solidFill>
              </a:rPr>
              <a:t> </a:t>
            </a:r>
            <a:r>
              <a:rPr lang="fr-HT" sz="3100" dirty="0" err="1">
                <a:solidFill>
                  <a:srgbClr val="3567B1"/>
                </a:solidFill>
              </a:rPr>
              <a:t>rezilyans</a:t>
            </a:r>
            <a:endParaRPr lang="fr-HT"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Zafè</a:t>
            </a:r>
            <a:r>
              <a:rPr lang="fr-HT" sz="3100" dirty="0">
                <a:solidFill>
                  <a:srgbClr val="3567B1"/>
                </a:solidFill>
              </a:rPr>
              <a:t> </a:t>
            </a:r>
            <a:r>
              <a:rPr lang="fr-HT" sz="3100" dirty="0" err="1">
                <a:solidFill>
                  <a:srgbClr val="3567B1"/>
                </a:solidFill>
              </a:rPr>
              <a:t>federal</a:t>
            </a:r>
            <a:r>
              <a:rPr lang="fr-HT" sz="3100" dirty="0">
                <a:solidFill>
                  <a:srgbClr val="3567B1"/>
                </a:solidFill>
              </a:rPr>
              <a:t> </a:t>
            </a:r>
            <a:r>
              <a:rPr lang="fr-HT" sz="3100" dirty="0" err="1">
                <a:solidFill>
                  <a:srgbClr val="3567B1"/>
                </a:solidFill>
              </a:rPr>
              <a:t>ak</a:t>
            </a:r>
            <a:r>
              <a:rPr lang="fr-HT" sz="3100" dirty="0">
                <a:solidFill>
                  <a:srgbClr val="3567B1"/>
                </a:solidFill>
              </a:rPr>
              <a:t> </a:t>
            </a:r>
            <a:r>
              <a:rPr lang="fr-HT" sz="3100" dirty="0" err="1">
                <a:solidFill>
                  <a:srgbClr val="3567B1"/>
                </a:solidFill>
              </a:rPr>
              <a:t>rejyonal</a:t>
            </a:r>
            <a:r>
              <a:rPr lang="fr-HT" sz="3100" dirty="0">
                <a:solidFill>
                  <a:srgbClr val="3567B1"/>
                </a:solidFill>
              </a:rPr>
              <a:t> EEA</a:t>
            </a: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Biwo</a:t>
            </a:r>
            <a:r>
              <a:rPr lang="fr-HT" sz="3100" dirty="0">
                <a:solidFill>
                  <a:srgbClr val="3567B1"/>
                </a:solidFill>
              </a:rPr>
              <a:t> </a:t>
            </a:r>
            <a:r>
              <a:rPr lang="fr-HT" sz="3100" dirty="0" err="1">
                <a:solidFill>
                  <a:srgbClr val="3567B1"/>
                </a:solidFill>
              </a:rPr>
              <a:t>jistis</a:t>
            </a:r>
            <a:r>
              <a:rPr lang="fr-HT" sz="3100" dirty="0">
                <a:solidFill>
                  <a:srgbClr val="3567B1"/>
                </a:solidFill>
              </a:rPr>
              <a:t> </a:t>
            </a:r>
            <a:r>
              <a:rPr lang="fr-HT" sz="3100" dirty="0" err="1">
                <a:solidFill>
                  <a:srgbClr val="3567B1"/>
                </a:solidFill>
              </a:rPr>
              <a:t>ak</a:t>
            </a:r>
            <a:r>
              <a:rPr lang="fr-HT" sz="3100" dirty="0">
                <a:solidFill>
                  <a:srgbClr val="3567B1"/>
                </a:solidFill>
              </a:rPr>
              <a:t> </a:t>
            </a:r>
            <a:r>
              <a:rPr lang="fr-HT" sz="3100" dirty="0" err="1">
                <a:solidFill>
                  <a:srgbClr val="3567B1"/>
                </a:solidFill>
              </a:rPr>
              <a:t>ekite</a:t>
            </a:r>
            <a:r>
              <a:rPr lang="fr-HT" sz="3100" dirty="0">
                <a:solidFill>
                  <a:srgbClr val="3567B1"/>
                </a:solidFill>
              </a:rPr>
              <a:t> </a:t>
            </a:r>
            <a:r>
              <a:rPr lang="fr-HT" sz="3100" dirty="0" err="1">
                <a:solidFill>
                  <a:srgbClr val="3567B1"/>
                </a:solidFill>
              </a:rPr>
              <a:t>anviwònmantal</a:t>
            </a:r>
            <a:r>
              <a:rPr lang="fr-HT" sz="3100" dirty="0">
                <a:solidFill>
                  <a:srgbClr val="3567B1"/>
                </a:solidFill>
              </a:rPr>
              <a:t> EEA</a:t>
            </a:r>
          </a:p>
          <a:p>
            <a:pPr marL="457200" indent="-457200">
              <a:lnSpc>
                <a:spcPct val="120000"/>
              </a:lnSpc>
              <a:spcBef>
                <a:spcPts val="0"/>
              </a:spcBef>
              <a:spcAft>
                <a:spcPts val="600"/>
              </a:spcAft>
              <a:buFont typeface="Arial" panose="020B0604020202020204" pitchFamily="34" charset="0"/>
              <a:buChar char="•"/>
            </a:pPr>
            <a:r>
              <a:rPr lang="fr-HT" sz="3200" b="1" dirty="0" err="1">
                <a:solidFill>
                  <a:srgbClr val="3567B1"/>
                </a:solidFill>
              </a:rPr>
              <a:t>Sipòte</a:t>
            </a:r>
            <a:r>
              <a:rPr lang="fr-HT" sz="3200" b="1" dirty="0">
                <a:solidFill>
                  <a:srgbClr val="3567B1"/>
                </a:solidFill>
              </a:rPr>
              <a:t> </a:t>
            </a:r>
            <a:r>
              <a:rPr lang="fr-HT" sz="3200" b="1" dirty="0" err="1">
                <a:solidFill>
                  <a:srgbClr val="3567B1"/>
                </a:solidFill>
              </a:rPr>
              <a:t>politik</a:t>
            </a:r>
            <a:r>
              <a:rPr lang="fr-HT" sz="3200" b="1" dirty="0">
                <a:solidFill>
                  <a:srgbClr val="3567B1"/>
                </a:solidFill>
              </a:rPr>
              <a:t> </a:t>
            </a:r>
            <a:r>
              <a:rPr lang="fr-HT" sz="3200" b="1" dirty="0" err="1">
                <a:solidFill>
                  <a:srgbClr val="3567B1"/>
                </a:solidFill>
              </a:rPr>
              <a:t>entèdivizyonèl</a:t>
            </a:r>
            <a:r>
              <a:rPr lang="fr-HT" sz="3200" b="1" dirty="0">
                <a:solidFill>
                  <a:srgbClr val="3567B1"/>
                </a:solidFill>
              </a:rPr>
              <a:t> </a:t>
            </a:r>
            <a:r>
              <a:rPr lang="fr-HT" sz="3200" b="1" dirty="0" err="1">
                <a:solidFill>
                  <a:srgbClr val="3567B1"/>
                </a:solidFill>
              </a:rPr>
              <a:t>ak</a:t>
            </a:r>
            <a:r>
              <a:rPr lang="fr-HT" sz="3200" b="1" dirty="0">
                <a:solidFill>
                  <a:srgbClr val="3567B1"/>
                </a:solidFill>
              </a:rPr>
              <a:t> </a:t>
            </a:r>
            <a:r>
              <a:rPr lang="fr-HT" sz="3200" b="1" dirty="0" err="1">
                <a:solidFill>
                  <a:srgbClr val="3567B1"/>
                </a:solidFill>
              </a:rPr>
              <a:t>objektif</a:t>
            </a:r>
            <a:r>
              <a:rPr lang="fr-HT" sz="3200" b="1" dirty="0">
                <a:solidFill>
                  <a:srgbClr val="3567B1"/>
                </a:solidFill>
              </a:rPr>
              <a:t> </a:t>
            </a:r>
            <a:r>
              <a:rPr lang="fr-HT" sz="3200" b="1" dirty="0" err="1">
                <a:solidFill>
                  <a:srgbClr val="3567B1"/>
                </a:solidFill>
              </a:rPr>
              <a:t>yo</a:t>
            </a:r>
            <a:endParaRPr lang="fr-HT" sz="3200" b="1"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Jistis</a:t>
            </a:r>
            <a:r>
              <a:rPr lang="fr-HT" sz="3100" dirty="0">
                <a:solidFill>
                  <a:srgbClr val="3567B1"/>
                </a:solidFill>
              </a:rPr>
              <a:t> </a:t>
            </a:r>
            <a:r>
              <a:rPr lang="fr-HT" sz="3100" dirty="0" err="1">
                <a:solidFill>
                  <a:srgbClr val="3567B1"/>
                </a:solidFill>
              </a:rPr>
              <a:t>ak</a:t>
            </a:r>
            <a:r>
              <a:rPr lang="fr-HT" sz="3100" dirty="0">
                <a:solidFill>
                  <a:srgbClr val="3567B1"/>
                </a:solidFill>
              </a:rPr>
              <a:t> </a:t>
            </a:r>
            <a:r>
              <a:rPr lang="fr-HT" sz="3100" dirty="0" err="1">
                <a:solidFill>
                  <a:srgbClr val="3567B1"/>
                </a:solidFill>
              </a:rPr>
              <a:t>ekite</a:t>
            </a:r>
            <a:r>
              <a:rPr lang="fr-HT" sz="3100" dirty="0">
                <a:solidFill>
                  <a:srgbClr val="3567B1"/>
                </a:solidFill>
              </a:rPr>
              <a:t> nan </a:t>
            </a:r>
            <a:r>
              <a:rPr lang="fr-HT" sz="3100" dirty="0" err="1">
                <a:solidFill>
                  <a:srgbClr val="3567B1"/>
                </a:solidFill>
              </a:rPr>
              <a:t>kesyon</a:t>
            </a:r>
            <a:r>
              <a:rPr lang="fr-HT" sz="3100" dirty="0">
                <a:solidFill>
                  <a:srgbClr val="3567B1"/>
                </a:solidFill>
              </a:rPr>
              <a:t> </a:t>
            </a:r>
            <a:r>
              <a:rPr lang="fr-HT" sz="3100" dirty="0" err="1">
                <a:solidFill>
                  <a:srgbClr val="3567B1"/>
                </a:solidFill>
              </a:rPr>
              <a:t>enèji</a:t>
            </a:r>
            <a:r>
              <a:rPr lang="fr-HT" sz="3100" dirty="0">
                <a:solidFill>
                  <a:srgbClr val="3567B1"/>
                </a:solidFill>
              </a:rPr>
              <a:t> </a:t>
            </a:r>
          </a:p>
          <a:p>
            <a:pPr marL="1087438" lvl="1" indent="-457200">
              <a:lnSpc>
                <a:spcPct val="120000"/>
              </a:lnSpc>
              <a:spcBef>
                <a:spcPts val="0"/>
              </a:spcBef>
              <a:spcAft>
                <a:spcPts val="600"/>
              </a:spcAft>
              <a:buFont typeface="Arial" panose="020B0604020202020204" pitchFamily="34" charset="0"/>
              <a:buChar char="•"/>
            </a:pPr>
            <a:r>
              <a:rPr lang="fr-HT" sz="3100" dirty="0" err="1">
                <a:solidFill>
                  <a:srgbClr val="3567B1"/>
                </a:solidFill>
              </a:rPr>
              <a:t>Rezilyans</a:t>
            </a:r>
            <a:endParaRPr lang="fr-HT" sz="3100" dirty="0">
              <a:solidFill>
                <a:srgbClr val="3567B1"/>
              </a:solidFill>
            </a:endParaRPr>
          </a:p>
          <a:p>
            <a:pPr marL="914400" lvl="1" indent="-457200">
              <a:lnSpc>
                <a:spcPct val="120000"/>
              </a:lnSpc>
              <a:spcBef>
                <a:spcPts val="0"/>
              </a:spcBef>
              <a:spcAft>
                <a:spcPts val="600"/>
              </a:spcAft>
              <a:buFont typeface="Arial" panose="020B0604020202020204" pitchFamily="34" charset="0"/>
              <a:buChar char="•"/>
            </a:pPr>
            <a:endParaRPr lang="en-US" sz="4200" dirty="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fr-HT" sz="2800"/>
              <a:t>Objektif pou 2025</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fr-HT" sz="1600" b="1">
                <a:solidFill>
                  <a:srgbClr val="1E7F7B"/>
                </a:solidFill>
                <a:cs typeface="Sora" pitchFamily="2" charset="0"/>
              </a:rPr>
              <a:t>Kalandriye 2025</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371219" cy="286873"/>
          </a:xfrm>
          <a:prstGeom prst="rect">
            <a:avLst/>
          </a:prstGeom>
          <a:noFill/>
        </p:spPr>
        <p:txBody>
          <a:bodyPr wrap="square">
            <a:spAutoFit/>
          </a:bodyPr>
          <a:lstStyle/>
          <a:p>
            <a:pPr>
              <a:lnSpc>
                <a:spcPts val="1600"/>
              </a:lnSpc>
            </a:pPr>
            <a:r>
              <a:rPr lang="fr-HT" sz="1200" i="0">
                <a:solidFill>
                  <a:schemeClr val="tx1">
                    <a:lumMod val="50000"/>
                    <a:lumOff val="50000"/>
                  </a:schemeClr>
                </a:solidFill>
              </a:rPr>
              <a:t>Ete: Reyòganizasyon Sit wèb</a:t>
            </a: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fr-HT" sz="1600" b="1">
                <a:solidFill>
                  <a:srgbClr val="1E7F7B"/>
                </a:solidFill>
                <a:cs typeface="Sora" pitchFamily="2" charset="0"/>
              </a:rPr>
              <a:t>Opòtinite angajman piblik</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3971555"/>
            <a:ext cx="2977345" cy="697242"/>
          </a:xfrm>
          <a:prstGeom prst="rect">
            <a:avLst/>
          </a:prstGeom>
          <a:noFill/>
        </p:spPr>
        <p:txBody>
          <a:bodyPr wrap="square">
            <a:spAutoFit/>
          </a:bodyPr>
          <a:lstStyle/>
          <a:p>
            <a:pPr>
              <a:lnSpc>
                <a:spcPts val="1600"/>
              </a:lnSpc>
            </a:pPr>
            <a:r>
              <a:rPr lang="fr-HT" sz="1200">
                <a:solidFill>
                  <a:schemeClr val="tx1">
                    <a:lumMod val="50000"/>
                    <a:lumOff val="50000"/>
                  </a:schemeClr>
                </a:solidFill>
              </a:rPr>
              <a:t>Reyòganizasyon Ssit wèb la pral mete aksan sou opòtinite angajman pou aplikasyon pwogram ak règleman</a:t>
            </a: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fr-HT"/>
              <a:t>Kowòdinasyon ak angajman</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442578" cy="3912665"/>
          </a:xfrm>
        </p:spPr>
        <p:txBody>
          <a:bodyPr>
            <a:normAutofit fontScale="85000" lnSpcReduction="10000"/>
          </a:bodyPr>
          <a:lstStyle/>
          <a:p>
            <a:pPr marL="457200" indent="-457200">
              <a:lnSpc>
                <a:spcPct val="120000"/>
              </a:lnSpc>
              <a:spcBef>
                <a:spcPts val="0"/>
              </a:spcBef>
              <a:spcAft>
                <a:spcPts val="600"/>
              </a:spcAft>
              <a:buFont typeface="Arial" panose="020B0604020202020204" pitchFamily="34" charset="0"/>
              <a:buChar char="•"/>
            </a:pPr>
            <a:r>
              <a:rPr lang="fr-HT" sz="3200">
                <a:solidFill>
                  <a:srgbClr val="3567B1"/>
                </a:solidFill>
              </a:rPr>
              <a:t>Aplike amelyorasyon angajman ekstèn yo</a:t>
            </a:r>
          </a:p>
          <a:p>
            <a:pPr marL="914400" lvl="2" indent="-342900">
              <a:lnSpc>
                <a:spcPct val="120000"/>
              </a:lnSpc>
              <a:spcBef>
                <a:spcPts val="0"/>
              </a:spcBef>
              <a:spcAft>
                <a:spcPts val="600"/>
              </a:spcAft>
            </a:pPr>
            <a:r>
              <a:rPr lang="fr-HT" sz="2400">
                <a:solidFill>
                  <a:srgbClr val="3567B1"/>
                </a:solidFill>
              </a:rPr>
              <a:t>Reyòganizasyon Sit wèb </a:t>
            </a:r>
          </a:p>
          <a:p>
            <a:pPr marL="914400" lvl="2" indent="-342900">
              <a:lnSpc>
                <a:spcPct val="120000"/>
              </a:lnSpc>
              <a:spcBef>
                <a:spcPts val="0"/>
              </a:spcBef>
              <a:spcAft>
                <a:spcPts val="600"/>
              </a:spcAft>
            </a:pPr>
            <a:r>
              <a:rPr lang="fr-HT" sz="2400">
                <a:solidFill>
                  <a:srgbClr val="3567B1"/>
                </a:solidFill>
              </a:rPr>
              <a:t>Estrateji konplè pou angajman piblik</a:t>
            </a:r>
          </a:p>
          <a:p>
            <a:pPr lvl="1" indent="-457200">
              <a:lnSpc>
                <a:spcPct val="120000"/>
              </a:lnSpc>
              <a:spcBef>
                <a:spcPts val="0"/>
              </a:spcBef>
              <a:spcAft>
                <a:spcPts val="600"/>
              </a:spcAft>
              <a:buFont typeface="Arial" panose="020B0604020202020204" pitchFamily="34" charset="0"/>
              <a:buChar char="•"/>
            </a:pPr>
            <a:r>
              <a:rPr lang="fr-HT" sz="3200" b="1">
                <a:solidFill>
                  <a:srgbClr val="3567B1"/>
                </a:solidFill>
              </a:rPr>
              <a:t>Aplike finansman federal</a:t>
            </a:r>
          </a:p>
          <a:p>
            <a:pPr marL="914400" lvl="2" indent="-342900">
              <a:lnSpc>
                <a:spcPct val="120000"/>
              </a:lnSpc>
              <a:spcBef>
                <a:spcPts val="0"/>
              </a:spcBef>
              <a:spcAft>
                <a:spcPts val="600"/>
              </a:spcAft>
            </a:pPr>
            <a:r>
              <a:rPr lang="fr-HT" sz="2500">
                <a:solidFill>
                  <a:srgbClr val="3567B1"/>
                </a:solidFill>
              </a:rPr>
              <a:t>Rabè sou enèji nan kay, PowerUp New England, ak anpil lòt ankò!</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HT" b="1">
                <a:solidFill>
                  <a:srgbClr val="2CB34B"/>
                </a:solidFill>
              </a:rPr>
              <a:t>Prensipal pwojè pou 2025</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fr-HT"/>
              <a:t>Ekonomi enèjetik</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5606438" cy="4364736"/>
          </a:xfrm>
        </p:spPr>
        <p:txBody>
          <a:bodyPr lIns="91440" tIns="45720" rIns="91440" bIns="45720" numCol="1" spcCol="548640" anchor="t"/>
          <a:lstStyle/>
          <a:p>
            <a:pPr marL="285750" indent="-285750">
              <a:buFont typeface="Arial"/>
              <a:buChar char="•"/>
            </a:pPr>
            <a:r>
              <a:rPr lang="fr-HT" sz="1800">
                <a:solidFill>
                  <a:srgbClr val="3567B1"/>
                </a:solidFill>
                <a:ea typeface="Calibri"/>
                <a:cs typeface="Calibri"/>
              </a:rPr>
              <a:t>Sipòte dekabonizasyon bilding nan Commonwealth la</a:t>
            </a:r>
          </a:p>
          <a:p>
            <a:pPr marL="625475" lvl="1" indent="-285750">
              <a:buFont typeface="Arial"/>
              <a:buChar char="•"/>
            </a:pPr>
            <a:r>
              <a:rPr lang="fr-HT" sz="1400">
                <a:solidFill>
                  <a:srgbClr val="3567B1"/>
                </a:solidFill>
                <a:ea typeface="Calibri"/>
                <a:cs typeface="Calibri"/>
              </a:rPr>
              <a:t>Kolabore ak pwogram Mass Save sou amelyorasyon kliyan yo pote</a:t>
            </a:r>
          </a:p>
          <a:p>
            <a:pPr marL="625475" lvl="1" indent="-285750">
              <a:buFont typeface="Arial"/>
              <a:buChar char="•"/>
            </a:pPr>
            <a:r>
              <a:rPr lang="fr-HT" sz="1400">
                <a:solidFill>
                  <a:srgbClr val="3567B1"/>
                </a:solidFill>
                <a:ea typeface="Calibri"/>
                <a:cs typeface="Calibri"/>
              </a:rPr>
              <a:t>Asire kay ak biznis Lawrence, Andover ak North Andover yo sèvi atravè fon renouvèlman</a:t>
            </a:r>
          </a:p>
          <a:p>
            <a:pPr marL="625475" lvl="1" indent="-285750">
              <a:buFont typeface="Arial"/>
              <a:buChar char="•"/>
            </a:pPr>
            <a:r>
              <a:rPr lang="fr-HT" sz="1400">
                <a:solidFill>
                  <a:srgbClr val="3567B1"/>
                </a:solidFill>
                <a:ea typeface="Calibri"/>
                <a:cs typeface="Calibri"/>
              </a:rPr>
              <a:t>Kòd bilding ki ajou, PACE Komèsyal (evalye enèji pwòp pou kay) direktiv, fòmasyon ak asistans teknik</a:t>
            </a:r>
          </a:p>
          <a:p>
            <a:pPr marL="625475" lvl="1" indent="-285750">
              <a:buFont typeface="Arial"/>
              <a:buChar char="•"/>
            </a:pPr>
            <a:r>
              <a:rPr lang="fr-HT" sz="1400">
                <a:solidFill>
                  <a:srgbClr val="3567B1"/>
                </a:solidFill>
                <a:ea typeface="Calibri"/>
                <a:cs typeface="Calibri"/>
              </a:rPr>
              <a:t>Kontinye sibvansyon dekabonizasyon pou lojman abòdab</a:t>
            </a:r>
          </a:p>
          <a:p>
            <a:pPr marL="625475" lvl="1" indent="-285750">
              <a:buFont typeface="Arial,Sans-Serif"/>
              <a:buChar char="•"/>
            </a:pPr>
            <a:r>
              <a:rPr lang="fr-HT" sz="1400">
                <a:solidFill>
                  <a:srgbClr val="3567B1"/>
                </a:solidFill>
                <a:ea typeface="Calibri"/>
                <a:cs typeface="Calibri"/>
              </a:rPr>
              <a:t>Sekirize epi kòmanse itilize lajan sibvansyon federal</a:t>
            </a:r>
          </a:p>
          <a:p>
            <a:pPr marL="285750" indent="-285750">
              <a:buFont typeface="Arial"/>
              <a:buChar char="•"/>
            </a:pPr>
            <a:r>
              <a:rPr lang="fr-HT" sz="1800">
                <a:solidFill>
                  <a:srgbClr val="3567B1"/>
                </a:solidFill>
                <a:ea typeface="Calibri"/>
                <a:cs typeface="Calibri"/>
              </a:rPr>
              <a:t>Amelyore opòtinite pou konpreyansyon piblik ak fidbak sou ekonomi nan kesyon enèji</a:t>
            </a:r>
          </a:p>
          <a:p>
            <a:pPr marL="285750" indent="-285750">
              <a:buFont typeface="Arial"/>
              <a:buChar char="•"/>
            </a:pPr>
            <a:r>
              <a:rPr lang="fr-HT" sz="1800">
                <a:solidFill>
                  <a:srgbClr val="3567B1"/>
                </a:solidFill>
                <a:ea typeface="Calibri"/>
                <a:cs typeface="Calibri"/>
              </a:rPr>
              <a:t>Lanse rapò enèji nan bilding, ki mande pou tout pwopriyetè bilding ki gen plis pase 20,000 pye kare yo rapòte itilizasyon enèji bilding lan, devlope direktiv pou sipòte konfòmite</a:t>
            </a:r>
          </a:p>
          <a:p>
            <a:pPr marL="285750" indent="-285750">
              <a:buFont typeface="Arial"/>
              <a:buChar char="•"/>
            </a:pPr>
            <a:endParaRPr lang="en-US">
              <a:ea typeface="Calibri"/>
              <a:cs typeface="Calibri"/>
            </a:endParaRPr>
          </a:p>
          <a:p>
            <a:endParaRPr lang="en-US">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fr-HT" sz="2800"/>
              <a:t>Objektif pou 2025</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6907E9-F5BF-47A0-8F37-34C8D6E2AAE4}">
  <ds:schemaRefs>
    <ds:schemaRef ds:uri="http://schemas.microsoft.com/sharepoint/v3/contenttype/forms"/>
  </ds:schemaRefs>
</ds:datastoreItem>
</file>

<file path=customXml/itemProps2.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customXml/itemProps3.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247</TotalTime>
  <Words>2199</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Arial,Sans-Serif</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Prezantasyon PowerPoint</dc:title>
  <dc:creator>Generous Art</dc:creator>
  <cp:lastModifiedBy>Alla P</cp:lastModifiedBy>
  <cp:revision>5</cp:revision>
  <dcterms:created xsi:type="dcterms:W3CDTF">2022-11-15T11:17:26Z</dcterms:created>
  <dcterms:modified xsi:type="dcterms:W3CDTF">2025-01-27T03:57:40Z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